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58" r:id="rId2"/>
    <p:sldId id="413" r:id="rId3"/>
    <p:sldId id="259" r:id="rId4"/>
    <p:sldId id="264" r:id="rId5"/>
    <p:sldId id="330" r:id="rId6"/>
    <p:sldId id="331" r:id="rId7"/>
    <p:sldId id="333" r:id="rId8"/>
    <p:sldId id="479" r:id="rId9"/>
    <p:sldId id="335" r:id="rId10"/>
    <p:sldId id="336" r:id="rId11"/>
    <p:sldId id="427" r:id="rId12"/>
    <p:sldId id="461" r:id="rId13"/>
    <p:sldId id="481" r:id="rId14"/>
    <p:sldId id="483" r:id="rId15"/>
    <p:sldId id="484" r:id="rId16"/>
    <p:sldId id="428" r:id="rId17"/>
    <p:sldId id="429" r:id="rId18"/>
    <p:sldId id="430" r:id="rId19"/>
    <p:sldId id="431" r:id="rId20"/>
    <p:sldId id="433" r:id="rId21"/>
    <p:sldId id="462" r:id="rId22"/>
    <p:sldId id="520" r:id="rId23"/>
    <p:sldId id="434" r:id="rId24"/>
    <p:sldId id="485" r:id="rId25"/>
    <p:sldId id="420" r:id="rId26"/>
    <p:sldId id="423" r:id="rId27"/>
    <p:sldId id="421" r:id="rId28"/>
    <p:sldId id="422" r:id="rId29"/>
    <p:sldId id="344" r:id="rId30"/>
    <p:sldId id="476" r:id="rId31"/>
    <p:sldId id="463" r:id="rId32"/>
    <p:sldId id="486" r:id="rId33"/>
    <p:sldId id="489" r:id="rId34"/>
    <p:sldId id="346" r:id="rId35"/>
    <p:sldId id="490" r:id="rId36"/>
    <p:sldId id="491" r:id="rId37"/>
    <p:sldId id="514" r:id="rId38"/>
    <p:sldId id="506" r:id="rId39"/>
    <p:sldId id="515" r:id="rId40"/>
    <p:sldId id="516" r:id="rId41"/>
    <p:sldId id="517" r:id="rId42"/>
    <p:sldId id="518" r:id="rId43"/>
    <p:sldId id="492" r:id="rId44"/>
    <p:sldId id="349" r:id="rId45"/>
    <p:sldId id="350" r:id="rId46"/>
    <p:sldId id="493" r:id="rId47"/>
    <p:sldId id="467" r:id="rId48"/>
    <p:sldId id="444" r:id="rId49"/>
    <p:sldId id="494" r:id="rId50"/>
    <p:sldId id="348" r:id="rId51"/>
    <p:sldId id="361" r:id="rId52"/>
    <p:sldId id="360" r:id="rId53"/>
    <p:sldId id="362" r:id="rId54"/>
    <p:sldId id="363" r:id="rId55"/>
    <p:sldId id="364" r:id="rId56"/>
    <p:sldId id="445" r:id="rId57"/>
    <p:sldId id="365" r:id="rId58"/>
    <p:sldId id="366" r:id="rId59"/>
    <p:sldId id="468" r:id="rId60"/>
    <p:sldId id="369" r:id="rId61"/>
    <p:sldId id="370" r:id="rId62"/>
    <p:sldId id="497" r:id="rId63"/>
    <p:sldId id="498" r:id="rId64"/>
    <p:sldId id="373" r:id="rId65"/>
    <p:sldId id="374" r:id="rId66"/>
    <p:sldId id="519" r:id="rId67"/>
    <p:sldId id="375" r:id="rId68"/>
    <p:sldId id="376" r:id="rId69"/>
    <p:sldId id="377" r:id="rId70"/>
    <p:sldId id="469" r:id="rId71"/>
    <p:sldId id="446" r:id="rId72"/>
    <p:sldId id="448" r:id="rId73"/>
    <p:sldId id="447" r:id="rId74"/>
    <p:sldId id="501" r:id="rId75"/>
    <p:sldId id="381" r:id="rId76"/>
    <p:sldId id="382" r:id="rId77"/>
    <p:sldId id="470" r:id="rId78"/>
    <p:sldId id="384" r:id="rId79"/>
    <p:sldId id="383" r:id="rId80"/>
    <p:sldId id="475" r:id="rId81"/>
    <p:sldId id="471" r:id="rId82"/>
    <p:sldId id="386" r:id="rId83"/>
    <p:sldId id="394" r:id="rId84"/>
    <p:sldId id="450" r:id="rId85"/>
    <p:sldId id="392" r:id="rId86"/>
    <p:sldId id="393" r:id="rId87"/>
    <p:sldId id="503" r:id="rId88"/>
    <p:sldId id="508" r:id="rId89"/>
    <p:sldId id="452" r:id="rId90"/>
    <p:sldId id="391" r:id="rId91"/>
    <p:sldId id="473" r:id="rId92"/>
    <p:sldId id="424"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120">
          <p15:clr>
            <a:srgbClr val="A4A3A4"/>
          </p15:clr>
        </p15:guide>
        <p15:guide id="2" orient="horz" pos="3888">
          <p15:clr>
            <a:srgbClr val="A4A3A4"/>
          </p15:clr>
        </p15:guide>
        <p15:guide id="3" orient="horz">
          <p15:clr>
            <a:srgbClr val="A4A3A4"/>
          </p15:clr>
        </p15:guide>
        <p15:guide id="4" pos="5424">
          <p15:clr>
            <a:srgbClr val="A4A3A4"/>
          </p15:clr>
        </p15:guide>
        <p15:guide id="5" pos="576">
          <p15:clr>
            <a:srgbClr val="A4A3A4"/>
          </p15:clr>
        </p15:guide>
        <p15:guide id="6" pos="211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40" clrIdx="0">
    <p:extLst/>
  </p:cmAuthor>
  <p:cmAuthor id="2" name="Colton Gigot" initials="CG" lastIdx="12" clrIdx="1"/>
  <p:cmAuthor id="3" name="ALAN RUPPELT" initials="AR" lastIdx="51" clrIdx="2">
    <p:extLst/>
  </p:cmAuthor>
  <p:cmAuthor id="4" name="Mark Nelson" initials="MWN" lastIdx="1" clrIdx="3"/>
  <p:cmAuthor id="5" name="Agate 10" initials="A1"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D7E4BD"/>
    <a:srgbClr val="C3D69B"/>
    <a:srgbClr val="C00000"/>
    <a:srgbClr val="F79646"/>
    <a:srgbClr val="FFFAB0"/>
    <a:srgbClr val="FF0066"/>
    <a:srgbClr val="FF00FF"/>
    <a:srgbClr val="00B0F0"/>
    <a:srgbClr val="E6E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p:restoredLeft sz="17250" autoAdjust="0"/>
    <p:restoredTop sz="67377" autoAdjust="0"/>
  </p:normalViewPr>
  <p:slideViewPr>
    <p:cSldViewPr showGuides="1">
      <p:cViewPr>
        <p:scale>
          <a:sx n="75" d="100"/>
          <a:sy n="75" d="100"/>
        </p:scale>
        <p:origin x="-2064" y="-256"/>
      </p:cViewPr>
      <p:guideLst>
        <p:guide orient="horz" pos="3120"/>
        <p:guide orient="horz" pos="3888"/>
        <p:guide orient="horz"/>
        <p:guide pos="5424"/>
        <p:guide pos="576"/>
        <p:guide pos="2112"/>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10" d="100"/>
        <a:sy n="110" d="100"/>
      </p:scale>
      <p:origin x="0" y="-16362"/>
    </p:cViewPr>
  </p:sorterViewPr>
  <p:notesViewPr>
    <p:cSldViewPr snapToGrid="0" snapToObjects="1">
      <p:cViewPr>
        <p:scale>
          <a:sx n="232" d="100"/>
          <a:sy n="232" d="100"/>
        </p:scale>
        <p:origin x="-80" y="55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notesMaster" Target="notesMasters/notesMaster1.xml"/><Relationship Id="rId95" Type="http://schemas.openxmlformats.org/officeDocument/2006/relationships/printerSettings" Target="printerSettings/printerSettings1.bin"/><Relationship Id="rId96" Type="http://schemas.openxmlformats.org/officeDocument/2006/relationships/commentAuthors" Target="commentAuthors.xml"/><Relationship Id="rId97" Type="http://schemas.openxmlformats.org/officeDocument/2006/relationships/presProps" Target="presProps.xml"/><Relationship Id="rId98" Type="http://schemas.openxmlformats.org/officeDocument/2006/relationships/viewProps" Target="viewProps.xml"/><Relationship Id="rId9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tableStyles" Target="tableStyle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BB299-0800-4113-998F-FF30EBBAE6EA}" type="datetimeFigureOut">
              <a:rPr lang="en-US" smtClean="0"/>
              <a:pPr/>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441FFD-8C28-4B18-BA93-C1BAB6AC0271}" type="slidenum">
              <a:rPr lang="en-US" smtClean="0"/>
              <a:pPr/>
              <a:t>‹#›</a:t>
            </a:fld>
            <a:endParaRPr lang="en-US" dirty="0"/>
          </a:p>
        </p:txBody>
      </p:sp>
    </p:spTree>
    <p:extLst>
      <p:ext uri="{BB962C8B-B14F-4D97-AF65-F5344CB8AC3E}">
        <p14:creationId xmlns:p14="http://schemas.microsoft.com/office/powerpoint/2010/main" val="202751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begin our study of assets by looking at cash and receivables—the two assets typically listed first in a balance sheet. For cash, the key issues are internal control and classification in the balance sheet. For receivables, the key issues are valuation and the related income statement effects of transactions involving accounts receivable and notes receivable.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a:t>
            </a:fld>
            <a:endParaRPr lang="en-US" dirty="0"/>
          </a:p>
        </p:txBody>
      </p:sp>
    </p:spTree>
    <p:extLst>
      <p:ext uri="{BB962C8B-B14F-4D97-AF65-F5344CB8AC3E}">
        <p14:creationId xmlns:p14="http://schemas.microsoft.com/office/powerpoint/2010/main" val="236827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Banks frequently require cash restrictions in connection with loans or loan commitments (lines of credit). Typically, the borrower is asked to maintain a specified balance in a low interest or noninterest-bearing account at the bank (creditor). The required balance usually is some percentage of the committed amount (say 2% to 5%). These are known as </a:t>
            </a:r>
            <a:r>
              <a:rPr lang="en-US" sz="1200" b="1" i="0" u="none" strike="noStrike" kern="1200" baseline="0" dirty="0">
                <a:solidFill>
                  <a:schemeClr val="tx1"/>
                </a:solidFill>
                <a:latin typeface="+mn-lt"/>
                <a:ea typeface="+mn-ea"/>
                <a:cs typeface="+mn-cs"/>
              </a:rPr>
              <a:t>compensating balances </a:t>
            </a:r>
            <a:r>
              <a:rPr lang="en-US" sz="1200" b="0" i="0" u="none" strike="noStrike" kern="1200" baseline="0" dirty="0">
                <a:solidFill>
                  <a:schemeClr val="tx1"/>
                </a:solidFill>
                <a:latin typeface="+mn-lt"/>
                <a:ea typeface="+mn-ea"/>
                <a:cs typeface="+mn-cs"/>
              </a:rPr>
              <a:t>because they compensate the bank for granting the loan or extending the line of credit.</a:t>
            </a:r>
          </a:p>
        </p:txBody>
      </p:sp>
      <p:sp>
        <p:nvSpPr>
          <p:cNvPr id="4" name="Slide Number Placeholder 3"/>
          <p:cNvSpPr>
            <a:spLocks noGrp="1"/>
          </p:cNvSpPr>
          <p:nvPr>
            <p:ph type="sldNum" sz="quarter" idx="10"/>
          </p:nvPr>
        </p:nvSpPr>
        <p:spPr/>
        <p:txBody>
          <a:bodyPr/>
          <a:lstStyle/>
          <a:p>
            <a:fld id="{FF441FFD-8C28-4B18-BA93-C1BAB6AC0271}" type="slidenum">
              <a:rPr lang="en-US" smtClean="0"/>
              <a:pPr/>
              <a:t>10</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latin typeface="TimesLTStd-Roman"/>
              </a:rPr>
              <a:t>A compensating balance results in the borrower’s paying an effective interest rate that is higher than the stated rate on the debt. For example, suppose that a company borrows $10,000,000 from a bank at an interest rate of 12%, such that it pays $1,200,000 per year of interest. If the bank requires a compensating balance of $2,000,000 to be held in a noninterest-bearing checking account, the company really is borrowing only $8,000,000 (the loan less the compensating balance). This means an effective interest rate of 15% ($1,200,000 interest divided by $8,000,000 cash available for use).</a:t>
            </a:r>
          </a:p>
          <a:p>
            <a:pPr algn="l"/>
            <a:endParaRPr lang="en-US" sz="1200" baseline="0" dirty="0">
              <a:latin typeface="TimesLTStd-Roman"/>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11</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64908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 general, cash and cash equivalents are treated similarly under IFRS and U.S. GAAP. One difference relates to bank overdrafts, which occur when withdrawals from a bank account exceed the available balance. U.S. GAAP requires that overdrafts typically be treated as liabilities. In contrast, </a:t>
            </a:r>
            <a:r>
              <a:rPr lang="en-IN" sz="1200" b="0" i="1" u="none" strike="noStrike" kern="1200" baseline="0" dirty="0">
                <a:solidFill>
                  <a:schemeClr val="tx1"/>
                </a:solidFill>
                <a:latin typeface="+mn-lt"/>
                <a:ea typeface="+mn-ea"/>
                <a:cs typeface="+mn-cs"/>
              </a:rPr>
              <a:t>IAS No. 7 </a:t>
            </a:r>
            <a:r>
              <a:rPr lang="en-IN" sz="1200" b="0" i="0" u="none" strike="noStrike" kern="1200" baseline="0" dirty="0">
                <a:solidFill>
                  <a:schemeClr val="tx1"/>
                </a:solidFill>
                <a:latin typeface="+mn-lt"/>
                <a:ea typeface="+mn-ea"/>
                <a:cs typeface="+mn-cs"/>
              </a:rPr>
              <a:t>allows bank overdrafts to be offset against other cash accounts when overdrafts are payable on demand and fluctuate between positive and negative amounts as part of the normal cash management program that a company uses to minimize its cash balance.</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Company has two cash accounts with the following balances as of December 31, 2018. Under U.S. GAAP, </a:t>
            </a:r>
            <a:r>
              <a:rPr lang="en-US" sz="1200" b="0" i="0" u="none" strike="noStrike" kern="1200" baseline="0" dirty="0" err="1">
                <a:solidFill>
                  <a:schemeClr val="tx1"/>
                </a:solidFill>
                <a:latin typeface="+mn-lt"/>
                <a:ea typeface="+mn-ea"/>
                <a:cs typeface="+mn-cs"/>
              </a:rPr>
              <a:t>LaDonia’s</a:t>
            </a:r>
            <a:r>
              <a:rPr lang="en-US" sz="1200" b="0" i="0" u="none" strike="noStrike" kern="1200" baseline="0" dirty="0">
                <a:solidFill>
                  <a:schemeClr val="tx1"/>
                </a:solidFill>
                <a:latin typeface="+mn-lt"/>
                <a:ea typeface="+mn-ea"/>
                <a:cs typeface="+mn-cs"/>
              </a:rPr>
              <a:t> 12/31/18 balance sheet would report a cash asset of $300,000 and an overdraft current liability of $15,000. Under IFRS,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would report a cash asset of $</a:t>
            </a:r>
            <a:r>
              <a:rPr lang="en-US" sz="1200" b="0" i="0" u="none" strike="noStrike" kern="1200" baseline="0" dirty="0" smtClean="0">
                <a:solidFill>
                  <a:schemeClr val="tx1"/>
                </a:solidFill>
                <a:latin typeface="+mn-lt"/>
                <a:ea typeface="+mn-ea"/>
                <a:cs typeface="+mn-cs"/>
              </a:rPr>
              <a:t>285,000. </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3921773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Accounts receivable are created when sellers recognize revenue associated with a credit sale. For most products or services, the performance obligation is satisfied at the point of delivery of the product or service, so revenue and the related receivable are recognized at that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businesses provide credit to their customers, either because it’s not practical to require immediate cash payment or to encourage customers to purchase the company’s product or service. Accounts receivable are </a:t>
            </a:r>
            <a:r>
              <a:rPr lang="en-US" sz="1200" b="0" i="1" u="none" strike="noStrike" kern="1200" baseline="0" dirty="0">
                <a:solidFill>
                  <a:schemeClr val="tx1"/>
                </a:solidFill>
                <a:latin typeface="+mn-lt"/>
                <a:ea typeface="+mn-ea"/>
                <a:cs typeface="+mn-cs"/>
              </a:rPr>
              <a:t>informal </a:t>
            </a:r>
            <a:r>
              <a:rPr lang="en-US" sz="1200" b="0" i="0" u="none" strike="noStrike" kern="1200" baseline="0" dirty="0">
                <a:solidFill>
                  <a:schemeClr val="tx1"/>
                </a:solidFill>
                <a:latin typeface="+mn-lt"/>
                <a:ea typeface="+mn-ea"/>
                <a:cs typeface="+mn-cs"/>
              </a:rPr>
              <a:t>credit arrangements supported by an invoice and normally are due in 30 to 60 days after the sale. They almost always are classified as current assets because their normal collection period, even if longer than a year, is part of, and therefore less than, the operating cycle of the business.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14</a:t>
            </a:fld>
            <a:endParaRPr lang="en-US" dirty="0"/>
          </a:p>
        </p:txBody>
      </p:sp>
    </p:spTree>
    <p:extLst>
      <p:ext uri="{BB962C8B-B14F-4D97-AF65-F5344CB8AC3E}">
        <p14:creationId xmlns:p14="http://schemas.microsoft.com/office/powerpoint/2010/main" val="5940287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Recognition of accounts receivable is fundamentally tied to revenue recognition. Sellers </a:t>
            </a:r>
            <a:r>
              <a:rPr lang="en-US" sz="1200" b="0" i="0" u="none" strike="noStrike" kern="1200" baseline="0" dirty="0">
                <a:solidFill>
                  <a:schemeClr val="tx1"/>
                </a:solidFill>
                <a:latin typeface="+mn-lt"/>
                <a:ea typeface="+mn-ea"/>
                <a:cs typeface="+mn-cs"/>
              </a:rPr>
              <a:t>recognize an amount of revenue equal to the amount they are entitled to receive in exchange for satisfying a performance obligation. Sellers allocate the transaction price to the various performance obligations in a contract and then recognize revenue (and the corresponding receivable for credit sales) when performance obligations are satisfied. Clearly, revenue recognition and accounts receivable recognition are closely related. That means that some of the complexities that affect revenue recognition also affect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potential complexity relates to time value of money. Because credit sales allow a customer to get goods or services now but pay for them in the future, you can view a credit sale as providing a loan in addition to whatever goods or services are included in a contract. However, sellers can ignore this “financing component” when it is not significant, which typically is the case when receivables are due in less than one year. Therefore, sellers usually record relatively short-term accounts receivable at the entire amount the seller expects to receive, rather than at the present value of that amount. For longer-term receivables the financing component is more significant and sellers have to account for it.</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Another type of complexity relates to variable consideration. Contracts can include some aspect of variable consideration that must be estimated when determining the transaction price, and therefore the amount of the receivable. In particular, contracts can allow cash discounts as well as sales returns and allowances. Let’s discuss each of those complexities in turn.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15</a:t>
            </a:fld>
            <a:endParaRPr lang="en-US" dirty="0"/>
          </a:p>
        </p:txBody>
      </p:sp>
    </p:spTree>
    <p:extLst>
      <p:ext uri="{BB962C8B-B14F-4D97-AF65-F5344CB8AC3E}">
        <p14:creationId xmlns:p14="http://schemas.microsoft.com/office/powerpoint/2010/main" val="123763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two types of discounts that companies commonly offer, trade discounts and cash discounts. Companies frequently offer </a:t>
            </a:r>
            <a:r>
              <a:rPr lang="en-US" sz="1200" b="1" i="0" u="none" strike="noStrike" kern="1200" baseline="0" dirty="0">
                <a:solidFill>
                  <a:schemeClr val="tx1"/>
                </a:solidFill>
                <a:latin typeface="+mn-lt"/>
                <a:ea typeface="+mn-ea"/>
                <a:cs typeface="+mn-cs"/>
              </a:rPr>
              <a:t>trade discounts </a:t>
            </a:r>
            <a:r>
              <a:rPr lang="en-US" sz="1200" b="0" i="0" u="none" strike="noStrike" kern="1200" baseline="0" dirty="0">
                <a:solidFill>
                  <a:schemeClr val="tx1"/>
                </a:solidFill>
                <a:latin typeface="+mn-lt"/>
                <a:ea typeface="+mn-ea"/>
                <a:cs typeface="+mn-cs"/>
              </a:rPr>
              <a:t>to customers, usually a percentage reduction from the list price. For example, a manufacturer might list a machine part at $2,500 but sell it to an important customer at a 10% discount. That discount of $250 is reflected by recording the sale at the agreed-upon price of $2,250.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Trade discounts are not variable consideration. Rather, they are simply a way to specify a transaction price. Trade discounts allow a seller to offer different prices without publishing a new catalog, to disguise real prices from competitors, and to give quantity discounts to large customers.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Cash discounts</a:t>
            </a:r>
            <a:r>
              <a:rPr lang="en-US" sz="1200" b="0" i="0" u="none" strike="noStrike" kern="1200" baseline="0" dirty="0">
                <a:solidFill>
                  <a:schemeClr val="tx1"/>
                </a:solidFill>
                <a:latin typeface="+mn-lt"/>
                <a:ea typeface="+mn-ea"/>
                <a:cs typeface="+mn-cs"/>
              </a:rPr>
              <a:t>, often called </a:t>
            </a:r>
            <a:r>
              <a:rPr lang="en-US" sz="1200" b="0" i="1" u="none" strike="noStrike" kern="1200" baseline="0" dirty="0">
                <a:solidFill>
                  <a:schemeClr val="tx1"/>
                </a:solidFill>
                <a:latin typeface="+mn-lt"/>
                <a:ea typeface="+mn-ea"/>
                <a:cs typeface="+mn-cs"/>
              </a:rPr>
              <a:t>sales discounts</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reductions in the amount to be paid by a credit customer if the customer makes payment within a specified period of time. A cash discount provides an incentive for quick payment. The amount of a cash discount and the time period within which it’s available usually are conveyed by terms like 2/10, n/30 (meaning a 2% discount if paid within 10 days, otherwise full payment within 30 days).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discounts are variable consideration, because there is uncertainty about whether the customer will pay quickly enough to qualify for the discount. However, it is usually difficult for a seller to estimate the amount of discount that will be taken with every sale. Therefore, sellers use two methods in practice that simplify the process of recording cash discounts: the gross method and the net method. With both methods, sales revenue ends up being reduced by only those discounts that are actually taken. We will see an example next.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16</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gross method</a:t>
            </a:r>
            <a:r>
              <a:rPr lang="en-US" sz="1200" b="0" i="0" u="none" strike="noStrike" kern="1200" baseline="0" dirty="0">
                <a:solidFill>
                  <a:schemeClr val="tx1"/>
                </a:solidFill>
                <a:latin typeface="+mn-lt"/>
                <a:ea typeface="+mn-ea"/>
                <a:cs typeface="+mn-cs"/>
              </a:rPr>
              <a:t>, we initially record the revenue and related receivable at the full </a:t>
            </a:r>
            <a:r>
              <a:rPr lang="en-US" sz="1200" b="0" i="0" u="none" strike="noStrike" kern="1200" baseline="0" dirty="0" smtClean="0">
                <a:solidFill>
                  <a:schemeClr val="tx1"/>
                </a:solidFill>
                <a:latin typeface="+mn-lt"/>
                <a:ea typeface="+mn-ea"/>
                <a:cs typeface="+mn-cs"/>
              </a:rPr>
              <a:t>$20,000 </a:t>
            </a:r>
            <a:r>
              <a:rPr lang="en-US" sz="1200" b="0" i="0" u="none" strike="noStrike" kern="1200" baseline="0" dirty="0">
                <a:solidFill>
                  <a:schemeClr val="tx1"/>
                </a:solidFill>
                <a:latin typeface="+mn-lt"/>
                <a:ea typeface="+mn-ea"/>
                <a:cs typeface="+mn-cs"/>
              </a:rPr>
              <a:t>price.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we record revenue and the related accounts receivable at the agreed-upon price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the 2% discount, yielding $</a:t>
            </a:r>
            <a:r>
              <a:rPr lang="en-US" sz="1200" b="0" i="0" u="none" strike="noStrike" kern="1200" baseline="0" dirty="0" smtClean="0">
                <a:solidFill>
                  <a:schemeClr val="tx1"/>
                </a:solidFill>
                <a:latin typeface="+mn-lt"/>
                <a:ea typeface="+mn-ea"/>
                <a:cs typeface="+mn-cs"/>
              </a:rPr>
              <a:t>19,600 </a:t>
            </a:r>
            <a:r>
              <a:rPr lang="en-IN" sz="1200" b="0" i="0" u="none" strike="noStrike" kern="1200" baseline="0" dirty="0" smtClean="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of </a:t>
            </a:r>
            <a:r>
              <a:rPr lang="en-IN" sz="1200" b="0" i="0" u="none" strike="noStrike" kern="1200" baseline="0" dirty="0" smtClean="0">
                <a:solidFill>
                  <a:schemeClr val="tx1"/>
                </a:solidFill>
                <a:latin typeface="+mn-lt"/>
                <a:ea typeface="+mn-ea"/>
                <a:cs typeface="+mn-cs"/>
              </a:rPr>
              <a:t>$20,000</a:t>
            </a:r>
            <a:r>
              <a:rPr lang="en-IN"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FF441FFD-8C28-4B18-BA93-C1BAB6AC0271}" type="slidenum">
              <a:rPr lang="en-US" smtClean="0"/>
              <a:pPr/>
              <a:t>17</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if payment occurs within the discount period, the $280 discount is recorded as a debit to an account called </a:t>
            </a:r>
            <a:r>
              <a:rPr lang="en-IN" sz="1200" b="0" i="1" u="none" strike="noStrike" kern="1200" baseline="0" dirty="0">
                <a:solidFill>
                  <a:schemeClr val="tx1"/>
                </a:solidFill>
                <a:latin typeface="+mn-lt"/>
                <a:ea typeface="+mn-ea"/>
                <a:cs typeface="+mn-cs"/>
              </a:rPr>
              <a:t>sales discounts. </a:t>
            </a:r>
            <a:r>
              <a:rPr lang="en-IN" sz="1200" b="0" i="0" u="none" strike="noStrike" kern="1200" baseline="0" dirty="0">
                <a:solidFill>
                  <a:schemeClr val="tx1"/>
                </a:solidFill>
                <a:latin typeface="+mn-lt"/>
                <a:ea typeface="+mn-ea"/>
                <a:cs typeface="+mn-cs"/>
              </a:rPr>
              <a:t>This is a contra account to sales revenue and is deducted from sales revenue to derive the net sales number that is reported in the income statement</a:t>
            </a:r>
            <a:r>
              <a:rPr lang="en-IN" sz="1200" b="0" i="0" u="none" strike="noStrike" kern="1200" baseline="0" dirty="0" smtClean="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net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within the discount period, we simply debit cash and credit accounts receivable for the amount received.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18</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after the discount period, cash is simply increased and accounts receivable decreased by the gross amount originally recorded. </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if payment occurs after the discount period, the discount not taken is recorded to an account called sales discounts forfeited</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This account is added to sales revenue to calculate net sales revenue. Conceptually, sales discounts forfeited is similar to interest revenue, since it is extra revenue received because a receivable is outstanding for a longer period of time. In this case, customers forfeited $120 ($6,000 × 2%) of cash discounts.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19</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includes currency and coins, balances in checking accounts, and items acceptable for deposit in these accounts, such as checks and money orders received from customers. These forms of cash represent amounts readily available to pay off debt or to use in operations, without any legal or contractual restriction.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equivalents include money market funds, treasury bills, and commercial paper. To be classified as cash equivalents, these investments must have a maturity date no longer than three months </a:t>
            </a:r>
            <a:r>
              <a:rPr lang="en-US" sz="1200" b="0" i="1" u="none" strike="noStrike" kern="1200" baseline="0" dirty="0">
                <a:solidFill>
                  <a:schemeClr val="tx1"/>
                </a:solidFill>
                <a:latin typeface="+mn-lt"/>
                <a:ea typeface="+mn-ea"/>
                <a:cs typeface="+mn-cs"/>
              </a:rPr>
              <a:t>from the date of purchase</a:t>
            </a:r>
            <a:r>
              <a:rPr lang="en-US" sz="1200" b="0" i="0" u="none" strike="noStrike" kern="1200" baseline="0" dirty="0">
                <a:solidFill>
                  <a:schemeClr val="tx1"/>
                </a:solidFill>
                <a:latin typeface="+mn-lt"/>
                <a:ea typeface="+mn-ea"/>
                <a:cs typeface="+mn-cs"/>
              </a:rPr>
              <a:t>. </a:t>
            </a:r>
            <a:endParaRPr lang="en-IN" b="0" i="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3278106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methods get us to the same place from the perspective of total revenue and therefore total net income recognized, as shown here. They just get us to that place in slightly different ways.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20</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54735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Which method is correct? Sales revenue and the corresponding accounts receivable should be stated at the amount of consideration the seller expects to be entitled to receive. The net method typically better reflects that amount, because the discount is a savings that prudent customers are unwilling to forgo. To appreciate the size of that savings, reconsider the example we just saw. In order to save $2, the customer must pay $98 twenty days earlier than otherwise due, effectively “investing” $98 to “earn” $2, a rate of return of 2.04% ($2/$98) for a </a:t>
            </a:r>
            <a:r>
              <a:rPr lang="en-US" dirty="0" smtClean="0"/>
              <a:t>20</a:t>
            </a: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day period. To convert this </a:t>
            </a:r>
            <a:r>
              <a:rPr lang="en-US" dirty="0" smtClean="0"/>
              <a:t>20</a:t>
            </a: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day rate to an annual rate, we multiply by 365/20: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2.04% × 365 / 20 = 37.23% effective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Would you like to earn a sure return of over 37%? You can see why customers try to take the discount if at all possible. That’s why recording the receivable net of the discount is more accurate. Still, even though the net method is more correct conceptually, both methods are used in practice, because many sellers prefer to record receivables at gross and then make downward adjustments at the time payment is made. The dollar value of the difference between methods usually is viewed as immaterial.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22</a:t>
            </a:fld>
            <a:endParaRPr lang="en-US" dirty="0"/>
          </a:p>
        </p:txBody>
      </p:sp>
    </p:spTree>
    <p:extLst>
      <p:ext uri="{BB962C8B-B14F-4D97-AF65-F5344CB8AC3E}">
        <p14:creationId xmlns:p14="http://schemas.microsoft.com/office/powerpoint/2010/main" val="15787214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Customers frequently are given the right to return merchandise they purchase. When practical, a customer might be given a special price reduction as an incentive to keep the merchandise purchased. We use the term </a:t>
            </a:r>
            <a:r>
              <a:rPr lang="en-US" sz="1200" b="1" i="0" u="none" strike="noStrike" kern="1200" baseline="0" dirty="0">
                <a:solidFill>
                  <a:schemeClr val="tx1"/>
                </a:solidFill>
                <a:latin typeface="+mn-lt"/>
                <a:ea typeface="+mn-ea"/>
                <a:cs typeface="+mn-cs"/>
              </a:rPr>
              <a:t>sales returns </a:t>
            </a:r>
            <a:r>
              <a:rPr lang="en-US" sz="1200" b="0" i="0" u="none" strike="noStrike" kern="1200" baseline="0" dirty="0">
                <a:solidFill>
                  <a:schemeClr val="tx1"/>
                </a:solidFill>
                <a:latin typeface="+mn-lt"/>
                <a:ea typeface="+mn-ea"/>
                <a:cs typeface="+mn-cs"/>
              </a:rPr>
              <a:t>to refer to these returns and other adjustments. Sales returns are common in industries such as food products, publishing, and retailing.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Sales returns are a form of variable consideration. Because products might be returned or prices adjusted, there is uncertainty as to the final amount the seller will be entitled to receive (the seller’s consideration). Recognizing returns only at the time they happen might cause receivables, revenue, and profit to be overstated in the period the sale is made and understated in the return period.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23</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assume merchandise is sold to a customer for $10,000 in December 2018, the last month in the selling company’s fiscal year, and that the merchandise cost $6,000. The company would recognize gross profit of $4,000 in 2018 ($10,000 – 6,000). If all of the merchandise is returned in 2019, after financial statements for 2018 are issued, gross profit will be overstated in 2018 and understated in 2019 by $4,000. Assets at the end of 2018 also will be overstated by $4,000, because a $10,000 receivable would be recorded instead of $6,000 in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avoid this problem, the seller should estimate sales returns and reduce both revenue and accounts receivable accordingly. Technically, the seller should estimate returns at the time of sale and adjust the transaction price at that </a:t>
            </a:r>
            <a:r>
              <a:rPr lang="en-US" sz="1200" b="0" i="0" u="none" strike="noStrike" kern="1200" baseline="0" dirty="0" smtClean="0">
                <a:solidFill>
                  <a:schemeClr val="tx1"/>
                </a:solidFill>
                <a:latin typeface="+mn-lt"/>
                <a:ea typeface="+mn-ea"/>
                <a:cs typeface="+mn-cs"/>
              </a:rPr>
              <a:t>time to reflect its estimate of the variable consideration it will receive. </a:t>
            </a:r>
            <a:r>
              <a:rPr lang="en-US" sz="1200" b="0" i="0" u="none" strike="noStrike" kern="1200" baseline="0" dirty="0">
                <a:solidFill>
                  <a:schemeClr val="tx1"/>
                </a:solidFill>
                <a:latin typeface="+mn-lt"/>
                <a:ea typeface="+mn-ea"/>
                <a:cs typeface="+mn-cs"/>
              </a:rPr>
              <a:t>However, it is impractical for most sellers to estimate returns every time they make a sale. For that reason, sellers typically account for returns as they actually occur and then make an adjusting entry at the end of the accounting period to reflect any remaining they expect to occur in the future. That is the approach we demonstrate.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24</a:t>
            </a:fld>
            <a:endParaRPr lang="en-US" dirty="0"/>
          </a:p>
        </p:txBody>
      </p:sp>
    </p:spTree>
    <p:extLst>
      <p:ext uri="{BB962C8B-B14F-4D97-AF65-F5344CB8AC3E}">
        <p14:creationId xmlns:p14="http://schemas.microsoft.com/office/powerpoint/2010/main" val="252432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During 2018, its first year of operations, the Hawthorne Manufacturing Company sold merchandise for $2,000,000</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This merchandise cost Hawthorne $1,200,000 (60% of the selling price). Industry experience indicates that 10% of all sales will be returned, which in this case equals $200,000 ($2,000,000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10%). Customers returned $130,000 of sales during 2018. Hawthorne uses a perpetual inventory system.</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First, </a:t>
            </a:r>
            <a:r>
              <a:rPr lang="en-IN" sz="1200" dirty="0"/>
              <a:t>Hawthorne would record the sales made during the year. To</a:t>
            </a:r>
            <a:r>
              <a:rPr lang="en-IN" sz="1200" baseline="0" dirty="0"/>
              <a:t> do so, i</a:t>
            </a:r>
            <a:r>
              <a:rPr lang="en-IN" sz="1200" dirty="0"/>
              <a:t>t will debit cash (in case</a:t>
            </a:r>
            <a:r>
              <a:rPr lang="en-IN" sz="1200" baseline="0" dirty="0"/>
              <a:t> of cash sales</a:t>
            </a:r>
            <a:r>
              <a:rPr lang="en-IN" sz="1200" dirty="0"/>
              <a:t>) and/or accounts receivable (in case of sales made on account) for $2,000,000. T</a:t>
            </a:r>
            <a:r>
              <a:rPr lang="en-IN" sz="1200" baseline="0" dirty="0"/>
              <a:t>he company is using a </a:t>
            </a:r>
            <a:r>
              <a:rPr lang="en-US" sz="1200" b="0" i="0" u="none" strike="noStrike" kern="1200" baseline="0" dirty="0">
                <a:solidFill>
                  <a:schemeClr val="tx1"/>
                </a:solidFill>
                <a:latin typeface="+mn-lt"/>
                <a:ea typeface="+mn-ea"/>
                <a:cs typeface="+mn-cs"/>
              </a:rPr>
              <a:t>perpetual inventory system, so it will record the increase or decrease in inventory each time any changes occur in the account.</a:t>
            </a:r>
            <a:r>
              <a:rPr lang="en-IN" sz="1200" b="0" i="0" u="none" strike="noStrike" kern="1200" baseline="0" dirty="0">
                <a:solidFill>
                  <a:schemeClr val="tx1"/>
                </a:solidFill>
                <a:latin typeface="+mn-lt"/>
                <a:ea typeface="+mn-ea"/>
                <a:cs typeface="+mn-cs"/>
              </a:rPr>
              <a:t> Since the cost of merchandise sold is $1,200,000, </a:t>
            </a:r>
            <a:r>
              <a:rPr lang="en-US" sz="1200" b="0" i="0" u="none" strike="noStrike" kern="1200" baseline="0" dirty="0">
                <a:solidFill>
                  <a:schemeClr val="tx1"/>
                </a:solidFill>
                <a:latin typeface="+mn-lt"/>
                <a:ea typeface="+mn-ea"/>
                <a:cs typeface="+mn-cs"/>
              </a:rPr>
              <a:t>inventory is reduced by $1,200,000 and cost of goods sold is increased by $1,200,000.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25</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the period of sale, Hawthorne recognized returns that occur in that period, debiting a contra-revenue account to reduce revenue for returns. If the customer previously had paid for the returned item, cash is reduced to repay the customer; otherwise accounts receivable is reduced. Hawthorne also reduces COGS and increases inventory to reflect the fact that $78,000 of inventory has been returned.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26</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the period, Hawthorne also records a </a:t>
            </a:r>
            <a:r>
              <a:rPr lang="en-US" sz="1200" b="1" i="0" u="none" strike="noStrike" kern="1200" baseline="0" dirty="0">
                <a:solidFill>
                  <a:schemeClr val="tx1"/>
                </a:solidFill>
                <a:latin typeface="+mn-lt"/>
                <a:ea typeface="+mn-ea"/>
                <a:cs typeface="+mn-cs"/>
              </a:rPr>
              <a:t>refund liability </a:t>
            </a:r>
            <a:r>
              <a:rPr lang="en-US" sz="1200" b="0" i="0" u="none" strike="noStrike" kern="1200" baseline="0" dirty="0">
                <a:solidFill>
                  <a:schemeClr val="tx1"/>
                </a:solidFill>
                <a:latin typeface="+mn-lt"/>
                <a:ea typeface="+mn-ea"/>
                <a:cs typeface="+mn-cs"/>
              </a:rPr>
              <a:t>for its estimate of additional cash that it will have to refund in the future. </a:t>
            </a:r>
            <a:r>
              <a:rPr lang="en-US" sz="1200" b="0" i="0" u="none" strike="noStrike" kern="1200" baseline="0" dirty="0" smtClean="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credit sales with the receivable still outstanding, </a:t>
            </a:r>
            <a:r>
              <a:rPr lang="en-US" sz="1200" b="0" i="0" u="none" strike="noStrike" kern="1200" baseline="0" dirty="0" smtClean="0">
                <a:solidFill>
                  <a:schemeClr val="tx1"/>
                </a:solidFill>
                <a:latin typeface="+mn-lt"/>
                <a:ea typeface="+mn-ea"/>
                <a:cs typeface="+mn-cs"/>
              </a:rPr>
              <a:t>Hawthorne instead might credit </a:t>
            </a:r>
            <a:r>
              <a:rPr lang="en-US" sz="1200" b="0" i="0" u="none" strike="noStrike" kern="1200" baseline="0" dirty="0">
                <a:solidFill>
                  <a:schemeClr val="tx1"/>
                </a:solidFill>
                <a:latin typeface="+mn-lt"/>
                <a:ea typeface="+mn-ea"/>
                <a:cs typeface="+mn-cs"/>
              </a:rPr>
              <a:t>an </a:t>
            </a:r>
            <a:r>
              <a:rPr lang="en-US" sz="1200" b="1" i="0" u="none" strike="noStrike" kern="1200" baseline="0" dirty="0">
                <a:solidFill>
                  <a:schemeClr val="tx1"/>
                </a:solidFill>
                <a:latin typeface="+mn-lt"/>
                <a:ea typeface="+mn-ea"/>
                <a:cs typeface="+mn-cs"/>
              </a:rPr>
              <a:t>allowance for sales returns </a:t>
            </a:r>
            <a:r>
              <a:rPr lang="en-US" sz="1200" b="0" i="0" u="none" strike="noStrike" kern="1200" baseline="0" dirty="0">
                <a:solidFill>
                  <a:schemeClr val="tx1"/>
                </a:solidFill>
                <a:latin typeface="+mn-lt"/>
                <a:ea typeface="+mn-ea"/>
                <a:cs typeface="+mn-cs"/>
              </a:rPr>
              <a:t>account. This allowance is a contra account to accounts receivable that reduces the net balance of accounts receivable for Hawthorne’s estimate of future returns. Regardless of whether cash has been collected or a receivable is outstanding, the 2018 income statement reports net sales revenue of $1,800,000, which is gross sales revenue of $2,000,000 reduced by actual and estimated returns of $200,000 ($130,000 + 70,000). </a:t>
            </a:r>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Also, </a:t>
            </a:r>
            <a:r>
              <a:rPr lang="en-US" sz="1200" b="0" i="0" u="none" strike="noStrike" kern="1200" baseline="0" dirty="0">
                <a:solidFill>
                  <a:schemeClr val="tx1"/>
                </a:solidFill>
                <a:latin typeface="+mn-lt"/>
                <a:ea typeface="+mn-ea"/>
                <a:cs typeface="+mn-cs"/>
              </a:rPr>
              <a:t>the $42,000 of inventory </a:t>
            </a:r>
            <a:r>
              <a:rPr lang="en-US" sz="1200" b="0" i="1" u="none" strike="noStrike" kern="1200" baseline="0" dirty="0">
                <a:solidFill>
                  <a:schemeClr val="tx1"/>
                </a:solidFill>
                <a:latin typeface="+mn-lt"/>
                <a:ea typeface="+mn-ea"/>
                <a:cs typeface="+mn-cs"/>
              </a:rPr>
              <a:t>expected </a:t>
            </a:r>
            <a:r>
              <a:rPr lang="en-US" sz="1200" b="0" i="0" u="none" strike="noStrike" kern="1200" baseline="0" dirty="0">
                <a:solidFill>
                  <a:schemeClr val="tx1"/>
                </a:solidFill>
                <a:latin typeface="+mn-lt"/>
                <a:ea typeface="+mn-ea"/>
                <a:cs typeface="+mn-cs"/>
              </a:rPr>
              <a:t>to be returned in 2019 is included as an asset, “inventory—estimated returns,” in Hawthorne’s 2018 balance sheet, even though the actual merchandise still belongs to customers, because ownership of the merchandise is expected to revert back to </a:t>
            </a:r>
            <a:r>
              <a:rPr lang="en-US" sz="1200" b="0" i="0" u="none" strike="noStrike" kern="1200" baseline="0" dirty="0" smtClean="0">
                <a:solidFill>
                  <a:schemeClr val="tx1"/>
                </a:solidFill>
                <a:latin typeface="+mn-lt"/>
                <a:ea typeface="+mn-ea"/>
                <a:cs typeface="+mn-cs"/>
              </a:rPr>
              <a:t>Hawthorne</a:t>
            </a:r>
            <a:r>
              <a:rPr lang="en-US" sz="1200" b="0" i="0" u="none" strike="noStrike" kern="1200" baseline="0" dirty="0">
                <a:solidFill>
                  <a:schemeClr val="tx1"/>
                </a:solidFill>
                <a:latin typeface="+mn-lt"/>
                <a:ea typeface="+mn-ea"/>
                <a:cs typeface="+mn-cs"/>
              </a:rPr>
              <a:t>. As a result, 2018 cost of goods sold equals $1,080,000, which is $1,200,000 reduced by the cost of actual and estimated returns of $120,000 ($78,000 + $42,000).</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27</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Finally, when the estimated returns do occur in 2019 the company either pays cash or reduces accounts receivable for $70,000 and reduces the liability or allowance created earlier. At the same time, it increases inventory and reduces inventory—estimated returns for $42,000 (the cost of the returned inventory)</a:t>
            </a:r>
            <a:r>
              <a:rPr lang="en-IN" sz="1200" b="0" i="0" u="none" strike="noStrike" kern="1200" baseline="0" dirty="0" smtClean="0">
                <a:solidFill>
                  <a:schemeClr val="tx1"/>
                </a:solidFill>
                <a:latin typeface="+mn-lt"/>
                <a:ea typeface="+mn-ea"/>
                <a:cs typeface="+mn-cs"/>
              </a:rPr>
              <a:t>. Note </a:t>
            </a:r>
            <a:r>
              <a:rPr lang="en-IN" sz="1200" b="0" i="0" u="none" strike="noStrike" kern="1200" baseline="0" dirty="0">
                <a:solidFill>
                  <a:schemeClr val="tx1"/>
                </a:solidFill>
                <a:latin typeface="+mn-lt"/>
                <a:ea typeface="+mn-ea"/>
                <a:cs typeface="+mn-cs"/>
              </a:rPr>
              <a:t>that sales revenue and cost of goods sold are not affected in </a:t>
            </a:r>
            <a:r>
              <a:rPr lang="en-IN" sz="1200" b="0" i="0" u="none" strike="noStrike" kern="1200" baseline="0" dirty="0" smtClean="0">
                <a:solidFill>
                  <a:schemeClr val="tx1"/>
                </a:solidFill>
                <a:latin typeface="+mn-lt"/>
                <a:ea typeface="+mn-ea"/>
                <a:cs typeface="+mn-cs"/>
              </a:rPr>
              <a:t>2019—accrual </a:t>
            </a:r>
            <a:r>
              <a:rPr lang="en-IN" sz="1200" b="0" i="0" u="none" strike="noStrike" kern="1200" baseline="0" dirty="0">
                <a:solidFill>
                  <a:schemeClr val="tx1"/>
                </a:solidFill>
                <a:latin typeface="+mn-lt"/>
                <a:ea typeface="+mn-ea"/>
                <a:cs typeface="+mn-cs"/>
              </a:rPr>
              <a:t>of estimated returns in 2018 made sure that their effects were reflected in 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28</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What happens if Hawthorne’s estimate of future returns is wrong, such that returns end up being more or less than $70,000? We don’t revise prior years’ financial statements to reflect the new estimate. Instead, we adjust the accounts to reflect the change in estimated returns, with any effect on income recognized in the period in which the adjustment is made.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suppose in our illustration that only $60,000 of 2018 sales were returned in 2019, instead of the $70,000 that Hawthorne anticipated. Also suppose that the estimated returns relate to outstanding accounts receivable, and that Hawthorne estimates that no more returns will occur. In that case, the allowance for sales returns still has a pre-adjustment balance of </a:t>
            </a:r>
            <a:r>
              <a:rPr lang="en-US" sz="1200" b="1" i="0" u="none" strike="noStrike" kern="1200" baseline="0" dirty="0">
                <a:solidFill>
                  <a:schemeClr val="tx1"/>
                </a:solidFill>
                <a:latin typeface="+mn-lt"/>
                <a:ea typeface="+mn-ea"/>
                <a:cs typeface="+mn-cs"/>
              </a:rPr>
              <a:t>$10,000 </a:t>
            </a:r>
            <a:r>
              <a:rPr lang="en-US" sz="1200" b="0" i="0" u="none" strike="noStrike" kern="1200" baseline="0" dirty="0">
                <a:solidFill>
                  <a:schemeClr val="tx1"/>
                </a:solidFill>
                <a:latin typeface="+mn-lt"/>
                <a:ea typeface="+mn-ea"/>
                <a:cs typeface="+mn-cs"/>
              </a:rPr>
              <a:t>remaining from 2018 sales. Likewise inventory—estimated returns still has a pre-adjustment balance of </a:t>
            </a:r>
            <a:r>
              <a:rPr lang="en-US" sz="1200" b="1" i="0" u="none" strike="noStrike" kern="1200" baseline="0" dirty="0">
                <a:solidFill>
                  <a:schemeClr val="tx1"/>
                </a:solidFill>
                <a:latin typeface="+mn-lt"/>
                <a:ea typeface="+mn-ea"/>
                <a:cs typeface="+mn-cs"/>
              </a:rPr>
              <a:t>$6,000 </a:t>
            </a:r>
            <a:r>
              <a:rPr lang="en-US" sz="1200" b="0" i="0" u="none" strike="noStrike" kern="1200" baseline="0" dirty="0">
                <a:solidFill>
                  <a:schemeClr val="tx1"/>
                </a:solidFill>
                <a:latin typeface="+mn-lt"/>
                <a:ea typeface="+mn-ea"/>
                <a:cs typeface="+mn-cs"/>
              </a:rPr>
              <a:t>(60% × $10,000) remaining from 2018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Hawthorne makes adjustments that remove </a:t>
            </a:r>
            <a:r>
              <a:rPr lang="en-US" sz="1200" b="0" i="0" u="none" strike="noStrike" kern="1200" baseline="0" dirty="0">
                <a:solidFill>
                  <a:schemeClr val="tx1"/>
                </a:solidFill>
                <a:latin typeface="+mn-lt"/>
                <a:ea typeface="+mn-ea"/>
                <a:cs typeface="+mn-cs"/>
              </a:rPr>
              <a:t>the remaining 2018 balance from the allowance for sales returns and inventory—estimated returns. </a:t>
            </a:r>
            <a:r>
              <a:rPr lang="en-US" sz="1200" b="0" i="0" u="none" strike="noStrike" kern="1200" baseline="0" dirty="0" smtClean="0">
                <a:solidFill>
                  <a:schemeClr val="tx1"/>
                </a:solidFill>
                <a:latin typeface="+mn-lt"/>
                <a:ea typeface="+mn-ea"/>
                <a:cs typeface="+mn-cs"/>
              </a:rPr>
              <a:t>Those adjustments </a:t>
            </a:r>
            <a:r>
              <a:rPr lang="en-US" sz="1200" b="0" i="0" u="none" strike="noStrike" kern="1200" baseline="0" dirty="0">
                <a:solidFill>
                  <a:schemeClr val="tx1"/>
                </a:solidFill>
                <a:latin typeface="+mn-lt"/>
                <a:ea typeface="+mn-ea"/>
                <a:cs typeface="+mn-cs"/>
              </a:rPr>
              <a:t>also increase net sales revenue (by reducing sales returns) and cost of goods sold in 2019, the period in which the change in estimate occurs.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29</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7–1 </a:t>
            </a:r>
            <a:r>
              <a:rPr lang="en-US" sz="1200" b="0" i="0" u="none" strike="noStrike" kern="1200" baseline="0" dirty="0">
                <a:solidFill>
                  <a:schemeClr val="tx1"/>
                </a:solidFill>
                <a:latin typeface="+mn-lt"/>
                <a:ea typeface="+mn-ea"/>
                <a:cs typeface="+mn-cs"/>
              </a:rPr>
              <a:t>Disclosure of Cash </a:t>
            </a:r>
            <a:r>
              <a:rPr lang="en-US" sz="1200" b="0" i="0" u="none" strike="noStrike" kern="1200" baseline="0" dirty="0" smtClean="0">
                <a:solidFill>
                  <a:schemeClr val="tx1"/>
                </a:solidFill>
                <a:latin typeface="+mn-lt"/>
                <a:ea typeface="+mn-ea"/>
                <a:cs typeface="+mn-cs"/>
              </a:rPr>
              <a:t>Equivalents—Walgreen </a:t>
            </a:r>
            <a:r>
              <a:rPr lang="en-US" sz="1200" b="0" i="0" u="none" strike="noStrike" kern="1200" baseline="0" dirty="0">
                <a:solidFill>
                  <a:schemeClr val="tx1"/>
                </a:solidFill>
                <a:latin typeface="+mn-lt"/>
                <a:ea typeface="+mn-ea"/>
                <a:cs typeface="+mn-cs"/>
              </a:rPr>
              <a:t>Boots Alliance, Inc.</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are permitted flexibility in designating cash equivalents and must establish individual policies regarding which short-term, highly liquid investments are classified as cash equivalents. A company’s policy should be consistent with the usual motivation for acquiring these investments. The policy should be disclosed in the notes to the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shows a note from the 2015 annual report of </a:t>
            </a:r>
            <a:r>
              <a:rPr lang="en-US" sz="1200" b="1" i="0" u="none" strike="noStrike" kern="1200" baseline="0" dirty="0">
                <a:solidFill>
                  <a:schemeClr val="tx1"/>
                </a:solidFill>
                <a:latin typeface="+mn-lt"/>
                <a:ea typeface="+mn-ea"/>
                <a:cs typeface="+mn-cs"/>
              </a:rPr>
              <a:t>Walgreen Boots Alliance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Inc.</a:t>
            </a:r>
            <a:r>
              <a:rPr lang="en-US" sz="1200" b="0" i="0" u="none" strike="noStrike" kern="1200" baseline="0" dirty="0">
                <a:solidFill>
                  <a:schemeClr val="tx1"/>
                </a:solidFill>
                <a:latin typeface="+mn-lt"/>
                <a:ea typeface="+mn-ea"/>
                <a:cs typeface="+mn-cs"/>
              </a:rPr>
              <a:t>, which operates the largest drugstore chain in the United States.</a:t>
            </a:r>
            <a:endParaRPr lang="en-IN"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a:t>
            </a:fld>
            <a:endParaRPr lang="en-US" dirty="0"/>
          </a:p>
        </p:txBody>
      </p:sp>
    </p:spTree>
    <p:extLst>
      <p:ext uri="{BB962C8B-B14F-4D97-AF65-F5344CB8AC3E}">
        <p14:creationId xmlns:p14="http://schemas.microsoft.com/office/powerpoint/2010/main" val="3740248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456820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957239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Being entitled to receive payment doesn’t necessarily mean that the seller </a:t>
            </a:r>
            <a:r>
              <a:rPr lang="en-US" sz="1200" b="0" i="1" u="none" strike="noStrike" kern="1200" baseline="0" dirty="0">
                <a:solidFill>
                  <a:schemeClr val="tx1"/>
                </a:solidFill>
                <a:latin typeface="+mn-lt"/>
                <a:ea typeface="+mn-ea"/>
                <a:cs typeface="+mn-cs"/>
              </a:rPr>
              <a:t>will </a:t>
            </a:r>
            <a:r>
              <a:rPr lang="en-US" sz="1200" b="0" i="0" u="none" strike="noStrike" kern="1200" baseline="0" dirty="0">
                <a:solidFill>
                  <a:schemeClr val="tx1"/>
                </a:solidFill>
                <a:latin typeface="+mn-lt"/>
                <a:ea typeface="+mn-ea"/>
                <a:cs typeface="+mn-cs"/>
              </a:rPr>
              <a:t>be paid. In fact, </a:t>
            </a:r>
            <a:r>
              <a:rPr lang="en-US" sz="1200" b="1" i="0" u="none" strike="noStrike" kern="1200" baseline="0" dirty="0">
                <a:solidFill>
                  <a:schemeClr val="tx1"/>
                </a:solidFill>
                <a:latin typeface="+mn-lt"/>
                <a:ea typeface="+mn-ea"/>
                <a:cs typeface="+mn-cs"/>
              </a:rPr>
              <a:t>credit losses </a:t>
            </a:r>
            <a:r>
              <a:rPr lang="en-US" sz="1200" b="0" i="0" u="none" strike="noStrike" kern="1200" baseline="0" dirty="0">
                <a:solidFill>
                  <a:schemeClr val="tx1"/>
                </a:solidFill>
                <a:latin typeface="+mn-lt"/>
                <a:ea typeface="+mn-ea"/>
                <a:cs typeface="+mn-cs"/>
              </a:rPr>
              <a:t>(bad debts) are an inherent cost of granting credit. How should we account for the fact that not every account receivable is likely to be collected?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32</a:t>
            </a:fld>
            <a:endParaRPr lang="en-US" dirty="0"/>
          </a:p>
        </p:txBody>
      </p:sp>
    </p:spTree>
    <p:extLst>
      <p:ext uri="{BB962C8B-B14F-4D97-AF65-F5344CB8AC3E}">
        <p14:creationId xmlns:p14="http://schemas.microsoft.com/office/powerpoint/2010/main" val="2484005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simple approach to recognizing bad debts that is </a:t>
            </a:r>
            <a:r>
              <a:rPr lang="en-US" sz="1200" b="1"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allowed by GAAP is to wait until a particular account is deemed uncollectible and write it off at that time. For example, if a customer goes bankrupt and it becomes clear that a $15,000 account receivable will not be collected, the following journal entry could be recorded under the direct write-off </a:t>
            </a:r>
            <a:r>
              <a:rPr lang="en-US" sz="1200" b="0" i="0" u="none" strike="noStrike" kern="1200" baseline="0" dirty="0" smtClean="0">
                <a:solidFill>
                  <a:schemeClr val="tx1"/>
                </a:solidFill>
                <a:latin typeface="+mn-lt"/>
                <a:ea typeface="+mn-ea"/>
                <a:cs typeface="+mn-cs"/>
              </a:rPr>
              <a:t>method</a:t>
            </a:r>
            <a:r>
              <a:rPr lang="en-US" dirty="0"/>
              <a:t>.</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shortcoming of the </a:t>
            </a:r>
            <a:r>
              <a:rPr lang="en-US" sz="1200" b="1" i="0" u="none" strike="noStrike" kern="1200" baseline="0" dirty="0">
                <a:solidFill>
                  <a:schemeClr val="tx1"/>
                </a:solidFill>
                <a:latin typeface="+mn-lt"/>
                <a:ea typeface="+mn-ea"/>
                <a:cs typeface="+mn-cs"/>
              </a:rPr>
              <a:t>direct write-off method </a:t>
            </a:r>
            <a:r>
              <a:rPr lang="en-US" sz="1200" b="0" i="0" u="none" strike="noStrike" kern="1200" baseline="0" dirty="0">
                <a:solidFill>
                  <a:schemeClr val="tx1"/>
                </a:solidFill>
                <a:latin typeface="+mn-lt"/>
                <a:ea typeface="+mn-ea"/>
                <a:cs typeface="+mn-cs"/>
              </a:rPr>
              <a:t>is that it overstates the balance in accounts receivable in the periods prior to the write off, because it fails to anticipate that some accounts receivable will prove uncollectible. Also, it distorts net income by postponing recognition of any bad debt expense until the period in which the customer actually fails to pay, even though some bad debts expense was predictable before that time. These conceptual problems are why the </a:t>
            </a:r>
            <a:r>
              <a:rPr lang="en-US" sz="1200" b="0" i="0" u="none" strike="noStrike" kern="1200" baseline="0" dirty="0" smtClean="0">
                <a:solidFill>
                  <a:schemeClr val="tx1"/>
                </a:solidFill>
                <a:latin typeface="+mn-lt"/>
                <a:ea typeface="+mn-ea"/>
                <a:cs typeface="+mn-cs"/>
              </a:rPr>
              <a:t>direct</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write-off </a:t>
            </a:r>
            <a:r>
              <a:rPr lang="en-US" sz="1200" b="0" i="0" u="none" strike="noStrike" kern="1200" baseline="0" dirty="0">
                <a:solidFill>
                  <a:schemeClr val="tx1"/>
                </a:solidFill>
                <a:latin typeface="+mn-lt"/>
                <a:ea typeface="+mn-ea"/>
                <a:cs typeface="+mn-cs"/>
              </a:rPr>
              <a:t>method isn’t allowed for financial-reporting purposes unless the amount of bad debts is not material. However, the </a:t>
            </a:r>
            <a:r>
              <a:rPr lang="en-US" sz="1200" b="0" i="0" u="none" strike="noStrike" kern="1200" baseline="0" dirty="0" smtClean="0">
                <a:solidFill>
                  <a:schemeClr val="tx1"/>
                </a:solidFill>
                <a:latin typeface="+mn-lt"/>
                <a:ea typeface="+mn-ea"/>
                <a:cs typeface="+mn-cs"/>
              </a:rPr>
              <a:t>direct</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write-off </a:t>
            </a:r>
            <a:r>
              <a:rPr lang="en-US" sz="1200" b="0" i="0" u="none" strike="noStrike" kern="1200" baseline="0" dirty="0">
                <a:solidFill>
                  <a:schemeClr val="tx1"/>
                </a:solidFill>
                <a:latin typeface="+mn-lt"/>
                <a:ea typeface="+mn-ea"/>
                <a:cs typeface="+mn-cs"/>
              </a:rPr>
              <a:t>method is required for income tax purposes for most companies.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33</a:t>
            </a:fld>
            <a:endParaRPr lang="en-US" dirty="0"/>
          </a:p>
        </p:txBody>
      </p:sp>
    </p:spTree>
    <p:extLst>
      <p:ext uri="{BB962C8B-B14F-4D97-AF65-F5344CB8AC3E}">
        <p14:creationId xmlns:p14="http://schemas.microsoft.com/office/powerpoint/2010/main" val="4000152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7–6 </a:t>
            </a:r>
            <a:r>
              <a:rPr lang="en-US" sz="1200" b="0" i="0" u="none" strike="noStrike" kern="1200" baseline="0" dirty="0">
                <a:solidFill>
                  <a:schemeClr val="tx1"/>
                </a:solidFill>
                <a:latin typeface="+mn-lt"/>
                <a:ea typeface="+mn-ea"/>
                <a:cs typeface="+mn-cs"/>
              </a:rPr>
              <a:t>Disclosure of Accounts </a:t>
            </a:r>
            <a:r>
              <a:rPr lang="en-US" sz="1200" b="0" i="0" u="none" strike="noStrike" kern="1200" baseline="0" dirty="0" smtClean="0">
                <a:solidFill>
                  <a:schemeClr val="tx1"/>
                </a:solidFill>
                <a:latin typeface="+mn-lt"/>
                <a:ea typeface="+mn-ea"/>
                <a:cs typeface="+mn-cs"/>
              </a:rPr>
              <a:t>Receivable—Johnson </a:t>
            </a:r>
            <a:r>
              <a:rPr lang="en-US" sz="1200" b="0" i="0" u="none" strike="noStrike" kern="1200" baseline="0" dirty="0">
                <a:solidFill>
                  <a:schemeClr val="tx1"/>
                </a:solidFill>
                <a:latin typeface="+mn-lt"/>
                <a:ea typeface="+mn-ea"/>
                <a:cs typeface="+mn-cs"/>
              </a:rPr>
              <a:t>&amp; Johnson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use of the </a:t>
            </a:r>
            <a:r>
              <a:rPr lang="en-US" sz="1200" b="1" i="0" u="none" strike="noStrike" kern="1200" baseline="0" dirty="0">
                <a:solidFill>
                  <a:schemeClr val="tx1"/>
                </a:solidFill>
                <a:latin typeface="+mn-lt"/>
                <a:ea typeface="+mn-ea"/>
                <a:cs typeface="+mn-cs"/>
              </a:rPr>
              <a:t>allowance method </a:t>
            </a:r>
            <a:r>
              <a:rPr lang="en-US" sz="1200" b="0" i="0" u="none" strike="noStrike" kern="1200" baseline="0" dirty="0">
                <a:solidFill>
                  <a:schemeClr val="tx1"/>
                </a:solidFill>
                <a:latin typeface="+mn-lt"/>
                <a:ea typeface="+mn-ea"/>
                <a:cs typeface="+mn-cs"/>
              </a:rPr>
              <a:t>whenever the amount of bad debts is material. Under the allowance method, companies use a contra-asset account, the </a:t>
            </a:r>
            <a:r>
              <a:rPr lang="en-US" sz="1200" b="1" i="0" u="none" strike="noStrike" kern="1200" baseline="0" dirty="0">
                <a:solidFill>
                  <a:schemeClr val="tx1"/>
                </a:solidFill>
                <a:latin typeface="+mn-lt"/>
                <a:ea typeface="+mn-ea"/>
                <a:cs typeface="+mn-cs"/>
              </a:rPr>
              <a:t>allowance for uncollectible accounts</a:t>
            </a:r>
            <a:r>
              <a:rPr lang="en-US" sz="1200" b="0" i="0" u="none" strike="noStrike" kern="1200" baseline="0" dirty="0">
                <a:solidFill>
                  <a:schemeClr val="tx1"/>
                </a:solidFill>
                <a:latin typeface="+mn-lt"/>
                <a:ea typeface="+mn-ea"/>
                <a:cs typeface="+mn-cs"/>
              </a:rPr>
              <a:t>, to reduce the carrying value of accounts receivable to the amount of cash they expect to collect. Both the carrying value and the amount of the allowance typically are shown on the face of the balance sheet. For example, here we see how </a:t>
            </a:r>
            <a:r>
              <a:rPr lang="en-US" sz="1200" b="1" i="0" u="none" strike="noStrike" kern="1200" baseline="0" dirty="0">
                <a:solidFill>
                  <a:schemeClr val="tx1"/>
                </a:solidFill>
                <a:latin typeface="+mn-lt"/>
                <a:ea typeface="+mn-ea"/>
                <a:cs typeface="+mn-cs"/>
              </a:rPr>
              <a:t>Johnson &amp; Johnson</a:t>
            </a:r>
            <a:r>
              <a:rPr lang="en-US" sz="1200" b="0" i="0" u="none" strike="noStrike" kern="1200" baseline="0" dirty="0">
                <a:solidFill>
                  <a:schemeClr val="tx1"/>
                </a:solidFill>
                <a:latin typeface="+mn-lt"/>
                <a:ea typeface="+mn-ea"/>
                <a:cs typeface="+mn-cs"/>
              </a:rPr>
              <a:t>, the large pharmaceutical company, reported accounts receivable in its comparative balance sheets for 2015 and 2014.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Johnson &amp; Johnson’s balance sheet communicates that, as of year-end 2015, it had net accounts receivable of $10,734 and an allowance for doubtful accounts of $268, which implies a gross accounts receivable of $10,734 + 268 = $11,002.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34</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allowance method, bad debt expense is not</a:t>
            </a:r>
            <a:r>
              <a:rPr lang="en-US" sz="1200" b="1"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recognized when specific accounts are written off. Rather, bad debt expense is recognized earlier, when the allowance is created and subsequently adjusted to reflect new sales and changes in customer’s credit quality. Later, when a specific account receivable is deemed uncollectible, both the allowance and the specific account receivable are reduced to write off the receivable.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35</a:t>
            </a:fld>
            <a:endParaRPr lang="en-US" dirty="0"/>
          </a:p>
        </p:txBody>
      </p:sp>
    </p:spTree>
    <p:extLst>
      <p:ext uri="{BB962C8B-B14F-4D97-AF65-F5344CB8AC3E}">
        <p14:creationId xmlns:p14="http://schemas.microsoft.com/office/powerpoint/2010/main" val="8968710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example will clarify how the allowance method works. Assume the Hawthorne Manufacturing Company started operations in 2018. It had sales of $1,200,000 and collections of $895,000, leaving a balance of $305,000</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accounts receivable as of December 31, 2018.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36</a:t>
            </a:fld>
            <a:endParaRPr lang="en-US" dirty="0"/>
          </a:p>
        </p:txBody>
      </p:sp>
    </p:spTree>
    <p:extLst>
      <p:ext uri="{BB962C8B-B14F-4D97-AF65-F5344CB8AC3E}">
        <p14:creationId xmlns:p14="http://schemas.microsoft.com/office/powerpoint/2010/main" val="2584975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Recognizing allowance for uncollectible accounts (end of first year).</a:t>
            </a:r>
            <a:r>
              <a:rPr lang="en-US" dirty="0"/>
              <a:t> </a:t>
            </a:r>
            <a:r>
              <a:rPr lang="en-US" b="0" dirty="0"/>
              <a:t>Hawthorne’s analysis indicates it expects to collect $280,000 of its accounts receivable, so it must establish an allowance for uncollectible accounts of $25,000 ($305,000 </a:t>
            </a:r>
            <a:r>
              <a:rPr lang="en-US" b="0" dirty="0" smtClean="0"/>
              <a:t>− </a:t>
            </a:r>
            <a:r>
              <a:rPr lang="en-US" b="0" dirty="0"/>
              <a:t>280,000).</a:t>
            </a:r>
          </a:p>
          <a:p>
            <a:endParaRPr lang="en-US" b="0" dirty="0"/>
          </a:p>
          <a:p>
            <a:r>
              <a:rPr lang="en-US" sz="1200" b="0" i="0" u="none" strike="noStrike" kern="1200" baseline="0" dirty="0">
                <a:solidFill>
                  <a:schemeClr val="tx1"/>
                </a:solidFill>
                <a:latin typeface="+mn-lt"/>
                <a:ea typeface="+mn-ea"/>
                <a:cs typeface="+mn-cs"/>
              </a:rPr>
              <a:t>Hawthorne establishes the necessary allowance with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balances in accounts receivable ($305,000) and the contra asset allowance for uncollectible accounts ($25,000) offset to carry receivables at a net amount of $280,000 on the balance sheet.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course, at this point Hawthorne doesn’t know which particular accounts receivable will prove uncollectible. (If it could predict that perfectly, it wouldn’t have made those sales to begin with!) Hawthorne only can record an estimate of the amount of uncollectible accounts for its outstanding receivables. That estimate both reduces net income (through bad debt expense) and reduces the carrying value of Hawthorne’s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 sure to understand that the amount in this journal entry is purely a plug that is determined by the difference between the pre-adjustment balance and the necessary post-adjustment balance in the allowance.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37</a:t>
            </a:fld>
            <a:endParaRPr lang="en-US" dirty="0"/>
          </a:p>
        </p:txBody>
      </p:sp>
    </p:spTree>
    <p:extLst>
      <p:ext uri="{BB962C8B-B14F-4D97-AF65-F5344CB8AC3E}">
        <p14:creationId xmlns:p14="http://schemas.microsoft.com/office/powerpoint/2010/main" val="31972090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615676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Hawthorne had written off so many accounts receivable during 2019 that the adjustment account had a pre-adjustment balance that was a </a:t>
            </a:r>
            <a:r>
              <a:rPr lang="en-US" sz="1200" b="1" i="0"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of $2,000, </a:t>
            </a:r>
            <a:r>
              <a:rPr lang="en-US" sz="1200" b="0" i="0" u="none" strike="noStrike" kern="1200" baseline="0" dirty="0" smtClean="0">
                <a:solidFill>
                  <a:schemeClr val="tx1"/>
                </a:solidFill>
                <a:latin typeface="+mn-lt"/>
                <a:ea typeface="+mn-ea"/>
                <a:cs typeface="+mn-cs"/>
              </a:rPr>
              <a:t>and Hawthorne believed the post-adjustment balance should be $40,000, Hawthorne </a:t>
            </a:r>
            <a:r>
              <a:rPr lang="en-US" sz="1200" b="0" i="0" u="none" strike="noStrike" kern="1200" baseline="0" dirty="0">
                <a:solidFill>
                  <a:schemeClr val="tx1"/>
                </a:solidFill>
                <a:latin typeface="+mn-lt"/>
                <a:ea typeface="+mn-ea"/>
                <a:cs typeface="+mn-cs"/>
              </a:rPr>
              <a:t>would have to credit the allowance for </a:t>
            </a:r>
            <a:r>
              <a:rPr lang="en-US" sz="1200" b="1" i="0" u="none" strike="noStrike" kern="1200" baseline="0" dirty="0">
                <a:solidFill>
                  <a:schemeClr val="tx1"/>
                </a:solidFill>
                <a:latin typeface="+mn-lt"/>
                <a:ea typeface="+mn-ea"/>
                <a:cs typeface="+mn-cs"/>
              </a:rPr>
              <a:t>$42,000 </a:t>
            </a:r>
            <a:r>
              <a:rPr lang="en-US" sz="1200" b="0" i="0" u="none" strike="noStrike" kern="1200" baseline="0" dirty="0">
                <a:solidFill>
                  <a:schemeClr val="tx1"/>
                </a:solidFill>
                <a:latin typeface="+mn-lt"/>
                <a:ea typeface="+mn-ea"/>
                <a:cs typeface="+mn-cs"/>
              </a:rPr>
              <a:t>(and debit bad debts expense for the same amount) to reach the necessary $40,000 post-adjustment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if the pre-adjustment balance in the allowance was a credit of $11,200 and the quality of Hawthorne’s receivables improved so much that Hawthorne believed the post-adjustment balance in the allowance should be only $5,000, Hawthorne would need to </a:t>
            </a:r>
            <a:r>
              <a:rPr lang="en-US" sz="1200" b="0" i="1"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the allowance for </a:t>
            </a:r>
            <a:r>
              <a:rPr lang="en-US" sz="1200" b="1" i="0" u="none" strike="noStrike" kern="1200" baseline="0" dirty="0">
                <a:solidFill>
                  <a:schemeClr val="tx1"/>
                </a:solidFill>
                <a:latin typeface="+mn-lt"/>
                <a:ea typeface="+mn-ea"/>
                <a:cs typeface="+mn-cs"/>
              </a:rPr>
              <a:t>$6,200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debit to the allowance requires a credit to bad debt expense. While crediting an expense looks weird, think of it as driven by a change in an estimate. The allowance was increased by too much in a prior period, so Hawthorne has to reduce it this period. As with changes in other estimates, we don’t restate prior year financial statements, but instead show the effect of the change in estimate in current-period net income.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39</a:t>
            </a:fld>
            <a:endParaRPr lang="en-US" dirty="0"/>
          </a:p>
        </p:txBody>
      </p:sp>
    </p:spTree>
    <p:extLst>
      <p:ext uri="{BB962C8B-B14F-4D97-AF65-F5344CB8AC3E}">
        <p14:creationId xmlns:p14="http://schemas.microsoft.com/office/powerpoint/2010/main" val="3406650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Any</a:t>
            </a:r>
            <a:r>
              <a:rPr lang="en-US" b="0" i="0" baseline="0" dirty="0"/>
              <a:t> overview of accounting for cash should include a discussion of internal control, so let’s start there. </a:t>
            </a:r>
            <a:r>
              <a:rPr lang="en-US" sz="1200" b="0" i="0" u="none" strike="noStrike" kern="1200" baseline="0" dirty="0">
                <a:solidFill>
                  <a:schemeClr val="tx1"/>
                </a:solidFill>
                <a:latin typeface="+mn-lt"/>
                <a:ea typeface="+mn-ea"/>
                <a:cs typeface="+mn-cs"/>
              </a:rPr>
              <a:t>The success of any business enterprise depends on an effective system of </a:t>
            </a:r>
            <a:r>
              <a:rPr lang="en-US" sz="1200" b="1" i="0" u="none" strike="noStrike" kern="1200" baseline="0" dirty="0">
                <a:solidFill>
                  <a:schemeClr val="tx1"/>
                </a:solidFill>
                <a:latin typeface="+mn-lt"/>
                <a:ea typeface="+mn-ea"/>
                <a:cs typeface="+mn-cs"/>
              </a:rPr>
              <a:t>internal control</a:t>
            </a:r>
            <a:r>
              <a:rPr lang="en-US" sz="1200" b="0" i="0" u="none" strike="noStrike" kern="1200" baseline="0" dirty="0">
                <a:solidFill>
                  <a:schemeClr val="tx1"/>
                </a:solidFill>
                <a:latin typeface="+mn-lt"/>
                <a:ea typeface="+mn-ea"/>
                <a:cs typeface="+mn-cs"/>
              </a:rPr>
              <a:t>. Internal control refers to a company’s plan to </a:t>
            </a:r>
          </a:p>
          <a:p>
            <a:pPr marL="228600" indent="-228600">
              <a:buFont typeface="+mj-lt"/>
              <a:buAutoNum type="alphaLcPeriod"/>
            </a:pPr>
            <a:r>
              <a:rPr lang="en-US" sz="1200" b="0" i="0" u="none" strike="noStrike" kern="1200" baseline="0" dirty="0">
                <a:solidFill>
                  <a:schemeClr val="tx1"/>
                </a:solidFill>
                <a:latin typeface="+mn-lt"/>
                <a:ea typeface="+mn-ea"/>
                <a:cs typeface="+mn-cs"/>
              </a:rPr>
              <a:t>encourage adherence to company policies and procedures, </a:t>
            </a:r>
          </a:p>
          <a:p>
            <a:pPr marL="228600" indent="-228600">
              <a:buFont typeface="+mj-lt"/>
              <a:buAutoNum type="alphaLcPeriod"/>
            </a:pPr>
            <a:r>
              <a:rPr lang="en-US" sz="1200" b="0" i="0" u="none" strike="noStrike" kern="1200" baseline="0" dirty="0">
                <a:solidFill>
                  <a:schemeClr val="tx1"/>
                </a:solidFill>
                <a:latin typeface="+mn-lt"/>
                <a:ea typeface="+mn-ea"/>
                <a:cs typeface="+mn-cs"/>
              </a:rPr>
              <a:t>promote operational efficiency, </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minimize </a:t>
            </a:r>
            <a:r>
              <a:rPr lang="en-US" sz="1200" b="0" i="0" u="none" strike="noStrike" kern="1200" baseline="0" dirty="0">
                <a:solidFill>
                  <a:schemeClr val="tx1"/>
                </a:solidFill>
                <a:latin typeface="+mn-lt"/>
                <a:ea typeface="+mn-ea"/>
                <a:cs typeface="+mn-cs"/>
              </a:rPr>
              <a:t>errors and theft, and </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enhance </a:t>
            </a:r>
            <a:r>
              <a:rPr lang="en-US" sz="1200" b="0" i="0" u="none" strike="noStrike" kern="1200" baseline="0" dirty="0">
                <a:solidFill>
                  <a:schemeClr val="tx1"/>
                </a:solidFill>
                <a:latin typeface="+mn-lt"/>
                <a:ea typeface="+mn-ea"/>
                <a:cs typeface="+mn-cs"/>
              </a:rPr>
              <a:t>the reliability and accuracy of accounting data. </a:t>
            </a:r>
            <a:endParaRPr lang="en-US" sz="1200" b="0" i="0" u="none" strike="noStrike" kern="1200" baseline="0" dirty="0" smtClean="0">
              <a:solidFill>
                <a:schemeClr val="tx1"/>
              </a:solidFill>
              <a:latin typeface="+mn-lt"/>
              <a:ea typeface="+mn-ea"/>
              <a:cs typeface="+mn-cs"/>
            </a:endParaRPr>
          </a:p>
          <a:p>
            <a:pPr marL="0" indent="0">
              <a:buFont typeface="+mj-lt"/>
              <a:buNone/>
            </a:pPr>
            <a:endParaRPr lang="en-US" sz="1200" b="0" i="0" u="none" strike="noStrike" kern="1200" baseline="0" dirty="0" smtClean="0">
              <a:solidFill>
                <a:schemeClr val="tx1"/>
              </a:solidFill>
              <a:latin typeface="+mn-lt"/>
              <a:ea typeface="+mn-ea"/>
              <a:cs typeface="+mn-cs"/>
            </a:endParaRPr>
          </a:p>
          <a:p>
            <a:pPr marL="0" indent="0">
              <a:buFont typeface="+mj-lt"/>
              <a:buNone/>
            </a:pPr>
            <a:r>
              <a:rPr lang="en-US" sz="1200" b="0" i="0" u="none" strike="noStrike" kern="1200" baseline="0" dirty="0" smtClean="0">
                <a:solidFill>
                  <a:schemeClr val="tx1"/>
                </a:solidFill>
                <a:latin typeface="+mn-lt"/>
                <a:ea typeface="+mn-ea"/>
                <a:cs typeface="+mn-cs"/>
              </a:rPr>
              <a:t>From </a:t>
            </a:r>
            <a:r>
              <a:rPr lang="en-US" sz="1200" b="0" i="0" u="none" strike="noStrike" kern="1200" baseline="0" dirty="0">
                <a:solidFill>
                  <a:schemeClr val="tx1"/>
                </a:solidFill>
                <a:latin typeface="+mn-lt"/>
                <a:ea typeface="+mn-ea"/>
                <a:cs typeface="+mn-cs"/>
              </a:rPr>
              <a:t>a financial accounting perspective, the focus is on controls intended to improve the accuracy and reliability of accounting information and to safeguard the company’s assets.</a:t>
            </a:r>
            <a:endParaRPr lang="en-US" b="0" i="0" dirty="0"/>
          </a:p>
          <a:p>
            <a:pPr marL="0" indent="0">
              <a:buFont typeface="+mj-lt"/>
              <a:buNone/>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accounts are deemed uncollectible. </a:t>
            </a:r>
            <a:r>
              <a:rPr lang="en-US" sz="1200" b="0" i="0" u="none" strike="noStrike" kern="1200" baseline="0" dirty="0">
                <a:solidFill>
                  <a:schemeClr val="tx1"/>
                </a:solidFill>
                <a:latin typeface="+mn-lt"/>
                <a:ea typeface="+mn-ea"/>
                <a:cs typeface="+mn-cs"/>
              </a:rPr>
              <a:t>On April 24, 2019, Hawthorne concludes that it will not collect a $15,000 account receivable from a customer that recently has gone bankrupt. Hawthorne would make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the journal entry didn’t affect net income, and that accounts receivable still are carried at a net amount of $280,000 ($290,000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10,000) on the balance sheet. </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40</a:t>
            </a:fld>
            <a:endParaRPr lang="en-US" dirty="0"/>
          </a:p>
        </p:txBody>
      </p:sp>
    </p:spTree>
    <p:extLst>
      <p:ext uri="{BB962C8B-B14F-4D97-AF65-F5344CB8AC3E}">
        <p14:creationId xmlns:p14="http://schemas.microsoft.com/office/powerpoint/2010/main" val="4499254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previously written-off accounts are reinstated. </a:t>
            </a:r>
            <a:r>
              <a:rPr lang="en-US" sz="1200" b="0" i="0" u="none" strike="noStrike" kern="1200" baseline="0" dirty="0">
                <a:solidFill>
                  <a:schemeClr val="tx1"/>
                </a:solidFill>
                <a:latin typeface="+mn-lt"/>
                <a:ea typeface="+mn-ea"/>
                <a:cs typeface="+mn-cs"/>
              </a:rPr>
              <a:t>Occasionally, a receivable that has been written off is later reinstated because the company gets new information and now believes the receivable will be collected in part or in full. When this happens, the entry to write off the account is reversed. For example, assume Hawthorne learns on May 30 that the financial situation of its customer has improved and it will collect $1,200 of the receivable that previously was written off. Hawthorne reinstates that amount of the receivable with the following journal entry.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once again, the journal entry didn’t affect net income, and that accounts receivable still are carried at a net amount of $280,000 ($291,200 – 11,200) on the balance sheet. Just as the carrying value of accounts receivable was not affected by writing off a specific receivable, it also is not affected by reversing the write off of a specific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the receivable is reinstated, collection is recorded the same way it would be if the receivable had never been written off, debiting cash and crediting accounts </a:t>
            </a:r>
            <a:r>
              <a:rPr lang="en-US" sz="1200" b="0" i="0" u="none" strike="noStrike" kern="1200" baseline="0" dirty="0" smtClean="0">
                <a:solidFill>
                  <a:schemeClr val="tx1"/>
                </a:solidFill>
                <a:latin typeface="+mn-lt"/>
                <a:ea typeface="+mn-ea"/>
                <a:cs typeface="+mn-cs"/>
              </a:rPr>
              <a:t>receivable.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41</a:t>
            </a:fld>
            <a:endParaRPr lang="en-US" dirty="0"/>
          </a:p>
        </p:txBody>
      </p:sp>
    </p:spTree>
    <p:extLst>
      <p:ext uri="{BB962C8B-B14F-4D97-AF65-F5344CB8AC3E}">
        <p14:creationId xmlns:p14="http://schemas.microsoft.com/office/powerpoint/2010/main" val="2561000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Basing bad debt expense on the appropriate carrying value of accounts receivable is very much a </a:t>
            </a:r>
            <a:r>
              <a:rPr lang="en-US" sz="1200" b="1" i="0" u="none" strike="noStrike" kern="1200" baseline="0" dirty="0">
                <a:solidFill>
                  <a:schemeClr val="tx1"/>
                </a:solidFill>
                <a:latin typeface="+mn-lt"/>
                <a:ea typeface="+mn-ea"/>
                <a:cs typeface="+mn-cs"/>
              </a:rPr>
              <a:t>balance sheet approach</a:t>
            </a:r>
            <a:r>
              <a:rPr lang="en-US" sz="1200" b="0" i="0" u="none" strike="noStrike" kern="1200" baseline="0" dirty="0">
                <a:solidFill>
                  <a:schemeClr val="tx1"/>
                </a:solidFill>
                <a:latin typeface="+mn-lt"/>
                <a:ea typeface="+mn-ea"/>
                <a:cs typeface="+mn-cs"/>
              </a:rPr>
              <a:t>. The company determines what the ending balance of the allowance for uncollectible accounts should be, and then records the amount of bad debt expense that’s necessary to adjust the allowance to that desired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Past history as well as current conditions guide estimation of the necessary balance in the allowance for uncollectible accounts. Estimation could be done by analyzing each customer account, by applying an estimate of the percentage of bad debts to the entire outstanding receivable balance, or by applying different percentages to accounts receivable balances depending on the length of time outstanding. This latter approach employs an </a:t>
            </a:r>
            <a:r>
              <a:rPr lang="en-US" sz="1200" b="1" i="0" u="none" strike="noStrike" kern="1200" baseline="0" dirty="0">
                <a:solidFill>
                  <a:schemeClr val="tx1"/>
                </a:solidFill>
                <a:latin typeface="+mn-lt"/>
                <a:ea typeface="+mn-ea"/>
                <a:cs typeface="+mn-cs"/>
              </a:rPr>
              <a:t>accounts receivable aging schedule</a:t>
            </a:r>
            <a:r>
              <a:rPr lang="en-US" sz="1200" b="0" i="0" u="none" strike="noStrike" kern="1200" baseline="0" dirty="0">
                <a:solidFill>
                  <a:schemeClr val="tx1"/>
                </a:solidFill>
                <a:latin typeface="+mn-lt"/>
                <a:ea typeface="+mn-ea"/>
                <a:cs typeface="+mn-cs"/>
              </a:rPr>
              <a:t>, and is very common in practice.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42</a:t>
            </a:fld>
            <a:endParaRPr lang="en-US" dirty="0"/>
          </a:p>
        </p:txBody>
      </p:sp>
    </p:spTree>
    <p:extLst>
      <p:ext uri="{BB962C8B-B14F-4D97-AF65-F5344CB8AC3E}">
        <p14:creationId xmlns:p14="http://schemas.microsoft.com/office/powerpoint/2010/main" val="32831291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7–7 </a:t>
            </a:r>
            <a:r>
              <a:rPr lang="en-US" dirty="0"/>
              <a:t>Accounts Receivable Aging Schedule</a:t>
            </a:r>
          </a:p>
          <a:p>
            <a:endParaRPr lang="en-US" dirty="0"/>
          </a:p>
          <a:p>
            <a:r>
              <a:rPr lang="en-US" sz="1200" b="0" i="0" u="none" strike="noStrike" kern="1200" baseline="0" dirty="0">
                <a:solidFill>
                  <a:schemeClr val="tx1"/>
                </a:solidFill>
                <a:latin typeface="+mn-lt"/>
                <a:ea typeface="+mn-ea"/>
                <a:cs typeface="+mn-cs"/>
              </a:rPr>
              <a:t>Here we see the aging schedule for Hawthorne’s December 31,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accounts receivable balance of $305,000. </a:t>
            </a:r>
            <a:endParaRPr lang="en-US" dirty="0"/>
          </a:p>
          <a:p>
            <a:endParaRPr lang="en-US" dirty="0"/>
          </a:p>
          <a:p>
            <a:r>
              <a:rPr lang="en-US" sz="1200" b="0" i="0" u="none" strike="noStrike" kern="1200" baseline="0" dirty="0">
                <a:solidFill>
                  <a:schemeClr val="tx1"/>
                </a:solidFill>
                <a:latin typeface="+mn-lt"/>
                <a:ea typeface="+mn-ea"/>
                <a:cs typeface="+mn-cs"/>
              </a:rPr>
              <a:t>This schedule classifies the year-end receivable balances according to their length of time outstanding. Therefore, the schedule applies higher estimated default percentages to groups of older receivables. Typically, the longer an account has been outstanding, the more likely it will prove uncollectible. Because the schedule calculates a necessary balance in the allowance of </a:t>
            </a:r>
            <a:r>
              <a:rPr lang="en-US" sz="1200" b="1" i="0" u="none" strike="noStrike" kern="1200" baseline="0" dirty="0">
                <a:solidFill>
                  <a:schemeClr val="tx1"/>
                </a:solidFill>
                <a:latin typeface="+mn-lt"/>
                <a:ea typeface="+mn-ea"/>
                <a:cs typeface="+mn-cs"/>
              </a:rPr>
              <a:t>$25,000</a:t>
            </a:r>
            <a:r>
              <a:rPr lang="en-US" sz="1200" b="0" i="0" u="none" strike="noStrike" kern="1200" baseline="0" dirty="0">
                <a:solidFill>
                  <a:schemeClr val="tx1"/>
                </a:solidFill>
                <a:latin typeface="+mn-lt"/>
                <a:ea typeface="+mn-ea"/>
                <a:cs typeface="+mn-cs"/>
              </a:rPr>
              <a:t>, Hawthorne would adjust the balance of the allowance to that amount, as shown previously in this section.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43</a:t>
            </a:fld>
            <a:endParaRPr lang="en-US" dirty="0"/>
          </a:p>
        </p:txBody>
      </p:sp>
    </p:spTree>
    <p:extLst>
      <p:ext uri="{BB962C8B-B14F-4D97-AF65-F5344CB8AC3E}">
        <p14:creationId xmlns:p14="http://schemas.microsoft.com/office/powerpoint/2010/main" val="28921399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At the end of the second year of operations (and each year thereafter), Hawthorne must once again estimate what the carrying value of its accounts receivable should be, and adjust the allowance as necessary to produce that carrying value. Let’s suppose that at the end of 2019 Hawthorne has a gross accounts receivable balance of </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but believes it only will collect </a:t>
            </a:r>
            <a:r>
              <a:rPr lang="en-US" sz="1200" b="1" i="0" u="none" strike="noStrike" kern="1200" baseline="0" dirty="0">
                <a:solidFill>
                  <a:schemeClr val="tx1"/>
                </a:solidFill>
                <a:latin typeface="+mn-lt"/>
                <a:ea typeface="+mn-ea"/>
                <a:cs typeface="+mn-cs"/>
              </a:rPr>
              <a:t>$360,000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That implies that Hawthorne needs an allowance of </a:t>
            </a:r>
            <a:r>
              <a:rPr lang="en-US" sz="1200" b="1" i="0" u="none" strike="noStrike" kern="1200" baseline="0" dirty="0">
                <a:solidFill>
                  <a:schemeClr val="tx1"/>
                </a:solidFill>
                <a:latin typeface="+mn-lt"/>
                <a:ea typeface="+mn-ea"/>
                <a:cs typeface="+mn-cs"/>
              </a:rPr>
              <a:t>$40,000 </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360,000</a:t>
            </a:r>
            <a:r>
              <a:rPr lang="en-US" sz="1200" b="0" i="0" u="none" strike="noStrike" kern="1200" baseline="0" dirty="0">
                <a:solidFill>
                  <a:schemeClr val="tx1"/>
                </a:solidFill>
                <a:latin typeface="+mn-lt"/>
                <a:ea typeface="+mn-ea"/>
                <a:cs typeface="+mn-cs"/>
              </a:rPr>
              <a:t>). Unlike the first year, the balance of the allowance for uncollectible accounts in later years may not be zero at the time Hawthorne makes the adjustment. In our example, the pre-adjustment balance is $11,200 (see T-account here). What adjustment is needed to update the allowance account from $11,200 to the new estimate of $40,000? The adjusting entry is a “plug” of </a:t>
            </a:r>
            <a:r>
              <a:rPr lang="en-US" sz="1200" b="1" i="0" u="none" strike="noStrike" kern="1200" baseline="0" dirty="0">
                <a:solidFill>
                  <a:schemeClr val="tx1"/>
                </a:solidFill>
                <a:latin typeface="+mn-lt"/>
                <a:ea typeface="+mn-ea"/>
                <a:cs typeface="+mn-cs"/>
              </a:rPr>
              <a:t>$28,800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to the balance sheet approach is to estimate bad debt expense directly as a percentage of each period’s net credit sales. This percentage usually is determined by reviewing the company’s recent history of the relationship between credit sales and actual bad debts. For a relatively new company, this percentage may be estimated by referring to other sources such as industry averages. For example, if Hawthorne had sales of $1,200,000 in 2018, and estimated that 2% of those sales would prove uncollectible, it would debit bad debts expense and credit the allowance for uncollectible accounts for $24,000 ($1,200,000 × 2%).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It’s important to notice that this </a:t>
            </a:r>
            <a:r>
              <a:rPr lang="en-US" sz="1200" b="1" i="0" u="none" strike="noStrike" kern="1200" baseline="0" dirty="0">
                <a:solidFill>
                  <a:schemeClr val="tx1"/>
                </a:solidFill>
                <a:latin typeface="+mn-lt"/>
                <a:ea typeface="+mn-ea"/>
                <a:cs typeface="+mn-cs"/>
              </a:rPr>
              <a:t>income statement approach </a:t>
            </a:r>
            <a:r>
              <a:rPr lang="en-US" sz="1200" b="0" i="0" u="none" strike="noStrike" kern="1200" baseline="0" dirty="0">
                <a:solidFill>
                  <a:schemeClr val="tx1"/>
                </a:solidFill>
                <a:latin typeface="+mn-lt"/>
                <a:ea typeface="+mn-ea"/>
                <a:cs typeface="+mn-cs"/>
              </a:rPr>
              <a:t>focuses on the current year’s credit sales, so the effect on the balance sheet—the allowance for uncollectible accounts and hence net accounts receivable—is an incidental result of estimating the expense. An income statement approach should be used only if it doesn’t provide a distorted estimate of the net amount of cash that is expected to be collected from accounts receivable.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 companies use a combination of approaches when estimating bad debts. For example, Hawthorne might decide it’s more convenient to estimate bad debts on a quarterly basis using the income statement approach and then refine the estimate by employing the balance sheet approach at the end of the year based on an aging of receivables. In our example, Hawthorne recognized $24,000 in the allowance and the bad debt expense accounts during the year under the income statement approach. If at the end of the year Hawthorne’s aging schedule indicated that a total of </a:t>
            </a:r>
            <a:r>
              <a:rPr lang="en-US" sz="1200" b="1" i="0" u="none" strike="noStrike" kern="1200" baseline="0" dirty="0">
                <a:solidFill>
                  <a:schemeClr val="tx1"/>
                </a:solidFill>
                <a:latin typeface="+mn-lt"/>
                <a:ea typeface="+mn-ea"/>
                <a:cs typeface="+mn-cs"/>
              </a:rPr>
              <a:t>$25,000 </a:t>
            </a:r>
            <a:r>
              <a:rPr lang="en-US" sz="1200" b="0" i="0" u="none" strike="noStrike" kern="1200" baseline="0" dirty="0">
                <a:solidFill>
                  <a:schemeClr val="tx1"/>
                </a:solidFill>
                <a:latin typeface="+mn-lt"/>
                <a:ea typeface="+mn-ea"/>
                <a:cs typeface="+mn-cs"/>
              </a:rPr>
              <a:t>was needed in the allowance, Hawthorne would recognize an additional </a:t>
            </a:r>
            <a:r>
              <a:rPr lang="en-US" sz="1200" b="1" i="0"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of allowance and bad debt expense to adjust the total to the necessary balance.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46</a:t>
            </a:fld>
            <a:endParaRPr lang="en-US" dirty="0"/>
          </a:p>
        </p:txBody>
      </p:sp>
    </p:spTree>
    <p:extLst>
      <p:ext uri="{BB962C8B-B14F-4D97-AF65-F5344CB8AC3E}">
        <p14:creationId xmlns:p14="http://schemas.microsoft.com/office/powerpoint/2010/main" val="34479432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827185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7–8 </a:t>
            </a:r>
            <a:r>
              <a:rPr lang="en-US" sz="1200" b="0" i="0" u="none" strike="noStrike" kern="1200" baseline="0" dirty="0">
                <a:solidFill>
                  <a:schemeClr val="tx1"/>
                </a:solidFill>
                <a:latin typeface="+mn-lt"/>
                <a:ea typeface="+mn-ea"/>
                <a:cs typeface="+mn-cs"/>
              </a:rPr>
              <a:t>Measuring and Reporting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exhibit summarizes the key issues involving measuring and reporting accounts receivable.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current GAAP, the potential for bad debts is viewed as a loss contingency (meaning that the amount of loss depends on some future event, like a customer’s failure to pay). An allowance and corresponding expense is recognized for any amount of loss that is both probable to occur and can be reasonably estimated. When a company has many accounts receivable, it is probable that some bad debts will occur, so companies recognize an allowance and accrue bad debt expense to adjust the carrying value of accounts receivable to the amount expected to be collected.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Guidance in this area is changing. Starting in 2020, companies will be required to use the </a:t>
            </a:r>
            <a:r>
              <a:rPr lang="en-US" sz="1200" b="1" i="0" u="none" strike="noStrike" kern="1200" baseline="0" dirty="0">
                <a:solidFill>
                  <a:schemeClr val="tx1"/>
                </a:solidFill>
                <a:latin typeface="+mn-lt"/>
                <a:ea typeface="+mn-ea"/>
                <a:cs typeface="+mn-cs"/>
              </a:rPr>
              <a:t>CECL (“Current Expected Credit Loss”) model </a:t>
            </a:r>
            <a:r>
              <a:rPr lang="en-US" sz="1200" b="0" i="0" u="none" strike="noStrike" kern="1200" baseline="0" dirty="0">
                <a:solidFill>
                  <a:schemeClr val="tx1"/>
                </a:solidFill>
                <a:latin typeface="+mn-lt"/>
                <a:ea typeface="+mn-ea"/>
                <a:cs typeface="+mn-cs"/>
              </a:rPr>
              <a:t>to account for bad debts, and companies can choose to use that approach starting in 2019. The CECL model is designed to give a more accurate and forward-looking estimate of bad debt expense. It still uses the allowance method, and it still uses the same journal entries, but it differs from current GAAP in two important ways. First, the “probable” threshold for identifying bad debts is removed. Therefore, even if the seller is considering a single receivable for which the likelihood of default is low (and thus not “probable”), the seller typically will make some estimate of bad debts. Second, while current practice tends to focus on events that already have occurred when considering the potential for bad debts, the CECL model explicitly requires creditors to also consider additional information such as reasonable and supportable forecasts about the future.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49</a:t>
            </a:fld>
            <a:endParaRPr lang="en-US" dirty="0"/>
          </a:p>
        </p:txBody>
      </p:sp>
    </p:spTree>
    <p:extLst>
      <p:ext uri="{BB962C8B-B14F-4D97-AF65-F5344CB8AC3E}">
        <p14:creationId xmlns:p14="http://schemas.microsoft.com/office/powerpoint/2010/main" val="2304526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Recall from our discussion in Chapter 1 that Section 404 of the </a:t>
            </a:r>
            <a:r>
              <a:rPr lang="en-US" sz="1200" b="0" i="1" u="none" strike="noStrike" kern="1200" baseline="0" dirty="0">
                <a:solidFill>
                  <a:schemeClr val="tx1"/>
                </a:solidFill>
                <a:latin typeface="+mn-lt"/>
                <a:ea typeface="+mn-ea"/>
                <a:cs typeface="+mn-cs"/>
              </a:rPr>
              <a:t>Sarbanes-Oxley Act of 2002 </a:t>
            </a:r>
            <a:r>
              <a:rPr lang="en-US" sz="1200" b="0" i="0" u="none" strike="noStrike" kern="1200" baseline="0" dirty="0">
                <a:solidFill>
                  <a:schemeClr val="tx1"/>
                </a:solidFill>
                <a:latin typeface="+mn-lt"/>
                <a:ea typeface="+mn-ea"/>
                <a:cs typeface="+mn-cs"/>
              </a:rPr>
              <a:t>requires that companies document their internal controls and assess their adequacy. The Public Company Accounting Oversight Board AS 2201 further requires the auditor to express its own opinion on whether the company has maintained effective internal control over financial reporting.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Many companies have incurred significant costs in an effort to comply with the requirements of Section </a:t>
            </a:r>
            <a:r>
              <a:rPr lang="en-US" sz="1200" b="0" i="0" u="none" strike="noStrike" kern="1200" baseline="0" dirty="0" smtClean="0">
                <a:solidFill>
                  <a:schemeClr val="tx1"/>
                </a:solidFill>
                <a:latin typeface="+mn-lt"/>
                <a:ea typeface="+mn-ea"/>
                <a:cs typeface="+mn-cs"/>
              </a:rPr>
              <a:t>404. A </a:t>
            </a:r>
            <a:r>
              <a:rPr lang="en-US" sz="1200" b="0" i="0" u="none" strike="noStrike" kern="1200" baseline="0" dirty="0">
                <a:solidFill>
                  <a:schemeClr val="tx1"/>
                </a:solidFill>
                <a:latin typeface="+mn-lt"/>
                <a:ea typeface="+mn-ea"/>
                <a:cs typeface="+mn-cs"/>
              </a:rPr>
              <a:t>framework for designing an internal control system is provided by the </a:t>
            </a:r>
            <a:r>
              <a:rPr lang="en-US" sz="1200" b="0" i="1" u="none" strike="noStrike" kern="1200" baseline="0" dirty="0">
                <a:solidFill>
                  <a:schemeClr val="tx1"/>
                </a:solidFill>
                <a:latin typeface="+mn-lt"/>
                <a:ea typeface="+mn-ea"/>
                <a:cs typeface="+mn-cs"/>
              </a:rPr>
              <a:t>Committee of Sponsoring Organizations (COSO) </a:t>
            </a:r>
            <a:r>
              <a:rPr lang="en-US" sz="1200" b="0" i="0" u="none" strike="noStrike" kern="1200" baseline="0" dirty="0">
                <a:solidFill>
                  <a:schemeClr val="tx1"/>
                </a:solidFill>
                <a:latin typeface="+mn-lt"/>
                <a:ea typeface="+mn-ea"/>
                <a:cs typeface="+mn-cs"/>
              </a:rPr>
              <a:t>of the Treadway Commission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Formed in 1985, the organization is dedicated to improving the quality of financial reporting through, among other things, effective internal controls.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COSO defines internal control as a process, undertaken by an entity’s board of directors, </a:t>
            </a:r>
            <a:r>
              <a:rPr lang="en-US" sz="1200" b="0" i="0" u="none" strike="noStrike" kern="1200" baseline="0" dirty="0" smtClean="0">
                <a:solidFill>
                  <a:schemeClr val="tx1"/>
                </a:solidFill>
                <a:latin typeface="+mn-lt"/>
                <a:ea typeface="+mn-ea"/>
                <a:cs typeface="+mn-cs"/>
              </a:rPr>
              <a:t>management, </a:t>
            </a:r>
            <a:r>
              <a:rPr lang="en-US" sz="1200" b="0" i="0" u="none" strike="noStrike" kern="1200" baseline="0" dirty="0">
                <a:solidFill>
                  <a:schemeClr val="tx1"/>
                </a:solidFill>
                <a:latin typeface="+mn-lt"/>
                <a:ea typeface="+mn-ea"/>
                <a:cs typeface="+mn-cs"/>
              </a:rPr>
              <a:t>and other personnel, designed to provide reasonable assurance regarding the achievement of objectives in the following categories: </a:t>
            </a:r>
          </a:p>
          <a:p>
            <a:endParaRPr lang="en-US" sz="1200" b="0" i="0" u="none" strike="noStrike" kern="1200" baseline="0" dirty="0">
              <a:solidFill>
                <a:schemeClr val="tx1"/>
              </a:solidFill>
              <a:latin typeface="+mn-lt"/>
              <a:ea typeface="+mn-ea"/>
              <a:cs typeface="+mn-cs"/>
            </a:endParaRPr>
          </a:p>
          <a:p>
            <a:pPr marL="171450" lvl="0" indent="-171450">
              <a:buFont typeface="Arial"/>
              <a:buChar char="•"/>
            </a:pPr>
            <a:r>
              <a:rPr lang="en-US" sz="1200" b="0" i="0" u="none" strike="noStrike" kern="1200" baseline="0" dirty="0">
                <a:solidFill>
                  <a:schemeClr val="tx1"/>
                </a:solidFill>
                <a:latin typeface="+mn-lt"/>
                <a:ea typeface="+mn-ea"/>
                <a:cs typeface="+mn-cs"/>
              </a:rPr>
              <a:t>Effectiveness and efficiency of operations</a:t>
            </a:r>
          </a:p>
          <a:p>
            <a:pPr marL="171450" lvl="0" indent="-171450">
              <a:buFont typeface="Arial"/>
              <a:buChar char="•"/>
            </a:pPr>
            <a:r>
              <a:rPr lang="en-US" sz="1200" b="0" i="0" u="none" strike="noStrike" kern="1200" baseline="0" dirty="0">
                <a:solidFill>
                  <a:schemeClr val="tx1"/>
                </a:solidFill>
                <a:latin typeface="+mn-lt"/>
                <a:ea typeface="+mn-ea"/>
                <a:cs typeface="+mn-cs"/>
              </a:rPr>
              <a:t>Reliability of financial reporting </a:t>
            </a:r>
          </a:p>
          <a:p>
            <a:pPr marL="171450" lvl="0" indent="-171450">
              <a:buFont typeface="Arial"/>
              <a:buChar char="•"/>
            </a:pPr>
            <a:r>
              <a:rPr lang="en-US" sz="1200" b="0" i="0" u="none" strike="noStrike" kern="1200" baseline="0" dirty="0">
                <a:solidFill>
                  <a:schemeClr val="tx1"/>
                </a:solidFill>
                <a:latin typeface="+mn-lt"/>
                <a:ea typeface="+mn-ea"/>
                <a:cs typeface="+mn-cs"/>
              </a:rPr>
              <a:t>Compliance with applicable laws and regulations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Notes receivable are formal credit arrangements between a creditor (lender) and a debtor (borrower) </a:t>
            </a:r>
            <a:r>
              <a:rPr lang="en-US" sz="1200" b="0" i="0" u="none" strike="noStrike" kern="1200" baseline="0" dirty="0">
                <a:solidFill>
                  <a:schemeClr val="tx1"/>
                </a:solidFill>
                <a:latin typeface="+mn-lt"/>
                <a:ea typeface="+mn-ea"/>
                <a:cs typeface="+mn-cs"/>
              </a:rPr>
              <a:t>that specify payment terms. Notes arise from loans made to people and companies who need cash, including stockholders and employees, as well as from the sale of merchandise, other assets, or services under relatively long-term payment arrangements. Notes receivable are classified as either current or noncurrent depending on the expected collection date(s).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term of a note is less than a year, it is reported as a short-term note. We start by discussing short-term notes, and then discuss long-term notes.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typical interest-bearing note receivable requires payment of a specified face amount, also called principal</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a specified maturity date or dates. In addition, interest is paid at a stated percentage of the face amount. Interest on notes is calculated as: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Face amount × Annual rate × Fraction of the annual period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7–9 </a:t>
            </a:r>
            <a:r>
              <a:rPr lang="en-US" sz="1200" kern="1200" baseline="0" dirty="0">
                <a:solidFill>
                  <a:schemeClr val="tx1"/>
                </a:solidFill>
                <a:latin typeface="+mn-lt"/>
                <a:ea typeface="+mn-ea"/>
                <a:cs typeface="+mn-cs"/>
              </a:rPr>
              <a:t>Note Receivable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Stridewell Wholesale Shoe Company manufactures athletic shoes that it sells to retailers. On May 1, 2018, the company sold shoes to Harmon Sporting Goods. Stridewell agreed to accept a $700,000, 6-month, 12% note in payment for the shoes. Interest is payable at maturity. Assume that an interest rate of 12% is appropriate for a note of this type.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on </a:t>
            </a:r>
            <a:r>
              <a:rPr lang="en-US" sz="1200" b="0" i="0" u="none" strike="noStrike" kern="1200" baseline="0" dirty="0">
                <a:solidFill>
                  <a:schemeClr val="tx1"/>
                </a:solidFill>
                <a:latin typeface="+mn-lt"/>
                <a:ea typeface="+mn-ea"/>
                <a:cs typeface="+mn-cs"/>
              </a:rPr>
              <a:t>May 1, 2018,</a:t>
            </a:r>
            <a:r>
              <a:rPr lang="en-IN" sz="1200" b="0" i="0" u="none" strike="noStrike" kern="1200" baseline="0" dirty="0">
                <a:solidFill>
                  <a:schemeClr val="tx1"/>
                </a:solidFill>
                <a:latin typeface="+mn-lt"/>
                <a:ea typeface="+mn-ea"/>
                <a:cs typeface="+mn-cs"/>
              </a:rPr>
              <a:t> we record the sale by debiting notes receivable and crediting sales revenue for $700,000.</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Next, we record the collection of notes at the maturity along with the interest. On </a:t>
            </a:r>
            <a:r>
              <a:rPr lang="en-US" sz="1200" b="0" i="0" u="none" strike="noStrike" kern="1200" baseline="0" dirty="0">
                <a:solidFill>
                  <a:schemeClr val="tx1"/>
                </a:solidFill>
                <a:latin typeface="+mn-lt"/>
                <a:ea typeface="+mn-ea"/>
                <a:cs typeface="+mn-cs"/>
              </a:rPr>
              <a:t>November 1, 2018, we credit interest revenue for $42,000, calculated for 6 months at 12% interest rate, and note receivable for its face amount of $700,000. We debit cash for $742,000, which includes the principal or face amount and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7–9 </a:t>
            </a:r>
            <a:r>
              <a:rPr lang="en-US" sz="1200" kern="1200" baseline="0" dirty="0">
                <a:solidFill>
                  <a:schemeClr val="tx1"/>
                </a:solidFill>
                <a:latin typeface="+mn-lt"/>
                <a:ea typeface="+mn-ea"/>
                <a:cs typeface="+mn-cs"/>
              </a:rPr>
              <a:t>Note Receivable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the sale in the illustration occurs on August 1, 2018, and the company’s fiscal year-end is December 31, a year-end adjusting entry accrues interest earned.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recognize the interest earned for the five months, from August to December, we record an adjusting entry on December 31 by debiting interest receivable and crediting interest revenue for $35,000.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maturity, that is February 1, 2018, we will record the collection of the notes receivable. For this, we credit interest revenue earned for the sixth month of $7,000, interest receivable of $35,000 that was accrued as of December 31, and the note receivable for its face amount of $700,000. Cash is debited for $742,000, which includes the principal and the interest accrued and earned.</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receivable assumes the form of a so-called noninterest-bearing note. The name is a misnomer, though. Noninterest-bearing notes actually do bear interest, but the interest is deducted (or </a:t>
            </a:r>
            <a:r>
              <a:rPr lang="en-US" sz="1200" b="0" i="1" u="none" strike="noStrike" kern="1200" baseline="0" dirty="0">
                <a:solidFill>
                  <a:schemeClr val="tx1"/>
                </a:solidFill>
                <a:latin typeface="+mn-lt"/>
                <a:ea typeface="+mn-ea"/>
                <a:cs typeface="+mn-cs"/>
              </a:rPr>
              <a:t>discounted</a:t>
            </a:r>
            <a:r>
              <a:rPr lang="en-US" sz="1200" b="0" i="0" u="none" strike="noStrike" kern="1200" baseline="0" dirty="0">
                <a:solidFill>
                  <a:schemeClr val="tx1"/>
                </a:solidFill>
                <a:latin typeface="+mn-lt"/>
                <a:ea typeface="+mn-ea"/>
                <a:cs typeface="+mn-cs"/>
              </a:rPr>
              <a:t>) from the face amount to determine the cash proceeds made available to the borrower at the outset.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what 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accepted a six-month, $700,000 noninterest-bearing note with a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views the financing component of the note to be insignificant, it would ignore the interest rate and simply record an account receivable for $700,000. However,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could view the financing component of the contract to be significant. In that case, $42,000 ($700,000 × 12% × 1⁄12 year) interest would be discounted at the outset rather than explicitly stated, and the selling price of the shoes would be only $658,000.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still receives $700,000, but that total revenue is recognized as sales revenue of $658,000 and interest revenue of $42,000. Assuming a May 1,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sale, the transaction is recorded as seen here.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discount on note receivable is a contra account to the note receivable account. That is, the note receivable would be reported in the balance sheet net (less) any remaining discount. The discount represents future interest revenue that will be recognized as it is earned over time. The sales revenue under this arrangement is only $658,000, but the total amount of interest is calculated as the discount rate times the $700,000 face amount. This causes the </a:t>
            </a:r>
            <a:r>
              <a:rPr lang="en-US" sz="1200" b="0" i="1" u="none" strike="noStrike" kern="1200" baseline="0" dirty="0">
                <a:solidFill>
                  <a:schemeClr val="tx1"/>
                </a:solidFill>
                <a:latin typeface="+mn-lt"/>
                <a:ea typeface="+mn-ea"/>
                <a:cs typeface="+mn-cs"/>
              </a:rPr>
              <a:t>effective </a:t>
            </a:r>
            <a:r>
              <a:rPr lang="en-US" sz="1200" b="0" i="0" u="none" strike="noStrike" kern="1200" baseline="0" dirty="0">
                <a:solidFill>
                  <a:schemeClr val="tx1"/>
                </a:solidFill>
                <a:latin typeface="+mn-lt"/>
                <a:ea typeface="+mn-ea"/>
                <a:cs typeface="+mn-cs"/>
              </a:rPr>
              <a:t>interest rate to be higher than the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note should be valued at the present value of future cash receipts. The present value of $700,000 to be received in six months using an effective interest rate of 6.383% is $658,000 ($700,000 ÷ 1.06383 = $658,000).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sale occurs on August 1, the December 31, 2018, adjusting entry and the entry to record the cash collection on February 1, 2019, are recorded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December 31, 2018 balance sheet, the note receivable is shown at $693,000: the face amount ($700,000) less remaining discount ($7,000).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57</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7–10 </a:t>
            </a:r>
            <a:r>
              <a:rPr lang="en-IN" sz="1200" b="0" i="0" u="none" strike="noStrike" kern="1200" baseline="0" dirty="0">
                <a:solidFill>
                  <a:schemeClr val="tx1"/>
                </a:solidFill>
                <a:latin typeface="+mn-lt"/>
                <a:ea typeface="+mn-ea"/>
                <a:cs typeface="+mn-cs"/>
              </a:rPr>
              <a:t>Long-Term Noninterest-Bearing Note Receivable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account for long-term notes receivable the same way we account for short-term notes receivable, but the time value of money has a larger effect. </a:t>
            </a:r>
            <a:r>
              <a:rPr lang="en-US" sz="1200" b="0" i="0" u="none" strike="noStrike" kern="1200" baseline="0" dirty="0">
                <a:solidFill>
                  <a:schemeClr val="tx1"/>
                </a:solidFill>
                <a:latin typeface="+mn-lt"/>
                <a:ea typeface="+mn-ea"/>
                <a:cs typeface="+mn-cs"/>
              </a:rPr>
              <a:t>Therefore, if long-term notes are received in exchange for goods and services, the financing component of the transaction typically is viewed as significant for revenue recognition purposes. </a:t>
            </a:r>
            <a:r>
              <a:rPr lang="en-US" sz="1200" b="0" i="0" u="none" strike="noStrike" kern="1200" baseline="0" dirty="0" smtClean="0">
                <a:solidFill>
                  <a:schemeClr val="tx1"/>
                </a:solidFill>
                <a:latin typeface="+mn-lt"/>
                <a:ea typeface="+mn-ea"/>
                <a:cs typeface="+mn-cs"/>
              </a:rPr>
              <a:t>We apply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by which we calculate interest revenue or interest expense by multiplying the outstanding balance of a long-term receivable or liability by the effective interest rate.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provide an example, this example modifies the facts in the last example to have Stridewell agree on January 1, 2018, to accept a two-year noninterest-bearing note. </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It’s useful to consider a couple of aspects. First, notice that the sales revenue in 2018 is not recorded for the full $700,000. </a:t>
            </a:r>
            <a:r>
              <a:rPr lang="en-US" sz="1200" b="0" i="0" u="none" strike="noStrike" kern="1200" baseline="0" dirty="0">
                <a:solidFill>
                  <a:schemeClr val="tx1"/>
                </a:solidFill>
                <a:latin typeface="+mn-lt"/>
                <a:ea typeface="+mn-ea"/>
                <a:cs typeface="+mn-cs"/>
              </a:rPr>
              <a:t>Instead, sales revenue is calculated as ($558,036),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the amount ($700,000) to be received in two years. The net amount of the note receivable equals its present value ($558,036), which is the note receivable of $700,000 less the discount on note receivable of $141,964. Sellers need to recognize the financing component of a contract when the time value of money is significant. That is what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is doing. It earns sales revenue of $558,036 from selling shoes, and interest revenue totaling $141,964 ($66,964 + 75,000) for financing the transaction.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Second, interest revenue each period is calculated based on the net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note receivable as of the beginning of that period. As a consequence, interest revenue differs between periods because the net note receivable increases over time. In our example,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2018 interest revenue of $66,964 is calculated based on the initial net note receivable balance ($558,036 × 12%). We reduce the discount on note receivable for 2018 interest revenue, which increases the net note receivable balance to $625,000 ($558,036 + $66,964). So,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2019 interest revenue of $75,000 is calculated based on that higher net note receivable balance ($625,000 × 12%), reducing the discount on note receivable to zero by the end of 2019. At that point, the book value of the note, sometimes called the carrying value, carrying amount, or amortized cost basis, is $700,000, and that is the amount of cash that is collected.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41624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cash is the most liquid of all assets, a well-designed and functioning system of internal control must surround all cash transactions. </a:t>
            </a:r>
            <a:r>
              <a:rPr lang="en-US" sz="1200" b="1" i="0" u="none" strike="noStrike" kern="1200" baseline="0" dirty="0">
                <a:solidFill>
                  <a:schemeClr val="tx1"/>
                </a:solidFill>
                <a:latin typeface="+mn-lt"/>
                <a:ea typeface="+mn-ea"/>
                <a:cs typeface="+mn-cs"/>
              </a:rPr>
              <a:t>Separation of duties </a:t>
            </a:r>
            <a:r>
              <a:rPr lang="en-US" sz="1200" b="0" i="0" u="none" strike="noStrike" kern="1200" baseline="0" dirty="0">
                <a:solidFill>
                  <a:schemeClr val="tx1"/>
                </a:solidFill>
                <a:latin typeface="+mn-lt"/>
                <a:ea typeface="+mn-ea"/>
                <a:cs typeface="+mn-cs"/>
              </a:rPr>
              <a:t>is critical. Individuals that have physical responsibility for assets should not also have access to accounting records. So, employees who handle cash should not be involved in or have access to accounting records nor be involved in the reconciliation of cash book balances to bank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cash receipt process. Most nonretail businesses receive payment for goods by checks received through the mail. An approach to internal control over cash receipts that utilizes separation of duties might include the following steps: </a:t>
            </a:r>
          </a:p>
          <a:p>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Employee </a:t>
            </a:r>
            <a:r>
              <a:rPr lang="en-US" sz="1200" b="0" i="0" u="none" strike="noStrike" kern="1200" baseline="0" dirty="0">
                <a:solidFill>
                  <a:schemeClr val="tx1"/>
                </a:solidFill>
                <a:latin typeface="+mn-lt"/>
                <a:ea typeface="+mn-ea"/>
                <a:cs typeface="+mn-cs"/>
              </a:rPr>
              <a:t>A opens the mail each day and prepares a </a:t>
            </a:r>
            <a:r>
              <a:rPr lang="en-US" sz="1200" b="0" i="0" u="none" strike="noStrike" kern="1200" baseline="0" dirty="0" err="1">
                <a:solidFill>
                  <a:schemeClr val="tx1"/>
                </a:solidFill>
                <a:latin typeface="+mn-lt"/>
                <a:ea typeface="+mn-ea"/>
                <a:cs typeface="+mn-cs"/>
              </a:rPr>
              <a:t>multicopy</a:t>
            </a:r>
            <a:r>
              <a:rPr lang="en-US" sz="1200" b="0" i="0" u="none" strike="noStrike" kern="1200" baseline="0" dirty="0">
                <a:solidFill>
                  <a:schemeClr val="tx1"/>
                </a:solidFill>
                <a:latin typeface="+mn-lt"/>
                <a:ea typeface="+mn-ea"/>
                <a:cs typeface="+mn-cs"/>
              </a:rPr>
              <a:t> listing of all checks including the amount and </a:t>
            </a:r>
            <a:r>
              <a:rPr lang="en-US" sz="1200" b="0" i="0" u="none" strike="noStrike" kern="1200" baseline="0" dirty="0" err="1">
                <a:solidFill>
                  <a:schemeClr val="tx1"/>
                </a:solidFill>
                <a:latin typeface="+mn-lt"/>
                <a:ea typeface="+mn-ea"/>
                <a:cs typeface="+mn-cs"/>
              </a:rPr>
              <a:t>payor’s</a:t>
            </a:r>
            <a:r>
              <a:rPr lang="en-US" sz="1200" b="0" i="0" u="none" strike="noStrike" kern="1200" baseline="0" dirty="0">
                <a:solidFill>
                  <a:schemeClr val="tx1"/>
                </a:solidFill>
                <a:latin typeface="+mn-lt"/>
                <a:ea typeface="+mn-ea"/>
                <a:cs typeface="+mn-cs"/>
              </a:rPr>
              <a:t> name. </a:t>
            </a: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Employee </a:t>
            </a:r>
            <a:r>
              <a:rPr lang="en-US" sz="1200" b="0" i="0" u="none" strike="noStrike" kern="1200" baseline="0" dirty="0">
                <a:solidFill>
                  <a:schemeClr val="tx1"/>
                </a:solidFill>
                <a:latin typeface="+mn-lt"/>
                <a:ea typeface="+mn-ea"/>
                <a:cs typeface="+mn-cs"/>
              </a:rPr>
              <a:t>B takes the checks, along with one copy of the listing, to the person responsible for depositing the checks in the company’s bank account. </a:t>
            </a: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second copy of the check listing is sent to the accounting department, where Employee C enters receipts into the accounting records.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Good internal control helps ensure accuracy as well as safeguard against theft. The bank-generated deposit slip can be compared with the check listing to verify that the amounts received were also deposited. And, because the person opening the mail is not the person who maintains the accounting records, it’s impossible for one person to steal checks and alter accounting records to cover up their theft.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a note with an unrealistic interest rate—even a noninterest-bearing note—is received </a:t>
            </a:r>
            <a:r>
              <a:rPr lang="en-IN" sz="1200" b="0" i="1" u="none" strike="noStrike" kern="1200" baseline="0" dirty="0">
                <a:solidFill>
                  <a:schemeClr val="tx1"/>
                </a:solidFill>
                <a:latin typeface="+mn-lt"/>
                <a:ea typeface="+mn-ea"/>
                <a:cs typeface="+mn-cs"/>
              </a:rPr>
              <a:t>solely </a:t>
            </a:r>
            <a:r>
              <a:rPr lang="en-IN" sz="1200" b="0" i="0" u="none" strike="noStrike" kern="1200" baseline="0" dirty="0">
                <a:solidFill>
                  <a:schemeClr val="tx1"/>
                </a:solidFill>
                <a:latin typeface="+mn-lt"/>
                <a:ea typeface="+mn-ea"/>
                <a:cs typeface="+mn-cs"/>
              </a:rPr>
              <a:t>in exchange for cash, the cash paid to the issuer is considered to be the note’s present value. Even if this means recording interest at a ridiculously low or zero rate, the amount of cash exchanged is the basis for valuing the note.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noninterest-bearing note in the previous example had been received solely in exchange for $700,000 cash, the transaction would be recorded as seen here.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Similar to accounts receivable, if a company anticipates bad debts (also called credit losses) on short-term notes receivable, it uses an allowance account to reduce the receivable </a:t>
            </a:r>
            <a:r>
              <a:rPr lang="en-US" sz="1200" b="0" i="0" u="none" strike="noStrike" kern="1200" baseline="0" dirty="0">
                <a:solidFill>
                  <a:schemeClr val="tx1"/>
                </a:solidFill>
                <a:latin typeface="+mn-lt"/>
                <a:ea typeface="+mn-ea"/>
                <a:cs typeface="+mn-cs"/>
              </a:rPr>
              <a:t>to the appropriate carrying value. The process of recording bad debt expense is the same as with accounts receivable. </a:t>
            </a:r>
          </a:p>
          <a:p>
            <a:endParaRPr lang="en-US" b="0" i="0" dirty="0"/>
          </a:p>
          <a:p>
            <a:r>
              <a:rPr lang="en-US" sz="1200" b="0" i="0" u="none" strike="noStrike" kern="1200" baseline="0" dirty="0">
                <a:solidFill>
                  <a:schemeClr val="tx1"/>
                </a:solidFill>
                <a:latin typeface="+mn-lt"/>
                <a:ea typeface="+mn-ea"/>
                <a:cs typeface="+mn-cs"/>
              </a:rPr>
              <a:t>One of the more difficult measurement problems facing banks and other lending institutions is the estimation of bad debts on their long-term notes (loans). It’s difficult to predict uncollectible accounts for these arrangements. As an example, Wells Fargo &amp; Company, a large bank holding company, reported the following in the asset section of its December 31, 2015, balance sheet.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with accounts receivable, the CECL model will be used to estimate credit losses with respect to notes receivable starting in 2020, and companies can choose to use that approach starting in 2019. Under the CECL model, creditors consider all relevant information when assessing credit losses, including reasonable and supportable forecasts about the future. Creditors can use a variety of approaches to estimate uncollectible notes receivable, including the aging method illustrated for accounts receivable. 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 An example of that approach is included in Appendix 7B.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62</a:t>
            </a:fld>
            <a:endParaRPr lang="en-US" dirty="0"/>
          </a:p>
        </p:txBody>
      </p:sp>
    </p:spTree>
    <p:extLst>
      <p:ext uri="{BB962C8B-B14F-4D97-AF65-F5344CB8AC3E}">
        <p14:creationId xmlns:p14="http://schemas.microsoft.com/office/powerpoint/2010/main" val="10536671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Until recently,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was the standard that specified appropriate accounting for accounts and notes receivable, under the category of Loans and Receivables. However, </a:t>
            </a:r>
            <a:r>
              <a:rPr lang="en-US" sz="1200" b="0" i="1" u="none" strike="noStrike" kern="1200" baseline="0" dirty="0">
                <a:solidFill>
                  <a:schemeClr val="tx1"/>
                </a:solidFill>
                <a:latin typeface="+mn-lt"/>
                <a:ea typeface="+mn-ea"/>
                <a:cs typeface="+mn-cs"/>
              </a:rPr>
              <a:t>IFRS No. 9</a:t>
            </a:r>
            <a:r>
              <a:rPr lang="en-US" sz="1200" b="0" i="0" u="none" strike="noStrike" kern="1200" baseline="0" dirty="0">
                <a:solidFill>
                  <a:schemeClr val="tx1"/>
                </a:solidFill>
                <a:latin typeface="+mn-lt"/>
                <a:ea typeface="+mn-ea"/>
                <a:cs typeface="+mn-cs"/>
              </a:rPr>
              <a:t> currently is scheduled to be required after January 1, 2018, and earlier adoption is allowed. Therefore, until 2018 either standard could be in effect for a particular company that reports under </a:t>
            </a:r>
            <a:r>
              <a:rPr lang="en-US" sz="1200" b="0" i="0" u="none" strike="noStrike" kern="1200" baseline="0" dirty="0" smtClean="0">
                <a:solidFill>
                  <a:schemeClr val="tx1"/>
                </a:solidFill>
                <a:latin typeface="+mn-lt"/>
                <a:ea typeface="+mn-ea"/>
                <a:cs typeface="+mn-cs"/>
              </a:rPr>
              <a:t>IFRS. </a:t>
            </a:r>
            <a:r>
              <a:rPr lang="en-US" sz="1200" b="0" i="0" u="none" strike="noStrike" kern="1200" baseline="0" dirty="0">
                <a:solidFill>
                  <a:schemeClr val="tx1"/>
                </a:solidFill>
                <a:latin typeface="+mn-lt"/>
                <a:ea typeface="+mn-ea"/>
                <a:cs typeface="+mn-cs"/>
              </a:rPr>
              <a:t>Still, both of the IFRS standards are very similar to U.S. GAAP with respect to accounting for accounts and notes receivable, with similar treatment of trade and cash discounts, sales returns, recognizing interest on notes receivable, and using an allowance for uncollectible accounts (which typically is called a “provision for bad debts” under IFRS).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few key differences remain. IFRS and U.S. GAAP both allow a “fair value option” for accounting for receivables, but the IFRS standards restrict the circumstances in which that option is allowed. Also, </a:t>
            </a:r>
            <a:r>
              <a:rPr lang="en-US" sz="1200" b="0" i="1" u="none" strike="noStrike" kern="1200" baseline="0" dirty="0">
                <a:solidFill>
                  <a:schemeClr val="tx1"/>
                </a:solidFill>
                <a:latin typeface="+mn-lt"/>
                <a:ea typeface="+mn-ea"/>
                <a:cs typeface="+mn-cs"/>
              </a:rPr>
              <a:t>IAS No. 39 </a:t>
            </a:r>
            <a:r>
              <a:rPr lang="en-US" sz="1200" b="0" i="0" u="none" strike="noStrike" kern="1200" baseline="0" dirty="0">
                <a:solidFill>
                  <a:schemeClr val="tx1"/>
                </a:solidFill>
                <a:latin typeface="+mn-lt"/>
                <a:ea typeface="+mn-ea"/>
                <a:cs typeface="+mn-cs"/>
              </a:rPr>
              <a:t>permits accounting for receivables as “available for sale” investments if that approach is elected upon initial recognition of the receivable. </a:t>
            </a:r>
            <a:r>
              <a:rPr lang="en-US" sz="1200" b="0" i="1" u="none" strike="noStrike" kern="1200" baseline="0" dirty="0">
                <a:solidFill>
                  <a:schemeClr val="tx1"/>
                </a:solidFill>
                <a:latin typeface="+mn-lt"/>
                <a:ea typeface="+mn-ea"/>
                <a:cs typeface="+mn-cs"/>
              </a:rPr>
              <a:t>IFRS No. 9 </a:t>
            </a:r>
            <a:r>
              <a:rPr lang="en-US" sz="1200" b="0" i="0" u="none" strike="noStrike" kern="1200" baseline="0" dirty="0">
                <a:solidFill>
                  <a:schemeClr val="tx1"/>
                </a:solidFill>
                <a:latin typeface="+mn-lt"/>
                <a:ea typeface="+mn-ea"/>
                <a:cs typeface="+mn-cs"/>
              </a:rPr>
              <a:t>does not allow that option for receivables, and U.S. GAAP only allows “available for sale” accounting for investments in debt securities. Also, U.S. GAAP requires more disaggregation of accounts and notes receivable in the balance sheet or notes to the financial statements. For example, companies need to separately disclose accounts receivable from customers, from related parties, and from others. IFRS recommends but does not require separate disclosure.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final important difference relates to estimating bad debts. IFRS uses the ECL (“Expected Credit Loss”) model. For most receivables, the ECL model reports a “12-month ECL,” which bases expected credit losses only on defaults that could occur within the next twelve months. Only if a receivable’s credit quality has deteriorated significantly does the creditor instead report the “lifetime ECL,” which also includes credit losses expected to occur from defaults after twelve months, as is done for all receivables under the CECL model that will be used in U.S. GAAP. As a result of this lack of convergence, it is likely that accruals for credit losses under IFRS will be lower, and occur later, than under U.S. GAAP.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63</a:t>
            </a:fld>
            <a:endParaRPr lang="en-US" dirty="0"/>
          </a:p>
        </p:txBody>
      </p:sp>
    </p:spTree>
    <p:extLst>
      <p:ext uri="{BB962C8B-B14F-4D97-AF65-F5344CB8AC3E}">
        <p14:creationId xmlns:p14="http://schemas.microsoft.com/office/powerpoint/2010/main" val="282174057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institutions have developed a wide variety of ways for companies to use their receivables to obtain immediate cash. Companies can find this attractive because it shortens their operating cycles by providing cash immediately rather than having to wait until credit customers pay the amounts due. Also, many companies avoid the difficulties of servicing (billing and collecting) receivables by having financial institutions take on that role. Of course, financial institutions require compensation for providing these services, usually interest and/or a finance charge.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various approaches used to finance with receivables differ with respect to which rights and risks are retained by the </a:t>
            </a:r>
            <a:r>
              <a:rPr lang="en-US" sz="1200" b="0" i="1" u="none" strike="noStrike" kern="1200" baseline="0" dirty="0">
                <a:solidFill>
                  <a:schemeClr val="tx1"/>
                </a:solidFill>
                <a:latin typeface="+mn-lt"/>
                <a:ea typeface="+mn-ea"/>
                <a:cs typeface="+mn-cs"/>
              </a:rPr>
              <a:t>transferor </a:t>
            </a:r>
            <a:r>
              <a:rPr lang="en-US" sz="1200" b="0" i="0" u="none" strike="noStrike" kern="1200" baseline="0" dirty="0">
                <a:solidFill>
                  <a:schemeClr val="tx1"/>
                </a:solidFill>
                <a:latin typeface="+mn-lt"/>
                <a:ea typeface="+mn-ea"/>
                <a:cs typeface="+mn-cs"/>
              </a:rPr>
              <a:t>(the company who was the original holder of the receivables) and which are passed on to the </a:t>
            </a:r>
            <a:r>
              <a:rPr lang="en-US" sz="1200" b="0" i="1" u="none" strike="noStrike" kern="1200" baseline="0" dirty="0">
                <a:solidFill>
                  <a:schemeClr val="tx1"/>
                </a:solidFill>
                <a:latin typeface="+mn-lt"/>
                <a:ea typeface="+mn-ea"/>
                <a:cs typeface="+mn-cs"/>
              </a:rPr>
              <a:t>transferee </a:t>
            </a:r>
            <a:r>
              <a:rPr lang="en-US" sz="1200" b="0" i="0" u="none" strike="noStrike" kern="1200" baseline="0" dirty="0">
                <a:solidFill>
                  <a:schemeClr val="tx1"/>
                </a:solidFill>
                <a:latin typeface="+mn-lt"/>
                <a:ea typeface="+mn-ea"/>
                <a:cs typeface="+mn-cs"/>
              </a:rPr>
              <a:t>(the new holder, the financial institution). Despite this diversity, any of these approaches can be described as either: </a:t>
            </a:r>
          </a:p>
          <a:p>
            <a:pPr marL="228600" indent="-228600">
              <a:buAutoNum type="arabicPeriod"/>
            </a:pPr>
            <a:r>
              <a:rPr lang="en-US" sz="1200" b="0"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secured borrowing. </a:t>
            </a:r>
            <a:r>
              <a:rPr lang="en-US" sz="1200" b="0" i="0" u="none" strike="noStrike" kern="1200" baseline="0" dirty="0">
                <a:solidFill>
                  <a:schemeClr val="tx1"/>
                </a:solidFill>
                <a:latin typeface="+mn-lt"/>
                <a:ea typeface="+mn-ea"/>
                <a:cs typeface="+mn-cs"/>
              </a:rPr>
              <a:t>Under this approach, the transferor (borrower) simply acts like it borrowed money from the transferee (lender), with the receivables remaining in the transferor’s balance sheet and serving as collateral for the loan. On the other side of the transaction, the transferee recognizes a note receivable. </a:t>
            </a:r>
          </a:p>
          <a:p>
            <a:pPr marL="228600" indent="-228600">
              <a:buAutoNum type="arabicPeriod"/>
            </a:pPr>
            <a:r>
              <a:rPr lang="en-US" sz="1200" b="0" i="1" u="none" strike="noStrike" kern="1200" baseline="0" dirty="0">
                <a:solidFill>
                  <a:schemeClr val="tx1"/>
                </a:solidFill>
                <a:latin typeface="+mn-lt"/>
                <a:ea typeface="+mn-ea"/>
                <a:cs typeface="+mn-cs"/>
              </a:rPr>
              <a:t>A sale of receivables. </a:t>
            </a:r>
            <a:r>
              <a:rPr lang="en-US" sz="1200" b="0" i="0" u="none" strike="noStrike" kern="1200" baseline="0" dirty="0">
                <a:solidFill>
                  <a:schemeClr val="tx1"/>
                </a:solidFill>
                <a:latin typeface="+mn-lt"/>
                <a:ea typeface="+mn-ea"/>
                <a:cs typeface="+mn-cs"/>
              </a:rPr>
              <a:t>Under this approach, the transferor (seller) “derecognizes” (removes) the receivables from its balance sheet, acting like it sold them to the transferee (buyer). On the other side of the transaction, the transferee recognizes the receivables as assets in its balance sheet and measures them at their fair value.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64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Sometimes companies pledge accounts receivable as collateral for a loan. No particular receivables are associated with the loan. Rather, the entire receivables balance serves as collateral. The responsibility for collection of the receivables remains solely with the company. No special accounting treatment is needed for pledged receivables, but the arrangement should be described in a disclosure note. We will see</a:t>
            </a:r>
            <a:r>
              <a:rPr lang="en-US" b="0" i="0" baseline="0" dirty="0"/>
              <a:t> an example of this disclosure on the next slide.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Alternatively</a:t>
            </a:r>
            <a:r>
              <a:rPr lang="en-US" b="0" i="0" dirty="0"/>
              <a:t>, financing arrangements can require that companies assign particular receivables to serve as collateral for loans. You already may be familiar with the concept of assigning an asset as collateral if you or someone you know has a mortgage on a home. The bank or other financial institution holding the mortgage will require that, if the homeowner defaults on the mortgage payments, the home be sold and the proceeds used to pay off the mortgage debt. Similarly, in the case of an assignment of receivables, nonpayment of a debt will require the proceeds from collecting the assigned receivables to go directly toward repayment of the debt.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r>
              <a:rPr lang="en-US" sz="1200" kern="1200" baseline="0" dirty="0">
                <a:solidFill>
                  <a:schemeClr val="tx1"/>
                </a:solidFill>
                <a:latin typeface="+mn-lt"/>
                <a:ea typeface="+mn-ea"/>
                <a:cs typeface="+mn-cs"/>
              </a:rPr>
              <a:t>In these arrangements, the lender typically lends an amount of money that is less than the amount of receivables assigned by the borrower. The difference provides some protection for the lender to allow for possible uncollectible accounts. Also, the lender (sometimes called an </a:t>
            </a:r>
            <a:r>
              <a:rPr lang="en-US" sz="1200" i="1" kern="1200" baseline="0" dirty="0">
                <a:solidFill>
                  <a:schemeClr val="tx1"/>
                </a:solidFill>
                <a:latin typeface="+mn-lt"/>
                <a:ea typeface="+mn-ea"/>
                <a:cs typeface="+mn-cs"/>
              </a:rPr>
              <a:t>assignee</a:t>
            </a:r>
            <a:r>
              <a:rPr lang="en-US" sz="1200" kern="1200" baseline="0" dirty="0">
                <a:solidFill>
                  <a:schemeClr val="tx1"/>
                </a:solidFill>
                <a:latin typeface="+mn-lt"/>
                <a:ea typeface="+mn-ea"/>
                <a:cs typeface="+mn-cs"/>
              </a:rPr>
              <a:t>)</a:t>
            </a:r>
            <a:r>
              <a:rPr lang="en-US" sz="1200" i="1"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usually charges the borrower (sometimes called an </a:t>
            </a:r>
            <a:r>
              <a:rPr lang="en-US" sz="1200" i="1" kern="1200" baseline="0" dirty="0">
                <a:solidFill>
                  <a:schemeClr val="tx1"/>
                </a:solidFill>
                <a:latin typeface="+mn-lt"/>
                <a:ea typeface="+mn-ea"/>
                <a:cs typeface="+mn-cs"/>
              </a:rPr>
              <a:t>assignor</a:t>
            </a:r>
            <a:r>
              <a:rPr lang="en-US" sz="1200"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an up-front </a:t>
            </a:r>
            <a:r>
              <a:rPr lang="en-US" sz="1200" kern="1200" baseline="0" dirty="0">
                <a:solidFill>
                  <a:schemeClr val="tx1"/>
                </a:solidFill>
                <a:latin typeface="+mn-lt"/>
                <a:ea typeface="+mn-ea"/>
                <a:cs typeface="+mn-cs"/>
              </a:rPr>
              <a:t>finance charge in addition to stated interest on the loan. The receivables might be collected either by the lender or the borrower, depending on the details of the arrangement.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66</a:t>
            </a:fld>
            <a:endParaRPr lang="en-US" dirty="0"/>
          </a:p>
        </p:txBody>
      </p:sp>
    </p:spTree>
    <p:extLst>
      <p:ext uri="{BB962C8B-B14F-4D97-AF65-F5344CB8AC3E}">
        <p14:creationId xmlns:p14="http://schemas.microsoft.com/office/powerpoint/2010/main" val="12128787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record the loan by crediting a </a:t>
            </a:r>
            <a:r>
              <a:rPr lang="en-US" sz="1200" b="0" i="0" u="none" strike="noStrike" kern="1200" baseline="0" dirty="0">
                <a:solidFill>
                  <a:schemeClr val="tx1"/>
                </a:solidFill>
                <a:latin typeface="+mn-lt"/>
                <a:ea typeface="+mn-ea"/>
                <a:cs typeface="+mn-cs"/>
              </a:rPr>
              <a:t>liability—financing arrangement for $500,000. Then we debit the bank charges applied in the arrangement for $9,300. Note that this is 1.5% of receivables assigned </a:t>
            </a:r>
            <a:r>
              <a:rPr lang="en-US" sz="1200" b="0" i="0" u="none" strike="noStrike" kern="1200" baseline="0" dirty="0" smtClean="0">
                <a:solidFill>
                  <a:schemeClr val="tx1"/>
                </a:solidFill>
                <a:latin typeface="+mn-lt"/>
                <a:ea typeface="+mn-ea"/>
                <a:cs typeface="+mn-cs"/>
              </a:rPr>
              <a:t>to</a:t>
            </a:r>
            <a:r>
              <a:rPr lang="en-US" sz="1200" b="0" i="0" u="none" strike="noStrike" kern="1200" dirty="0" smtClean="0">
                <a:solidFill>
                  <a:schemeClr val="tx1"/>
                </a:solidFill>
                <a:latin typeface="+mn-lt"/>
                <a:ea typeface="+mn-ea"/>
                <a:cs typeface="+mn-cs"/>
              </a:rPr>
              <a:t> the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bank of $620,000 as collateral. We also debit cash </a:t>
            </a:r>
            <a:r>
              <a:rPr lang="en-IN" sz="1200" b="0" i="0" u="none" strike="noStrike" kern="1200" baseline="0" dirty="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490,700, the difference received by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theory, the fee </a:t>
            </a:r>
            <a:r>
              <a:rPr lang="en-US" sz="1200" b="0" i="0" u="none" strike="noStrike" kern="1200" baseline="0" dirty="0" smtClean="0">
                <a:solidFill>
                  <a:schemeClr val="tx1"/>
                </a:solidFill>
                <a:latin typeface="+mn-lt"/>
                <a:ea typeface="+mn-ea"/>
                <a:cs typeface="+mn-cs"/>
              </a:rPr>
              <a:t>(finance </a:t>
            </a:r>
            <a:r>
              <a:rPr lang="en-US" sz="1200" b="0" i="0" u="none" strike="noStrike" kern="1200" baseline="0" dirty="0">
                <a:solidFill>
                  <a:schemeClr val="tx1"/>
                </a:solidFill>
                <a:latin typeface="+mn-lt"/>
                <a:ea typeface="+mn-ea"/>
                <a:cs typeface="+mn-cs"/>
              </a:rPr>
              <a:t>charge expense) should be allocated over the entire period of the loan rather than recorded as an expense in the initial period. However, amounts usually are small and the loan period usually is short. For expediency, then, we expense the entire fee immediately.</a:t>
            </a:r>
          </a:p>
        </p:txBody>
      </p:sp>
      <p:sp>
        <p:nvSpPr>
          <p:cNvPr id="4" name="Slide Number Placeholder 3"/>
          <p:cNvSpPr>
            <a:spLocks noGrp="1"/>
          </p:cNvSpPr>
          <p:nvPr>
            <p:ph type="sldNum" sz="quarter" idx="10"/>
          </p:nvPr>
        </p:nvSpPr>
        <p:spPr/>
        <p:txBody>
          <a:bodyPr/>
          <a:lstStyle/>
          <a:p>
            <a:fld id="{FF441FFD-8C28-4B18-BA93-C1BAB6AC0271}" type="slidenum">
              <a:rPr lang="en-US" smtClean="0"/>
              <a:pPr/>
              <a:t>67</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IN" sz="1200" dirty="0"/>
          </a:p>
          <a:p>
            <a:endParaRPr lang="en-IN" sz="1200" dirty="0"/>
          </a:p>
          <a:p>
            <a:r>
              <a:rPr lang="en-IN" sz="1200" dirty="0"/>
              <a:t>Santa Teresa will continue to collect the receivables, and will record any discounts, sales returns, and bad debt write-offs, but will remit the cash to Finance Bank, usually on a monthly basis. Assume $400,000 of the receivables assigned are collected in December</a:t>
            </a:r>
            <a:r>
              <a:rPr lang="en-IN" sz="1200" dirty="0" smtClean="0"/>
              <a:t>. </a:t>
            </a:r>
            <a:endParaRPr lang="en-IN" sz="1200"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record collections, we debit cash and credit accounts receivable for $400,000.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payments made to </a:t>
            </a:r>
            <a:r>
              <a:rPr lang="en-US" sz="1200" b="0" i="0" u="none" strike="noStrike" kern="1200" baseline="0" dirty="0" smtClean="0">
                <a:solidFill>
                  <a:schemeClr val="tx1"/>
                </a:solidFill>
                <a:latin typeface="+mn-lt"/>
                <a:ea typeface="+mn-ea"/>
                <a:cs typeface="+mn-cs"/>
              </a:rPr>
              <a:t>the bank </a:t>
            </a:r>
            <a:r>
              <a:rPr lang="en-US" sz="1200" b="0" i="0" u="none" strike="noStrike" kern="1200" baseline="0" dirty="0">
                <a:solidFill>
                  <a:schemeClr val="tx1"/>
                </a:solidFill>
                <a:latin typeface="+mn-lt"/>
                <a:ea typeface="+mn-ea"/>
                <a:cs typeface="+mn-cs"/>
              </a:rPr>
              <a:t>for the loan acquired along with interest amount</a:t>
            </a:r>
            <a:r>
              <a:rPr lang="en-US" sz="1200" b="0" i="0" u="none" strike="noStrike" kern="1200" baseline="0" dirty="0" smtClean="0">
                <a:solidFill>
                  <a:schemeClr val="tx1"/>
                </a:solidFill>
                <a:latin typeface="+mn-lt"/>
                <a:ea typeface="+mn-ea"/>
                <a:cs typeface="+mn-cs"/>
              </a:rPr>
              <a:t>. Specifically</a:t>
            </a:r>
            <a:r>
              <a:rPr lang="en-US" sz="1200" b="0" i="0" u="none" strike="noStrike" kern="1200" baseline="0" dirty="0">
                <a:solidFill>
                  <a:schemeClr val="tx1"/>
                </a:solidFill>
                <a:latin typeface="+mn-lt"/>
                <a:ea typeface="+mn-ea"/>
                <a:cs typeface="+mn-cs"/>
              </a:rPr>
              <a:t>, we debit interest expense for $5,000 and liability (loan)—financing arrangement for $400,000 and credit cash for $405,000.</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Notice that the interest expense is calculated for one month only, because we are just recording December interest.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dirty="0"/>
              <a:t>In Santa Teresa’s financial statements, the arrangement is described in a disclosure note.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Proper controls for cash disbursements should be designed to prevent any unauthorized payments and ensure that disbursements are recorded in the proper accounts. Important elements of a cash disbursement control system include:</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kern="1200" baseline="0" dirty="0">
                <a:solidFill>
                  <a:schemeClr val="tx1"/>
                </a:solidFill>
                <a:latin typeface="+mn-lt"/>
                <a:ea typeface="+mn-ea"/>
                <a:cs typeface="+mn-cs"/>
              </a:rPr>
              <a:t>All disbursements, other than very small disbursements from petty cash, should be made by check. This provides a permanent record of all disbursements.</a:t>
            </a:r>
          </a:p>
          <a:p>
            <a:pPr marL="228600" indent="-228600">
              <a:buFont typeface="+mj-lt"/>
              <a:buAutoNum type="arabicPeriod"/>
            </a:pPr>
            <a:r>
              <a:rPr lang="en-US" sz="1200" kern="1200" baseline="0" dirty="0">
                <a:solidFill>
                  <a:schemeClr val="tx1"/>
                </a:solidFill>
                <a:latin typeface="+mn-lt"/>
                <a:ea typeface="+mn-ea"/>
                <a:cs typeface="+mn-cs"/>
              </a:rPr>
              <a:t>All expenditures should be </a:t>
            </a:r>
            <a:r>
              <a:rPr lang="en-US" sz="1200" i="1" kern="1200" baseline="0" dirty="0">
                <a:solidFill>
                  <a:schemeClr val="tx1"/>
                </a:solidFill>
                <a:latin typeface="+mn-lt"/>
                <a:ea typeface="+mn-ea"/>
                <a:cs typeface="+mn-cs"/>
              </a:rPr>
              <a:t>authorized </a:t>
            </a:r>
            <a:r>
              <a:rPr lang="en-US" sz="1200" i="0" kern="1200" baseline="0" dirty="0">
                <a:solidFill>
                  <a:schemeClr val="tx1"/>
                </a:solidFill>
                <a:latin typeface="+mn-lt"/>
                <a:ea typeface="+mn-ea"/>
                <a:cs typeface="+mn-cs"/>
              </a:rPr>
              <a:t>before a check is prepared. For example, a vendor </a:t>
            </a:r>
            <a:r>
              <a:rPr lang="en-US" sz="1200" kern="1200" baseline="0" dirty="0">
                <a:solidFill>
                  <a:schemeClr val="tx1"/>
                </a:solidFill>
                <a:latin typeface="+mn-lt"/>
                <a:ea typeface="+mn-ea"/>
                <a:cs typeface="+mn-cs"/>
              </a:rPr>
              <a:t>invoice for the purchase of inventory should be compared with the purchase order and receiving report to ensure the accuracy of quantity, price, part numbers, and so on. This process should include verification of the proper ledger accounts to be debited.</a:t>
            </a:r>
          </a:p>
          <a:p>
            <a:pPr marL="228600" indent="-228600">
              <a:buFont typeface="+mj-lt"/>
              <a:buAutoNum type="arabicPeriod"/>
            </a:pPr>
            <a:r>
              <a:rPr lang="en-US" sz="1200" kern="1200" baseline="0" dirty="0">
                <a:solidFill>
                  <a:schemeClr val="tx1"/>
                </a:solidFill>
                <a:latin typeface="+mn-lt"/>
                <a:ea typeface="+mn-ea"/>
                <a:cs typeface="+mn-cs"/>
              </a:rPr>
              <a:t>Checks should be signed only by authorized individuals.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Once again, separation of duties is important. Responsibilities for check signing, check writing, check mailing, cash disbursement </a:t>
            </a:r>
            <a:r>
              <a:rPr lang="en-US" sz="1200" kern="1200" baseline="0" dirty="0" smtClean="0">
                <a:solidFill>
                  <a:schemeClr val="tx1"/>
                </a:solidFill>
                <a:latin typeface="+mn-lt"/>
                <a:ea typeface="+mn-ea"/>
                <a:cs typeface="+mn-cs"/>
              </a:rPr>
              <a:t>documentation, </a:t>
            </a:r>
            <a:r>
              <a:rPr lang="en-US" sz="1200" kern="1200" baseline="0" dirty="0">
                <a:solidFill>
                  <a:schemeClr val="tx1"/>
                </a:solidFill>
                <a:latin typeface="+mn-lt"/>
                <a:ea typeface="+mn-ea"/>
                <a:cs typeface="+mn-cs"/>
              </a:rPr>
              <a:t>and recordkeeping should be separated whenever possible. That way, a single person can’t write checks to himself and disguise that theft as a payment to an approved </a:t>
            </a:r>
            <a:r>
              <a:rPr lang="en-US" sz="1200" kern="1200" baseline="0" dirty="0" smtClean="0">
                <a:solidFill>
                  <a:schemeClr val="tx1"/>
                </a:solidFill>
                <a:latin typeface="+mn-lt"/>
                <a:ea typeface="+mn-ea"/>
                <a:cs typeface="+mn-cs"/>
              </a:rPr>
              <a:t>vendor.</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70</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09307793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Accounts and notes receivable, like any other assets, can be sold at a gain or a loss. </a:t>
            </a:r>
            <a:r>
              <a:rPr lang="en-US" sz="1200" b="0" i="0" u="none" strike="noStrike" kern="1200" baseline="0" dirty="0">
                <a:solidFill>
                  <a:schemeClr val="tx1"/>
                </a:solidFill>
                <a:latin typeface="+mn-lt"/>
                <a:ea typeface="+mn-ea"/>
                <a:cs typeface="+mn-cs"/>
              </a:rPr>
              <a:t>The basic accounting treatment for the sale of receivables is similar to accounting for the sale of other assets. </a:t>
            </a:r>
            <a:r>
              <a:rPr lang="en-IN" sz="1200" b="0" i="0" u="none" strike="noStrike" kern="1200" baseline="0" dirty="0">
                <a:solidFill>
                  <a:schemeClr val="tx1"/>
                </a:solidFill>
                <a:latin typeface="+mn-lt"/>
                <a:ea typeface="+mn-ea"/>
                <a:cs typeface="+mn-cs"/>
              </a:rPr>
              <a:t>The seller (transferor):</a:t>
            </a:r>
          </a:p>
          <a:p>
            <a:pPr marL="228600" indent="-228600">
              <a:buFont typeface="+mj-lt"/>
              <a:buAutoNum type="alphaLcPeriod"/>
            </a:pPr>
            <a:r>
              <a:rPr lang="en-IN" sz="1200" b="0" i="0" u="none" strike="noStrike" kern="1200" baseline="0" dirty="0">
                <a:solidFill>
                  <a:schemeClr val="tx1"/>
                </a:solidFill>
                <a:latin typeface="+mn-lt"/>
                <a:ea typeface="+mn-ea"/>
                <a:cs typeface="+mn-cs"/>
              </a:rPr>
              <a:t>removes from the accounts the receivables (and any allowance for bad debts associated with them), </a:t>
            </a:r>
          </a:p>
          <a:p>
            <a:pPr marL="228600" indent="-228600">
              <a:buFont typeface="+mj-lt"/>
              <a:buAutoNum type="alphaLcPeriod"/>
            </a:pPr>
            <a:r>
              <a:rPr lang="en-IN" sz="1200" b="0" i="0" u="none" strike="noStrike" kern="1200" baseline="0" dirty="0">
                <a:solidFill>
                  <a:schemeClr val="tx1"/>
                </a:solidFill>
                <a:latin typeface="+mn-lt"/>
                <a:ea typeface="+mn-ea"/>
                <a:cs typeface="+mn-cs"/>
              </a:rPr>
              <a:t>recognizes at fair value any assets acquired or liabilities assumed by the seller in the transaction, and</a:t>
            </a:r>
          </a:p>
          <a:p>
            <a:pPr marL="228600" indent="-228600">
              <a:buFont typeface="+mj-lt"/>
              <a:buAutoNum type="alphaLcPeriod"/>
            </a:pPr>
            <a:r>
              <a:rPr lang="en-IN" sz="1200" b="0" i="0" u="none" strike="noStrike" kern="1200" baseline="0" dirty="0">
                <a:solidFill>
                  <a:schemeClr val="tx1"/>
                </a:solidFill>
                <a:latin typeface="+mn-lt"/>
                <a:ea typeface="+mn-ea"/>
                <a:cs typeface="+mn-cs"/>
              </a:rPr>
              <a:t>records the difference as a gain or loss.</a:t>
            </a:r>
          </a:p>
          <a:p>
            <a:pPr marL="228600" indent="-228600">
              <a:buFont typeface="+mj-lt"/>
              <a:buAutoNum type="alphaLcPeriod"/>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a:solidFill>
                  <a:schemeClr val="tx1"/>
                </a:solidFill>
                <a:latin typeface="+mn-lt"/>
                <a:ea typeface="+mn-ea"/>
                <a:cs typeface="+mn-cs"/>
              </a:rPr>
              <a:t>The sale of accounts receivable is a popular method of financing. A technique once used by companies in a few industries or with poor credit ratings, the sale of receivables is now a common occurrence for many different types of companies. The two most common types of selling arrangements are </a:t>
            </a:r>
            <a:r>
              <a:rPr lang="en-US" sz="1200" b="1" i="0" u="none" strike="noStrike" kern="1200" baseline="0" dirty="0">
                <a:solidFill>
                  <a:schemeClr val="tx1"/>
                </a:solidFill>
                <a:latin typeface="+mn-lt"/>
                <a:ea typeface="+mn-ea"/>
                <a:cs typeface="+mn-cs"/>
              </a:rPr>
              <a:t>factoring</a:t>
            </a:r>
            <a:r>
              <a:rPr lang="en-US" sz="1200" b="0" i="0" u="none" strike="noStrike" kern="1200" baseline="0" dirty="0">
                <a:solidFill>
                  <a:schemeClr val="tx1"/>
                </a:solidFill>
                <a:latin typeface="+mn-lt"/>
                <a:ea typeface="+mn-ea"/>
                <a:cs typeface="+mn-cs"/>
              </a:rPr>
              <a:t> and </a:t>
            </a:r>
            <a:r>
              <a:rPr lang="en-US" sz="1200" b="1" i="0" u="none" strike="noStrike" kern="1200" baseline="0" dirty="0">
                <a:solidFill>
                  <a:schemeClr val="tx1"/>
                </a:solidFill>
                <a:latin typeface="+mn-lt"/>
                <a:ea typeface="+mn-ea"/>
                <a:cs typeface="+mn-cs"/>
              </a:rPr>
              <a:t>securitization</a:t>
            </a:r>
            <a:r>
              <a:rPr lang="en-US" sz="1200" b="0" i="0" u="none" strike="noStrike" kern="1200" baseline="0" dirty="0">
                <a:solidFill>
                  <a:schemeClr val="tx1"/>
                </a:solidFill>
                <a:latin typeface="+mn-lt"/>
                <a:ea typeface="+mn-ea"/>
                <a:cs typeface="+mn-cs"/>
              </a:rPr>
              <a:t>. </a:t>
            </a:r>
          </a:p>
          <a:p>
            <a:pPr marL="228600" indent="-228600">
              <a:buFont typeface="+mj-lt"/>
              <a:buAutoNum type="alphaLcParenR"/>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 factoring arrangement, the company sells its accounts receivable to a financial institution. The financial institution typically buys receivables for cash, handles the billing and collection of the receivables, and charges a fee for this service.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Credit cards like VISA and </a:t>
            </a:r>
            <a:r>
              <a:rPr lang="en-US" sz="1200" b="0" i="0" u="none" strike="noStrike" kern="1200" baseline="0" dirty="0" smtClean="0">
                <a:solidFill>
                  <a:schemeClr val="tx1"/>
                </a:solidFill>
                <a:latin typeface="+mn-lt"/>
                <a:ea typeface="+mn-ea"/>
                <a:cs typeface="+mn-cs"/>
              </a:rPr>
              <a:t>MasterCard </a:t>
            </a:r>
            <a:r>
              <a:rPr lang="en-US" sz="1200" b="0" i="0" u="none" strike="noStrike" kern="1200" baseline="0" dirty="0">
                <a:solidFill>
                  <a:schemeClr val="tx1"/>
                </a:solidFill>
                <a:latin typeface="+mn-lt"/>
                <a:ea typeface="+mn-ea"/>
                <a:cs typeface="+mn-cs"/>
              </a:rPr>
              <a:t>are forms of factoring arrangements. The seller relinquishes all rights to the future cash receipts in exchange for cash from the buyer (the </a:t>
            </a:r>
            <a:r>
              <a:rPr lang="en-US" sz="1200" b="0" i="1" u="none" strike="noStrike" kern="1200" baseline="0" dirty="0">
                <a:solidFill>
                  <a:schemeClr val="tx1"/>
                </a:solidFill>
                <a:latin typeface="+mn-lt"/>
                <a:ea typeface="+mn-ea"/>
                <a:cs typeface="+mn-cs"/>
              </a:rPr>
              <a:t>factor</a:t>
            </a: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Another popular arrangement used to sell receivables is securitization. In a typical accounts receivable securitization, the company creates a “special purpose entity” (SPE), usually a trust or a subsidiary. The SPE buys a pool of trade receivables, credit card receivables, or loans from the company, and then sells related securities, typically debt such as bonds or commercial paper, that are backed (collateralized) by the receivables. Securitizing receivables using an SPE can provide significant economic advantages, allowing companies to reach a large pool of investors and to obtain more favorable financing terms.</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specifics of sale accounting vary depending on the particular arrangement between the seller and buyer (transferee). One key feature is whether the receivables are transferred </a:t>
            </a:r>
            <a:r>
              <a:rPr lang="en-US" sz="1200" b="1" i="0" u="none" strike="noStrike" kern="1200" baseline="0" dirty="0" smtClean="0">
                <a:solidFill>
                  <a:schemeClr val="tx1"/>
                </a:solidFill>
                <a:latin typeface="+mn-lt"/>
                <a:ea typeface="+mn-ea"/>
                <a:cs typeface="+mn-cs"/>
              </a:rPr>
              <a:t>without recourse </a:t>
            </a:r>
            <a:r>
              <a:rPr lang="en-US" sz="1200" b="0" i="0" u="none" strike="noStrike" kern="1200" baseline="0" dirty="0" smtClean="0">
                <a:solidFill>
                  <a:schemeClr val="tx1"/>
                </a:solidFill>
                <a:latin typeface="+mn-lt"/>
                <a:ea typeface="+mn-ea"/>
                <a:cs typeface="+mn-cs"/>
              </a:rPr>
              <a:t>or </a:t>
            </a:r>
            <a:r>
              <a:rPr lang="en-US" sz="1200" b="1" i="0" u="none" strike="noStrike" kern="1200" baseline="0" dirty="0" smtClean="0">
                <a:solidFill>
                  <a:schemeClr val="tx1"/>
                </a:solidFill>
                <a:latin typeface="+mn-lt"/>
                <a:ea typeface="+mn-ea"/>
                <a:cs typeface="+mn-cs"/>
              </a:rPr>
              <a:t>with recourse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a factoring arrangement is made </a:t>
            </a:r>
            <a:r>
              <a:rPr lang="en-US" sz="1200" b="1" i="0" u="none" strike="noStrike" kern="1200" baseline="0" dirty="0" smtClean="0">
                <a:solidFill>
                  <a:schemeClr val="tx1"/>
                </a:solidFill>
                <a:latin typeface="+mn-lt"/>
                <a:ea typeface="+mn-ea"/>
                <a:cs typeface="+mn-cs"/>
              </a:rPr>
              <a:t>without recourse</a:t>
            </a:r>
            <a:r>
              <a:rPr lang="en-US" sz="1200" b="0" i="0" u="none" strike="noStrike" kern="1200" baseline="0" dirty="0" smtClean="0">
                <a:solidFill>
                  <a:schemeClr val="tx1"/>
                </a:solidFill>
                <a:latin typeface="+mn-lt"/>
                <a:ea typeface="+mn-ea"/>
                <a:cs typeface="+mn-cs"/>
              </a:rPr>
              <a:t>, the buyer can’t ask the seller for more money if the receivables prove to be uncollectible. Therefore, the buyer assumes the risk of bad debts.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a company sells accounts receivable </a:t>
            </a:r>
            <a:r>
              <a:rPr lang="en-US" sz="1200" b="1" i="0" u="none" strike="noStrike" kern="1200" baseline="0" dirty="0" smtClean="0">
                <a:solidFill>
                  <a:schemeClr val="tx1"/>
                </a:solidFill>
                <a:latin typeface="+mn-lt"/>
                <a:ea typeface="+mn-ea"/>
                <a:cs typeface="+mn-cs"/>
              </a:rPr>
              <a:t>with recourse</a:t>
            </a:r>
            <a:r>
              <a:rPr lang="en-US" sz="1200" b="0" i="0" u="none" strike="noStrike" kern="1200" baseline="0" dirty="0" smtClean="0">
                <a:solidFill>
                  <a:schemeClr val="tx1"/>
                </a:solidFill>
                <a:latin typeface="+mn-lt"/>
                <a:ea typeface="+mn-ea"/>
                <a:cs typeface="+mn-cs"/>
              </a:rPr>
              <a:t>, the seller retains all of the risk of bad debts. In effect, the seller guarantees that the buyer will be paid even if some receivables prove to be uncollectible. To compensate the seller for retaining the risk of bad debts, the buyer usually charges a lower factoring fee when receivables are sold with recourse.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74</a:t>
            </a:fld>
            <a:endParaRPr lang="en-US" dirty="0"/>
          </a:p>
        </p:txBody>
      </p:sp>
    </p:spTree>
    <p:extLst>
      <p:ext uri="{BB962C8B-B14F-4D97-AF65-F5344CB8AC3E}">
        <p14:creationId xmlns:p14="http://schemas.microsoft.com/office/powerpoint/2010/main" val="36984682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7–17 </a:t>
            </a:r>
            <a:r>
              <a:rPr lang="en-IN" sz="1200" b="0" i="0" u="none" strike="noStrike" kern="1200" baseline="0" dirty="0">
                <a:solidFill>
                  <a:schemeClr val="tx1"/>
                </a:solidFill>
                <a:latin typeface="+mn-lt"/>
                <a:ea typeface="+mn-ea"/>
                <a:cs typeface="+mn-cs"/>
              </a:rPr>
              <a:t>Accounts Receivable Factored without Recourse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here is an example of </a:t>
            </a:r>
            <a:r>
              <a:rPr lang="en-US" sz="1200" b="0" i="0" u="none" strike="noStrike" kern="1200" baseline="0" dirty="0">
                <a:solidFill>
                  <a:schemeClr val="tx1"/>
                </a:solidFill>
                <a:latin typeface="+mn-lt"/>
                <a:ea typeface="+mn-ea"/>
                <a:cs typeface="+mn-cs"/>
              </a:rPr>
              <a:t>receivables factored without recourse. The company records the transfer by crediting liability—financing agreement for $600,000, the book value. Cash is debited for $540,000 (90% of $600,000). Receivable from factor is debited for $26,000, which is $50,000 less the $24,000 fee and the balance amount is recorded as </a:t>
            </a:r>
            <a:r>
              <a:rPr lang="en-IN" sz="1200" b="0" i="0" u="none" strike="noStrike" kern="1200" baseline="0" dirty="0">
                <a:solidFill>
                  <a:schemeClr val="tx1"/>
                </a:solidFill>
                <a:latin typeface="+mn-lt"/>
                <a:ea typeface="+mn-ea"/>
                <a:cs typeface="+mn-cs"/>
              </a:rPr>
              <a:t>loss on sale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Note that </a:t>
            </a:r>
            <a:r>
              <a:rPr lang="en-US" sz="1200" b="0" i="0" u="none" strike="noStrike" kern="1200" baseline="0" dirty="0">
                <a:solidFill>
                  <a:schemeClr val="tx1"/>
                </a:solidFill>
                <a:latin typeface="+mn-lt"/>
                <a:ea typeface="+mn-ea"/>
                <a:cs typeface="+mn-cs"/>
              </a:rPr>
              <a:t>the fair value ($50,000) of the last 10% of the receivables to be collected is less than 10% of the total book value of the receivables (10% × $600,000 = $60,000). That’s typical, because the last receivables to be collected are likely to be reduced by sales returns and allowances, and therefore have a lower fair value.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75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7–18 </a:t>
            </a:r>
            <a:r>
              <a:rPr lang="en-US" sz="1200" b="0" i="0" u="none" strike="noStrike" kern="1200" baseline="0" dirty="0">
                <a:solidFill>
                  <a:schemeClr val="tx1"/>
                </a:solidFill>
                <a:latin typeface="+mn-lt"/>
                <a:ea typeface="+mn-ea"/>
                <a:cs typeface="+mn-cs"/>
              </a:rPr>
              <a:t>Accounts Receivable Factored with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receivables were sold with recourse, Santa Teresa Glass still could account for the transfer as a sale so long as the conditions for sale treatment are met. </a:t>
            </a:r>
            <a:r>
              <a:rPr lang="en-IN" sz="1200" b="0" i="0" u="none" strike="noStrike" kern="1200" baseline="0" dirty="0">
                <a:solidFill>
                  <a:schemeClr val="tx1"/>
                </a:solidFill>
                <a:latin typeface="+mn-lt"/>
                <a:ea typeface="+mn-ea"/>
                <a:cs typeface="+mn-cs"/>
              </a:rPr>
              <a:t>The only difference is the additional requirement that Santa Teresa record the estimated fair value of its recourse obligation as a liability. The recourse obligation is the estimated amount that Santa Teresa will have to pay Factor Bank as a reimbursement for uncollectible </a:t>
            </a:r>
            <a:r>
              <a:rPr lang="en-US" sz="1200" b="0" i="0" u="none" strike="noStrike" kern="1200" baseline="0" dirty="0">
                <a:solidFill>
                  <a:schemeClr val="tx1"/>
                </a:solidFill>
                <a:latin typeface="+mn-lt"/>
                <a:ea typeface="+mn-ea"/>
                <a:cs typeface="+mn-cs"/>
              </a:rPr>
              <a:t>receivables.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a:t>
            </a:r>
            <a:r>
              <a:rPr lang="en-US" sz="1200" b="0" i="0" u="none" strike="noStrike" kern="1200" baseline="0" dirty="0">
                <a:solidFill>
                  <a:schemeClr val="tx1"/>
                </a:solidFill>
                <a:latin typeface="+mn-lt"/>
                <a:ea typeface="+mn-ea"/>
                <a:cs typeface="+mn-cs"/>
              </a:rPr>
              <a:t>estimated recourse liability </a:t>
            </a:r>
            <a:r>
              <a:rPr lang="en-IN" sz="1200" b="0" i="0" u="none" strike="noStrike" kern="1200" baseline="0" dirty="0">
                <a:solidFill>
                  <a:schemeClr val="tx1"/>
                </a:solidFill>
                <a:latin typeface="+mn-lt"/>
                <a:ea typeface="+mn-ea"/>
                <a:cs typeface="+mn-cs"/>
              </a:rPr>
              <a:t>of $5,000 increases the loss on sale by $5,000, from $34,000 in the “without recourse” case to $39,000 in the “with recourse” case</a:t>
            </a:r>
            <a:r>
              <a:rPr lang="en-IN" sz="1200" b="0" i="0" u="none" strike="noStrike" kern="1200" baseline="0" dirty="0" smtClean="0">
                <a:solidFill>
                  <a:schemeClr val="tx1"/>
                </a:solidFill>
                <a:latin typeface="+mn-lt"/>
                <a:ea typeface="+mn-ea"/>
                <a:cs typeface="+mn-cs"/>
              </a:rPr>
              <a:t>. If </a:t>
            </a:r>
            <a:r>
              <a:rPr lang="en-IN" sz="1200" b="0" i="0" u="none" strike="noStrike" kern="1200" baseline="0" dirty="0">
                <a:solidFill>
                  <a:schemeClr val="tx1"/>
                </a:solidFill>
                <a:latin typeface="+mn-lt"/>
                <a:ea typeface="+mn-ea"/>
                <a:cs typeface="+mn-cs"/>
              </a:rPr>
              <a:t>the factor eventually collects all of the receivables, Santa Teresa eliminates the recourse liability and recognizes a gain.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078345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handle transfers of notes receivable in the same manner as transfers of accounts receivable. A note receivable can be used to obtain immediate cash from a financial institution either by pledging the note as collateral for a loan or by selling the note. Notes also can be securitized.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transfer of a note to a financial institution is referred to as discounting. The financial institution accepts the note and gives the seller cash equal to the maturity value of the note reduced by a discount. The discount is computed by applying a discount rate to the maturity value and represents the financing fee the financial institution charges for the transaction.</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7–19 </a:t>
            </a:r>
            <a:r>
              <a:rPr lang="en-US" sz="1200" kern="1200" baseline="0" dirty="0">
                <a:solidFill>
                  <a:schemeClr val="tx1"/>
                </a:solidFill>
                <a:latin typeface="+mn-lt"/>
                <a:ea typeface="+mn-ea"/>
                <a:cs typeface="+mn-cs"/>
              </a:rPr>
              <a:t>Discounting a Note Receivable</a:t>
            </a:r>
          </a:p>
          <a:p>
            <a:endParaRPr lang="en-US" sz="1200" b="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On December 31, 2018, the </a:t>
            </a:r>
            <a:r>
              <a:rPr lang="en-IN" sz="1200" dirty="0" err="1"/>
              <a:t>Stridewell</a:t>
            </a:r>
            <a:r>
              <a:rPr lang="en-IN" sz="12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sz="1200" dirty="0" err="1"/>
              <a:t>Stridewell</a:t>
            </a:r>
            <a:r>
              <a:rPr lang="en-IN" sz="1200" dirty="0"/>
              <a:t> discounted the note at the Bank of the East. The bank’s discount rate is 12%.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the note had been outstanding for three months before it’s discounted at the bank,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first records the interest that has accrued prior to being discounted. That journal entry for March 31, 2019, is seen here.</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805081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7–19 </a:t>
            </a:r>
            <a:r>
              <a:rPr lang="en-US" sz="1200" kern="1200" baseline="0" dirty="0">
                <a:solidFill>
                  <a:schemeClr val="tx1"/>
                </a:solidFill>
                <a:latin typeface="+mn-lt"/>
                <a:ea typeface="+mn-ea"/>
                <a:cs typeface="+mn-cs"/>
              </a:rPr>
              <a:t>Discounting a Note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next step is to add the interest to maturity to compute the maturity value. For this, we will add interest of $15,000 (calculated as 10% of $200,000 for nine of the twelve months) to the face amount of $200,000. Thus, we get the maturity value as $215,000.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third step is to deduct the discount amount to determine cash value. The discount rate in </a:t>
            </a:r>
            <a:r>
              <a:rPr lang="en-US" sz="1200" b="0" i="0" u="none" strike="noStrike" kern="1200" baseline="0" dirty="0" smtClean="0">
                <a:solidFill>
                  <a:schemeClr val="tx1"/>
                </a:solidFill>
                <a:latin typeface="+mn-lt"/>
                <a:ea typeface="+mn-ea"/>
                <a:cs typeface="+mn-cs"/>
              </a:rPr>
              <a:t>this </a:t>
            </a:r>
            <a:r>
              <a:rPr lang="en-US" sz="1200" b="0" i="0" u="none" strike="noStrike" kern="1200" baseline="0" dirty="0">
                <a:solidFill>
                  <a:schemeClr val="tx1"/>
                </a:solidFill>
                <a:latin typeface="+mn-lt"/>
                <a:ea typeface="+mn-ea"/>
                <a:cs typeface="+mn-cs"/>
              </a:rPr>
              <a:t>case is 12%. </a:t>
            </a:r>
            <a:r>
              <a:rPr lang="en-US" sz="1200" b="0" i="0" u="none" strike="noStrike" kern="1200" baseline="0" dirty="0" smtClean="0">
                <a:solidFill>
                  <a:schemeClr val="tx1"/>
                </a:solidFill>
                <a:latin typeface="+mn-lt"/>
                <a:ea typeface="+mn-ea"/>
                <a:cs typeface="+mn-cs"/>
              </a:rPr>
              <a:t>Twelve percent of </a:t>
            </a:r>
            <a:r>
              <a:rPr lang="en-US" sz="1200" b="0" i="0" u="none" strike="noStrike" kern="1200" baseline="0" dirty="0">
                <a:solidFill>
                  <a:schemeClr val="tx1"/>
                </a:solidFill>
                <a:latin typeface="+mn-lt"/>
                <a:ea typeface="+mn-ea"/>
                <a:cs typeface="+mn-cs"/>
              </a:rPr>
              <a:t>$215,000 for the six months from April to September is thus calculated as $12,900. By deducting the discount amount of $12,900 from the maturity amount of $215,000, we determine the cash proceeds to be $202,100.</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7–19</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712225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7–20 </a:t>
            </a:r>
            <a:r>
              <a:rPr lang="en-US" sz="1200" kern="1200" baseline="0" dirty="0">
                <a:solidFill>
                  <a:schemeClr val="tx1"/>
                </a:solidFill>
                <a:latin typeface="+mn-lt"/>
                <a:ea typeface="+mn-ea"/>
                <a:cs typeface="+mn-cs"/>
              </a:rPr>
              <a:t>Discounted Note Treated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accounts receivable, Stridewell potentially could account for the transfer as a sale or a secured borrowing. For example, this journal entry shows the appropriate journal entries to account for the transfer as a sale without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cash amount and interest receivable shown were calculated on the previous slides.</a:t>
            </a:r>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7–21 </a:t>
            </a:r>
            <a:r>
              <a:rPr lang="en-US" sz="1200" kern="1200" baseline="0" dirty="0">
                <a:solidFill>
                  <a:schemeClr val="tx1"/>
                </a:solidFill>
                <a:latin typeface="+mn-lt"/>
                <a:ea typeface="+mn-ea"/>
                <a:cs typeface="+mn-cs"/>
              </a:rPr>
              <a:t>Why Do Transferors of Receivables Generally Want to Account for the Transfer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Transferors usually prefer to use the sale approach rather than the secured borrowing approach to account for the transfer of a receivable, because the sale approach makes the transferor seem less leveraged, more liquid, and perhaps more profitable than does the secured borrowing approach. The illustration explains why by describing particular effects on key accounting metrics.</a:t>
            </a:r>
          </a:p>
          <a:p>
            <a:endParaRPr lang="en-US" sz="1200" kern="1200" baseline="0" dirty="0">
              <a:solidFill>
                <a:schemeClr val="tx1"/>
              </a:solidFill>
              <a:latin typeface="+mn-lt"/>
              <a:ea typeface="+mn-ea"/>
              <a:cs typeface="+mn-cs"/>
            </a:endParaRPr>
          </a:p>
          <a:p>
            <a:endParaRPr lang="en-US" sz="1200" b="0" i="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83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a:t>So, when is a company allowed to account for the transfer of receivables as a sale? The most critical element is the extent to which the company (the transferor) </a:t>
            </a:r>
            <a:r>
              <a:rPr lang="en-US" b="1" i="1" baseline="0" dirty="0"/>
              <a:t>surrenders control</a:t>
            </a:r>
            <a:r>
              <a:rPr lang="en-US" b="0" i="0" baseline="0" dirty="0"/>
              <a:t> over the assets transferred. For some arrangements, surrender of control is clear (e.g., when a receivable is sold without recourse and without any other involvement by the transferor). However, for other arrangements this distinction is not obvious. Indeed, some companies appear to structure transactions in ways that qualify for sale treatment but retain enough </a:t>
            </a:r>
            <a:r>
              <a:rPr lang="en-US" sz="1200" kern="1200" baseline="0" dirty="0">
                <a:solidFill>
                  <a:schemeClr val="tx1"/>
                </a:solidFill>
                <a:latin typeface="+mn-lt"/>
                <a:ea typeface="+mn-ea"/>
                <a:cs typeface="+mn-cs"/>
              </a:rPr>
              <a:t>involvement to have control. This led the FASB to provide guidelines designed to constrain inappropriate use of the sale approach.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Specifically, the transferor (defined to include the company, its consolidated affiliates, and people acting on behalf of the company) is determined to have surrendered control over the receivables if and only if all of the following</a:t>
            </a:r>
          </a:p>
          <a:p>
            <a:r>
              <a:rPr lang="en-US" sz="1200" kern="1200" baseline="0" dirty="0">
                <a:solidFill>
                  <a:schemeClr val="tx1"/>
                </a:solidFill>
                <a:latin typeface="+mn-lt"/>
                <a:ea typeface="+mn-ea"/>
                <a:cs typeface="+mn-cs"/>
              </a:rPr>
              <a:t>conditions are met:</a:t>
            </a:r>
            <a:endParaRPr lang="en-US" b="0" i="0" baseline="0" dirty="0"/>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transferred assets have been isolated from the transferor—beyond the reach of the transferor and its creditors.</a:t>
            </a:r>
          </a:p>
          <a:p>
            <a:pPr marL="228600" indent="-228600">
              <a:buFont typeface="+mj-lt"/>
              <a:buAutoNum type="alphaLcPeriod"/>
            </a:pPr>
            <a:r>
              <a:rPr lang="en-US" sz="1200" b="0" i="0" u="none" strike="noStrike" kern="1200" baseline="0" dirty="0">
                <a:solidFill>
                  <a:schemeClr val="tx1"/>
                </a:solidFill>
                <a:latin typeface="+mn-lt"/>
                <a:ea typeface="+mn-ea"/>
                <a:cs typeface="+mn-cs"/>
              </a:rPr>
              <a:t>Each transferee has the right to pledge or exchange the assets it received. </a:t>
            </a:r>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transferor does not maintain </a:t>
            </a:r>
            <a:r>
              <a:rPr lang="en-US" sz="1200" b="1" i="1" u="none" strike="noStrike" kern="1200" baseline="0" dirty="0">
                <a:solidFill>
                  <a:schemeClr val="tx1"/>
                </a:solidFill>
                <a:latin typeface="+mn-lt"/>
                <a:ea typeface="+mn-ea"/>
                <a:cs typeface="+mn-cs"/>
              </a:rPr>
              <a:t>effective control </a:t>
            </a:r>
            <a:r>
              <a:rPr lang="en-US" sz="1200" b="0" i="0" u="none" strike="noStrike" kern="1200" baseline="0" dirty="0">
                <a:solidFill>
                  <a:schemeClr val="tx1"/>
                </a:solidFill>
                <a:latin typeface="+mn-lt"/>
                <a:ea typeface="+mn-ea"/>
                <a:cs typeface="+mn-cs"/>
              </a:rPr>
              <a:t>over the transferred assets, for example, by structuring the transfer such that the assets are likely to end up returned to the transferor.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all of these conditions are met, the transferor accounts for the transfer as a sale. If any of the conditions are not met, the transferor treats the transaction as a secured borrowing.</a:t>
            </a:r>
            <a:endParaRPr lang="en-US" b="0" i="0" dirty="0"/>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84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7–23 </a:t>
            </a:r>
            <a:r>
              <a:rPr lang="en-IN" sz="1200" b="0" i="0" u="none" strike="noStrike" kern="1200" baseline="0" dirty="0">
                <a:solidFill>
                  <a:schemeClr val="tx1"/>
                </a:solidFill>
                <a:latin typeface="+mn-lt"/>
                <a:ea typeface="+mn-ea"/>
                <a:cs typeface="+mn-cs"/>
              </a:rPr>
              <a:t>Accounting for the Financing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summarizes the decision process that is used to determine whether a transfer of a receivable is accounted for as a secured borrowing or a sale.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85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Much disclosure is required when the transferor has continuing involvement in the transferred assets but accounts for the transfer as a sale. Why? Those are the circumstances under which it’s most likely that the transferor may still bear significant risk associated with the arrangement, so those are the arrangements that analysts often view instead as a secured borrowing. As a result, transferors must provide enough information about the transfer to allow financial statement users to fully understand</a:t>
            </a:r>
          </a:p>
          <a:p>
            <a:pPr marL="228600" indent="-228600">
              <a:buFont typeface="+mj-lt"/>
              <a:buAutoNum type="alphaLcPeriod"/>
            </a:pPr>
            <a:r>
              <a:rPr lang="en-US" sz="1200" kern="1200" baseline="0" dirty="0">
                <a:solidFill>
                  <a:schemeClr val="tx1"/>
                </a:solidFill>
                <a:latin typeface="+mn-lt"/>
                <a:ea typeface="+mn-ea"/>
                <a:cs typeface="+mn-cs"/>
              </a:rPr>
              <a:t>the transfer, </a:t>
            </a:r>
          </a:p>
          <a:p>
            <a:pPr marL="228600" indent="-228600">
              <a:buFont typeface="+mj-lt"/>
              <a:buAutoNum type="alphaLcPeriod"/>
            </a:pPr>
            <a:r>
              <a:rPr lang="en-US" sz="1200" kern="1200" baseline="0" dirty="0">
                <a:solidFill>
                  <a:schemeClr val="tx1"/>
                </a:solidFill>
                <a:latin typeface="+mn-lt"/>
                <a:ea typeface="+mn-ea"/>
                <a:cs typeface="+mn-cs"/>
              </a:rPr>
              <a:t>any continuing involvement with the transferred assets, and</a:t>
            </a:r>
          </a:p>
          <a:p>
            <a:pPr marL="228600" indent="-228600">
              <a:buFont typeface="+mj-lt"/>
              <a:buAutoNum type="alphaLcPeriod"/>
            </a:pPr>
            <a:r>
              <a:rPr lang="en-US" sz="1200" kern="1200" baseline="0" dirty="0">
                <a:solidFill>
                  <a:schemeClr val="tx1"/>
                </a:solidFill>
                <a:latin typeface="+mn-lt"/>
                <a:ea typeface="+mn-ea"/>
                <a:cs typeface="+mn-cs"/>
              </a:rPr>
              <a:t>any ongoing risks to the transferor.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company also has to provide information about the quality of the transferred assets. For example, for transferred receivables, the company needs to disclose the amount of receivables that are past due and any credit losses occurring during the period. Among the other information the company must disclose are: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fair values were estimated when recording the transaction.</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Any cash flows occurring between the transferor and the transferee.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any continuing involvement in the transferred assets will be accounted for on an ongoing basis.</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Transfers of Receivables.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and FASB ASC Topic 860 cover financing with receivables under IFRS and U.S. GAAP, respectively. The international and U.S. guidance often lead to similar accounting treatments. Both seek to determine whether an arrangement should be treated as a secured borrowing or a sale, and, having concluded which approach is appropriate, both account for the approaches in a similar fashion.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Where IFRS and U.S. GAAP most differ is in the conceptual basis for their choice of accounting approaches and in the decision process they require to determine which approach to use. U.S. GAAP focuses on whether control of assets has shifted from the transferor to the transferee. In contrast, IFRS requires a more complex decision process. The company has to have transferred the rights to receive the cash flows from the receivable, and then considers whether the company has transferred “substantially all of the risks and rewards of ownership,” as well as whether the company has transferred control. Under IFRS: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transfers </a:t>
            </a:r>
            <a:r>
              <a:rPr lang="en-US" sz="1200" b="0" i="0" u="none" strike="noStrike" kern="1200" baseline="0" dirty="0">
                <a:solidFill>
                  <a:schemeClr val="tx1"/>
                </a:solidFill>
                <a:latin typeface="+mn-lt"/>
                <a:ea typeface="+mn-ea"/>
                <a:cs typeface="+mn-cs"/>
              </a:rPr>
              <a:t>substantially all of the risks and rewards of ownership, the transfer is treated as a sale.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retains </a:t>
            </a:r>
            <a:r>
              <a:rPr lang="en-US" sz="1200" b="0" i="0" u="none" strike="noStrike" kern="1200" baseline="0" dirty="0">
                <a:solidFill>
                  <a:schemeClr val="tx1"/>
                </a:solidFill>
                <a:latin typeface="+mn-lt"/>
                <a:ea typeface="+mn-ea"/>
                <a:cs typeface="+mn-cs"/>
              </a:rPr>
              <a:t>substantially all of the risks and rewards of ownership, the transfer is treated as a secured borrowing. </a:t>
            </a:r>
          </a:p>
          <a:p>
            <a:pPr marL="228600" indent="-228600">
              <a:buFont typeface="+mj-lt"/>
              <a:buAutoNum type="arabicPeriod"/>
            </a:pPr>
            <a:r>
              <a:rPr lang="en-US" sz="1200" b="0" i="0" u="none" strike="noStrike" kern="1200" baseline="0" dirty="0">
                <a:solidFill>
                  <a:schemeClr val="tx1"/>
                </a:solidFill>
                <a:latin typeface="+mn-lt"/>
                <a:ea typeface="+mn-ea"/>
                <a:cs typeface="+mn-cs"/>
              </a:rPr>
              <a:t>If neither conditions 1 or 2 hold, the company accounts for the transaction as a sale if it has transferred control, and as a secured borrowing if it has retained control. </a:t>
            </a:r>
          </a:p>
          <a:p>
            <a:r>
              <a:rPr lang="en-US" sz="1200" b="0" i="0" u="none" strike="noStrike" kern="1200" baseline="0" dirty="0">
                <a:solidFill>
                  <a:schemeClr val="tx1"/>
                </a:solidFill>
                <a:latin typeface="+mn-lt"/>
                <a:ea typeface="+mn-ea"/>
                <a:cs typeface="+mn-cs"/>
              </a:rPr>
              <a:t>Whether risks and rewards have been transferred is evaluated by comparing how variability in the amounts and timing of the cash flows of the transferred asset affect the company before and after the transfer.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a broad overview of the IFRS guidance. Application of the detailed rules is complex, and depending on the specifics of an arrangement, a company could have different accounting under IFRS and U.S. GAAP.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87</a:t>
            </a:fld>
            <a:endParaRPr lang="en-US" dirty="0"/>
          </a:p>
        </p:txBody>
      </p:sp>
    </p:spTree>
    <p:extLst>
      <p:ext uri="{BB962C8B-B14F-4D97-AF65-F5344CB8AC3E}">
        <p14:creationId xmlns:p14="http://schemas.microsoft.com/office/powerpoint/2010/main" val="7146363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8932954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ability to use receivables as a method of financing </a:t>
            </a:r>
            <a:r>
              <a:rPr lang="en-US" sz="1200" kern="1200" baseline="0" dirty="0" smtClean="0">
                <a:solidFill>
                  <a:schemeClr val="tx1"/>
                </a:solidFill>
                <a:latin typeface="+mn-lt"/>
                <a:ea typeface="+mn-ea"/>
                <a:cs typeface="+mn-cs"/>
              </a:rPr>
              <a:t>also offers </a:t>
            </a:r>
            <a:r>
              <a:rPr lang="en-US" sz="1200" kern="1200" baseline="0" dirty="0">
                <a:solidFill>
                  <a:schemeClr val="tx1"/>
                </a:solidFill>
                <a:latin typeface="+mn-lt"/>
                <a:ea typeface="+mn-ea"/>
                <a:cs typeface="+mn-cs"/>
              </a:rPr>
              <a:t>management alternatives. Assigning, factoring, and discounting receivables are alternative methods of financing operations that must be evaluated relative to other financing methods such as lines of credit or other types of short-term borrowing.</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Investors, creditors, and financial analysts can gain important insights by monitoring a company’s investment in receivables.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receivables turnover ratio shows the number of times during a period that the average accounts receivable balance is collected, and the average collection period is an approximation of the number of days the average accounts receivable balance is outstanding</a:t>
            </a:r>
            <a:r>
              <a:rPr lang="en-US" sz="1200" kern="1200" baseline="0" dirty="0" smtClean="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company’s sales grow, receivables also will increase. If the percentage increase in receivables is greater than the percentage increase in sales, the receivables turnover ratio will decline (the average collection period will increase). This could indicate customer dissatisfaction with the product or that the company has extended too generous payment terms in order to attract new customers, which, in turn, could increase sales returns and bad debts. </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Cash that is restricted in some way and not available for current use usually is reported as a noncurrent asset such as </a:t>
            </a:r>
            <a:r>
              <a:rPr lang="en-IN" sz="1200" b="0" i="1" u="none" strike="noStrike" kern="1200" baseline="0" dirty="0">
                <a:solidFill>
                  <a:schemeClr val="tx1"/>
                </a:solidFill>
                <a:latin typeface="+mn-lt"/>
                <a:ea typeface="+mn-ea"/>
                <a:cs typeface="+mn-cs"/>
              </a:rPr>
              <a:t>investments and funds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other assets.</a:t>
            </a:r>
          </a:p>
          <a:p>
            <a:endParaRPr lang="en-IN" sz="1200" b="0" i="1"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Restrictions on cash can be informal, arising from management’s intent to use a certain amount of cash for a specific purpose. For example, a company may set aside funds for future plant expansion. This cash, if material, should be classified as investments and funds or other assets.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restrictions are contractually imposed. Debt instruments, for instance, frequently require the borrower to set aside funds (often referred to as a sinking fund) for the future payment of a debt. In these instances, the restricted cash is classified as noncurrent investments and funds or other assets if the debt is classified as noncurrent. On the other hand, if the liability is current, the restricted cash also is classified as current. Disclosure notes should describe any material restrictions of cash.</a:t>
            </a:r>
          </a:p>
        </p:txBody>
      </p:sp>
      <p:sp>
        <p:nvSpPr>
          <p:cNvPr id="4" name="Slide Number Placeholder 3"/>
          <p:cNvSpPr>
            <a:spLocks noGrp="1"/>
          </p:cNvSpPr>
          <p:nvPr>
            <p:ph type="sldNum" sz="quarter" idx="10"/>
          </p:nvPr>
        </p:nvSpPr>
        <p:spPr/>
        <p:txBody>
          <a:bodyPr/>
          <a:lstStyle/>
          <a:p>
            <a:fld id="{FF441FFD-8C28-4B18-BA93-C1BAB6AC0271}" type="slidenum">
              <a:rPr lang="en-US" smtClean="0"/>
              <a:pPr/>
              <a:t>9</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illustrate receivables analysis in more detail, let’s compute the 2015 receivables turnover ratio and the average collection period for two companies in the software industry, Symantec Corp. and CA, Inc.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average, Symantec collects its receivables 6 days sooner than does CA, but 3 days slower than the industry average. A major portion of Symantec’s sales of products like Norton antivirus software are made directly to consumers online who pay immediately with credit cards, significantly accelerating payment. CA, on the other hand, sells primarily to businesses, which take longer to pay. </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91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294145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92</a:t>
            </a:fld>
            <a:endParaRPr lang="en-US" dirty="0"/>
          </a:p>
        </p:txBody>
      </p:sp>
    </p:spTree>
    <p:extLst>
      <p:ext uri="{BB962C8B-B14F-4D97-AF65-F5344CB8AC3E}">
        <p14:creationId xmlns:p14="http://schemas.microsoft.com/office/powerpoint/2010/main" val="4081710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66307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14515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649380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31923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3567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1703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0193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01325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21124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06789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23833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18035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42113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40647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731900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636975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41B7F2-85AD-4E68-9DCD-C87D7F30A44D}" type="datetimeFigureOut">
              <a:rPr lang="en-US" smtClean="0"/>
              <a:pPr/>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642959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3.xml"/><Relationship Id="rId3" Type="http://schemas.openxmlformats.org/officeDocument/2006/relationships/image" Target="../media/image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5.xml"/><Relationship Id="rId3" Type="http://schemas.openxmlformats.org/officeDocument/2006/relationships/image" Target="../media/image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7</a:t>
            </a:r>
          </a:p>
        </p:txBody>
      </p:sp>
      <p:sp>
        <p:nvSpPr>
          <p:cNvPr id="16386" name="Text Placeholder 3"/>
          <p:cNvSpPr>
            <a:spLocks noGrp="1"/>
          </p:cNvSpPr>
          <p:nvPr>
            <p:ph type="body" sz="quarter" idx="10"/>
          </p:nvPr>
        </p:nvSpPr>
        <p:spPr/>
        <p:txBody>
          <a:bodyPr/>
          <a:lstStyle/>
          <a:p>
            <a:pPr fontAlgn="base">
              <a:lnSpc>
                <a:spcPct val="90000"/>
              </a:lnSpc>
              <a:spcBef>
                <a:spcPts val="1000"/>
              </a:spcBef>
              <a:spcAft>
                <a:spcPct val="0"/>
              </a:spcAft>
            </a:pPr>
            <a:r>
              <a:rPr lang="en-US" dirty="0"/>
              <a:t>Cash and Receivables</a:t>
            </a:r>
          </a:p>
        </p:txBody>
      </p:sp>
    </p:spTree>
    <p:extLst>
      <p:ext uri="{BB962C8B-B14F-4D97-AF65-F5344CB8AC3E}">
        <p14:creationId xmlns:p14="http://schemas.microsoft.com/office/powerpoint/2010/main" val="234735174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Compensating Balances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600" dirty="0"/>
              <a:t>An amount that compensates the bank for granting the loan or extending the line of credit</a:t>
            </a:r>
          </a:p>
          <a:p>
            <a:r>
              <a:rPr lang="en-US" sz="2600" dirty="0"/>
              <a:t>Under this arrangement:</a:t>
            </a:r>
          </a:p>
          <a:p>
            <a:pPr lvl="1">
              <a:buSzPct val="75000"/>
            </a:pPr>
            <a:r>
              <a:rPr lang="en-IN" sz="2600" dirty="0"/>
              <a:t>Borrower is asked to maintain a specified balance in a low interest or noninterest-bearing account at the bank </a:t>
            </a:r>
          </a:p>
          <a:p>
            <a:pPr lvl="1">
              <a:buSzPct val="75000"/>
            </a:pPr>
            <a:r>
              <a:rPr lang="en-US" sz="2600" dirty="0"/>
              <a:t>Required balance equals </a:t>
            </a:r>
            <a:r>
              <a:rPr lang="en-IN" sz="2600" dirty="0"/>
              <a:t>some percentage of the committed amount</a:t>
            </a:r>
          </a:p>
          <a:p>
            <a:pPr lvl="1">
              <a:buSzPct val="75000"/>
            </a:pPr>
            <a:r>
              <a:rPr lang="en-IN" sz="2600" dirty="0"/>
              <a:t>Borrower pays </a:t>
            </a:r>
            <a:r>
              <a:rPr lang="en-US" sz="2600" dirty="0"/>
              <a:t>effective interest rate higher </a:t>
            </a:r>
            <a:r>
              <a:rPr lang="en-IN" sz="2600" dirty="0"/>
              <a:t>than the stated rate on the debt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313794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85800" y="1956816"/>
            <a:ext cx="3048000" cy="411480"/>
          </a:xfrm>
          <a:prstGeom prst="rect">
            <a:avLst/>
          </a:prstGeom>
          <a:solidFill>
            <a:srgbClr val="CEE6F3"/>
          </a:solidFill>
          <a:ln>
            <a:solidFill>
              <a:srgbClr val="0072A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09600" y="5334000"/>
            <a:ext cx="8382000" cy="457200"/>
          </a:xfrm>
          <a:prstGeom prst="rect">
            <a:avLst/>
          </a:prstGeom>
          <a:solidFill>
            <a:srgbClr val="CEE6F3"/>
          </a:solidFill>
          <a:ln>
            <a:solidFill>
              <a:srgbClr val="0072A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477319567"/>
              </p:ext>
            </p:extLst>
          </p:nvPr>
        </p:nvGraphicFramePr>
        <p:xfrm>
          <a:off x="609600" y="3505201"/>
          <a:ext cx="8305800" cy="2209800"/>
        </p:xfrm>
        <a:graphic>
          <a:graphicData uri="http://schemas.openxmlformats.org/drawingml/2006/table">
            <a:tbl>
              <a:tblPr>
                <a:tableStyleId>{C083E6E3-FA7D-4D7B-A595-EF9225AFEA82}</a:tableStyleId>
              </a:tblPr>
              <a:tblGrid>
                <a:gridCol w="6318524">
                  <a:extLst>
                    <a:ext uri="{9D8B030D-6E8A-4147-A177-3AD203B41FA5}">
                      <a16:colId xmlns="" xmlns:a16="http://schemas.microsoft.com/office/drawing/2014/main" val="20000"/>
                    </a:ext>
                  </a:extLst>
                </a:gridCol>
                <a:gridCol w="1987276">
                  <a:extLst>
                    <a:ext uri="{9D8B030D-6E8A-4147-A177-3AD203B41FA5}">
                      <a16:colId xmlns="" xmlns:a16="http://schemas.microsoft.com/office/drawing/2014/main" val="20001"/>
                    </a:ext>
                  </a:extLst>
                </a:gridCol>
              </a:tblGrid>
              <a:tr h="441960">
                <a:tc>
                  <a:txBody>
                    <a:bodyPr/>
                    <a:lstStyle/>
                    <a:p>
                      <a:pPr algn="l" fontAlgn="b"/>
                      <a:r>
                        <a:rPr lang="en-IN" sz="2500" u="none" strike="noStrike" dirty="0">
                          <a:effectLst/>
                          <a:latin typeface="+mn-lt"/>
                        </a:rPr>
                        <a:t>Total borrowing from bank</a:t>
                      </a:r>
                      <a:endParaRPr lang="en-IN" sz="2500" b="0" i="0" u="none" strike="noStrike" dirty="0">
                        <a:solidFill>
                          <a:srgbClr val="000000"/>
                        </a:solidFill>
                        <a:effectLst/>
                        <a:latin typeface="+mn-lt"/>
                      </a:endParaRPr>
                    </a:p>
                  </a:txBody>
                  <a:tcPr marL="9525" marR="9525" marT="9525" marB="0" anchor="b">
                    <a:lnL>
                      <a:noFill/>
                    </a:lnL>
                    <a:lnR>
                      <a:noFill/>
                    </a:lnR>
                    <a:lnT w="12700" cmpd="sng">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$10,000,000 </a:t>
                      </a:r>
                      <a:endParaRPr lang="en-US" sz="2500" b="0" i="0" u="none" strike="noStrike" dirty="0">
                        <a:solidFill>
                          <a:srgbClr val="000000"/>
                        </a:solidFill>
                        <a:effectLst/>
                        <a:latin typeface="+mn-lt"/>
                      </a:endParaRPr>
                    </a:p>
                  </a:txBody>
                  <a:tcPr marL="9525" marR="9525" marT="9525" marB="0" anchor="b">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41960">
                <a:tc>
                  <a:txBody>
                    <a:bodyPr/>
                    <a:lstStyle/>
                    <a:p>
                      <a:pPr algn="l" fontAlgn="b"/>
                      <a:r>
                        <a:rPr lang="en-US" sz="2500" u="none" strike="noStrike" dirty="0">
                          <a:effectLst/>
                          <a:latin typeface="+mn-lt"/>
                        </a:rPr>
                        <a:t>Interest</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  1,200,000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41960">
                <a:tc>
                  <a:txBody>
                    <a:bodyPr/>
                    <a:lstStyle/>
                    <a:p>
                      <a:pPr algn="l" fontAlgn="b"/>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41960">
                <a:tc>
                  <a:txBody>
                    <a:bodyPr/>
                    <a:lstStyle/>
                    <a:p>
                      <a:pPr algn="l" fontAlgn="b"/>
                      <a:r>
                        <a:rPr lang="en-US" sz="2500" u="none" strike="noStrike" dirty="0">
                          <a:effectLst/>
                          <a:latin typeface="+mn-lt"/>
                        </a:rPr>
                        <a:t>Actual borrowing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 </a:t>
                      </a:r>
                      <a:r>
                        <a:rPr lang="en-US" sz="2500" u="none" strike="noStrike" baseline="0" dirty="0">
                          <a:effectLst/>
                          <a:latin typeface="+mn-lt"/>
                        </a:rPr>
                        <a:t> </a:t>
                      </a:r>
                      <a:r>
                        <a:rPr lang="en-US" sz="2500" u="none" strike="noStrike" dirty="0">
                          <a:effectLst/>
                          <a:latin typeface="+mn-lt"/>
                        </a:rPr>
                        <a:t>8,000,000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41960">
                <a:tc>
                  <a:txBody>
                    <a:bodyPr/>
                    <a:lstStyle/>
                    <a:p>
                      <a:pPr algn="l" fontAlgn="b"/>
                      <a:r>
                        <a:rPr lang="en-IN" sz="2500" u="none" strike="noStrike" dirty="0">
                          <a:effectLst/>
                          <a:latin typeface="+mn-lt"/>
                        </a:rPr>
                        <a:t>Effective rate of interest  </a:t>
                      </a:r>
                      <a:endParaRPr lang="en-IN" sz="2500" b="0" i="0" u="none" strike="noStrike" dirty="0">
                        <a:solidFill>
                          <a:srgbClr val="000000"/>
                        </a:solidFill>
                        <a:effectLst/>
                        <a:latin typeface="+mn-lt"/>
                      </a:endParaRP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2500" b="1" u="none" strike="noStrike" dirty="0">
                          <a:effectLst/>
                          <a:latin typeface="+mn-lt"/>
                        </a:rPr>
                        <a:t>15%</a:t>
                      </a:r>
                      <a:endParaRPr lang="en-US" sz="2500" b="1" i="0" u="none" strike="noStrike" dirty="0">
                        <a:solidFill>
                          <a:srgbClr val="000000"/>
                        </a:solidFill>
                        <a:effectLst/>
                        <a:latin typeface="+mn-lt"/>
                      </a:endParaRP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
        <p:nvSpPr>
          <p:cNvPr id="2" name="Title 1"/>
          <p:cNvSpPr>
            <a:spLocks noGrp="1"/>
          </p:cNvSpPr>
          <p:nvPr>
            <p:ph type="title"/>
          </p:nvPr>
        </p:nvSpPr>
        <p:spPr/>
        <p:txBody>
          <a:bodyPr>
            <a:normAutofit/>
          </a:bodyPr>
          <a:lstStyle/>
          <a:p>
            <a:pPr algn="ctr"/>
            <a:r>
              <a:rPr lang="en-US" dirty="0" smtClean="0"/>
              <a:t>A Compensating Balance Makes the Effective </a:t>
            </a:r>
            <a:r>
              <a:rPr lang="en-US" dirty="0"/>
              <a:t>Interest Rate Higher </a:t>
            </a:r>
            <a:r>
              <a:rPr lang="en-IN" dirty="0"/>
              <a:t>Than the Stated </a:t>
            </a:r>
            <a:r>
              <a:rPr lang="en-IN" dirty="0" smtClean="0"/>
              <a:t>Rate</a:t>
            </a:r>
            <a:endParaRPr lang="en-US" dirty="0">
              <a:latin typeface="Calibri Light" panose="020F0302020204030204" pitchFamily="34" charset="0"/>
            </a:endParaRPr>
          </a:p>
        </p:txBody>
      </p:sp>
      <p:sp>
        <p:nvSpPr>
          <p:cNvPr id="3" name="Content Placeholder 2"/>
          <p:cNvSpPr>
            <a:spLocks noGrp="1"/>
          </p:cNvSpPr>
          <p:nvPr>
            <p:ph idx="1"/>
          </p:nvPr>
        </p:nvSpPr>
        <p:spPr>
          <a:xfrm>
            <a:off x="685800" y="1447801"/>
            <a:ext cx="8229600" cy="1828800"/>
          </a:xfrm>
          <a:noFill/>
          <a:ln w="38100">
            <a:solidFill>
              <a:srgbClr val="0072A2"/>
            </a:solidFill>
          </a:ln>
          <a:effectLst/>
        </p:spPr>
        <p:txBody>
          <a:bodyPr>
            <a:noAutofit/>
          </a:bodyPr>
          <a:lstStyle/>
          <a:p>
            <a:pPr marL="0" indent="0">
              <a:buNone/>
            </a:pPr>
            <a:r>
              <a:rPr lang="en-US" sz="2800" dirty="0"/>
              <a:t>A company borrows $10,000,000 </a:t>
            </a:r>
            <a:r>
              <a:rPr lang="en-IN" sz="2800" dirty="0"/>
              <a:t>from a bank at an interest rate of 12%. The bank requires a compensating balance of $2,000,000 to be held in a noninterest-bearing checking account.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
        <p:nvSpPr>
          <p:cNvPr id="7" name="TextBox 6"/>
          <p:cNvSpPr txBox="1"/>
          <p:nvPr/>
        </p:nvSpPr>
        <p:spPr>
          <a:xfrm>
            <a:off x="1676400" y="3962400"/>
            <a:ext cx="3032582" cy="461665"/>
          </a:xfrm>
          <a:prstGeom prst="rect">
            <a:avLst/>
          </a:prstGeom>
          <a:noFill/>
        </p:spPr>
        <p:txBody>
          <a:bodyPr wrap="square" rtlCol="0">
            <a:spAutoFit/>
          </a:bodyPr>
          <a:lstStyle/>
          <a:p>
            <a:r>
              <a:rPr lang="en-IN" sz="2400" b="1" dirty="0">
                <a:solidFill>
                  <a:srgbClr val="0072A2"/>
                </a:solidFill>
              </a:rPr>
              <a:t>($</a:t>
            </a:r>
            <a:r>
              <a:rPr lang="en-US" sz="2400" b="1" dirty="0">
                <a:solidFill>
                  <a:srgbClr val="0072A2"/>
                </a:solidFill>
              </a:rPr>
              <a:t>10,000,000 × 12%</a:t>
            </a:r>
            <a:r>
              <a:rPr lang="en-IN" sz="2400" b="1" dirty="0">
                <a:solidFill>
                  <a:srgbClr val="0072A2"/>
                </a:solidFill>
              </a:rPr>
              <a:t>)</a:t>
            </a:r>
            <a:r>
              <a:rPr lang="en-IN" sz="2400" dirty="0">
                <a:solidFill>
                  <a:srgbClr val="0072A2"/>
                </a:solidFill>
              </a:rPr>
              <a:t> </a:t>
            </a:r>
            <a:endParaRPr lang="en-US" sz="2400" dirty="0">
              <a:solidFill>
                <a:srgbClr val="0072A2"/>
              </a:solidFill>
            </a:endParaRPr>
          </a:p>
        </p:txBody>
      </p:sp>
      <p:sp>
        <p:nvSpPr>
          <p:cNvPr id="8" name="TextBox 7"/>
          <p:cNvSpPr txBox="1"/>
          <p:nvPr/>
        </p:nvSpPr>
        <p:spPr>
          <a:xfrm>
            <a:off x="3713469" y="5260201"/>
            <a:ext cx="3880044" cy="461665"/>
          </a:xfrm>
          <a:prstGeom prst="rect">
            <a:avLst/>
          </a:prstGeom>
          <a:noFill/>
        </p:spPr>
        <p:txBody>
          <a:bodyPr wrap="square" rtlCol="0">
            <a:spAutoFit/>
          </a:bodyPr>
          <a:lstStyle/>
          <a:p>
            <a:r>
              <a:rPr lang="en-IN" sz="2400" dirty="0"/>
              <a:t> ($1,200,000 ÷ 8,000,000) </a:t>
            </a:r>
            <a:endParaRPr lang="en-US" sz="2400" dirty="0"/>
          </a:p>
        </p:txBody>
      </p:sp>
      <p:sp>
        <p:nvSpPr>
          <p:cNvPr id="10" name="TextBox 9"/>
          <p:cNvSpPr txBox="1"/>
          <p:nvPr/>
        </p:nvSpPr>
        <p:spPr>
          <a:xfrm>
            <a:off x="3694419" y="5943600"/>
            <a:ext cx="2129141" cy="553998"/>
          </a:xfrm>
          <a:prstGeom prst="rect">
            <a:avLst/>
          </a:prstGeom>
          <a:noFill/>
        </p:spPr>
        <p:txBody>
          <a:bodyPr wrap="square" rtlCol="0">
            <a:spAutoFit/>
          </a:bodyPr>
          <a:lstStyle/>
          <a:p>
            <a:pPr algn="ctr"/>
            <a:r>
              <a:rPr lang="en-US" sz="3000" b="1" dirty="0">
                <a:solidFill>
                  <a:srgbClr val="C00000"/>
                </a:solidFill>
              </a:rPr>
              <a:t>15% &gt; 12%</a:t>
            </a:r>
          </a:p>
        </p:txBody>
      </p:sp>
      <p:sp>
        <p:nvSpPr>
          <p:cNvPr id="11" name="TextBox 10"/>
          <p:cNvSpPr txBox="1"/>
          <p:nvPr/>
        </p:nvSpPr>
        <p:spPr>
          <a:xfrm>
            <a:off x="2819400" y="4876800"/>
            <a:ext cx="3962400" cy="461665"/>
          </a:xfrm>
          <a:prstGeom prst="rect">
            <a:avLst/>
          </a:prstGeom>
          <a:noFill/>
        </p:spPr>
        <p:txBody>
          <a:bodyPr wrap="square" rtlCol="0">
            <a:spAutoFit/>
          </a:bodyPr>
          <a:lstStyle/>
          <a:p>
            <a:r>
              <a:rPr lang="en-IN" sz="2400" dirty="0"/>
              <a:t> </a:t>
            </a:r>
            <a:r>
              <a:rPr lang="en-IN" sz="2400" b="1" dirty="0">
                <a:solidFill>
                  <a:srgbClr val="0072A2"/>
                </a:solidFill>
              </a:rPr>
              <a:t>($</a:t>
            </a:r>
            <a:r>
              <a:rPr lang="en-US" sz="2400" b="1" dirty="0">
                <a:solidFill>
                  <a:srgbClr val="0072A2"/>
                </a:solidFill>
              </a:rPr>
              <a:t>10,000,000 </a:t>
            </a:r>
            <a:r>
              <a:rPr lang="en-US" sz="2400" b="1" dirty="0" smtClean="0">
                <a:solidFill>
                  <a:srgbClr val="0072A2"/>
                </a:solidFill>
              </a:rPr>
              <a:t>− </a:t>
            </a:r>
            <a:r>
              <a:rPr lang="en-US" sz="2400" b="1" dirty="0">
                <a:solidFill>
                  <a:srgbClr val="0072A2"/>
                </a:solidFill>
              </a:rPr>
              <a:t>$2,000,000</a:t>
            </a:r>
            <a:r>
              <a:rPr lang="en-IN" sz="2400" b="1" dirty="0">
                <a:solidFill>
                  <a:srgbClr val="0072A2"/>
                </a:solidFill>
              </a:rPr>
              <a:t>) </a:t>
            </a:r>
            <a:endParaRPr lang="en-US" sz="2400" b="1" dirty="0">
              <a:solidFill>
                <a:srgbClr val="0072A2"/>
              </a:solidFill>
            </a:endParaRPr>
          </a:p>
        </p:txBody>
      </p:sp>
      <p:sp>
        <p:nvSpPr>
          <p:cNvPr id="9" name="TextBox 8"/>
          <p:cNvSpPr txBox="1"/>
          <p:nvPr/>
        </p:nvSpPr>
        <p:spPr>
          <a:xfrm>
            <a:off x="11303000" y="2362200"/>
            <a:ext cx="184666" cy="369332"/>
          </a:xfrm>
          <a:prstGeom prst="rect">
            <a:avLst/>
          </a:prstGeom>
          <a:noFill/>
        </p:spPr>
        <p:txBody>
          <a:bodyPr wrap="none" rtlCol="0">
            <a:spAutoFit/>
          </a:bodyPr>
          <a:lstStyle/>
          <a:p>
            <a:endParaRPr lang="en-US" dirty="0"/>
          </a:p>
        </p:txBody>
      </p:sp>
      <p:cxnSp>
        <p:nvCxnSpPr>
          <p:cNvPr id="15" name="Straight Arrow Connector 14"/>
          <p:cNvCxnSpPr/>
          <p:nvPr/>
        </p:nvCxnSpPr>
        <p:spPr>
          <a:xfrm>
            <a:off x="3733800" y="2743200"/>
            <a:ext cx="1981200" cy="2133600"/>
          </a:xfrm>
          <a:prstGeom prst="straightConnector1">
            <a:avLst/>
          </a:prstGeom>
          <a:ln w="38100">
            <a:solidFill>
              <a:srgbClr val="C025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2979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1" presetClass="exit" presetSubtype="0" fill="hold" nodeType="withEffect">
                                  <p:stCondLst>
                                    <p:cond delay="0"/>
                                  </p:stCondLst>
                                  <p:childTnLst>
                                    <p:set>
                                      <p:cBhvr>
                                        <p:cTn id="33" dur="1" fill="hold">
                                          <p:stCondLst>
                                            <p:cond delay="0"/>
                                          </p:stCondLst>
                                        </p:cTn>
                                        <p:tgtEl>
                                          <p:spTgt spid="15"/>
                                        </p:tgtEl>
                                        <p:attrNameLst>
                                          <p:attrName>style.visibility</p:attrName>
                                        </p:attrNameLst>
                                      </p:cBhvr>
                                      <p:to>
                                        <p:strVal val="hidden"/>
                                      </p:to>
                                    </p:set>
                                  </p:childTnLst>
                                </p:cTn>
                              </p:par>
                            </p:childTnLst>
                          </p:cTn>
                        </p:par>
                        <p:par>
                          <p:cTn id="34" fill="hold">
                            <p:stCondLst>
                              <p:cond delay="500"/>
                            </p:stCondLst>
                            <p:childTnLst>
                              <p:par>
                                <p:cTn id="35" presetID="1" presetClass="exit" presetSubtype="0" fill="hold" grpId="1" nodeType="afterEffect">
                                  <p:stCondLst>
                                    <p:cond delay="0"/>
                                  </p:stCondLst>
                                  <p:childTnLst>
                                    <p:set>
                                      <p:cBhvr>
                                        <p:cTn id="36" dur="1" fill="hold">
                                          <p:stCondLst>
                                            <p:cond delay="0"/>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500"/>
                            </p:stCondLst>
                            <p:childTnLst>
                              <p:par>
                                <p:cTn id="49" presetID="1" presetClass="exit" presetSubtype="0" fill="hold" grpId="1" nodeType="afterEffect">
                                  <p:stCondLst>
                                    <p:cond delay="0"/>
                                  </p:stCondLst>
                                  <p:childTnLst>
                                    <p:set>
                                      <p:cBhvr>
                                        <p:cTn id="50" dur="1" fill="hold">
                                          <p:stCondLst>
                                            <p:cond delay="0"/>
                                          </p:stCondLst>
                                        </p:cTn>
                                        <p:tgtEl>
                                          <p:spTgt spid="7"/>
                                        </p:tgtEl>
                                        <p:attrNameLst>
                                          <p:attrName>style.visibility</p:attrName>
                                        </p:attrNameLst>
                                      </p:cBhvr>
                                      <p:to>
                                        <p:strVal val="hidden"/>
                                      </p:to>
                                    </p:set>
                                  </p:childTnLst>
                                </p:cTn>
                              </p:par>
                            </p:childTnLst>
                          </p:cTn>
                        </p:par>
                        <p:par>
                          <p:cTn id="51" fill="hold">
                            <p:stCondLst>
                              <p:cond delay="500"/>
                            </p:stCondLst>
                            <p:childTnLst>
                              <p:par>
                                <p:cTn id="52" presetID="1" presetClass="exit" presetSubtype="0" fill="hold" grpId="1" nodeType="afterEffect">
                                  <p:stCondLst>
                                    <p:cond delay="0"/>
                                  </p:stCondLst>
                                  <p:childTnLst>
                                    <p:set>
                                      <p:cBhvr>
                                        <p:cTn id="5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7" grpId="0" uiExpand="1"/>
      <p:bldP spid="7" grpId="1"/>
      <p:bldP spid="8" grpId="0"/>
      <p:bldP spid="10" grpId="0"/>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Effective Interest Rates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Jenks borrowed $13,000,000 from a bank at a 10% rate of interest. </a:t>
            </a:r>
            <a:r>
              <a:rPr lang="en-US" sz="2400" dirty="0" smtClean="0"/>
              <a:t>The </a:t>
            </a:r>
            <a:r>
              <a:rPr lang="en-US" sz="2400" dirty="0"/>
              <a:t>bank requires Jenks to maintain a $3,000,000 compensating balance. </a:t>
            </a:r>
            <a:r>
              <a:rPr lang="en-US" sz="2400" dirty="0" smtClean="0"/>
              <a:t>What </a:t>
            </a:r>
            <a:r>
              <a:rPr lang="en-US" sz="2400" dirty="0"/>
              <a:t>is Jenks’ effective interest rate?</a:t>
            </a:r>
          </a:p>
          <a:p>
            <a:pPr marL="457200" indent="-457200">
              <a:buFont typeface="+mj-lt"/>
              <a:buAutoNum type="alphaLcPeriod"/>
              <a:tabLst>
                <a:tab pos="342900" algn="l"/>
              </a:tabLst>
            </a:pPr>
            <a:r>
              <a:rPr lang="en-US" sz="2400" dirty="0"/>
              <a:t>7.7</a:t>
            </a:r>
            <a:r>
              <a:rPr lang="en-US" sz="2400" dirty="0" smtClean="0"/>
              <a:t>%</a:t>
            </a:r>
            <a:endParaRPr lang="en-US" sz="2400" dirty="0"/>
          </a:p>
          <a:p>
            <a:pPr marL="457200" indent="-457200">
              <a:buFont typeface="+mj-lt"/>
              <a:buAutoNum type="alphaLcPeriod"/>
              <a:tabLst>
                <a:tab pos="342900" algn="l"/>
              </a:tabLst>
            </a:pPr>
            <a:r>
              <a:rPr lang="en-US" sz="2400" dirty="0"/>
              <a:t>10</a:t>
            </a:r>
            <a:r>
              <a:rPr lang="en-US" sz="2400" dirty="0" smtClean="0"/>
              <a:t>%</a:t>
            </a:r>
            <a:endParaRPr lang="en-US" sz="2400" dirty="0"/>
          </a:p>
          <a:p>
            <a:pPr marL="457200" indent="-457200">
              <a:buFont typeface="+mj-lt"/>
              <a:buAutoNum type="alphaLcPeriod"/>
              <a:tabLst>
                <a:tab pos="342900" algn="l"/>
              </a:tabLst>
            </a:pPr>
            <a:r>
              <a:rPr lang="en-US" sz="2400" dirty="0"/>
              <a:t>13</a:t>
            </a:r>
            <a:r>
              <a:rPr lang="en-US" sz="2400" dirty="0" smtClean="0"/>
              <a:t>%</a:t>
            </a:r>
            <a:endParaRPr lang="en-US" sz="2400" dirty="0"/>
          </a:p>
          <a:p>
            <a:pPr marL="457200" indent="-457200">
              <a:buFont typeface="+mj-lt"/>
              <a:buAutoNum type="alphaLcPeriod"/>
              <a:tabLst>
                <a:tab pos="342900" algn="l"/>
              </a:tabLst>
            </a:pPr>
            <a:r>
              <a:rPr lang="en-US" sz="2400" dirty="0"/>
              <a:t>23</a:t>
            </a:r>
            <a:r>
              <a:rPr lang="en-US" sz="2400" dirty="0" smtClean="0"/>
              <a:t>%</a:t>
            </a:r>
            <a:endParaRPr lang="en-US" sz="1600" dirty="0"/>
          </a:p>
        </p:txBody>
      </p:sp>
      <p:sp>
        <p:nvSpPr>
          <p:cNvPr id="2" name="Oval 1"/>
          <p:cNvSpPr/>
          <p:nvPr/>
        </p:nvSpPr>
        <p:spPr bwMode="auto">
          <a:xfrm>
            <a:off x="761999" y="37338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4800600"/>
            <a:ext cx="8013599" cy="1451679"/>
          </a:xfrm>
          <a:prstGeom prst="rect">
            <a:avLst/>
          </a:prstGeom>
          <a:solidFill>
            <a:schemeClr val="accent6">
              <a:lumMod val="20000"/>
              <a:lumOff val="80000"/>
            </a:schemeClr>
          </a:solidFill>
          <a:ln w="6350">
            <a:solidFill>
              <a:schemeClr val="tx1"/>
            </a:solidFill>
          </a:ln>
        </p:spPr>
        <p:txBody>
          <a:bodyPr wrap="square" rtlCol="0">
            <a:spAutoFit/>
          </a:bodyPr>
          <a:lstStyle/>
          <a:p>
            <a:pPr>
              <a:lnSpc>
                <a:spcPct val="150000"/>
              </a:lnSpc>
            </a:pPr>
            <a:r>
              <a:rPr lang="en-US" sz="2000" dirty="0"/>
              <a:t>The correct answer is </a:t>
            </a:r>
            <a:r>
              <a:rPr lang="en-US" sz="2000" i="1" dirty="0"/>
              <a:t>c</a:t>
            </a:r>
            <a:r>
              <a:rPr lang="en-US" sz="2000" dirty="0"/>
              <a:t>:</a:t>
            </a:r>
          </a:p>
          <a:p>
            <a:pPr>
              <a:lnSpc>
                <a:spcPct val="150000"/>
              </a:lnSpc>
            </a:pPr>
            <a:r>
              <a:rPr lang="en-US" sz="2000" dirty="0"/>
              <a:t>($13,000,000 × 10%) = $1,300,000 = annual interest paid</a:t>
            </a:r>
          </a:p>
          <a:p>
            <a:pPr>
              <a:lnSpc>
                <a:spcPct val="150000"/>
              </a:lnSpc>
            </a:pPr>
            <a:r>
              <a:rPr lang="en-US" sz="2000" dirty="0"/>
              <a:t>$1,300,000 ÷ ($13,000,000 </a:t>
            </a:r>
            <a:r>
              <a:rPr lang="en-US" sz="2000" dirty="0" smtClean="0"/>
              <a:t>− </a:t>
            </a:r>
            <a:r>
              <a:rPr lang="en-US" sz="2000" dirty="0"/>
              <a:t>$3,000,000) = </a:t>
            </a:r>
            <a:r>
              <a:rPr lang="en-US" sz="2000" b="1" dirty="0">
                <a:solidFill>
                  <a:srgbClr val="C00000"/>
                </a:solidFill>
              </a:rPr>
              <a:t>13% = effective interest rate</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-2</a:t>
            </a:r>
            <a:endParaRPr lang="en-IN" sz="1500" dirty="0"/>
          </a:p>
        </p:txBody>
      </p:sp>
    </p:spTree>
    <p:extLst>
      <p:ext uri="{BB962C8B-B14F-4D97-AF65-F5344CB8AC3E}">
        <p14:creationId xmlns:p14="http://schemas.microsoft.com/office/powerpoint/2010/main" val="225266576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3100" dirty="0" smtClean="0"/>
              <a:t>IFRS—Cash </a:t>
            </a:r>
            <a:r>
              <a:rPr lang="en-US" sz="3100" dirty="0"/>
              <a:t>and Cash Equivalents</a:t>
            </a:r>
            <a:endParaRPr lang="en-IN" sz="3100" dirty="0">
              <a:latin typeface="Calibri Light" panose="020F0302020204030204" pitchFamily="34" charset="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8" name="Table 7"/>
          <p:cNvGraphicFramePr>
            <a:graphicFrameLocks noGrp="1"/>
          </p:cNvGraphicFramePr>
          <p:nvPr>
            <p:extLst>
              <p:ext uri="{D42A27DB-BD31-4B8C-83A1-F6EECF244321}">
                <p14:modId xmlns:p14="http://schemas.microsoft.com/office/powerpoint/2010/main" val="1757042768"/>
              </p:ext>
            </p:extLst>
          </p:nvPr>
        </p:nvGraphicFramePr>
        <p:xfrm>
          <a:off x="838200" y="1208048"/>
          <a:ext cx="8029472" cy="1992352"/>
        </p:xfrm>
        <a:graphic>
          <a:graphicData uri="http://schemas.openxmlformats.org/drawingml/2006/table">
            <a:tbl>
              <a:tblPr>
                <a:tableStyleId>{5C22544A-7EE6-4342-B048-85BDC9FD1C3A}</a:tableStyleId>
              </a:tblPr>
              <a:tblGrid>
                <a:gridCol w="3873296">
                  <a:extLst>
                    <a:ext uri="{9D8B030D-6E8A-4147-A177-3AD203B41FA5}">
                      <a16:colId xmlns="" xmlns:a16="http://schemas.microsoft.com/office/drawing/2014/main" val="20000"/>
                    </a:ext>
                  </a:extLst>
                </a:gridCol>
                <a:gridCol w="4156176">
                  <a:extLst>
                    <a:ext uri="{9D8B030D-6E8A-4147-A177-3AD203B41FA5}">
                      <a16:colId xmlns="" xmlns:a16="http://schemas.microsoft.com/office/drawing/2014/main" val="20001"/>
                    </a:ext>
                  </a:extLst>
                </a:gridCol>
              </a:tblGrid>
              <a:tr h="457200">
                <a:tc>
                  <a:txBody>
                    <a:bodyPr/>
                    <a:lstStyle/>
                    <a:p>
                      <a:pPr algn="ctr" fontAlgn="t">
                        <a:spcBef>
                          <a:spcPts val="1200"/>
                        </a:spcBef>
                      </a:pPr>
                      <a:r>
                        <a:rPr lang="en-US" sz="2300" b="1" i="0" u="none" strike="noStrike" dirty="0">
                          <a:solidFill>
                            <a:srgbClr val="000000"/>
                          </a:solidFill>
                          <a:effectLst/>
                          <a:latin typeface="+mn-lt"/>
                        </a:rPr>
                        <a:t>U.S. GAAP</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t"/>
                      <a:r>
                        <a:rPr lang="en-US" sz="2300" b="1" u="none" strike="noStrike" dirty="0">
                          <a:effectLst/>
                          <a:latin typeface="+mn-lt"/>
                        </a:rPr>
                        <a:t>IFRS</a:t>
                      </a:r>
                      <a:endParaRPr lang="en-US" sz="23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46482">
                <a:tc>
                  <a:txBody>
                    <a:bodyPr/>
                    <a:lstStyle/>
                    <a:p>
                      <a:pPr algn="l" rtl="0" fontAlgn="ctr"/>
                      <a:r>
                        <a:rPr lang="en-IN" sz="2000" u="none" strike="noStrike" dirty="0">
                          <a:effectLst/>
                          <a:latin typeface="+mn-lt"/>
                        </a:rPr>
                        <a:t>Overdrafts should be treated as liability</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just" rtl="0" fontAlgn="ctr"/>
                      <a:r>
                        <a:rPr lang="en-IN" sz="2000" u="none" strike="noStrike" dirty="0">
                          <a:effectLst/>
                          <a:latin typeface="+mn-lt"/>
                        </a:rPr>
                        <a:t>Allows overdrafts to be offset</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r h="526387">
                <a:tc>
                  <a:txBody>
                    <a:bodyPr/>
                    <a:lstStyle/>
                    <a:p>
                      <a:pPr algn="l" rtl="0" fontAlgn="ctr"/>
                      <a:r>
                        <a:rPr lang="en-IN" sz="2000" u="none" strike="noStrike" dirty="0">
                          <a:effectLst/>
                          <a:latin typeface="+mn-lt"/>
                        </a:rPr>
                        <a:t>Requires assets and liabilities to be stated separately on balance sheet</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Liabilities can be offset against other cash accounts and stated at their net value on the balance sheet</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3"/>
                  </a:ext>
                </a:extLst>
              </a:tr>
            </a:tbl>
          </a:graphicData>
        </a:graphic>
      </p:graphicFrame>
      <p:sp>
        <p:nvSpPr>
          <p:cNvPr id="4" name="TextBox 3"/>
          <p:cNvSpPr txBox="1"/>
          <p:nvPr/>
        </p:nvSpPr>
        <p:spPr>
          <a:xfrm>
            <a:off x="838200" y="3352800"/>
            <a:ext cx="7848600" cy="3108543"/>
          </a:xfrm>
          <a:prstGeom prst="rect">
            <a:avLst/>
          </a:prstGeom>
          <a:noFill/>
        </p:spPr>
        <p:txBody>
          <a:bodyPr wrap="square" rtlCol="0">
            <a:spAutoFit/>
          </a:bodyPr>
          <a:lstStyle/>
          <a:p>
            <a:r>
              <a:rPr lang="en-US" sz="2200" b="1" dirty="0">
                <a:solidFill>
                  <a:srgbClr val="C00000"/>
                </a:solidFill>
              </a:rPr>
              <a:t>Example</a:t>
            </a:r>
          </a:p>
          <a:p>
            <a:pPr>
              <a:spcAft>
                <a:spcPts val="1200"/>
              </a:spcAft>
            </a:pPr>
            <a:r>
              <a:rPr lang="en-US" sz="2200" dirty="0" err="1"/>
              <a:t>LaDonia</a:t>
            </a:r>
            <a:r>
              <a:rPr lang="en-US" sz="2200" dirty="0"/>
              <a:t> Company has two cash accounts with the following balances as of December 31, 2018:</a:t>
            </a:r>
          </a:p>
          <a:p>
            <a:pPr lvl="1"/>
            <a:r>
              <a:rPr lang="en-US" sz="2200" dirty="0"/>
              <a:t>National Bank	$300,000	</a:t>
            </a:r>
          </a:p>
          <a:p>
            <a:pPr lvl="1">
              <a:spcAft>
                <a:spcPts val="1200"/>
              </a:spcAft>
            </a:pPr>
            <a:r>
              <a:rPr lang="en-US" sz="2200" dirty="0"/>
              <a:t>Central Bank 	   (15,000)</a:t>
            </a:r>
          </a:p>
          <a:p>
            <a:r>
              <a:rPr lang="en-US" sz="2200" dirty="0"/>
              <a:t>Under U.S. GAAP, </a:t>
            </a:r>
            <a:r>
              <a:rPr lang="en-US" sz="2200" dirty="0" err="1"/>
              <a:t>LaDonia’s</a:t>
            </a:r>
            <a:r>
              <a:rPr lang="en-US" sz="2200" dirty="0"/>
              <a:t> 12/31/18 balance sheet would report a cash asset of $300,000 and an overdraft current liability of $15,000. Under IFRS, </a:t>
            </a:r>
            <a:r>
              <a:rPr lang="en-US" sz="2200" dirty="0" err="1"/>
              <a:t>LaDonia</a:t>
            </a:r>
            <a:r>
              <a:rPr lang="en-US" sz="2200" dirty="0"/>
              <a:t> would report a cash asset of $285,000. </a:t>
            </a:r>
            <a:r>
              <a:rPr lang="en-US" sz="2100" dirty="0"/>
              <a:t>	</a:t>
            </a:r>
          </a:p>
        </p:txBody>
      </p:sp>
    </p:spTree>
    <p:extLst>
      <p:ext uri="{BB962C8B-B14F-4D97-AF65-F5344CB8AC3E}">
        <p14:creationId xmlns:p14="http://schemas.microsoft.com/office/powerpoint/2010/main" val="2100346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Accounts Receivable</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sz="2600" dirty="0">
                <a:solidFill>
                  <a:srgbClr val="000000"/>
                </a:solidFill>
              </a:rPr>
              <a:t>Created when sellers recognize revenue associated with a credit sale</a:t>
            </a:r>
          </a:p>
          <a:p>
            <a:pPr lvl="1"/>
            <a:r>
              <a:rPr lang="en-US" sz="2600" dirty="0">
                <a:solidFill>
                  <a:srgbClr val="000000"/>
                </a:solidFill>
              </a:rPr>
              <a:t>Performance obligation is satisfied at the point of delivery</a:t>
            </a:r>
          </a:p>
          <a:p>
            <a:pPr lvl="1"/>
            <a:r>
              <a:rPr lang="en-US" sz="2600" dirty="0">
                <a:solidFill>
                  <a:srgbClr val="000000"/>
                </a:solidFill>
              </a:rPr>
              <a:t>Revenue and the related receivable are recognized at that time </a:t>
            </a:r>
          </a:p>
          <a:p>
            <a:r>
              <a:rPr lang="en-US" sz="2600" dirty="0">
                <a:solidFill>
                  <a:srgbClr val="000000"/>
                </a:solidFill>
              </a:rPr>
              <a:t>Most businesses provide credit to their customers </a:t>
            </a:r>
          </a:p>
          <a:p>
            <a:pPr lvl="1"/>
            <a:r>
              <a:rPr lang="en-US" sz="2600" dirty="0">
                <a:solidFill>
                  <a:srgbClr val="000000"/>
                </a:solidFill>
              </a:rPr>
              <a:t>Accounts receivable are informal credit</a:t>
            </a:r>
            <a:r>
              <a:rPr lang="en-US" sz="2600" i="1" dirty="0">
                <a:solidFill>
                  <a:srgbClr val="000000"/>
                </a:solidFill>
              </a:rPr>
              <a:t> </a:t>
            </a:r>
            <a:r>
              <a:rPr lang="en-US" sz="2600" dirty="0">
                <a:solidFill>
                  <a:srgbClr val="000000"/>
                </a:solidFill>
              </a:rPr>
              <a:t>arrangements supported by an invoice and normally are due in 30 to 60 days after the sa</a:t>
            </a:r>
            <a:r>
              <a:rPr lang="en-US" sz="2600" dirty="0"/>
              <a:t>le</a:t>
            </a:r>
          </a:p>
          <a:p>
            <a:pPr lvl="1"/>
            <a:r>
              <a:rPr lang="en-US" sz="2600" dirty="0"/>
              <a:t>Classified as current assets because their normal collection period is part of the operating cycle of the </a:t>
            </a:r>
            <a:r>
              <a:rPr lang="en-US" sz="2600" dirty="0" smtClean="0"/>
              <a:t>business</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704618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Initial Valuation of Accounts Receivable</a:t>
            </a:r>
          </a:p>
        </p:txBody>
      </p:sp>
      <p:sp>
        <p:nvSpPr>
          <p:cNvPr id="5" name="Content Placeholder 4"/>
          <p:cNvSpPr>
            <a:spLocks noGrp="1"/>
          </p:cNvSpPr>
          <p:nvPr>
            <p:ph idx="1"/>
          </p:nvPr>
        </p:nvSpPr>
        <p:spPr/>
        <p:txBody>
          <a:bodyPr>
            <a:normAutofit/>
          </a:bodyPr>
          <a:lstStyle/>
          <a:p>
            <a:r>
              <a:rPr lang="en-US" sz="2400" dirty="0" smtClean="0"/>
              <a:t>Remember how we account for revenue:</a:t>
            </a:r>
          </a:p>
          <a:p>
            <a:pPr lvl="1"/>
            <a:r>
              <a:rPr lang="en-US" sz="2400" dirty="0" smtClean="0"/>
              <a:t>Sellers </a:t>
            </a:r>
            <a:r>
              <a:rPr lang="en-US" sz="2400" dirty="0"/>
              <a:t>recognize an amount of revenue equal to the amount they are entitled to receive in exchange for satisfying a performance obligation</a:t>
            </a:r>
          </a:p>
          <a:p>
            <a:pPr lvl="1"/>
            <a:r>
              <a:rPr lang="en-US" sz="2400" dirty="0"/>
              <a:t>Sellers allocate the transaction price to the various performance obligations in a contract and then recognize revenue when performance obligations are satisfied</a:t>
            </a:r>
          </a:p>
          <a:p>
            <a:r>
              <a:rPr lang="en-US" sz="2400" dirty="0"/>
              <a:t>Potential complexities:</a:t>
            </a:r>
          </a:p>
          <a:p>
            <a:pPr lvl="1"/>
            <a:r>
              <a:rPr lang="en-US" sz="2400" dirty="0"/>
              <a:t>Time value of money</a:t>
            </a:r>
          </a:p>
          <a:p>
            <a:pPr lvl="1"/>
            <a:r>
              <a:rPr lang="en-US" sz="2400" dirty="0"/>
              <a:t>Variable consideration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3886563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01700" y="3812092"/>
            <a:ext cx="7772400" cy="2468880"/>
          </a:xfrm>
          <a:prstGeom prst="rect">
            <a:avLst/>
          </a:prstGeom>
          <a:noFill/>
          <a:ln w="28575">
            <a:solidFill>
              <a:srgbClr val="0072A2"/>
            </a:solidFill>
          </a:ln>
        </p:spPr>
        <p:txBody>
          <a:bodyPr wrap="square" rtlCol="0">
            <a:spAutoFit/>
          </a:bodyPr>
          <a:lstStyle/>
          <a:p>
            <a:pPr marL="457200" indent="-457200">
              <a:buSzPct val="75000"/>
              <a:buFont typeface="Arial" panose="020B0604020202020204" pitchFamily="34" charset="0"/>
              <a:buChar char="•"/>
            </a:pPr>
            <a:endParaRPr lang="en-IN" sz="2400" dirty="0"/>
          </a:p>
          <a:p>
            <a:pPr marL="342900" indent="-342900">
              <a:buSzPct val="100000"/>
              <a:buFont typeface="Arial" panose="020B0604020202020204" pitchFamily="34" charset="0"/>
              <a:buChar char="•"/>
            </a:pPr>
            <a:r>
              <a:rPr lang="en-IN" sz="2400" dirty="0"/>
              <a:t>Reductions in the amount to be paid by a credit customer if paid within a specified </a:t>
            </a:r>
            <a:r>
              <a:rPr lang="en-US" sz="2400" dirty="0"/>
              <a:t>period of time</a:t>
            </a:r>
          </a:p>
          <a:p>
            <a:pPr marL="342900" indent="-342900">
              <a:buSzPct val="100000"/>
              <a:buFont typeface="Arial" panose="020B0604020202020204" pitchFamily="34" charset="0"/>
              <a:buChar char="•"/>
            </a:pPr>
            <a:r>
              <a:rPr lang="en-IN" sz="2400" dirty="0"/>
              <a:t>Intended to provide incentive for quick payment</a:t>
            </a:r>
          </a:p>
          <a:p>
            <a:pPr marL="457200" indent="-457200">
              <a:buSzPct val="75000"/>
              <a:buFont typeface="Arial" panose="020B0604020202020204" pitchFamily="34" charset="0"/>
              <a:buChar char="•"/>
            </a:pPr>
            <a:endParaRPr lang="en-US" sz="2000" dirty="0"/>
          </a:p>
          <a:p>
            <a:pPr marL="457200" indent="-457200">
              <a:buSzPct val="75000"/>
              <a:buFont typeface="Arial" panose="020B0604020202020204" pitchFamily="34" charset="0"/>
              <a:buChar char="•"/>
            </a:pPr>
            <a:endParaRPr lang="en-US" sz="2000" dirty="0"/>
          </a:p>
        </p:txBody>
      </p:sp>
      <p:sp>
        <p:nvSpPr>
          <p:cNvPr id="2" name="Title 1"/>
          <p:cNvSpPr>
            <a:spLocks noGrp="1"/>
          </p:cNvSpPr>
          <p:nvPr>
            <p:ph type="title"/>
          </p:nvPr>
        </p:nvSpPr>
        <p:spPr/>
        <p:txBody>
          <a:bodyPr>
            <a:normAutofit/>
          </a:bodyPr>
          <a:lstStyle/>
          <a:p>
            <a:pPr algn="ctr"/>
            <a:r>
              <a:rPr lang="en-US" dirty="0"/>
              <a:t>Trade Discounts and Cash Discounts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2" name="Rectangle 11"/>
          <p:cNvSpPr/>
          <p:nvPr/>
        </p:nvSpPr>
        <p:spPr>
          <a:xfrm>
            <a:off x="914400" y="1662902"/>
            <a:ext cx="7759700" cy="1385097"/>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p:cNvSpPr/>
          <p:nvPr/>
        </p:nvSpPr>
        <p:spPr>
          <a:xfrm>
            <a:off x="1244230" y="1197073"/>
            <a:ext cx="2168471" cy="84963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Trade Discounts</a:t>
            </a:r>
            <a:endParaRPr lang="en-IN" sz="2400" dirty="0"/>
          </a:p>
        </p:txBody>
      </p:sp>
      <p:sp>
        <p:nvSpPr>
          <p:cNvPr id="14" name="TextBox 13"/>
          <p:cNvSpPr txBox="1"/>
          <p:nvPr/>
        </p:nvSpPr>
        <p:spPr>
          <a:xfrm>
            <a:off x="914400" y="2074029"/>
            <a:ext cx="7632700" cy="830997"/>
          </a:xfrm>
          <a:prstGeom prst="rect">
            <a:avLst/>
          </a:prstGeom>
          <a:noFill/>
        </p:spPr>
        <p:txBody>
          <a:bodyPr wrap="square" rtlCol="0">
            <a:spAutoFit/>
          </a:bodyPr>
          <a:lstStyle/>
          <a:p>
            <a:pPr marL="342900" indent="-342900">
              <a:buFont typeface="Arial" panose="020B0604020202020204" pitchFamily="34" charset="0"/>
              <a:buChar char="•"/>
            </a:pPr>
            <a:r>
              <a:rPr lang="en-IN" sz="2400" dirty="0"/>
              <a:t>A percentage reduction from the list price</a:t>
            </a:r>
          </a:p>
          <a:p>
            <a:pPr marL="342900" indent="-342900">
              <a:buFont typeface="Arial" panose="020B0604020202020204" pitchFamily="34" charset="0"/>
              <a:buChar char="•"/>
            </a:pPr>
            <a:r>
              <a:rPr lang="en-IN" sz="2400" dirty="0"/>
              <a:t>Quantity discounts to large customers</a:t>
            </a:r>
            <a:endParaRPr lang="en-US" sz="2400" dirty="0"/>
          </a:p>
        </p:txBody>
      </p:sp>
      <p:sp>
        <p:nvSpPr>
          <p:cNvPr id="16" name="Freeform 15"/>
          <p:cNvSpPr/>
          <p:nvPr/>
        </p:nvSpPr>
        <p:spPr>
          <a:xfrm>
            <a:off x="1244230" y="3352800"/>
            <a:ext cx="2168471" cy="802521"/>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Cash Discounts</a:t>
            </a:r>
            <a:endParaRPr lang="en-IN" sz="2400" dirty="0"/>
          </a:p>
        </p:txBody>
      </p:sp>
      <p:sp>
        <p:nvSpPr>
          <p:cNvPr id="3" name="TextBox 2"/>
          <p:cNvSpPr txBox="1"/>
          <p:nvPr/>
        </p:nvSpPr>
        <p:spPr>
          <a:xfrm>
            <a:off x="986632" y="5341203"/>
            <a:ext cx="7772400" cy="830997"/>
          </a:xfrm>
          <a:prstGeom prst="rect">
            <a:avLst/>
          </a:prstGeom>
          <a:noFill/>
        </p:spPr>
        <p:txBody>
          <a:bodyPr wrap="square" rtlCol="0">
            <a:spAutoFit/>
          </a:bodyPr>
          <a:lstStyle/>
          <a:p>
            <a:r>
              <a:rPr lang="en-US" sz="2400" b="1" dirty="0">
                <a:solidFill>
                  <a:srgbClr val="C00000"/>
                </a:solidFill>
              </a:rPr>
              <a:t>2/10, n/</a:t>
            </a:r>
            <a:r>
              <a:rPr lang="en-US" sz="2400" b="1" dirty="0" smtClean="0">
                <a:solidFill>
                  <a:srgbClr val="C00000"/>
                </a:solidFill>
              </a:rPr>
              <a:t>30</a:t>
            </a:r>
            <a:r>
              <a:rPr lang="en-US" sz="2400" dirty="0" smtClean="0"/>
              <a:t>—meaning </a:t>
            </a:r>
            <a:r>
              <a:rPr lang="en-US" sz="2400" dirty="0"/>
              <a:t>a </a:t>
            </a:r>
            <a:r>
              <a:rPr lang="en-US" sz="2400" b="1" dirty="0">
                <a:solidFill>
                  <a:srgbClr val="C00000"/>
                </a:solidFill>
              </a:rPr>
              <a:t>2%</a:t>
            </a:r>
            <a:r>
              <a:rPr lang="en-US" sz="2400" dirty="0">
                <a:solidFill>
                  <a:srgbClr val="C00000"/>
                </a:solidFill>
              </a:rPr>
              <a:t> </a:t>
            </a:r>
            <a:r>
              <a:rPr lang="en-US" sz="2400" dirty="0"/>
              <a:t>discount if paid within </a:t>
            </a:r>
            <a:r>
              <a:rPr lang="en-US" sz="2400" b="1" dirty="0">
                <a:solidFill>
                  <a:srgbClr val="C00000"/>
                </a:solidFill>
              </a:rPr>
              <a:t>10</a:t>
            </a:r>
            <a:r>
              <a:rPr lang="en-US" sz="2400" dirty="0"/>
              <a:t> days, otherwise full payment within </a:t>
            </a:r>
            <a:r>
              <a:rPr lang="en-US" sz="2400" b="1" dirty="0">
                <a:solidFill>
                  <a:srgbClr val="C00000"/>
                </a:solidFill>
              </a:rPr>
              <a:t>30</a:t>
            </a:r>
            <a:r>
              <a:rPr lang="en-US" sz="2400" dirty="0"/>
              <a:t> days</a:t>
            </a:r>
            <a:endParaRPr lang="en-US" sz="2400" b="1" dirty="0"/>
          </a:p>
        </p:txBody>
      </p:sp>
    </p:spTree>
    <p:extLst>
      <p:ext uri="{BB962C8B-B14F-4D97-AF65-F5344CB8AC3E}">
        <p14:creationId xmlns:p14="http://schemas.microsoft.com/office/powerpoint/2010/main" val="34844392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6"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399"/>
            <a:ext cx="8382000" cy="1066801"/>
          </a:xfrm>
        </p:spPr>
        <p:txBody>
          <a:bodyPr>
            <a:normAutofit/>
          </a:bodyPr>
          <a:lstStyle/>
          <a:p>
            <a:pPr algn="ctr"/>
            <a:r>
              <a:rPr lang="en-US" dirty="0"/>
              <a:t>Gross Method vs. Net </a:t>
            </a:r>
            <a:r>
              <a:rPr lang="en-US" dirty="0" smtClean="0"/>
              <a:t>Method</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1119187"/>
            <a:ext cx="8382001" cy="2462213"/>
          </a:xfrm>
          <a:prstGeom prst="rect">
            <a:avLst/>
          </a:prstGeom>
          <a:noFill/>
          <a:ln w="19050">
            <a:noFill/>
          </a:ln>
        </p:spPr>
        <p:txBody>
          <a:bodyPr wrap="square" rtlCol="0">
            <a:spAutoFit/>
          </a:bodyPr>
          <a:lstStyle/>
          <a:p>
            <a:r>
              <a:rPr lang="en-IN" sz="2200" dirty="0"/>
              <a:t>The Hawthorne Manufacturing Company offers credit customers a 2% cash discount if the sales price is paid within 10 days. Any amounts not paid within 10 days are due in 30 days. These repayment terms are stated as </a:t>
            </a:r>
            <a:r>
              <a:rPr lang="en-IN" sz="2200" b="1" dirty="0">
                <a:solidFill>
                  <a:srgbClr val="C00000"/>
                </a:solidFill>
              </a:rPr>
              <a:t>2/10, n/30</a:t>
            </a:r>
            <a:r>
              <a:rPr lang="en-IN" sz="2200" dirty="0"/>
              <a:t>. On October 5, 2018, Hawthorne sold merchandise at a price of </a:t>
            </a:r>
            <a:r>
              <a:rPr lang="en-IN" sz="2200" dirty="0" smtClean="0"/>
              <a:t>$20,000</a:t>
            </a:r>
            <a:r>
              <a:rPr lang="en-IN" sz="2200" dirty="0"/>
              <a:t>. The customer paid $13,720 ($14,000 less the 2% cash discount) on October 14 and the remaining balance of $6,000 on November 4.</a:t>
            </a:r>
          </a:p>
        </p:txBody>
      </p:sp>
      <p:graphicFrame>
        <p:nvGraphicFramePr>
          <p:cNvPr id="3" name="Table 2"/>
          <p:cNvGraphicFramePr>
            <a:graphicFrameLocks noGrp="1"/>
          </p:cNvGraphicFramePr>
          <p:nvPr>
            <p:extLst>
              <p:ext uri="{D42A27DB-BD31-4B8C-83A1-F6EECF244321}">
                <p14:modId xmlns:p14="http://schemas.microsoft.com/office/powerpoint/2010/main" val="3472009763"/>
              </p:ext>
            </p:extLst>
          </p:nvPr>
        </p:nvGraphicFramePr>
        <p:xfrm>
          <a:off x="838200" y="3505200"/>
          <a:ext cx="8001000" cy="3093720"/>
        </p:xfrm>
        <a:graphic>
          <a:graphicData uri="http://schemas.openxmlformats.org/drawingml/2006/table">
            <a:tbl>
              <a:tblPr firstRow="1" bandRow="1">
                <a:tableStyleId>{2D5ABB26-0587-4C30-8999-92F81FD0307C}</a:tableStyleId>
              </a:tblPr>
              <a:tblGrid>
                <a:gridCol w="5746172">
                  <a:extLst>
                    <a:ext uri="{9D8B030D-6E8A-4147-A177-3AD203B41FA5}">
                      <a16:colId xmlns="" xmlns:a16="http://schemas.microsoft.com/office/drawing/2014/main" val="20000"/>
                    </a:ext>
                  </a:extLst>
                </a:gridCol>
                <a:gridCol w="1040390">
                  <a:extLst>
                    <a:ext uri="{9D8B030D-6E8A-4147-A177-3AD203B41FA5}">
                      <a16:colId xmlns="" xmlns:a16="http://schemas.microsoft.com/office/drawing/2014/main" val="20001"/>
                    </a:ext>
                  </a:extLst>
                </a:gridCol>
                <a:gridCol w="1214438">
                  <a:extLst>
                    <a:ext uri="{9D8B030D-6E8A-4147-A177-3AD203B41FA5}">
                      <a16:colId xmlns="" xmlns:a16="http://schemas.microsoft.com/office/drawing/2014/main" val="20002"/>
                    </a:ext>
                  </a:extLst>
                </a:gridCol>
              </a:tblGrid>
              <a:tr h="409463">
                <a:tc>
                  <a:txBody>
                    <a:bodyPr/>
                    <a:lstStyle/>
                    <a:p>
                      <a:pPr lvl="1"/>
                      <a:r>
                        <a:rPr lang="en-US" sz="2300" b="1" dirty="0"/>
                        <a:t>Journal Entry – October 5,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a:t>Debit</a:t>
                      </a:r>
                      <a:endParaRPr lang="en-US" sz="2300" b="1" dirty="0"/>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dirty="0"/>
                        <a:t>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409463">
                <a:tc>
                  <a:txBody>
                    <a:bodyPr/>
                    <a:lstStyle/>
                    <a:p>
                      <a:r>
                        <a:rPr lang="en-US" sz="23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0">
                <a:tc>
                  <a:txBody>
                    <a:bodyPr/>
                    <a:lstStyle/>
                    <a:p>
                      <a:r>
                        <a:rPr lang="en-US" sz="2300" dirty="0"/>
                        <a:t>Accounts receivable</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smtClean="0"/>
                        <a:t>20,000</a:t>
                      </a:r>
                      <a:endParaRPr lang="en-US" sz="2300" dirty="0"/>
                    </a:p>
                  </a:txBody>
                  <a:tcPr>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409463">
                <a:tc>
                  <a:txBody>
                    <a:bodyPr/>
                    <a:lstStyle/>
                    <a:p>
                      <a:pPr lvl="1"/>
                      <a:r>
                        <a:rPr lang="en-US" sz="2300" dirty="0"/>
                        <a:t>Sales revenue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3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300" b="0" dirty="0" smtClean="0">
                          <a:solidFill>
                            <a:srgbClr val="000000"/>
                          </a:solidFill>
                        </a:rPr>
                        <a:t>20,000</a:t>
                      </a:r>
                      <a:endParaRPr lang="en-US" sz="2300" b="0" dirty="0">
                        <a:solidFill>
                          <a:srgbClr val="000000"/>
                        </a:solidFill>
                      </a:endParaRP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r h="423582">
                <a:tc>
                  <a:txBody>
                    <a:bodyPr/>
                    <a:lstStyle/>
                    <a:p>
                      <a:r>
                        <a:rPr lang="en-US" sz="23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409463">
                <a:tc>
                  <a:txBody>
                    <a:bodyPr/>
                    <a:lstStyle/>
                    <a:p>
                      <a:r>
                        <a:rPr lang="en-US" sz="2300" dirty="0"/>
                        <a:t>Accounts receivable ($20,000 × 98%)</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smtClean="0"/>
                        <a:t>19,600</a:t>
                      </a:r>
                      <a:endParaRPr lang="en-US" sz="2300" dirty="0"/>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409463">
                <a:tc>
                  <a:txBody>
                    <a:bodyPr/>
                    <a:lstStyle/>
                    <a:p>
                      <a:pPr lvl="1"/>
                      <a:r>
                        <a:rPr lang="en-US" sz="2300" dirty="0"/>
                        <a:t>Sales revenue</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3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300" b="0" dirty="0" smtClean="0">
                          <a:solidFill>
                            <a:schemeClr val="tx1"/>
                          </a:solidFill>
                        </a:rPr>
                        <a:t>19,600</a:t>
                      </a:r>
                      <a:endParaRPr lang="en-US" sz="2300" b="0" dirty="0">
                        <a:solidFill>
                          <a:schemeClr val="tx1"/>
                        </a:solidFill>
                      </a:endParaRP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6"/>
                  </a:ext>
                </a:extLst>
              </a:tr>
            </a:tbl>
          </a:graphicData>
        </a:graphic>
      </p:graphicFrame>
      <p:cxnSp>
        <p:nvCxnSpPr>
          <p:cNvPr id="21" name="Straight Arrow Connector 20"/>
          <p:cNvCxnSpPr/>
          <p:nvPr/>
        </p:nvCxnSpPr>
        <p:spPr>
          <a:xfrm>
            <a:off x="2895600" y="2819400"/>
            <a:ext cx="3810000" cy="1981200"/>
          </a:xfrm>
          <a:prstGeom prst="straightConnector1">
            <a:avLst/>
          </a:prstGeom>
          <a:ln w="50800" cmpd="sng">
            <a:solidFill>
              <a:srgbClr val="660066"/>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905000" y="2514600"/>
            <a:ext cx="4876800" cy="3505200"/>
          </a:xfrm>
          <a:prstGeom prst="straightConnector1">
            <a:avLst/>
          </a:prstGeom>
          <a:ln w="50800">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9379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childTnLst>
                          </p:cTn>
                        </p:par>
                        <p:par>
                          <p:cTn id="17" fill="hold">
                            <p:stCondLst>
                              <p:cond delay="1000"/>
                            </p:stCondLst>
                            <p:childTnLst>
                              <p:par>
                                <p:cTn id="18" presetID="1" presetClass="exit" presetSubtype="0" fill="hold" nodeType="afterEffect">
                                  <p:stCondLst>
                                    <p:cond delay="0"/>
                                  </p:stCondLst>
                                  <p:childTnLst>
                                    <p:set>
                                      <p:cBhvr>
                                        <p:cTn id="19" dur="1" fill="hold">
                                          <p:stCondLst>
                                            <p:cond delay="0"/>
                                          </p:stCondLst>
                                        </p:cTn>
                                        <p:tgtEl>
                                          <p:spTgt spid="21"/>
                                        </p:tgtEl>
                                        <p:attrNameLst>
                                          <p:attrName>style.visibility</p:attrName>
                                        </p:attrNameLst>
                                      </p:cBhvr>
                                      <p:to>
                                        <p:strVal val="hidden"/>
                                      </p:to>
                                    </p:se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up)">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152399"/>
            <a:ext cx="8610599" cy="990601"/>
          </a:xfrm>
        </p:spPr>
        <p:txBody>
          <a:bodyPr>
            <a:noAutofit/>
          </a:bodyPr>
          <a:lstStyle/>
          <a:p>
            <a:pPr algn="ctr"/>
            <a:r>
              <a:rPr lang="en-US" dirty="0"/>
              <a:t>Gross Method vs. Net Method </a:t>
            </a:r>
            <a:r>
              <a:rPr lang="en-US" sz="2600" dirty="0" smtClean="0"/>
              <a:t>(continued)</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940475"/>
            <a:ext cx="8382001" cy="2031325"/>
          </a:xfrm>
          <a:prstGeom prst="rect">
            <a:avLst/>
          </a:prstGeom>
          <a:noFill/>
          <a:ln w="19050">
            <a:noFill/>
          </a:ln>
        </p:spPr>
        <p:txBody>
          <a:bodyPr wrap="square" rtlCol="0">
            <a:spAutoFit/>
          </a:bodyPr>
          <a:lstStyle/>
          <a:p>
            <a:r>
              <a:rPr lang="en-IN" sz="21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a:t>
            </a:r>
            <a:r>
              <a:rPr lang="en-IN" sz="2100" dirty="0" smtClean="0"/>
              <a:t>$20,000</a:t>
            </a:r>
            <a:r>
              <a:rPr lang="en-IN" sz="2100" dirty="0"/>
              <a:t>. The customer paid </a:t>
            </a:r>
            <a:r>
              <a:rPr lang="en-IN" sz="2100" b="1" dirty="0">
                <a:solidFill>
                  <a:srgbClr val="C00000"/>
                </a:solidFill>
              </a:rPr>
              <a:t>$13,720 ($14,000 less the 2% cash discount)</a:t>
            </a:r>
            <a:r>
              <a:rPr lang="en-IN" sz="2100" dirty="0"/>
              <a:t> on October 14 and the remaining balance of $6,000 on November 4.</a:t>
            </a:r>
            <a:endParaRPr lang="en-US" sz="2100" dirty="0"/>
          </a:p>
        </p:txBody>
      </p:sp>
      <p:graphicFrame>
        <p:nvGraphicFramePr>
          <p:cNvPr id="34" name="Table 33"/>
          <p:cNvGraphicFramePr>
            <a:graphicFrameLocks noGrp="1"/>
          </p:cNvGraphicFramePr>
          <p:nvPr>
            <p:extLst>
              <p:ext uri="{D42A27DB-BD31-4B8C-83A1-F6EECF244321}">
                <p14:modId xmlns:p14="http://schemas.microsoft.com/office/powerpoint/2010/main" val="148077922"/>
              </p:ext>
            </p:extLst>
          </p:nvPr>
        </p:nvGraphicFramePr>
        <p:xfrm>
          <a:off x="838200" y="3124200"/>
          <a:ext cx="8001000" cy="3535680"/>
        </p:xfrm>
        <a:graphic>
          <a:graphicData uri="http://schemas.openxmlformats.org/drawingml/2006/table">
            <a:tbl>
              <a:tblPr firstRow="1" bandRow="1">
                <a:tableStyleId>{2D5ABB26-0587-4C30-8999-92F81FD0307C}</a:tableStyleId>
              </a:tblPr>
              <a:tblGrid>
                <a:gridCol w="5746172">
                  <a:extLst>
                    <a:ext uri="{9D8B030D-6E8A-4147-A177-3AD203B41FA5}">
                      <a16:colId xmlns="" xmlns:a16="http://schemas.microsoft.com/office/drawing/2014/main" val="20000"/>
                    </a:ext>
                  </a:extLst>
                </a:gridCol>
                <a:gridCol w="1040390">
                  <a:extLst>
                    <a:ext uri="{9D8B030D-6E8A-4147-A177-3AD203B41FA5}">
                      <a16:colId xmlns="" xmlns:a16="http://schemas.microsoft.com/office/drawing/2014/main" val="20001"/>
                    </a:ext>
                  </a:extLst>
                </a:gridCol>
                <a:gridCol w="1214438">
                  <a:extLst>
                    <a:ext uri="{9D8B030D-6E8A-4147-A177-3AD203B41FA5}">
                      <a16:colId xmlns="" xmlns:a16="http://schemas.microsoft.com/office/drawing/2014/main" val="20002"/>
                    </a:ext>
                  </a:extLst>
                </a:gridCol>
              </a:tblGrid>
              <a:tr h="409463">
                <a:tc>
                  <a:txBody>
                    <a:bodyPr/>
                    <a:lstStyle/>
                    <a:p>
                      <a:pPr lvl="1"/>
                      <a:r>
                        <a:rPr lang="en-US" sz="2300" b="1" dirty="0"/>
                        <a:t>Journal Entry – October 14,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a:t>Debit</a:t>
                      </a:r>
                      <a:endParaRPr lang="en-US" sz="2300" b="1" dirty="0"/>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dirty="0"/>
                        <a:t>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3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0">
                <a:tc>
                  <a:txBody>
                    <a:bodyPr/>
                    <a:lstStyle/>
                    <a:p>
                      <a:r>
                        <a:rPr lang="en-US" sz="23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13,720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r>
                        <a:rPr lang="en-US" sz="2300" dirty="0"/>
                        <a:t>Sales discounts</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280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409463">
                <a:tc>
                  <a:txBody>
                    <a:bodyPr/>
                    <a:lstStyle/>
                    <a:p>
                      <a:pPr lvl="1"/>
                      <a:r>
                        <a:rPr lang="en-US" sz="2300" dirty="0"/>
                        <a:t>Accounts receivable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3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300" b="0" dirty="0">
                          <a:solidFill>
                            <a:srgbClr val="000000"/>
                          </a:solidFill>
                        </a:rPr>
                        <a:t>14,000</a:t>
                      </a: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4"/>
                  </a:ext>
                </a:extLst>
              </a:tr>
              <a:tr h="423582">
                <a:tc>
                  <a:txBody>
                    <a:bodyPr/>
                    <a:lstStyle/>
                    <a:p>
                      <a:r>
                        <a:rPr lang="en-US" sz="23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5"/>
                  </a:ext>
                </a:extLst>
              </a:tr>
              <a:tr h="409463">
                <a:tc>
                  <a:txBody>
                    <a:bodyPr/>
                    <a:lstStyle/>
                    <a:p>
                      <a:r>
                        <a:rPr lang="en-US" sz="23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13,720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409463">
                <a:tc>
                  <a:txBody>
                    <a:bodyPr/>
                    <a:lstStyle/>
                    <a:p>
                      <a:pPr lvl="1"/>
                      <a:r>
                        <a:rPr lang="en-US" sz="2300" dirty="0"/>
                        <a:t>Accounts receivable</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3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300" b="0" dirty="0">
                          <a:solidFill>
                            <a:schemeClr val="tx1"/>
                          </a:solidFill>
                        </a:rPr>
                        <a:t>13,720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98170841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1"/>
            <a:ext cx="8686802" cy="990599"/>
          </a:xfrm>
        </p:spPr>
        <p:txBody>
          <a:bodyPr>
            <a:noAutofit/>
          </a:bodyPr>
          <a:lstStyle/>
          <a:p>
            <a:pPr algn="ctr"/>
            <a:r>
              <a:rPr lang="en-US" sz="3100" dirty="0"/>
              <a:t>Gross Method vs. Net Method </a:t>
            </a:r>
            <a:r>
              <a:rPr lang="en-US" sz="2600" dirty="0" smtClean="0"/>
              <a:t>(</a:t>
            </a:r>
            <a:r>
              <a:rPr lang="en-US" sz="2600" dirty="0"/>
              <a:t>cont. 2)</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990600"/>
            <a:ext cx="8382001" cy="2031325"/>
          </a:xfrm>
          <a:prstGeom prst="rect">
            <a:avLst/>
          </a:prstGeom>
          <a:noFill/>
          <a:ln w="19050">
            <a:noFill/>
          </a:ln>
        </p:spPr>
        <p:txBody>
          <a:bodyPr wrap="square" rtlCol="0">
            <a:spAutoFit/>
          </a:bodyPr>
          <a:lstStyle/>
          <a:p>
            <a:r>
              <a:rPr lang="en-IN" sz="21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a:t>
            </a:r>
            <a:r>
              <a:rPr lang="en-IN" sz="2100" dirty="0" smtClean="0"/>
              <a:t>$14,000</a:t>
            </a:r>
            <a:r>
              <a:rPr lang="en-IN" sz="2100" dirty="0"/>
              <a:t>. The customer paid $13,720 ($14,000 less the 2% cash discount) on October 14 and the remaining balance of </a:t>
            </a:r>
            <a:r>
              <a:rPr lang="en-IN" sz="2100" b="1" dirty="0">
                <a:solidFill>
                  <a:srgbClr val="C00000"/>
                </a:solidFill>
              </a:rPr>
              <a:t>$6,000 </a:t>
            </a:r>
            <a:r>
              <a:rPr lang="en-IN" sz="2100" dirty="0"/>
              <a:t>on November 4.</a:t>
            </a:r>
            <a:endParaRPr lang="en-US" sz="2100" dirty="0"/>
          </a:p>
        </p:txBody>
      </p:sp>
      <p:graphicFrame>
        <p:nvGraphicFramePr>
          <p:cNvPr id="30" name="Table 29"/>
          <p:cNvGraphicFramePr>
            <a:graphicFrameLocks noGrp="1"/>
          </p:cNvGraphicFramePr>
          <p:nvPr>
            <p:extLst>
              <p:ext uri="{D42A27DB-BD31-4B8C-83A1-F6EECF244321}">
                <p14:modId xmlns:p14="http://schemas.microsoft.com/office/powerpoint/2010/main" val="2761195549"/>
              </p:ext>
            </p:extLst>
          </p:nvPr>
        </p:nvGraphicFramePr>
        <p:xfrm>
          <a:off x="762000" y="3124200"/>
          <a:ext cx="8153400" cy="34137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 – November 4,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409463">
                <a:tc>
                  <a:txBody>
                    <a:bodyPr/>
                    <a:lstStyle/>
                    <a:p>
                      <a:r>
                        <a:rPr lang="en-US" sz="22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137160">
                <a:tc>
                  <a:txBody>
                    <a:bodyPr/>
                    <a:lstStyle/>
                    <a:p>
                      <a:r>
                        <a:rPr lang="en-US" sz="22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200" dirty="0"/>
                        <a:t>6,000</a:t>
                      </a:r>
                    </a:p>
                  </a:txBody>
                  <a:tcPr>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2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200" b="0" dirty="0">
                          <a:solidFill>
                            <a:srgbClr val="000000"/>
                          </a:solidFill>
                        </a:rPr>
                        <a:t>6,000</a:t>
                      </a: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r h="423582">
                <a:tc>
                  <a:txBody>
                    <a:bodyPr/>
                    <a:lstStyle/>
                    <a:p>
                      <a:r>
                        <a:rPr lang="en-US" sz="22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409463">
                <a:tc>
                  <a:txBody>
                    <a:bodyPr/>
                    <a:lstStyle/>
                    <a:p>
                      <a:r>
                        <a:rPr lang="en-US" sz="22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200" dirty="0"/>
                        <a:t>6,000</a:t>
                      </a:r>
                    </a:p>
                  </a:txBody>
                  <a:tcPr>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endParaRPr lang="en-US" sz="2200" dirty="0"/>
                    </a:p>
                  </a:txBody>
                  <a:tcPr>
                    <a:solidFill>
                      <a:srgbClr val="FFFAB0"/>
                    </a:solidFill>
                  </a:tcPr>
                </a:tc>
                <a:tc>
                  <a:txBody>
                    <a:bodyPr/>
                    <a:lstStyle/>
                    <a:p>
                      <a:pPr algn="r"/>
                      <a:r>
                        <a:rPr lang="en-US" sz="2200" b="0" dirty="0">
                          <a:solidFill>
                            <a:schemeClr val="tx1"/>
                          </a:solidFill>
                        </a:rPr>
                        <a:t>5,880</a:t>
                      </a:r>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409463">
                <a:tc>
                  <a:txBody>
                    <a:bodyPr/>
                    <a:lstStyle/>
                    <a:p>
                      <a:pPr lvl="1"/>
                      <a:r>
                        <a:rPr lang="en-US" sz="2200" dirty="0"/>
                        <a:t>Sales discounts forfeited</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2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200" b="0" dirty="0">
                          <a:solidFill>
                            <a:schemeClr val="tx1"/>
                          </a:solidFill>
                        </a:rPr>
                        <a:t>120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78698096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algn="ctr"/>
            <a:r>
              <a:rPr lang="en-US" dirty="0"/>
              <a:t>Cash and Cash Equivalents</a:t>
            </a:r>
            <a:endParaRPr lang="en-IN" dirty="0">
              <a:latin typeface="Calibri Light" panose="020F0302020204030204" pitchFamily="34" charset="0"/>
              <a:ea typeface="Adobe Fan Heiti Std B"/>
              <a:cs typeface="Adobe Fan Heiti Std B"/>
            </a:endParaRPr>
          </a:p>
        </p:txBody>
      </p:sp>
      <p:sp>
        <p:nvSpPr>
          <p:cNvPr id="5" name="Rectangle 4"/>
          <p:cNvSpPr/>
          <p:nvPr/>
        </p:nvSpPr>
        <p:spPr>
          <a:xfrm>
            <a:off x="762000" y="1861018"/>
            <a:ext cx="3733800" cy="4527200"/>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1676400" y="1403459"/>
            <a:ext cx="2168471" cy="86868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Cash</a:t>
            </a:r>
            <a:endParaRPr lang="en-IN" sz="2400" dirty="0"/>
          </a:p>
        </p:txBody>
      </p:sp>
      <p:sp>
        <p:nvSpPr>
          <p:cNvPr id="9" name="TextBox 8"/>
          <p:cNvSpPr txBox="1"/>
          <p:nvPr/>
        </p:nvSpPr>
        <p:spPr>
          <a:xfrm>
            <a:off x="762000" y="2272144"/>
            <a:ext cx="3733800" cy="2308324"/>
          </a:xfrm>
          <a:prstGeom prst="rect">
            <a:avLst/>
          </a:prstGeom>
          <a:noFill/>
        </p:spPr>
        <p:txBody>
          <a:bodyPr wrap="square" rtlCol="0">
            <a:spAutoFit/>
          </a:bodyPr>
          <a:lstStyle/>
          <a:p>
            <a:pPr marL="457200" indent="-457200">
              <a:buFont typeface="Arial" panose="020B0604020202020204" pitchFamily="34" charset="0"/>
              <a:buChar char="•"/>
            </a:pPr>
            <a:r>
              <a:rPr lang="en-IN" sz="2400" dirty="0"/>
              <a:t>Amounts readily available to pay off debt or to use in operations</a:t>
            </a:r>
            <a:endParaRPr lang="en-US" sz="2400" dirty="0"/>
          </a:p>
          <a:p>
            <a:pPr marL="457200" indent="-457200">
              <a:buClr>
                <a:schemeClr val="tx1"/>
              </a:buClr>
              <a:buFont typeface="Arial" panose="020B0604020202020204" pitchFamily="34" charset="0"/>
              <a:buChar char="•"/>
            </a:pPr>
            <a:r>
              <a:rPr lang="en-US" sz="2400" b="1" dirty="0">
                <a:solidFill>
                  <a:srgbClr val="C00000"/>
                </a:solidFill>
              </a:rPr>
              <a:t>Examples</a:t>
            </a:r>
            <a:r>
              <a:rPr lang="en-US" sz="2400" dirty="0">
                <a:solidFill>
                  <a:srgbClr val="C00000"/>
                </a:solidFill>
              </a:rPr>
              <a:t>: </a:t>
            </a:r>
            <a:r>
              <a:rPr lang="en-US" sz="2400" dirty="0"/>
              <a:t>Currency and coins, balances in checking accounts</a:t>
            </a:r>
            <a:endParaRPr lang="en-IN" sz="2400" dirty="0"/>
          </a:p>
        </p:txBody>
      </p:sp>
      <p:sp>
        <p:nvSpPr>
          <p:cNvPr id="11" name="Rectangle 10"/>
          <p:cNvSpPr/>
          <p:nvPr/>
        </p:nvSpPr>
        <p:spPr>
          <a:xfrm>
            <a:off x="4724400" y="1861017"/>
            <a:ext cx="4267200" cy="4527201"/>
          </a:xfrm>
          <a:prstGeom prst="rect">
            <a:avLst/>
          </a:prstGeom>
          <a:noFill/>
          <a:ln w="28575">
            <a:solidFill>
              <a:srgbClr val="2E75B6"/>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Freeform 11"/>
          <p:cNvSpPr/>
          <p:nvPr/>
        </p:nvSpPr>
        <p:spPr>
          <a:xfrm>
            <a:off x="5486400" y="1403459"/>
            <a:ext cx="2168471" cy="86868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2E75B6"/>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Cash Equivalents</a:t>
            </a:r>
            <a:endParaRPr lang="en-IN" sz="2400" dirty="0"/>
          </a:p>
        </p:txBody>
      </p:sp>
      <p:sp>
        <p:nvSpPr>
          <p:cNvPr id="14" name="TextBox 13"/>
          <p:cNvSpPr txBox="1"/>
          <p:nvPr/>
        </p:nvSpPr>
        <p:spPr>
          <a:xfrm>
            <a:off x="4737100" y="2294791"/>
            <a:ext cx="4254500" cy="3785652"/>
          </a:xfrm>
          <a:prstGeom prst="rect">
            <a:avLst/>
          </a:prstGeom>
          <a:noFill/>
        </p:spPr>
        <p:txBody>
          <a:bodyPr wrap="square" rtlCol="0">
            <a:spAutoFit/>
          </a:bodyPr>
          <a:lstStyle/>
          <a:p>
            <a:pPr marL="342900" lvl="1" indent="-342900">
              <a:buFont typeface="Arial" panose="020B0604020202020204" pitchFamily="34" charset="0"/>
              <a:buChar char="•"/>
            </a:pPr>
            <a:r>
              <a:rPr lang="en-US" sz="2400" dirty="0"/>
              <a:t>Short-term, highly </a:t>
            </a:r>
            <a:r>
              <a:rPr lang="en-IN" sz="2400" dirty="0"/>
              <a:t>liquid investments, readily convertible to cash with little risk of loss</a:t>
            </a:r>
          </a:p>
          <a:p>
            <a:pPr marL="342900" indent="-342900">
              <a:buFont typeface="Arial" panose="020B0604020202020204" pitchFamily="34" charset="0"/>
              <a:buChar char="•"/>
            </a:pPr>
            <a:r>
              <a:rPr lang="en-US" sz="2400" dirty="0"/>
              <a:t>Have a maturity date </a:t>
            </a:r>
            <a:r>
              <a:rPr lang="en-US" sz="2400" dirty="0" smtClean="0"/>
              <a:t>no longer </a:t>
            </a:r>
            <a:r>
              <a:rPr lang="en-US" sz="2400" dirty="0"/>
              <a:t>than three </a:t>
            </a:r>
            <a:r>
              <a:rPr lang="en-US" sz="2400" dirty="0" smtClean="0"/>
              <a:t>months </a:t>
            </a:r>
            <a:r>
              <a:rPr lang="en-US" sz="2400" i="1" dirty="0" smtClean="0"/>
              <a:t>from </a:t>
            </a:r>
            <a:r>
              <a:rPr lang="en-US" sz="2400" i="1" dirty="0"/>
              <a:t>the date of purchase</a:t>
            </a:r>
            <a:endParaRPr lang="en-IN" sz="2400" dirty="0"/>
          </a:p>
          <a:p>
            <a:pPr marL="342900" indent="-342900">
              <a:buClr>
                <a:schemeClr val="tx1"/>
              </a:buClr>
              <a:buFont typeface="Arial" panose="020B0604020202020204" pitchFamily="34" charset="0"/>
              <a:buChar char="•"/>
            </a:pPr>
            <a:r>
              <a:rPr lang="en-US" sz="2400" b="1" dirty="0">
                <a:solidFill>
                  <a:srgbClr val="C00000"/>
                </a:solidFill>
              </a:rPr>
              <a:t>Examples: </a:t>
            </a:r>
            <a:r>
              <a:rPr lang="en-IN" sz="2400" dirty="0"/>
              <a:t>Money market funds, treasury bills, and commercial paper</a:t>
            </a:r>
            <a:endParaRPr lang="en-US" sz="2400" dirty="0"/>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Tree>
    <p:extLst>
      <p:ext uri="{BB962C8B-B14F-4D97-AF65-F5344CB8AC3E}">
        <p14:creationId xmlns:p14="http://schemas.microsoft.com/office/powerpoint/2010/main" val="1888786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2"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04801"/>
            <a:ext cx="8382000" cy="761999"/>
          </a:xfrm>
        </p:spPr>
        <p:txBody>
          <a:bodyPr>
            <a:noAutofit/>
          </a:bodyPr>
          <a:lstStyle/>
          <a:p>
            <a:pPr algn="ctr"/>
            <a:r>
              <a:rPr lang="en-US" dirty="0"/>
              <a:t>Gross Method vs. Net </a:t>
            </a:r>
            <a:r>
              <a:rPr lang="en-US" dirty="0" smtClean="0"/>
              <a:t>Method </a:t>
            </a:r>
            <a:r>
              <a:rPr lang="en-US" sz="2600" dirty="0"/>
              <a:t>(</a:t>
            </a:r>
            <a:r>
              <a:rPr lang="en-US" sz="2600" dirty="0" smtClean="0"/>
              <a:t>concluded)</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1236517"/>
            <a:ext cx="8382001" cy="2462213"/>
          </a:xfrm>
          <a:prstGeom prst="rect">
            <a:avLst/>
          </a:prstGeom>
          <a:noFill/>
          <a:ln w="19050">
            <a:noFill/>
          </a:ln>
        </p:spPr>
        <p:txBody>
          <a:bodyPr wrap="square" rtlCol="0">
            <a:spAutoFit/>
          </a:bodyPr>
          <a:lstStyle/>
          <a:p>
            <a:r>
              <a:rPr lang="en-IN" sz="22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$20,000. The customer paid $13,720 ($14,000 less the 2% cash discount) on October 14 and the remaining balance of $6,000 on November 4.</a:t>
            </a:r>
            <a:endParaRPr lang="en-US" sz="2200" dirty="0"/>
          </a:p>
        </p:txBody>
      </p:sp>
      <p:graphicFrame>
        <p:nvGraphicFramePr>
          <p:cNvPr id="34" name="Table 33"/>
          <p:cNvGraphicFramePr>
            <a:graphicFrameLocks noGrp="1"/>
          </p:cNvGraphicFramePr>
          <p:nvPr>
            <p:extLst>
              <p:ext uri="{D42A27DB-BD31-4B8C-83A1-F6EECF244321}">
                <p14:modId xmlns:p14="http://schemas.microsoft.com/office/powerpoint/2010/main" val="1913844842"/>
              </p:ext>
            </p:extLst>
          </p:nvPr>
        </p:nvGraphicFramePr>
        <p:xfrm>
          <a:off x="838200" y="3810001"/>
          <a:ext cx="8001000" cy="2362200"/>
        </p:xfrm>
        <a:graphic>
          <a:graphicData uri="http://schemas.openxmlformats.org/drawingml/2006/table">
            <a:tbl>
              <a:tblPr firstRow="1" bandRow="1">
                <a:tableStyleId>{2D5ABB26-0587-4C30-8999-92F81FD0307C}</a:tableStyleId>
              </a:tblPr>
              <a:tblGrid>
                <a:gridCol w="3581400">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gridCol w="323822">
                  <a:extLst>
                    <a:ext uri="{9D8B030D-6E8A-4147-A177-3AD203B41FA5}">
                      <a16:colId xmlns="" xmlns:a16="http://schemas.microsoft.com/office/drawing/2014/main" val="20002"/>
                    </a:ext>
                  </a:extLst>
                </a:gridCol>
                <a:gridCol w="2042771">
                  <a:extLst>
                    <a:ext uri="{9D8B030D-6E8A-4147-A177-3AD203B41FA5}">
                      <a16:colId xmlns="" xmlns:a16="http://schemas.microsoft.com/office/drawing/2014/main" val="20003"/>
                    </a:ext>
                  </a:extLst>
                </a:gridCol>
                <a:gridCol w="300407">
                  <a:extLst>
                    <a:ext uri="{9D8B030D-6E8A-4147-A177-3AD203B41FA5}">
                      <a16:colId xmlns="" xmlns:a16="http://schemas.microsoft.com/office/drawing/2014/main" val="20004"/>
                    </a:ext>
                  </a:extLst>
                </a:gridCol>
              </a:tblGrid>
              <a:tr h="313649">
                <a:tc>
                  <a:txBody>
                    <a:bodyPr/>
                    <a:lstStyle/>
                    <a:p>
                      <a:pPr lvl="1"/>
                      <a:endParaRPr lang="en-US" sz="2300" b="1" dirty="0"/>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gridSpan="2">
                  <a:txBody>
                    <a:bodyPr/>
                    <a:lstStyle/>
                    <a:p>
                      <a:pPr algn="ctr"/>
                      <a:r>
                        <a:rPr lang="en-US" sz="2300" b="1" dirty="0">
                          <a:solidFill>
                            <a:srgbClr val="660066"/>
                          </a:solidFill>
                        </a:rPr>
                        <a:t>Gross</a:t>
                      </a:r>
                      <a:r>
                        <a:rPr lang="en-US" sz="2300" b="1" baseline="0" dirty="0">
                          <a:solidFill>
                            <a:srgbClr val="660066"/>
                          </a:solidFill>
                        </a:rPr>
                        <a:t> Method</a:t>
                      </a:r>
                      <a:endParaRPr lang="en-US" sz="2300" b="1" dirty="0">
                        <a:solidFill>
                          <a:srgbClr val="660066"/>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ctr"/>
                      <a:r>
                        <a:rPr lang="en-US" sz="2300" b="1" dirty="0">
                          <a:solidFill>
                            <a:srgbClr val="0072A2"/>
                          </a:solidFill>
                        </a:rPr>
                        <a:t>     </a:t>
                      </a:r>
                      <a:r>
                        <a:rPr lang="en-US" sz="2300" b="1" baseline="0" dirty="0">
                          <a:solidFill>
                            <a:srgbClr val="0072A2"/>
                          </a:solidFill>
                        </a:rPr>
                        <a:t>   </a:t>
                      </a:r>
                      <a:r>
                        <a:rPr lang="en-US" sz="2300" b="1" dirty="0">
                          <a:solidFill>
                            <a:srgbClr val="0072A2"/>
                          </a:solidFill>
                        </a:rPr>
                        <a:t> Net Method</a:t>
                      </a:r>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sz="2300" b="1" dirty="0"/>
                    </a:p>
                  </a:txBody>
                  <a:tcPr>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13649">
                <a:tc>
                  <a:txBody>
                    <a:bodyPr/>
                    <a:lstStyle/>
                    <a:p>
                      <a:r>
                        <a:rPr lang="en-US" sz="2300" b="0" dirty="0">
                          <a:solidFill>
                            <a:srgbClr val="000000"/>
                          </a:solidFill>
                        </a:rPr>
                        <a:t>Sales</a:t>
                      </a:r>
                    </a:p>
                  </a:txBody>
                  <a:tcPr>
                    <a:lnL w="19050" cap="flat" cmpd="sng" algn="ctr">
                      <a:solidFill>
                        <a:srgbClr val="F79646"/>
                      </a:solidFill>
                      <a:prstDash val="solid"/>
                      <a:round/>
                      <a:headEnd type="none" w="med" len="med"/>
                      <a:tailEnd type="none" w="med" len="med"/>
                    </a:lnL>
                    <a:lnR>
                      <a:noFill/>
                    </a:lnR>
                    <a:lnT w="12700" cap="flat" cmpd="sng" algn="ctr">
                      <a:solidFill>
                        <a:prstClr val="black"/>
                      </a:solidFill>
                      <a:prstDash val="solid"/>
                      <a:round/>
                      <a:headEnd type="none" w="med" len="med"/>
                      <a:tailEnd type="none" w="med" len="med"/>
                    </a:lnT>
                    <a:solidFill>
                      <a:srgbClr val="FFFAB0"/>
                    </a:solidFill>
                  </a:tcPr>
                </a:tc>
                <a:tc>
                  <a:txBody>
                    <a:bodyPr/>
                    <a:lstStyle/>
                    <a:p>
                      <a:pPr algn="r"/>
                      <a:r>
                        <a:rPr lang="en-US" sz="2300" dirty="0"/>
                        <a:t>  $20,000     </a:t>
                      </a:r>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a:endParaRPr lang="en-US" sz="2300" dirty="0"/>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300" dirty="0"/>
                        <a:t>$19,600</a:t>
                      </a:r>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300" dirty="0"/>
                    </a:p>
                  </a:txBody>
                  <a:tcPr>
                    <a:lnL>
                      <a:noFill/>
                    </a:lnL>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13649">
                <a:tc>
                  <a:txBody>
                    <a:bodyPr/>
                    <a:lstStyle/>
                    <a:p>
                      <a:r>
                        <a:rPr lang="en-US" sz="2300" dirty="0"/>
                        <a:t>Less: Sales discounts</a:t>
                      </a:r>
                    </a:p>
                  </a:txBody>
                  <a:tcPr>
                    <a:lnL w="19050" cap="flat" cmpd="sng" algn="ctr">
                      <a:solidFill>
                        <a:srgbClr val="F79646"/>
                      </a:solidFill>
                      <a:prstDash val="solid"/>
                      <a:round/>
                      <a:headEnd type="none" w="med" len="med"/>
                      <a:tailEnd type="none" w="med" len="med"/>
                    </a:lnL>
                    <a:lnR>
                      <a:noFill/>
                    </a:lnR>
                    <a:lnB>
                      <a:noFill/>
                    </a:lnB>
                    <a:solidFill>
                      <a:srgbClr val="FFFAB0"/>
                    </a:solidFill>
                  </a:tcPr>
                </a:tc>
                <a:tc>
                  <a:txBody>
                    <a:bodyPr/>
                    <a:lstStyle/>
                    <a:p>
                      <a:pPr algn="r"/>
                      <a:r>
                        <a:rPr lang="en-US" sz="2300" dirty="0"/>
                        <a:t>  (280)</a:t>
                      </a:r>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endParaRPr lang="en-US" dirty="0"/>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300" dirty="0"/>
                        <a:t>-0-</a:t>
                      </a:r>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300" dirty="0"/>
                    </a:p>
                  </a:txBody>
                  <a:tcPr>
                    <a:lnL>
                      <a:noFill/>
                    </a:lnL>
                    <a:lnR w="19050" cap="flat" cmpd="sng" algn="ctr">
                      <a:solidFill>
                        <a:srgbClr val="F79646"/>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13649">
                <a:tc>
                  <a:txBody>
                    <a:bodyPr/>
                    <a:lstStyle/>
                    <a:p>
                      <a:r>
                        <a:rPr lang="en-US" sz="2300" b="0" dirty="0" smtClean="0">
                          <a:solidFill>
                            <a:srgbClr val="000000"/>
                          </a:solidFill>
                        </a:rPr>
                        <a:t>Add: Discounts forfeited</a:t>
                      </a:r>
                      <a:endParaRPr lang="en-US" sz="2300" b="0" dirty="0">
                        <a:solidFill>
                          <a:srgbClr val="000000"/>
                        </a:solidFill>
                      </a:endParaRP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solidFill>
                      <a:srgbClr val="FFFAB0"/>
                    </a:solidFill>
                  </a:tcPr>
                </a:tc>
                <a:tc>
                  <a:txBody>
                    <a:bodyPr/>
                    <a:lstStyle/>
                    <a:p>
                      <a:pPr algn="r"/>
                      <a:r>
                        <a:rPr lang="en-US" sz="2300" dirty="0"/>
                        <a:t>0</a:t>
                      </a:r>
                    </a:p>
                  </a:txBody>
                  <a:tcPr>
                    <a:lnT w="12700" cap="flat" cmpd="sng" algn="ctr">
                      <a:noFill/>
                      <a:prstDash val="solid"/>
                      <a:round/>
                      <a:headEnd type="none" w="med" len="med"/>
                      <a:tailEnd type="none" w="med" len="med"/>
                    </a:lnT>
                    <a:solidFill>
                      <a:srgbClr val="FFFAB0"/>
                    </a:solidFill>
                  </a:tcPr>
                </a:tc>
                <a:tc>
                  <a:txBody>
                    <a:bodyPr/>
                    <a:lstStyle/>
                    <a:p>
                      <a:endParaRPr lang="en-US"/>
                    </a:p>
                  </a:txBody>
                  <a:tcPr>
                    <a:lnT w="12700" cap="flat" cmpd="sng" algn="ctr">
                      <a:noFill/>
                      <a:prstDash val="solid"/>
                      <a:round/>
                      <a:headEnd type="none" w="med" len="med"/>
                      <a:tailEnd type="none" w="med" len="med"/>
                    </a:lnT>
                    <a:solidFill>
                      <a:srgbClr val="FFFAB0"/>
                    </a:solidFill>
                  </a:tcPr>
                </a:tc>
                <a:tc>
                  <a:txBody>
                    <a:bodyPr/>
                    <a:lstStyle/>
                    <a:p>
                      <a:pPr algn="r"/>
                      <a:r>
                        <a:rPr lang="en-US" sz="2300" dirty="0"/>
                        <a:t>120</a:t>
                      </a:r>
                    </a:p>
                  </a:txBody>
                  <a:tcPr>
                    <a:lnT w="12700" cap="flat" cmpd="sng" algn="ctr">
                      <a:noFill/>
                      <a:prstDash val="solid"/>
                      <a:round/>
                      <a:headEnd type="none" w="med" len="med"/>
                      <a:tailEnd type="none" w="med" len="med"/>
                    </a:lnT>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313649">
                <a:tc>
                  <a:txBody>
                    <a:bodyPr/>
                    <a:lstStyle/>
                    <a:p>
                      <a:r>
                        <a:rPr lang="en-US" sz="2300" dirty="0" smtClean="0"/>
                        <a:t>Net sales </a:t>
                      </a:r>
                      <a:r>
                        <a:rPr lang="en-US" sz="2300" dirty="0"/>
                        <a:t>r</a:t>
                      </a:r>
                      <a:r>
                        <a:rPr lang="en-US" sz="2300" dirty="0" smtClean="0"/>
                        <a:t>evenue</a:t>
                      </a:r>
                      <a:endParaRPr lang="en-US" sz="2300" dirty="0"/>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19,720</a:t>
                      </a:r>
                    </a:p>
                  </a:txBody>
                  <a:tcPr>
                    <a:solidFill>
                      <a:srgbClr val="FFFAB0"/>
                    </a:solidFill>
                  </a:tcPr>
                </a:tc>
                <a:tc>
                  <a:txBody>
                    <a:bodyPr/>
                    <a:lstStyle/>
                    <a:p>
                      <a:endParaRPr lang="en-US" dirty="0"/>
                    </a:p>
                  </a:txBody>
                  <a:tcPr>
                    <a:solidFill>
                      <a:srgbClr val="FFFAB0"/>
                    </a:solidFill>
                  </a:tcPr>
                </a:tc>
                <a:tc>
                  <a:txBody>
                    <a:bodyPr/>
                    <a:lstStyle/>
                    <a:p>
                      <a:pPr algn="r"/>
                      <a:r>
                        <a:rPr lang="en-US" sz="2300" dirty="0" smtClean="0"/>
                        <a:t>19,720</a:t>
                      </a:r>
                      <a:endParaRPr lang="en-US" sz="2300" dirty="0"/>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0">
                <a:tc>
                  <a:txBody>
                    <a:bodyPr/>
                    <a:lstStyle/>
                    <a:p>
                      <a:endParaRPr lang="en-US" sz="400" dirty="0"/>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tr>
            </a:tbl>
          </a:graphicData>
        </a:graphic>
      </p:graphicFrame>
      <p:cxnSp>
        <p:nvCxnSpPr>
          <p:cNvPr id="37" name="Straight Connector 36"/>
          <p:cNvCxnSpPr/>
          <p:nvPr/>
        </p:nvCxnSpPr>
        <p:spPr>
          <a:xfrm>
            <a:off x="7449953" y="51054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953000" y="51054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953000" y="60198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953000" y="60960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467600" y="60198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7467600" y="60960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605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Cash Discounts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400" dirty="0"/>
              <a:t>Which of the following is </a:t>
            </a:r>
            <a:r>
              <a:rPr lang="en-US" sz="2400" b="1" dirty="0"/>
              <a:t>not</a:t>
            </a:r>
            <a:r>
              <a:rPr lang="en-US" sz="2400" dirty="0"/>
              <a:t> true about recording cash discounts?</a:t>
            </a:r>
          </a:p>
          <a:p>
            <a:pPr marL="457200" indent="-457200">
              <a:buFont typeface="+mj-lt"/>
              <a:buAutoNum type="alphaLcPeriod"/>
              <a:tabLst>
                <a:tab pos="342900" algn="l"/>
              </a:tabLst>
            </a:pPr>
            <a:r>
              <a:rPr lang="en-US" sz="2400" dirty="0"/>
              <a:t>The gross method records sales discounts taken when payment occurs during the discount </a:t>
            </a:r>
            <a:r>
              <a:rPr lang="en-US" sz="2400" dirty="0" smtClean="0"/>
              <a:t>period</a:t>
            </a:r>
            <a:endParaRPr lang="en-US" sz="2400" dirty="0"/>
          </a:p>
          <a:p>
            <a:pPr marL="457200" indent="-457200">
              <a:buFont typeface="+mj-lt"/>
              <a:buAutoNum type="alphaLcPeriod"/>
              <a:tabLst>
                <a:tab pos="342900" algn="l"/>
              </a:tabLst>
            </a:pPr>
            <a:r>
              <a:rPr lang="en-US" sz="2400" dirty="0"/>
              <a:t>The net method records sales discounts not taken as sales discounts </a:t>
            </a:r>
            <a:r>
              <a:rPr lang="en-US" sz="2400" dirty="0" smtClean="0"/>
              <a:t>forfeited</a:t>
            </a:r>
            <a:endParaRPr lang="en-US" sz="2400" dirty="0"/>
          </a:p>
          <a:p>
            <a:pPr marL="457200" indent="-457200">
              <a:buFont typeface="+mj-lt"/>
              <a:buAutoNum type="alphaLcPeriod"/>
              <a:tabLst>
                <a:tab pos="342900" algn="l"/>
              </a:tabLst>
            </a:pPr>
            <a:r>
              <a:rPr lang="en-US" sz="2400" dirty="0"/>
              <a:t>Net sales revenue is higher under the gross method than under the net </a:t>
            </a:r>
            <a:r>
              <a:rPr lang="en-US" sz="2400" dirty="0" smtClean="0"/>
              <a:t>method</a:t>
            </a:r>
            <a:endParaRPr lang="en-US" sz="2400" dirty="0"/>
          </a:p>
          <a:p>
            <a:pPr marL="457200" indent="-457200">
              <a:buFont typeface="+mj-lt"/>
              <a:buAutoNum type="alphaLcPeriod"/>
              <a:tabLst>
                <a:tab pos="342900" algn="l"/>
              </a:tabLst>
            </a:pPr>
            <a:r>
              <a:rPr lang="en-US" sz="2400" dirty="0"/>
              <a:t>Total revenue is higher under the gross method than under the net </a:t>
            </a:r>
            <a:r>
              <a:rPr lang="en-US" sz="2400" dirty="0" smtClean="0"/>
              <a:t>method</a:t>
            </a:r>
            <a:endParaRPr lang="en-US" sz="2400" dirty="0"/>
          </a:p>
        </p:txBody>
      </p:sp>
      <p:sp>
        <p:nvSpPr>
          <p:cNvPr id="2" name="Oval 1"/>
          <p:cNvSpPr/>
          <p:nvPr/>
        </p:nvSpPr>
        <p:spPr bwMode="auto">
          <a:xfrm>
            <a:off x="761999" y="47244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486400"/>
            <a:ext cx="8013600" cy="1200329"/>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a:t>The correct answer is </a:t>
            </a:r>
            <a:r>
              <a:rPr lang="en-US" sz="2400" i="1" dirty="0"/>
              <a:t>d</a:t>
            </a:r>
            <a:r>
              <a:rPr lang="en-US" sz="2400" dirty="0"/>
              <a:t>. </a:t>
            </a:r>
            <a:r>
              <a:rPr lang="en-US" sz="2400" b="1" dirty="0">
                <a:solidFill>
                  <a:srgbClr val="C00000"/>
                </a:solidFill>
              </a:rPr>
              <a:t>Total revenue is the same under the two methods.</a:t>
            </a:r>
            <a:r>
              <a:rPr lang="en-US" sz="2400" b="1" dirty="0"/>
              <a:t> </a:t>
            </a:r>
            <a:r>
              <a:rPr lang="en-US" sz="2400" dirty="0"/>
              <a:t>See the previous illustration: $19,720 (gross method) = $19,600 + $120 (net method).</a:t>
            </a:r>
            <a:endParaRPr lang="en-US" sz="2400" b="1" dirty="0"/>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a:t>
            </a:r>
            <a:r>
              <a:rPr lang="en-IN" sz="1500" dirty="0"/>
              <a:t>3</a:t>
            </a:r>
          </a:p>
        </p:txBody>
      </p:sp>
    </p:spTree>
    <p:extLst>
      <p:ext uri="{BB962C8B-B14F-4D97-AF65-F5344CB8AC3E}">
        <p14:creationId xmlns:p14="http://schemas.microsoft.com/office/powerpoint/2010/main" val="187929792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Gross Method vs. Net </a:t>
            </a:r>
            <a:r>
              <a:rPr lang="en-US" dirty="0" smtClean="0"/>
              <a:t>Method—</a:t>
            </a:r>
            <a:br>
              <a:rPr lang="en-US" dirty="0" smtClean="0"/>
            </a:br>
            <a:r>
              <a:rPr lang="en-US" dirty="0" smtClean="0"/>
              <a:t>Which </a:t>
            </a:r>
            <a:r>
              <a:rPr lang="en-US" dirty="0"/>
              <a:t>is Correct?</a:t>
            </a:r>
          </a:p>
        </p:txBody>
      </p:sp>
      <p:sp>
        <p:nvSpPr>
          <p:cNvPr id="3" name="Content Placeholder 2"/>
          <p:cNvSpPr>
            <a:spLocks noGrp="1"/>
          </p:cNvSpPr>
          <p:nvPr>
            <p:ph idx="1"/>
          </p:nvPr>
        </p:nvSpPr>
        <p:spPr>
          <a:xfrm>
            <a:off x="761999" y="1444626"/>
            <a:ext cx="8013600" cy="2365373"/>
          </a:xfrm>
        </p:spPr>
        <p:txBody>
          <a:bodyPr>
            <a:normAutofit/>
          </a:bodyPr>
          <a:lstStyle/>
          <a:p>
            <a:r>
              <a:rPr lang="en-US" sz="2500" dirty="0"/>
              <a:t>Sales revenue and the corresponding accounts receivable should be stated at the amount of consideration the seller expects to be entitled to receive</a:t>
            </a:r>
          </a:p>
          <a:p>
            <a:pPr lvl="1"/>
            <a:r>
              <a:rPr lang="en-US" sz="2300" dirty="0"/>
              <a:t>The </a:t>
            </a:r>
            <a:r>
              <a:rPr lang="en-US" sz="2300" b="1" dirty="0">
                <a:solidFill>
                  <a:srgbClr val="C00000"/>
                </a:solidFill>
              </a:rPr>
              <a:t>net method </a:t>
            </a:r>
            <a:r>
              <a:rPr lang="en-US" sz="2300" dirty="0"/>
              <a:t>typically better reflects that amount, because the discount is a savings that prudent customers are unwilling to </a:t>
            </a:r>
            <a:r>
              <a:rPr lang="en-US" sz="2300" dirty="0" smtClean="0"/>
              <a:t>forgo</a:t>
            </a:r>
            <a:endParaRPr lang="en-US" sz="23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5" name="TextBox 4"/>
          <p:cNvSpPr txBox="1"/>
          <p:nvPr/>
        </p:nvSpPr>
        <p:spPr>
          <a:xfrm>
            <a:off x="1371600" y="4114800"/>
            <a:ext cx="2209801" cy="1323439"/>
          </a:xfrm>
          <a:prstGeom prst="rect">
            <a:avLst/>
          </a:prstGeom>
          <a:noFill/>
          <a:ln w="28575">
            <a:solidFill>
              <a:srgbClr val="0072A2"/>
            </a:solidFill>
          </a:ln>
        </p:spPr>
        <p:txBody>
          <a:bodyPr wrap="square" rtlCol="0">
            <a:spAutoFit/>
          </a:bodyPr>
          <a:lstStyle/>
          <a:p>
            <a:pPr algn="ctr"/>
            <a:r>
              <a:rPr lang="en-US" sz="2000" dirty="0"/>
              <a:t>To save $2, the customer must pay $98 twenty days earlier than due.</a:t>
            </a:r>
          </a:p>
        </p:txBody>
      </p:sp>
      <p:sp>
        <p:nvSpPr>
          <p:cNvPr id="6" name="TextBox 5"/>
          <p:cNvSpPr txBox="1"/>
          <p:nvPr/>
        </p:nvSpPr>
        <p:spPr>
          <a:xfrm>
            <a:off x="4768799" y="4114801"/>
            <a:ext cx="3467101" cy="1323439"/>
          </a:xfrm>
          <a:prstGeom prst="rect">
            <a:avLst/>
          </a:prstGeom>
          <a:noFill/>
          <a:ln w="28575">
            <a:solidFill>
              <a:srgbClr val="0072A2"/>
            </a:solidFill>
          </a:ln>
        </p:spPr>
        <p:txBody>
          <a:bodyPr wrap="square" rtlCol="0">
            <a:spAutoFit/>
          </a:bodyPr>
          <a:lstStyle/>
          <a:p>
            <a:pPr algn="ctr"/>
            <a:r>
              <a:rPr lang="en-US" sz="2000" dirty="0"/>
              <a:t>“Investing” $98 to “earn” $2</a:t>
            </a:r>
          </a:p>
          <a:p>
            <a:pPr algn="ctr"/>
            <a:endParaRPr lang="en-US" sz="2000" dirty="0"/>
          </a:p>
          <a:p>
            <a:pPr algn="ctr"/>
            <a:r>
              <a:rPr lang="en-US" sz="2000" dirty="0"/>
              <a:t>$2/$98 = 2.04% return for a 20-day period</a:t>
            </a:r>
          </a:p>
        </p:txBody>
      </p:sp>
      <p:cxnSp>
        <p:nvCxnSpPr>
          <p:cNvPr id="8" name="Straight Arrow Connector 7"/>
          <p:cNvCxnSpPr>
            <a:stCxn id="5" idx="3"/>
            <a:endCxn id="6" idx="1"/>
          </p:cNvCxnSpPr>
          <p:nvPr/>
        </p:nvCxnSpPr>
        <p:spPr>
          <a:xfrm>
            <a:off x="3581401" y="4776520"/>
            <a:ext cx="1187398" cy="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390650" y="5869125"/>
            <a:ext cx="6864300" cy="461665"/>
          </a:xfrm>
          <a:prstGeom prst="rect">
            <a:avLst/>
          </a:prstGeom>
          <a:noFill/>
          <a:ln w="28575">
            <a:solidFill>
              <a:srgbClr val="0072A2"/>
            </a:solidFill>
          </a:ln>
        </p:spPr>
        <p:txBody>
          <a:bodyPr wrap="square" rtlCol="0">
            <a:spAutoFit/>
          </a:bodyPr>
          <a:lstStyle/>
          <a:p>
            <a:pPr algn="ctr"/>
            <a:r>
              <a:rPr lang="en-US" sz="2400" dirty="0"/>
              <a:t>2.04% </a:t>
            </a:r>
            <a:r>
              <a:rPr lang="en-US" sz="2400" dirty="0" smtClean="0"/>
              <a:t>× </a:t>
            </a:r>
            <a:r>
              <a:rPr lang="en-US" sz="2400" dirty="0"/>
              <a:t>365/20 = </a:t>
            </a:r>
            <a:r>
              <a:rPr lang="en-US" sz="2400" b="1" dirty="0"/>
              <a:t>37.23% annual effective rate</a:t>
            </a:r>
          </a:p>
        </p:txBody>
      </p:sp>
      <p:cxnSp>
        <p:nvCxnSpPr>
          <p:cNvPr id="14" name="Straight Arrow Connector 13"/>
          <p:cNvCxnSpPr>
            <a:stCxn id="6" idx="2"/>
          </p:cNvCxnSpPr>
          <p:nvPr/>
        </p:nvCxnSpPr>
        <p:spPr>
          <a:xfrm flipH="1">
            <a:off x="6502349" y="5438240"/>
            <a:ext cx="1" cy="43088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08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Sales Returns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347663" indent="-290513">
              <a:buSzPct val="100000"/>
            </a:pPr>
            <a:r>
              <a:rPr lang="en-US" sz="2600" dirty="0"/>
              <a:t>Merchandise </a:t>
            </a:r>
            <a:r>
              <a:rPr lang="en-IN" sz="2600" dirty="0"/>
              <a:t>is returned for a </a:t>
            </a:r>
            <a:r>
              <a:rPr lang="en-IN" sz="2600" b="1" dirty="0">
                <a:solidFill>
                  <a:srgbClr val="C00000"/>
                </a:solidFill>
              </a:rPr>
              <a:t>refund</a:t>
            </a:r>
            <a:r>
              <a:rPr lang="en-IN" sz="2600" dirty="0"/>
              <a:t> or for </a:t>
            </a:r>
            <a:r>
              <a:rPr lang="en-IN" sz="2600" b="1" dirty="0">
                <a:solidFill>
                  <a:srgbClr val="C00000"/>
                </a:solidFill>
              </a:rPr>
              <a:t>credit</a:t>
            </a:r>
            <a:r>
              <a:rPr lang="en-IN" sz="2600" dirty="0"/>
              <a:t> to be applied to other purchases</a:t>
            </a:r>
          </a:p>
          <a:p>
            <a:r>
              <a:rPr lang="en-IN" sz="2600" dirty="0"/>
              <a:t>Special price reduction, called an </a:t>
            </a:r>
            <a:r>
              <a:rPr lang="en-IN" sz="2600" b="1" dirty="0">
                <a:solidFill>
                  <a:srgbClr val="C00000"/>
                </a:solidFill>
              </a:rPr>
              <a:t>allowance,</a:t>
            </a:r>
            <a:r>
              <a:rPr lang="en-IN" sz="2600" dirty="0"/>
              <a:t> may be given as an incentive for the customer to keep the merchandise rather than returning it</a:t>
            </a:r>
          </a:p>
          <a:p>
            <a:r>
              <a:rPr lang="en-US" sz="2600" dirty="0"/>
              <a:t>Accrue sales returns and allowances at the time of sale</a:t>
            </a:r>
          </a:p>
          <a:p>
            <a:pPr lvl="1"/>
            <a:r>
              <a:rPr lang="en-US" sz="2600" dirty="0"/>
              <a:t>Otherwise, recognizing sales returns when they </a:t>
            </a:r>
            <a:r>
              <a:rPr lang="en-IN" sz="2600" dirty="0"/>
              <a:t>occur could result in </a:t>
            </a:r>
            <a:r>
              <a:rPr lang="en-US" sz="2600" dirty="0"/>
              <a:t>overstated income </a:t>
            </a:r>
            <a:r>
              <a:rPr lang="en-IN" sz="2600" dirty="0"/>
              <a:t>in the period of </a:t>
            </a:r>
            <a:r>
              <a:rPr lang="en-US" sz="2600" dirty="0"/>
              <a:t>sale and </a:t>
            </a:r>
            <a:r>
              <a:rPr lang="en-IN" sz="2600" dirty="0"/>
              <a:t>understated income in the return period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Tree>
    <p:extLst>
      <p:ext uri="{BB962C8B-B14F-4D97-AF65-F5344CB8AC3E}">
        <p14:creationId xmlns:p14="http://schemas.microsoft.com/office/powerpoint/2010/main" val="35798454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if We Recognize Returns </a:t>
            </a:r>
            <a:br>
              <a:rPr lang="en-US" dirty="0" smtClean="0"/>
            </a:br>
            <a:r>
              <a:rPr lang="en-US" dirty="0" smtClean="0"/>
              <a:t>in the Period the Return Occurs?</a:t>
            </a:r>
            <a:endParaRPr lang="en-US" dirty="0"/>
          </a:p>
        </p:txBody>
      </p:sp>
      <p:sp>
        <p:nvSpPr>
          <p:cNvPr id="3" name="Content Placeholder 2"/>
          <p:cNvSpPr>
            <a:spLocks noGrp="1"/>
          </p:cNvSpPr>
          <p:nvPr>
            <p:ph idx="1"/>
          </p:nvPr>
        </p:nvSpPr>
        <p:spPr>
          <a:xfrm>
            <a:off x="761999" y="1444627"/>
            <a:ext cx="8013600" cy="3075840"/>
          </a:xfrm>
        </p:spPr>
        <p:txBody>
          <a:bodyPr>
            <a:noAutofit/>
          </a:bodyPr>
          <a:lstStyle/>
          <a:p>
            <a:pPr marL="0" indent="0">
              <a:buNone/>
            </a:pPr>
            <a:r>
              <a:rPr lang="en-US" sz="2800" b="1" dirty="0">
                <a:solidFill>
                  <a:srgbClr val="C00000"/>
                </a:solidFill>
              </a:rPr>
              <a:t>Example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5" name="TextBox 4"/>
          <p:cNvSpPr txBox="1"/>
          <p:nvPr/>
        </p:nvSpPr>
        <p:spPr>
          <a:xfrm>
            <a:off x="1066799" y="2133600"/>
            <a:ext cx="3528219"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dirty="0"/>
              <a:t>Merchandise sold to customer for $10,000 in December 2018. That merchandise cost $6,000.</a:t>
            </a:r>
          </a:p>
        </p:txBody>
      </p:sp>
      <p:sp>
        <p:nvSpPr>
          <p:cNvPr id="6" name="TextBox 5"/>
          <p:cNvSpPr txBox="1"/>
          <p:nvPr/>
        </p:nvSpPr>
        <p:spPr>
          <a:xfrm>
            <a:off x="5429250" y="2332335"/>
            <a:ext cx="320040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The company would recognize $4,000 gross profit in 2018.</a:t>
            </a:r>
          </a:p>
        </p:txBody>
      </p:sp>
      <p:sp>
        <p:nvSpPr>
          <p:cNvPr id="7" name="TextBox 6"/>
          <p:cNvSpPr txBox="1"/>
          <p:nvPr/>
        </p:nvSpPr>
        <p:spPr>
          <a:xfrm>
            <a:off x="1066798" y="4289355"/>
            <a:ext cx="3528219"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dirty="0"/>
              <a:t>In 2019, all the merchandise is returned.</a:t>
            </a:r>
          </a:p>
        </p:txBody>
      </p:sp>
      <p:sp>
        <p:nvSpPr>
          <p:cNvPr id="8" name="TextBox 7"/>
          <p:cNvSpPr txBox="1"/>
          <p:nvPr/>
        </p:nvSpPr>
        <p:spPr>
          <a:xfrm>
            <a:off x="5410200" y="5704909"/>
            <a:ext cx="32385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Assets overstated by $4,000 in 2018.</a:t>
            </a:r>
          </a:p>
        </p:txBody>
      </p:sp>
      <p:sp>
        <p:nvSpPr>
          <p:cNvPr id="9" name="TextBox 8"/>
          <p:cNvSpPr txBox="1"/>
          <p:nvPr/>
        </p:nvSpPr>
        <p:spPr>
          <a:xfrm>
            <a:off x="5410200" y="4106514"/>
            <a:ext cx="321945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Gross profit overstated by $4,000 in 2018 and understated in 2019.</a:t>
            </a:r>
          </a:p>
        </p:txBody>
      </p:sp>
      <p:cxnSp>
        <p:nvCxnSpPr>
          <p:cNvPr id="12" name="Straight Arrow Connector 11"/>
          <p:cNvCxnSpPr>
            <a:stCxn id="5" idx="3"/>
            <a:endCxn id="6" idx="1"/>
          </p:cNvCxnSpPr>
          <p:nvPr/>
        </p:nvCxnSpPr>
        <p:spPr>
          <a:xfrm>
            <a:off x="4595018" y="2918430"/>
            <a:ext cx="834232" cy="1407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7" idx="3"/>
            <a:endCxn id="9" idx="1"/>
          </p:cNvCxnSpPr>
          <p:nvPr/>
        </p:nvCxnSpPr>
        <p:spPr>
          <a:xfrm>
            <a:off x="4595017" y="4704854"/>
            <a:ext cx="815183" cy="182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9" idx="2"/>
            <a:endCxn id="8" idx="0"/>
          </p:cNvCxnSpPr>
          <p:nvPr/>
        </p:nvCxnSpPr>
        <p:spPr>
          <a:xfrm>
            <a:off x="7019925" y="5306843"/>
            <a:ext cx="9525" cy="398066"/>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940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2778" y="3725670"/>
            <a:ext cx="8419448" cy="830997"/>
          </a:xfrm>
          <a:prstGeom prst="rect">
            <a:avLst/>
          </a:prstGeom>
          <a:noFill/>
          <a:ln>
            <a:noFill/>
          </a:ln>
        </p:spPr>
        <p:txBody>
          <a:bodyPr wrap="square" rtlCol="0">
            <a:spAutoFit/>
          </a:bodyPr>
          <a:lstStyle/>
          <a:p>
            <a:pPr fontAlgn="b"/>
            <a:r>
              <a:rPr lang="en-US" sz="2400" dirty="0"/>
              <a:t>Sales of $2,000,000 occurred in 2018, with </a:t>
            </a:r>
            <a:r>
              <a:rPr lang="en-IN" sz="2400" dirty="0"/>
              <a:t>cost of goods sold of  </a:t>
            </a:r>
            <a:r>
              <a:rPr lang="en-US" sz="2400" dirty="0"/>
              <a:t>$</a:t>
            </a:r>
            <a:r>
              <a:rPr lang="en-US" sz="2400" dirty="0" smtClean="0"/>
              <a:t>1,200,000.</a:t>
            </a:r>
            <a:endParaRPr lang="en-US" sz="2000" dirty="0"/>
          </a:p>
        </p:txBody>
      </p:sp>
      <p:sp>
        <p:nvSpPr>
          <p:cNvPr id="2" name="Title 1"/>
          <p:cNvSpPr>
            <a:spLocks noGrp="1"/>
          </p:cNvSpPr>
          <p:nvPr>
            <p:ph type="title"/>
          </p:nvPr>
        </p:nvSpPr>
        <p:spPr>
          <a:xfrm>
            <a:off x="761999" y="0"/>
            <a:ext cx="8382000" cy="1288760"/>
          </a:xfrm>
        </p:spPr>
        <p:txBody>
          <a:bodyPr>
            <a:normAutofit/>
          </a:bodyPr>
          <a:lstStyle/>
          <a:p>
            <a:pPr algn="ctr"/>
            <a:r>
              <a:rPr lang="en-IN" dirty="0"/>
              <a:t>Accounting for Sales </a:t>
            </a:r>
            <a:r>
              <a:rPr lang="en-IN" dirty="0" smtClean="0"/>
              <a:t>Returns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8" name="TextBox 7"/>
          <p:cNvSpPr txBox="1"/>
          <p:nvPr/>
        </p:nvSpPr>
        <p:spPr>
          <a:xfrm>
            <a:off x="685799" y="1066800"/>
            <a:ext cx="8382001" cy="2677656"/>
          </a:xfrm>
          <a:prstGeom prst="rect">
            <a:avLst/>
          </a:prstGeom>
          <a:noFill/>
          <a:ln w="19050">
            <a:noFill/>
          </a:ln>
        </p:spPr>
        <p:txBody>
          <a:bodyPr wrap="square" rtlCol="0">
            <a:spAutoFit/>
          </a:bodyPr>
          <a:lstStyle/>
          <a:p>
            <a:r>
              <a:rPr lang="en-IN" sz="2400" dirty="0"/>
              <a:t>During 2018, its first year of operations, the Hawthorne Manufacturing Company sold merchandise for $2,000,000. This merchandise cost Hawthorne $1,200,000 (60% of the selling price). Industry experience indicates that 10% of all sales will be returned, which in this case equals $200,000 ($2,000,000 × 10%). Customers returned $130,000 of sales during 2018. Hawthorne uses a perpetual inventory system.</a:t>
            </a:r>
            <a:endParaRPr lang="en-US" sz="2400" dirty="0"/>
          </a:p>
        </p:txBody>
      </p:sp>
      <p:graphicFrame>
        <p:nvGraphicFramePr>
          <p:cNvPr id="7" name="Table 6"/>
          <p:cNvGraphicFramePr>
            <a:graphicFrameLocks noGrp="1"/>
          </p:cNvGraphicFramePr>
          <p:nvPr>
            <p:extLst>
              <p:ext uri="{D42A27DB-BD31-4B8C-83A1-F6EECF244321}">
                <p14:modId xmlns:p14="http://schemas.microsoft.com/office/powerpoint/2010/main" val="1358659161"/>
              </p:ext>
            </p:extLst>
          </p:nvPr>
        </p:nvGraphicFramePr>
        <p:xfrm>
          <a:off x="728555" y="4648200"/>
          <a:ext cx="8339645" cy="1946100"/>
        </p:xfrm>
        <a:graphic>
          <a:graphicData uri="http://schemas.openxmlformats.org/drawingml/2006/table">
            <a:tbl>
              <a:tblPr>
                <a:tableStyleId>{5C22544A-7EE6-4342-B048-85BDC9FD1C3A}</a:tableStyleId>
              </a:tblPr>
              <a:tblGrid>
                <a:gridCol w="44180">
                  <a:extLst>
                    <a:ext uri="{9D8B030D-6E8A-4147-A177-3AD203B41FA5}">
                      <a16:colId xmlns="" xmlns:a16="http://schemas.microsoft.com/office/drawing/2014/main" val="20000"/>
                    </a:ext>
                  </a:extLst>
                </a:gridCol>
                <a:gridCol w="1711203">
                  <a:extLst>
                    <a:ext uri="{9D8B030D-6E8A-4147-A177-3AD203B41FA5}">
                      <a16:colId xmlns="" xmlns:a16="http://schemas.microsoft.com/office/drawing/2014/main" val="20001"/>
                    </a:ext>
                  </a:extLst>
                </a:gridCol>
                <a:gridCol w="1104035">
                  <a:extLst>
                    <a:ext uri="{9D8B030D-6E8A-4147-A177-3AD203B41FA5}">
                      <a16:colId xmlns="" xmlns:a16="http://schemas.microsoft.com/office/drawing/2014/main" val="20002"/>
                    </a:ext>
                  </a:extLst>
                </a:gridCol>
                <a:gridCol w="1049405">
                  <a:extLst>
                    <a:ext uri="{9D8B030D-6E8A-4147-A177-3AD203B41FA5}">
                      <a16:colId xmlns="" xmlns:a16="http://schemas.microsoft.com/office/drawing/2014/main" val="20003"/>
                    </a:ext>
                  </a:extLst>
                </a:gridCol>
                <a:gridCol w="92955">
                  <a:extLst>
                    <a:ext uri="{9D8B030D-6E8A-4147-A177-3AD203B41FA5}">
                      <a16:colId xmlns="" xmlns:a16="http://schemas.microsoft.com/office/drawing/2014/main" val="20004"/>
                    </a:ext>
                  </a:extLst>
                </a:gridCol>
                <a:gridCol w="2014009">
                  <a:extLst>
                    <a:ext uri="{9D8B030D-6E8A-4147-A177-3AD203B41FA5}">
                      <a16:colId xmlns="" xmlns:a16="http://schemas.microsoft.com/office/drawing/2014/main" val="20005"/>
                    </a:ext>
                  </a:extLst>
                </a:gridCol>
                <a:gridCol w="1084467">
                  <a:extLst>
                    <a:ext uri="{9D8B030D-6E8A-4147-A177-3AD203B41FA5}">
                      <a16:colId xmlns="" xmlns:a16="http://schemas.microsoft.com/office/drawing/2014/main" val="20006"/>
                    </a:ext>
                  </a:extLst>
                </a:gridCol>
                <a:gridCol w="1064491">
                  <a:extLst>
                    <a:ext uri="{9D8B030D-6E8A-4147-A177-3AD203B41FA5}">
                      <a16:colId xmlns="" xmlns:a16="http://schemas.microsoft.com/office/drawing/2014/main" val="20007"/>
                    </a:ext>
                  </a:extLst>
                </a:gridCol>
                <a:gridCol w="174900">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latin typeface="+mn-lt"/>
                        </a:rPr>
                        <a:t>Cash</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latin typeface="+mn-lt"/>
                        </a:rPr>
                        <a:t>Acc. receivable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2">
                  <a:txBody>
                    <a:bodyPr/>
                    <a:lstStyle/>
                    <a:p>
                      <a:pPr marL="461963" lvl="1" indent="-173038" algn="l" fontAlgn="b"/>
                      <a:r>
                        <a:rPr lang="en-US" sz="2000" u="none" strike="noStrike" dirty="0">
                          <a:solidFill>
                            <a:schemeClr val="tx1"/>
                          </a:solidFill>
                          <a:effectLst/>
                          <a:latin typeface="+mn-lt"/>
                        </a:rPr>
                        <a:t>Sales revenue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457200" lvl="1" indent="-111125" algn="l" fontAlgn="b"/>
                      <a:r>
                        <a:rPr lang="en-US" sz="2000" u="none" strike="noStrike" dirty="0">
                          <a:solidFill>
                            <a:schemeClr val="tx1"/>
                          </a:solidFill>
                          <a:effectLst/>
                          <a:latin typeface="+mn-lt"/>
                        </a:rPr>
                        <a:t>Sales revenue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80998">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3">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latin typeface="+mn-l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latin typeface="+mn-l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u="none" strike="noStrike" dirty="0">
                          <a:solidFill>
                            <a:schemeClr val="tx1"/>
                          </a:solidFill>
                          <a:effectLst/>
                          <a:latin typeface="+mn-lt"/>
                        </a:rPr>
                        <a:t>Inventory</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346075" algn="l" fontAlgn="b"/>
                      <a:r>
                        <a:rPr lang="en-US" sz="2000" u="none" strike="noStrike" dirty="0">
                          <a:solidFill>
                            <a:schemeClr val="tx1"/>
                          </a:solidFill>
                          <a:effectLst/>
                          <a:latin typeface="+mn-lt"/>
                        </a:rPr>
                        <a:t>Inventory</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cxnSp>
        <p:nvCxnSpPr>
          <p:cNvPr id="11" name="Straight Connector 10"/>
          <p:cNvCxnSpPr/>
          <p:nvPr/>
        </p:nvCxnSpPr>
        <p:spPr>
          <a:xfrm>
            <a:off x="4672584" y="4670836"/>
            <a:ext cx="0" cy="1929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31828" y="4127985"/>
            <a:ext cx="1501772" cy="42868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676400" y="3744456"/>
            <a:ext cx="1463040" cy="38352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9324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6"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685799" y="1447800"/>
            <a:ext cx="8420101" cy="830997"/>
          </a:xfrm>
          <a:prstGeom prst="rect">
            <a:avLst/>
          </a:prstGeom>
          <a:noFill/>
          <a:ln>
            <a:noFill/>
          </a:ln>
        </p:spPr>
        <p:txBody>
          <a:bodyPr wrap="square" rtlCol="0">
            <a:spAutoFit/>
          </a:bodyPr>
          <a:lstStyle>
            <a:defPPr>
              <a:defRPr lang="en-US"/>
            </a:defPPr>
            <a:lvl1pPr>
              <a:defRPr sz="2100" b="1"/>
            </a:lvl1pPr>
          </a:lstStyle>
          <a:p>
            <a:r>
              <a:rPr lang="en-US" sz="2400" b="0" dirty="0"/>
              <a:t>Sales returns of $130,000 occurred during 2018. </a:t>
            </a:r>
          </a:p>
          <a:p>
            <a:r>
              <a:rPr lang="en-US" sz="2400" b="0" dirty="0"/>
              <a:t>The cost of returned inventory is $78,000 ($130,000 × 60%</a:t>
            </a:r>
            <a:r>
              <a:rPr lang="en-US" sz="2400" b="0" dirty="0" smtClean="0"/>
              <a:t>).</a:t>
            </a:r>
            <a:endParaRPr lang="en-US" sz="2400" b="0" dirty="0"/>
          </a:p>
        </p:txBody>
      </p:sp>
      <p:graphicFrame>
        <p:nvGraphicFramePr>
          <p:cNvPr id="7" name="Table 6"/>
          <p:cNvGraphicFramePr>
            <a:graphicFrameLocks noGrp="1"/>
          </p:cNvGraphicFramePr>
          <p:nvPr>
            <p:extLst>
              <p:ext uri="{D42A27DB-BD31-4B8C-83A1-F6EECF244321}">
                <p14:modId xmlns:p14="http://schemas.microsoft.com/office/powerpoint/2010/main" val="2795456938"/>
              </p:ext>
            </p:extLst>
          </p:nvPr>
        </p:nvGraphicFramePr>
        <p:xfrm>
          <a:off x="609602" y="3159300"/>
          <a:ext cx="8458198" cy="1946100"/>
        </p:xfrm>
        <a:graphic>
          <a:graphicData uri="http://schemas.openxmlformats.org/drawingml/2006/table">
            <a:tbl>
              <a:tblPr>
                <a:tableStyleId>{5C22544A-7EE6-4342-B048-85BDC9FD1C3A}</a:tableStyleId>
              </a:tblPr>
              <a:tblGrid>
                <a:gridCol w="75662">
                  <a:extLst>
                    <a:ext uri="{9D8B030D-6E8A-4147-A177-3AD203B41FA5}">
                      <a16:colId xmlns="" xmlns:a16="http://schemas.microsoft.com/office/drawing/2014/main" val="20000"/>
                    </a:ext>
                  </a:extLst>
                </a:gridCol>
                <a:gridCol w="1790631">
                  <a:extLst>
                    <a:ext uri="{9D8B030D-6E8A-4147-A177-3AD203B41FA5}">
                      <a16:colId xmlns="" xmlns:a16="http://schemas.microsoft.com/office/drawing/2014/main" val="20001"/>
                    </a:ext>
                  </a:extLst>
                </a:gridCol>
                <a:gridCol w="1105316">
                  <a:extLst>
                    <a:ext uri="{9D8B030D-6E8A-4147-A177-3AD203B41FA5}">
                      <a16:colId xmlns="" xmlns:a16="http://schemas.microsoft.com/office/drawing/2014/main" val="20002"/>
                    </a:ext>
                  </a:extLst>
                </a:gridCol>
                <a:gridCol w="1050624">
                  <a:extLst>
                    <a:ext uri="{9D8B030D-6E8A-4147-A177-3AD203B41FA5}">
                      <a16:colId xmlns="" xmlns:a16="http://schemas.microsoft.com/office/drawing/2014/main" val="20003"/>
                    </a:ext>
                  </a:extLst>
                </a:gridCol>
                <a:gridCol w="93062">
                  <a:extLst>
                    <a:ext uri="{9D8B030D-6E8A-4147-A177-3AD203B41FA5}">
                      <a16:colId xmlns="" xmlns:a16="http://schemas.microsoft.com/office/drawing/2014/main" val="20004"/>
                    </a:ext>
                  </a:extLst>
                </a:gridCol>
                <a:gridCol w="2133104">
                  <a:extLst>
                    <a:ext uri="{9D8B030D-6E8A-4147-A177-3AD203B41FA5}">
                      <a16:colId xmlns="" xmlns:a16="http://schemas.microsoft.com/office/drawing/2014/main" val="20005"/>
                    </a:ext>
                  </a:extLst>
                </a:gridCol>
                <a:gridCol w="968969">
                  <a:extLst>
                    <a:ext uri="{9D8B030D-6E8A-4147-A177-3AD203B41FA5}">
                      <a16:colId xmlns="" xmlns:a16="http://schemas.microsoft.com/office/drawing/2014/main" val="20006"/>
                    </a:ext>
                  </a:extLst>
                </a:gridCol>
                <a:gridCol w="1065727">
                  <a:extLst>
                    <a:ext uri="{9D8B030D-6E8A-4147-A177-3AD203B41FA5}">
                      <a16:colId xmlns="" xmlns:a16="http://schemas.microsoft.com/office/drawing/2014/main" val="20007"/>
                    </a:ext>
                  </a:extLst>
                </a:gridCol>
                <a:gridCol w="175103">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130,000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130,000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30188" algn="l" fontAlgn="b"/>
                      <a:r>
                        <a:rPr lang="en-US" sz="2000" b="0" u="none" strike="noStrike" dirty="0">
                          <a:solidFill>
                            <a:schemeClr val="tx1"/>
                          </a:solidFill>
                          <a:effectLst/>
                        </a:rPr>
                        <a:t>Cash</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130,000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Acc. receivable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130,000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rPr>
                        <a:t>Inventory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rPr>
                        <a:t>Inventory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0865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30188" algn="l" fontAlgn="b"/>
                      <a:r>
                        <a:rPr lang="en-US" sz="2000" u="none" strike="noStrike" dirty="0">
                          <a:solidFill>
                            <a:schemeClr val="tx1"/>
                          </a:solidFill>
                          <a:effectLs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i="0" u="none" strike="noStrike" dirty="0">
                          <a:solidFill>
                            <a:schemeClr val="tx1"/>
                          </a:solidFill>
                          <a:effectLst/>
                          <a:latin typeface="Calibri"/>
                        </a:rPr>
                        <a:t>COGS</a:t>
                      </a: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2743200" y="1490472"/>
            <a:ext cx="1219200" cy="36884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Rectangle 13"/>
          <p:cNvSpPr/>
          <p:nvPr/>
        </p:nvSpPr>
        <p:spPr>
          <a:xfrm>
            <a:off x="4846320" y="1901952"/>
            <a:ext cx="1104900" cy="320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7" name="Straight Connector 16"/>
          <p:cNvCxnSpPr/>
          <p:nvPr/>
        </p:nvCxnSpPr>
        <p:spPr>
          <a:xfrm>
            <a:off x="4681728" y="315468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p:cNvSpPr>
            <a:spLocks noGrp="1"/>
          </p:cNvSpPr>
          <p:nvPr>
            <p:ph type="title"/>
          </p:nvPr>
        </p:nvSpPr>
        <p:spPr/>
        <p:txBody>
          <a:bodyPr>
            <a:normAutofit/>
          </a:bodyPr>
          <a:lstStyle/>
          <a:p>
            <a:pPr algn="ctr"/>
            <a:r>
              <a:rPr lang="en-IN" dirty="0"/>
              <a:t>Accounting for Sales Returns </a:t>
            </a:r>
            <a:r>
              <a:rPr lang="en-IN" sz="2600" dirty="0" smtClean="0"/>
              <a:t>(continued)</a:t>
            </a:r>
            <a:endParaRPr lang="en-US" sz="2600" dirty="0">
              <a:latin typeface="Calibri Light" panose="020F0302020204030204" pitchFamily="34" charset="0"/>
            </a:endParaRPr>
          </a:p>
        </p:txBody>
      </p: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723900" y="1447800"/>
            <a:ext cx="8267700" cy="1200329"/>
          </a:xfrm>
          <a:prstGeom prst="rect">
            <a:avLst/>
          </a:prstGeom>
          <a:noFill/>
          <a:ln>
            <a:noFill/>
          </a:ln>
        </p:spPr>
        <p:txBody>
          <a:bodyPr wrap="square" rtlCol="0">
            <a:spAutoFit/>
          </a:bodyPr>
          <a:lstStyle>
            <a:defPPr>
              <a:defRPr lang="en-US"/>
            </a:defPPr>
            <a:lvl1pPr>
              <a:defRPr sz="2100" b="1"/>
            </a:lvl1pPr>
          </a:lstStyle>
          <a:p>
            <a:r>
              <a:rPr lang="en-IN" sz="2400" b="0" dirty="0"/>
              <a:t>At the end of 2018, </a:t>
            </a:r>
            <a:r>
              <a:rPr lang="en-US" sz="2400" b="0" dirty="0"/>
              <a:t>an additional $70,000 of sales returns are expected. The cost of the inventory expected to be returned is $42,000 ($70,000 × 60%).</a:t>
            </a:r>
          </a:p>
        </p:txBody>
      </p:sp>
      <p:graphicFrame>
        <p:nvGraphicFramePr>
          <p:cNvPr id="7" name="Table 6"/>
          <p:cNvGraphicFramePr>
            <a:graphicFrameLocks noGrp="1"/>
          </p:cNvGraphicFramePr>
          <p:nvPr>
            <p:extLst>
              <p:ext uri="{D42A27DB-BD31-4B8C-83A1-F6EECF244321}">
                <p14:modId xmlns:p14="http://schemas.microsoft.com/office/powerpoint/2010/main" val="2757564588"/>
              </p:ext>
            </p:extLst>
          </p:nvPr>
        </p:nvGraphicFramePr>
        <p:xfrm>
          <a:off x="609598" y="3276600"/>
          <a:ext cx="8382002" cy="1946100"/>
        </p:xfrm>
        <a:graphic>
          <a:graphicData uri="http://schemas.openxmlformats.org/drawingml/2006/table">
            <a:tbl>
              <a:tblPr>
                <a:tableStyleId>{5C22544A-7EE6-4342-B048-85BDC9FD1C3A}</a:tableStyleId>
              </a:tblPr>
              <a:tblGrid>
                <a:gridCol w="76201">
                  <a:extLst>
                    <a:ext uri="{9D8B030D-6E8A-4147-A177-3AD203B41FA5}">
                      <a16:colId xmlns="" xmlns:a16="http://schemas.microsoft.com/office/drawing/2014/main" val="20000"/>
                    </a:ext>
                  </a:extLst>
                </a:gridCol>
                <a:gridCol w="2362200">
                  <a:extLst>
                    <a:ext uri="{9D8B030D-6E8A-4147-A177-3AD203B41FA5}">
                      <a16:colId xmlns="" xmlns:a16="http://schemas.microsoft.com/office/drawing/2014/main" val="20001"/>
                    </a:ext>
                  </a:extLst>
                </a:gridCol>
                <a:gridCol w="762000">
                  <a:extLst>
                    <a:ext uri="{9D8B030D-6E8A-4147-A177-3AD203B41FA5}">
                      <a16:colId xmlns="" xmlns:a16="http://schemas.microsoft.com/office/drawing/2014/main" val="20002"/>
                    </a:ext>
                  </a:extLst>
                </a:gridCol>
                <a:gridCol w="822960">
                  <a:extLst>
                    <a:ext uri="{9D8B030D-6E8A-4147-A177-3AD203B41FA5}">
                      <a16:colId xmlns="" xmlns:a16="http://schemas.microsoft.com/office/drawing/2014/main" val="20003"/>
                    </a:ext>
                  </a:extLst>
                </a:gridCol>
                <a:gridCol w="91440">
                  <a:extLst>
                    <a:ext uri="{9D8B030D-6E8A-4147-A177-3AD203B41FA5}">
                      <a16:colId xmlns="" xmlns:a16="http://schemas.microsoft.com/office/drawing/2014/main" val="20004"/>
                    </a:ext>
                  </a:extLst>
                </a:gridCol>
                <a:gridCol w="2438400">
                  <a:extLst>
                    <a:ext uri="{9D8B030D-6E8A-4147-A177-3AD203B41FA5}">
                      <a16:colId xmlns="" xmlns:a16="http://schemas.microsoft.com/office/drawing/2014/main" val="20005"/>
                    </a:ext>
                  </a:extLst>
                </a:gridCol>
                <a:gridCol w="838200">
                  <a:extLst>
                    <a:ext uri="{9D8B030D-6E8A-4147-A177-3AD203B41FA5}">
                      <a16:colId xmlns="" xmlns:a16="http://schemas.microsoft.com/office/drawing/2014/main" val="20006"/>
                    </a:ext>
                  </a:extLst>
                </a:gridCol>
                <a:gridCol w="818550">
                  <a:extLst>
                    <a:ext uri="{9D8B030D-6E8A-4147-A177-3AD203B41FA5}">
                      <a16:colId xmlns="" xmlns:a16="http://schemas.microsoft.com/office/drawing/2014/main" val="20007"/>
                    </a:ext>
                  </a:extLst>
                </a:gridCol>
                <a:gridCol w="172051">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pPr algn="l" fontAlgn="b"/>
                      <a:endParaRPr lang="en-US" sz="2400" b="0" i="0" u="none" strike="noStrike" dirty="0">
                        <a:solidFill>
                          <a:srgbClr val="000000"/>
                        </a:solidFill>
                        <a:effectLst/>
                        <a:latin typeface="+mn-lt"/>
                      </a:endParaRPr>
                    </a:p>
                  </a:txBody>
                  <a:tcPr marL="9390" marR="9390" marT="9390" marB="0" anchor="b"/>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Refund </a:t>
                      </a:r>
                      <a:r>
                        <a:rPr lang="en-US" sz="2000" b="0" u="none" strike="noStrike" dirty="0" smtClean="0">
                          <a:solidFill>
                            <a:schemeClr val="tx1"/>
                          </a:solidFill>
                          <a:effectLst/>
                        </a:rPr>
                        <a:t>liability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Allow. for S.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rPr>
                        <a:t>Inventory–est.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rPr>
                        <a:t>Inventory–est.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i="0" u="none" strike="noStrike" dirty="0">
                          <a:solidFill>
                            <a:schemeClr val="tx1"/>
                          </a:solidFill>
                          <a:effectLst/>
                          <a:latin typeface="Calibri"/>
                        </a:rPr>
                        <a:t>COGS</a:t>
                      </a: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4914899" y="1490472"/>
            <a:ext cx="1066800" cy="3810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781048" y="2231136"/>
            <a:ext cx="1088136" cy="40233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a:spLocks noGrp="1"/>
          </p:cNvSpPr>
          <p:nvPr>
            <p:ph type="title"/>
          </p:nvPr>
        </p:nvSpPr>
        <p:spPr/>
        <p:txBody>
          <a:bodyPr>
            <a:normAutofit/>
          </a:bodyPr>
          <a:lstStyle/>
          <a:p>
            <a:pPr algn="ctr"/>
            <a:r>
              <a:rPr lang="en-IN" dirty="0"/>
              <a:t>Accounting for Sales Returns </a:t>
            </a:r>
            <a:r>
              <a:rPr lang="en-IN" sz="2600" dirty="0" smtClean="0"/>
              <a:t>(</a:t>
            </a:r>
            <a:r>
              <a:rPr lang="en-IN" sz="2600" dirty="0"/>
              <a:t>cont. 2)</a:t>
            </a:r>
            <a:endParaRPr lang="en-US" sz="2600" dirty="0">
              <a:latin typeface="Calibri Light" panose="020F0302020204030204" pitchFamily="34" charset="0"/>
            </a:endParaRPr>
          </a:p>
        </p:txBody>
      </p:sp>
      <p:cxnSp>
        <p:nvCxnSpPr>
          <p:cNvPr id="19" name="Straight Connector 18"/>
          <p:cNvCxnSpPr/>
          <p:nvPr/>
        </p:nvCxnSpPr>
        <p:spPr>
          <a:xfrm>
            <a:off x="4672584" y="327660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685800" y="1447800"/>
            <a:ext cx="8382001" cy="830997"/>
          </a:xfrm>
          <a:prstGeom prst="rect">
            <a:avLst/>
          </a:prstGeom>
          <a:noFill/>
          <a:ln>
            <a:noFill/>
          </a:ln>
        </p:spPr>
        <p:txBody>
          <a:bodyPr wrap="square" rtlCol="0">
            <a:spAutoFit/>
          </a:bodyPr>
          <a:lstStyle>
            <a:defPPr>
              <a:defRPr lang="en-US"/>
            </a:defPPr>
            <a:lvl1pPr>
              <a:defRPr sz="2100" b="1"/>
            </a:lvl1pPr>
          </a:lstStyle>
          <a:p>
            <a:r>
              <a:rPr lang="en-US" sz="2400" b="0" dirty="0"/>
              <a:t>Sales returns of $70,000 occurred during 2019. The cost of returned inventory is $42,000.</a:t>
            </a:r>
          </a:p>
        </p:txBody>
      </p:sp>
      <p:graphicFrame>
        <p:nvGraphicFramePr>
          <p:cNvPr id="7" name="Table 6"/>
          <p:cNvGraphicFramePr>
            <a:graphicFrameLocks noGrp="1"/>
          </p:cNvGraphicFramePr>
          <p:nvPr>
            <p:extLst>
              <p:ext uri="{D42A27DB-BD31-4B8C-83A1-F6EECF244321}">
                <p14:modId xmlns:p14="http://schemas.microsoft.com/office/powerpoint/2010/main" val="3472149313"/>
              </p:ext>
            </p:extLst>
          </p:nvPr>
        </p:nvGraphicFramePr>
        <p:xfrm>
          <a:off x="609599" y="3276600"/>
          <a:ext cx="8458202" cy="1946100"/>
        </p:xfrm>
        <a:graphic>
          <a:graphicData uri="http://schemas.openxmlformats.org/drawingml/2006/table">
            <a:tbl>
              <a:tblPr>
                <a:tableStyleId>{7E9639D4-E3E2-4D34-9284-5A2195B3D0D7}</a:tableStyleId>
              </a:tblPr>
              <a:tblGrid>
                <a:gridCol w="75662">
                  <a:extLst>
                    <a:ext uri="{9D8B030D-6E8A-4147-A177-3AD203B41FA5}">
                      <a16:colId xmlns="" xmlns:a16="http://schemas.microsoft.com/office/drawing/2014/main" val="20000"/>
                    </a:ext>
                  </a:extLst>
                </a:gridCol>
                <a:gridCol w="2333495">
                  <a:extLst>
                    <a:ext uri="{9D8B030D-6E8A-4147-A177-3AD203B41FA5}">
                      <a16:colId xmlns="" xmlns:a16="http://schemas.microsoft.com/office/drawing/2014/main" val="20001"/>
                    </a:ext>
                  </a:extLst>
                </a:gridCol>
                <a:gridCol w="930622">
                  <a:extLst>
                    <a:ext uri="{9D8B030D-6E8A-4147-A177-3AD203B41FA5}">
                      <a16:colId xmlns="" xmlns:a16="http://schemas.microsoft.com/office/drawing/2014/main" val="20002"/>
                    </a:ext>
                  </a:extLst>
                </a:gridCol>
                <a:gridCol w="770469">
                  <a:extLst>
                    <a:ext uri="{9D8B030D-6E8A-4147-A177-3AD203B41FA5}">
                      <a16:colId xmlns="" xmlns:a16="http://schemas.microsoft.com/office/drawing/2014/main" val="20003"/>
                    </a:ext>
                  </a:extLst>
                </a:gridCol>
                <a:gridCol w="80753">
                  <a:extLst>
                    <a:ext uri="{9D8B030D-6E8A-4147-A177-3AD203B41FA5}">
                      <a16:colId xmlns="" xmlns:a16="http://schemas.microsoft.com/office/drawing/2014/main" val="20004"/>
                    </a:ext>
                  </a:extLst>
                </a:gridCol>
                <a:gridCol w="156952">
                  <a:extLst>
                    <a:ext uri="{9D8B030D-6E8A-4147-A177-3AD203B41FA5}">
                      <a16:colId xmlns="" xmlns:a16="http://schemas.microsoft.com/office/drawing/2014/main" val="20005"/>
                    </a:ext>
                  </a:extLst>
                </a:gridCol>
                <a:gridCol w="2093900">
                  <a:extLst>
                    <a:ext uri="{9D8B030D-6E8A-4147-A177-3AD203B41FA5}">
                      <a16:colId xmlns="" xmlns:a16="http://schemas.microsoft.com/office/drawing/2014/main" val="20006"/>
                    </a:ext>
                  </a:extLst>
                </a:gridCol>
                <a:gridCol w="1163278">
                  <a:extLst>
                    <a:ext uri="{9D8B030D-6E8A-4147-A177-3AD203B41FA5}">
                      <a16:colId xmlns="" xmlns:a16="http://schemas.microsoft.com/office/drawing/2014/main" val="20007"/>
                    </a:ext>
                  </a:extLst>
                </a:gridCol>
                <a:gridCol w="775518">
                  <a:extLst>
                    <a:ext uri="{9D8B030D-6E8A-4147-A177-3AD203B41FA5}">
                      <a16:colId xmlns="" xmlns:a16="http://schemas.microsoft.com/office/drawing/2014/main" val="20008"/>
                    </a:ext>
                  </a:extLst>
                </a:gridCol>
                <a:gridCol w="77553">
                  <a:extLst>
                    <a:ext uri="{9D8B030D-6E8A-4147-A177-3AD203B41FA5}">
                      <a16:colId xmlns="" xmlns:a16="http://schemas.microsoft.com/office/drawing/2014/main" val="20009"/>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gridSpan="4">
                  <a:txBody>
                    <a:bodyPr/>
                    <a:lstStyle/>
                    <a:p>
                      <a:pPr marL="0" algn="ctr" defTabSz="914400" rtl="0" eaLnBrk="1" fontAlgn="b" latinLnBrk="0" hangingPunct="1"/>
                      <a:r>
                        <a:rPr lang="en-IN" sz="2400" b="1" u="none" strike="noStrike" kern="1200" dirty="0">
                          <a:solidFill>
                            <a:schemeClr val="dk1"/>
                          </a:solidFill>
                          <a:effectLst/>
                          <a:latin typeface="+mn-lt"/>
                          <a:ea typeface="+mn-ea"/>
                          <a:cs typeface="+mn-cs"/>
                        </a:rPr>
                        <a:t>Cash Sales</a:t>
                      </a:r>
                    </a:p>
                  </a:txBody>
                  <a:tcPr marL="9390" marR="9390" marT="9390" marB="0" anchor="b">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2400" b="1" u="none" strike="noStrike" kern="1200" dirty="0">
                        <a:solidFill>
                          <a:schemeClr val="dk1"/>
                        </a:solidFill>
                        <a:effectLst/>
                        <a:latin typeface="+mn-lt"/>
                        <a:ea typeface="+mn-ea"/>
                        <a:cs typeface="+mn-cs"/>
                      </a:endParaRPr>
                    </a:p>
                  </a:txBody>
                  <a:tcPr marL="9390" marR="9390" marT="9390" marB="0" anchor="b">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gridSpan="4">
                  <a:txBody>
                    <a:bodyPr/>
                    <a:lstStyle/>
                    <a:p>
                      <a:pPr marL="0" algn="ctr" defTabSz="914400" rtl="0" eaLnBrk="1" fontAlgn="b" latinLnBrk="0" hangingPunct="1"/>
                      <a:r>
                        <a:rPr lang="en-IN" sz="2400" b="1" u="none" strike="noStrike" kern="1200" dirty="0">
                          <a:solidFill>
                            <a:schemeClr val="dk1"/>
                          </a:solidFill>
                          <a:effectLst/>
                          <a:latin typeface="+mn-lt"/>
                          <a:ea typeface="+mn-ea"/>
                          <a:cs typeface="+mn-cs"/>
                        </a:rPr>
                        <a:t>Credit Sales (A/R Outstanding)</a:t>
                      </a:r>
                    </a:p>
                  </a:txBody>
                  <a:tcPr marL="9390" marR="9390" marT="9390" marB="0" anchor="b">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T w="9525" cap="flat" cmpd="sng" algn="ctr">
                      <a:solidFill>
                        <a:schemeClr val="tx1"/>
                      </a:solidFill>
                      <a:prstDash val="solid"/>
                      <a:round/>
                      <a:headEnd type="none" w="med" len="med"/>
                      <a:tailEnd type="none" w="med" len="med"/>
                    </a:lnT>
                    <a:solidFill>
                      <a:srgbClr val="FFFAB0"/>
                    </a:solidFill>
                  </a:tcPr>
                </a:tc>
                <a:tc>
                  <a:txBody>
                    <a:bodyPr/>
                    <a:lstStyle/>
                    <a:p>
                      <a:pPr algn="l" fontAlgn="b"/>
                      <a:r>
                        <a:rPr lang="en-US" sz="2000" u="none" strike="noStrike" dirty="0">
                          <a:effectLst/>
                        </a:rPr>
                        <a:t>Refund </a:t>
                      </a:r>
                      <a:r>
                        <a:rPr lang="en-US" sz="2000" u="none" strike="noStrike" dirty="0" smtClean="0">
                          <a:effectLst/>
                        </a:rPr>
                        <a:t>liability</a:t>
                      </a:r>
                      <a:endParaRPr lang="en-US" sz="2000" b="1"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gridSpan="2">
                  <a:txBody>
                    <a:bodyPr/>
                    <a:lstStyle/>
                    <a:p>
                      <a:pPr algn="l" fontAlgn="b"/>
                      <a:r>
                        <a:rPr lang="en-US" sz="2000" u="none" strike="noStrike" dirty="0">
                          <a:effectLst/>
                        </a:rPr>
                        <a:t>Allow. for S. returns</a:t>
                      </a:r>
                      <a:endParaRPr lang="en-US" sz="2000" b="1"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hMerge="1">
                  <a:txBody>
                    <a:bodyPr/>
                    <a:lstStyle/>
                    <a:p>
                      <a:endParaRPr lang="en-US"/>
                    </a:p>
                  </a:txBody>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marL="0" indent="288925" algn="l" fontAlgn="b"/>
                      <a:r>
                        <a:rPr lang="en-US" sz="2000" u="none" strike="noStrike" dirty="0">
                          <a:effectLst/>
                        </a:rPr>
                        <a:t>Cash</a:t>
                      </a:r>
                      <a:endParaRPr lang="en-US" sz="2000" b="1"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marL="0" indent="288925" algn="l" fontAlgn="b"/>
                      <a:r>
                        <a:rPr lang="en-US" sz="2000" u="none" strike="noStrike" dirty="0">
                          <a:effectLst/>
                        </a:rPr>
                        <a:t>Acc. receivable</a:t>
                      </a:r>
                      <a:endParaRPr lang="en-US" sz="2000" b="1" i="0" u="none" strike="noStrike" dirty="0">
                        <a:solidFill>
                          <a:schemeClr val="tx1"/>
                        </a:solidFill>
                        <a:effectLst/>
                        <a:latin typeface="+mn-lt"/>
                      </a:endParaRPr>
                    </a:p>
                  </a:txBody>
                  <a:tcPr marL="9390" marR="9390" marT="9390" marB="0" anchor="b">
                    <a:solidFill>
                      <a:srgbClr val="FFFAB0"/>
                    </a:solidFill>
                  </a:tcPr>
                </a:tc>
                <a:tc hMerge="1">
                  <a:txBody>
                    <a:bodyPr/>
                    <a:lstStyle/>
                    <a:p>
                      <a:pPr algn="l" fontAlgn="b"/>
                      <a:endParaRPr lang="en-US" sz="2000" b="1"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hMerge="1">
                  <a:txBody>
                    <a:bodyPr/>
                    <a:lstStyle/>
                    <a:p>
                      <a:endParaRPr lang="en-US" sz="2000" dirty="0">
                        <a:solidFill>
                          <a:schemeClr val="tx1"/>
                        </a:solidFill>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algn="l" fontAlgn="b"/>
                      <a:r>
                        <a:rPr lang="en-US" sz="2000" u="none" strike="noStrike" dirty="0">
                          <a:effectLst/>
                        </a:rPr>
                        <a:t>Inventory</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algn="l" fontAlgn="b"/>
                      <a:r>
                        <a:rPr lang="en-US" sz="2000" u="none" strike="noStrike" dirty="0">
                          <a:effectLst/>
                        </a:rPr>
                        <a:t>Inventory</a:t>
                      </a:r>
                      <a:endParaRPr lang="en-US" sz="2000" b="0" i="0" u="none" strike="noStrike" dirty="0">
                        <a:solidFill>
                          <a:schemeClr val="tx1"/>
                        </a:solidFill>
                        <a:effectLst/>
                        <a:latin typeface="+mn-lt"/>
                      </a:endParaRPr>
                    </a:p>
                  </a:txBody>
                  <a:tcPr marL="9390" marR="9390" marT="9390" marB="0" anchor="b">
                    <a:solidFill>
                      <a:srgbClr val="FFFAB0"/>
                    </a:solidFill>
                  </a:tcPr>
                </a:tc>
                <a:tc hMerge="1">
                  <a:txBody>
                    <a:bodyPr/>
                    <a:lstStyle/>
                    <a:p>
                      <a:endParaRPr lang="en-US"/>
                    </a:p>
                  </a:txBody>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B w="12700" cap="flat" cmpd="sng" algn="ctr">
                      <a:solidFill>
                        <a:srgbClr val="FFC000"/>
                      </a:solidFill>
                      <a:prstDash val="solid"/>
                      <a:round/>
                      <a:headEnd type="none" w="med" len="med"/>
                      <a:tailEnd type="none" w="med" len="med"/>
                    </a:lnB>
                    <a:solidFill>
                      <a:srgbClr val="FFFAB0"/>
                    </a:solidFill>
                  </a:tcPr>
                </a:tc>
                <a:tc gridSpan="2">
                  <a:txBody>
                    <a:bodyPr/>
                    <a:lstStyle/>
                    <a:p>
                      <a:pPr marL="0" indent="288925" algn="l" fontAlgn="b"/>
                      <a:r>
                        <a:rPr lang="en-US" sz="2000" u="none" strike="noStrike" dirty="0">
                          <a:effectLst/>
                        </a:rPr>
                        <a:t>Inventory–est. returns</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gridSpan="3">
                  <a:txBody>
                    <a:bodyPr/>
                    <a:lstStyle/>
                    <a:p>
                      <a:pPr marL="0" indent="288925" algn="l" fontAlgn="b"/>
                      <a:r>
                        <a:rPr lang="en-US" sz="2000" u="none" strike="noStrike" dirty="0">
                          <a:effectLst/>
                        </a:rPr>
                        <a:t>Inventory–est. returns</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lnB w="12700" cap="flat" cmpd="sng" algn="ctr">
                      <a:solidFill>
                        <a:srgbClr val="FFC000"/>
                      </a:solidFill>
                      <a:prstDash val="solid"/>
                      <a:round/>
                      <a:headEnd type="none" w="med" len="med"/>
                      <a:tailEnd type="none" w="med" len="med"/>
                    </a:lnB>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2743200" y="1482298"/>
            <a:ext cx="1042380" cy="37422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3429000" y="1859696"/>
            <a:ext cx="1168890" cy="35010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p:txBody>
          <a:bodyPr>
            <a:normAutofit/>
          </a:bodyPr>
          <a:lstStyle/>
          <a:p>
            <a:pPr algn="ctr"/>
            <a:r>
              <a:rPr lang="en-IN" dirty="0"/>
              <a:t>Accounting for Sales Returns </a:t>
            </a:r>
            <a:r>
              <a:rPr lang="en-IN" sz="2600" dirty="0" smtClean="0"/>
              <a:t>(concluded)</a:t>
            </a:r>
            <a:endParaRPr lang="en-US" sz="2600" dirty="0">
              <a:latin typeface="Calibri Light" panose="020F0302020204030204" pitchFamily="34" charset="0"/>
            </a:endParaRPr>
          </a:p>
        </p:txBody>
      </p:sp>
      <p:cxnSp>
        <p:nvCxnSpPr>
          <p:cNvPr id="19" name="Straight Connector 18"/>
          <p:cNvCxnSpPr/>
          <p:nvPr/>
        </p:nvCxnSpPr>
        <p:spPr>
          <a:xfrm>
            <a:off x="4764024" y="327660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Accounting for Sales </a:t>
            </a:r>
            <a:r>
              <a:rPr lang="en-IN" dirty="0" smtClean="0"/>
              <a:t>Returns—Correcting </a:t>
            </a:r>
            <a:r>
              <a:rPr lang="en-IN" dirty="0"/>
              <a:t>Estimates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0" indent="0">
              <a:buNone/>
            </a:pPr>
            <a:r>
              <a:rPr lang="en-IN" sz="2400" dirty="0"/>
              <a:t>If the estimate of future </a:t>
            </a:r>
            <a:r>
              <a:rPr lang="en-US" sz="2400" dirty="0"/>
              <a:t>sales returns turns out </a:t>
            </a:r>
            <a:r>
              <a:rPr lang="en-IN" sz="2400" dirty="0"/>
              <a:t>to be wrong, the new </a:t>
            </a:r>
            <a:r>
              <a:rPr lang="en-US" sz="2400" dirty="0"/>
              <a:t>estimate is incorporated into accounting determinations in the next </a:t>
            </a:r>
            <a:r>
              <a:rPr lang="en-US" sz="2400" dirty="0" smtClean="0"/>
              <a:t>period.</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23" name="TextBox 22"/>
          <p:cNvSpPr txBox="1"/>
          <p:nvPr/>
        </p:nvSpPr>
        <p:spPr>
          <a:xfrm>
            <a:off x="668141" y="2803869"/>
            <a:ext cx="8382001" cy="830997"/>
          </a:xfrm>
          <a:prstGeom prst="rect">
            <a:avLst/>
          </a:prstGeom>
          <a:noFill/>
          <a:ln>
            <a:noFill/>
          </a:ln>
        </p:spPr>
        <p:txBody>
          <a:bodyPr wrap="square" rtlCol="0">
            <a:spAutoFit/>
          </a:bodyPr>
          <a:lstStyle>
            <a:defPPr>
              <a:defRPr lang="en-US"/>
            </a:defPPr>
            <a:lvl1pPr>
              <a:defRPr sz="2100" b="1"/>
            </a:lvl1pPr>
          </a:lstStyle>
          <a:p>
            <a:r>
              <a:rPr lang="en-US" sz="2400" b="0" dirty="0"/>
              <a:t>Suppose that in 2019 actual returns from 2018 sales are $60,000 instead of $70,000.</a:t>
            </a:r>
            <a:endParaRPr lang="en-US" sz="2400" dirty="0"/>
          </a:p>
        </p:txBody>
      </p:sp>
      <p:graphicFrame>
        <p:nvGraphicFramePr>
          <p:cNvPr id="24" name="Table 23"/>
          <p:cNvGraphicFramePr>
            <a:graphicFrameLocks noGrp="1"/>
          </p:cNvGraphicFramePr>
          <p:nvPr>
            <p:extLst>
              <p:ext uri="{D42A27DB-BD31-4B8C-83A1-F6EECF244321}">
                <p14:modId xmlns:p14="http://schemas.microsoft.com/office/powerpoint/2010/main" val="3013650517"/>
              </p:ext>
            </p:extLst>
          </p:nvPr>
        </p:nvGraphicFramePr>
        <p:xfrm>
          <a:off x="762000" y="3962400"/>
          <a:ext cx="8153400" cy="213360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 – 2019</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Allowance for sales returns</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Sales returns</a:t>
                      </a:r>
                    </a:p>
                  </a:txBody>
                  <a:tcPr>
                    <a:lnL w="19050" cap="flat" cmpd="sng" algn="ctr">
                      <a:solidFill>
                        <a:srgbClr val="F79646"/>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rgbClr val="000000"/>
                          </a:solidFill>
                        </a:rPr>
                        <a:t>10,000</a:t>
                      </a:r>
                    </a:p>
                  </a:txBody>
                  <a:tcPr>
                    <a:lnL>
                      <a:noFill/>
                    </a:lnL>
                    <a:lnR w="19050" cap="flat" cmpd="sng" algn="ctr">
                      <a:solidFill>
                        <a:srgbClr val="F79646"/>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409463">
                <a:tc>
                  <a:txBody>
                    <a:bodyPr/>
                    <a:lstStyle/>
                    <a:p>
                      <a:r>
                        <a:rPr lang="en-US" sz="2200" dirty="0"/>
                        <a:t>Cost of goods sold</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solidFill>
                      <a:srgbClr val="FFFAB0"/>
                    </a:solidFill>
                  </a:tcPr>
                </a:tc>
                <a:tc>
                  <a:txBody>
                    <a:bodyPr/>
                    <a:lstStyle/>
                    <a:p>
                      <a:pPr algn="r"/>
                      <a:r>
                        <a:rPr lang="en-US" sz="2200" dirty="0"/>
                        <a:t>6,000</a:t>
                      </a:r>
                    </a:p>
                  </a:txBody>
                  <a:tcPr>
                    <a:lnT w="12700" cap="flat" cmpd="sng" algn="ctr">
                      <a:noFill/>
                      <a:prstDash val="solid"/>
                      <a:round/>
                      <a:headEnd type="none" w="med" len="med"/>
                      <a:tailEnd type="none" w="med" len="med"/>
                    </a:lnT>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solidFill>
                      <a:srgbClr val="FFFAB0"/>
                    </a:solidFill>
                  </a:tcPr>
                </a:tc>
                <a:extLst>
                  <a:ext uri="{0D108BD9-81ED-4DB2-BD59-A6C34878D82A}">
                    <a16:rowId xmlns="" xmlns:a16="http://schemas.microsoft.com/office/drawing/2014/main" val="10003"/>
                  </a:ext>
                </a:extLst>
              </a:tr>
              <a:tr h="409463">
                <a:tc>
                  <a:txBody>
                    <a:bodyPr/>
                    <a:lstStyle/>
                    <a:p>
                      <a:pPr lvl="1"/>
                      <a:r>
                        <a:rPr lang="en-US" sz="2200" dirty="0"/>
                        <a:t>Inventory—estimated returns</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2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200" b="0" dirty="0">
                          <a:solidFill>
                            <a:schemeClr val="tx1"/>
                          </a:solidFill>
                        </a:rPr>
                        <a:t>6,000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685594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 of Cash </a:t>
            </a:r>
            <a:r>
              <a:rPr lang="en-US" dirty="0" smtClean="0"/>
              <a:t>Equivalents— </a:t>
            </a:r>
            <a:r>
              <a:rPr lang="en-US" dirty="0"/>
              <a:t/>
            </a:r>
            <a:br>
              <a:rPr lang="en-US" dirty="0"/>
            </a:br>
            <a:r>
              <a:rPr lang="en-US" dirty="0"/>
              <a:t>Walgreen Boots Alliance, Inc.</a:t>
            </a:r>
            <a:endParaRPr lang="en-US" dirty="0">
              <a:latin typeface="Calibri Light" panose="020F0302020204030204" pitchFamily="34" charset="0"/>
            </a:endParaRPr>
          </a:p>
        </p:txBody>
      </p:sp>
      <p:sp>
        <p:nvSpPr>
          <p:cNvPr id="5" name="Content Placeholder 4"/>
          <p:cNvSpPr>
            <a:spLocks noGrp="1"/>
          </p:cNvSpPr>
          <p:nvPr>
            <p:ph idx="1"/>
          </p:nvPr>
        </p:nvSpPr>
        <p:spPr>
          <a:xfrm>
            <a:off x="761999" y="1600200"/>
            <a:ext cx="8013600" cy="4902201"/>
          </a:xfrm>
        </p:spPr>
        <p:txBody>
          <a:bodyPr>
            <a:normAutofit/>
          </a:bodyPr>
          <a:lstStyle/>
          <a:p>
            <a:r>
              <a:rPr lang="en-US" sz="2400" dirty="0"/>
              <a:t>Companies are permitted flexibility in designating cash </a:t>
            </a:r>
            <a:r>
              <a:rPr lang="en-US" sz="2400" dirty="0" smtClean="0"/>
              <a:t>equivalents</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6" name="TextBox 5"/>
          <p:cNvSpPr txBox="1"/>
          <p:nvPr/>
        </p:nvSpPr>
        <p:spPr>
          <a:xfrm>
            <a:off x="838200" y="2693075"/>
            <a:ext cx="7924800" cy="2877711"/>
          </a:xfrm>
          <a:prstGeom prst="rect">
            <a:avLst/>
          </a:prstGeom>
          <a:solidFill>
            <a:srgbClr val="CEE6F3"/>
          </a:solidFill>
          <a:ln>
            <a:solidFill>
              <a:srgbClr val="0072A2"/>
            </a:solidFill>
          </a:ln>
        </p:spPr>
        <p:txBody>
          <a:bodyPr wrap="square" rtlCol="0">
            <a:spAutoFit/>
          </a:bodyPr>
          <a:lstStyle/>
          <a:p>
            <a:pPr>
              <a:spcAft>
                <a:spcPts val="600"/>
              </a:spcAft>
            </a:pPr>
            <a:r>
              <a:rPr lang="en-US" sz="2200" b="1" dirty="0"/>
              <a:t>Note 2: Summary of Major Accounting Policies (in part) Cash and Cash Equivalents</a:t>
            </a:r>
            <a:endParaRPr lang="en-US" sz="2200" dirty="0"/>
          </a:p>
          <a:p>
            <a:r>
              <a:rPr lang="en-US" sz="2200" dirty="0"/>
              <a:t>Cash and cash equivalents include cash on hand and all highly liquid investments with an original maturity of three months or less. Credit and debit card receivables from banks, which generally settle within two to seven business days, of $165 million and $229 million were included in cash and cash equivalents at August 31, 2015 and 2014, respectively.	</a:t>
            </a:r>
          </a:p>
        </p:txBody>
      </p:sp>
    </p:spTree>
    <p:extLst>
      <p:ext uri="{BB962C8B-B14F-4D97-AF65-F5344CB8AC3E}">
        <p14:creationId xmlns:p14="http://schemas.microsoft.com/office/powerpoint/2010/main" val="41255202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effectLst/>
        </p:spPr>
        <p:txBody>
          <a:bodyPr/>
          <a:lstStyle/>
          <a:p>
            <a:pPr algn="ctr" eaLnBrk="1" hangingPunct="1"/>
            <a:r>
              <a:rPr lang="en-US" altLang="en-US" b="1" dirty="0"/>
              <a:t>Concept Check: Sales Returns</a:t>
            </a:r>
          </a:p>
        </p:txBody>
      </p:sp>
      <p:sp>
        <p:nvSpPr>
          <p:cNvPr id="414723" name="Rectangle 3"/>
          <p:cNvSpPr>
            <a:spLocks noGrp="1" noChangeArrowheads="1"/>
          </p:cNvSpPr>
          <p:nvPr>
            <p:ph idx="1"/>
          </p:nvPr>
        </p:nvSpPr>
        <p:spPr>
          <a:xfrm>
            <a:off x="777240" y="1392659"/>
            <a:ext cx="8013600" cy="5057775"/>
          </a:xfrm>
          <a:solidFill>
            <a:schemeClr val="bg1">
              <a:lumMod val="95000"/>
            </a:schemeClr>
          </a:solidFill>
        </p:spPr>
        <p:txBody>
          <a:bodyPr>
            <a:normAutofit/>
          </a:bodyPr>
          <a:lstStyle/>
          <a:p>
            <a:pPr marL="0" indent="0">
              <a:spcAft>
                <a:spcPts val="1200"/>
              </a:spcAft>
              <a:buNone/>
            </a:pPr>
            <a:r>
              <a:rPr lang="en-US" sz="2300" dirty="0"/>
              <a:t>Five Dollar Stores (FDS) sells merchandise for cash. It began 2018 with a refund liability of $0, made sales of $1,000,000 during 2018 which cost FDS $600,000 (or 60%), estimates that 1% of all sales will be returned, and experiences $8,000 of returns during 2018</a:t>
            </a:r>
            <a:r>
              <a:rPr lang="en-US" sz="2300" dirty="0" smtClean="0"/>
              <a:t>. When </a:t>
            </a:r>
            <a:r>
              <a:rPr lang="en-US" sz="2300" dirty="0"/>
              <a:t>accruing its estimate of remaining returns at the end of 2018, FDS would debit sales returns and credit the refund liability for:</a:t>
            </a:r>
          </a:p>
          <a:p>
            <a:pPr marL="457200" indent="-457200">
              <a:buFont typeface="+mj-lt"/>
              <a:buAutoNum type="alphaLcPeriod"/>
              <a:tabLst>
                <a:tab pos="457200" algn="l"/>
              </a:tabLst>
            </a:pPr>
            <a:r>
              <a:rPr lang="en-US" sz="2300" dirty="0"/>
              <a:t>$</a:t>
            </a:r>
            <a:r>
              <a:rPr lang="en-US" sz="2300" dirty="0" smtClean="0"/>
              <a:t>18,000</a:t>
            </a:r>
            <a:endParaRPr lang="en-US" sz="2300" dirty="0"/>
          </a:p>
          <a:p>
            <a:pPr marL="457200" indent="-457200">
              <a:buFont typeface="+mj-lt"/>
              <a:buAutoNum type="alphaLcPeriod"/>
              <a:tabLst>
                <a:tab pos="342900" algn="l"/>
              </a:tabLst>
            </a:pPr>
            <a:r>
              <a:rPr lang="en-US" sz="2300" dirty="0"/>
              <a:t>$</a:t>
            </a:r>
            <a:r>
              <a:rPr lang="en-US" sz="2300" dirty="0" smtClean="0"/>
              <a:t>10,000</a:t>
            </a:r>
            <a:endParaRPr lang="en-US" sz="2300" dirty="0"/>
          </a:p>
          <a:p>
            <a:pPr marL="457200" indent="-457200">
              <a:buFont typeface="+mj-lt"/>
              <a:buAutoNum type="alphaLcPeriod"/>
              <a:tabLst>
                <a:tab pos="342900" algn="l"/>
              </a:tabLst>
            </a:pPr>
            <a:r>
              <a:rPr lang="en-US" sz="2300" dirty="0"/>
              <a:t>$</a:t>
            </a:r>
            <a:r>
              <a:rPr lang="en-US" sz="2300" dirty="0" smtClean="0"/>
              <a:t>8,000</a:t>
            </a:r>
            <a:endParaRPr lang="en-US" sz="2300" dirty="0"/>
          </a:p>
          <a:p>
            <a:pPr marL="457200" indent="-457200">
              <a:buFont typeface="+mj-lt"/>
              <a:buAutoNum type="alphaLcPeriod"/>
              <a:tabLst>
                <a:tab pos="342900" algn="l"/>
              </a:tabLst>
            </a:pPr>
            <a:r>
              <a:rPr lang="en-US" sz="2300" dirty="0"/>
              <a:t>$</a:t>
            </a:r>
            <a:r>
              <a:rPr lang="en-US" sz="2300" dirty="0" smtClean="0"/>
              <a:t>2,000</a:t>
            </a:r>
            <a:endParaRPr lang="en-US" sz="2300" dirty="0"/>
          </a:p>
        </p:txBody>
      </p:sp>
      <p:sp>
        <p:nvSpPr>
          <p:cNvPr id="2" name="Oval 1"/>
          <p:cNvSpPr/>
          <p:nvPr/>
        </p:nvSpPr>
        <p:spPr bwMode="auto">
          <a:xfrm>
            <a:off x="777240" y="54102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71800" y="5578242"/>
            <a:ext cx="4507992" cy="746358"/>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sz="2000" dirty="0"/>
              <a:t>Sales returns		</a:t>
            </a:r>
            <a:r>
              <a:rPr lang="en-US" sz="2000" b="1" dirty="0"/>
              <a:t>2,000</a:t>
            </a:r>
          </a:p>
          <a:p>
            <a:pPr>
              <a:spcAft>
                <a:spcPts val="300"/>
              </a:spcAft>
            </a:pPr>
            <a:r>
              <a:rPr lang="en-US" sz="2000" dirty="0"/>
              <a:t>	Refund liability		</a:t>
            </a:r>
            <a:r>
              <a:rPr lang="en-US" sz="2000" b="1" dirty="0"/>
              <a:t>2,000</a:t>
            </a:r>
          </a:p>
        </p:txBody>
      </p:sp>
      <p:sp>
        <p:nvSpPr>
          <p:cNvPr id="6" name="TextBox 5"/>
          <p:cNvSpPr txBox="1"/>
          <p:nvPr/>
        </p:nvSpPr>
        <p:spPr>
          <a:xfrm>
            <a:off x="2971800" y="3779994"/>
            <a:ext cx="4508449" cy="1785104"/>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sz="2000" dirty="0"/>
              <a:t>The correct answer is </a:t>
            </a:r>
            <a:r>
              <a:rPr lang="en-US" sz="2000" i="1" dirty="0"/>
              <a:t>d</a:t>
            </a:r>
            <a:r>
              <a:rPr lang="en-US" sz="2000" dirty="0"/>
              <a:t>:</a:t>
            </a:r>
          </a:p>
          <a:p>
            <a:pPr>
              <a:spcAft>
                <a:spcPts val="300"/>
              </a:spcAft>
            </a:pPr>
            <a:r>
              <a:rPr lang="en-US" sz="2000" dirty="0"/>
              <a:t>Total estimated returns = </a:t>
            </a:r>
          </a:p>
          <a:p>
            <a:pPr>
              <a:spcAft>
                <a:spcPts val="300"/>
              </a:spcAft>
              <a:tabLst>
                <a:tab pos="457200" algn="l"/>
              </a:tabLst>
            </a:pPr>
            <a:r>
              <a:rPr lang="en-US" sz="2000" dirty="0"/>
              <a:t>	$1,000,000 × 1% = $</a:t>
            </a:r>
            <a:r>
              <a:rPr lang="en-US" sz="2000" dirty="0" smtClean="0"/>
              <a:t>10,000</a:t>
            </a:r>
            <a:endParaRPr lang="en-US" sz="2000" dirty="0"/>
          </a:p>
          <a:p>
            <a:pPr>
              <a:spcAft>
                <a:spcPts val="300"/>
              </a:spcAft>
            </a:pPr>
            <a:r>
              <a:rPr lang="en-US" sz="2000" dirty="0"/>
              <a:t>Estimated returns to accrue = </a:t>
            </a:r>
          </a:p>
          <a:p>
            <a:pPr>
              <a:spcAft>
                <a:spcPts val="300"/>
              </a:spcAft>
              <a:tabLst>
                <a:tab pos="457200" algn="l"/>
              </a:tabLst>
            </a:pPr>
            <a:r>
              <a:rPr lang="en-US" sz="2000" dirty="0"/>
              <a:t>	$10,000 </a:t>
            </a:r>
            <a:r>
              <a:rPr lang="en-US" sz="2000" dirty="0" smtClean="0"/>
              <a:t>− </a:t>
            </a:r>
            <a:r>
              <a:rPr lang="en-US" sz="2000" dirty="0"/>
              <a:t>$8,000 = </a:t>
            </a:r>
            <a:r>
              <a:rPr lang="en-US" sz="2000" b="1" dirty="0"/>
              <a:t>$</a:t>
            </a:r>
            <a:r>
              <a:rPr lang="en-US" sz="2000" b="1" dirty="0" smtClean="0"/>
              <a:t>2,000</a:t>
            </a:r>
            <a:endParaRPr lang="en-US" sz="2000" dirty="0"/>
          </a:p>
        </p:txBody>
      </p:sp>
      <p:sp>
        <p:nvSpPr>
          <p:cNvPr id="7"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-4</a:t>
            </a:r>
            <a:endParaRPr lang="en-IN" sz="1500" dirty="0"/>
          </a:p>
        </p:txBody>
      </p:sp>
    </p:spTree>
    <p:extLst>
      <p:ext uri="{BB962C8B-B14F-4D97-AF65-F5344CB8AC3E}">
        <p14:creationId xmlns:p14="http://schemas.microsoft.com/office/powerpoint/2010/main" val="10163632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Sales Returns Estimates</a:t>
            </a:r>
          </a:p>
        </p:txBody>
      </p:sp>
      <p:sp>
        <p:nvSpPr>
          <p:cNvPr id="414723" name="Rectangle 3"/>
          <p:cNvSpPr>
            <a:spLocks noGrp="1" noChangeArrowheads="1"/>
          </p:cNvSpPr>
          <p:nvPr>
            <p:ph idx="1"/>
          </p:nvPr>
        </p:nvSpPr>
        <p:spPr>
          <a:xfrm>
            <a:off x="777240" y="1392659"/>
            <a:ext cx="8013600" cy="5057775"/>
          </a:xfrm>
          <a:solidFill>
            <a:schemeClr val="bg1">
              <a:lumMod val="95000"/>
            </a:schemeClr>
          </a:solidFill>
        </p:spPr>
        <p:txBody>
          <a:bodyPr>
            <a:normAutofit/>
          </a:bodyPr>
          <a:lstStyle/>
          <a:p>
            <a:pPr marL="0" indent="0">
              <a:spcAft>
                <a:spcPts val="1200"/>
              </a:spcAft>
              <a:buNone/>
            </a:pPr>
            <a:r>
              <a:rPr lang="en-US" sz="2200" dirty="0"/>
              <a:t>Five Dollar Stores (FDS) sells merchandise for cash</a:t>
            </a:r>
            <a:r>
              <a:rPr lang="en-US" sz="2200" dirty="0" smtClean="0"/>
              <a:t>. It </a:t>
            </a:r>
            <a:r>
              <a:rPr lang="en-US" sz="2200" dirty="0"/>
              <a:t>began 2018 with a refund liability of $0, made sales of $1,000,000 during 2018 which cost FDS $600,000 (or 60%), estimates that 1% of all sales will be returned, and experiences $8,000 of returns during 2018</a:t>
            </a:r>
            <a:r>
              <a:rPr lang="en-US" sz="2200" dirty="0" smtClean="0"/>
              <a:t>. When </a:t>
            </a:r>
            <a:r>
              <a:rPr lang="en-US" sz="2200" dirty="0"/>
              <a:t>accruing its estimate of remaining returns at the end of 2018, FDS would debit Inventory—estimated returns and credit COGS for:</a:t>
            </a:r>
          </a:p>
          <a:p>
            <a:pPr marL="457200" indent="-457200">
              <a:buFont typeface="+mj-lt"/>
              <a:buAutoNum type="alphaLcPeriod"/>
              <a:tabLst>
                <a:tab pos="457200" algn="l"/>
              </a:tabLst>
            </a:pPr>
            <a:r>
              <a:rPr lang="en-US" sz="2200" dirty="0"/>
              <a:t>$</a:t>
            </a:r>
            <a:r>
              <a:rPr lang="en-US" sz="2200" dirty="0" smtClean="0"/>
              <a:t>6,000</a:t>
            </a:r>
            <a:endParaRPr lang="en-US" sz="2200" dirty="0"/>
          </a:p>
          <a:p>
            <a:pPr marL="457200" indent="-457200">
              <a:buFont typeface="+mj-lt"/>
              <a:buAutoNum type="alphaLcPeriod"/>
              <a:tabLst>
                <a:tab pos="457200" algn="l"/>
              </a:tabLst>
            </a:pPr>
            <a:r>
              <a:rPr lang="en-US" sz="2200" dirty="0"/>
              <a:t>$</a:t>
            </a:r>
            <a:r>
              <a:rPr lang="en-US" sz="2200" dirty="0" smtClean="0"/>
              <a:t>4,800</a:t>
            </a:r>
            <a:endParaRPr lang="en-US" sz="2200" dirty="0"/>
          </a:p>
          <a:p>
            <a:pPr marL="457200" indent="-457200">
              <a:buFont typeface="+mj-lt"/>
              <a:buAutoNum type="alphaLcPeriod"/>
              <a:tabLst>
                <a:tab pos="342900" algn="l"/>
              </a:tabLst>
            </a:pPr>
            <a:r>
              <a:rPr lang="en-US" sz="2200" dirty="0"/>
              <a:t>$</a:t>
            </a:r>
            <a:r>
              <a:rPr lang="en-US" sz="2200" dirty="0" smtClean="0"/>
              <a:t>1,200</a:t>
            </a:r>
            <a:endParaRPr lang="en-US" sz="2200" dirty="0"/>
          </a:p>
          <a:p>
            <a:pPr marL="457200" indent="-457200">
              <a:buFont typeface="+mj-lt"/>
              <a:buAutoNum type="alphaLcPeriod"/>
              <a:tabLst>
                <a:tab pos="342900" algn="l"/>
              </a:tabLst>
            </a:pPr>
            <a:r>
              <a:rPr lang="en-US" sz="2200" dirty="0"/>
              <a:t>$</a:t>
            </a:r>
            <a:r>
              <a:rPr lang="en-US" sz="2200" dirty="0" smtClean="0"/>
              <a:t>0 </a:t>
            </a:r>
            <a:endParaRPr lang="en-US" sz="2200" dirty="0"/>
          </a:p>
        </p:txBody>
      </p:sp>
      <p:sp>
        <p:nvSpPr>
          <p:cNvPr id="2" name="Oval 1"/>
          <p:cNvSpPr/>
          <p:nvPr/>
        </p:nvSpPr>
        <p:spPr bwMode="auto">
          <a:xfrm>
            <a:off x="777240" y="4478543"/>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685800" y="5410200"/>
            <a:ext cx="4571999" cy="1315745"/>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dirty="0"/>
              <a:t>Sales returns		2,000</a:t>
            </a:r>
          </a:p>
          <a:p>
            <a:pPr>
              <a:spcAft>
                <a:spcPts val="300"/>
              </a:spcAft>
            </a:pPr>
            <a:r>
              <a:rPr lang="en-US" dirty="0"/>
              <a:t>	Refund liability		2,000</a:t>
            </a:r>
          </a:p>
          <a:p>
            <a:pPr>
              <a:spcAft>
                <a:spcPts val="300"/>
              </a:spcAft>
            </a:pPr>
            <a:r>
              <a:rPr lang="en-US" dirty="0"/>
              <a:t>Inventory—est. returns	</a:t>
            </a:r>
            <a:r>
              <a:rPr lang="en-US" b="1" dirty="0"/>
              <a:t>1,200</a:t>
            </a:r>
          </a:p>
          <a:p>
            <a:pPr>
              <a:spcAft>
                <a:spcPts val="300"/>
              </a:spcAft>
            </a:pPr>
            <a:r>
              <a:rPr lang="en-US" dirty="0"/>
              <a:t>	COGS			</a:t>
            </a:r>
            <a:r>
              <a:rPr lang="en-US" b="1" dirty="0"/>
              <a:t>1,200</a:t>
            </a:r>
          </a:p>
        </p:txBody>
      </p:sp>
      <p:sp>
        <p:nvSpPr>
          <p:cNvPr id="6" name="TextBox 5"/>
          <p:cNvSpPr txBox="1"/>
          <p:nvPr/>
        </p:nvSpPr>
        <p:spPr>
          <a:xfrm>
            <a:off x="5257800" y="3529042"/>
            <a:ext cx="3670249" cy="2262158"/>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dirty="0"/>
              <a:t>The correct answer is </a:t>
            </a:r>
            <a:r>
              <a:rPr lang="en-US" i="1" dirty="0"/>
              <a:t>c</a:t>
            </a:r>
            <a:r>
              <a:rPr lang="en-US" dirty="0"/>
              <a:t>:</a:t>
            </a:r>
          </a:p>
          <a:p>
            <a:pPr>
              <a:spcAft>
                <a:spcPts val="300"/>
              </a:spcAft>
            </a:pPr>
            <a:r>
              <a:rPr lang="en-US" dirty="0"/>
              <a:t>Total estimated returns = </a:t>
            </a:r>
          </a:p>
          <a:p>
            <a:pPr>
              <a:spcAft>
                <a:spcPts val="300"/>
              </a:spcAft>
              <a:tabLst>
                <a:tab pos="457200" algn="l"/>
              </a:tabLst>
            </a:pPr>
            <a:r>
              <a:rPr lang="en-US" dirty="0"/>
              <a:t>	$1,000,000 × 1% = $</a:t>
            </a:r>
            <a:r>
              <a:rPr lang="en-US" dirty="0" smtClean="0"/>
              <a:t>10,000</a:t>
            </a:r>
            <a:endParaRPr lang="en-US" dirty="0"/>
          </a:p>
          <a:p>
            <a:pPr>
              <a:spcAft>
                <a:spcPts val="300"/>
              </a:spcAft>
            </a:pPr>
            <a:r>
              <a:rPr lang="en-US" dirty="0"/>
              <a:t>Estimated returns to accrue = </a:t>
            </a:r>
          </a:p>
          <a:p>
            <a:pPr>
              <a:spcAft>
                <a:spcPts val="300"/>
              </a:spcAft>
              <a:tabLst>
                <a:tab pos="457200" algn="l"/>
              </a:tabLst>
            </a:pPr>
            <a:r>
              <a:rPr lang="en-US" dirty="0"/>
              <a:t>	$10,000 </a:t>
            </a:r>
            <a:r>
              <a:rPr lang="en-US" dirty="0" smtClean="0"/>
              <a:t>− </a:t>
            </a:r>
            <a:r>
              <a:rPr lang="en-US" dirty="0"/>
              <a:t>$8,000 = $</a:t>
            </a:r>
            <a:r>
              <a:rPr lang="en-US" dirty="0" smtClean="0"/>
              <a:t>2,000</a:t>
            </a:r>
            <a:endParaRPr lang="en-US" dirty="0"/>
          </a:p>
          <a:p>
            <a:pPr>
              <a:spcAft>
                <a:spcPts val="300"/>
              </a:spcAft>
            </a:pPr>
            <a:r>
              <a:rPr lang="en-US" dirty="0"/>
              <a:t>Estimated cost of returns to accrue = </a:t>
            </a:r>
          </a:p>
          <a:p>
            <a:pPr>
              <a:spcAft>
                <a:spcPts val="300"/>
              </a:spcAft>
              <a:tabLst>
                <a:tab pos="457200" algn="l"/>
              </a:tabLst>
            </a:pPr>
            <a:r>
              <a:rPr lang="en-US" dirty="0"/>
              <a:t>	$2,000 × 60% = </a:t>
            </a:r>
            <a:r>
              <a:rPr lang="en-US" b="1" dirty="0"/>
              <a:t>$1,200</a:t>
            </a:r>
          </a:p>
        </p:txBody>
      </p:sp>
      <p:sp>
        <p:nvSpPr>
          <p:cNvPr id="7"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-4</a:t>
            </a:r>
            <a:endParaRPr lang="en-IN" sz="1500" dirty="0"/>
          </a:p>
        </p:txBody>
      </p:sp>
    </p:spTree>
    <p:extLst>
      <p:ext uri="{BB962C8B-B14F-4D97-AF65-F5344CB8AC3E}">
        <p14:creationId xmlns:p14="http://schemas.microsoft.com/office/powerpoint/2010/main" val="40213821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Subsequent Valuation of Accounts Receivable</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600" dirty="0"/>
              <a:t>Being entitled to receive payment doesn’t mean the seller will be paid</a:t>
            </a:r>
          </a:p>
          <a:p>
            <a:r>
              <a:rPr lang="en-US" sz="2600" dirty="0"/>
              <a:t>Credit losses (</a:t>
            </a:r>
            <a:r>
              <a:rPr lang="en-US" sz="2600" b="1" dirty="0">
                <a:solidFill>
                  <a:srgbClr val="C00000"/>
                </a:solidFill>
              </a:rPr>
              <a:t>bad debts</a:t>
            </a:r>
            <a:r>
              <a:rPr lang="en-US" sz="2600" dirty="0"/>
              <a:t>) are an inherent cost of granting credit</a:t>
            </a:r>
          </a:p>
          <a:p>
            <a:r>
              <a:rPr lang="en-US" sz="2600" dirty="0"/>
              <a:t>How should we account for the fact that not every account receivable is likely to be collected?</a:t>
            </a:r>
          </a:p>
          <a:p>
            <a:pPr lvl="1">
              <a:buClr>
                <a:schemeClr val="tx1"/>
              </a:buClr>
            </a:pPr>
            <a:r>
              <a:rPr lang="en-US" sz="2600" b="1" dirty="0" smtClean="0">
                <a:solidFill>
                  <a:srgbClr val="C00000"/>
                </a:solidFill>
              </a:rPr>
              <a:t>Direct Write-Off Method (not </a:t>
            </a:r>
            <a:r>
              <a:rPr lang="en-US" sz="2600" b="1" dirty="0">
                <a:solidFill>
                  <a:srgbClr val="C00000"/>
                </a:solidFill>
              </a:rPr>
              <a:t>GAAP)</a:t>
            </a:r>
          </a:p>
          <a:p>
            <a:pPr lvl="1">
              <a:buClr>
                <a:schemeClr val="tx1"/>
              </a:buClr>
            </a:pPr>
            <a:r>
              <a:rPr lang="en-US" sz="2600" b="1" dirty="0" smtClean="0">
                <a:solidFill>
                  <a:srgbClr val="C00000"/>
                </a:solidFill>
              </a:rPr>
              <a:t>Allowance Method (</a:t>
            </a:r>
            <a:r>
              <a:rPr lang="en-US" sz="2600" b="1" dirty="0">
                <a:solidFill>
                  <a:srgbClr val="C00000"/>
                </a:solidFill>
              </a:rPr>
              <a:t>GAAP)</a:t>
            </a:r>
            <a:endParaRPr lang="en-IN" sz="2600"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spTree>
    <p:extLst>
      <p:ext uri="{BB962C8B-B14F-4D97-AF65-F5344CB8AC3E}">
        <p14:creationId xmlns:p14="http://schemas.microsoft.com/office/powerpoint/2010/main" val="3389597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Direct Write-Off Method (Not GAAP)</a:t>
            </a:r>
          </a:p>
        </p:txBody>
      </p:sp>
      <p:sp>
        <p:nvSpPr>
          <p:cNvPr id="3" name="Content Placeholder 2"/>
          <p:cNvSpPr>
            <a:spLocks noGrp="1"/>
          </p:cNvSpPr>
          <p:nvPr>
            <p:ph idx="1"/>
          </p:nvPr>
        </p:nvSpPr>
        <p:spPr/>
        <p:txBody>
          <a:bodyPr/>
          <a:lstStyle/>
          <a:p>
            <a:r>
              <a:rPr lang="en-US" sz="2400" dirty="0"/>
              <a:t>Wait until a particular account is deemed uncollectible and write it off at that time</a:t>
            </a:r>
          </a:p>
          <a:p>
            <a:pPr lvl="1"/>
            <a:r>
              <a:rPr lang="en-US" sz="2400" dirty="0"/>
              <a:t>Not allowed by GAAP</a:t>
            </a:r>
          </a:p>
          <a:p>
            <a:pPr lvl="1"/>
            <a:r>
              <a:rPr lang="en-US" sz="2400" dirty="0"/>
              <a:t>Required for income tax purposes for most companies</a:t>
            </a:r>
          </a:p>
          <a:p>
            <a:r>
              <a:rPr lang="en-US" sz="2400" dirty="0"/>
              <a:t>Shortcoming: it overstates accounts receivable and distorts net </a:t>
            </a:r>
            <a:r>
              <a:rPr lang="en-US" sz="2400" dirty="0" smtClean="0"/>
              <a:t>income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4" name="Table 13"/>
          <p:cNvGraphicFramePr>
            <a:graphicFrameLocks noGrp="1"/>
          </p:cNvGraphicFramePr>
          <p:nvPr>
            <p:extLst>
              <p:ext uri="{D42A27DB-BD31-4B8C-83A1-F6EECF244321}">
                <p14:modId xmlns:p14="http://schemas.microsoft.com/office/powerpoint/2010/main" val="3513831462"/>
              </p:ext>
            </p:extLst>
          </p:nvPr>
        </p:nvGraphicFramePr>
        <p:xfrm>
          <a:off x="762000" y="420624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Accounts </a:t>
                      </a:r>
                      <a:r>
                        <a:rPr lang="en-US" sz="2200" dirty="0" smtClean="0"/>
                        <a:t>receivable</a:t>
                      </a:r>
                      <a:endParaRPr lang="en-US" sz="2200" dirty="0"/>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rgbClr val="000000"/>
                          </a:solidFill>
                        </a:rPr>
                        <a:t>15,000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89249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Allowance Method (GAAP)</a:t>
            </a:r>
            <a:endParaRPr lang="en-US" dirty="0">
              <a:latin typeface="Calibri Light" panose="020F0302020204030204" pitchFamily="34" charset="0"/>
            </a:endParaRPr>
          </a:p>
        </p:txBody>
      </p:sp>
      <p:sp>
        <p:nvSpPr>
          <p:cNvPr id="3" name="Content Placeholder 2"/>
          <p:cNvSpPr>
            <a:spLocks noGrp="1"/>
          </p:cNvSpPr>
          <p:nvPr>
            <p:ph idx="1"/>
          </p:nvPr>
        </p:nvSpPr>
        <p:spPr>
          <a:xfrm>
            <a:off x="771117" y="1219200"/>
            <a:ext cx="8013600" cy="5057775"/>
          </a:xfrm>
        </p:spPr>
        <p:txBody>
          <a:bodyPr>
            <a:normAutofit/>
          </a:bodyPr>
          <a:lstStyle/>
          <a:p>
            <a:r>
              <a:rPr lang="en-IN" sz="2400" dirty="0"/>
              <a:t>Required by GAAP whenever the amount of bad debts is material</a:t>
            </a:r>
          </a:p>
          <a:p>
            <a:r>
              <a:rPr lang="en-IN" sz="2400" dirty="0"/>
              <a:t>Companies use a contra-asset account, </a:t>
            </a:r>
            <a:r>
              <a:rPr lang="en-IN" sz="2400" b="1" dirty="0">
                <a:solidFill>
                  <a:srgbClr val="C00000"/>
                </a:solidFill>
              </a:rPr>
              <a:t>the allowance for uncollectible accounts</a:t>
            </a:r>
            <a:r>
              <a:rPr lang="en-IN" sz="2400" dirty="0"/>
              <a:t>, to reduce the carrying value of accounts receivable to the amount of cash they expect to collect</a:t>
            </a:r>
          </a:p>
          <a:p>
            <a:r>
              <a:rPr lang="en-US" sz="2400" dirty="0"/>
              <a:t>Both the carrying value and the amount of the allowance typically are shown on the face of the balance sheet </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6" name="Table 5"/>
          <p:cNvGraphicFramePr>
            <a:graphicFrameLocks noGrp="1"/>
          </p:cNvGraphicFramePr>
          <p:nvPr>
            <p:extLst>
              <p:ext uri="{D42A27DB-BD31-4B8C-83A1-F6EECF244321}">
                <p14:modId xmlns:p14="http://schemas.microsoft.com/office/powerpoint/2010/main" val="3000937661"/>
              </p:ext>
            </p:extLst>
          </p:nvPr>
        </p:nvGraphicFramePr>
        <p:xfrm>
          <a:off x="862486" y="4572000"/>
          <a:ext cx="7924800" cy="1381760"/>
        </p:xfrm>
        <a:graphic>
          <a:graphicData uri="http://schemas.openxmlformats.org/drawingml/2006/table">
            <a:tbl>
              <a:tblPr firstRow="1" bandRow="1">
                <a:tableStyleId>{2D5ABB26-0587-4C30-8999-92F81FD0307C}</a:tableStyleId>
              </a:tblPr>
              <a:tblGrid>
                <a:gridCol w="4495800">
                  <a:extLst>
                    <a:ext uri="{9D8B030D-6E8A-4147-A177-3AD203B41FA5}">
                      <a16:colId xmlns="" xmlns:a16="http://schemas.microsoft.com/office/drawing/2014/main" val="20000"/>
                    </a:ext>
                  </a:extLst>
                </a:gridCol>
                <a:gridCol w="787400">
                  <a:extLst>
                    <a:ext uri="{9D8B030D-6E8A-4147-A177-3AD203B41FA5}">
                      <a16:colId xmlns="" xmlns:a16="http://schemas.microsoft.com/office/drawing/2014/main" val="20001"/>
                    </a:ext>
                  </a:extLst>
                </a:gridCol>
                <a:gridCol w="1041400">
                  <a:extLst>
                    <a:ext uri="{9D8B030D-6E8A-4147-A177-3AD203B41FA5}">
                      <a16:colId xmlns="" xmlns:a16="http://schemas.microsoft.com/office/drawing/2014/main" val="20002"/>
                    </a:ext>
                  </a:extLst>
                </a:gridCol>
                <a:gridCol w="279400">
                  <a:extLst>
                    <a:ext uri="{9D8B030D-6E8A-4147-A177-3AD203B41FA5}">
                      <a16:colId xmlns="" xmlns:a16="http://schemas.microsoft.com/office/drawing/2014/main" val="20003"/>
                    </a:ext>
                  </a:extLst>
                </a:gridCol>
                <a:gridCol w="1092200">
                  <a:extLst>
                    <a:ext uri="{9D8B030D-6E8A-4147-A177-3AD203B41FA5}">
                      <a16:colId xmlns="" xmlns:a16="http://schemas.microsoft.com/office/drawing/2014/main" val="20004"/>
                    </a:ext>
                  </a:extLst>
                </a:gridCol>
                <a:gridCol w="228600">
                  <a:extLst>
                    <a:ext uri="{9D8B030D-6E8A-4147-A177-3AD203B41FA5}">
                      <a16:colId xmlns="" xmlns:a16="http://schemas.microsoft.com/office/drawing/2014/main" val="20005"/>
                    </a:ext>
                  </a:extLst>
                </a:gridCol>
              </a:tblGrid>
              <a:tr h="370840">
                <a:tc>
                  <a:txBody>
                    <a:bodyPr/>
                    <a:lstStyle/>
                    <a:p>
                      <a:endParaRPr lang="en-US" dirty="0"/>
                    </a:p>
                  </a:txBody>
                  <a:tcPr>
                    <a:lnL w="12700" cap="flat" cmpd="sng" algn="ctr">
                      <a:solidFill>
                        <a:srgbClr val="3366FF"/>
                      </a:solidFill>
                      <a:prstDash val="solid"/>
                      <a:round/>
                      <a:headEnd type="none" w="med" len="med"/>
                      <a:tailEnd type="none" w="med" len="med"/>
                    </a:lnL>
                    <a:lnT w="12700" cap="flat" cmpd="sng" algn="ctr">
                      <a:solidFill>
                        <a:srgbClr val="3366FF"/>
                      </a:solidFill>
                      <a:prstDash val="solid"/>
                      <a:round/>
                      <a:headEnd type="none" w="med" len="med"/>
                      <a:tailEnd type="none" w="med" len="med"/>
                    </a:lnT>
                    <a:solidFill>
                      <a:srgbClr val="CEE6F3"/>
                    </a:solidFill>
                  </a:tcPr>
                </a:tc>
                <a:tc>
                  <a:txBody>
                    <a:bodyPr/>
                    <a:lstStyle/>
                    <a:p>
                      <a:endParaRPr lang="en-US" dirty="0"/>
                    </a:p>
                  </a:txBody>
                  <a:tcPr>
                    <a:lnT w="12700" cap="flat" cmpd="sng" algn="ctr">
                      <a:solidFill>
                        <a:srgbClr val="3366FF"/>
                      </a:solidFill>
                      <a:prstDash val="solid"/>
                      <a:round/>
                      <a:headEnd type="none" w="med" len="med"/>
                      <a:tailEnd type="none" w="med" len="med"/>
                    </a:lnT>
                    <a:solidFill>
                      <a:srgbClr val="CEE6F3"/>
                    </a:solidFill>
                  </a:tcPr>
                </a:tc>
                <a:tc gridSpan="4">
                  <a:txBody>
                    <a:bodyPr/>
                    <a:lstStyle/>
                    <a:p>
                      <a:pPr algn="ctr"/>
                      <a:r>
                        <a:rPr lang="en-US" dirty="0"/>
                        <a:t>($</a:t>
                      </a:r>
                      <a:r>
                        <a:rPr lang="en-US" baseline="0" dirty="0"/>
                        <a:t> in millions)</a:t>
                      </a:r>
                      <a:endParaRPr lang="en-US" dirty="0"/>
                    </a:p>
                  </a:txBody>
                  <a:tcPr>
                    <a:lnR w="12700" cap="flat" cmpd="sng" algn="ctr">
                      <a:solidFill>
                        <a:srgbClr val="3366FF"/>
                      </a:solidFill>
                      <a:prstDash val="solid"/>
                      <a:round/>
                      <a:headEnd type="none" w="med" len="med"/>
                      <a:tailEnd type="none" w="med" len="med"/>
                    </a:lnR>
                    <a:lnT w="12700" cap="flat" cmpd="sng" algn="ctr">
                      <a:solidFill>
                        <a:srgbClr val="3366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70840">
                <a:tc>
                  <a:txBody>
                    <a:bodyPr/>
                    <a:lstStyle/>
                    <a:p>
                      <a:endParaRPr lang="en-US"/>
                    </a:p>
                  </a:txBody>
                  <a:tcPr>
                    <a:lnL w="12700" cap="flat" cmpd="sng" algn="ctr">
                      <a:solidFill>
                        <a:srgbClr val="3366FF"/>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CEE6F3"/>
                    </a:solidFill>
                  </a:tcPr>
                </a:tc>
                <a:tc>
                  <a:txBody>
                    <a:bodyPr/>
                    <a:lstStyle/>
                    <a:p>
                      <a:endParaRPr lang="en-US" dirty="0"/>
                    </a:p>
                  </a:txBody>
                  <a:tcPr>
                    <a:lnB w="12700" cap="flat" cmpd="sng" algn="ctr">
                      <a:solidFill>
                        <a:scrgbClr r="0" g="0" b="0"/>
                      </a:solidFill>
                      <a:prstDash val="solid"/>
                      <a:round/>
                      <a:headEnd type="none" w="med" len="med"/>
                      <a:tailEnd type="none" w="med" len="med"/>
                    </a:lnB>
                    <a:solidFill>
                      <a:srgbClr val="CEE6F3"/>
                    </a:solidFill>
                  </a:tcPr>
                </a:tc>
                <a:tc gridSpan="2">
                  <a:txBody>
                    <a:bodyPr/>
                    <a:lstStyle/>
                    <a:p>
                      <a:pPr algn="ctr"/>
                      <a:r>
                        <a:rPr lang="en-US" b="1" dirty="0"/>
                        <a:t>2015</a:t>
                      </a:r>
                    </a:p>
                  </a:txBody>
                  <a:tcP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tc gridSpan="2">
                  <a:txBody>
                    <a:bodyPr/>
                    <a:lstStyle/>
                    <a:p>
                      <a:pPr algn="ctr"/>
                      <a:r>
                        <a:rPr lang="en-US" b="1" dirty="0"/>
                        <a:t>2014</a:t>
                      </a:r>
                    </a:p>
                  </a:txBody>
                  <a:tcPr>
                    <a:lnR w="12700" cap="flat" cmpd="sng" algn="ctr">
                      <a:solidFill>
                        <a:srgbClr val="3366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extLst>
                  <a:ext uri="{0D108BD9-81ED-4DB2-BD59-A6C34878D82A}">
                    <a16:rowId xmlns="" xmlns:a16="http://schemas.microsoft.com/office/drawing/2014/main" val="10001"/>
                  </a:ext>
                </a:extLst>
              </a:tr>
              <a:tr h="370840">
                <a:tc>
                  <a:txBody>
                    <a:bodyPr/>
                    <a:lstStyle/>
                    <a:p>
                      <a:pPr marL="274320" indent="-457200"/>
                      <a:r>
                        <a:rPr lang="en-US" dirty="0"/>
                        <a:t>Accounts receivable trade, less allowances for doubtful accounts $268</a:t>
                      </a:r>
                      <a:r>
                        <a:rPr lang="en-US" baseline="0" dirty="0"/>
                        <a:t> (2014, $275)</a:t>
                      </a:r>
                      <a:endParaRPr lang="en-US" dirty="0"/>
                    </a:p>
                  </a:txBody>
                  <a:tcPr>
                    <a:lnL w="12700" cap="flat" cmpd="sng" algn="ctr">
                      <a:solidFill>
                        <a:srgbClr val="3366FF"/>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pPr algn="r"/>
                      <a:r>
                        <a:rPr lang="en-US" dirty="0"/>
                        <a:t>10,734</a:t>
                      </a:r>
                    </a:p>
                  </a:txBody>
                  <a:tcPr anchor="b">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pPr algn="r"/>
                      <a:r>
                        <a:rPr lang="en-US" dirty="0"/>
                        <a:t>10,985</a:t>
                      </a:r>
                    </a:p>
                  </a:txBody>
                  <a:tcPr anchor="b">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R w="12700" cap="flat" cmpd="sng" algn="ctr">
                      <a:solidFill>
                        <a:srgbClr val="3366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7919203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Allowance </a:t>
            </a:r>
            <a:r>
              <a:rPr lang="en-US" dirty="0" smtClean="0"/>
              <a:t>Method</a:t>
            </a:r>
            <a:endParaRPr lang="en-US" sz="2800" dirty="0">
              <a:latin typeface="Calibri Light" panose="020F0302020204030204" pitchFamily="34" charset="0"/>
            </a:endParaRPr>
          </a:p>
        </p:txBody>
      </p:sp>
      <p:sp>
        <p:nvSpPr>
          <p:cNvPr id="3" name="Content Placeholder 2"/>
          <p:cNvSpPr>
            <a:spLocks noGrp="1"/>
          </p:cNvSpPr>
          <p:nvPr>
            <p:ph idx="1"/>
          </p:nvPr>
        </p:nvSpPr>
        <p:spPr>
          <a:xfrm>
            <a:off x="754850" y="1219200"/>
            <a:ext cx="8013600" cy="5057775"/>
          </a:xfrm>
        </p:spPr>
        <p:txBody>
          <a:bodyPr>
            <a:normAutofit/>
          </a:bodyPr>
          <a:lstStyle/>
          <a:p>
            <a:pPr marL="0" indent="0">
              <a:buNone/>
            </a:pPr>
            <a:r>
              <a:rPr lang="en-US" sz="2800" b="1" dirty="0">
                <a:solidFill>
                  <a:srgbClr val="C00000"/>
                </a:solidFill>
              </a:rPr>
              <a:t>Bad Debt Expense</a:t>
            </a:r>
          </a:p>
          <a:p>
            <a:r>
              <a:rPr lang="en-US" sz="2800" dirty="0"/>
              <a:t>Is </a:t>
            </a:r>
            <a:r>
              <a:rPr lang="en-US" sz="2800" b="1" dirty="0"/>
              <a:t>not</a:t>
            </a:r>
            <a:r>
              <a:rPr lang="en-US" sz="2800" b="1" i="1" dirty="0"/>
              <a:t> </a:t>
            </a:r>
            <a:r>
              <a:rPr lang="en-US" sz="2800" dirty="0"/>
              <a:t>recognized when specific accounts are written off</a:t>
            </a:r>
          </a:p>
          <a:p>
            <a:r>
              <a:rPr lang="en-US" sz="2800" dirty="0"/>
              <a:t>Is </a:t>
            </a:r>
            <a:r>
              <a:rPr lang="en-US" sz="2800" b="1" dirty="0">
                <a:solidFill>
                  <a:srgbClr val="C00000"/>
                </a:solidFill>
              </a:rPr>
              <a:t>recognized</a:t>
            </a:r>
            <a:r>
              <a:rPr lang="en-US" sz="2800" dirty="0"/>
              <a:t> earlier, </a:t>
            </a:r>
            <a:r>
              <a:rPr lang="en-US" sz="2800" b="1" dirty="0">
                <a:solidFill>
                  <a:srgbClr val="C00000"/>
                </a:solidFill>
              </a:rPr>
              <a:t>when the allowance is created</a:t>
            </a:r>
            <a:r>
              <a:rPr lang="en-US" sz="2800" dirty="0"/>
              <a:t> and subsequently </a:t>
            </a:r>
            <a:r>
              <a:rPr lang="en-US" sz="2800" b="1" dirty="0">
                <a:solidFill>
                  <a:srgbClr val="C00000"/>
                </a:solidFill>
              </a:rPr>
              <a:t>adjusted</a:t>
            </a:r>
            <a:r>
              <a:rPr lang="en-US" sz="2800" dirty="0"/>
              <a:t> to reflect new sales and changes in customer’s credit quality</a:t>
            </a:r>
          </a:p>
          <a:p>
            <a:r>
              <a:rPr lang="en-US" sz="2800" dirty="0"/>
              <a:t>Later, when a specific account receivable is deemed uncollectible, both the allowance and the specific account receivable are reduced to write off the </a:t>
            </a:r>
            <a:r>
              <a:rPr lang="en-US" sz="2800" dirty="0" smtClean="0"/>
              <a:t>receivable</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spTree>
    <p:extLst>
      <p:ext uri="{BB962C8B-B14F-4D97-AF65-F5344CB8AC3E}">
        <p14:creationId xmlns:p14="http://schemas.microsoft.com/office/powerpoint/2010/main" val="7937573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Allowance Method </a:t>
            </a:r>
            <a:r>
              <a:rPr lang="en-US" sz="2800" dirty="0" smtClean="0"/>
              <a:t>(continued)</a:t>
            </a:r>
            <a:endParaRPr lang="en-US" sz="2800" dirty="0"/>
          </a:p>
        </p:txBody>
      </p:sp>
      <p:sp>
        <p:nvSpPr>
          <p:cNvPr id="3" name="Content Placeholder 2"/>
          <p:cNvSpPr>
            <a:spLocks noGrp="1"/>
          </p:cNvSpPr>
          <p:nvPr>
            <p:ph idx="1"/>
          </p:nvPr>
        </p:nvSpPr>
        <p:spPr>
          <a:xfrm>
            <a:off x="757419" y="1295400"/>
            <a:ext cx="8013600" cy="5057775"/>
          </a:xfrm>
        </p:spPr>
        <p:txBody>
          <a:bodyPr>
            <a:normAutofit/>
          </a:bodyPr>
          <a:lstStyle/>
          <a:p>
            <a:pPr marL="0" indent="0">
              <a:buNone/>
            </a:pPr>
            <a:r>
              <a:rPr lang="en-US" sz="2400" dirty="0"/>
              <a:t>Hawthorne Manufacturing Company started operations in 2018. It had sales of $1,200,000 and collections of $895,000, leaving a balance of $305,000 in accounts receivable as of December 31, </a:t>
            </a:r>
            <a:r>
              <a:rPr lang="en-US" sz="2400" dirty="0" smtClean="0"/>
              <a:t>2018.</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8" name="Table 7"/>
          <p:cNvGraphicFramePr>
            <a:graphicFrameLocks noGrp="1"/>
          </p:cNvGraphicFramePr>
          <p:nvPr>
            <p:extLst>
              <p:ext uri="{D42A27DB-BD31-4B8C-83A1-F6EECF244321}">
                <p14:modId xmlns:p14="http://schemas.microsoft.com/office/powerpoint/2010/main" val="3371403806"/>
              </p:ext>
            </p:extLst>
          </p:nvPr>
        </p:nvGraphicFramePr>
        <p:xfrm>
          <a:off x="2209800" y="3581400"/>
          <a:ext cx="4572000" cy="1647825"/>
        </p:xfrm>
        <a:graphic>
          <a:graphicData uri="http://schemas.openxmlformats.org/drawingml/2006/table">
            <a:tbl>
              <a:tblPr/>
              <a:tblGrid>
                <a:gridCol w="1524000">
                  <a:extLst>
                    <a:ext uri="{9D8B030D-6E8A-4147-A177-3AD203B41FA5}">
                      <a16:colId xmlns="" xmlns:a16="http://schemas.microsoft.com/office/drawing/2014/main" val="20000"/>
                    </a:ext>
                  </a:extLst>
                </a:gridCol>
                <a:gridCol w="86470">
                  <a:extLst>
                    <a:ext uri="{9D8B030D-6E8A-4147-A177-3AD203B41FA5}">
                      <a16:colId xmlns="" xmlns:a16="http://schemas.microsoft.com/office/drawing/2014/main" val="20001"/>
                    </a:ext>
                  </a:extLst>
                </a:gridCol>
                <a:gridCol w="1099424">
                  <a:extLst>
                    <a:ext uri="{9D8B030D-6E8A-4147-A177-3AD203B41FA5}">
                      <a16:colId xmlns="" xmlns:a16="http://schemas.microsoft.com/office/drawing/2014/main" val="20002"/>
                    </a:ext>
                  </a:extLst>
                </a:gridCol>
                <a:gridCol w="113235">
                  <a:extLst>
                    <a:ext uri="{9D8B030D-6E8A-4147-A177-3AD203B41FA5}">
                      <a16:colId xmlns="" xmlns:a16="http://schemas.microsoft.com/office/drawing/2014/main" val="20003"/>
                    </a:ext>
                  </a:extLst>
                </a:gridCol>
                <a:gridCol w="138401">
                  <a:extLst>
                    <a:ext uri="{9D8B030D-6E8A-4147-A177-3AD203B41FA5}">
                      <a16:colId xmlns="" xmlns:a16="http://schemas.microsoft.com/office/drawing/2014/main" val="20004"/>
                    </a:ext>
                  </a:extLst>
                </a:gridCol>
                <a:gridCol w="1000870">
                  <a:extLst>
                    <a:ext uri="{9D8B030D-6E8A-4147-A177-3AD203B41FA5}">
                      <a16:colId xmlns="" xmlns:a16="http://schemas.microsoft.com/office/drawing/2014/main" val="20005"/>
                    </a:ext>
                  </a:extLst>
                </a:gridCol>
                <a:gridCol w="609600">
                  <a:extLst>
                    <a:ext uri="{9D8B030D-6E8A-4147-A177-3AD203B41FA5}">
                      <a16:colId xmlns="" xmlns:a16="http://schemas.microsoft.com/office/drawing/2014/main" val="20006"/>
                    </a:ext>
                  </a:extLst>
                </a:gridCol>
              </a:tblGrid>
              <a:tr h="339725">
                <a:tc gridSpan="7">
                  <a:txBody>
                    <a:bodyPr/>
                    <a:lstStyle/>
                    <a:p>
                      <a:pPr algn="ctr" fontAlgn="b"/>
                      <a:r>
                        <a:rPr lang="en-US" sz="20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1/1/2018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20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Sales</a:t>
                      </a: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r" fontAlgn="b"/>
                      <a:r>
                        <a:rPr lang="en-US" sz="2000" b="0" i="0" u="none" strike="noStrike" dirty="0">
                          <a:solidFill>
                            <a:schemeClr val="tx1"/>
                          </a:solidFill>
                          <a:effectLst/>
                          <a:latin typeface="Calibri"/>
                        </a:rPr>
                        <a:t>1,200,000</a:t>
                      </a: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85998">
                <a:tc>
                  <a:txBody>
                    <a:bodyPr/>
                    <a:lstStyle/>
                    <a:p>
                      <a:pPr algn="l" fontAlgn="b"/>
                      <a:r>
                        <a:rPr lang="en-US" sz="2000" b="0" i="0" u="none" strike="noStrike" dirty="0">
                          <a:solidFill>
                            <a:schemeClr val="tx1"/>
                          </a:solidFill>
                          <a:effectLst/>
                          <a:latin typeface="Calibri"/>
                        </a:rPr>
                        <a:t>Collections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0" i="0" u="none" strike="noStrike" dirty="0">
                          <a:solidFill>
                            <a:schemeClr val="tx1"/>
                          </a:solidFill>
                          <a:effectLst/>
                          <a:latin typeface="Calibri"/>
                        </a:rPr>
                        <a:t>895,000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339725">
                <a:tc>
                  <a:txBody>
                    <a:bodyPr/>
                    <a:lstStyle/>
                    <a:p>
                      <a:pPr algn="l" fontAlgn="b"/>
                      <a:r>
                        <a:rPr lang="en-US" sz="2000" b="0" i="0" u="none" strike="noStrike" dirty="0">
                          <a:solidFill>
                            <a:schemeClr val="tx1"/>
                          </a:solidFill>
                          <a:effectLst/>
                          <a:latin typeface="Calibri"/>
                        </a:rPr>
                        <a:t>12/31/2018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EC008C"/>
                          </a:solidFill>
                          <a:effectLst/>
                          <a:latin typeface="Calibri"/>
                        </a:rPr>
                        <a:t>305,000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186154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Allowance Method </a:t>
            </a:r>
            <a:r>
              <a:rPr lang="en-US" sz="2600" dirty="0" smtClean="0"/>
              <a:t>(</a:t>
            </a:r>
            <a:r>
              <a:rPr lang="en-US" sz="2600" dirty="0"/>
              <a:t>cont</a:t>
            </a:r>
            <a:r>
              <a:rPr lang="en-US" sz="2600" dirty="0" smtClean="0"/>
              <a:t>. 2)</a:t>
            </a:r>
            <a:endParaRPr lang="en-US" sz="2600" dirty="0"/>
          </a:p>
        </p:txBody>
      </p:sp>
      <p:sp>
        <p:nvSpPr>
          <p:cNvPr id="3" name="Content Placeholder 2"/>
          <p:cNvSpPr>
            <a:spLocks noGrp="1"/>
          </p:cNvSpPr>
          <p:nvPr>
            <p:ph idx="1"/>
          </p:nvPr>
        </p:nvSpPr>
        <p:spPr/>
        <p:txBody>
          <a:bodyPr>
            <a:normAutofit/>
          </a:bodyPr>
          <a:lstStyle/>
          <a:p>
            <a:pPr marL="0" indent="0">
              <a:buNone/>
            </a:pPr>
            <a:r>
              <a:rPr lang="en-US" sz="2400" b="1" dirty="0">
                <a:solidFill>
                  <a:srgbClr val="C00000"/>
                </a:solidFill>
              </a:rPr>
              <a:t>Recognizing allowance for uncollectible accounts</a:t>
            </a:r>
          </a:p>
          <a:p>
            <a:pPr marL="0" indent="0">
              <a:buNone/>
            </a:pPr>
            <a:r>
              <a:rPr lang="en-US" sz="2400" dirty="0"/>
              <a:t>Hawthorne’s analysis indicates it expects to collect $280,000 of its accounts receivable, so it must establish an allowance for uncollectible accounts of $25,000 ($305,000 </a:t>
            </a:r>
            <a:r>
              <a:rPr lang="en-US" sz="2400" dirty="0" smtClean="0"/>
              <a:t>− </a:t>
            </a:r>
            <a:r>
              <a:rPr lang="en-US" sz="2400" dirty="0"/>
              <a:t>280,000)</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6" name="Table 15"/>
          <p:cNvGraphicFramePr>
            <a:graphicFrameLocks noGrp="1"/>
          </p:cNvGraphicFramePr>
          <p:nvPr>
            <p:extLst>
              <p:ext uri="{D42A27DB-BD31-4B8C-83A1-F6EECF244321}">
                <p14:modId xmlns:p14="http://schemas.microsoft.com/office/powerpoint/2010/main" val="1749104996"/>
              </p:ext>
            </p:extLst>
          </p:nvPr>
        </p:nvGraphicFramePr>
        <p:xfrm>
          <a:off x="2923134" y="4648200"/>
          <a:ext cx="3325265" cy="2040871"/>
        </p:xfrm>
        <a:graphic>
          <a:graphicData uri="http://schemas.openxmlformats.org/drawingml/2006/table">
            <a:tbl>
              <a:tblPr/>
              <a:tblGrid>
                <a:gridCol w="1572007">
                  <a:extLst>
                    <a:ext uri="{9D8B030D-6E8A-4147-A177-3AD203B41FA5}">
                      <a16:colId xmlns="" xmlns:a16="http://schemas.microsoft.com/office/drawing/2014/main" val="20000"/>
                    </a:ext>
                  </a:extLst>
                </a:gridCol>
                <a:gridCol w="876285">
                  <a:extLst>
                    <a:ext uri="{9D8B030D-6E8A-4147-A177-3AD203B41FA5}">
                      <a16:colId xmlns="" xmlns:a16="http://schemas.microsoft.com/office/drawing/2014/main" val="20001"/>
                    </a:ext>
                  </a:extLst>
                </a:gridCol>
                <a:gridCol w="876973">
                  <a:extLst>
                    <a:ext uri="{9D8B030D-6E8A-4147-A177-3AD203B41FA5}">
                      <a16:colId xmlns="" xmlns:a16="http://schemas.microsoft.com/office/drawing/2014/main" val="20002"/>
                    </a:ext>
                  </a:extLst>
                </a:gridCol>
              </a:tblGrid>
              <a:tr h="742296">
                <a:tc gridSpan="3">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a:t>
                      </a:r>
                      <a:r>
                        <a:rPr lang="en-US" sz="2000" b="1" i="0" u="none" strike="noStrike" baseline="0" dirty="0" smtClean="0">
                          <a:solidFill>
                            <a:schemeClr val="tx1"/>
                          </a:solidFill>
                          <a:effectLst/>
                          <a:latin typeface="Calibri"/>
                        </a:rPr>
                        <a:t>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1/1/2018</a:t>
                      </a: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a:t>
                      </a:r>
                      <a:r>
                        <a:rPr lang="en-US" sz="2000" b="0" i="0" u="none" strike="noStrike" baseline="0" dirty="0">
                          <a:solidFill>
                            <a:schemeClr val="tx1"/>
                          </a:solidFill>
                          <a:effectLst/>
                          <a:latin typeface="Calibri"/>
                        </a:rPr>
                        <a:t> expense</a:t>
                      </a:r>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FF0066"/>
                          </a:solidFill>
                          <a:effectLst/>
                          <a:latin typeface="Calibri"/>
                        </a:rPr>
                        <a:t>25,000</a:t>
                      </a:r>
                    </a:p>
                  </a:txBody>
                  <a:tcPr marL="9525" marR="9525" marT="9525" marB="0" anchor="b">
                    <a:lnL w="12700" cap="flat" cmpd="sng" algn="ctr">
                      <a:solidFill>
                        <a:scrgbClr r="0" g="0" b="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12/31/2018</a:t>
                      </a: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00B0F0"/>
                          </a:solidFill>
                          <a:effectLst/>
                          <a:latin typeface="Calibri"/>
                        </a:rPr>
                        <a:t>25,000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527348589"/>
              </p:ext>
            </p:extLst>
          </p:nvPr>
        </p:nvGraphicFramePr>
        <p:xfrm>
          <a:off x="762000" y="32766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25,000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FF0066"/>
                          </a:solidFill>
                        </a:rPr>
                        <a:t>25,000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9517724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altLang="en-US" dirty="0"/>
              <a:t>Concept Check: Uncollectible Accounts</a:t>
            </a:r>
            <a:endParaRPr lang="en-US" dirty="0"/>
          </a:p>
        </p:txBody>
      </p:sp>
      <p:sp>
        <p:nvSpPr>
          <p:cNvPr id="414723" name="Rectangle 3"/>
          <p:cNvSpPr>
            <a:spLocks noGrp="1" noChangeArrowheads="1"/>
          </p:cNvSpPr>
          <p:nvPr>
            <p:ph idx="1"/>
          </p:nvPr>
        </p:nvSpPr>
        <p:spPr>
          <a:xfrm>
            <a:off x="720090" y="1221903"/>
            <a:ext cx="8382001" cy="5413374"/>
          </a:xfrm>
          <a:solidFill>
            <a:schemeClr val="bg1">
              <a:lumMod val="95000"/>
            </a:schemeClr>
          </a:solidFill>
        </p:spPr>
        <p:txBody>
          <a:bodyPr>
            <a:normAutofit/>
          </a:bodyPr>
          <a:lstStyle/>
          <a:p>
            <a:pPr marL="0" indent="0">
              <a:buNone/>
              <a:tabLst>
                <a:tab pos="7772400" algn="dec"/>
              </a:tabLst>
              <a:defRPr/>
            </a:pPr>
            <a:r>
              <a:rPr lang="en-US" sz="2000" dirty="0"/>
              <a:t>Green Valley Steel had sales of $1,000,000 and collections of $760,000, leaving a balance of $240,000 in accounts receivable as of December 31, 2018. Analysis indicates it expects to collect $200,000 of its accounts receivable. How would it set up an allowance for uncollectible accounts?</a:t>
            </a:r>
          </a:p>
          <a:p>
            <a:pPr marL="457200" indent="-457200">
              <a:buFont typeface="+mj-lt"/>
              <a:buAutoNum type="alphaLcPeriod"/>
              <a:tabLst>
                <a:tab pos="7772400" algn="dec"/>
              </a:tabLst>
              <a:defRPr/>
            </a:pPr>
            <a:r>
              <a:rPr lang="en-US" sz="2000" dirty="0"/>
              <a:t>Debit accounts receivable for $40,000 and credit bad debts for $40,000</a:t>
            </a:r>
          </a:p>
          <a:p>
            <a:pPr marL="457200" indent="-457200">
              <a:buFont typeface="+mj-lt"/>
              <a:buAutoNum type="alphaLcPeriod"/>
              <a:tabLst>
                <a:tab pos="7772400" algn="dec"/>
              </a:tabLst>
              <a:defRPr/>
            </a:pPr>
            <a:r>
              <a:rPr lang="en-US" sz="2000" dirty="0"/>
              <a:t>Debit bad debt expense for $40,000 and credit allowance for uncollectible accounts for $40,000</a:t>
            </a:r>
          </a:p>
          <a:p>
            <a:pPr marL="457200" indent="-457200">
              <a:buFont typeface="+mj-lt"/>
              <a:buAutoNum type="alphaLcPeriod"/>
              <a:tabLst>
                <a:tab pos="7772400" algn="dec"/>
              </a:tabLst>
              <a:defRPr/>
            </a:pPr>
            <a:r>
              <a:rPr lang="en-US" sz="2000" dirty="0"/>
              <a:t>Debit allowance for uncollectible accounts for $40,000 and credit accounts receivable for $40,000</a:t>
            </a:r>
          </a:p>
          <a:p>
            <a:pPr marL="457200" indent="-457200">
              <a:buFont typeface="+mj-lt"/>
              <a:buAutoNum type="alphaLcPeriod"/>
              <a:tabLst>
                <a:tab pos="7772400" algn="dec"/>
              </a:tabLst>
              <a:defRPr/>
            </a:pPr>
            <a:r>
              <a:rPr lang="en-US" sz="2000" dirty="0"/>
              <a:t>Debit allowance for uncollectible accounts for $40,000 and credit bad debts for $</a:t>
            </a:r>
            <a:r>
              <a:rPr lang="en-US" sz="2000" dirty="0" smtClean="0"/>
              <a:t>40,000</a:t>
            </a:r>
            <a:endParaRPr lang="en-US" sz="2000" dirty="0"/>
          </a:p>
        </p:txBody>
      </p:sp>
      <p:sp>
        <p:nvSpPr>
          <p:cNvPr id="2" name="Oval 1"/>
          <p:cNvSpPr/>
          <p:nvPr/>
        </p:nvSpPr>
        <p:spPr bwMode="auto">
          <a:xfrm flipV="1">
            <a:off x="643889" y="289560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3265310" y="4572000"/>
            <a:ext cx="5867400" cy="1323439"/>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7772400" algn="dec"/>
              </a:tabLst>
              <a:defRPr/>
            </a:pPr>
            <a:r>
              <a:rPr lang="en-US" sz="2000" dirty="0"/>
              <a:t>The correct answer is</a:t>
            </a:r>
            <a:r>
              <a:rPr lang="en-US" sz="2000" i="1" dirty="0"/>
              <a:t> b</a:t>
            </a:r>
            <a:r>
              <a:rPr lang="en-US" sz="2000" dirty="0"/>
              <a:t>:</a:t>
            </a:r>
          </a:p>
          <a:p>
            <a:pPr marL="0" indent="0">
              <a:buNone/>
              <a:tabLst>
                <a:tab pos="7772400" algn="dec"/>
              </a:tabLst>
              <a:defRPr/>
            </a:pPr>
            <a:r>
              <a:rPr lang="en-US" sz="2000" dirty="0"/>
              <a:t>$240,000 outstanding accounts receivable at 12/31/18</a:t>
            </a:r>
          </a:p>
          <a:p>
            <a:pPr marL="0" indent="0">
              <a:buNone/>
              <a:tabLst>
                <a:tab pos="7772400" algn="dec"/>
              </a:tabLst>
              <a:defRPr/>
            </a:pPr>
            <a:r>
              <a:rPr lang="en-US" sz="2000" u="sng" dirty="0"/>
              <a:t>(200,000) anticipated collections</a:t>
            </a:r>
          </a:p>
          <a:p>
            <a:pPr marL="0" indent="0">
              <a:buNone/>
              <a:tabLst>
                <a:tab pos="7772400" algn="dec"/>
              </a:tabLst>
              <a:defRPr/>
            </a:pPr>
            <a:r>
              <a:rPr lang="en-US" sz="2000" dirty="0"/>
              <a:t>$40,000 allowance for uncollectible accounts</a:t>
            </a:r>
          </a:p>
        </p:txBody>
      </p:sp>
      <p:sp>
        <p:nvSpPr>
          <p:cNvPr id="6" name="TextBox 5"/>
          <p:cNvSpPr txBox="1"/>
          <p:nvPr/>
        </p:nvSpPr>
        <p:spPr>
          <a:xfrm>
            <a:off x="1251900" y="5943600"/>
            <a:ext cx="7864439" cy="707886"/>
          </a:xfrm>
          <a:prstGeom prst="rect">
            <a:avLst/>
          </a:prstGeom>
          <a:solidFill>
            <a:schemeClr val="accent6">
              <a:lumMod val="20000"/>
              <a:lumOff val="80000"/>
            </a:schemeClr>
          </a:solidFill>
          <a:ln>
            <a:solidFill>
              <a:schemeClr val="tx1"/>
            </a:solidFill>
          </a:ln>
        </p:spPr>
        <p:txBody>
          <a:bodyPr wrap="square" rtlCol="0">
            <a:spAutoFit/>
          </a:bodyPr>
          <a:lstStyle/>
          <a:p>
            <a:r>
              <a:rPr lang="en-US" sz="2000" dirty="0"/>
              <a:t>Bad debt expense				$40,000</a:t>
            </a:r>
          </a:p>
          <a:p>
            <a:r>
              <a:rPr lang="en-US" sz="2000" dirty="0"/>
              <a:t>	Allowance for uncollectible accounts		$40,000</a:t>
            </a:r>
          </a:p>
        </p:txBody>
      </p:sp>
      <p:sp>
        <p:nvSpPr>
          <p:cNvPr id="8"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-5</a:t>
            </a:r>
            <a:endParaRPr lang="en-IN" sz="1500" dirty="0"/>
          </a:p>
        </p:txBody>
      </p:sp>
    </p:spTree>
    <p:extLst>
      <p:ext uri="{BB962C8B-B14F-4D97-AF65-F5344CB8AC3E}">
        <p14:creationId xmlns:p14="http://schemas.microsoft.com/office/powerpoint/2010/main" val="35556102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6"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332047873"/>
              </p:ext>
            </p:extLst>
          </p:nvPr>
        </p:nvGraphicFramePr>
        <p:xfrm>
          <a:off x="2438400" y="5334000"/>
          <a:ext cx="4648427" cy="1333500"/>
        </p:xfrm>
        <a:graphic>
          <a:graphicData uri="http://schemas.openxmlformats.org/drawingml/2006/table">
            <a:tbl>
              <a:tblPr/>
              <a:tblGrid>
                <a:gridCol w="1620810">
                  <a:extLst>
                    <a:ext uri="{9D8B030D-6E8A-4147-A177-3AD203B41FA5}">
                      <a16:colId xmlns="" xmlns:a16="http://schemas.microsoft.com/office/drawing/2014/main" val="20000"/>
                    </a:ext>
                  </a:extLst>
                </a:gridCol>
                <a:gridCol w="67694">
                  <a:extLst>
                    <a:ext uri="{9D8B030D-6E8A-4147-A177-3AD203B41FA5}">
                      <a16:colId xmlns="" xmlns:a16="http://schemas.microsoft.com/office/drawing/2014/main" val="20001"/>
                    </a:ext>
                  </a:extLst>
                </a:gridCol>
                <a:gridCol w="1152696">
                  <a:extLst>
                    <a:ext uri="{9D8B030D-6E8A-4147-A177-3AD203B41FA5}">
                      <a16:colId xmlns="" xmlns:a16="http://schemas.microsoft.com/office/drawing/2014/main" val="20002"/>
                    </a:ext>
                  </a:extLst>
                </a:gridCol>
                <a:gridCol w="118722">
                  <a:extLst>
                    <a:ext uri="{9D8B030D-6E8A-4147-A177-3AD203B41FA5}">
                      <a16:colId xmlns="" xmlns:a16="http://schemas.microsoft.com/office/drawing/2014/main" val="20003"/>
                    </a:ext>
                  </a:extLst>
                </a:gridCol>
                <a:gridCol w="935496">
                  <a:extLst>
                    <a:ext uri="{9D8B030D-6E8A-4147-A177-3AD203B41FA5}">
                      <a16:colId xmlns="" xmlns:a16="http://schemas.microsoft.com/office/drawing/2014/main" val="20004"/>
                    </a:ext>
                  </a:extLst>
                </a:gridCol>
                <a:gridCol w="753009">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Beg.</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11,200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 Exp.</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00B0F0"/>
                          </a:solidFill>
                          <a:effectLst/>
                          <a:latin typeface="Calibri"/>
                        </a:rPr>
                        <a:t>$6,200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rgbClr val="FF0066"/>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End</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5,000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
        <p:nvSpPr>
          <p:cNvPr id="2" name="Title 1"/>
          <p:cNvSpPr>
            <a:spLocks noGrp="1"/>
          </p:cNvSpPr>
          <p:nvPr>
            <p:ph type="title"/>
          </p:nvPr>
        </p:nvSpPr>
        <p:spPr>
          <a:xfrm>
            <a:off x="761999" y="381000"/>
            <a:ext cx="8382000" cy="609600"/>
          </a:xfrm>
        </p:spPr>
        <p:txBody>
          <a:bodyPr>
            <a:normAutofit fontScale="90000"/>
          </a:bodyPr>
          <a:lstStyle/>
          <a:p>
            <a:pPr algn="ctr"/>
            <a:r>
              <a:rPr lang="en-US" sz="3400" dirty="0"/>
              <a:t>Allowance Method </a:t>
            </a:r>
            <a:r>
              <a:rPr lang="en-US" sz="2900" dirty="0" smtClean="0"/>
              <a:t>(cont. 3)</a:t>
            </a:r>
            <a:endParaRPr lang="en-US" sz="2900" dirty="0"/>
          </a:p>
        </p:txBody>
      </p:sp>
      <p:sp>
        <p:nvSpPr>
          <p:cNvPr id="3" name="Content Placeholder 2"/>
          <p:cNvSpPr>
            <a:spLocks noGrp="1"/>
          </p:cNvSpPr>
          <p:nvPr>
            <p:ph idx="1"/>
          </p:nvPr>
        </p:nvSpPr>
        <p:spPr>
          <a:xfrm>
            <a:off x="761999" y="990600"/>
            <a:ext cx="8013600" cy="5511801"/>
          </a:xfrm>
        </p:spPr>
        <p:txBody>
          <a:bodyPr>
            <a:normAutofit/>
          </a:bodyPr>
          <a:lstStyle/>
          <a:p>
            <a:pPr marL="0" indent="0">
              <a:buNone/>
            </a:pPr>
            <a:r>
              <a:rPr lang="en-US" sz="2000" dirty="0"/>
              <a:t>If Hawthorne had written off so many accounts receivable during 2019 that the adjustment account had a pre-adjustment balance that was a debit of $2,000, </a:t>
            </a:r>
            <a:r>
              <a:rPr lang="en-US" sz="2000" dirty="0" smtClean="0"/>
              <a:t>and Hawthorne believes the post-adjustment balance should be $40,000, Hawthorne </a:t>
            </a:r>
            <a:r>
              <a:rPr lang="en-US" sz="2000" dirty="0"/>
              <a:t>would have to credit the allowance for </a:t>
            </a:r>
            <a:r>
              <a:rPr lang="en-US" sz="2000" b="1" dirty="0">
                <a:solidFill>
                  <a:srgbClr val="FF0066"/>
                </a:solidFill>
              </a:rPr>
              <a:t>$42,000 </a:t>
            </a:r>
            <a:r>
              <a:rPr lang="en-US" sz="2000" dirty="0"/>
              <a:t>to reach the necessary $40,000 post-adjustment balance.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If the pre-adjustment balance in the allowance was a credit of $11,200 and the quality of Hawthorne’s receivables improved so much that Hawthorne believed the post-adjustment balance in the allowance should be only $5,000, Hawthorne would need to debit</a:t>
            </a:r>
            <a:r>
              <a:rPr lang="en-US" sz="2000" i="1" dirty="0"/>
              <a:t> </a:t>
            </a:r>
            <a:r>
              <a:rPr lang="en-US" sz="2000" dirty="0"/>
              <a:t>the allowance for </a:t>
            </a:r>
            <a:r>
              <a:rPr lang="en-US" sz="2000" b="1" dirty="0">
                <a:solidFill>
                  <a:srgbClr val="00B0F0"/>
                </a:solidFill>
              </a:rPr>
              <a:t>$6,200</a:t>
            </a:r>
            <a:r>
              <a:rPr lang="en-US" sz="2000" dirty="0"/>
              <a:t>.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8" name="Table 7"/>
          <p:cNvGraphicFramePr>
            <a:graphicFrameLocks noGrp="1"/>
          </p:cNvGraphicFramePr>
          <p:nvPr>
            <p:extLst>
              <p:ext uri="{D42A27DB-BD31-4B8C-83A1-F6EECF244321}">
                <p14:modId xmlns:p14="http://schemas.microsoft.com/office/powerpoint/2010/main" val="1533937"/>
              </p:ext>
            </p:extLst>
          </p:nvPr>
        </p:nvGraphicFramePr>
        <p:xfrm>
          <a:off x="2372032" y="2705100"/>
          <a:ext cx="4793534" cy="1333500"/>
        </p:xfrm>
        <a:graphic>
          <a:graphicData uri="http://schemas.openxmlformats.org/drawingml/2006/table">
            <a:tbl>
              <a:tblPr/>
              <a:tblGrid>
                <a:gridCol w="1620810">
                  <a:extLst>
                    <a:ext uri="{9D8B030D-6E8A-4147-A177-3AD203B41FA5}">
                      <a16:colId xmlns="" xmlns:a16="http://schemas.microsoft.com/office/drawing/2014/main" val="20000"/>
                    </a:ext>
                  </a:extLst>
                </a:gridCol>
                <a:gridCol w="67694">
                  <a:extLst>
                    <a:ext uri="{9D8B030D-6E8A-4147-A177-3AD203B41FA5}">
                      <a16:colId xmlns="" xmlns:a16="http://schemas.microsoft.com/office/drawing/2014/main" val="20001"/>
                    </a:ext>
                  </a:extLst>
                </a:gridCol>
                <a:gridCol w="1152696">
                  <a:extLst>
                    <a:ext uri="{9D8B030D-6E8A-4147-A177-3AD203B41FA5}">
                      <a16:colId xmlns="" xmlns:a16="http://schemas.microsoft.com/office/drawing/2014/main" val="20002"/>
                    </a:ext>
                  </a:extLst>
                </a:gridCol>
                <a:gridCol w="118722">
                  <a:extLst>
                    <a:ext uri="{9D8B030D-6E8A-4147-A177-3AD203B41FA5}">
                      <a16:colId xmlns="" xmlns:a16="http://schemas.microsoft.com/office/drawing/2014/main" val="20003"/>
                    </a:ext>
                  </a:extLst>
                </a:gridCol>
                <a:gridCol w="916446">
                  <a:extLst>
                    <a:ext uri="{9D8B030D-6E8A-4147-A177-3AD203B41FA5}">
                      <a16:colId xmlns="" xmlns:a16="http://schemas.microsoft.com/office/drawing/2014/main" val="20004"/>
                    </a:ext>
                  </a:extLst>
                </a:gridCol>
                <a:gridCol w="917166">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Beg.</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2,000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 Exp.</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FF0066"/>
                          </a:solidFill>
                          <a:effectLst/>
                          <a:latin typeface="Calibri"/>
                        </a:rPr>
                        <a:t>42,000</a:t>
                      </a: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End</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40,000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083922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6" name="Freeform 5"/>
          <p:cNvSpPr/>
          <p:nvPr/>
        </p:nvSpPr>
        <p:spPr>
          <a:xfrm>
            <a:off x="1422264" y="1300015"/>
            <a:ext cx="3352801" cy="2475345"/>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5" rIns="163576" bIns="671577" numCol="1" spcCol="1270" anchor="ctr" anchorCtr="0">
            <a:noAutofit/>
          </a:bodyPr>
          <a:lstStyle/>
          <a:p>
            <a:pPr lvl="0" algn="ctr" defTabSz="1022350">
              <a:lnSpc>
                <a:spcPct val="90000"/>
              </a:lnSpc>
              <a:spcBef>
                <a:spcPct val="0"/>
              </a:spcBef>
              <a:spcAft>
                <a:spcPct val="35000"/>
              </a:spcAft>
            </a:pPr>
            <a:r>
              <a:rPr lang="en-IN" sz="2400" kern="1200" dirty="0">
                <a:solidFill>
                  <a:schemeClr val="tx1"/>
                </a:solidFill>
              </a:rPr>
              <a:t>To encourage adherence to company policies </a:t>
            </a:r>
            <a:r>
              <a:rPr lang="en-US" sz="2400" kern="1200" dirty="0">
                <a:solidFill>
                  <a:schemeClr val="tx1"/>
                </a:solidFill>
              </a:rPr>
              <a:t>and procedures</a:t>
            </a:r>
            <a:endParaRPr lang="en-IN" sz="2400" kern="1200" dirty="0">
              <a:solidFill>
                <a:schemeClr val="tx1"/>
              </a:solidFill>
            </a:endParaRPr>
          </a:p>
        </p:txBody>
      </p:sp>
      <p:sp>
        <p:nvSpPr>
          <p:cNvPr id="7" name="Freeform 6"/>
          <p:cNvSpPr/>
          <p:nvPr/>
        </p:nvSpPr>
        <p:spPr>
          <a:xfrm>
            <a:off x="4857750" y="1316640"/>
            <a:ext cx="3371850" cy="2458720"/>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solidFill>
            <a:schemeClr val="tx2">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163576" bIns="671576" numCol="1" spcCol="1270" anchor="ctr" anchorCtr="0">
            <a:noAutofit/>
          </a:bodyPr>
          <a:lstStyle/>
          <a:p>
            <a:pPr lvl="0" algn="ctr" defTabSz="1022350">
              <a:lnSpc>
                <a:spcPct val="90000"/>
              </a:lnSpc>
              <a:spcBef>
                <a:spcPct val="0"/>
              </a:spcBef>
              <a:spcAft>
                <a:spcPct val="35000"/>
              </a:spcAft>
            </a:pPr>
            <a:r>
              <a:rPr lang="en-US" sz="2400" kern="1200" dirty="0">
                <a:solidFill>
                  <a:schemeClr val="tx1"/>
                </a:solidFill>
              </a:rPr>
              <a:t>To promote operational efficiency</a:t>
            </a:r>
            <a:endParaRPr lang="en-IN" sz="2400" kern="1200" dirty="0">
              <a:solidFill>
                <a:schemeClr val="tx1"/>
              </a:solidFill>
            </a:endParaRPr>
          </a:p>
        </p:txBody>
      </p:sp>
      <p:sp>
        <p:nvSpPr>
          <p:cNvPr id="8" name="Freeform 7"/>
          <p:cNvSpPr/>
          <p:nvPr/>
        </p:nvSpPr>
        <p:spPr>
          <a:xfrm>
            <a:off x="1452744" y="3884931"/>
            <a:ext cx="3352800" cy="2478834"/>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5" tIns="671576" rIns="163576" bIns="163577" numCol="1" spcCol="1270" anchor="ctr" anchorCtr="0">
            <a:noAutofit/>
          </a:bodyPr>
          <a:lstStyle/>
          <a:p>
            <a:pPr lvl="0" algn="ctr" defTabSz="1022350">
              <a:lnSpc>
                <a:spcPct val="90000"/>
              </a:lnSpc>
              <a:spcBef>
                <a:spcPct val="0"/>
              </a:spcBef>
              <a:spcAft>
                <a:spcPct val="35000"/>
              </a:spcAft>
            </a:pPr>
            <a:r>
              <a:rPr lang="en-US" sz="2400" kern="1200" dirty="0">
                <a:solidFill>
                  <a:schemeClr val="tx1"/>
                </a:solidFill>
              </a:rPr>
              <a:t>To minimize errors and theft</a:t>
            </a:r>
            <a:endParaRPr lang="en-IN" sz="2400" kern="1200" dirty="0">
              <a:solidFill>
                <a:schemeClr val="tx1"/>
              </a:solidFill>
            </a:endParaRPr>
          </a:p>
        </p:txBody>
      </p:sp>
      <p:sp>
        <p:nvSpPr>
          <p:cNvPr id="9" name="Freeform 8"/>
          <p:cNvSpPr/>
          <p:nvPr/>
        </p:nvSpPr>
        <p:spPr>
          <a:xfrm>
            <a:off x="4857750" y="3884930"/>
            <a:ext cx="3352800" cy="2458720"/>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solidFill>
            <a:schemeClr val="accent4">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1576" rIns="163576" bIns="163576" numCol="1" spcCol="1270" anchor="ctr" anchorCtr="0">
            <a:noAutofit/>
          </a:bodyPr>
          <a:lstStyle/>
          <a:p>
            <a:pPr lvl="0" algn="ctr" defTabSz="1022350">
              <a:lnSpc>
                <a:spcPct val="90000"/>
              </a:lnSpc>
              <a:spcBef>
                <a:spcPct val="0"/>
              </a:spcBef>
              <a:spcAft>
                <a:spcPct val="35000"/>
              </a:spcAft>
            </a:pPr>
            <a:r>
              <a:rPr lang="en-IN" sz="2400" kern="1200" dirty="0">
                <a:solidFill>
                  <a:schemeClr val="tx1"/>
                </a:solidFill>
              </a:rPr>
              <a:t>To enhance the reliability and accuracy of accounting data</a:t>
            </a:r>
          </a:p>
        </p:txBody>
      </p:sp>
      <p:sp>
        <p:nvSpPr>
          <p:cNvPr id="10" name="Freeform 9"/>
          <p:cNvSpPr/>
          <p:nvPr/>
        </p:nvSpPr>
        <p:spPr>
          <a:xfrm>
            <a:off x="3280020" y="3067304"/>
            <a:ext cx="3239831" cy="1352296"/>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solidFill>
            <a:srgbClr val="DBEEF4"/>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37227" tIns="137227" rIns="137227" bIns="137227" numCol="1" spcCol="1270" anchor="ctr" anchorCtr="0">
            <a:noAutofit/>
          </a:bodyPr>
          <a:lstStyle/>
          <a:p>
            <a:pPr lvl="0" algn="ctr" defTabSz="1022350">
              <a:lnSpc>
                <a:spcPct val="90000"/>
              </a:lnSpc>
              <a:spcBef>
                <a:spcPct val="0"/>
              </a:spcBef>
              <a:spcAft>
                <a:spcPct val="35000"/>
              </a:spcAft>
            </a:pPr>
            <a:r>
              <a:rPr lang="en-US" sz="2400" b="1" kern="1200" dirty="0">
                <a:solidFill>
                  <a:schemeClr val="tx1"/>
                </a:solidFill>
              </a:rPr>
              <a:t>Internal Control</a:t>
            </a:r>
            <a:endParaRPr lang="en-IN" sz="2400" b="1" kern="1200" dirty="0">
              <a:solidFill>
                <a:schemeClr val="tx1"/>
              </a:solidFill>
            </a:endParaRPr>
          </a:p>
        </p:txBody>
      </p:sp>
    </p:spTree>
    <p:extLst>
      <p:ext uri="{BB962C8B-B14F-4D97-AF65-F5344CB8AC3E}">
        <p14:creationId xmlns:p14="http://schemas.microsoft.com/office/powerpoint/2010/main" val="1064433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28600"/>
            <a:ext cx="8382000" cy="914400"/>
          </a:xfrm>
        </p:spPr>
        <p:txBody>
          <a:bodyPr>
            <a:noAutofit/>
          </a:bodyPr>
          <a:lstStyle/>
          <a:p>
            <a:pPr algn="ctr"/>
            <a:r>
              <a:rPr lang="en-US" sz="3400" dirty="0"/>
              <a:t>Allowance Method </a:t>
            </a:r>
            <a:r>
              <a:rPr lang="en-US" sz="2600" dirty="0"/>
              <a:t>(cont. 4</a:t>
            </a:r>
            <a:r>
              <a:rPr lang="en-US" sz="2600" dirty="0" smtClean="0"/>
              <a:t>)</a:t>
            </a:r>
            <a:endParaRPr lang="en-US" sz="2600" dirty="0"/>
          </a:p>
        </p:txBody>
      </p:sp>
      <p:sp>
        <p:nvSpPr>
          <p:cNvPr id="3" name="Content Placeholder 2"/>
          <p:cNvSpPr>
            <a:spLocks noGrp="1"/>
          </p:cNvSpPr>
          <p:nvPr>
            <p:ph idx="1"/>
          </p:nvPr>
        </p:nvSpPr>
        <p:spPr>
          <a:xfrm>
            <a:off x="761999" y="1219200"/>
            <a:ext cx="8013600" cy="5283201"/>
          </a:xfrm>
        </p:spPr>
        <p:txBody>
          <a:bodyPr>
            <a:normAutofit/>
          </a:bodyPr>
          <a:lstStyle/>
          <a:p>
            <a:pPr marL="0" indent="0">
              <a:buNone/>
            </a:pPr>
            <a:r>
              <a:rPr lang="en-US" sz="2400" b="1" dirty="0"/>
              <a:t>When accounts are deemed uncollectible. </a:t>
            </a:r>
          </a:p>
          <a:p>
            <a:pPr marL="0" indent="0">
              <a:buNone/>
            </a:pPr>
            <a:r>
              <a:rPr lang="en-US" sz="2400" dirty="0"/>
              <a:t>On April 24, 2019, Hawthorne concludes that it will not collect a $15,000 account receivable from a customer that recently has gone bankrupt.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7" name="Table 16"/>
          <p:cNvGraphicFramePr>
            <a:graphicFrameLocks noGrp="1"/>
          </p:cNvGraphicFramePr>
          <p:nvPr>
            <p:extLst>
              <p:ext uri="{D42A27DB-BD31-4B8C-83A1-F6EECF244321}">
                <p14:modId xmlns:p14="http://schemas.microsoft.com/office/powerpoint/2010/main" val="3016288474"/>
              </p:ext>
            </p:extLst>
          </p:nvPr>
        </p:nvGraphicFramePr>
        <p:xfrm>
          <a:off x="838200" y="4452620"/>
          <a:ext cx="3581400" cy="1567180"/>
        </p:xfrm>
        <a:graphic>
          <a:graphicData uri="http://schemas.openxmlformats.org/drawingml/2006/table">
            <a:tbl>
              <a:tblPr/>
              <a:tblGrid>
                <a:gridCol w="1146048">
                  <a:extLst>
                    <a:ext uri="{9D8B030D-6E8A-4147-A177-3AD203B41FA5}">
                      <a16:colId xmlns="" xmlns:a16="http://schemas.microsoft.com/office/drawing/2014/main" val="20000"/>
                    </a:ext>
                  </a:extLst>
                </a:gridCol>
                <a:gridCol w="931164">
                  <a:extLst>
                    <a:ext uri="{9D8B030D-6E8A-4147-A177-3AD203B41FA5}">
                      <a16:colId xmlns="" xmlns:a16="http://schemas.microsoft.com/office/drawing/2014/main" val="20001"/>
                    </a:ext>
                  </a:extLst>
                </a:gridCol>
                <a:gridCol w="143256">
                  <a:extLst>
                    <a:ext uri="{9D8B030D-6E8A-4147-A177-3AD203B41FA5}">
                      <a16:colId xmlns="" xmlns:a16="http://schemas.microsoft.com/office/drawing/2014/main" val="20002"/>
                    </a:ext>
                  </a:extLst>
                </a:gridCol>
                <a:gridCol w="859536">
                  <a:extLst>
                    <a:ext uri="{9D8B030D-6E8A-4147-A177-3AD203B41FA5}">
                      <a16:colId xmlns="" xmlns:a16="http://schemas.microsoft.com/office/drawing/2014/main" val="20003"/>
                    </a:ext>
                  </a:extLst>
                </a:gridCol>
                <a:gridCol w="501396">
                  <a:extLst>
                    <a:ext uri="{9D8B030D-6E8A-4147-A177-3AD203B41FA5}">
                      <a16:colId xmlns="" xmlns:a16="http://schemas.microsoft.com/office/drawing/2014/main" val="20004"/>
                    </a:ext>
                  </a:extLst>
                </a:gridCol>
              </a:tblGrid>
              <a:tr h="339725">
                <a:tc gridSpan="5">
                  <a:txBody>
                    <a:bodyPr/>
                    <a:lstStyle/>
                    <a:p>
                      <a:pPr algn="ctr" fontAlgn="b"/>
                      <a:r>
                        <a:rPr lang="en-US" sz="19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1900" b="0" i="0" u="none" strike="noStrike" dirty="0">
                          <a:solidFill>
                            <a:schemeClr val="tx1"/>
                          </a:solidFill>
                          <a:effectLst/>
                          <a:latin typeface="Calibri"/>
                        </a:rPr>
                        <a:t>1/1/2019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1900" b="0" i="0" u="none" strike="noStrike" dirty="0">
                          <a:solidFill>
                            <a:schemeClr val="tx1"/>
                          </a:solidFill>
                          <a:effectLst/>
                          <a:latin typeface="Calibri"/>
                        </a:rPr>
                        <a:t>305,000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24778">
                <a:tc>
                  <a:txBody>
                    <a:bodyPr/>
                    <a:lstStyle/>
                    <a:p>
                      <a:pPr algn="l" fontAlgn="b"/>
                      <a:r>
                        <a:rPr lang="en-US" sz="1900" b="0" i="0" u="none" strike="noStrike" dirty="0">
                          <a:solidFill>
                            <a:schemeClr val="tx1"/>
                          </a:solidFill>
                          <a:effectLst/>
                          <a:latin typeface="Calibri"/>
                        </a:rPr>
                        <a:t>Specific write-off</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900" b="0" i="0" u="none" strike="noStrike" dirty="0">
                          <a:solidFill>
                            <a:schemeClr val="tx1"/>
                          </a:solidFill>
                          <a:effectLst/>
                          <a:latin typeface="+mn-lt"/>
                        </a:rPr>
                        <a:t>15,000</a:t>
                      </a:r>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1900" b="1"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47827">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1900" b="1" i="0" u="none" strike="noStrike" dirty="0">
                          <a:solidFill>
                            <a:srgbClr val="FF0066"/>
                          </a:solidFill>
                          <a:effectLst/>
                          <a:latin typeface="Calibri"/>
                        </a:rPr>
                        <a:t>290,000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gridSpan="2">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hMerge="1">
                  <a:txBody>
                    <a:bodyPr/>
                    <a:lstStyle/>
                    <a:p>
                      <a:endParaRPr lang="en-US"/>
                    </a:p>
                  </a:txBody>
                  <a:tcPr/>
                </a:tc>
                <a:extLst>
                  <a:ext uri="{0D108BD9-81ED-4DB2-BD59-A6C34878D82A}">
                    <a16:rowId xmlns="" xmlns:a16="http://schemas.microsoft.com/office/drawing/2014/main" val="10003"/>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42705349"/>
              </p:ext>
            </p:extLst>
          </p:nvPr>
        </p:nvGraphicFramePr>
        <p:xfrm>
          <a:off x="4800600" y="4495800"/>
          <a:ext cx="4218658" cy="1545589"/>
        </p:xfrm>
        <a:graphic>
          <a:graphicData uri="http://schemas.openxmlformats.org/drawingml/2006/table">
            <a:tbl>
              <a:tblPr/>
              <a:tblGrid>
                <a:gridCol w="1164044">
                  <a:extLst>
                    <a:ext uri="{9D8B030D-6E8A-4147-A177-3AD203B41FA5}">
                      <a16:colId xmlns="" xmlns:a16="http://schemas.microsoft.com/office/drawing/2014/main" val="20000"/>
                    </a:ext>
                  </a:extLst>
                </a:gridCol>
                <a:gridCol w="1198156">
                  <a:extLst>
                    <a:ext uri="{9D8B030D-6E8A-4147-A177-3AD203B41FA5}">
                      <a16:colId xmlns="" xmlns:a16="http://schemas.microsoft.com/office/drawing/2014/main" val="20001"/>
                    </a:ext>
                  </a:extLst>
                </a:gridCol>
                <a:gridCol w="76200">
                  <a:extLst>
                    <a:ext uri="{9D8B030D-6E8A-4147-A177-3AD203B41FA5}">
                      <a16:colId xmlns="" xmlns:a16="http://schemas.microsoft.com/office/drawing/2014/main" val="20002"/>
                    </a:ext>
                  </a:extLst>
                </a:gridCol>
                <a:gridCol w="990600">
                  <a:extLst>
                    <a:ext uri="{9D8B030D-6E8A-4147-A177-3AD203B41FA5}">
                      <a16:colId xmlns="" xmlns:a16="http://schemas.microsoft.com/office/drawing/2014/main" val="20003"/>
                    </a:ext>
                  </a:extLst>
                </a:gridCol>
                <a:gridCol w="789658">
                  <a:extLst>
                    <a:ext uri="{9D8B030D-6E8A-4147-A177-3AD203B41FA5}">
                      <a16:colId xmlns="" xmlns:a16="http://schemas.microsoft.com/office/drawing/2014/main" val="20004"/>
                    </a:ext>
                  </a:extLst>
                </a:gridCol>
              </a:tblGrid>
              <a:tr h="339725">
                <a:tc gridSpan="5">
                  <a:txBody>
                    <a:bodyPr/>
                    <a:lstStyle/>
                    <a:p>
                      <a:pPr algn="ctr" fontAlgn="b"/>
                      <a:r>
                        <a:rPr lang="en-US" sz="1900" b="1" i="0" u="none" strike="noStrike" dirty="0">
                          <a:solidFill>
                            <a:schemeClr val="tx1"/>
                          </a:solidFill>
                          <a:effectLst/>
                          <a:latin typeface="Calibri"/>
                        </a:rPr>
                        <a:t>Allowance for Uncollectible Accounts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18134">
                <a:tc>
                  <a:txBody>
                    <a:bodyPr/>
                    <a:lstStyle/>
                    <a:p>
                      <a:pPr algn="l" fontAlgn="b"/>
                      <a:r>
                        <a:rPr lang="en-US" sz="1900" b="0" i="0" u="none" strike="noStrike" dirty="0">
                          <a:solidFill>
                            <a:schemeClr val="tx1"/>
                          </a:solidFill>
                          <a:effectLst/>
                          <a:latin typeface="Calibri"/>
                        </a:rPr>
                        <a:t>1/1/2019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900" b="0" i="0" u="none" strike="noStrike" dirty="0">
                          <a:solidFill>
                            <a:schemeClr val="tx1"/>
                          </a:solidFill>
                          <a:effectLst/>
                          <a:latin typeface="+mn-lt"/>
                        </a:rPr>
                        <a:t>25,000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1900" b="0" i="0" u="none" strike="noStrike" dirty="0">
                          <a:solidFill>
                            <a:schemeClr val="tx1"/>
                          </a:solidFill>
                          <a:effectLst/>
                          <a:latin typeface="Calibri"/>
                        </a:rPr>
                        <a:t>Specific write-off</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900" b="1" i="0" u="none" strike="noStrike" dirty="0">
                          <a:solidFill>
                            <a:srgbClr val="FF0066"/>
                          </a:solidFill>
                          <a:effectLst/>
                          <a:latin typeface="Calibri"/>
                        </a:rPr>
                        <a:t>15,000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74625">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900" b="1" i="0" u="none" strike="noStrike" dirty="0">
                          <a:solidFill>
                            <a:srgbClr val="00B0F0"/>
                          </a:solidFill>
                          <a:effectLst/>
                          <a:latin typeface="+mn-lt"/>
                        </a:rPr>
                        <a:t>10,000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630327191"/>
              </p:ext>
            </p:extLst>
          </p:nvPr>
        </p:nvGraphicFramePr>
        <p:xfrm>
          <a:off x="762000" y="29718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Allowance for uncollectible</a:t>
                      </a:r>
                      <a:r>
                        <a:rPr lang="en-US" sz="2200" baseline="0" dirty="0"/>
                        <a:t> accounts</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1" dirty="0">
                          <a:solidFill>
                            <a:srgbClr val="FF0066"/>
                          </a:solidFill>
                        </a:rPr>
                        <a:t>15,000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15,000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422774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400" dirty="0"/>
              <a:t>Allowance Method </a:t>
            </a:r>
            <a:r>
              <a:rPr lang="en-US" sz="2600" dirty="0"/>
              <a:t>(concluded</a:t>
            </a:r>
            <a:r>
              <a:rPr lang="en-US" sz="2600" dirty="0" smtClean="0"/>
              <a:t>)</a:t>
            </a:r>
            <a:endParaRPr lang="en-US" sz="2600" dirty="0"/>
          </a:p>
        </p:txBody>
      </p:sp>
      <p:sp>
        <p:nvSpPr>
          <p:cNvPr id="3" name="Content Placeholder 2"/>
          <p:cNvSpPr>
            <a:spLocks noGrp="1"/>
          </p:cNvSpPr>
          <p:nvPr>
            <p:ph idx="1"/>
          </p:nvPr>
        </p:nvSpPr>
        <p:spPr>
          <a:xfrm>
            <a:off x="761999" y="1295400"/>
            <a:ext cx="8013600" cy="5207001"/>
          </a:xfrm>
        </p:spPr>
        <p:txBody>
          <a:bodyPr>
            <a:normAutofit/>
          </a:bodyPr>
          <a:lstStyle/>
          <a:p>
            <a:pPr marL="0" indent="0">
              <a:buNone/>
            </a:pPr>
            <a:r>
              <a:rPr lang="en-US" sz="2400" b="1" dirty="0"/>
              <a:t>When previously written-off accounts are reinstated. </a:t>
            </a:r>
          </a:p>
          <a:p>
            <a:pPr marL="0" indent="0">
              <a:buNone/>
            </a:pPr>
            <a:r>
              <a:rPr lang="en-US" sz="2400" dirty="0"/>
              <a:t>Occasionally, a receivable that has been written off is later reinstated. When this happens, the entry to write off the account is reversed. Assume Hawthorne learns on May 30 that the financial situation of its customer has improved and it will collect $1,200 of the receivable that previously was written off.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5" name="Table 14"/>
          <p:cNvGraphicFramePr>
            <a:graphicFrameLocks noGrp="1"/>
          </p:cNvGraphicFramePr>
          <p:nvPr>
            <p:extLst>
              <p:ext uri="{D42A27DB-BD31-4B8C-83A1-F6EECF244321}">
                <p14:modId xmlns:p14="http://schemas.microsoft.com/office/powerpoint/2010/main" val="3956094356"/>
              </p:ext>
            </p:extLst>
          </p:nvPr>
        </p:nvGraphicFramePr>
        <p:xfrm>
          <a:off x="666751" y="5295899"/>
          <a:ext cx="3977892" cy="1318553"/>
        </p:xfrm>
        <a:graphic>
          <a:graphicData uri="http://schemas.openxmlformats.org/drawingml/2006/table">
            <a:tbl>
              <a:tblPr/>
              <a:tblGrid>
                <a:gridCol w="1541598">
                  <a:extLst>
                    <a:ext uri="{9D8B030D-6E8A-4147-A177-3AD203B41FA5}">
                      <a16:colId xmlns="" xmlns:a16="http://schemas.microsoft.com/office/drawing/2014/main" val="20000"/>
                    </a:ext>
                  </a:extLst>
                </a:gridCol>
                <a:gridCol w="44450">
                  <a:extLst>
                    <a:ext uri="{9D8B030D-6E8A-4147-A177-3AD203B41FA5}">
                      <a16:colId xmlns="" xmlns:a16="http://schemas.microsoft.com/office/drawing/2014/main" val="20001"/>
                    </a:ext>
                  </a:extLst>
                </a:gridCol>
                <a:gridCol w="1080327">
                  <a:extLst>
                    <a:ext uri="{9D8B030D-6E8A-4147-A177-3AD203B41FA5}">
                      <a16:colId xmlns="" xmlns:a16="http://schemas.microsoft.com/office/drawing/2014/main" val="20002"/>
                    </a:ext>
                  </a:extLst>
                </a:gridCol>
                <a:gridCol w="172074">
                  <a:extLst>
                    <a:ext uri="{9D8B030D-6E8A-4147-A177-3AD203B41FA5}">
                      <a16:colId xmlns="" xmlns:a16="http://schemas.microsoft.com/office/drawing/2014/main" val="20003"/>
                    </a:ext>
                  </a:extLst>
                </a:gridCol>
                <a:gridCol w="75192">
                  <a:extLst>
                    <a:ext uri="{9D8B030D-6E8A-4147-A177-3AD203B41FA5}">
                      <a16:colId xmlns="" xmlns:a16="http://schemas.microsoft.com/office/drawing/2014/main" val="20004"/>
                    </a:ext>
                  </a:extLst>
                </a:gridCol>
                <a:gridCol w="1064251">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dirty="0"/>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0" i="0" u="none" strike="noStrike" dirty="0">
                          <a:solidFill>
                            <a:schemeClr val="tx1"/>
                          </a:solidFill>
                          <a:effectLst/>
                          <a:latin typeface="Calibri"/>
                        </a:rPr>
                        <a:t>290,000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324778">
                <a:tc>
                  <a:txBody>
                    <a:bodyPr/>
                    <a:lstStyle/>
                    <a:p>
                      <a:pPr algn="l" fontAlgn="b"/>
                      <a:r>
                        <a:rPr lang="en-US" sz="2000" b="0" i="0" u="none" strike="noStrike" dirty="0">
                          <a:solidFill>
                            <a:schemeClr val="tx1"/>
                          </a:solidFill>
                          <a:effectLst/>
                          <a:latin typeface="Calibri"/>
                        </a:rPr>
                        <a:t>Reinstatement</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endParaRPr lang="en-US" dirty="0"/>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r" fontAlgn="b"/>
                      <a:r>
                        <a:rPr lang="en-US" sz="2000" b="0" i="0" u="none" strike="noStrike" dirty="0">
                          <a:solidFill>
                            <a:schemeClr val="tx1"/>
                          </a:solidFill>
                          <a:effectLst/>
                          <a:latin typeface="Calibri"/>
                        </a:rPr>
                        <a:t>1,200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47827">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1" i="0" u="none" strike="noStrike" dirty="0">
                          <a:solidFill>
                            <a:srgbClr val="FF0066"/>
                          </a:solidFill>
                          <a:effectLst/>
                          <a:latin typeface="Calibri"/>
                        </a:rPr>
                        <a:t>291,200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110014300"/>
              </p:ext>
            </p:extLst>
          </p:nvPr>
        </p:nvGraphicFramePr>
        <p:xfrm>
          <a:off x="4876800" y="5295900"/>
          <a:ext cx="4114800" cy="1333500"/>
        </p:xfrm>
        <a:graphic>
          <a:graphicData uri="http://schemas.openxmlformats.org/drawingml/2006/table">
            <a:tbl>
              <a:tblPr/>
              <a:tblGrid>
                <a:gridCol w="2250611">
                  <a:extLst>
                    <a:ext uri="{9D8B030D-6E8A-4147-A177-3AD203B41FA5}">
                      <a16:colId xmlns="" xmlns:a16="http://schemas.microsoft.com/office/drawing/2014/main" val="20000"/>
                    </a:ext>
                  </a:extLst>
                </a:gridCol>
                <a:gridCol w="1330789">
                  <a:extLst>
                    <a:ext uri="{9D8B030D-6E8A-4147-A177-3AD203B41FA5}">
                      <a16:colId xmlns="" xmlns:a16="http://schemas.microsoft.com/office/drawing/2014/main" val="20001"/>
                    </a:ext>
                  </a:extLst>
                </a:gridCol>
                <a:gridCol w="533400">
                  <a:extLst>
                    <a:ext uri="{9D8B030D-6E8A-4147-A177-3AD203B41FA5}">
                      <a16:colId xmlns="" xmlns:a16="http://schemas.microsoft.com/office/drawing/2014/main" val="20002"/>
                    </a:ext>
                  </a:extLst>
                </a:gridCol>
              </a:tblGrid>
              <a:tr h="339725">
                <a:tc gridSpan="3">
                  <a:txBody>
                    <a:bodyPr/>
                    <a:lstStyle/>
                    <a:p>
                      <a:pPr algn="ctr" fontAlgn="b"/>
                      <a:r>
                        <a:rPr lang="en-US" sz="2000" b="1" i="0" u="none" strike="noStrike" dirty="0">
                          <a:solidFill>
                            <a:schemeClr val="tx1"/>
                          </a:solidFill>
                          <a:effectLst/>
                          <a:latin typeface="Calibri"/>
                        </a:rPr>
                        <a:t>Allowance for Uncollectible Accounts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chemeClr val="tx1"/>
                          </a:solidFill>
                          <a:effectLst/>
                          <a:latin typeface="+mn-lt"/>
                        </a:rPr>
                        <a:t>10,000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Reinstatement</a:t>
                      </a:r>
                    </a:p>
                  </a:txBody>
                  <a:tcPr marL="9525" marR="9525" marT="9525" marB="0" anchor="b">
                    <a:lnL>
                      <a:noFill/>
                    </a:lnL>
                    <a:lnR w="12700" cap="flat" cmpd="sng" algn="ctr">
                      <a:solidFill>
                        <a:scrgbClr r="0" g="0" b="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1" i="0" u="none" strike="noStrike" dirty="0">
                          <a:solidFill>
                            <a:srgbClr val="FF0066"/>
                          </a:solidFill>
                          <a:effectLst/>
                          <a:latin typeface="+mn-lt"/>
                        </a:rPr>
                        <a:t>1,200</a:t>
                      </a:r>
                    </a:p>
                  </a:txBody>
                  <a:tcPr marL="9525" marR="9525" marT="9525" marB="0" anchor="b">
                    <a:lnL w="12700" cap="flat" cmpd="sng" algn="ctr">
                      <a:solidFill>
                        <a:scrgbClr r="0" g="0" b="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chemeClr val="tx1"/>
                          </a:solidFill>
                          <a:effectLst/>
                          <a:latin typeface="+mn-lt"/>
                        </a:rPr>
                        <a:t>11,200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871346898"/>
              </p:ext>
            </p:extLst>
          </p:nvPr>
        </p:nvGraphicFramePr>
        <p:xfrm>
          <a:off x="685800" y="38100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Accounts receivable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1,200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1,200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604242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4400" y="4186628"/>
            <a:ext cx="8089900" cy="2431435"/>
          </a:xfrm>
          <a:prstGeom prst="rect">
            <a:avLst/>
          </a:prstGeom>
          <a:noFill/>
          <a:ln w="28575">
            <a:solidFill>
              <a:srgbClr val="0072A2"/>
            </a:solidFill>
          </a:ln>
        </p:spPr>
        <p:txBody>
          <a:bodyPr wrap="square" rtlCol="0">
            <a:spAutoFit/>
          </a:bodyPr>
          <a:lstStyle/>
          <a:p>
            <a:pPr>
              <a:buSzPct val="75000"/>
            </a:pPr>
            <a:endParaRPr lang="en-US" sz="1200" dirty="0"/>
          </a:p>
          <a:p>
            <a:pPr>
              <a:buSzPct val="75000"/>
            </a:pPr>
            <a:r>
              <a:rPr lang="en-US" sz="2000" dirty="0"/>
              <a:t>Past history and current conditions guide estimation of the allowance for uncollectible accounts balance </a:t>
            </a:r>
          </a:p>
          <a:p>
            <a:pPr marL="800100" lvl="1" indent="-342900">
              <a:buSzPct val="75000"/>
              <a:buFont typeface="Arial" panose="020B0604020202020204" pitchFamily="34" charset="0"/>
              <a:buChar char="•"/>
            </a:pPr>
            <a:r>
              <a:rPr lang="en-US" sz="2000" dirty="0"/>
              <a:t>Analyzing each customer account</a:t>
            </a:r>
          </a:p>
          <a:p>
            <a:pPr marL="800100" lvl="1" indent="-342900">
              <a:buSzPct val="75000"/>
              <a:buFont typeface="Arial" panose="020B0604020202020204" pitchFamily="34" charset="0"/>
              <a:buChar char="•"/>
            </a:pPr>
            <a:r>
              <a:rPr lang="en-US" sz="2000" dirty="0"/>
              <a:t>Applying an estimate of the percentage of bad debts to the entire outstanding receivable balance</a:t>
            </a:r>
          </a:p>
          <a:p>
            <a:pPr marL="800100" lvl="1" indent="-342900">
              <a:buSzPct val="75000"/>
              <a:buFont typeface="Arial" panose="020B0604020202020204" pitchFamily="34" charset="0"/>
              <a:buChar char="•"/>
            </a:pPr>
            <a:r>
              <a:rPr lang="en-US" sz="2000" dirty="0"/>
              <a:t>Applying different percentages to accounts receivable balances depending on the length of time outstanding</a:t>
            </a:r>
          </a:p>
        </p:txBody>
      </p:sp>
      <p:sp>
        <p:nvSpPr>
          <p:cNvPr id="2" name="Title 1"/>
          <p:cNvSpPr>
            <a:spLocks noGrp="1"/>
          </p:cNvSpPr>
          <p:nvPr>
            <p:ph type="title"/>
          </p:nvPr>
        </p:nvSpPr>
        <p:spPr>
          <a:xfrm>
            <a:off x="685800" y="0"/>
            <a:ext cx="8458199" cy="1444625"/>
          </a:xfrm>
        </p:spPr>
        <p:txBody>
          <a:bodyPr>
            <a:normAutofit/>
          </a:bodyPr>
          <a:lstStyle/>
          <a:p>
            <a:pPr algn="ctr"/>
            <a:r>
              <a:rPr lang="en-IN" dirty="0"/>
              <a:t>Estimating the Allowance for Uncollectible Accounts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
        <p:nvSpPr>
          <p:cNvPr id="12" name="Rectangle 11"/>
          <p:cNvSpPr/>
          <p:nvPr/>
        </p:nvSpPr>
        <p:spPr>
          <a:xfrm>
            <a:off x="914400" y="1796417"/>
            <a:ext cx="8077200" cy="1845126"/>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p:cNvSpPr/>
          <p:nvPr/>
        </p:nvSpPr>
        <p:spPr>
          <a:xfrm>
            <a:off x="1143000" y="1371600"/>
            <a:ext cx="3733800" cy="673667"/>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Balance Sheet Approach</a:t>
            </a:r>
            <a:endParaRPr lang="en-IN" sz="2400" dirty="0"/>
          </a:p>
        </p:txBody>
      </p:sp>
      <p:sp>
        <p:nvSpPr>
          <p:cNvPr id="14" name="TextBox 13"/>
          <p:cNvSpPr txBox="1"/>
          <p:nvPr/>
        </p:nvSpPr>
        <p:spPr>
          <a:xfrm>
            <a:off x="914400" y="2010327"/>
            <a:ext cx="8077200" cy="1631216"/>
          </a:xfrm>
          <a:prstGeom prst="rect">
            <a:avLst/>
          </a:prstGeom>
          <a:noFill/>
        </p:spPr>
        <p:txBody>
          <a:bodyPr wrap="square" rtlCol="0">
            <a:spAutoFit/>
          </a:bodyPr>
          <a:lstStyle/>
          <a:p>
            <a:pPr marL="457200" indent="-457200">
              <a:buFont typeface="Arial" panose="020B0604020202020204" pitchFamily="34" charset="0"/>
              <a:buChar char="•"/>
            </a:pPr>
            <a:r>
              <a:rPr lang="en-US" sz="2000" dirty="0"/>
              <a:t>Base bad debt expense on the appropriate carrying value of accounts receivable </a:t>
            </a:r>
          </a:p>
          <a:p>
            <a:pPr marL="457200" indent="-457200">
              <a:buFont typeface="Arial" panose="020B0604020202020204" pitchFamily="34" charset="0"/>
              <a:buChar char="•"/>
            </a:pPr>
            <a:r>
              <a:rPr lang="en-US" sz="2000" dirty="0"/>
              <a:t>Company determines what the ending balance of the allowance for uncollectible accounts should be, and then records the amount of bad debt expense necessary to adjust the allowance to that desired balance </a:t>
            </a:r>
          </a:p>
        </p:txBody>
      </p:sp>
      <p:sp>
        <p:nvSpPr>
          <p:cNvPr id="16" name="Freeform 15"/>
          <p:cNvSpPr/>
          <p:nvPr/>
        </p:nvSpPr>
        <p:spPr>
          <a:xfrm>
            <a:off x="1143000" y="3756607"/>
            <a:ext cx="5181601"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Accounts Receivable Aging Schedule</a:t>
            </a:r>
            <a:endParaRPr lang="en-IN" sz="2400" dirty="0"/>
          </a:p>
        </p:txBody>
      </p:sp>
    </p:spTree>
    <p:extLst>
      <p:ext uri="{BB962C8B-B14F-4D97-AF65-F5344CB8AC3E}">
        <p14:creationId xmlns:p14="http://schemas.microsoft.com/office/powerpoint/2010/main" val="3875861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par>
                          <p:cTn id="18" fill="hold">
                            <p:stCondLst>
                              <p:cond delay="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5425"/>
            <a:ext cx="8382000" cy="1063625"/>
          </a:xfrm>
        </p:spPr>
        <p:txBody>
          <a:bodyPr/>
          <a:lstStyle/>
          <a:p>
            <a:pPr algn="ctr"/>
            <a:r>
              <a:rPr lang="en-US" dirty="0"/>
              <a:t>Accounts Receivable Aging </a:t>
            </a:r>
            <a:r>
              <a:rPr lang="en-US" dirty="0" smtClean="0"/>
              <a:t>Schedule</a:t>
            </a: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3" name="Table 2"/>
          <p:cNvGraphicFramePr>
            <a:graphicFrameLocks noGrp="1"/>
          </p:cNvGraphicFramePr>
          <p:nvPr>
            <p:extLst>
              <p:ext uri="{D42A27DB-BD31-4B8C-83A1-F6EECF244321}">
                <p14:modId xmlns:p14="http://schemas.microsoft.com/office/powerpoint/2010/main" val="1421084144"/>
              </p:ext>
            </p:extLst>
          </p:nvPr>
        </p:nvGraphicFramePr>
        <p:xfrm>
          <a:off x="609600" y="670560"/>
          <a:ext cx="8498840" cy="5958840"/>
        </p:xfrm>
        <a:graphic>
          <a:graphicData uri="http://schemas.openxmlformats.org/drawingml/2006/table">
            <a:tbl>
              <a:tblPr firstRow="1" bandRow="1">
                <a:tableStyleId>{2D5ABB26-0587-4C30-8999-92F81FD0307C}</a:tableStyleId>
              </a:tblPr>
              <a:tblGrid>
                <a:gridCol w="2209800">
                  <a:extLst>
                    <a:ext uri="{9D8B030D-6E8A-4147-A177-3AD203B41FA5}">
                      <a16:colId xmlns="" xmlns:a16="http://schemas.microsoft.com/office/drawing/2014/main" val="20000"/>
                    </a:ext>
                  </a:extLst>
                </a:gridCol>
                <a:gridCol w="916940">
                  <a:extLst>
                    <a:ext uri="{9D8B030D-6E8A-4147-A177-3AD203B41FA5}">
                      <a16:colId xmlns="" xmlns:a16="http://schemas.microsoft.com/office/drawing/2014/main" val="20001"/>
                    </a:ext>
                  </a:extLst>
                </a:gridCol>
                <a:gridCol w="378460">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gridCol w="116840">
                  <a:extLst>
                    <a:ext uri="{9D8B030D-6E8A-4147-A177-3AD203B41FA5}">
                      <a16:colId xmlns="" xmlns:a16="http://schemas.microsoft.com/office/drawing/2014/main" val="20004"/>
                    </a:ext>
                  </a:extLst>
                </a:gridCol>
                <a:gridCol w="99060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934720">
                  <a:extLst>
                    <a:ext uri="{9D8B030D-6E8A-4147-A177-3AD203B41FA5}">
                      <a16:colId xmlns="" xmlns:a16="http://schemas.microsoft.com/office/drawing/2014/main" val="20007"/>
                    </a:ext>
                  </a:extLst>
                </a:gridCol>
                <a:gridCol w="208280">
                  <a:extLst>
                    <a:ext uri="{9D8B030D-6E8A-4147-A177-3AD203B41FA5}">
                      <a16:colId xmlns="" xmlns:a16="http://schemas.microsoft.com/office/drawing/2014/main" val="20008"/>
                    </a:ext>
                  </a:extLst>
                </a:gridCol>
                <a:gridCol w="152400">
                  <a:extLst>
                    <a:ext uri="{9D8B030D-6E8A-4147-A177-3AD203B41FA5}">
                      <a16:colId xmlns="" xmlns:a16="http://schemas.microsoft.com/office/drawing/2014/main" val="20009"/>
                    </a:ext>
                  </a:extLst>
                </a:gridCol>
                <a:gridCol w="762000">
                  <a:extLst>
                    <a:ext uri="{9D8B030D-6E8A-4147-A177-3AD203B41FA5}">
                      <a16:colId xmlns="" xmlns:a16="http://schemas.microsoft.com/office/drawing/2014/main" val="20010"/>
                    </a:ext>
                  </a:extLst>
                </a:gridCol>
                <a:gridCol w="116840">
                  <a:extLst>
                    <a:ext uri="{9D8B030D-6E8A-4147-A177-3AD203B41FA5}">
                      <a16:colId xmlns="" xmlns:a16="http://schemas.microsoft.com/office/drawing/2014/main" val="20011"/>
                    </a:ext>
                  </a:extLst>
                </a:gridCol>
                <a:gridCol w="208280">
                  <a:extLst>
                    <a:ext uri="{9D8B030D-6E8A-4147-A177-3AD203B41FA5}">
                      <a16:colId xmlns="" xmlns:a16="http://schemas.microsoft.com/office/drawing/2014/main" val="20012"/>
                    </a:ext>
                  </a:extLst>
                </a:gridCol>
                <a:gridCol w="838200">
                  <a:extLst>
                    <a:ext uri="{9D8B030D-6E8A-4147-A177-3AD203B41FA5}">
                      <a16:colId xmlns="" xmlns:a16="http://schemas.microsoft.com/office/drawing/2014/main" val="20013"/>
                    </a:ext>
                  </a:extLst>
                </a:gridCol>
                <a:gridCol w="228600">
                  <a:extLst>
                    <a:ext uri="{9D8B030D-6E8A-4147-A177-3AD203B41FA5}">
                      <a16:colId xmlns="" xmlns:a16="http://schemas.microsoft.com/office/drawing/2014/main" val="20014"/>
                    </a:ext>
                  </a:extLst>
                </a:gridCol>
              </a:tblGrid>
              <a:tr h="152400">
                <a:tc>
                  <a:txBody>
                    <a:bodyPr/>
                    <a:lstStyle/>
                    <a:p>
                      <a:pPr algn="ctr"/>
                      <a:r>
                        <a:rPr lang="en-US" sz="1500" b="1" dirty="0"/>
                        <a:t>Customer</a:t>
                      </a:r>
                    </a:p>
                  </a:txBody>
                  <a:tcPr anchor="b">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gridSpan="3">
                  <a:txBody>
                    <a:bodyPr/>
                    <a:lstStyle/>
                    <a:p>
                      <a:pPr algn="ctr"/>
                      <a:r>
                        <a:rPr lang="en-US" sz="1500" b="1" dirty="0"/>
                        <a:t>Accounts Receivable 12/31/2018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gridSpan="3">
                  <a:txBody>
                    <a:bodyPr/>
                    <a:lstStyle/>
                    <a:p>
                      <a:pPr algn="ctr"/>
                      <a:r>
                        <a:rPr lang="en-US" sz="1500" b="1" dirty="0"/>
                        <a:t>0–60 </a:t>
                      </a:r>
                    </a:p>
                    <a:p>
                      <a:pPr algn="ctr"/>
                      <a:r>
                        <a:rPr lang="en-US" sz="1500" b="1" dirty="0"/>
                        <a:t>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pPr algn="ctr"/>
                      <a:r>
                        <a:rPr lang="en-US" sz="1500" b="1" dirty="0"/>
                        <a:t>61–90</a:t>
                      </a:r>
                    </a:p>
                    <a:p>
                      <a:pPr algn="ctr"/>
                      <a:r>
                        <a:rPr lang="en-US" sz="1500" b="1" dirty="0"/>
                        <a:t> 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gridSpan="4">
                  <a:txBody>
                    <a:bodyPr/>
                    <a:lstStyle/>
                    <a:p>
                      <a:pPr algn="ctr"/>
                      <a:r>
                        <a:rPr lang="en-US" sz="1500" b="1" dirty="0"/>
                        <a:t>91–120 </a:t>
                      </a:r>
                    </a:p>
                    <a:p>
                      <a:pPr algn="ctr"/>
                      <a:r>
                        <a:rPr lang="en-US" sz="1500" b="1" dirty="0"/>
                        <a:t>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a:r>
                        <a:rPr lang="en-US" sz="1500" b="1" dirty="0"/>
                        <a:t>Over </a:t>
                      </a:r>
                    </a:p>
                    <a:p>
                      <a:pPr algn="ctr"/>
                      <a:r>
                        <a:rPr lang="en-US" sz="1500" b="1" dirty="0"/>
                        <a:t>120</a:t>
                      </a:r>
                    </a:p>
                    <a:p>
                      <a:pPr algn="ctr"/>
                      <a:r>
                        <a:rPr lang="en-US" sz="1500" b="1" dirty="0"/>
                        <a:t> Days</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extLst>
                  <a:ext uri="{0D108BD9-81ED-4DB2-BD59-A6C34878D82A}">
                    <a16:rowId xmlns="" xmlns:a16="http://schemas.microsoft.com/office/drawing/2014/main" val="10000"/>
                  </a:ext>
                </a:extLst>
              </a:tr>
              <a:tr h="152400">
                <a:tc>
                  <a:txBody>
                    <a:bodyPr/>
                    <a:lstStyle/>
                    <a:p>
                      <a:r>
                        <a:rPr lang="en-US" sz="1500" dirty="0"/>
                        <a:t>Axel Manufacturing Co.</a:t>
                      </a:r>
                    </a:p>
                  </a:txBody>
                  <a:tcPr anchor="b">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gridSpan="2">
                  <a:txBody>
                    <a:bodyPr/>
                    <a:lstStyle/>
                    <a:p>
                      <a:pPr algn="r"/>
                      <a:r>
                        <a:rPr lang="en-US" sz="1500" baseline="0" dirty="0"/>
                        <a:t> $  20,000</a:t>
                      </a: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2">
                  <a:txBody>
                    <a:bodyPr/>
                    <a:lstStyle/>
                    <a:p>
                      <a:pPr algn="r"/>
                      <a:r>
                        <a:rPr lang="en-US" sz="1500" dirty="0"/>
                        <a:t>$  14,000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500" dirty="0"/>
                        <a:t>$  6,000</a:t>
                      </a:r>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3">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a:txBody>
                    <a:bodyPr/>
                    <a:lstStyle/>
                    <a:p>
                      <a:endParaRPr lang="en-US"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152400">
                <a:tc>
                  <a:txBody>
                    <a:bodyPr/>
                    <a:lstStyle/>
                    <a:p>
                      <a:r>
                        <a:rPr lang="en-US" sz="1500" dirty="0"/>
                        <a:t>Banner Corporation</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33,000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endParaRPr lang="en-US"/>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20,000</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$10,000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$3,000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r>
                        <a:rPr lang="en-US" sz="1500" dirty="0" err="1"/>
                        <a:t>Dando</a:t>
                      </a:r>
                      <a:r>
                        <a:rPr lang="en-US" sz="1500" dirty="0"/>
                        <a:t> Company</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60,000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50,000</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10,000</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endParaRPr lang="en-US" sz="1500" dirty="0"/>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endParaRPr lang="en-US" sz="1500" dirty="0"/>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152400">
                <a:tc>
                  <a:txBody>
                    <a:bodyPr/>
                    <a:lstStyle/>
                    <a:p>
                      <a:r>
                        <a:rPr lang="en-US" sz="1500" dirty="0"/>
                        <a:t>````</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137160">
                <a:tc>
                  <a:txBody>
                    <a:bodyPr/>
                    <a:lstStyle/>
                    <a:p>
                      <a:r>
                        <a:rPr lang="en-US" sz="1500" dirty="0"/>
                        <a:t>````</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0">
                <a:tc>
                  <a:txBody>
                    <a:bodyPr/>
                    <a:lstStyle/>
                    <a:p>
                      <a:r>
                        <a:rPr lang="en-US" sz="1500" dirty="0" err="1"/>
                        <a:t>Xicon</a:t>
                      </a:r>
                      <a:r>
                        <a:rPr lang="en-US" sz="1500" dirty="0"/>
                        <a:t> Company</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u="sng" dirty="0"/>
                        <a:t>     18,000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u="sng" dirty="0"/>
                        <a:t>     10,000</a:t>
                      </a:r>
                    </a:p>
                  </a:txBody>
                  <a:tcPr anchor="b">
                    <a:solidFill>
                      <a:srgbClr val="FFFAB0"/>
                    </a:solidFill>
                  </a:tcPr>
                </a:tc>
                <a:tc hMerge="1">
                  <a:txBody>
                    <a:bodyPr/>
                    <a:lstStyle/>
                    <a:p>
                      <a:pPr algn="r"/>
                      <a:endParaRPr lang="en-US" sz="1500" u="sng"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u="sng" dirty="0"/>
                        <a:t>     4,000</a:t>
                      </a:r>
                    </a:p>
                  </a:txBody>
                  <a:tcPr anchor="b">
                    <a:solidFill>
                      <a:srgbClr val="FFFAB0"/>
                    </a:solidFill>
                  </a:tcPr>
                </a:tc>
                <a:tc>
                  <a:txBody>
                    <a:bodyPr/>
                    <a:lstStyle/>
                    <a:p>
                      <a:pPr algn="r"/>
                      <a:endParaRPr lang="en-US" sz="1500" u="sng" dirty="0"/>
                    </a:p>
                  </a:txBody>
                  <a:tcPr anchor="b">
                    <a:solidFill>
                      <a:srgbClr val="FFFAB0"/>
                    </a:solidFill>
                  </a:tcPr>
                </a:tc>
                <a:tc gridSpan="3">
                  <a:txBody>
                    <a:bodyPr/>
                    <a:lstStyle/>
                    <a:p>
                      <a:pPr algn="r"/>
                      <a:r>
                        <a:rPr lang="en-US" sz="1500" u="sng" dirty="0"/>
                        <a:t>     3,000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u="sng" dirty="0"/>
                        <a:t>     1,000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137160">
                <a:tc>
                  <a:txBody>
                    <a:bodyPr/>
                    <a:lstStyle/>
                    <a:p>
                      <a:r>
                        <a:rPr lang="en-US" sz="1500" dirty="0"/>
                        <a:t>Totals</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u="dbl" dirty="0"/>
                        <a:t>$305,000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u="dbl" dirty="0"/>
                        <a:t>$220,000</a:t>
                      </a:r>
                    </a:p>
                  </a:txBody>
                  <a:tcPr anchor="b">
                    <a:solidFill>
                      <a:srgbClr val="FFFAB0"/>
                    </a:solidFill>
                  </a:tcPr>
                </a:tc>
                <a:tc hMerge="1">
                  <a:txBody>
                    <a:bodyPr/>
                    <a:lstStyle/>
                    <a:p>
                      <a:pPr algn="r"/>
                      <a:endParaRPr lang="en-US" sz="1500" u="dbl"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u="dbl" dirty="0"/>
                        <a:t>$50,000</a:t>
                      </a:r>
                    </a:p>
                  </a:txBody>
                  <a:tcPr anchor="b">
                    <a:solidFill>
                      <a:srgbClr val="FFFAB0"/>
                    </a:solidFill>
                  </a:tcPr>
                </a:tc>
                <a:tc>
                  <a:txBody>
                    <a:bodyPr/>
                    <a:lstStyle/>
                    <a:p>
                      <a:pPr algn="r"/>
                      <a:endParaRPr lang="en-US" sz="1500" u="dbl" dirty="0"/>
                    </a:p>
                  </a:txBody>
                  <a:tcPr anchor="b">
                    <a:solidFill>
                      <a:srgbClr val="FFFAB0"/>
                    </a:solidFill>
                  </a:tcPr>
                </a:tc>
                <a:tc gridSpan="3">
                  <a:txBody>
                    <a:bodyPr/>
                    <a:lstStyle/>
                    <a:p>
                      <a:pPr algn="r"/>
                      <a:r>
                        <a:rPr lang="en-US" sz="1500" u="dbl" dirty="0"/>
                        <a:t>$25,000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u="dbl" dirty="0"/>
                        <a:t>$10,000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7"/>
                  </a:ext>
                </a:extLst>
              </a:tr>
              <a:tr h="0">
                <a:tc>
                  <a:txBody>
                    <a:bodyPr/>
                    <a:lstStyle/>
                    <a:p>
                      <a:endParaRPr lang="en-US" sz="1500"/>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endParaRPr lang="en-US" sz="1500" dirty="0"/>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11">
                  <a:txBody>
                    <a:bodyPr/>
                    <a:lstStyle/>
                    <a:p>
                      <a:pPr algn="ctr"/>
                      <a:r>
                        <a:rPr lang="en-US" sz="1500" b="1" dirty="0"/>
                        <a:t>Summary</a:t>
                      </a:r>
                    </a:p>
                  </a:txBody>
                  <a:tcPr anchor="b">
                    <a:lnR w="12700" cap="flat" cmpd="sng" algn="ctr">
                      <a:solidFill>
                        <a:srgbClr val="F79646"/>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hMerge="1">
                  <a:txBody>
                    <a:bodyPr/>
                    <a:lstStyle/>
                    <a:p>
                      <a:endParaRPr lang="en-US"/>
                    </a:p>
                  </a:txBody>
                  <a:tcPr/>
                </a:tc>
                <a:tc hMerge="1">
                  <a:txBody>
                    <a:bodyPr/>
                    <a:lstStyle/>
                    <a:p>
                      <a:endParaRPr lang="en-US" dirty="0"/>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b"/>
                </a:tc>
                <a:tc hMerge="1">
                  <a:txBody>
                    <a:bodyPr/>
                    <a:lstStyle/>
                    <a:p>
                      <a:endParaRPr lang="en-US"/>
                    </a:p>
                  </a:txBody>
                  <a:tcPr/>
                </a:tc>
                <a:extLst>
                  <a:ext uri="{0D108BD9-81ED-4DB2-BD59-A6C34878D82A}">
                    <a16:rowId xmlns="" xmlns:a16="http://schemas.microsoft.com/office/drawing/2014/main" val="10008"/>
                  </a:ext>
                </a:extLst>
              </a:tr>
              <a:tr h="121920">
                <a:tc>
                  <a:txBody>
                    <a:bodyPr/>
                    <a:lstStyle/>
                    <a:p>
                      <a:pPr algn="ctr"/>
                      <a:r>
                        <a:rPr lang="en-US" sz="1500" b="1" dirty="0"/>
                        <a:t>Age</a:t>
                      </a:r>
                      <a:r>
                        <a:rPr lang="en-US" sz="1500" b="1" baseline="0" dirty="0"/>
                        <a:t> Group</a:t>
                      </a:r>
                      <a:endParaRPr lang="en-US" sz="1500" b="1" dirty="0"/>
                    </a:p>
                  </a:txBody>
                  <a:tcPr anchor="b">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gridSpan="2">
                  <a:txBody>
                    <a:bodyPr/>
                    <a:lstStyle/>
                    <a:p>
                      <a:endParaRPr lang="en-US" sz="1500"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1500"/>
                    </a:p>
                  </a:txBody>
                  <a:tcPr anchor="b">
                    <a:lnB w="12700" cap="flat" cmpd="sng" algn="ctr">
                      <a:solidFill>
                        <a:scrgbClr r="0" g="0" b="0"/>
                      </a:solidFill>
                      <a:prstDash val="solid"/>
                      <a:round/>
                      <a:headEnd type="none" w="med" len="med"/>
                      <a:tailEnd type="none" w="med" len="med"/>
                    </a:lnB>
                    <a:solidFill>
                      <a:srgbClr val="FFFAB0"/>
                    </a:solidFill>
                  </a:tcPr>
                </a:tc>
                <a:tc gridSpan="2">
                  <a:txBody>
                    <a:bodyPr/>
                    <a:lstStyle/>
                    <a:p>
                      <a:pPr algn="ctr"/>
                      <a:r>
                        <a:rPr lang="en-US" sz="1500" b="1" dirty="0"/>
                        <a:t>Amount</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gridSpan="5">
                  <a:txBody>
                    <a:bodyPr/>
                    <a:lstStyle/>
                    <a:p>
                      <a:pPr algn="ctr"/>
                      <a:r>
                        <a:rPr lang="en-US" sz="1500" b="1" dirty="0"/>
                        <a:t>Estimated Percent Uncollectible</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6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tc gridSpan="4">
                  <a:txBody>
                    <a:bodyPr/>
                    <a:lstStyle/>
                    <a:p>
                      <a:pPr algn="ctr"/>
                      <a:r>
                        <a:rPr lang="en-US" sz="1500" b="1" dirty="0"/>
                        <a:t>Estimated Allowance</a:t>
                      </a:r>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extLst>
                  <a:ext uri="{0D108BD9-81ED-4DB2-BD59-A6C34878D82A}">
                    <a16:rowId xmlns="" xmlns:a16="http://schemas.microsoft.com/office/drawing/2014/main" val="10009"/>
                  </a:ext>
                </a:extLst>
              </a:tr>
              <a:tr h="152400">
                <a:tc>
                  <a:txBody>
                    <a:bodyPr/>
                    <a:lstStyle/>
                    <a:p>
                      <a:r>
                        <a:rPr lang="en-US" sz="1500" dirty="0"/>
                        <a:t>0–60 days</a:t>
                      </a:r>
                    </a:p>
                  </a:txBody>
                  <a:tcPr anchor="b">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4">
                  <a:txBody>
                    <a:bodyPr/>
                    <a:lstStyle/>
                    <a:p>
                      <a:pPr algn="r"/>
                      <a:r>
                        <a:rPr lang="en-US" sz="1500" dirty="0"/>
                        <a:t>$220,000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lnT w="12700" cap="flat" cmpd="sng" algn="ctr">
                      <a:solidFill>
                        <a:scrgbClr r="0" g="0" b="0"/>
                      </a:solidFill>
                      <a:prstDash val="solid"/>
                      <a:round/>
                      <a:headEnd type="none" w="med" len="med"/>
                      <a:tailEnd type="none" w="med" len="med"/>
                    </a:lnT>
                  </a:tcPr>
                </a:tc>
                <a:tc gridSpan="4">
                  <a:txBody>
                    <a:bodyPr/>
                    <a:lstStyle/>
                    <a:p>
                      <a:pPr algn="r"/>
                      <a:r>
                        <a:rPr lang="en-US" sz="1500" dirty="0"/>
                        <a:t>5%</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pPr algn="r"/>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3">
                  <a:txBody>
                    <a:bodyPr/>
                    <a:lstStyle/>
                    <a:p>
                      <a:pPr algn="r"/>
                      <a:r>
                        <a:rPr lang="en-US" sz="1500" dirty="0"/>
                        <a:t>$ 11,000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 xmlns:a16="http://schemas.microsoft.com/office/drawing/2014/main" val="10010"/>
                  </a:ext>
                </a:extLst>
              </a:tr>
              <a:tr h="0">
                <a:tc>
                  <a:txBody>
                    <a:bodyPr/>
                    <a:lstStyle/>
                    <a:p>
                      <a:r>
                        <a:rPr lang="en-US" sz="1500" dirty="0"/>
                        <a:t>61–90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50,000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10%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solidFill>
                      <a:srgbClr val="FFFAB0"/>
                    </a:solidFill>
                  </a:tcPr>
                </a:tc>
                <a:tc gridSpan="3">
                  <a:txBody>
                    <a:bodyPr/>
                    <a:lstStyle/>
                    <a:p>
                      <a:pPr algn="r"/>
                      <a:r>
                        <a:rPr lang="en-US" sz="1500" dirty="0"/>
                        <a:t>5,000</a:t>
                      </a:r>
                    </a:p>
                  </a:txBody>
                  <a:tcPr anchor="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1"/>
                  </a:ext>
                </a:extLst>
              </a:tr>
              <a:tr h="370840">
                <a:tc>
                  <a:txBody>
                    <a:bodyPr/>
                    <a:lstStyle/>
                    <a:p>
                      <a:r>
                        <a:rPr lang="en-US" sz="1500" dirty="0"/>
                        <a:t>91–120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25,000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20%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solidFill>
                      <a:srgbClr val="FFFAB0"/>
                    </a:solidFill>
                  </a:tcPr>
                </a:tc>
                <a:tc gridSpan="3">
                  <a:txBody>
                    <a:bodyPr/>
                    <a:lstStyle/>
                    <a:p>
                      <a:pPr algn="r"/>
                      <a:r>
                        <a:rPr lang="en-US" sz="1500" dirty="0"/>
                        <a:t>5,000</a:t>
                      </a:r>
                    </a:p>
                  </a:txBody>
                  <a:tcPr anchor="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2"/>
                  </a:ext>
                </a:extLst>
              </a:tr>
              <a:tr h="370840">
                <a:tc>
                  <a:txBody>
                    <a:bodyPr/>
                    <a:lstStyle/>
                    <a:p>
                      <a:r>
                        <a:rPr lang="en-US" sz="1500" dirty="0"/>
                        <a:t>Over 120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10,000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40%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a:p>
                  </a:txBody>
                  <a:tcPr anchor="b">
                    <a:solidFill>
                      <a:srgbClr val="FFFAB0"/>
                    </a:solidFill>
                  </a:tcPr>
                </a:tc>
                <a:tc gridSpan="3">
                  <a:txBody>
                    <a:bodyPr/>
                    <a:lstStyle/>
                    <a:p>
                      <a:pPr algn="r"/>
                      <a:r>
                        <a:rPr lang="en-US" sz="1500" dirty="0"/>
                        <a:t>4,000</a:t>
                      </a:r>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3"/>
                  </a:ext>
                </a:extLst>
              </a:tr>
              <a:tr h="370840">
                <a:tc gridSpan="5">
                  <a:txBody>
                    <a:bodyPr/>
                    <a:lstStyle/>
                    <a:p>
                      <a:r>
                        <a:rPr lang="en-US" sz="1500" dirty="0"/>
                        <a:t>Allowance</a:t>
                      </a:r>
                      <a:r>
                        <a:rPr lang="en-US" sz="1500" baseline="0" dirty="0"/>
                        <a:t> for uncollectible accounts</a:t>
                      </a:r>
                      <a:endParaRPr lang="en-US" sz="1500" dirty="0"/>
                    </a:p>
                  </a:txBody>
                  <a:tcPr anchor="b">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dirty="0"/>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gridSpan="4">
                  <a:txBody>
                    <a:bodyPr/>
                    <a:lstStyle/>
                    <a:p>
                      <a:pPr algn="r"/>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gridSpan="3">
                  <a:txBody>
                    <a:bodyPr/>
                    <a:lstStyle/>
                    <a:p>
                      <a:pPr algn="r"/>
                      <a:r>
                        <a:rPr lang="en-US" sz="1500" b="1" u="dbl" dirty="0">
                          <a:solidFill>
                            <a:srgbClr val="FF0066"/>
                          </a:solidFill>
                          <a:uFill>
                            <a:solidFill>
                              <a:schemeClr val="tx1"/>
                            </a:solidFill>
                          </a:uFill>
                        </a:rPr>
                        <a:t>$25,000</a:t>
                      </a:r>
                    </a:p>
                  </a:txBody>
                  <a:tcPr anchor="b">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31461124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Accounts Receivable Aging Schedule </a:t>
            </a:r>
            <a:r>
              <a:rPr lang="en-US" sz="2800" dirty="0" smtClean="0"/>
              <a:t>(continued)</a:t>
            </a:r>
            <a:endParaRPr lang="en-US" sz="2800" dirty="0">
              <a:latin typeface="Calibri Light" panose="020F0302020204030204" pitchFamily="34" charset="0"/>
            </a:endParaRPr>
          </a:p>
        </p:txBody>
      </p:sp>
      <p:sp>
        <p:nvSpPr>
          <p:cNvPr id="9" name="Content Placeholder 8"/>
          <p:cNvSpPr>
            <a:spLocks noGrp="1"/>
          </p:cNvSpPr>
          <p:nvPr>
            <p:ph idx="1"/>
          </p:nvPr>
        </p:nvSpPr>
        <p:spPr/>
        <p:txBody>
          <a:bodyPr>
            <a:normAutofit/>
          </a:bodyPr>
          <a:lstStyle/>
          <a:p>
            <a:pPr marL="0" indent="0">
              <a:buNone/>
            </a:pPr>
            <a:r>
              <a:rPr lang="en-US" sz="2400" dirty="0"/>
              <a:t>At the end of 2019 Hawthorne has a gross accounts receivable balance of $400,000 but believes it only will collect $360,000</a:t>
            </a:r>
          </a:p>
          <a:p>
            <a:r>
              <a:rPr lang="en-US" sz="2000" dirty="0"/>
              <a:t>Hawthorne needs an allowance of $40,000 ($400,000 </a:t>
            </a:r>
            <a:r>
              <a:rPr lang="en-US" sz="2000" dirty="0" smtClean="0"/>
              <a:t>− </a:t>
            </a:r>
            <a:r>
              <a:rPr lang="en-US" sz="2000" dirty="0"/>
              <a:t>360,000)</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cxnSp>
        <p:nvCxnSpPr>
          <p:cNvPr id="7" name="Straight Arrow Connector 6"/>
          <p:cNvCxnSpPr/>
          <p:nvPr/>
        </p:nvCxnSpPr>
        <p:spPr>
          <a:xfrm flipH="1">
            <a:off x="5715000" y="2642914"/>
            <a:ext cx="936851" cy="147188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6" name="Table 15"/>
          <p:cNvGraphicFramePr>
            <a:graphicFrameLocks noGrp="1"/>
          </p:cNvGraphicFramePr>
          <p:nvPr>
            <p:extLst>
              <p:ext uri="{D42A27DB-BD31-4B8C-83A1-F6EECF244321}">
                <p14:modId xmlns:p14="http://schemas.microsoft.com/office/powerpoint/2010/main" val="3405237135"/>
              </p:ext>
            </p:extLst>
          </p:nvPr>
        </p:nvGraphicFramePr>
        <p:xfrm>
          <a:off x="762000" y="48768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28,800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FF0066"/>
                          </a:solidFill>
                        </a:rPr>
                        <a:t>28,800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657843425"/>
              </p:ext>
            </p:extLst>
          </p:nvPr>
        </p:nvGraphicFramePr>
        <p:xfrm>
          <a:off x="1752601" y="2971800"/>
          <a:ext cx="5333999" cy="1333500"/>
        </p:xfrm>
        <a:graphic>
          <a:graphicData uri="http://schemas.openxmlformats.org/drawingml/2006/table">
            <a:tbl>
              <a:tblPr/>
              <a:tblGrid>
                <a:gridCol w="2819399">
                  <a:extLst>
                    <a:ext uri="{9D8B030D-6E8A-4147-A177-3AD203B41FA5}">
                      <a16:colId xmlns="" xmlns:a16="http://schemas.microsoft.com/office/drawing/2014/main" val="20000"/>
                    </a:ext>
                  </a:extLst>
                </a:gridCol>
                <a:gridCol w="152400">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gridCol w="1371600">
                  <a:extLst>
                    <a:ext uri="{9D8B030D-6E8A-4147-A177-3AD203B41FA5}">
                      <a16:colId xmlns="" xmlns:a16="http://schemas.microsoft.com/office/drawing/2014/main" val="20003"/>
                    </a:ext>
                  </a:extLst>
                </a:gridCol>
              </a:tblGrid>
              <a:tr h="339725">
                <a:tc gridSpan="4">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a:t>
                      </a:r>
                      <a:r>
                        <a:rPr lang="en-US" sz="2000" b="1" i="0" u="none" strike="noStrike" dirty="0">
                          <a:solidFill>
                            <a:schemeClr val="tx1"/>
                          </a:solidFill>
                          <a:effectLst/>
                          <a:latin typeface="Calibri"/>
                        </a:rPr>
                        <a:t>Pre</a:t>
                      </a:r>
                      <a:r>
                        <a:rPr lang="en-US" sz="2000" b="0" i="0" u="none" strike="noStrike" dirty="0">
                          <a:solidFill>
                            <a:schemeClr val="tx1"/>
                          </a:solidFill>
                          <a:effectLst/>
                          <a:latin typeface="Calibri"/>
                        </a:rPr>
                        <a:t>-adjustment</a:t>
                      </a:r>
                      <a:r>
                        <a:rPr lang="en-US" sz="2000" b="0" i="0" u="none" strike="noStrike" baseline="0" dirty="0">
                          <a:solidFill>
                            <a:schemeClr val="tx1"/>
                          </a:solidFill>
                          <a:effectLst/>
                          <a:latin typeface="Calibri"/>
                        </a:rPr>
                        <a:t> balance)</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0" i="0" u="none" strike="noStrike" dirty="0">
                          <a:solidFill>
                            <a:schemeClr val="tx1"/>
                          </a:solidFill>
                          <a:effectLst/>
                          <a:latin typeface="Calibri"/>
                        </a:rPr>
                        <a:t>11,200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44450">
                <a:tc>
                  <a:txBody>
                    <a:bodyPr/>
                    <a:lstStyle/>
                    <a:p>
                      <a:pPr algn="l" fontAlgn="b"/>
                      <a:r>
                        <a:rPr lang="en-US" sz="2000" b="0" i="0" u="none" strike="noStrike" dirty="0">
                          <a:solidFill>
                            <a:schemeClr val="tx1"/>
                          </a:solidFill>
                          <a:effectLst/>
                          <a:latin typeface="Calibri"/>
                        </a:rPr>
                        <a:t>Bad debt expense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algn="r" fontAlgn="b"/>
                      <a:r>
                        <a:rPr lang="en-US" sz="2000" b="1" i="0" u="none" strike="noStrike" dirty="0">
                          <a:solidFill>
                            <a:srgbClr val="FF0066"/>
                          </a:solidFill>
                          <a:effectLst/>
                          <a:latin typeface="Calibri"/>
                        </a:rPr>
                        <a:t>28,800</a:t>
                      </a: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a:t>
                      </a:r>
                      <a:r>
                        <a:rPr lang="en-US" sz="2000" b="1" i="0" u="none" strike="noStrike" dirty="0">
                          <a:solidFill>
                            <a:schemeClr val="tx1"/>
                          </a:solidFill>
                          <a:effectLst/>
                          <a:latin typeface="Calibri"/>
                        </a:rPr>
                        <a:t>Post</a:t>
                      </a:r>
                      <a:r>
                        <a:rPr lang="en-US" sz="2000" b="0" i="0" u="none" strike="noStrike" dirty="0">
                          <a:solidFill>
                            <a:schemeClr val="tx1"/>
                          </a:solidFill>
                          <a:effectLst/>
                          <a:latin typeface="Calibri"/>
                        </a:rPr>
                        <a:t>-adjustment</a:t>
                      </a:r>
                      <a:r>
                        <a:rPr lang="en-US" sz="2000" b="0" i="0" u="none" strike="noStrike" baseline="0" dirty="0">
                          <a:solidFill>
                            <a:schemeClr val="tx1"/>
                          </a:solidFill>
                          <a:effectLst/>
                          <a:latin typeface="Calibri"/>
                        </a:rPr>
                        <a:t> balance)</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1" i="0" u="none" strike="noStrike" dirty="0">
                          <a:solidFill>
                            <a:srgbClr val="00B0F0"/>
                          </a:solidFill>
                          <a:effectLst/>
                          <a:latin typeface="Calibri"/>
                        </a:rPr>
                        <a:t>40,000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926705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Income Statement </a:t>
            </a:r>
            <a:r>
              <a:rPr lang="en-US" dirty="0" smtClean="0"/>
              <a:t>Approach</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400" dirty="0"/>
              <a:t>Estimate bad debt expense directly as a percentage of each period’s net credit sales</a:t>
            </a:r>
          </a:p>
          <a:p>
            <a:pPr lvl="1"/>
            <a:r>
              <a:rPr lang="en-US" sz="2000" dirty="0"/>
              <a:t>Percentage usually is determined by reviewing the company’s recent history of the relationship between credit sales and actual bad debts</a:t>
            </a:r>
          </a:p>
          <a:p>
            <a:pPr marL="0" indent="0">
              <a:buNone/>
            </a:pPr>
            <a:r>
              <a:rPr lang="en-US" sz="2400" dirty="0"/>
              <a:t>If Hawthorne had sales of $1,200,000 in 2018, and estimated that 2% of those sales would prove uncollectible, it would debit bad debts expense and credit the allowance for uncollectible accounts for $24,000.</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
        <p:nvSpPr>
          <p:cNvPr id="20" name="TextBox 19"/>
          <p:cNvSpPr txBox="1"/>
          <p:nvPr/>
        </p:nvSpPr>
        <p:spPr>
          <a:xfrm>
            <a:off x="1981200" y="6248400"/>
            <a:ext cx="3525888" cy="461665"/>
          </a:xfrm>
          <a:prstGeom prst="rect">
            <a:avLst/>
          </a:prstGeom>
          <a:solidFill>
            <a:schemeClr val="accent2">
              <a:lumMod val="20000"/>
              <a:lumOff val="80000"/>
            </a:schemeClr>
          </a:solidFill>
          <a:ln w="28575">
            <a:solidFill>
              <a:srgbClr val="C00000"/>
            </a:solidFill>
          </a:ln>
        </p:spPr>
        <p:txBody>
          <a:bodyPr wrap="square" rtlCol="0">
            <a:spAutoFit/>
          </a:bodyPr>
          <a:lstStyle/>
          <a:p>
            <a:r>
              <a:rPr lang="en-US" sz="2400" dirty="0"/>
              <a:t>2% × $1,200,000 = $24,000</a:t>
            </a:r>
          </a:p>
        </p:txBody>
      </p:sp>
      <p:graphicFrame>
        <p:nvGraphicFramePr>
          <p:cNvPr id="16" name="Table 15"/>
          <p:cNvGraphicFramePr>
            <a:graphicFrameLocks noGrp="1"/>
          </p:cNvGraphicFramePr>
          <p:nvPr>
            <p:extLst>
              <p:ext uri="{D42A27DB-BD31-4B8C-83A1-F6EECF244321}">
                <p14:modId xmlns:p14="http://schemas.microsoft.com/office/powerpoint/2010/main" val="4098884574"/>
              </p:ext>
            </p:extLst>
          </p:nvPr>
        </p:nvGraphicFramePr>
        <p:xfrm>
          <a:off x="685800" y="4892040"/>
          <a:ext cx="82296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5240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 expense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24,000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24,000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cxnSp>
        <p:nvCxnSpPr>
          <p:cNvPr id="9" name="Straight Arrow Connector 8"/>
          <p:cNvCxnSpPr/>
          <p:nvPr/>
        </p:nvCxnSpPr>
        <p:spPr>
          <a:xfrm flipV="1">
            <a:off x="5486400" y="5715004"/>
            <a:ext cx="990600" cy="53339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4665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Combined Approaches</a:t>
            </a:r>
          </a:p>
        </p:txBody>
      </p:sp>
      <p:sp>
        <p:nvSpPr>
          <p:cNvPr id="3" name="Content Placeholder 2"/>
          <p:cNvSpPr>
            <a:spLocks noGrp="1"/>
          </p:cNvSpPr>
          <p:nvPr>
            <p:ph idx="1"/>
          </p:nvPr>
        </p:nvSpPr>
        <p:spPr/>
        <p:txBody>
          <a:bodyPr>
            <a:normAutofit/>
          </a:bodyPr>
          <a:lstStyle/>
          <a:p>
            <a:pPr marL="0" indent="0">
              <a:buNone/>
            </a:pPr>
            <a:r>
              <a:rPr lang="en-US" sz="2400" dirty="0"/>
              <a:t>Hawthorne could estimate bad debts on a quarterly basis using the income statement approach and refine the estimate using the balance sheet approach at </a:t>
            </a:r>
            <a:r>
              <a:rPr lang="en-US" sz="2400" dirty="0" smtClean="0"/>
              <a:t>year-end.</a:t>
            </a:r>
            <a:endParaRPr lang="en-US" sz="2400" dirty="0"/>
          </a:p>
        </p:txBody>
      </p:sp>
      <p:sp>
        <p:nvSpPr>
          <p:cNvPr id="1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20" name="Table 19"/>
          <p:cNvGraphicFramePr>
            <a:graphicFrameLocks noGrp="1"/>
          </p:cNvGraphicFramePr>
          <p:nvPr>
            <p:extLst>
              <p:ext uri="{D42A27DB-BD31-4B8C-83A1-F6EECF244321}">
                <p14:modId xmlns:p14="http://schemas.microsoft.com/office/powerpoint/2010/main" val="2392789503"/>
              </p:ext>
            </p:extLst>
          </p:nvPr>
        </p:nvGraphicFramePr>
        <p:xfrm>
          <a:off x="2749550" y="2857500"/>
          <a:ext cx="3956050" cy="1333500"/>
        </p:xfrm>
        <a:graphic>
          <a:graphicData uri="http://schemas.openxmlformats.org/drawingml/2006/table">
            <a:tbl>
              <a:tblPr/>
              <a:tblGrid>
                <a:gridCol w="86224">
                  <a:extLst>
                    <a:ext uri="{9D8B030D-6E8A-4147-A177-3AD203B41FA5}">
                      <a16:colId xmlns="" xmlns:a16="http://schemas.microsoft.com/office/drawing/2014/main" val="20000"/>
                    </a:ext>
                  </a:extLst>
                </a:gridCol>
                <a:gridCol w="1468232">
                  <a:extLst>
                    <a:ext uri="{9D8B030D-6E8A-4147-A177-3AD203B41FA5}">
                      <a16:colId xmlns="" xmlns:a16="http://schemas.microsoft.com/office/drawing/2014/main" val="20001"/>
                    </a:ext>
                  </a:extLst>
                </a:gridCol>
                <a:gridCol w="276962">
                  <a:extLst>
                    <a:ext uri="{9D8B030D-6E8A-4147-A177-3AD203B41FA5}">
                      <a16:colId xmlns="" xmlns:a16="http://schemas.microsoft.com/office/drawing/2014/main" val="20002"/>
                    </a:ext>
                  </a:extLst>
                </a:gridCol>
                <a:gridCol w="59087">
                  <a:extLst>
                    <a:ext uri="{9D8B030D-6E8A-4147-A177-3AD203B41FA5}">
                      <a16:colId xmlns="" xmlns:a16="http://schemas.microsoft.com/office/drawing/2014/main" val="20003"/>
                    </a:ext>
                  </a:extLst>
                </a:gridCol>
                <a:gridCol w="1361215">
                  <a:extLst>
                    <a:ext uri="{9D8B030D-6E8A-4147-A177-3AD203B41FA5}">
                      <a16:colId xmlns="" xmlns:a16="http://schemas.microsoft.com/office/drawing/2014/main" val="20004"/>
                    </a:ext>
                  </a:extLst>
                </a:gridCol>
                <a:gridCol w="704330">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24,000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00B0F0"/>
                          </a:solidFill>
                          <a:effectLst/>
                          <a:latin typeface="Calibri"/>
                        </a:rPr>
                        <a:t>1,000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rgbClr val="0072A2"/>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endParaRPr lang="en-US" dirty="0"/>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FF0066"/>
                          </a:solidFill>
                          <a:effectLst/>
                          <a:latin typeface="Calibri"/>
                        </a:rPr>
                        <a:t>25,000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611024766"/>
              </p:ext>
            </p:extLst>
          </p:nvPr>
        </p:nvGraphicFramePr>
        <p:xfrm>
          <a:off x="685800" y="44196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 expense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1,000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00B0F0"/>
                          </a:solidFill>
                        </a:rPr>
                        <a:t>1,000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007403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Bad Debt Expense</a:t>
            </a:r>
          </a:p>
        </p:txBody>
      </p:sp>
      <p:sp>
        <p:nvSpPr>
          <p:cNvPr id="414723" name="Rectangle 3"/>
          <p:cNvSpPr>
            <a:spLocks noGrp="1" noChangeArrowheads="1"/>
          </p:cNvSpPr>
          <p:nvPr>
            <p:ph idx="1"/>
          </p:nvPr>
        </p:nvSpPr>
        <p:spPr>
          <a:xfrm>
            <a:off x="777240" y="1419225"/>
            <a:ext cx="8013600" cy="5057775"/>
          </a:xfrm>
          <a:solidFill>
            <a:schemeClr val="bg1">
              <a:lumMod val="95000"/>
            </a:schemeClr>
          </a:solidFill>
        </p:spPr>
        <p:txBody>
          <a:bodyPr>
            <a:normAutofit/>
          </a:bodyPr>
          <a:lstStyle/>
          <a:p>
            <a:pPr marL="0" indent="0">
              <a:spcAft>
                <a:spcPts val="1200"/>
              </a:spcAft>
              <a:buNone/>
            </a:pPr>
            <a:r>
              <a:rPr lang="en-US" sz="2000" dirty="0"/>
              <a:t>Berkley Associates uses the balance sheet approach to estimate bad debts expense</a:t>
            </a:r>
            <a:r>
              <a:rPr lang="en-US" sz="2000" dirty="0" smtClean="0"/>
              <a:t>. It </a:t>
            </a:r>
            <a:r>
              <a:rPr lang="en-US" sz="2000" dirty="0"/>
              <a:t>started 2018 with a credit balance of $10,000 in its allowance for uncollectible accounts</a:t>
            </a:r>
            <a:r>
              <a:rPr lang="en-US" sz="2000" dirty="0" smtClean="0"/>
              <a:t>. Berkley </a:t>
            </a:r>
            <a:r>
              <a:rPr lang="en-US" sz="2000" dirty="0"/>
              <a:t>wrote off $200,000 of bad debts during 2018, and its aging of accounts receivable at 12/31/18 indicates it should have a credit balance of $5,000 in the allowance for uncollectible accounts</a:t>
            </a:r>
            <a:r>
              <a:rPr lang="en-US" sz="2000" dirty="0" smtClean="0"/>
              <a:t>. No </a:t>
            </a:r>
            <a:r>
              <a:rPr lang="en-US" sz="2000" dirty="0"/>
              <a:t>other journal entries to the allowance have been made</a:t>
            </a:r>
            <a:r>
              <a:rPr lang="en-US" sz="2000" dirty="0" smtClean="0"/>
              <a:t>. Berkley’s </a:t>
            </a:r>
            <a:r>
              <a:rPr lang="en-US" sz="2000" dirty="0"/>
              <a:t>journal entry to record bad debts expense should include a:</a:t>
            </a:r>
          </a:p>
          <a:p>
            <a:pPr marL="457200" indent="-457200">
              <a:buFont typeface="+mj-lt"/>
              <a:buAutoNum type="alphaLcPeriod"/>
              <a:tabLst>
                <a:tab pos="457200" algn="l"/>
              </a:tabLst>
            </a:pPr>
            <a:r>
              <a:rPr lang="en-US" sz="2000" dirty="0"/>
              <a:t>Debit to B.D. expense of $</a:t>
            </a:r>
            <a:r>
              <a:rPr lang="en-US" sz="2000" dirty="0" smtClean="0"/>
              <a:t>195,000</a:t>
            </a:r>
            <a:endParaRPr lang="en-US" sz="2000" dirty="0"/>
          </a:p>
          <a:p>
            <a:pPr marL="457200" indent="-457200">
              <a:buFont typeface="+mj-lt"/>
              <a:buAutoNum type="alphaLcPeriod"/>
              <a:tabLst>
                <a:tab pos="342900" algn="l"/>
              </a:tabLst>
            </a:pPr>
            <a:r>
              <a:rPr lang="en-US" sz="2000" dirty="0"/>
              <a:t>Debit to the allowance for $</a:t>
            </a:r>
            <a:r>
              <a:rPr lang="en-US" sz="2000" dirty="0" smtClean="0"/>
              <a:t>5,000</a:t>
            </a:r>
            <a:endParaRPr lang="en-US" sz="2000" dirty="0"/>
          </a:p>
          <a:p>
            <a:pPr marL="457200" indent="-457200">
              <a:buFont typeface="+mj-lt"/>
              <a:buAutoNum type="alphaLcPeriod"/>
              <a:tabLst>
                <a:tab pos="342900" algn="l"/>
              </a:tabLst>
            </a:pPr>
            <a:r>
              <a:rPr lang="en-US" sz="2000" dirty="0"/>
              <a:t>Credit to B.D. expense for $</a:t>
            </a:r>
            <a:r>
              <a:rPr lang="en-US" sz="2000" dirty="0" smtClean="0"/>
              <a:t>200,000</a:t>
            </a:r>
            <a:endParaRPr lang="en-US" sz="2000" dirty="0"/>
          </a:p>
          <a:p>
            <a:pPr marL="457200" indent="-457200">
              <a:buFont typeface="+mj-lt"/>
              <a:buAutoNum type="alphaLcPeriod"/>
              <a:tabLst>
                <a:tab pos="342900" algn="l"/>
              </a:tabLst>
            </a:pPr>
            <a:r>
              <a:rPr lang="en-US" sz="2000" dirty="0"/>
              <a:t>Credit to the allowance for $</a:t>
            </a:r>
            <a:r>
              <a:rPr lang="en-US" sz="2000" dirty="0" smtClean="0"/>
              <a:t>200,000 </a:t>
            </a:r>
            <a:endParaRPr lang="en-US" sz="1600" dirty="0"/>
          </a:p>
        </p:txBody>
      </p:sp>
      <p:sp>
        <p:nvSpPr>
          <p:cNvPr id="2" name="Oval 1"/>
          <p:cNvSpPr/>
          <p:nvPr/>
        </p:nvSpPr>
        <p:spPr bwMode="auto">
          <a:xfrm>
            <a:off x="771525" y="38100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2667000" y="5638800"/>
            <a:ext cx="6096000" cy="684803"/>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dirty="0"/>
              <a:t>Bad debt expense			</a:t>
            </a:r>
            <a:r>
              <a:rPr lang="en-US" b="1" dirty="0">
                <a:solidFill>
                  <a:srgbClr val="C00000"/>
                </a:solidFill>
              </a:rPr>
              <a:t>195,000</a:t>
            </a:r>
          </a:p>
          <a:p>
            <a:pPr>
              <a:spcAft>
                <a:spcPts val="300"/>
              </a:spcAft>
            </a:pPr>
            <a:r>
              <a:rPr lang="en-US" dirty="0"/>
              <a:t>	Allowance for uncollectible accounts	195,000</a:t>
            </a:r>
          </a:p>
        </p:txBody>
      </p:sp>
      <p:sp>
        <p:nvSpPr>
          <p:cNvPr id="6" name="TextBox 5"/>
          <p:cNvSpPr txBox="1"/>
          <p:nvPr/>
        </p:nvSpPr>
        <p:spPr>
          <a:xfrm>
            <a:off x="5410200" y="3733800"/>
            <a:ext cx="3352800" cy="1746632"/>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1200"/>
              </a:spcAft>
            </a:pPr>
            <a:r>
              <a:rPr lang="en-US" dirty="0"/>
              <a:t>  The correct answer is </a:t>
            </a:r>
            <a:r>
              <a:rPr lang="en-US" i="1" dirty="0"/>
              <a:t>a</a:t>
            </a:r>
            <a:r>
              <a:rPr lang="en-US" dirty="0"/>
              <a:t>:</a:t>
            </a:r>
          </a:p>
          <a:p>
            <a:pPr>
              <a:spcAft>
                <a:spcPts val="300"/>
              </a:spcAft>
            </a:pPr>
            <a:r>
              <a:rPr lang="en-US" dirty="0"/>
              <a:t>$   10,000 beginning balance </a:t>
            </a:r>
          </a:p>
          <a:p>
            <a:pPr>
              <a:spcAft>
                <a:spcPts val="300"/>
              </a:spcAft>
            </a:pPr>
            <a:r>
              <a:rPr lang="en-US" dirty="0"/>
              <a:t> </a:t>
            </a:r>
            <a:r>
              <a:rPr lang="en-US" dirty="0" smtClean="0"/>
              <a:t>−  </a:t>
            </a:r>
            <a:r>
              <a:rPr lang="en-US" dirty="0"/>
              <a:t>200,000 written off </a:t>
            </a:r>
          </a:p>
          <a:p>
            <a:pPr>
              <a:spcAft>
                <a:spcPts val="300"/>
              </a:spcAft>
            </a:pPr>
            <a:r>
              <a:rPr lang="en-US" dirty="0"/>
              <a:t> + </a:t>
            </a:r>
            <a:r>
              <a:rPr lang="en-US" u="sng" dirty="0"/>
              <a:t>bad debt expense </a:t>
            </a:r>
            <a:r>
              <a:rPr lang="en-US" dirty="0"/>
              <a:t>(= </a:t>
            </a:r>
            <a:r>
              <a:rPr lang="en-US" b="1" dirty="0">
                <a:solidFill>
                  <a:srgbClr val="C00000"/>
                </a:solidFill>
              </a:rPr>
              <a:t>$195,000</a:t>
            </a:r>
            <a:r>
              <a:rPr lang="en-US" dirty="0"/>
              <a:t>)</a:t>
            </a:r>
          </a:p>
          <a:p>
            <a:pPr>
              <a:spcAft>
                <a:spcPts val="300"/>
              </a:spcAft>
            </a:pPr>
            <a:r>
              <a:rPr lang="en-US" dirty="0"/>
              <a:t>   $    5,000 ending </a:t>
            </a:r>
            <a:r>
              <a:rPr lang="en-US" dirty="0" smtClean="0"/>
              <a:t>balance</a:t>
            </a:r>
            <a:endParaRPr lang="en-US" dirty="0"/>
          </a:p>
        </p:txBody>
      </p:sp>
      <p:sp>
        <p:nvSpPr>
          <p:cNvPr id="7"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-6</a:t>
            </a:r>
            <a:endParaRPr lang="en-IN" sz="1500" dirty="0"/>
          </a:p>
        </p:txBody>
      </p:sp>
    </p:spTree>
    <p:extLst>
      <p:ext uri="{BB962C8B-B14F-4D97-AF65-F5344CB8AC3E}">
        <p14:creationId xmlns:p14="http://schemas.microsoft.com/office/powerpoint/2010/main" val="172251594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and Reporting Accounts 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3" name="Table 2"/>
          <p:cNvGraphicFramePr>
            <a:graphicFrameLocks noGrp="1"/>
          </p:cNvGraphicFramePr>
          <p:nvPr>
            <p:extLst>
              <p:ext uri="{D42A27DB-BD31-4B8C-83A1-F6EECF244321}">
                <p14:modId xmlns:p14="http://schemas.microsoft.com/office/powerpoint/2010/main" val="3283325289"/>
              </p:ext>
            </p:extLst>
          </p:nvPr>
        </p:nvGraphicFramePr>
        <p:xfrm>
          <a:off x="838200" y="1295400"/>
          <a:ext cx="8001000" cy="5303519"/>
        </p:xfrm>
        <a:graphic>
          <a:graphicData uri="http://schemas.openxmlformats.org/drawingml/2006/table">
            <a:tbl>
              <a:tblPr firstRow="1" bandRow="1">
                <a:tableStyleId>{2D5ABB26-0587-4C30-8999-92F81FD0307C}</a:tableStyleId>
              </a:tblPr>
              <a:tblGrid>
                <a:gridCol w="3581400">
                  <a:extLst>
                    <a:ext uri="{9D8B030D-6E8A-4147-A177-3AD203B41FA5}">
                      <a16:colId xmlns="" xmlns:a16="http://schemas.microsoft.com/office/drawing/2014/main" val="20000"/>
                    </a:ext>
                  </a:extLst>
                </a:gridCol>
                <a:gridCol w="4419600">
                  <a:extLst>
                    <a:ext uri="{9D8B030D-6E8A-4147-A177-3AD203B41FA5}">
                      <a16:colId xmlns="" xmlns:a16="http://schemas.microsoft.com/office/drawing/2014/main" val="20001"/>
                    </a:ext>
                  </a:extLst>
                </a:gridCol>
              </a:tblGrid>
              <a:tr h="370840">
                <a:tc>
                  <a:txBody>
                    <a:bodyPr/>
                    <a:lstStyle/>
                    <a:p>
                      <a:r>
                        <a:rPr lang="en-US" sz="2400" b="1" dirty="0"/>
                        <a:t>Recognition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Depends on revenue recognition; for most credit sales, revenue and the related receivables are recognized at the point of delivery.	</a:t>
                      </a:r>
                    </a:p>
                    <a:p>
                      <a:endParaRPr lang="en-US" sz="1800" b="0" i="0" u="none" strike="noStrike" kern="1200" baseline="0" dirty="0">
                        <a:solidFill>
                          <a:schemeClr val="tx1"/>
                        </a:solidFill>
                        <a:latin typeface="+mn-lt"/>
                        <a:ea typeface="+mn-ea"/>
                        <a:cs typeface="+mn-cs"/>
                      </a:endParaRPr>
                    </a:p>
                  </a:txBody>
                  <a:tcPr>
                    <a:solidFill>
                      <a:srgbClr val="FFFAB0"/>
                    </a:solidFill>
                  </a:tcPr>
                </a:tc>
                <a:extLst>
                  <a:ext uri="{0D108BD9-81ED-4DB2-BD59-A6C34878D82A}">
                    <a16:rowId xmlns="" xmlns:a16="http://schemas.microsoft.com/office/drawing/2014/main" val="10000"/>
                  </a:ext>
                </a:extLst>
              </a:tr>
              <a:tr h="370840">
                <a:tc>
                  <a:txBody>
                    <a:bodyPr/>
                    <a:lstStyle/>
                    <a:p>
                      <a:r>
                        <a:rPr lang="en-US" sz="2400" b="1" dirty="0"/>
                        <a:t>Initial valuation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Initially recorded at the amount of consideration the seller is entitled to receive. Affected by cash discounts and variable consideration such as sales discounts and sales returns.	</a:t>
                      </a:r>
                    </a:p>
                    <a:p>
                      <a:endParaRPr lang="en-US" sz="1800" b="0" i="0" u="none" strike="noStrike" kern="1200" baseline="0" dirty="0">
                        <a:solidFill>
                          <a:schemeClr val="tx1"/>
                        </a:solidFill>
                        <a:latin typeface="+mn-lt"/>
                        <a:ea typeface="+mn-ea"/>
                        <a:cs typeface="+mn-cs"/>
                      </a:endParaRPr>
                    </a:p>
                  </a:txBody>
                  <a:tcPr>
                    <a:solidFill>
                      <a:srgbClr val="FFFAB0"/>
                    </a:solidFill>
                  </a:tcPr>
                </a:tc>
                <a:extLst>
                  <a:ext uri="{0D108BD9-81ED-4DB2-BD59-A6C34878D82A}">
                    <a16:rowId xmlns="" xmlns:a16="http://schemas.microsoft.com/office/drawing/2014/main" val="10001"/>
                  </a:ext>
                </a:extLst>
              </a:tr>
              <a:tr h="370840">
                <a:tc>
                  <a:txBody>
                    <a:bodyPr/>
                    <a:lstStyle/>
                    <a:p>
                      <a:r>
                        <a:rPr lang="en-US" sz="2400" b="1" dirty="0"/>
                        <a:t>Subsequent valuation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Initial valuation reduced by allowance for uncollectible accounts, so accounts receivable are shown at the amount of cash the seller expects to receive.</a:t>
                      </a:r>
                    </a:p>
                    <a:p>
                      <a:r>
                        <a:rPr lang="en-US" sz="1800" b="0" i="0" u="none" strike="noStrike" kern="1200" baseline="0" dirty="0">
                          <a:solidFill>
                            <a:schemeClr val="tx1"/>
                          </a:solidFill>
                          <a:latin typeface="+mn-lt"/>
                          <a:ea typeface="+mn-ea"/>
                          <a:cs typeface="+mn-cs"/>
                        </a:rPr>
                        <a:t>	</a:t>
                      </a:r>
                    </a:p>
                  </a:txBody>
                  <a:tcPr>
                    <a:solidFill>
                      <a:srgbClr val="FFFAB0"/>
                    </a:solidFill>
                  </a:tcPr>
                </a:tc>
                <a:extLst>
                  <a:ext uri="{0D108BD9-81ED-4DB2-BD59-A6C34878D82A}">
                    <a16:rowId xmlns="" xmlns:a16="http://schemas.microsoft.com/office/drawing/2014/main" val="10002"/>
                  </a:ext>
                </a:extLst>
              </a:tr>
              <a:tr h="370840">
                <a:tc>
                  <a:txBody>
                    <a:bodyPr/>
                    <a:lstStyle/>
                    <a:p>
                      <a:r>
                        <a:rPr lang="en-US" sz="2400" b="1" dirty="0"/>
                        <a:t>Classification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Almost always classified as a current asset.	</a:t>
                      </a:r>
                    </a:p>
                  </a:txBody>
                  <a:tcPr>
                    <a:solidFill>
                      <a:srgbClr val="FFFAB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14715451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Current Expected Credit Loss (CECL) Model for Accounts Receivable</a:t>
            </a:r>
          </a:p>
        </p:txBody>
      </p:sp>
      <p:sp>
        <p:nvSpPr>
          <p:cNvPr id="3" name="Content Placeholder 2"/>
          <p:cNvSpPr>
            <a:spLocks noGrp="1"/>
          </p:cNvSpPr>
          <p:nvPr>
            <p:ph idx="1"/>
          </p:nvPr>
        </p:nvSpPr>
        <p:spPr/>
        <p:txBody>
          <a:bodyPr>
            <a:normAutofit/>
          </a:bodyPr>
          <a:lstStyle/>
          <a:p>
            <a:r>
              <a:rPr lang="en-US" sz="2400" dirty="0"/>
              <a:t>Starting in 2020, companies will be required to use the </a:t>
            </a:r>
            <a:r>
              <a:rPr lang="en-US" sz="2400" b="1" dirty="0">
                <a:solidFill>
                  <a:srgbClr val="C00000"/>
                </a:solidFill>
              </a:rPr>
              <a:t>CECL (“Current Expected Credit Loss”) model</a:t>
            </a:r>
            <a:r>
              <a:rPr lang="en-US" sz="2400" b="1" dirty="0"/>
              <a:t> </a:t>
            </a:r>
            <a:r>
              <a:rPr lang="en-US" sz="2400" dirty="0"/>
              <a:t>to account for bad debts</a:t>
            </a:r>
          </a:p>
          <a:p>
            <a:r>
              <a:rPr lang="en-US" sz="2400" dirty="0"/>
              <a:t>Designed to give a more accurate and forward-looking estimate of bad debt expense</a:t>
            </a:r>
          </a:p>
          <a:p>
            <a:r>
              <a:rPr lang="en-US" sz="2400" dirty="0"/>
              <a:t>Uses the allowance method and the same journal entries, but it differs from current GAAP in two important ways:</a:t>
            </a:r>
          </a:p>
          <a:p>
            <a:pPr marL="857250" lvl="1" indent="-457200">
              <a:buFont typeface="+mj-lt"/>
              <a:buAutoNum type="arabicPeriod"/>
            </a:pPr>
            <a:r>
              <a:rPr lang="en-US" sz="2000" dirty="0"/>
              <a:t>The “probable” threshold for identifying bad debts is removed</a:t>
            </a:r>
          </a:p>
          <a:p>
            <a:pPr marL="857250" lvl="1" indent="-457200">
              <a:buFont typeface="+mj-lt"/>
              <a:buAutoNum type="arabicPeriod"/>
            </a:pPr>
            <a:r>
              <a:rPr lang="en-US" sz="2000" dirty="0"/>
              <a:t>While current practice tends to focus on events that already have occurred when considering the potential for bad debts, the CECL model explicitly requires creditors to also consider additional information such as reasonable and supportable forecasts about the future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Tree>
    <p:extLst>
      <p:ext uri="{BB962C8B-B14F-4D97-AF65-F5344CB8AC3E}">
        <p14:creationId xmlns:p14="http://schemas.microsoft.com/office/powerpoint/2010/main" val="3194909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sz="2800" dirty="0" smtClean="0"/>
              <a:t>(continued)</a:t>
            </a:r>
            <a:endParaRPr lang="en-US" sz="2800" dirty="0">
              <a:latin typeface="Calibri Light" panose="020F0302020204030204" pitchFamily="34" charset="0"/>
            </a:endParaRPr>
          </a:p>
        </p:txBody>
      </p:sp>
      <p:sp>
        <p:nvSpPr>
          <p:cNvPr id="3" name="Content Placeholder 2"/>
          <p:cNvSpPr>
            <a:spLocks noGrp="1"/>
          </p:cNvSpPr>
          <p:nvPr>
            <p:ph idx="1"/>
          </p:nvPr>
        </p:nvSpPr>
        <p:spPr/>
        <p:txBody>
          <a:bodyPr>
            <a:noAutofit/>
          </a:bodyPr>
          <a:lstStyle/>
          <a:p>
            <a:pPr marL="0" indent="0">
              <a:buNone/>
            </a:pPr>
            <a:r>
              <a:rPr lang="en-US" sz="2400" b="1" dirty="0">
                <a:solidFill>
                  <a:srgbClr val="C00000"/>
                </a:solidFill>
              </a:rPr>
              <a:t>Sarbanes-Oxley Act (Section 404)</a:t>
            </a:r>
            <a:r>
              <a:rPr lang="en-US" sz="2400" b="1" dirty="0"/>
              <a:t> requires: </a:t>
            </a:r>
          </a:p>
          <a:p>
            <a:pPr>
              <a:buSzPct val="100000"/>
            </a:pPr>
            <a:r>
              <a:rPr lang="en-US" sz="2400" dirty="0"/>
              <a:t>A company to document and assess its internal controls </a:t>
            </a:r>
          </a:p>
          <a:p>
            <a:pPr>
              <a:spcAft>
                <a:spcPts val="1800"/>
              </a:spcAft>
              <a:buSzPct val="100000"/>
            </a:pPr>
            <a:r>
              <a:rPr lang="en-US" sz="2400" dirty="0"/>
              <a:t>Auditors to express an opinion on management’s assessment</a:t>
            </a:r>
            <a:endParaRPr lang="en-US" sz="2400" b="1" dirty="0">
              <a:solidFill>
                <a:srgbClr val="C00000"/>
              </a:solidFill>
            </a:endParaRPr>
          </a:p>
          <a:p>
            <a:pPr marL="57150" indent="0">
              <a:buSzPct val="75000"/>
              <a:buNone/>
            </a:pPr>
            <a:r>
              <a:rPr lang="en-IN" sz="2400" b="1" dirty="0">
                <a:solidFill>
                  <a:srgbClr val="C00000"/>
                </a:solidFill>
              </a:rPr>
              <a:t>Committee of Sponsoring Organizations (COSO):</a:t>
            </a:r>
          </a:p>
          <a:p>
            <a:r>
              <a:rPr lang="en-US" sz="2400" dirty="0"/>
              <a:t>Defines internal control as a process designed to provide reasonable assurance regarding the achievement of objectives in the following:</a:t>
            </a:r>
          </a:p>
          <a:p>
            <a:pPr lvl="1"/>
            <a:r>
              <a:rPr lang="en-US" sz="2000" dirty="0"/>
              <a:t>Effectiveness and efficiency of operations</a:t>
            </a:r>
          </a:p>
          <a:p>
            <a:pPr lvl="1"/>
            <a:r>
              <a:rPr lang="en-US" sz="2000" dirty="0"/>
              <a:t>Reliability of financial reporting</a:t>
            </a:r>
          </a:p>
          <a:p>
            <a:pPr lvl="1"/>
            <a:r>
              <a:rPr lang="en-US" sz="2000" dirty="0"/>
              <a:t>Compliance with applicable laws and </a:t>
            </a:r>
            <a:r>
              <a:rPr lang="en-US" sz="2000" dirty="0" smtClean="0"/>
              <a:t>regulations</a:t>
            </a:r>
            <a:endParaRPr lang="en-US" sz="20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Tree>
    <p:extLst>
      <p:ext uri="{BB962C8B-B14F-4D97-AF65-F5344CB8AC3E}">
        <p14:creationId xmlns:p14="http://schemas.microsoft.com/office/powerpoint/2010/main" val="3843538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Arrow Connector 11"/>
          <p:cNvCxnSpPr/>
          <p:nvPr/>
        </p:nvCxnSpPr>
        <p:spPr>
          <a:xfrm>
            <a:off x="2209800" y="2590800"/>
            <a:ext cx="4822371" cy="0"/>
          </a:xfrm>
          <a:prstGeom prst="straightConnector1">
            <a:avLst/>
          </a:prstGeom>
          <a:ln w="28575">
            <a:solidFill>
              <a:srgbClr val="0072A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pPr algn="ctr"/>
            <a:r>
              <a:rPr lang="en-IN" dirty="0"/>
              <a:t>Notes Receivable</a:t>
            </a:r>
            <a:endParaRPr lang="en-US" dirty="0">
              <a:latin typeface="Calibri Light" panose="020F0302020204030204" pitchFamily="34" charset="0"/>
            </a:endParaRPr>
          </a:p>
        </p:txBody>
      </p:sp>
      <p:sp>
        <p:nvSpPr>
          <p:cNvPr id="3" name="Content Placeholder 2"/>
          <p:cNvSpPr>
            <a:spLocks noGrp="1"/>
          </p:cNvSpPr>
          <p:nvPr>
            <p:ph idx="1"/>
          </p:nvPr>
        </p:nvSpPr>
        <p:spPr>
          <a:xfrm>
            <a:off x="761999" y="3671739"/>
            <a:ext cx="8013600" cy="2830662"/>
          </a:xfrm>
        </p:spPr>
        <p:txBody>
          <a:bodyPr>
            <a:normAutofit/>
          </a:bodyPr>
          <a:lstStyle/>
          <a:p>
            <a:pPr marL="0" indent="0">
              <a:buNone/>
            </a:pPr>
            <a:r>
              <a:rPr lang="en-US" sz="2400" dirty="0"/>
              <a:t>Classified as either current or noncurrent depending on expected collection date</a:t>
            </a:r>
          </a:p>
          <a:p>
            <a:r>
              <a:rPr lang="en-US" sz="2400" dirty="0"/>
              <a:t>Less than a year 		short-term note</a:t>
            </a:r>
          </a:p>
          <a:p>
            <a:r>
              <a:rPr lang="en-US" sz="2400" dirty="0"/>
              <a:t>More than a year		long-term </a:t>
            </a:r>
            <a:r>
              <a:rPr lang="en-US" sz="2400" dirty="0" smtClean="0"/>
              <a:t>note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 name="TextBox 4"/>
          <p:cNvSpPr txBox="1"/>
          <p:nvPr/>
        </p:nvSpPr>
        <p:spPr>
          <a:xfrm>
            <a:off x="685800" y="2175301"/>
            <a:ext cx="1524000"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Creditor</a:t>
            </a:r>
          </a:p>
          <a:p>
            <a:pPr algn="ctr"/>
            <a:r>
              <a:rPr lang="en-IN" sz="2400" dirty="0"/>
              <a:t>(Lender)</a:t>
            </a:r>
            <a:endParaRPr lang="en-US" sz="2400" dirty="0"/>
          </a:p>
        </p:txBody>
      </p:sp>
      <p:sp>
        <p:nvSpPr>
          <p:cNvPr id="6" name="TextBox 5"/>
          <p:cNvSpPr txBox="1"/>
          <p:nvPr/>
        </p:nvSpPr>
        <p:spPr>
          <a:xfrm>
            <a:off x="7032171" y="2175301"/>
            <a:ext cx="1654629"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Debtor (Borrower)</a:t>
            </a:r>
            <a:endParaRPr lang="en-US" sz="2400" dirty="0"/>
          </a:p>
        </p:txBody>
      </p:sp>
      <p:sp>
        <p:nvSpPr>
          <p:cNvPr id="7" name="TextBox 6"/>
          <p:cNvSpPr txBox="1"/>
          <p:nvPr/>
        </p:nvSpPr>
        <p:spPr>
          <a:xfrm>
            <a:off x="3505200" y="2217003"/>
            <a:ext cx="2362200"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IN" sz="2400" dirty="0">
                <a:solidFill>
                  <a:schemeClr val="tx1"/>
                </a:solidFill>
              </a:rPr>
              <a:t>Formal credit arrangements</a:t>
            </a:r>
            <a:endParaRPr lang="en-US" sz="2400" dirty="0">
              <a:solidFill>
                <a:schemeClr val="tx1"/>
              </a:solidFill>
            </a:endParaRPr>
          </a:p>
        </p:txBody>
      </p:sp>
      <p:cxnSp>
        <p:nvCxnSpPr>
          <p:cNvPr id="13" name="Straight Arrow Connector 12"/>
          <p:cNvCxnSpPr/>
          <p:nvPr/>
        </p:nvCxnSpPr>
        <p:spPr>
          <a:xfrm>
            <a:off x="3505200" y="4724400"/>
            <a:ext cx="91440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505200" y="5105400"/>
            <a:ext cx="91440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886200" y="1671935"/>
            <a:ext cx="1447800"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400" dirty="0">
                <a:solidFill>
                  <a:schemeClr val="tx1"/>
                </a:solidFill>
              </a:rPr>
              <a:t>NOTES</a:t>
            </a:r>
            <a:endParaRPr lang="en-US" sz="2400" dirty="0">
              <a:solidFill>
                <a:schemeClr val="tx1"/>
              </a:solidFill>
            </a:endParaRPr>
          </a:p>
        </p:txBody>
      </p:sp>
    </p:spTree>
    <p:extLst>
      <p:ext uri="{BB962C8B-B14F-4D97-AF65-F5344CB8AC3E}">
        <p14:creationId xmlns:p14="http://schemas.microsoft.com/office/powerpoint/2010/main" val="1528626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animBg="1"/>
      <p:bldP spid="7" grpId="0" animBg="1"/>
      <p:bldP spid="1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Short-Term Interest-Bearing Notes</a:t>
            </a:r>
            <a:endParaRPr lang="en-US" dirty="0">
              <a:latin typeface="Calibri Light" panose="020F0302020204030204" pitchFamily="34" charset="0"/>
            </a:endParaRPr>
          </a:p>
        </p:txBody>
      </p:sp>
      <p:sp>
        <p:nvSpPr>
          <p:cNvPr id="3" name="Content Placeholder 2"/>
          <p:cNvSpPr>
            <a:spLocks noGrp="1"/>
          </p:cNvSpPr>
          <p:nvPr>
            <p:ph idx="1"/>
          </p:nvPr>
        </p:nvSpPr>
        <p:spPr>
          <a:xfrm>
            <a:off x="762000" y="3110346"/>
            <a:ext cx="2667000" cy="533399"/>
          </a:xfrm>
        </p:spPr>
        <p:txBody>
          <a:bodyPr>
            <a:normAutofit/>
          </a:bodyPr>
          <a:lstStyle/>
          <a:p>
            <a:pPr marL="0" indent="0">
              <a:buNone/>
            </a:pPr>
            <a:r>
              <a:rPr lang="en-US" sz="2400" b="1" dirty="0">
                <a:solidFill>
                  <a:srgbClr val="C00000"/>
                </a:solidFill>
              </a:rPr>
              <a:t>Interest on notes: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 name="TextBox 4"/>
          <p:cNvSpPr txBox="1"/>
          <p:nvPr/>
        </p:nvSpPr>
        <p:spPr>
          <a:xfrm>
            <a:off x="1376260" y="3962398"/>
            <a:ext cx="1447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Face Amount</a:t>
            </a:r>
          </a:p>
        </p:txBody>
      </p:sp>
      <p:sp>
        <p:nvSpPr>
          <p:cNvPr id="14" name="TextBox 13"/>
          <p:cNvSpPr txBox="1"/>
          <p:nvPr/>
        </p:nvSpPr>
        <p:spPr>
          <a:xfrm>
            <a:off x="3733800" y="3962399"/>
            <a:ext cx="1447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Annual Rate</a:t>
            </a:r>
          </a:p>
        </p:txBody>
      </p:sp>
      <p:sp>
        <p:nvSpPr>
          <p:cNvPr id="15" name="TextBox 14"/>
          <p:cNvSpPr txBox="1"/>
          <p:nvPr/>
        </p:nvSpPr>
        <p:spPr>
          <a:xfrm>
            <a:off x="6091340" y="3962398"/>
            <a:ext cx="229859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Fraction of the Annual Period</a:t>
            </a:r>
          </a:p>
        </p:txBody>
      </p:sp>
      <p:sp>
        <p:nvSpPr>
          <p:cNvPr id="13" name="TextBox 12"/>
          <p:cNvSpPr txBox="1"/>
          <p:nvPr/>
        </p:nvSpPr>
        <p:spPr>
          <a:xfrm>
            <a:off x="3125365" y="4193230"/>
            <a:ext cx="304800" cy="461665"/>
          </a:xfrm>
          <a:prstGeom prst="rect">
            <a:avLst/>
          </a:prstGeom>
          <a:noFill/>
        </p:spPr>
        <p:txBody>
          <a:bodyPr wrap="square" rtlCol="0">
            <a:spAutoFit/>
          </a:bodyPr>
          <a:lstStyle/>
          <a:p>
            <a:r>
              <a:rPr lang="en-US" sz="2400" dirty="0" smtClean="0"/>
              <a:t>×</a:t>
            </a:r>
            <a:endParaRPr lang="en-US" sz="2400" dirty="0"/>
          </a:p>
        </p:txBody>
      </p:sp>
      <p:sp>
        <p:nvSpPr>
          <p:cNvPr id="17" name="TextBox 16"/>
          <p:cNvSpPr txBox="1"/>
          <p:nvPr/>
        </p:nvSpPr>
        <p:spPr>
          <a:xfrm>
            <a:off x="5445970" y="4193230"/>
            <a:ext cx="304800" cy="461665"/>
          </a:xfrm>
          <a:prstGeom prst="rect">
            <a:avLst/>
          </a:prstGeom>
          <a:noFill/>
        </p:spPr>
        <p:txBody>
          <a:bodyPr wrap="square" rtlCol="0">
            <a:spAutoFit/>
          </a:bodyPr>
          <a:lstStyle/>
          <a:p>
            <a:r>
              <a:rPr lang="en-US" sz="2400" dirty="0" smtClean="0"/>
              <a:t>×</a:t>
            </a:r>
            <a:endParaRPr lang="en-US" sz="2400" dirty="0"/>
          </a:p>
        </p:txBody>
      </p:sp>
      <p:sp>
        <p:nvSpPr>
          <p:cNvPr id="10" name="Rounded Rectangle 9"/>
          <p:cNvSpPr/>
          <p:nvPr/>
        </p:nvSpPr>
        <p:spPr>
          <a:xfrm>
            <a:off x="1600199" y="1586346"/>
            <a:ext cx="2209801" cy="907197"/>
          </a:xfrm>
          <a:prstGeom prst="roundRect">
            <a:avLst/>
          </a:prstGeom>
          <a:solidFill>
            <a:srgbClr val="C3D6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extBox 10"/>
          <p:cNvSpPr txBox="1"/>
          <p:nvPr/>
        </p:nvSpPr>
        <p:spPr>
          <a:xfrm>
            <a:off x="1295401" y="1662546"/>
            <a:ext cx="2819400" cy="830997"/>
          </a:xfrm>
          <a:prstGeom prst="rect">
            <a:avLst/>
          </a:prstGeom>
          <a:noFill/>
        </p:spPr>
        <p:txBody>
          <a:bodyPr wrap="square" rtlCol="0">
            <a:spAutoFit/>
          </a:bodyPr>
          <a:lstStyle/>
          <a:p>
            <a:pPr algn="ctr"/>
            <a:r>
              <a:rPr lang="en-US" sz="2400" b="1" dirty="0"/>
              <a:t>Interest-Bearing Notes</a:t>
            </a:r>
            <a:endParaRPr lang="en-US" sz="2400" dirty="0"/>
          </a:p>
        </p:txBody>
      </p:sp>
      <p:sp>
        <p:nvSpPr>
          <p:cNvPr id="12" name="Rounded Rectangle 11"/>
          <p:cNvSpPr/>
          <p:nvPr/>
        </p:nvSpPr>
        <p:spPr>
          <a:xfrm>
            <a:off x="6096000" y="1295400"/>
            <a:ext cx="1828800" cy="1501663"/>
          </a:xfrm>
          <a:prstGeom prst="roundRect">
            <a:avLst/>
          </a:prstGeom>
          <a:solidFill>
            <a:srgbClr val="8064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TextBox 15"/>
          <p:cNvSpPr txBox="1"/>
          <p:nvPr/>
        </p:nvSpPr>
        <p:spPr>
          <a:xfrm>
            <a:off x="6310744" y="1451261"/>
            <a:ext cx="1447800" cy="1200329"/>
          </a:xfrm>
          <a:prstGeom prst="rect">
            <a:avLst/>
          </a:prstGeom>
          <a:noFill/>
        </p:spPr>
        <p:txBody>
          <a:bodyPr wrap="square" rtlCol="0">
            <a:spAutoFit/>
          </a:bodyPr>
          <a:lstStyle/>
          <a:p>
            <a:pPr algn="ctr"/>
            <a:r>
              <a:rPr lang="en-US" sz="2400" b="1" dirty="0">
                <a:solidFill>
                  <a:schemeClr val="bg1"/>
                </a:solidFill>
              </a:rPr>
              <a:t>Principal</a:t>
            </a:r>
          </a:p>
          <a:p>
            <a:pPr algn="ctr"/>
            <a:r>
              <a:rPr lang="en-US" sz="2400" b="1" dirty="0">
                <a:solidFill>
                  <a:schemeClr val="bg1"/>
                </a:solidFill>
              </a:rPr>
              <a:t>+</a:t>
            </a:r>
          </a:p>
          <a:p>
            <a:pPr algn="ctr"/>
            <a:r>
              <a:rPr lang="en-US" sz="2400" b="1" dirty="0">
                <a:solidFill>
                  <a:schemeClr val="bg1"/>
                </a:solidFill>
              </a:rPr>
              <a:t>Interest</a:t>
            </a:r>
            <a:endParaRPr lang="en-US" sz="2400" dirty="0">
              <a:solidFill>
                <a:schemeClr val="bg1"/>
              </a:solidFill>
            </a:endParaRPr>
          </a:p>
        </p:txBody>
      </p:sp>
      <p:sp>
        <p:nvSpPr>
          <p:cNvPr id="18" name="Right Arrow 17"/>
          <p:cNvSpPr/>
          <p:nvPr/>
        </p:nvSpPr>
        <p:spPr>
          <a:xfrm>
            <a:off x="3906982" y="1828801"/>
            <a:ext cx="2133599" cy="381000"/>
          </a:xfrm>
          <a:prstGeom prst="rightArrow">
            <a:avLst>
              <a:gd name="adj1" fmla="val 50000"/>
              <a:gd name="adj2" fmla="val 74545"/>
            </a:avLst>
          </a:prstGeom>
          <a:solidFill>
            <a:srgbClr val="CEE6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TextBox 18"/>
          <p:cNvSpPr txBox="1"/>
          <p:nvPr/>
        </p:nvSpPr>
        <p:spPr>
          <a:xfrm>
            <a:off x="4038600" y="1513611"/>
            <a:ext cx="1600200" cy="461665"/>
          </a:xfrm>
          <a:prstGeom prst="rect">
            <a:avLst/>
          </a:prstGeom>
          <a:noFill/>
        </p:spPr>
        <p:txBody>
          <a:bodyPr wrap="square" rtlCol="0">
            <a:spAutoFit/>
          </a:bodyPr>
          <a:lstStyle/>
          <a:p>
            <a:pPr algn="ctr"/>
            <a:r>
              <a:rPr lang="en-US" sz="2400" b="1" dirty="0"/>
              <a:t>Payment</a:t>
            </a:r>
          </a:p>
        </p:txBody>
      </p:sp>
    </p:spTree>
    <p:extLst>
      <p:ext uri="{BB962C8B-B14F-4D97-AF65-F5344CB8AC3E}">
        <p14:creationId xmlns:p14="http://schemas.microsoft.com/office/powerpoint/2010/main" val="909004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14" grpId="0" animBg="1"/>
      <p:bldP spid="15" grpId="0" animBg="1"/>
      <p:bldP spid="13" grpId="0"/>
      <p:bldP spid="17" grpId="0"/>
      <p:bldP spid="10" grpId="0" animBg="1"/>
      <p:bldP spid="11" grpId="0"/>
      <p:bldP spid="12" grpId="0" animBg="1"/>
      <p:bldP spid="16" grpId="0"/>
      <p:bldP spid="18" grpId="0" animBg="1"/>
      <p:bldP spid="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p:spPr>
        <p:txBody>
          <a:bodyPr>
            <a:normAutofit/>
          </a:bodyPr>
          <a:lstStyle/>
          <a:p>
            <a:pPr algn="ctr"/>
            <a:r>
              <a:rPr lang="en-US" dirty="0"/>
              <a:t>Interest-Bearing </a:t>
            </a:r>
            <a:r>
              <a:rPr lang="en-US" dirty="0" smtClean="0"/>
              <a:t>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1066800"/>
            <a:ext cx="8382001" cy="2215991"/>
          </a:xfrm>
          <a:prstGeom prst="rect">
            <a:avLst/>
          </a:prstGeom>
          <a:noFill/>
          <a:ln w="19050">
            <a:noFill/>
          </a:ln>
        </p:spPr>
        <p:txBody>
          <a:bodyPr wrap="square" rtlCol="0">
            <a:spAutoFit/>
          </a:bodyPr>
          <a:lstStyle/>
          <a:p>
            <a:r>
              <a:rPr lang="en-IN" sz="2300" dirty="0"/>
              <a:t>The </a:t>
            </a:r>
            <a:r>
              <a:rPr lang="en-IN" sz="2300" dirty="0" err="1"/>
              <a:t>Stridewell</a:t>
            </a:r>
            <a:r>
              <a:rPr lang="en-IN" sz="2300" dirty="0"/>
              <a:t> Wholesale Shoe Company manufactures athletic shoes that it sells to retailers. On May 1, 2018, the company sold shoes to Harmon Sporting Goods. </a:t>
            </a:r>
            <a:r>
              <a:rPr lang="en-IN" sz="2300" dirty="0" err="1"/>
              <a:t>Stridewell</a:t>
            </a:r>
            <a:r>
              <a:rPr lang="en-IN" sz="2300" dirty="0"/>
              <a:t> agreed to accept a $700,000, 6-month, 12% note in payment for the shoes. Interest is payable at maturity. Assume that an interest rate of 12% is appropriate for a note of this type.</a:t>
            </a:r>
            <a:endParaRPr lang="en-US" sz="2300" dirty="0"/>
          </a:p>
        </p:txBody>
      </p:sp>
      <p:sp>
        <p:nvSpPr>
          <p:cNvPr id="25" name="TextBox 24"/>
          <p:cNvSpPr txBox="1">
            <a:spLocks noChangeArrowheads="1"/>
          </p:cNvSpPr>
          <p:nvPr/>
        </p:nvSpPr>
        <p:spPr bwMode="auto">
          <a:xfrm>
            <a:off x="5029200" y="2910202"/>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6/12) = </a:t>
            </a:r>
            <a:r>
              <a:rPr lang="en-US" sz="2000" b="1" dirty="0">
                <a:solidFill>
                  <a:srgbClr val="C00000"/>
                </a:solidFill>
              </a:rPr>
              <a:t>$</a:t>
            </a:r>
            <a:r>
              <a:rPr lang="en-US" sz="2000" b="1" dirty="0">
                <a:solidFill>
                  <a:srgbClr val="C00000"/>
                </a:solidFill>
                <a:latin typeface="+mj-lt"/>
              </a:rPr>
              <a:t>42,000</a:t>
            </a:r>
            <a:endParaRPr lang="en-IN" sz="2000" b="1" dirty="0">
              <a:solidFill>
                <a:srgbClr val="C00000"/>
              </a:solidFill>
              <a:latin typeface="+mj-lt"/>
            </a:endParaRPr>
          </a:p>
        </p:txBody>
      </p:sp>
      <p:graphicFrame>
        <p:nvGraphicFramePr>
          <p:cNvPr id="24" name="Table 23"/>
          <p:cNvGraphicFramePr>
            <a:graphicFrameLocks noGrp="1"/>
          </p:cNvGraphicFramePr>
          <p:nvPr>
            <p:extLst>
              <p:ext uri="{D42A27DB-BD31-4B8C-83A1-F6EECF244321}">
                <p14:modId xmlns:p14="http://schemas.microsoft.com/office/powerpoint/2010/main" val="2873494277"/>
              </p:ext>
            </p:extLst>
          </p:nvPr>
        </p:nvGraphicFramePr>
        <p:xfrm>
          <a:off x="685800" y="3505201"/>
          <a:ext cx="8153400" cy="3197989"/>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396272">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96272">
                <a:tc>
                  <a:txBody>
                    <a:bodyPr/>
                    <a:lstStyle/>
                    <a:p>
                      <a:r>
                        <a:rPr lang="en-US" sz="2100" b="1" dirty="0">
                          <a:solidFill>
                            <a:srgbClr val="C00000"/>
                          </a:solidFill>
                        </a:rPr>
                        <a:t>May</a:t>
                      </a:r>
                      <a:r>
                        <a:rPr lang="en-US" sz="2100" b="1" baseline="0" dirty="0">
                          <a:solidFill>
                            <a:srgbClr val="C00000"/>
                          </a:solidFill>
                        </a:rPr>
                        <a:t> 1, 2018</a:t>
                      </a:r>
                      <a:endParaRPr lang="en-US" sz="21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6918">
                <a:tc>
                  <a:txBody>
                    <a:bodyPr/>
                    <a:lstStyle/>
                    <a:p>
                      <a:r>
                        <a:rPr lang="en-US" sz="1900" dirty="0"/>
                        <a:t>Note</a:t>
                      </a:r>
                      <a:r>
                        <a:rPr lang="en-US" sz="1900" baseline="0" dirty="0"/>
                        <a:t> receivable</a:t>
                      </a:r>
                      <a:endParaRPr lang="en-US" sz="19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66918">
                <a:tc>
                  <a:txBody>
                    <a:bodyPr/>
                    <a:lstStyle/>
                    <a:p>
                      <a:pPr lvl="1"/>
                      <a:r>
                        <a:rPr lang="en-US" sz="1900" dirty="0"/>
                        <a:t>Sales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dirty="0"/>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96272">
                <a:tc>
                  <a:txBody>
                    <a:bodyPr/>
                    <a:lstStyle/>
                    <a:p>
                      <a:r>
                        <a:rPr lang="en-US" sz="2100" b="1" dirty="0">
                          <a:solidFill>
                            <a:srgbClr val="C00000"/>
                          </a:solidFill>
                        </a:rPr>
                        <a:t>November 1, 2018</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412891">
                <a:tc>
                  <a:txBody>
                    <a:bodyPr/>
                    <a:lstStyle/>
                    <a:p>
                      <a:r>
                        <a:rPr lang="en-US" sz="1900" dirty="0"/>
                        <a:t>Cash</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900" b="0" dirty="0">
                          <a:solidFill>
                            <a:srgbClr val="000000"/>
                          </a:solidFill>
                        </a:rPr>
                        <a:t>742,000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9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5"/>
                  </a:ext>
                </a:extLst>
              </a:tr>
              <a:tr h="394329">
                <a:tc>
                  <a:txBody>
                    <a:bodyPr/>
                    <a:lstStyle/>
                    <a:p>
                      <a:pPr lvl="1"/>
                      <a:r>
                        <a:rPr lang="en-US" sz="1900" dirty="0"/>
                        <a:t>Interest</a:t>
                      </a:r>
                      <a:r>
                        <a:rPr lang="en-US" sz="1900" baseline="0" dirty="0"/>
                        <a:t> revenue</a:t>
                      </a:r>
                      <a:endParaRPr lang="en-US" sz="1900" dirty="0"/>
                    </a:p>
                  </a:txBody>
                  <a:tcPr>
                    <a:lnL w="19050" cap="flat" cmpd="sng" algn="ctr">
                      <a:solidFill>
                        <a:srgbClr val="F79646"/>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1" dirty="0">
                          <a:solidFill>
                            <a:srgbClr val="C00000"/>
                          </a:solidFill>
                        </a:rPr>
                        <a:t>42,000</a:t>
                      </a:r>
                    </a:p>
                  </a:txBody>
                  <a:tcPr>
                    <a:lnL>
                      <a:noFill/>
                    </a:lnL>
                    <a:lnR w="19050" cap="flat" cmpd="sng" algn="ctr">
                      <a:solidFill>
                        <a:srgbClr val="F79646"/>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94329">
                <a:tc>
                  <a:txBody>
                    <a:bodyPr/>
                    <a:lstStyle/>
                    <a:p>
                      <a:pPr lvl="1"/>
                      <a:r>
                        <a:rPr lang="en-US" sz="1900" dirty="0"/>
                        <a:t>Note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bl>
          </a:graphicData>
        </a:graphic>
      </p:graphicFrame>
      <p:cxnSp>
        <p:nvCxnSpPr>
          <p:cNvPr id="16" name="Straight Arrow Connector 15"/>
          <p:cNvCxnSpPr/>
          <p:nvPr/>
        </p:nvCxnSpPr>
        <p:spPr>
          <a:xfrm flipH="1">
            <a:off x="8534402" y="3352800"/>
            <a:ext cx="304798" cy="259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796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Interest-Bearing Notes </a:t>
            </a:r>
            <a:r>
              <a:rPr lang="en-US" sz="2800" dirty="0" smtClean="0"/>
              <a:t>(continued)</a:t>
            </a:r>
            <a:endParaRPr lang="en-US" sz="2800" dirty="0">
              <a:latin typeface="Calibri Light" panose="020F0302020204030204" pitchFamily="34" charset="0"/>
            </a:endParaRPr>
          </a:p>
        </p:txBody>
      </p:sp>
      <p:sp>
        <p:nvSpPr>
          <p:cNvPr id="3" name="Content Placeholder 2"/>
          <p:cNvSpPr>
            <a:spLocks noGrp="1"/>
          </p:cNvSpPr>
          <p:nvPr>
            <p:ph idx="1"/>
          </p:nvPr>
        </p:nvSpPr>
        <p:spPr>
          <a:xfrm>
            <a:off x="761999" y="1066800"/>
            <a:ext cx="8001001" cy="4953001"/>
          </a:xfrm>
        </p:spPr>
        <p:txBody>
          <a:bodyPr>
            <a:normAutofit/>
          </a:bodyPr>
          <a:lstStyle/>
          <a:p>
            <a:pPr marL="0" indent="0">
              <a:buNone/>
            </a:pPr>
            <a:r>
              <a:rPr lang="en-US" sz="2300" dirty="0"/>
              <a:t>If the sale occurs </a:t>
            </a:r>
            <a:r>
              <a:rPr lang="en-US" sz="2300" dirty="0" smtClean="0"/>
              <a:t>on August </a:t>
            </a:r>
            <a:r>
              <a:rPr lang="en-US" sz="2300" dirty="0"/>
              <a:t>1, 2018, and the company’s fiscal year-end is December 31, a year-end adjusting entry accrues interest earned:</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r>
              <a:rPr lang="en-US" sz="2300" dirty="0"/>
              <a:t>The February 1 collection is then recorded: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42" name="TextBox 41"/>
          <p:cNvSpPr txBox="1">
            <a:spLocks noChangeArrowheads="1"/>
          </p:cNvSpPr>
          <p:nvPr/>
        </p:nvSpPr>
        <p:spPr bwMode="auto">
          <a:xfrm>
            <a:off x="4924207" y="18288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5/12) = </a:t>
            </a:r>
            <a:r>
              <a:rPr lang="en-US" sz="2000" b="1" dirty="0">
                <a:solidFill>
                  <a:srgbClr val="C00000"/>
                </a:solidFill>
              </a:rPr>
              <a:t>$</a:t>
            </a:r>
            <a:r>
              <a:rPr lang="en-US" sz="2000" b="1" dirty="0">
                <a:solidFill>
                  <a:srgbClr val="C00000"/>
                </a:solidFill>
                <a:latin typeface="+mj-lt"/>
              </a:rPr>
              <a:t>35,000</a:t>
            </a:r>
            <a:endParaRPr lang="en-IN" sz="2000" b="1" dirty="0">
              <a:solidFill>
                <a:srgbClr val="C00000"/>
              </a:solidFill>
              <a:latin typeface="+mj-lt"/>
            </a:endParaRPr>
          </a:p>
        </p:txBody>
      </p:sp>
      <p:graphicFrame>
        <p:nvGraphicFramePr>
          <p:cNvPr id="23" name="Table 22"/>
          <p:cNvGraphicFramePr>
            <a:graphicFrameLocks noGrp="1"/>
          </p:cNvGraphicFramePr>
          <p:nvPr>
            <p:extLst>
              <p:ext uri="{D42A27DB-BD31-4B8C-83A1-F6EECF244321}">
                <p14:modId xmlns:p14="http://schemas.microsoft.com/office/powerpoint/2010/main" val="3979666373"/>
              </p:ext>
            </p:extLst>
          </p:nvPr>
        </p:nvGraphicFramePr>
        <p:xfrm>
          <a:off x="685800" y="2316480"/>
          <a:ext cx="8153400" cy="15849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100" b="1" dirty="0">
                          <a:solidFill>
                            <a:srgbClr val="C00000"/>
                          </a:solidFill>
                        </a:rPr>
                        <a:t>December 31, 2018</a:t>
                      </a: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1900" dirty="0"/>
                        <a:t>Interest</a:t>
                      </a:r>
                      <a:r>
                        <a:rPr lang="en-US" sz="1900" baseline="0" dirty="0"/>
                        <a:t> receivable</a:t>
                      </a:r>
                      <a:endParaRPr lang="en-US" sz="19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1" dirty="0">
                          <a:solidFill>
                            <a:srgbClr val="C00000"/>
                          </a:solidFill>
                        </a:rPr>
                        <a:t>35,000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19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dirty="0"/>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cxnSp>
        <p:nvCxnSpPr>
          <p:cNvPr id="8" name="Straight Arrow Connector 7"/>
          <p:cNvCxnSpPr/>
          <p:nvPr/>
        </p:nvCxnSpPr>
        <p:spPr>
          <a:xfrm flipH="1">
            <a:off x="7162800" y="2286000"/>
            <a:ext cx="762000" cy="8382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5" name="Table 34"/>
          <p:cNvGraphicFramePr>
            <a:graphicFrameLocks noGrp="1"/>
          </p:cNvGraphicFramePr>
          <p:nvPr>
            <p:extLst>
              <p:ext uri="{D42A27DB-BD31-4B8C-83A1-F6EECF244321}">
                <p14:modId xmlns:p14="http://schemas.microsoft.com/office/powerpoint/2010/main" val="3076025762"/>
              </p:ext>
            </p:extLst>
          </p:nvPr>
        </p:nvGraphicFramePr>
        <p:xfrm>
          <a:off x="685800" y="4343400"/>
          <a:ext cx="8229600" cy="2346960"/>
        </p:xfrm>
        <a:graphic>
          <a:graphicData uri="http://schemas.openxmlformats.org/drawingml/2006/table">
            <a:tbl>
              <a:tblPr firstRow="1" bandRow="1">
                <a:tableStyleId>{2D5ABB26-0587-4C30-8999-92F81FD0307C}</a:tableStyleId>
              </a:tblPr>
              <a:tblGrid>
                <a:gridCol w="5614587">
                  <a:extLst>
                    <a:ext uri="{9D8B030D-6E8A-4147-A177-3AD203B41FA5}">
                      <a16:colId xmlns="" xmlns:a16="http://schemas.microsoft.com/office/drawing/2014/main" val="20000"/>
                    </a:ext>
                  </a:extLst>
                </a:gridCol>
                <a:gridCol w="1153682">
                  <a:extLst>
                    <a:ext uri="{9D8B030D-6E8A-4147-A177-3AD203B41FA5}">
                      <a16:colId xmlns="" xmlns:a16="http://schemas.microsoft.com/office/drawing/2014/main" val="20001"/>
                    </a:ext>
                  </a:extLst>
                </a:gridCol>
                <a:gridCol w="1461331">
                  <a:extLst>
                    <a:ext uri="{9D8B030D-6E8A-4147-A177-3AD203B41FA5}">
                      <a16:colId xmlns="" xmlns:a16="http://schemas.microsoft.com/office/drawing/2014/main" val="20002"/>
                    </a:ext>
                  </a:extLst>
                </a:gridCol>
              </a:tblGrid>
              <a:tr h="395448">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95448">
                <a:tc>
                  <a:txBody>
                    <a:bodyPr/>
                    <a:lstStyle/>
                    <a:p>
                      <a:r>
                        <a:rPr lang="en-US" sz="2100" b="1" dirty="0">
                          <a:solidFill>
                            <a:srgbClr val="C00000"/>
                          </a:solidFill>
                        </a:rPr>
                        <a:t>February 1, 2019</a:t>
                      </a: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6156">
                <a:tc>
                  <a:txBody>
                    <a:bodyPr/>
                    <a:lstStyle/>
                    <a:p>
                      <a:r>
                        <a:rPr lang="en-US" sz="19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chemeClr val="tx1"/>
                          </a:solidFill>
                        </a:rPr>
                        <a:t>742,000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66156">
                <a:tc>
                  <a:txBody>
                    <a:bodyPr/>
                    <a:lstStyle/>
                    <a:p>
                      <a:pPr lvl="1"/>
                      <a:r>
                        <a:rPr lang="en-US" sz="19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chemeClr val="tx1"/>
                          </a:solidFill>
                        </a:rPr>
                        <a:t>7,000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66156">
                <a:tc>
                  <a:txBody>
                    <a:bodyPr/>
                    <a:lstStyle/>
                    <a:p>
                      <a:pPr lvl="1"/>
                      <a:r>
                        <a:rPr lang="en-US" sz="1900" dirty="0"/>
                        <a:t>Interest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b="1" dirty="0">
                          <a:solidFill>
                            <a:srgbClr val="C00000"/>
                          </a:solidFill>
                        </a:rPr>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66156">
                <a:tc>
                  <a:txBody>
                    <a:bodyPr/>
                    <a:lstStyle/>
                    <a:p>
                      <a:pPr lvl="1"/>
                      <a:r>
                        <a:rPr lang="en-US" sz="1900" dirty="0"/>
                        <a:t>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568178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Short-Term Noninterest-Bearing 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3" name="Content Placeholder 2"/>
          <p:cNvSpPr>
            <a:spLocks noGrp="1"/>
          </p:cNvSpPr>
          <p:nvPr>
            <p:ph idx="1"/>
          </p:nvPr>
        </p:nvSpPr>
        <p:spPr/>
        <p:txBody>
          <a:bodyPr>
            <a:normAutofit/>
          </a:bodyPr>
          <a:lstStyle/>
          <a:p>
            <a:pPr>
              <a:buClr>
                <a:schemeClr val="tx1"/>
              </a:buClr>
            </a:pPr>
            <a:r>
              <a:rPr lang="en-US" sz="2700" b="1" dirty="0">
                <a:solidFill>
                  <a:srgbClr val="C00000"/>
                </a:solidFill>
              </a:rPr>
              <a:t>Noninterest-bearing notes </a:t>
            </a:r>
            <a:r>
              <a:rPr lang="en-US" sz="2700" dirty="0"/>
              <a:t>really do have interest associated with them</a:t>
            </a:r>
          </a:p>
          <a:p>
            <a:r>
              <a:rPr lang="en-US" sz="2700" dirty="0"/>
              <a:t>Interest is discounted from the face amount to determine the cash proceeds made available to the borrower at the outset </a:t>
            </a:r>
          </a:p>
          <a:p>
            <a:r>
              <a:rPr lang="en-US" sz="2700" dirty="0"/>
              <a:t>The </a:t>
            </a:r>
            <a:r>
              <a:rPr lang="en-US" sz="2700" b="1" dirty="0">
                <a:solidFill>
                  <a:srgbClr val="C00000"/>
                </a:solidFill>
              </a:rPr>
              <a:t>discount on note receivable:</a:t>
            </a:r>
          </a:p>
          <a:p>
            <a:pPr lvl="1">
              <a:buClr>
                <a:schemeClr val="tx1"/>
              </a:buClr>
            </a:pPr>
            <a:r>
              <a:rPr lang="en-US" sz="2700" b="1" dirty="0">
                <a:solidFill>
                  <a:srgbClr val="C00000"/>
                </a:solidFill>
              </a:rPr>
              <a:t>Represents future interest revenue </a:t>
            </a:r>
            <a:r>
              <a:rPr lang="en-US" sz="2700" dirty="0"/>
              <a:t>that will be recognized </a:t>
            </a:r>
            <a:r>
              <a:rPr lang="en-US" sz="2700" dirty="0" smtClean="0"/>
              <a:t>over </a:t>
            </a:r>
            <a:r>
              <a:rPr lang="en-US" sz="2700" dirty="0"/>
              <a:t>time</a:t>
            </a:r>
          </a:p>
          <a:p>
            <a:pPr lvl="1">
              <a:buClr>
                <a:schemeClr val="tx1"/>
              </a:buClr>
            </a:pPr>
            <a:r>
              <a:rPr lang="en-US" sz="2700" b="1" dirty="0">
                <a:solidFill>
                  <a:srgbClr val="C00000"/>
                </a:solidFill>
              </a:rPr>
              <a:t>Is a contra account </a:t>
            </a:r>
            <a:r>
              <a:rPr lang="en-US" sz="2700" dirty="0"/>
              <a:t>to the note receivable </a:t>
            </a:r>
            <a:r>
              <a:rPr lang="en-US" sz="2700" dirty="0" smtClean="0"/>
              <a:t>account</a:t>
            </a:r>
            <a:endParaRPr lang="en-US" sz="2700" dirty="0"/>
          </a:p>
        </p:txBody>
      </p:sp>
    </p:spTree>
    <p:extLst>
      <p:ext uri="{BB962C8B-B14F-4D97-AF65-F5344CB8AC3E}">
        <p14:creationId xmlns:p14="http://schemas.microsoft.com/office/powerpoint/2010/main" val="40316430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0"/>
            <a:ext cx="8382000" cy="1444625"/>
          </a:xfrm>
        </p:spPr>
        <p:txBody>
          <a:bodyPr>
            <a:normAutofit/>
          </a:bodyPr>
          <a:lstStyle/>
          <a:p>
            <a:pPr algn="ctr"/>
            <a:r>
              <a:rPr lang="en-US" dirty="0"/>
              <a:t>Noninterest-Bearing </a:t>
            </a:r>
            <a:r>
              <a:rPr lang="en-US" dirty="0" smtClean="0"/>
              <a:t>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838200"/>
            <a:ext cx="8382001" cy="1154162"/>
          </a:xfrm>
          <a:prstGeom prst="rect">
            <a:avLst/>
          </a:prstGeom>
          <a:noFill/>
          <a:ln w="19050">
            <a:noFill/>
          </a:ln>
        </p:spPr>
        <p:txBody>
          <a:bodyPr wrap="square" rtlCol="0">
            <a:spAutoFit/>
          </a:bodyPr>
          <a:lstStyle/>
          <a:p>
            <a:r>
              <a:rPr lang="en-IN" sz="2300" dirty="0" err="1"/>
              <a:t>Stridewell</a:t>
            </a:r>
            <a:r>
              <a:rPr lang="en-IN" sz="2300" dirty="0"/>
              <a:t> Wholesale Shoe Company sold shoes to Harmon Sporting Goods on May 1, 2018, accepting a $700,000, 6-month, </a:t>
            </a:r>
            <a:r>
              <a:rPr lang="en-US" sz="2300" dirty="0"/>
              <a:t>noninterest-bearing note with a 12% discount rate </a:t>
            </a:r>
            <a:r>
              <a:rPr lang="en-IN" sz="2300" dirty="0"/>
              <a:t>in payment for the shoes. </a:t>
            </a:r>
            <a:endParaRPr lang="en-US" sz="2300" dirty="0"/>
          </a:p>
        </p:txBody>
      </p:sp>
      <p:graphicFrame>
        <p:nvGraphicFramePr>
          <p:cNvPr id="33" name="Table 32"/>
          <p:cNvGraphicFramePr>
            <a:graphicFrameLocks noGrp="1"/>
          </p:cNvGraphicFramePr>
          <p:nvPr>
            <p:extLst>
              <p:ext uri="{D42A27DB-BD31-4B8C-83A1-F6EECF244321}">
                <p14:modId xmlns:p14="http://schemas.microsoft.com/office/powerpoint/2010/main" val="26822077"/>
              </p:ext>
            </p:extLst>
          </p:nvPr>
        </p:nvGraphicFramePr>
        <p:xfrm>
          <a:off x="762000" y="2438400"/>
          <a:ext cx="8153400" cy="2042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pPr lvl="3"/>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b="1" dirty="0">
                          <a:solidFill>
                            <a:srgbClr val="C00000"/>
                          </a:solidFill>
                        </a:rPr>
                        <a:t>May 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2000" dirty="0"/>
                        <a:t>Note receivable (face amount)</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42,000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Sales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658,000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32" name="TextBox 31"/>
          <p:cNvSpPr txBox="1">
            <a:spLocks noChangeArrowheads="1"/>
          </p:cNvSpPr>
          <p:nvPr/>
        </p:nvSpPr>
        <p:spPr bwMode="auto">
          <a:xfrm>
            <a:off x="5016331" y="19812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6/12) = $</a:t>
            </a:r>
            <a:r>
              <a:rPr lang="en-US" sz="2000" dirty="0">
                <a:solidFill>
                  <a:schemeClr val="tx1"/>
                </a:solidFill>
                <a:latin typeface="+mj-lt"/>
              </a:rPr>
              <a:t>42,000</a:t>
            </a:r>
            <a:endParaRPr lang="en-IN" sz="2000" dirty="0">
              <a:solidFill>
                <a:schemeClr val="tx1"/>
              </a:solidFill>
              <a:latin typeface="+mj-lt"/>
            </a:endParaRPr>
          </a:p>
        </p:txBody>
      </p:sp>
      <p:cxnSp>
        <p:nvCxnSpPr>
          <p:cNvPr id="5" name="Straight Arrow Connector 4"/>
          <p:cNvCxnSpPr/>
          <p:nvPr/>
        </p:nvCxnSpPr>
        <p:spPr>
          <a:xfrm>
            <a:off x="7924800" y="2438400"/>
            <a:ext cx="533400" cy="12192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4" name="Table 33"/>
          <p:cNvGraphicFramePr>
            <a:graphicFrameLocks noGrp="1"/>
          </p:cNvGraphicFramePr>
          <p:nvPr>
            <p:extLst>
              <p:ext uri="{D42A27DB-BD31-4B8C-83A1-F6EECF244321}">
                <p14:modId xmlns:p14="http://schemas.microsoft.com/office/powerpoint/2010/main" val="1684082430"/>
              </p:ext>
            </p:extLst>
          </p:nvPr>
        </p:nvGraphicFramePr>
        <p:xfrm>
          <a:off x="762000" y="4480560"/>
          <a:ext cx="8153400" cy="201168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r>
                        <a:rPr lang="en-US" sz="2200" b="1" dirty="0">
                          <a:solidFill>
                            <a:srgbClr val="C00000"/>
                          </a:solidFill>
                        </a:rPr>
                        <a:t>November 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42,000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42,000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0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b="0" dirty="0">
                        <a:solidFill>
                          <a:srgbClr val="000000"/>
                        </a:solidFill>
                      </a:endParaRP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Note</a:t>
                      </a:r>
                      <a:r>
                        <a:rPr lang="en-US" sz="2000" baseline="0" dirty="0"/>
                        <a:t> receivable (face amount)</a:t>
                      </a:r>
                      <a:endParaRPr lang="en-US" sz="20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97646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Noninterest-Bearing Notes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1236517"/>
            <a:ext cx="8382001" cy="1569660"/>
          </a:xfrm>
          <a:prstGeom prst="rect">
            <a:avLst/>
          </a:prstGeom>
          <a:noFill/>
          <a:ln w="19050">
            <a:noFill/>
          </a:ln>
        </p:spPr>
        <p:txBody>
          <a:bodyPr wrap="square" rtlCol="0">
            <a:spAutoFit/>
          </a:bodyPr>
          <a:lstStyle/>
          <a:p>
            <a:r>
              <a:rPr lang="en-IN" sz="2400" dirty="0" err="1"/>
              <a:t>Stridewell</a:t>
            </a:r>
            <a:r>
              <a:rPr lang="en-IN" sz="2400" dirty="0"/>
              <a:t> Wholesale Shoe Company sold shoes to Harmon Sporting Goods on May 1, 2018, accepting a $700,000, 6-month, </a:t>
            </a:r>
            <a:r>
              <a:rPr lang="en-US" sz="2400" dirty="0"/>
              <a:t>noninterest-bearing note with a 12% discount rate </a:t>
            </a:r>
            <a:r>
              <a:rPr lang="en-IN" sz="2400" dirty="0"/>
              <a:t>in payment for the shoes</a:t>
            </a:r>
            <a:r>
              <a:rPr lang="en-IN" sz="2400" dirty="0" smtClean="0"/>
              <a:t>. What </a:t>
            </a:r>
            <a:r>
              <a:rPr lang="en-IN" sz="2400" dirty="0"/>
              <a:t>effective interest rate is Harmon paying?</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311571"/>
              </p:ext>
            </p:extLst>
          </p:nvPr>
        </p:nvGraphicFramePr>
        <p:xfrm>
          <a:off x="1066800" y="3175000"/>
          <a:ext cx="7772399" cy="2194560"/>
        </p:xfrm>
        <a:graphic>
          <a:graphicData uri="http://schemas.openxmlformats.org/drawingml/2006/table">
            <a:tbl>
              <a:tblPr firstRow="1" bandRow="1">
                <a:tableStyleId>{2D5ABB26-0587-4C30-8999-92F81FD0307C}</a:tableStyleId>
              </a:tblPr>
              <a:tblGrid>
                <a:gridCol w="1030078">
                  <a:extLst>
                    <a:ext uri="{9D8B030D-6E8A-4147-A177-3AD203B41FA5}">
                      <a16:colId xmlns="" xmlns:a16="http://schemas.microsoft.com/office/drawing/2014/main" val="20000"/>
                    </a:ext>
                  </a:extLst>
                </a:gridCol>
                <a:gridCol w="341522">
                  <a:extLst>
                    <a:ext uri="{9D8B030D-6E8A-4147-A177-3AD203B41FA5}">
                      <a16:colId xmlns="" xmlns:a16="http://schemas.microsoft.com/office/drawing/2014/main" val="20001"/>
                    </a:ext>
                  </a:extLst>
                </a:gridCol>
                <a:gridCol w="1676400">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gridCol w="4495799">
                  <a:extLst>
                    <a:ext uri="{9D8B030D-6E8A-4147-A177-3AD203B41FA5}">
                      <a16:colId xmlns="" xmlns:a16="http://schemas.microsoft.com/office/drawing/2014/main" val="20004"/>
                    </a:ext>
                  </a:extLst>
                </a:gridCol>
              </a:tblGrid>
              <a:tr h="370840">
                <a:tc>
                  <a:txBody>
                    <a:bodyPr/>
                    <a:lstStyle/>
                    <a:p>
                      <a:pPr algn="r"/>
                      <a:endParaRPr lang="en-US" sz="24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400" dirty="0"/>
                        <a:t>÷</a:t>
                      </a:r>
                    </a:p>
                  </a:txBody>
                  <a:tcPr anchor="b">
                    <a:lnL>
                      <a:noFill/>
                    </a:lnL>
                    <a:lnB w="12700" cap="flat" cmpd="sng" algn="ctr">
                      <a:solidFill>
                        <a:scrgbClr r="0" g="0" b="0"/>
                      </a:solidFill>
                      <a:prstDash val="solid"/>
                      <a:round/>
                      <a:headEnd type="none" w="med" len="med"/>
                      <a:tailEnd type="none" w="med" len="med"/>
                    </a:lnB>
                  </a:tcPr>
                </a:tc>
                <a:tc>
                  <a:txBody>
                    <a:bodyPr/>
                    <a:lstStyle/>
                    <a:p>
                      <a:pPr algn="r"/>
                      <a:r>
                        <a:rPr lang="en-US" sz="2400" dirty="0"/>
                        <a:t>    $  42,000</a:t>
                      </a:r>
                    </a:p>
                    <a:p>
                      <a:pPr algn="r"/>
                      <a:r>
                        <a:rPr lang="en-US" sz="2400" dirty="0"/>
                        <a:t>$658,000</a:t>
                      </a:r>
                    </a:p>
                  </a:txBody>
                  <a:tcPr>
                    <a:lnB w="12700" cap="flat" cmpd="sng" algn="ctr">
                      <a:solidFill>
                        <a:scrgbClr r="0" g="0" b="0"/>
                      </a:solidFill>
                      <a:prstDash val="solid"/>
                      <a:round/>
                      <a:headEnd type="none" w="med" len="med"/>
                      <a:tailEnd type="none" w="med" len="med"/>
                    </a:lnB>
                  </a:tcPr>
                </a:tc>
                <a:tc>
                  <a:txBody>
                    <a:bodyPr/>
                    <a:lstStyle/>
                    <a:p>
                      <a:endParaRPr lang="en-US" sz="2400" dirty="0"/>
                    </a:p>
                  </a:txBody>
                  <a:tcPr/>
                </a:tc>
                <a:tc>
                  <a:txBody>
                    <a:bodyPr/>
                    <a:lstStyle/>
                    <a:p>
                      <a:r>
                        <a:rPr lang="en-US" sz="2400" dirty="0"/>
                        <a:t>Interest for 6 months</a:t>
                      </a:r>
                    </a:p>
                    <a:p>
                      <a:r>
                        <a:rPr lang="en-US" sz="2400" dirty="0"/>
                        <a:t>Sales price</a:t>
                      </a:r>
                    </a:p>
                  </a:txBody>
                  <a:tcPr/>
                </a:tc>
                <a:extLst>
                  <a:ext uri="{0D108BD9-81ED-4DB2-BD59-A6C34878D82A}">
                    <a16:rowId xmlns="" xmlns:a16="http://schemas.microsoft.com/office/drawing/2014/main" val="10000"/>
                  </a:ext>
                </a:extLst>
              </a:tr>
              <a:tr h="370840">
                <a:tc>
                  <a:txBody>
                    <a:bodyPr/>
                    <a:lstStyle/>
                    <a:p>
                      <a:pPr algn="r"/>
                      <a:endParaRPr lang="en-US" sz="2400" dirty="0"/>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a:r>
                        <a:rPr lang="en-US" sz="2400" dirty="0"/>
                        <a:t>=</a:t>
                      </a:r>
                    </a:p>
                  </a:txBody>
                  <a:tcPr>
                    <a:lnL>
                      <a:noFill/>
                    </a:lnL>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dirty="0"/>
                        <a:t>  6.383%</a:t>
                      </a:r>
                    </a:p>
                  </a:txBody>
                  <a:tcPr>
                    <a:lnT w="12700" cap="flat" cmpd="sng" algn="ctr">
                      <a:solidFill>
                        <a:scrgbClr r="0" g="0" b="0"/>
                      </a:solidFill>
                      <a:prstDash val="solid"/>
                      <a:round/>
                      <a:headEnd type="none" w="med" len="med"/>
                      <a:tailEnd type="none" w="med" len="med"/>
                    </a:lnT>
                  </a:tcPr>
                </a:tc>
                <a:tc>
                  <a:txBody>
                    <a:bodyPr/>
                    <a:lstStyle/>
                    <a:p>
                      <a:endParaRPr lang="en-US" sz="2400" dirty="0"/>
                    </a:p>
                  </a:txBody>
                  <a:tcPr/>
                </a:tc>
                <a:tc>
                  <a:txBody>
                    <a:bodyPr/>
                    <a:lstStyle/>
                    <a:p>
                      <a:r>
                        <a:rPr lang="en-US" sz="2400" dirty="0"/>
                        <a:t>Rate for 6 months</a:t>
                      </a:r>
                    </a:p>
                  </a:txBody>
                  <a:tcPr/>
                </a:tc>
                <a:extLst>
                  <a:ext uri="{0D108BD9-81ED-4DB2-BD59-A6C34878D82A}">
                    <a16:rowId xmlns="" xmlns:a16="http://schemas.microsoft.com/office/drawing/2014/main" val="10001"/>
                  </a:ext>
                </a:extLst>
              </a:tr>
              <a:tr h="370840">
                <a:tc>
                  <a:txBody>
                    <a:bodyPr/>
                    <a:lstStyle/>
                    <a:p>
                      <a:pPr algn="r"/>
                      <a:endParaRPr lang="en-US" sz="24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400" dirty="0"/>
                        <a:t>×</a:t>
                      </a:r>
                    </a:p>
                  </a:txBody>
                  <a:tcPr>
                    <a:lnL>
                      <a:noFill/>
                    </a:lnL>
                    <a:lnB w="12700" cap="flat" cmpd="sng" algn="ctr">
                      <a:solidFill>
                        <a:scrgbClr r="0" g="0" b="0"/>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dirty="0"/>
                        <a:t>               2</a:t>
                      </a:r>
                    </a:p>
                  </a:txBody>
                  <a:tcPr>
                    <a:lnB w="12700" cap="flat" cmpd="sng" algn="ctr">
                      <a:solidFill>
                        <a:scrgbClr r="0" g="0" b="0"/>
                      </a:solidFill>
                      <a:prstDash val="solid"/>
                      <a:round/>
                      <a:headEnd type="none" w="med" len="med"/>
                      <a:tailEnd type="none" w="med" len="med"/>
                    </a:lnB>
                  </a:tcPr>
                </a:tc>
                <a:tc>
                  <a:txBody>
                    <a:bodyPr/>
                    <a:lstStyle/>
                    <a:p>
                      <a:endParaRPr lang="en-US" sz="2400" dirty="0"/>
                    </a:p>
                  </a:txBody>
                  <a:tcPr/>
                </a:tc>
                <a:tc>
                  <a:txBody>
                    <a:bodyPr/>
                    <a:lstStyle/>
                    <a:p>
                      <a:r>
                        <a:rPr lang="en-US" sz="2400" dirty="0"/>
                        <a:t>To annualize the rate</a:t>
                      </a:r>
                    </a:p>
                  </a:txBody>
                  <a:tcPr/>
                </a:tc>
                <a:extLst>
                  <a:ext uri="{0D108BD9-81ED-4DB2-BD59-A6C34878D82A}">
                    <a16:rowId xmlns="" xmlns:a16="http://schemas.microsoft.com/office/drawing/2014/main" val="10002"/>
                  </a:ext>
                </a:extLst>
              </a:tr>
              <a:tr h="370840">
                <a:tc>
                  <a:txBody>
                    <a:bodyPr/>
                    <a:lstStyle/>
                    <a:p>
                      <a:pPr algn="r"/>
                      <a:endParaRPr lang="en-US" sz="2400" b="1" dirty="0"/>
                    </a:p>
                  </a:txBody>
                  <a:tcPr>
                    <a:lnT w="12700" cap="flat" cmpd="sng" algn="ctr">
                      <a:noFill/>
                      <a:prstDash val="solid"/>
                      <a:round/>
                      <a:headEnd type="none" w="med" len="med"/>
                      <a:tailEnd type="none" w="med" len="med"/>
                    </a:lnT>
                  </a:tcPr>
                </a:tc>
                <a:tc>
                  <a:txBody>
                    <a:bodyPr/>
                    <a:lstStyle/>
                    <a:p>
                      <a:pPr algn="r"/>
                      <a:r>
                        <a:rPr lang="en-US" sz="2400" b="1" dirty="0"/>
                        <a:t>=</a:t>
                      </a:r>
                    </a:p>
                  </a:txBody>
                  <a:tcPr>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b="1" dirty="0"/>
                        <a:t> 12.766%</a:t>
                      </a:r>
                    </a:p>
                  </a:txBody>
                  <a:tcPr>
                    <a:lnT w="12700" cap="flat" cmpd="sng" algn="ctr">
                      <a:solidFill>
                        <a:scrgbClr r="0" g="0" b="0"/>
                      </a:solidFill>
                      <a:prstDash val="solid"/>
                      <a:round/>
                      <a:headEnd type="none" w="med" len="med"/>
                      <a:tailEnd type="none" w="med" len="med"/>
                    </a:lnT>
                  </a:tcPr>
                </a:tc>
                <a:tc>
                  <a:txBody>
                    <a:bodyPr/>
                    <a:lstStyle/>
                    <a:p>
                      <a:endParaRPr lang="en-US" sz="2400" dirty="0"/>
                    </a:p>
                  </a:txBody>
                  <a:tcPr/>
                </a:tc>
                <a:tc>
                  <a:txBody>
                    <a:bodyPr/>
                    <a:lstStyle/>
                    <a:p>
                      <a:r>
                        <a:rPr lang="en-US" sz="2400" b="1" dirty="0">
                          <a:solidFill>
                            <a:srgbClr val="C00000"/>
                          </a:solidFill>
                        </a:rPr>
                        <a:t>Effective interest rate</a:t>
                      </a:r>
                    </a:p>
                  </a:txBody>
                  <a:tcPr/>
                </a:tc>
                <a:extLst>
                  <a:ext uri="{0D108BD9-81ED-4DB2-BD59-A6C34878D82A}">
                    <a16:rowId xmlns="" xmlns:a16="http://schemas.microsoft.com/office/drawing/2014/main" val="10003"/>
                  </a:ext>
                </a:extLst>
              </a:tr>
            </a:tbl>
          </a:graphicData>
        </a:graphic>
      </p:graphicFrame>
      <p:cxnSp>
        <p:nvCxnSpPr>
          <p:cNvPr id="11" name="Straight Connector 10"/>
          <p:cNvCxnSpPr/>
          <p:nvPr/>
        </p:nvCxnSpPr>
        <p:spPr>
          <a:xfrm>
            <a:off x="2057400" y="5334000"/>
            <a:ext cx="20574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2057400" y="5410200"/>
            <a:ext cx="20574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47086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Noninterest-Bearing Notes </a:t>
            </a:r>
            <a:r>
              <a:rPr lang="en-US" sz="2800" dirty="0" smtClean="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25" name="TextBox 24"/>
          <p:cNvSpPr txBox="1"/>
          <p:nvPr/>
        </p:nvSpPr>
        <p:spPr>
          <a:xfrm>
            <a:off x="3296581" y="1371600"/>
            <a:ext cx="4053128" cy="400110"/>
          </a:xfrm>
          <a:prstGeom prst="rect">
            <a:avLst/>
          </a:prstGeom>
          <a:solidFill>
            <a:srgbClr val="CEE6F3"/>
          </a:solidFill>
          <a:ln w="28575">
            <a:solidFill>
              <a:srgbClr val="0072A2"/>
            </a:solidFill>
          </a:ln>
        </p:spPr>
        <p:txBody>
          <a:bodyPr wrap="square" rtlCol="0">
            <a:spAutoFit/>
          </a:bodyPr>
          <a:lstStyle/>
          <a:p>
            <a:pPr algn="ctr"/>
            <a:r>
              <a:rPr lang="en-US" sz="2000" dirty="0"/>
              <a:t>($700,000 × 12% </a:t>
            </a:r>
            <a:r>
              <a:rPr lang="en-US" sz="2000" dirty="0" smtClean="0"/>
              <a:t>× 5</a:t>
            </a:r>
            <a:r>
              <a:rPr lang="en-US" sz="2000" dirty="0"/>
              <a:t>/12 = </a:t>
            </a:r>
            <a:r>
              <a:rPr lang="en-US" sz="2000" b="1" dirty="0"/>
              <a:t>$35,000</a:t>
            </a:r>
            <a:r>
              <a:rPr lang="en-US" sz="2000" dirty="0"/>
              <a:t>) </a:t>
            </a:r>
          </a:p>
        </p:txBody>
      </p:sp>
      <p:sp>
        <p:nvSpPr>
          <p:cNvPr id="17" name="TextBox 16"/>
          <p:cNvSpPr txBox="1"/>
          <p:nvPr/>
        </p:nvSpPr>
        <p:spPr>
          <a:xfrm>
            <a:off x="2702470" y="5791200"/>
            <a:ext cx="4167114" cy="400110"/>
          </a:xfrm>
          <a:prstGeom prst="rect">
            <a:avLst/>
          </a:prstGeom>
          <a:solidFill>
            <a:schemeClr val="accent2">
              <a:lumMod val="20000"/>
              <a:lumOff val="80000"/>
            </a:schemeClr>
          </a:solidFill>
          <a:ln w="28575">
            <a:solidFill>
              <a:srgbClr val="C00000"/>
            </a:solidFill>
          </a:ln>
        </p:spPr>
        <p:txBody>
          <a:bodyPr wrap="square" rtlCol="0">
            <a:spAutoFit/>
          </a:bodyPr>
          <a:lstStyle>
            <a:defPPr>
              <a:defRPr lang="en-US"/>
            </a:defPPr>
            <a:lvl1pPr algn="ctr">
              <a:defRPr sz="2000"/>
            </a:lvl1pPr>
          </a:lstStyle>
          <a:p>
            <a:r>
              <a:rPr lang="en-US" dirty="0"/>
              <a:t>($700,000 × 12% </a:t>
            </a:r>
            <a:r>
              <a:rPr lang="en-US" dirty="0" smtClean="0"/>
              <a:t>× 1</a:t>
            </a:r>
            <a:r>
              <a:rPr lang="en-US" dirty="0"/>
              <a:t>/12 = </a:t>
            </a:r>
            <a:r>
              <a:rPr lang="en-US" b="1" dirty="0"/>
              <a:t>$7,000</a:t>
            </a:r>
            <a:r>
              <a:rPr lang="en-US" dirty="0"/>
              <a:t>)</a:t>
            </a:r>
          </a:p>
        </p:txBody>
      </p:sp>
      <p:graphicFrame>
        <p:nvGraphicFramePr>
          <p:cNvPr id="34" name="Table 33"/>
          <p:cNvGraphicFramePr>
            <a:graphicFrameLocks noGrp="1"/>
          </p:cNvGraphicFramePr>
          <p:nvPr>
            <p:extLst>
              <p:ext uri="{D42A27DB-BD31-4B8C-83A1-F6EECF244321}">
                <p14:modId xmlns:p14="http://schemas.microsoft.com/office/powerpoint/2010/main" val="4275331006"/>
              </p:ext>
            </p:extLst>
          </p:nvPr>
        </p:nvGraphicFramePr>
        <p:xfrm>
          <a:off x="762000" y="3550920"/>
          <a:ext cx="8153400" cy="201168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11480">
                <a:tc>
                  <a:txBody>
                    <a:bodyPr/>
                    <a:lstStyle/>
                    <a:p>
                      <a:r>
                        <a:rPr lang="en-US" sz="2200" b="1" dirty="0">
                          <a:solidFill>
                            <a:srgbClr val="C00000"/>
                          </a:solidFill>
                        </a:rPr>
                        <a:t>February 1,</a:t>
                      </a:r>
                      <a:r>
                        <a:rPr lang="en-US" sz="2200" b="1" baseline="0" dirty="0">
                          <a:solidFill>
                            <a:srgbClr val="C00000"/>
                          </a:solidFill>
                        </a:rPr>
                        <a:t> 2019</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7,000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7,000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0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1" dirty="0">
                        <a:solidFill>
                          <a:srgbClr val="C00000"/>
                        </a:solidFill>
                      </a:endParaRP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Note receivable (face amount)</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cxnSp>
        <p:nvCxnSpPr>
          <p:cNvPr id="5" name="Straight Arrow Connector 4"/>
          <p:cNvCxnSpPr/>
          <p:nvPr/>
        </p:nvCxnSpPr>
        <p:spPr>
          <a:xfrm flipV="1">
            <a:off x="6858000" y="4648200"/>
            <a:ext cx="1371600" cy="11430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3" name="Table 32"/>
          <p:cNvGraphicFramePr>
            <a:graphicFrameLocks noGrp="1"/>
          </p:cNvGraphicFramePr>
          <p:nvPr>
            <p:extLst>
              <p:ext uri="{D42A27DB-BD31-4B8C-83A1-F6EECF244321}">
                <p14:modId xmlns:p14="http://schemas.microsoft.com/office/powerpoint/2010/main" val="982793875"/>
              </p:ext>
            </p:extLst>
          </p:nvPr>
        </p:nvGraphicFramePr>
        <p:xfrm>
          <a:off x="762000" y="1905000"/>
          <a:ext cx="8153400" cy="164592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pPr lvl="3"/>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0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0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b="1" dirty="0">
                          <a:solidFill>
                            <a:srgbClr val="C00000"/>
                          </a:solidFill>
                        </a:rPr>
                        <a:t>December 31,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35,000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00B0F0"/>
                          </a:solidFill>
                        </a:rPr>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cxnSp>
        <p:nvCxnSpPr>
          <p:cNvPr id="16" name="Straight Arrow Connector 15"/>
          <p:cNvCxnSpPr/>
          <p:nvPr/>
        </p:nvCxnSpPr>
        <p:spPr>
          <a:xfrm>
            <a:off x="7342783" y="1771710"/>
            <a:ext cx="766819" cy="146270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0" name="Table 19"/>
          <p:cNvGraphicFramePr>
            <a:graphicFrameLocks noGrp="1"/>
          </p:cNvGraphicFramePr>
          <p:nvPr/>
        </p:nvGraphicFramePr>
        <p:xfrm>
          <a:off x="12496800" y="-999067"/>
          <a:ext cx="208280" cy="365760"/>
        </p:xfrm>
        <a:graphic>
          <a:graphicData uri="http://schemas.openxmlformats.org/drawingml/2006/table">
            <a:tbl>
              <a:tblPr/>
              <a:tblGrid>
                <a:gridCol w="208280">
                  <a:extLst>
                    <a:ext uri="{9D8B030D-6E8A-4147-A177-3AD203B41FA5}">
                      <a16:colId xmlns="" xmlns:a16="http://schemas.microsoft.com/office/drawing/2014/main" val="20000"/>
                    </a:ext>
                  </a:extLst>
                </a:gridCol>
              </a:tblGrid>
              <a:tr h="0">
                <a:tc>
                  <a:txBody>
                    <a:bodyPr/>
                    <a:lstStyle/>
                    <a:p>
                      <a:endParaRPr lang="en-US" dirty="0"/>
                    </a:p>
                  </a:txBody>
                  <a:tcPr>
                    <a:lnL w="28575" cmpd="sng">
                      <a:solidFill>
                        <a:srgbClr val="C09200"/>
                      </a:solidFill>
                      <a:prstDash val="solid"/>
                    </a:lnL>
                    <a:lnR w="28575" cmpd="sng">
                      <a:solidFill>
                        <a:srgbClr val="C09200"/>
                      </a:solidFill>
                      <a:prstDash val="solid"/>
                    </a:lnR>
                    <a:lnT w="28575" cmpd="sng">
                      <a:solidFill>
                        <a:srgbClr val="C09200"/>
                      </a:solidFill>
                      <a:prstDash val="solid"/>
                    </a:lnT>
                    <a:lnB w="28575" cmpd="sng">
                      <a:solidFill>
                        <a:srgbClr val="C09200"/>
                      </a:solidFill>
                      <a:prstDash val="solid"/>
                    </a:lnB>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078498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0"/>
            <a:ext cx="8382000" cy="1444625"/>
          </a:xfrm>
        </p:spPr>
        <p:txBody>
          <a:bodyPr>
            <a:normAutofit/>
          </a:bodyPr>
          <a:lstStyle/>
          <a:p>
            <a:pPr algn="ctr"/>
            <a:r>
              <a:rPr lang="en-US" dirty="0"/>
              <a:t>Long-Term Notes </a:t>
            </a:r>
            <a:r>
              <a:rPr lang="en-US" dirty="0" smtClean="0"/>
              <a:t>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8" name="TextBox 57"/>
          <p:cNvSpPr txBox="1"/>
          <p:nvPr/>
        </p:nvSpPr>
        <p:spPr>
          <a:xfrm>
            <a:off x="685799" y="838200"/>
            <a:ext cx="8382001" cy="1015663"/>
          </a:xfrm>
          <a:prstGeom prst="rect">
            <a:avLst/>
          </a:prstGeom>
          <a:noFill/>
          <a:ln w="19050">
            <a:noFill/>
          </a:ln>
        </p:spPr>
        <p:txBody>
          <a:bodyPr wrap="square" rtlCol="0">
            <a:spAutoFit/>
          </a:bodyPr>
          <a:lstStyle/>
          <a:p>
            <a:r>
              <a:rPr lang="en-IN" sz="2000" dirty="0"/>
              <a:t>Stridewell Shoe Company sold shoes to Harmon Sporting Goods on January 1, 2018, accepting a $700,000, two-year note in payment for the </a:t>
            </a:r>
            <a:r>
              <a:rPr lang="en-IN" sz="2000" dirty="0" smtClean="0"/>
              <a:t>shoes, assuming </a:t>
            </a:r>
            <a:r>
              <a:rPr lang="en-IN" sz="2000" dirty="0"/>
              <a:t>a 12% </a:t>
            </a:r>
            <a:r>
              <a:rPr lang="en-US" sz="2000" dirty="0"/>
              <a:t>effective interest rate.</a:t>
            </a:r>
          </a:p>
        </p:txBody>
      </p:sp>
      <p:graphicFrame>
        <p:nvGraphicFramePr>
          <p:cNvPr id="43" name="Table 42"/>
          <p:cNvGraphicFramePr>
            <a:graphicFrameLocks noGrp="1"/>
          </p:cNvGraphicFramePr>
          <p:nvPr>
            <p:extLst>
              <p:ext uri="{D42A27DB-BD31-4B8C-83A1-F6EECF244321}">
                <p14:modId xmlns:p14="http://schemas.microsoft.com/office/powerpoint/2010/main" val="2968227862"/>
              </p:ext>
            </p:extLst>
          </p:nvPr>
        </p:nvGraphicFramePr>
        <p:xfrm>
          <a:off x="914400" y="1874520"/>
          <a:ext cx="7848599" cy="4831080"/>
        </p:xfrm>
        <a:graphic>
          <a:graphicData uri="http://schemas.openxmlformats.org/drawingml/2006/table">
            <a:tbl>
              <a:tblPr firstRow="1" bandRow="1">
                <a:tableStyleId>{2D5ABB26-0587-4C30-8999-92F81FD0307C}</a:tableStyleId>
              </a:tblPr>
              <a:tblGrid>
                <a:gridCol w="4800599">
                  <a:extLst>
                    <a:ext uri="{9D8B030D-6E8A-4147-A177-3AD203B41FA5}">
                      <a16:colId xmlns="" xmlns:a16="http://schemas.microsoft.com/office/drawing/2014/main" val="20000"/>
                    </a:ext>
                  </a:extLst>
                </a:gridCol>
                <a:gridCol w="1287567">
                  <a:extLst>
                    <a:ext uri="{9D8B030D-6E8A-4147-A177-3AD203B41FA5}">
                      <a16:colId xmlns="" xmlns:a16="http://schemas.microsoft.com/office/drawing/2014/main" val="20001"/>
                    </a:ext>
                  </a:extLst>
                </a:gridCol>
                <a:gridCol w="1531833">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tblGrid>
              <a:tr h="228600">
                <a:tc>
                  <a:txBody>
                    <a:bodyPr/>
                    <a:lstStyle/>
                    <a:p>
                      <a:pPr lvl="3"/>
                      <a:r>
                        <a:rPr lang="en-US" sz="19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1900" b="1" dirty="0"/>
                        <a:t>  Debit</a:t>
                      </a:r>
                    </a:p>
                  </a:txBody>
                  <a:tcP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1900" b="1" dirty="0"/>
                        <a:t>        Credit</a:t>
                      </a:r>
                    </a:p>
                  </a:txBody>
                  <a:tcPr>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endParaRPr lang="en-US"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1900" b="1" dirty="0">
                          <a:solidFill>
                            <a:srgbClr val="C00000"/>
                          </a:solidFill>
                        </a:rPr>
                        <a:t>January 1,</a:t>
                      </a:r>
                      <a:r>
                        <a:rPr lang="en-US" sz="1900" b="1" baseline="0" dirty="0">
                          <a:solidFill>
                            <a:srgbClr val="C00000"/>
                          </a:solidFill>
                        </a:rPr>
                        <a:t> 2018</a:t>
                      </a:r>
                      <a:endParaRPr lang="en-US" sz="19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no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prstClr val="black"/>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1800" dirty="0"/>
                        <a:t>Notes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chemeClr val="tx1"/>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18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141,964</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21920">
                <a:tc>
                  <a:txBody>
                    <a:bodyPr/>
                    <a:lstStyle/>
                    <a:p>
                      <a:pPr lvl="1"/>
                      <a:r>
                        <a:rPr lang="en-US" sz="1800" dirty="0"/>
                        <a:t>Sales revenue </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1" dirty="0">
                          <a:solidFill>
                            <a:srgbClr val="FF0066"/>
                          </a:solidFill>
                        </a:rPr>
                        <a:t>558,036</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1" dirty="0">
                        <a:solidFill>
                          <a:srgbClr val="FF0066"/>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0">
                <a:tc>
                  <a:txBody>
                    <a:bodyPr/>
                    <a:lstStyle/>
                    <a:p>
                      <a:pPr lvl="0"/>
                      <a:r>
                        <a:rPr lang="en-US" sz="1900" b="1" dirty="0">
                          <a:solidFill>
                            <a:srgbClr val="C00000"/>
                          </a:solidFill>
                        </a:rPr>
                        <a:t>December 31, 2018</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0">
                <a:tc>
                  <a:txBody>
                    <a:bodyPr/>
                    <a:lstStyle/>
                    <a:p>
                      <a:pPr lvl="0"/>
                      <a:r>
                        <a:rPr lang="en-US" sz="1800" dirty="0"/>
                        <a:t>Discount</a:t>
                      </a:r>
                      <a:r>
                        <a:rPr lang="en-US" sz="1800" baseline="0" dirty="0"/>
                        <a:t> on note receivable</a:t>
                      </a:r>
                      <a:endParaRPr lang="en-US" sz="18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66,964</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0">
                <a:tc>
                  <a:txBody>
                    <a:bodyPr/>
                    <a:lstStyle/>
                    <a:p>
                      <a:pPr lvl="1"/>
                      <a:r>
                        <a:rPr lang="en-US" sz="18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1" i="0" dirty="0">
                          <a:solidFill>
                            <a:srgbClr val="00B0F0"/>
                          </a:solidFill>
                        </a:rPr>
                        <a:t>66,694</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1" i="0" dirty="0">
                        <a:solidFill>
                          <a:srgbClr val="0072A2"/>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0">
                <a:tc>
                  <a:txBody>
                    <a:bodyPr/>
                    <a:lstStyle/>
                    <a:p>
                      <a:pPr lvl="0"/>
                      <a:r>
                        <a:rPr lang="en-US" sz="1900" b="1" dirty="0">
                          <a:solidFill>
                            <a:srgbClr val="C00000"/>
                          </a:solidFill>
                        </a:rPr>
                        <a:t>December 31, 2019</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0">
                <a:tc>
                  <a:txBody>
                    <a:bodyPr/>
                    <a:lstStyle/>
                    <a:p>
                      <a:pPr lvl="0"/>
                      <a:r>
                        <a:rPr lang="en-US" sz="1800" b="0" dirty="0">
                          <a:solidFill>
                            <a:schemeClr val="tx1"/>
                          </a:solidFill>
                        </a:rPr>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700,000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152400">
                <a:tc>
                  <a:txBody>
                    <a:bodyPr/>
                    <a:lstStyle/>
                    <a:p>
                      <a:pPr lvl="0"/>
                      <a:r>
                        <a:rPr lang="en-US" sz="18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75,000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0">
                <a:tc>
                  <a:txBody>
                    <a:bodyPr/>
                    <a:lstStyle/>
                    <a:p>
                      <a:pPr lvl="1"/>
                      <a:r>
                        <a:rPr lang="en-US" sz="18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75,000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0">
                <a:tc>
                  <a:txBody>
                    <a:bodyPr/>
                    <a:lstStyle/>
                    <a:p>
                      <a:pPr lvl="1"/>
                      <a:r>
                        <a:rPr lang="en-US" sz="1800" dirty="0"/>
                        <a:t>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700,000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5" name="TextBox 4"/>
          <p:cNvSpPr txBox="1"/>
          <p:nvPr/>
        </p:nvSpPr>
        <p:spPr>
          <a:xfrm>
            <a:off x="-1930400" y="2946400"/>
            <a:ext cx="184666" cy="369332"/>
          </a:xfrm>
          <a:prstGeom prst="rect">
            <a:avLst/>
          </a:prstGeom>
          <a:noFill/>
        </p:spPr>
        <p:txBody>
          <a:bodyPr wrap="none" rtlCol="0">
            <a:spAutoFit/>
          </a:bodyPr>
          <a:lstStyle/>
          <a:p>
            <a:endParaRPr lang="en-US" dirty="0"/>
          </a:p>
        </p:txBody>
      </p:sp>
      <p:sp>
        <p:nvSpPr>
          <p:cNvPr id="7" name="TextBox 6"/>
          <p:cNvSpPr txBox="1"/>
          <p:nvPr/>
        </p:nvSpPr>
        <p:spPr>
          <a:xfrm>
            <a:off x="2721864" y="3383280"/>
            <a:ext cx="2057400" cy="353943"/>
          </a:xfrm>
          <a:prstGeom prst="rect">
            <a:avLst/>
          </a:prstGeom>
          <a:noFill/>
        </p:spPr>
        <p:txBody>
          <a:bodyPr wrap="square" rtlCol="0">
            <a:spAutoFit/>
          </a:bodyPr>
          <a:lstStyle/>
          <a:p>
            <a:r>
              <a:rPr lang="en-US" sz="1700" b="1" dirty="0">
                <a:solidFill>
                  <a:srgbClr val="0072A2"/>
                </a:solidFill>
              </a:rPr>
              <a:t>(700,000 × 0.79719)</a:t>
            </a:r>
          </a:p>
        </p:txBody>
      </p:sp>
      <p:sp>
        <p:nvSpPr>
          <p:cNvPr id="3" name="TextBox 2"/>
          <p:cNvSpPr txBox="1"/>
          <p:nvPr/>
        </p:nvSpPr>
        <p:spPr>
          <a:xfrm>
            <a:off x="4876800" y="3056989"/>
            <a:ext cx="2023472" cy="646331"/>
          </a:xfrm>
          <a:prstGeom prst="rect">
            <a:avLst/>
          </a:prstGeom>
          <a:solidFill>
            <a:srgbClr val="CEE6F3"/>
          </a:solidFill>
          <a:ln w="28575">
            <a:solidFill>
              <a:srgbClr val="0072A2"/>
            </a:solidFill>
          </a:ln>
        </p:spPr>
        <p:txBody>
          <a:bodyPr wrap="square" lIns="0" rIns="0" rtlCol="0">
            <a:spAutoFit/>
          </a:bodyPr>
          <a:lstStyle/>
          <a:p>
            <a:pPr algn="ctr"/>
            <a:r>
              <a:rPr lang="en-US" dirty="0"/>
              <a:t>Present value of $1; </a:t>
            </a:r>
          </a:p>
          <a:p>
            <a:pPr algn="ctr"/>
            <a:r>
              <a:rPr lang="en-US" i="1" dirty="0"/>
              <a:t>n </a:t>
            </a:r>
            <a:r>
              <a:rPr lang="en-US" dirty="0"/>
              <a:t>=2, </a:t>
            </a:r>
            <a:r>
              <a:rPr lang="en-US" i="1" dirty="0"/>
              <a:t>i </a:t>
            </a:r>
            <a:r>
              <a:rPr lang="en-US" dirty="0"/>
              <a:t>=12%</a:t>
            </a:r>
          </a:p>
        </p:txBody>
      </p:sp>
      <p:cxnSp>
        <p:nvCxnSpPr>
          <p:cNvPr id="6" name="Straight Arrow Connector 5"/>
          <p:cNvCxnSpPr/>
          <p:nvPr/>
        </p:nvCxnSpPr>
        <p:spPr>
          <a:xfrm flipH="1">
            <a:off x="4267200" y="3168130"/>
            <a:ext cx="609600" cy="230390"/>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950464" y="4489704"/>
            <a:ext cx="2057400" cy="353943"/>
          </a:xfrm>
          <a:prstGeom prst="rect">
            <a:avLst/>
          </a:prstGeom>
          <a:noFill/>
        </p:spPr>
        <p:txBody>
          <a:bodyPr wrap="square" rtlCol="0">
            <a:spAutoFit/>
          </a:bodyPr>
          <a:lstStyle/>
          <a:p>
            <a:r>
              <a:rPr lang="en-US" sz="1700" dirty="0">
                <a:solidFill>
                  <a:srgbClr val="000000"/>
                </a:solidFill>
              </a:rPr>
              <a:t>(</a:t>
            </a:r>
            <a:r>
              <a:rPr lang="en-US" sz="1700" b="1" dirty="0">
                <a:solidFill>
                  <a:srgbClr val="FF0066"/>
                </a:solidFill>
              </a:rPr>
              <a:t>558,036</a:t>
            </a:r>
            <a:r>
              <a:rPr lang="en-US" sz="1700" dirty="0">
                <a:solidFill>
                  <a:srgbClr val="000000"/>
                </a:solidFill>
              </a:rPr>
              <a:t> </a:t>
            </a:r>
            <a:r>
              <a:rPr lang="en-US" sz="1700" dirty="0"/>
              <a:t>× 12%)</a:t>
            </a:r>
          </a:p>
        </p:txBody>
      </p:sp>
      <p:sp>
        <p:nvSpPr>
          <p:cNvPr id="45" name="TextBox 44"/>
          <p:cNvSpPr txBox="1"/>
          <p:nvPr/>
        </p:nvSpPr>
        <p:spPr>
          <a:xfrm>
            <a:off x="3008376" y="5971032"/>
            <a:ext cx="2782824" cy="353943"/>
          </a:xfrm>
          <a:prstGeom prst="rect">
            <a:avLst/>
          </a:prstGeom>
          <a:noFill/>
        </p:spPr>
        <p:txBody>
          <a:bodyPr wrap="square" rtlCol="0">
            <a:spAutoFit/>
          </a:bodyPr>
          <a:lstStyle/>
          <a:p>
            <a:r>
              <a:rPr lang="en-US" sz="1700" dirty="0">
                <a:solidFill>
                  <a:srgbClr val="000000"/>
                </a:solidFill>
              </a:rPr>
              <a:t>((</a:t>
            </a:r>
            <a:r>
              <a:rPr lang="en-US" sz="1700" b="1" dirty="0">
                <a:solidFill>
                  <a:srgbClr val="FF0066"/>
                </a:solidFill>
              </a:rPr>
              <a:t>558,036</a:t>
            </a:r>
            <a:r>
              <a:rPr lang="en-US" sz="1700" dirty="0">
                <a:solidFill>
                  <a:srgbClr val="000000"/>
                </a:solidFill>
              </a:rPr>
              <a:t> </a:t>
            </a:r>
            <a:r>
              <a:rPr lang="en-US" sz="1700" dirty="0"/>
              <a:t>+ </a:t>
            </a:r>
            <a:r>
              <a:rPr lang="en-US" sz="1700" b="1" dirty="0">
                <a:solidFill>
                  <a:srgbClr val="00B0F0"/>
                </a:solidFill>
              </a:rPr>
              <a:t>66,964</a:t>
            </a:r>
            <a:r>
              <a:rPr lang="en-US" sz="1700" dirty="0"/>
              <a:t>) × 12%)</a:t>
            </a:r>
          </a:p>
        </p:txBody>
      </p:sp>
    </p:spTree>
    <p:extLst>
      <p:ext uri="{BB962C8B-B14F-4D97-AF65-F5344CB8AC3E}">
        <p14:creationId xmlns:p14="http://schemas.microsoft.com/office/powerpoint/2010/main" val="238942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Recording Sales Revenue</a:t>
            </a:r>
          </a:p>
        </p:txBody>
      </p:sp>
      <p:sp>
        <p:nvSpPr>
          <p:cNvPr id="414723" name="Rectangle 3"/>
          <p:cNvSpPr>
            <a:spLocks noGrp="1" noChangeArrowheads="1"/>
          </p:cNvSpPr>
          <p:nvPr>
            <p:ph idx="1"/>
          </p:nvPr>
        </p:nvSpPr>
        <p:spPr>
          <a:xfrm>
            <a:off x="777240" y="1392659"/>
            <a:ext cx="8013600" cy="5057775"/>
          </a:xfrm>
          <a:solidFill>
            <a:schemeClr val="bg1">
              <a:lumMod val="95000"/>
            </a:schemeClr>
          </a:solidFill>
        </p:spPr>
        <p:txBody>
          <a:bodyPr>
            <a:normAutofit/>
          </a:bodyPr>
          <a:lstStyle/>
          <a:p>
            <a:pPr marL="0" indent="0">
              <a:buNone/>
            </a:pPr>
            <a:r>
              <a:rPr lang="en-US" sz="2400" dirty="0" err="1"/>
              <a:t>Finkel</a:t>
            </a:r>
            <a:r>
              <a:rPr lang="en-US" sz="2400" dirty="0"/>
              <a:t> sold merchandise to a customer in exchange for a </a:t>
            </a:r>
            <a:r>
              <a:rPr lang="en-US" sz="2400" dirty="0" smtClean="0"/>
              <a:t>four-year</a:t>
            </a:r>
            <a:r>
              <a:rPr lang="en-US" sz="2400" dirty="0"/>
              <a:t>, noninterest-bearing note for $10,000. An equivalent loan would have a 10% interest rate. </a:t>
            </a:r>
            <a:r>
              <a:rPr lang="en-US" sz="2400" dirty="0" err="1"/>
              <a:t>Finkel</a:t>
            </a:r>
            <a:r>
              <a:rPr lang="en-US" sz="2400" dirty="0"/>
              <a:t> would record sales revenue on the date of sale equal to:</a:t>
            </a:r>
          </a:p>
          <a:p>
            <a:pPr marL="457200" indent="-457200">
              <a:buFont typeface="+mj-lt"/>
              <a:buAutoNum type="alphaLcPeriod"/>
              <a:tabLst>
                <a:tab pos="457200" algn="l"/>
              </a:tabLst>
            </a:pPr>
            <a:r>
              <a:rPr lang="en-US" sz="2400" dirty="0" smtClean="0"/>
              <a:t>$0</a:t>
            </a:r>
            <a:endParaRPr lang="en-US" sz="2400" dirty="0"/>
          </a:p>
          <a:p>
            <a:pPr marL="457200" indent="-457200">
              <a:buFont typeface="+mj-lt"/>
              <a:buAutoNum type="alphaLcPeriod"/>
              <a:tabLst>
                <a:tab pos="342900" algn="l"/>
              </a:tabLst>
            </a:pPr>
            <a:r>
              <a:rPr lang="en-US" sz="2400" dirty="0"/>
              <a:t>$</a:t>
            </a:r>
            <a:r>
              <a:rPr lang="en-US" sz="2400" dirty="0" smtClean="0"/>
              <a:t>10,000</a:t>
            </a:r>
            <a:endParaRPr lang="en-US" sz="2400" dirty="0"/>
          </a:p>
          <a:p>
            <a:pPr marL="457200" indent="-457200">
              <a:buFont typeface="+mj-lt"/>
              <a:buAutoNum type="alphaLcPeriod"/>
              <a:tabLst>
                <a:tab pos="342900" algn="l"/>
              </a:tabLst>
            </a:pPr>
            <a:r>
              <a:rPr lang="en-US" sz="2400" dirty="0"/>
              <a:t>The present value of $10,000, discounted at a 10% discount rate for four </a:t>
            </a:r>
            <a:r>
              <a:rPr lang="en-US" sz="2400" dirty="0" smtClean="0"/>
              <a:t>years</a:t>
            </a:r>
            <a:endParaRPr lang="en-US" sz="2400" dirty="0"/>
          </a:p>
          <a:p>
            <a:pPr marL="457200" indent="-457200">
              <a:buFont typeface="+mj-lt"/>
              <a:buAutoNum type="alphaLcPeriod"/>
              <a:tabLst>
                <a:tab pos="342900" algn="l"/>
              </a:tabLst>
            </a:pPr>
            <a:r>
              <a:rPr lang="en-US" sz="2400" dirty="0"/>
              <a:t>$9,000, equal to $10,000 </a:t>
            </a:r>
            <a:r>
              <a:rPr lang="en-US" sz="2400" dirty="0" smtClean="0"/>
              <a:t>− </a:t>
            </a:r>
            <a:r>
              <a:rPr lang="en-US" sz="2400" dirty="0"/>
              <a:t>(10% </a:t>
            </a:r>
            <a:r>
              <a:rPr lang="en-US" sz="2400" dirty="0" smtClean="0"/>
              <a:t>× </a:t>
            </a:r>
            <a:r>
              <a:rPr lang="en-US" sz="2400" dirty="0"/>
              <a:t>$10,000</a:t>
            </a:r>
            <a:r>
              <a:rPr lang="en-US" sz="2400" dirty="0" smtClean="0"/>
              <a:t>) </a:t>
            </a:r>
            <a:endParaRPr lang="en-US" sz="2400" dirty="0"/>
          </a:p>
        </p:txBody>
      </p:sp>
      <p:sp>
        <p:nvSpPr>
          <p:cNvPr id="2" name="Oval 1"/>
          <p:cNvSpPr/>
          <p:nvPr/>
        </p:nvSpPr>
        <p:spPr bwMode="auto">
          <a:xfrm>
            <a:off x="762049" y="390646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762000" y="5105400"/>
            <a:ext cx="7998409" cy="1569660"/>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sz="2400" dirty="0"/>
              <a:t>The correct answer is </a:t>
            </a:r>
            <a:r>
              <a:rPr lang="en-US" sz="2400" i="1" dirty="0"/>
              <a:t>c</a:t>
            </a:r>
            <a:r>
              <a:rPr lang="en-US" sz="2400" dirty="0"/>
              <a:t>. The amount of $10,000 includes both sales revenue and interest revenue associated with </a:t>
            </a:r>
            <a:r>
              <a:rPr lang="en-US" sz="2400" dirty="0" err="1"/>
              <a:t>Finkel’s</a:t>
            </a:r>
            <a:r>
              <a:rPr lang="en-US" sz="2400" dirty="0"/>
              <a:t> loan to the customer</a:t>
            </a:r>
            <a:r>
              <a:rPr lang="en-US" sz="2400" dirty="0" smtClean="0"/>
              <a:t>. </a:t>
            </a:r>
            <a:r>
              <a:rPr lang="en-US" sz="2400" b="1" dirty="0" smtClean="0"/>
              <a:t>Sales </a:t>
            </a:r>
            <a:r>
              <a:rPr lang="en-US" sz="2400" b="1" dirty="0"/>
              <a:t>revenue is the present value of the note</a:t>
            </a:r>
            <a:r>
              <a:rPr lang="en-US" sz="2400" dirty="0"/>
              <a:t>, with the remainder being interest revenue.</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a:t>
            </a:r>
            <a:r>
              <a:rPr lang="en-IN" sz="1500" dirty="0"/>
              <a:t>7</a:t>
            </a:r>
          </a:p>
        </p:txBody>
      </p:sp>
    </p:spTree>
    <p:extLst>
      <p:ext uri="{BB962C8B-B14F-4D97-AF65-F5344CB8AC3E}">
        <p14:creationId xmlns:p14="http://schemas.microsoft.com/office/powerpoint/2010/main" val="9475686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dirty="0" smtClean="0"/>
              <a:t>Procedures—Cash </a:t>
            </a:r>
            <a:r>
              <a:rPr lang="en-US" dirty="0"/>
              <a:t>Receipts</a:t>
            </a:r>
            <a:endParaRPr lang="en-US" dirty="0">
              <a:latin typeface="Calibri Light" panose="020F0302020204030204" pitchFamily="34" charset="0"/>
            </a:endParaRPr>
          </a:p>
        </p:txBody>
      </p:sp>
      <p:sp>
        <p:nvSpPr>
          <p:cNvPr id="3" name="Content Placeholder 2"/>
          <p:cNvSpPr>
            <a:spLocks noGrp="1"/>
          </p:cNvSpPr>
          <p:nvPr>
            <p:ph idx="1"/>
          </p:nvPr>
        </p:nvSpPr>
        <p:spPr>
          <a:xfrm>
            <a:off x="761999" y="1447801"/>
            <a:ext cx="8013600" cy="5334000"/>
          </a:xfrm>
        </p:spPr>
        <p:txBody>
          <a:bodyPr>
            <a:normAutofit/>
          </a:bodyPr>
          <a:lstStyle/>
          <a:p>
            <a:pPr>
              <a:buClr>
                <a:schemeClr val="tx1"/>
              </a:buClr>
            </a:pPr>
            <a:r>
              <a:rPr lang="en-IN" sz="2800" b="1" dirty="0">
                <a:solidFill>
                  <a:srgbClr val="C00000"/>
                </a:solidFill>
              </a:rPr>
              <a:t>Separation of duties</a:t>
            </a:r>
            <a:r>
              <a:rPr lang="en-IN" sz="2800" dirty="0">
                <a:solidFill>
                  <a:srgbClr val="0000CC"/>
                </a:solidFill>
              </a:rPr>
              <a:t> </a:t>
            </a:r>
            <a:r>
              <a:rPr lang="en-IN" sz="2800" dirty="0"/>
              <a:t>in </a:t>
            </a:r>
            <a:r>
              <a:rPr lang="en-US" sz="2800" dirty="0"/>
              <a:t>the cash receipts process</a:t>
            </a:r>
            <a:r>
              <a:rPr lang="en-US" sz="2800" dirty="0" smtClean="0"/>
              <a:t>:</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13" name="Round Diagonal Corner Rectangle 12"/>
          <p:cNvSpPr/>
          <p:nvPr/>
        </p:nvSpPr>
        <p:spPr>
          <a:xfrm>
            <a:off x="1192731" y="2209800"/>
            <a:ext cx="7283958" cy="1397001"/>
          </a:xfrm>
          <a:prstGeom prst="round2DiagRect">
            <a:avLst/>
          </a:prstGeom>
          <a:solidFill>
            <a:schemeClr val="accent5">
              <a:lumMod val="40000"/>
              <a:lumOff val="6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p>
        </p:txBody>
      </p:sp>
      <p:sp>
        <p:nvSpPr>
          <p:cNvPr id="14" name="TextBox 13"/>
          <p:cNvSpPr txBox="1"/>
          <p:nvPr/>
        </p:nvSpPr>
        <p:spPr>
          <a:xfrm>
            <a:off x="1192730" y="2231171"/>
            <a:ext cx="7326409" cy="1154162"/>
          </a:xfrm>
          <a:prstGeom prst="rect">
            <a:avLst/>
          </a:prstGeom>
          <a:noFill/>
        </p:spPr>
        <p:txBody>
          <a:bodyPr wrap="square" rtlCol="0">
            <a:spAutoFit/>
          </a:bodyPr>
          <a:lstStyle/>
          <a:p>
            <a:r>
              <a:rPr lang="en-US" sz="2300" b="1" dirty="0"/>
              <a:t>Step 1</a:t>
            </a:r>
            <a:r>
              <a:rPr lang="en-US" sz="2300" dirty="0"/>
              <a:t>: </a:t>
            </a:r>
            <a:r>
              <a:rPr lang="en-IN" sz="2300" b="1" dirty="0"/>
              <a:t>Employee A</a:t>
            </a:r>
            <a:r>
              <a:rPr lang="en-IN" sz="2300" dirty="0"/>
              <a:t> opens the mail each day and prepares a multicopy listing of all checks including the amount and payor’s name</a:t>
            </a:r>
            <a:endParaRPr lang="en-US" sz="2300" dirty="0"/>
          </a:p>
        </p:txBody>
      </p:sp>
      <p:sp>
        <p:nvSpPr>
          <p:cNvPr id="15" name="Round Diagonal Corner Rectangle 14"/>
          <p:cNvSpPr/>
          <p:nvPr/>
        </p:nvSpPr>
        <p:spPr>
          <a:xfrm>
            <a:off x="1189266" y="3719946"/>
            <a:ext cx="7283958" cy="1334655"/>
          </a:xfrm>
          <a:prstGeom prst="round2Diag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p>
        </p:txBody>
      </p:sp>
      <p:sp>
        <p:nvSpPr>
          <p:cNvPr id="16" name="TextBox 15"/>
          <p:cNvSpPr txBox="1"/>
          <p:nvPr/>
        </p:nvSpPr>
        <p:spPr>
          <a:xfrm>
            <a:off x="1189265" y="3817517"/>
            <a:ext cx="7326409" cy="1154162"/>
          </a:xfrm>
          <a:prstGeom prst="rect">
            <a:avLst/>
          </a:prstGeom>
          <a:noFill/>
        </p:spPr>
        <p:txBody>
          <a:bodyPr wrap="square" rtlCol="0">
            <a:spAutoFit/>
          </a:bodyPr>
          <a:lstStyle/>
          <a:p>
            <a:r>
              <a:rPr lang="en-US" sz="2300" b="1" dirty="0"/>
              <a:t>Step 2</a:t>
            </a:r>
            <a:r>
              <a:rPr lang="en-US" sz="2300" dirty="0"/>
              <a:t>: </a:t>
            </a:r>
            <a:r>
              <a:rPr lang="en-IN" sz="2300" b="1" dirty="0"/>
              <a:t>Employee B</a:t>
            </a:r>
            <a:r>
              <a:rPr lang="en-IN" sz="2300" dirty="0"/>
              <a:t> takes the checks, along with one copy of the listing, to the person responsible for depositing the checks in the company’s bank account</a:t>
            </a:r>
            <a:endParaRPr lang="en-US" sz="2300" dirty="0"/>
          </a:p>
        </p:txBody>
      </p:sp>
      <p:sp>
        <p:nvSpPr>
          <p:cNvPr id="17" name="Round Diagonal Corner Rectangle 16"/>
          <p:cNvSpPr/>
          <p:nvPr/>
        </p:nvSpPr>
        <p:spPr>
          <a:xfrm>
            <a:off x="1196192" y="5207001"/>
            <a:ext cx="7283958" cy="1320801"/>
          </a:xfrm>
          <a:prstGeom prst="round2DiagRect">
            <a:avLst/>
          </a:prstGeom>
          <a:solidFill>
            <a:srgbClr val="05C8D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1196191" y="5297440"/>
            <a:ext cx="7326409" cy="1154162"/>
          </a:xfrm>
          <a:prstGeom prst="rect">
            <a:avLst/>
          </a:prstGeom>
          <a:noFill/>
        </p:spPr>
        <p:txBody>
          <a:bodyPr wrap="square" rtlCol="0">
            <a:spAutoFit/>
          </a:bodyPr>
          <a:lstStyle/>
          <a:p>
            <a:r>
              <a:rPr lang="en-US" sz="2300" b="1" dirty="0"/>
              <a:t>Step 3</a:t>
            </a:r>
            <a:r>
              <a:rPr lang="en-US" sz="2300" dirty="0"/>
              <a:t>: A </a:t>
            </a:r>
            <a:r>
              <a:rPr lang="en-IN" sz="2300" dirty="0"/>
              <a:t>second copy of the check listing is sent to the accounting department where </a:t>
            </a:r>
            <a:r>
              <a:rPr lang="en-IN" sz="2300" b="1" dirty="0"/>
              <a:t>Employee C</a:t>
            </a:r>
            <a:r>
              <a:rPr lang="en-IN" sz="2300" dirty="0"/>
              <a:t> enters receipts into the accounting records</a:t>
            </a:r>
            <a:endParaRPr lang="en-US" sz="2300" dirty="0"/>
          </a:p>
        </p:txBody>
      </p:sp>
      <p:sp>
        <p:nvSpPr>
          <p:cNvPr id="19" name="U-Turn Arrow 18"/>
          <p:cNvSpPr/>
          <p:nvPr/>
        </p:nvSpPr>
        <p:spPr>
          <a:xfrm rot="5400000">
            <a:off x="7818214" y="3407076"/>
            <a:ext cx="1841110" cy="507832"/>
          </a:xfrm>
          <a:prstGeom prst="uturnArrow">
            <a:avLst>
              <a:gd name="adj1" fmla="val 25000"/>
              <a:gd name="adj2" fmla="val 25000"/>
              <a:gd name="adj3" fmla="val 16815"/>
              <a:gd name="adj4" fmla="val 43750"/>
              <a:gd name="adj5" fmla="val 7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solidFill>
                <a:schemeClr val="tx1"/>
              </a:solidFill>
            </a:endParaRPr>
          </a:p>
        </p:txBody>
      </p:sp>
      <p:sp>
        <p:nvSpPr>
          <p:cNvPr id="20" name="U-Turn Arrow 19"/>
          <p:cNvSpPr/>
          <p:nvPr/>
        </p:nvSpPr>
        <p:spPr>
          <a:xfrm rot="5400000" flipV="1">
            <a:off x="71061" y="4996929"/>
            <a:ext cx="1747661" cy="485985"/>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solidFill>
                <a:schemeClr val="tx1"/>
              </a:solidFill>
            </a:endParaRPr>
          </a:p>
        </p:txBody>
      </p:sp>
    </p:spTree>
    <p:extLst>
      <p:ext uri="{BB962C8B-B14F-4D97-AF65-F5344CB8AC3E}">
        <p14:creationId xmlns:p14="http://schemas.microsoft.com/office/powerpoint/2010/main" val="3892475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Notes Received Solely for </a:t>
            </a:r>
            <a:r>
              <a:rPr lang="en-IN" dirty="0" smtClean="0"/>
              <a:t>Cash</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77394" y="1676400"/>
            <a:ext cx="8382001" cy="1569660"/>
          </a:xfrm>
          <a:prstGeom prst="rect">
            <a:avLst/>
          </a:prstGeom>
          <a:noFill/>
          <a:ln w="19050">
            <a:noFill/>
          </a:ln>
        </p:spPr>
        <p:txBody>
          <a:bodyPr wrap="square" rtlCol="0">
            <a:spAutoFit/>
          </a:bodyPr>
          <a:lstStyle/>
          <a:p>
            <a:r>
              <a:rPr lang="en-IN" sz="2400" dirty="0"/>
              <a:t>The </a:t>
            </a:r>
            <a:r>
              <a:rPr lang="en-IN" sz="2400" dirty="0" err="1"/>
              <a:t>Stridewell</a:t>
            </a:r>
            <a:r>
              <a:rPr lang="en-IN" sz="2400" dirty="0"/>
              <a:t> Wholesale Shoe Company loaned $700,000 to Harmon Sporting Goods. </a:t>
            </a:r>
            <a:r>
              <a:rPr lang="en-IN" sz="2400" dirty="0" err="1"/>
              <a:t>Stridewell</a:t>
            </a:r>
            <a:r>
              <a:rPr lang="en-IN" sz="2400" dirty="0"/>
              <a:t> agreed to accept a $700,000, two-year note in exchange for loaning $700,000 to Harmon. </a:t>
            </a:r>
            <a:r>
              <a:rPr lang="en-US" sz="2400" dirty="0"/>
              <a:t>The transaction would be recorded as follows:</a:t>
            </a:r>
          </a:p>
        </p:txBody>
      </p:sp>
      <p:graphicFrame>
        <p:nvGraphicFramePr>
          <p:cNvPr id="16" name="Table 15"/>
          <p:cNvGraphicFramePr>
            <a:graphicFrameLocks noGrp="1"/>
          </p:cNvGraphicFramePr>
          <p:nvPr>
            <p:extLst>
              <p:ext uri="{D42A27DB-BD31-4B8C-83A1-F6EECF244321}">
                <p14:modId xmlns:p14="http://schemas.microsoft.com/office/powerpoint/2010/main" val="93330607"/>
              </p:ext>
            </p:extLst>
          </p:nvPr>
        </p:nvGraphicFramePr>
        <p:xfrm>
          <a:off x="685800" y="3657600"/>
          <a:ext cx="8077200" cy="131064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Note receivable (face amount)</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700,000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Cash (given)</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700,000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912382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Subsequent Valuation of Notes Receivable</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0" indent="0">
              <a:buNone/>
            </a:pPr>
            <a:r>
              <a:rPr lang="en-IN" sz="2400" dirty="0"/>
              <a:t>If a company anticipates bad debts on short-term notes </a:t>
            </a:r>
            <a:r>
              <a:rPr lang="en-US" sz="2400" dirty="0"/>
              <a:t>receivable, it uses </a:t>
            </a:r>
            <a:r>
              <a:rPr lang="en-IN" sz="2400" dirty="0"/>
              <a:t>an allowance account to reduce the receivable to the appropriate carrying value.</a:t>
            </a:r>
          </a:p>
          <a:p>
            <a:pPr marL="0" indent="0">
              <a:buNone/>
            </a:pPr>
            <a:endParaRPr lang="en-IN" sz="2400" dirty="0"/>
          </a:p>
          <a:p>
            <a:pPr marL="0" indent="0">
              <a:buNone/>
            </a:pPr>
            <a:r>
              <a:rPr lang="en-US" sz="2400" b="1" dirty="0">
                <a:solidFill>
                  <a:srgbClr val="C00000"/>
                </a:solidFill>
              </a:rPr>
              <a:t>Wells Fargo &amp; Company</a:t>
            </a:r>
            <a:r>
              <a:rPr lang="en-US" sz="2400" dirty="0">
                <a:solidFill>
                  <a:srgbClr val="C00000"/>
                </a:solidFill>
              </a:rPr>
              <a:t> </a:t>
            </a:r>
            <a:r>
              <a:rPr lang="en-US" sz="2400" dirty="0"/>
              <a:t>reported the following in the asset section of its December 31, 2015, balance sheet</a:t>
            </a:r>
            <a:r>
              <a:rPr lang="en-US" sz="2400" dirty="0" smtClean="0"/>
              <a:t>:</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graphicFrame>
        <p:nvGraphicFramePr>
          <p:cNvPr id="6" name="Table 5"/>
          <p:cNvGraphicFramePr>
            <a:graphicFrameLocks noGrp="1"/>
          </p:cNvGraphicFramePr>
          <p:nvPr>
            <p:extLst>
              <p:ext uri="{D42A27DB-BD31-4B8C-83A1-F6EECF244321}">
                <p14:modId xmlns:p14="http://schemas.microsoft.com/office/powerpoint/2010/main" val="155839556"/>
              </p:ext>
            </p:extLst>
          </p:nvPr>
        </p:nvGraphicFramePr>
        <p:xfrm>
          <a:off x="685800" y="4219575"/>
          <a:ext cx="8305804" cy="1876425"/>
        </p:xfrm>
        <a:graphic>
          <a:graphicData uri="http://schemas.openxmlformats.org/drawingml/2006/table">
            <a:tbl>
              <a:tblPr>
                <a:tableStyleId>{2D5ABB26-0587-4C30-8999-92F81FD0307C}</a:tableStyleId>
              </a:tblPr>
              <a:tblGrid>
                <a:gridCol w="76201">
                  <a:extLst>
                    <a:ext uri="{9D8B030D-6E8A-4147-A177-3AD203B41FA5}">
                      <a16:colId xmlns="" xmlns:a16="http://schemas.microsoft.com/office/drawing/2014/main" val="20000"/>
                    </a:ext>
                  </a:extLst>
                </a:gridCol>
                <a:gridCol w="3657599">
                  <a:extLst>
                    <a:ext uri="{9D8B030D-6E8A-4147-A177-3AD203B41FA5}">
                      <a16:colId xmlns="" xmlns:a16="http://schemas.microsoft.com/office/drawing/2014/main" val="20001"/>
                    </a:ext>
                  </a:extLst>
                </a:gridCol>
                <a:gridCol w="304801">
                  <a:extLst>
                    <a:ext uri="{9D8B030D-6E8A-4147-A177-3AD203B41FA5}">
                      <a16:colId xmlns="" xmlns:a16="http://schemas.microsoft.com/office/drawing/2014/main" val="20002"/>
                    </a:ext>
                  </a:extLst>
                </a:gridCol>
                <a:gridCol w="1295402">
                  <a:extLst>
                    <a:ext uri="{9D8B030D-6E8A-4147-A177-3AD203B41FA5}">
                      <a16:colId xmlns="" xmlns:a16="http://schemas.microsoft.com/office/drawing/2014/main" val="20003"/>
                    </a:ext>
                  </a:extLst>
                </a:gridCol>
                <a:gridCol w="76200">
                  <a:extLst>
                    <a:ext uri="{9D8B030D-6E8A-4147-A177-3AD203B41FA5}">
                      <a16:colId xmlns="" xmlns:a16="http://schemas.microsoft.com/office/drawing/2014/main" val="20004"/>
                    </a:ext>
                  </a:extLst>
                </a:gridCol>
                <a:gridCol w="381000">
                  <a:extLst>
                    <a:ext uri="{9D8B030D-6E8A-4147-A177-3AD203B41FA5}">
                      <a16:colId xmlns="" xmlns:a16="http://schemas.microsoft.com/office/drawing/2014/main" val="20005"/>
                    </a:ext>
                  </a:extLst>
                </a:gridCol>
                <a:gridCol w="228601">
                  <a:extLst>
                    <a:ext uri="{9D8B030D-6E8A-4147-A177-3AD203B41FA5}">
                      <a16:colId xmlns="" xmlns:a16="http://schemas.microsoft.com/office/drawing/2014/main" val="20006"/>
                    </a:ext>
                  </a:extLst>
                </a:gridCol>
                <a:gridCol w="380999">
                  <a:extLst>
                    <a:ext uri="{9D8B030D-6E8A-4147-A177-3AD203B41FA5}">
                      <a16:colId xmlns="" xmlns:a16="http://schemas.microsoft.com/office/drawing/2014/main" val="20007"/>
                    </a:ext>
                  </a:extLst>
                </a:gridCol>
                <a:gridCol w="1219202">
                  <a:extLst>
                    <a:ext uri="{9D8B030D-6E8A-4147-A177-3AD203B41FA5}">
                      <a16:colId xmlns="" xmlns:a16="http://schemas.microsoft.com/office/drawing/2014/main" val="20008"/>
                    </a:ext>
                  </a:extLst>
                </a:gridCol>
                <a:gridCol w="76200">
                  <a:extLst>
                    <a:ext uri="{9D8B030D-6E8A-4147-A177-3AD203B41FA5}">
                      <a16:colId xmlns="" xmlns:a16="http://schemas.microsoft.com/office/drawing/2014/main" val="20009"/>
                    </a:ext>
                  </a:extLst>
                </a:gridCol>
                <a:gridCol w="424424">
                  <a:extLst>
                    <a:ext uri="{9D8B030D-6E8A-4147-A177-3AD203B41FA5}">
                      <a16:colId xmlns="" xmlns:a16="http://schemas.microsoft.com/office/drawing/2014/main" val="20010"/>
                    </a:ext>
                  </a:extLst>
                </a:gridCol>
                <a:gridCol w="185175">
                  <a:extLst>
                    <a:ext uri="{9D8B030D-6E8A-4147-A177-3AD203B41FA5}">
                      <a16:colId xmlns="" xmlns:a16="http://schemas.microsoft.com/office/drawing/2014/main" val="20011"/>
                    </a:ext>
                  </a:extLst>
                </a:gridCol>
              </a:tblGrid>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December 31,</a:t>
                      </a:r>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December 31,</a:t>
                      </a:r>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2400" u="none" strike="noStrike" dirty="0">
                          <a:effectLst/>
                        </a:rPr>
                        <a:t> </a:t>
                      </a:r>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 in millions)</a:t>
                      </a:r>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2015</a:t>
                      </a:r>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2014</a:t>
                      </a:r>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2400" u="none" strike="noStrike" dirty="0">
                          <a:effectLst/>
                        </a:rPr>
                        <a:t> </a:t>
                      </a:r>
                      <a:endParaRPr lang="en-US" sz="2400" b="1" i="0" u="none" strike="noStrike" dirty="0">
                        <a:solidFill>
                          <a:srgbClr val="FF0066"/>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Loans</a:t>
                      </a:r>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$916,559 </a:t>
                      </a:r>
                      <a:endParaRPr lang="en-US" sz="2300" b="0" i="0" u="none"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3">
                  <a:txBody>
                    <a:bodyPr/>
                    <a:lstStyle/>
                    <a:p>
                      <a:endParaRPr lang="en-US" sz="2300" dirty="0"/>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w="12700" cap="flat" cmpd="sng" algn="ctr">
                      <a:no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$862,551</a:t>
                      </a:r>
                      <a:endParaRPr lang="en-US" sz="2300" b="0" i="0" u="none" strike="noStrike" dirty="0">
                        <a:solidFill>
                          <a:srgbClr val="000000"/>
                        </a:solidFill>
                        <a:effectLst/>
                        <a:latin typeface="+mn-lt"/>
                      </a:endParaRPr>
                    </a:p>
                  </a:txBody>
                  <a:tcPr marL="9525" marR="9525" marT="9525" marB="0" anchor="b">
                    <a:lnL>
                      <a:noFill/>
                    </a:lnL>
                    <a:lnR w="12700" cap="flat" cmpd="sng" algn="ctr">
                      <a:no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3">
                  <a:txBody>
                    <a:bodyPr/>
                    <a:lstStyle/>
                    <a:p>
                      <a:pPr algn="l" fontAlgn="b"/>
                      <a:endParaRPr lang="en-US" sz="2400" b="1" i="0" u="none" strike="noStrike" dirty="0">
                        <a:solidFill>
                          <a:srgbClr val="FF0066"/>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l" fontAlgn="b"/>
                      <a:endParaRPr lang="en-US" sz="2400" b="1" i="0" u="none" strike="noStrike" dirty="0">
                        <a:solidFill>
                          <a:srgbClr val="FF0066"/>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Allowance for loan losses</a:t>
                      </a:r>
                      <a:endParaRPr lang="en-US" sz="2400" b="0" i="0" u="none" strike="noStrike" dirty="0">
                        <a:solidFill>
                          <a:srgbClr val="000000"/>
                        </a:solidFill>
                        <a:effectLst/>
                        <a:latin typeface="Calibri"/>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(11,545)</a:t>
                      </a:r>
                      <a:endParaRPr lang="en-US" sz="2300" b="0" i="0" u="none" strike="noStrike" dirty="0">
                        <a:solidFill>
                          <a:srgbClr val="000000"/>
                        </a:solidFill>
                        <a:effectLst/>
                        <a:latin typeface="+mn-lt"/>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endParaRPr lang="en-US" sz="2300" dirty="0"/>
                    </a:p>
                  </a:txBody>
                  <a:tcPr marL="9525" marR="9525" marT="9525" marB="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w="12700" cap="flat" cmpd="sng" algn="ctr">
                      <a:noFill/>
                      <a:prstDash val="solid"/>
                      <a:round/>
                      <a:headEnd type="none" w="med" len="med"/>
                      <a:tailEnd type="none" w="med" len="med"/>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(12,319)</a:t>
                      </a:r>
                      <a:endParaRPr lang="en-US" sz="2300" b="0" i="0" u="none" strike="noStrike" dirty="0">
                        <a:solidFill>
                          <a:srgbClr val="000000"/>
                        </a:solidFill>
                        <a:effectLst/>
                        <a:latin typeface="+mn-lt"/>
                      </a:endParaRPr>
                    </a:p>
                  </a:txBody>
                  <a:tcPr marL="9525" marR="9525" marT="9525" marB="0" anchor="b">
                    <a:lnL>
                      <a:noFill/>
                    </a:lnL>
                    <a:lnR w="12700" cap="flat" cmpd="sng" algn="ctr">
                      <a:noFill/>
                      <a:prstDash val="solid"/>
                      <a:round/>
                      <a:headEnd type="none" w="med" len="med"/>
                      <a:tailEnd type="none" w="med" len="med"/>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tc>
                <a:tc gridSpan="2">
                  <a:txBody>
                    <a:bodyPr/>
                    <a:lstStyle/>
                    <a:p>
                      <a:endParaRPr lang="en-US" dirty="0"/>
                    </a:p>
                  </a:txBody>
                  <a:tcPr marL="9525" marR="9525" marT="9525"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l" fontAlgn="b"/>
                      <a:endParaRPr lang="en-US" sz="2400" b="0" i="0" u="none" strike="noStrike" dirty="0">
                        <a:solidFill>
                          <a:srgbClr val="000000"/>
                        </a:solidFill>
                        <a:effectLst/>
                        <a:latin typeface="Calibri"/>
                      </a:endParaRPr>
                    </a:p>
                  </a:txBody>
                  <a:tcPr marL="9525" marR="9525" marT="9525"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Net loans</a:t>
                      </a:r>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dbl" strike="noStrike" dirty="0">
                          <a:effectLst/>
                        </a:rPr>
                        <a:t>  $905,014</a:t>
                      </a:r>
                      <a:endParaRPr lang="en-US" sz="2300" b="0" i="0" u="dbl"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endParaRPr lang="en-US" sz="2300" dirty="0"/>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dbl" strike="noStrike" baseline="0" dirty="0">
                          <a:effectLst/>
                        </a:rPr>
                        <a:t> $850,232</a:t>
                      </a:r>
                      <a:endParaRPr lang="en-US" sz="2300" b="0" i="0" u="dbl"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l" fontAlgn="b"/>
                      <a:r>
                        <a:rPr lang="en-US" sz="2400" u="none" strike="noStrike" dirty="0">
                          <a:effectLst/>
                        </a:rPr>
                        <a:t>  </a:t>
                      </a:r>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l" fontAlgn="b"/>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3002470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CECL Model for Notes Receivable</a:t>
            </a:r>
          </a:p>
        </p:txBody>
      </p:sp>
      <p:sp>
        <p:nvSpPr>
          <p:cNvPr id="3" name="Content Placeholder 2"/>
          <p:cNvSpPr>
            <a:spLocks noGrp="1"/>
          </p:cNvSpPr>
          <p:nvPr>
            <p:ph idx="1"/>
          </p:nvPr>
        </p:nvSpPr>
        <p:spPr/>
        <p:txBody>
          <a:bodyPr>
            <a:normAutofit/>
          </a:bodyPr>
          <a:lstStyle/>
          <a:p>
            <a:r>
              <a:rPr lang="en-US" sz="2400" dirty="0"/>
              <a:t>Under the CECL model, creditors consider all relevant information when assessing credit losses, including </a:t>
            </a:r>
            <a:r>
              <a:rPr lang="en-US" sz="2400" b="1" dirty="0">
                <a:solidFill>
                  <a:srgbClr val="C00000"/>
                </a:solidFill>
              </a:rPr>
              <a:t>reasonable</a:t>
            </a:r>
            <a:r>
              <a:rPr lang="en-US" sz="2400" dirty="0"/>
              <a:t> and </a:t>
            </a:r>
            <a:r>
              <a:rPr lang="en-US" sz="2400" b="1" dirty="0">
                <a:solidFill>
                  <a:srgbClr val="C00000"/>
                </a:solidFill>
              </a:rPr>
              <a:t>supportable</a:t>
            </a:r>
            <a:r>
              <a:rPr lang="en-US" sz="2400" dirty="0"/>
              <a:t> forecasts about the future </a:t>
            </a:r>
          </a:p>
          <a:p>
            <a:r>
              <a:rPr lang="en-US" sz="2400" dirty="0"/>
              <a:t>Creditors can use a variety of approaches to estimate uncollectible notes receivable, including accounts receivable aging </a:t>
            </a:r>
          </a:p>
          <a:p>
            <a:r>
              <a:rPr lang="en-US" sz="2400" dirty="0"/>
              <a:t>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Tree>
    <p:extLst>
      <p:ext uri="{BB962C8B-B14F-4D97-AF65-F5344CB8AC3E}">
        <p14:creationId xmlns:p14="http://schemas.microsoft.com/office/powerpoint/2010/main" val="3766064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International Financial Reporting </a:t>
            </a:r>
            <a:r>
              <a:rPr lang="en-US" dirty="0" smtClean="0"/>
              <a:t>Standards—Accounts </a:t>
            </a:r>
            <a:r>
              <a:rPr lang="en-US" dirty="0"/>
              <a:t>and Notes Receivable</a:t>
            </a:r>
          </a:p>
        </p:txBody>
      </p:sp>
      <p:sp>
        <p:nvSpPr>
          <p:cNvPr id="3" name="Content Placeholder 2"/>
          <p:cNvSpPr>
            <a:spLocks noGrp="1"/>
          </p:cNvSpPr>
          <p:nvPr>
            <p:ph idx="1"/>
          </p:nvPr>
        </p:nvSpPr>
        <p:spPr/>
        <p:txBody>
          <a:bodyPr/>
          <a:lstStyle/>
          <a:p>
            <a:endParaRPr lang="en-US"/>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5" name="Table 4"/>
          <p:cNvGraphicFramePr>
            <a:graphicFrameLocks noGrp="1"/>
          </p:cNvGraphicFramePr>
          <p:nvPr>
            <p:extLst>
              <p:ext uri="{D42A27DB-BD31-4B8C-83A1-F6EECF244321}">
                <p14:modId xmlns:p14="http://schemas.microsoft.com/office/powerpoint/2010/main" val="3874342134"/>
              </p:ext>
            </p:extLst>
          </p:nvPr>
        </p:nvGraphicFramePr>
        <p:xfrm>
          <a:off x="742949" y="1444625"/>
          <a:ext cx="8197800" cy="5254286"/>
        </p:xfrm>
        <a:graphic>
          <a:graphicData uri="http://schemas.openxmlformats.org/drawingml/2006/table">
            <a:tbl>
              <a:tblPr>
                <a:tableStyleId>{5C22544A-7EE6-4342-B048-85BDC9FD1C3A}</a:tableStyleId>
              </a:tblPr>
              <a:tblGrid>
                <a:gridCol w="3954495">
                  <a:extLst>
                    <a:ext uri="{9D8B030D-6E8A-4147-A177-3AD203B41FA5}">
                      <a16:colId xmlns="" xmlns:a16="http://schemas.microsoft.com/office/drawing/2014/main" val="20000"/>
                    </a:ext>
                  </a:extLst>
                </a:gridCol>
                <a:gridCol w="4243305">
                  <a:extLst>
                    <a:ext uri="{9D8B030D-6E8A-4147-A177-3AD203B41FA5}">
                      <a16:colId xmlns="" xmlns:a16="http://schemas.microsoft.com/office/drawing/2014/main" val="20001"/>
                    </a:ext>
                  </a:extLst>
                </a:gridCol>
              </a:tblGrid>
              <a:tr h="460375">
                <a:tc>
                  <a:txBody>
                    <a:bodyPr/>
                    <a:lstStyle/>
                    <a:p>
                      <a:pPr algn="ctr" fontAlgn="t">
                        <a:spcBef>
                          <a:spcPts val="1200"/>
                        </a:spcBef>
                      </a:pPr>
                      <a:r>
                        <a:rPr lang="en-US" sz="2300" b="1" i="0" u="none" strike="noStrike" dirty="0">
                          <a:solidFill>
                            <a:srgbClr val="000000"/>
                          </a:solidFill>
                          <a:effectLst/>
                          <a:latin typeface="+mn-lt"/>
                        </a:rPr>
                        <a:t>U.S. GAAP</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t">
                        <a:spcBef>
                          <a:spcPts val="1200"/>
                        </a:spcBef>
                      </a:pPr>
                      <a:r>
                        <a:rPr lang="en-US" sz="2300" b="1" u="none" strike="noStrike" dirty="0">
                          <a:effectLst/>
                          <a:latin typeface="+mn-lt"/>
                        </a:rPr>
                        <a:t>IFRS</a:t>
                      </a:r>
                      <a:endParaRPr lang="en-US" sz="23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94603">
                <a:tc gridSpan="2">
                  <a:txBody>
                    <a:bodyPr/>
                    <a:lstStyle/>
                    <a:p>
                      <a:pPr algn="ctr" rtl="0" fontAlgn="ctr"/>
                      <a:r>
                        <a:rPr lang="en-IN" sz="2400" b="1" u="none" strike="noStrike" dirty="0">
                          <a:effectLst/>
                          <a:latin typeface="+mn-lt"/>
                        </a:rPr>
                        <a:t>“Fair value option” for accounting for receivables</a:t>
                      </a:r>
                      <a:endParaRPr lang="en-IN"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1"/>
                  </a:ext>
                </a:extLst>
              </a:tr>
              <a:tr h="487093">
                <a:tc>
                  <a:txBody>
                    <a:bodyPr/>
                    <a:lstStyle/>
                    <a:p>
                      <a:pPr algn="l" rtl="0" fontAlgn="ctr"/>
                      <a:r>
                        <a:rPr lang="en-IN" sz="2000" u="none" strike="noStrike" dirty="0" smtClean="0">
                          <a:effectLst/>
                          <a:latin typeface="+mn-lt"/>
                        </a:rPr>
                        <a:t>Allows </a:t>
                      </a:r>
                      <a:r>
                        <a:rPr lang="en-IN" sz="2000" u="none" strike="noStrike" dirty="0">
                          <a:effectLst/>
                          <a:latin typeface="+mn-lt"/>
                        </a:rPr>
                        <a:t>a “fair value option” for accounting for receivables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smtClean="0">
                          <a:effectLst/>
                          <a:latin typeface="+mn-lt"/>
                        </a:rPr>
                        <a:t>Restricts </a:t>
                      </a:r>
                      <a:r>
                        <a:rPr lang="en-IN" sz="2000" u="none" strike="noStrike" dirty="0">
                          <a:effectLst/>
                          <a:latin typeface="+mn-lt"/>
                        </a:rPr>
                        <a:t>the circumstances in which that option is allowed</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r h="294603">
                <a:tc gridSpan="2">
                  <a:txBody>
                    <a:bodyPr/>
                    <a:lstStyle/>
                    <a:p>
                      <a:pPr algn="ctr" rtl="0" fontAlgn="ctr"/>
                      <a:r>
                        <a:rPr lang="en-IN" sz="2400" b="1" u="none" strike="noStrike" dirty="0">
                          <a:effectLst/>
                          <a:latin typeface="+mn-lt"/>
                        </a:rPr>
                        <a:t>Accounting for receivables as “available for sale” investments:</a:t>
                      </a:r>
                      <a:endParaRPr lang="en-IN"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3"/>
                  </a:ext>
                </a:extLst>
              </a:tr>
              <a:tr h="487093">
                <a:tc>
                  <a:txBody>
                    <a:bodyPr/>
                    <a:lstStyle/>
                    <a:p>
                      <a:pPr algn="l" rtl="0" fontAlgn="ctr"/>
                      <a:r>
                        <a:rPr lang="en-IN" sz="2000" u="none" strike="noStrike" dirty="0" smtClean="0">
                          <a:effectLst/>
                          <a:latin typeface="+mn-lt"/>
                        </a:rPr>
                        <a:t>Allows </a:t>
                      </a:r>
                      <a:r>
                        <a:rPr lang="en-IN" sz="2000" u="none" strike="noStrike" dirty="0">
                          <a:effectLst/>
                          <a:latin typeface="+mn-lt"/>
                        </a:rPr>
                        <a:t>“available for sale” accounting only for investments in securities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Does not allow that option for receivables </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4"/>
                  </a:ext>
                </a:extLst>
              </a:tr>
              <a:tr h="487093">
                <a:tc>
                  <a:txBody>
                    <a:bodyPr/>
                    <a:lstStyle/>
                    <a:p>
                      <a:pPr algn="l" rtl="0" fontAlgn="ctr"/>
                      <a:r>
                        <a:rPr lang="en-IN" sz="2000" u="none" strike="noStrike" dirty="0">
                          <a:effectLst/>
                          <a:latin typeface="+mn-lt"/>
                        </a:rPr>
                        <a:t>Requires more disaggregation of accounts and notes receivable in the balance sheet or notes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Does not require separate disclosure</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5"/>
                  </a:ext>
                </a:extLst>
              </a:tr>
              <a:tr h="294603">
                <a:tc gridSpan="2">
                  <a:txBody>
                    <a:bodyPr/>
                    <a:lstStyle/>
                    <a:p>
                      <a:pPr algn="ctr" rtl="0" fontAlgn="ctr"/>
                      <a:r>
                        <a:rPr lang="en-US" sz="2400" b="1" u="none" strike="noStrike" dirty="0">
                          <a:effectLst/>
                          <a:latin typeface="+mn-lt"/>
                        </a:rPr>
                        <a:t>Estimation of bad debts:</a:t>
                      </a:r>
                      <a:endParaRPr lang="en-US"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6"/>
                  </a:ext>
                </a:extLst>
              </a:tr>
              <a:tr h="779112">
                <a:tc>
                  <a:txBody>
                    <a:bodyPr/>
                    <a:lstStyle/>
                    <a:p>
                      <a:pPr algn="l" rtl="0" fontAlgn="ctr"/>
                      <a:r>
                        <a:rPr lang="en-IN" sz="2000" u="none" strike="noStrike" dirty="0">
                          <a:effectLst/>
                          <a:latin typeface="+mn-lt"/>
                        </a:rPr>
                        <a:t>CECL model, bad debts are estimated by comparing the balance in the receivable to the present value of cash flows expected to be received</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a:effectLst/>
                          <a:latin typeface="+mn-lt"/>
                        </a:rPr>
                        <a:t>ECL model reports a “12-month ECL</a:t>
                      </a:r>
                      <a:r>
                        <a:rPr lang="en-IN" sz="2000" u="none" strike="noStrike" dirty="0" smtClean="0">
                          <a:effectLst/>
                          <a:latin typeface="+mn-lt"/>
                        </a:rPr>
                        <a:t>” unless</a:t>
                      </a:r>
                      <a:r>
                        <a:rPr lang="en-IN" sz="2000" u="none" strike="noStrike" baseline="0" dirty="0" smtClean="0">
                          <a:effectLst/>
                          <a:latin typeface="+mn-lt"/>
                        </a:rPr>
                        <a:t> credit quality has deteriorated significantly</a:t>
                      </a:r>
                      <a:endParaRPr lang="en-IN" sz="2000" b="0" i="0" u="none" strike="noStrike" dirty="0">
                        <a:solidFill>
                          <a:srgbClr val="000000"/>
                        </a:solidFill>
                        <a:effectLst/>
                        <a:latin typeface="+mn-lt"/>
                      </a:endParaRPr>
                    </a:p>
                    <a:p>
                      <a:pPr algn="l" rtl="0" fontAlgn="ct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912521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Financing with Receivables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7" name="Rounded Rectangle 6"/>
          <p:cNvSpPr/>
          <p:nvPr/>
        </p:nvSpPr>
        <p:spPr>
          <a:xfrm>
            <a:off x="754254" y="2209800"/>
            <a:ext cx="4003931" cy="4419600"/>
          </a:xfrm>
          <a:prstGeom prst="roundRect">
            <a:avLst/>
          </a:prstGeom>
          <a:solidFill>
            <a:srgbClr val="CEE6F3"/>
          </a:solid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p:nvPr/>
        </p:nvSpPr>
        <p:spPr>
          <a:xfrm>
            <a:off x="762000" y="2667000"/>
            <a:ext cx="3995301" cy="3785652"/>
          </a:xfrm>
          <a:prstGeom prst="rect">
            <a:avLst/>
          </a:prstGeom>
          <a:noFill/>
        </p:spPr>
        <p:txBody>
          <a:bodyPr wrap="square" rtlCol="0">
            <a:spAutoFit/>
          </a:bodyPr>
          <a:lstStyle/>
          <a:p>
            <a:pPr marL="342900" indent="-342900">
              <a:spcAft>
                <a:spcPts val="600"/>
              </a:spcAft>
              <a:buFont typeface="Arial"/>
              <a:buChar char="•"/>
            </a:pPr>
            <a:r>
              <a:rPr lang="en-IN" sz="2000" dirty="0"/>
              <a:t>Pledge</a:t>
            </a:r>
            <a:r>
              <a:rPr lang="en-IN" sz="2000" b="1" dirty="0"/>
              <a:t> </a:t>
            </a:r>
            <a:r>
              <a:rPr lang="en-IN" sz="2000" dirty="0"/>
              <a:t>accounts receivable as collateral for a loan</a:t>
            </a:r>
          </a:p>
          <a:p>
            <a:pPr marL="342900" indent="-342900">
              <a:spcAft>
                <a:spcPts val="600"/>
              </a:spcAft>
              <a:buFont typeface="Arial"/>
              <a:buChar char="•"/>
            </a:pPr>
            <a:r>
              <a:rPr lang="en-US" sz="2000" dirty="0"/>
              <a:t>Entire receivables balance serves as collateral</a:t>
            </a:r>
          </a:p>
          <a:p>
            <a:pPr marL="342900" indent="-342900">
              <a:spcAft>
                <a:spcPts val="600"/>
              </a:spcAft>
              <a:buFont typeface="Arial"/>
              <a:buChar char="•"/>
            </a:pPr>
            <a:r>
              <a:rPr lang="en-IN" sz="2000" dirty="0"/>
              <a:t>Responsibility for collection of the receivables remains solely with the company</a:t>
            </a:r>
          </a:p>
          <a:p>
            <a:pPr marL="342900" indent="-342900">
              <a:spcAft>
                <a:spcPts val="600"/>
              </a:spcAft>
              <a:buFont typeface="Arial"/>
              <a:buChar char="•"/>
            </a:pPr>
            <a:r>
              <a:rPr lang="en-US" sz="2000" dirty="0"/>
              <a:t>The arrangement should be described in a disclosure note</a:t>
            </a:r>
          </a:p>
          <a:p>
            <a:pPr marL="635000" lvl="1" indent="-177800"/>
            <a:r>
              <a:rPr lang="en-IN" sz="2000" dirty="0"/>
              <a:t>– No special accounting treatment is needed</a:t>
            </a:r>
            <a:endParaRPr lang="en-US" sz="2000" dirty="0"/>
          </a:p>
        </p:txBody>
      </p:sp>
      <p:sp>
        <p:nvSpPr>
          <p:cNvPr id="9" name="Rounded Rectangle 8"/>
          <p:cNvSpPr/>
          <p:nvPr/>
        </p:nvSpPr>
        <p:spPr>
          <a:xfrm>
            <a:off x="4956968" y="2209800"/>
            <a:ext cx="4017414" cy="4419600"/>
          </a:xfrm>
          <a:prstGeom prst="roundRect">
            <a:avLst/>
          </a:prstGeom>
          <a:solidFill>
            <a:schemeClr val="accent4">
              <a:lumMod val="20000"/>
              <a:lumOff val="80000"/>
            </a:schemeClr>
          </a:solidFill>
          <a:ln w="28575">
            <a:solidFill>
              <a:srgbClr val="8064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TextBox 9"/>
          <p:cNvSpPr txBox="1"/>
          <p:nvPr/>
        </p:nvSpPr>
        <p:spPr>
          <a:xfrm>
            <a:off x="4956969" y="2667000"/>
            <a:ext cx="3958431" cy="1938992"/>
          </a:xfrm>
          <a:prstGeom prst="rect">
            <a:avLst/>
          </a:prstGeom>
          <a:noFill/>
        </p:spPr>
        <p:txBody>
          <a:bodyPr wrap="square" rtlCol="0">
            <a:spAutoFit/>
          </a:bodyPr>
          <a:lstStyle/>
          <a:p>
            <a:pPr marL="342900" indent="-342900">
              <a:spcAft>
                <a:spcPts val="1200"/>
              </a:spcAft>
              <a:buFont typeface="Arial"/>
              <a:buChar char="•"/>
            </a:pPr>
            <a:r>
              <a:rPr lang="en-IN" sz="2200" dirty="0"/>
              <a:t>Can be sold at a gain or a loss like other assets</a:t>
            </a:r>
          </a:p>
          <a:p>
            <a:pPr marL="342900" indent="-342900">
              <a:buFont typeface="Arial"/>
              <a:buChar char="•"/>
            </a:pPr>
            <a:r>
              <a:rPr lang="en-US" sz="2200" dirty="0"/>
              <a:t>Accounting treatment </a:t>
            </a:r>
            <a:r>
              <a:rPr lang="en-IN" sz="2200" dirty="0"/>
              <a:t>is similar to that of the sale of other assets </a:t>
            </a:r>
            <a:endParaRPr lang="en-US" sz="2200" dirty="0"/>
          </a:p>
        </p:txBody>
      </p:sp>
      <p:sp>
        <p:nvSpPr>
          <p:cNvPr id="12" name="Freeform 11"/>
          <p:cNvSpPr/>
          <p:nvPr/>
        </p:nvSpPr>
        <p:spPr>
          <a:xfrm>
            <a:off x="1238076" y="1905000"/>
            <a:ext cx="3124200"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Secured Borrowing</a:t>
            </a:r>
            <a:endParaRPr lang="en-IN" sz="2400" dirty="0"/>
          </a:p>
        </p:txBody>
      </p:sp>
      <p:sp>
        <p:nvSpPr>
          <p:cNvPr id="13" name="Freeform 12"/>
          <p:cNvSpPr/>
          <p:nvPr/>
        </p:nvSpPr>
        <p:spPr>
          <a:xfrm>
            <a:off x="5374084" y="1905000"/>
            <a:ext cx="3124200"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8064A2"/>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Sale of Receivables</a:t>
            </a:r>
            <a:endParaRPr lang="en-IN" sz="2400" dirty="0"/>
          </a:p>
        </p:txBody>
      </p:sp>
      <p:sp>
        <p:nvSpPr>
          <p:cNvPr id="14" name="Left Brace 13"/>
          <p:cNvSpPr/>
          <p:nvPr/>
        </p:nvSpPr>
        <p:spPr>
          <a:xfrm rot="5400000">
            <a:off x="4456083" y="-877914"/>
            <a:ext cx="765233" cy="4648200"/>
          </a:xfrm>
          <a:prstGeom prst="leftBrace">
            <a:avLst/>
          </a:prstGeom>
          <a:ln w="28575">
            <a:solidFill>
              <a:srgbClr val="7793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Tree>
    <p:extLst>
      <p:ext uri="{BB962C8B-B14F-4D97-AF65-F5344CB8AC3E}">
        <p14:creationId xmlns:p14="http://schemas.microsoft.com/office/powerpoint/2010/main" val="733201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500"/>
                                        <p:tgtEl>
                                          <p:spTgt spid="8">
                                            <p:txEl>
                                              <p:pRg st="1" end="1"/>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500"/>
                                        <p:tgtEl>
                                          <p:spTgt spid="8">
                                            <p:txEl>
                                              <p:pRg st="3" end="3"/>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Effect transition="in" filter="fade">
                                      <p:cBhvr>
                                        <p:cTn id="30" dur="500"/>
                                        <p:tgtEl>
                                          <p:spTgt spid="8">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2" grpId="0" animBg="1"/>
      <p:bldP spid="13" grpId="0" animBg="1"/>
      <p:bldP spid="1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Secured </a:t>
            </a:r>
            <a:r>
              <a:rPr lang="en-US" dirty="0" smtClean="0"/>
              <a:t>Borrowing—Pledging </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a:xfrm>
            <a:off x="761998" y="1444626"/>
            <a:ext cx="8153401" cy="5057775"/>
          </a:xfrm>
        </p:spPr>
        <p:txBody>
          <a:bodyPr>
            <a:noAutofit/>
          </a:bodyPr>
          <a:lstStyle/>
          <a:p>
            <a:pPr marL="400050" lvl="1" indent="-342900">
              <a:buSzPct val="100000"/>
              <a:buFont typeface="Arial" panose="020B0604020202020204" pitchFamily="34" charset="0"/>
              <a:buChar char="•"/>
            </a:pPr>
            <a:r>
              <a:rPr lang="en-US" dirty="0"/>
              <a:t>Sometimes companies </a:t>
            </a:r>
            <a:r>
              <a:rPr lang="en-US" b="1" dirty="0">
                <a:solidFill>
                  <a:srgbClr val="C00000"/>
                </a:solidFill>
              </a:rPr>
              <a:t>pledge</a:t>
            </a:r>
            <a:r>
              <a:rPr lang="en-US" b="1" dirty="0"/>
              <a:t> </a:t>
            </a:r>
            <a:r>
              <a:rPr lang="en-US" dirty="0"/>
              <a:t>accounts receivable as collateral for a </a:t>
            </a:r>
            <a:r>
              <a:rPr lang="en-US" dirty="0" smtClean="0"/>
              <a:t>loan. </a:t>
            </a:r>
            <a:endParaRPr lang="en-US" dirty="0"/>
          </a:p>
          <a:p>
            <a:pPr lvl="1">
              <a:buSzPct val="100000"/>
            </a:pPr>
            <a:r>
              <a:rPr lang="en-US" sz="2600" dirty="0"/>
              <a:t>No particular receivables are associated with the loan. Rather, the entire receivables balance serves as </a:t>
            </a:r>
            <a:r>
              <a:rPr lang="en-US" sz="2600" dirty="0" smtClean="0"/>
              <a:t>collateral. </a:t>
            </a:r>
            <a:endParaRPr lang="en-US" sz="2600" dirty="0"/>
          </a:p>
          <a:p>
            <a:pPr lvl="1">
              <a:buSzPct val="100000"/>
            </a:pPr>
            <a:r>
              <a:rPr lang="en-US" sz="2600" dirty="0"/>
              <a:t>The responsibility for collection of the receivables remains solely with the </a:t>
            </a:r>
            <a:r>
              <a:rPr lang="en-US" sz="2600" dirty="0" smtClean="0"/>
              <a:t>company. </a:t>
            </a:r>
            <a:endParaRPr lang="en-US" sz="2600" dirty="0"/>
          </a:p>
          <a:p>
            <a:pPr lvl="1">
              <a:buSzPct val="100000"/>
            </a:pPr>
            <a:r>
              <a:rPr lang="en-US" sz="2600" dirty="0"/>
              <a:t>No special accounting treatment is needed, but arrangement should be described in a disclosure </a:t>
            </a:r>
            <a:r>
              <a:rPr lang="en-US" sz="2600" dirty="0" smtClean="0"/>
              <a:t>note.</a:t>
            </a:r>
            <a:endParaRPr lang="en-US" sz="2600" dirty="0"/>
          </a:p>
        </p:txBody>
      </p:sp>
    </p:spTree>
    <p:extLst>
      <p:ext uri="{BB962C8B-B14F-4D97-AF65-F5344CB8AC3E}">
        <p14:creationId xmlns:p14="http://schemas.microsoft.com/office/powerpoint/2010/main" val="746279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Secured </a:t>
            </a:r>
            <a:r>
              <a:rPr lang="en-US" dirty="0" smtClean="0"/>
              <a:t>Borrowing—Assigning</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Autofit/>
          </a:bodyPr>
          <a:lstStyle/>
          <a:p>
            <a:pPr>
              <a:buSzPct val="100000"/>
            </a:pPr>
            <a:r>
              <a:rPr lang="en-US" sz="2400" dirty="0"/>
              <a:t>Alternatively, companies can </a:t>
            </a:r>
            <a:r>
              <a:rPr lang="en-US" sz="2400" b="1" dirty="0">
                <a:solidFill>
                  <a:srgbClr val="C00000"/>
                </a:solidFill>
              </a:rPr>
              <a:t>assign</a:t>
            </a:r>
            <a:r>
              <a:rPr lang="en-US" sz="2400" b="1" dirty="0"/>
              <a:t> </a:t>
            </a:r>
            <a:r>
              <a:rPr lang="en-US" sz="2400" dirty="0"/>
              <a:t>particular receivables to serve as collateral for </a:t>
            </a:r>
            <a:r>
              <a:rPr lang="en-US" sz="2400" dirty="0" smtClean="0"/>
              <a:t>loans </a:t>
            </a:r>
            <a:endParaRPr lang="en-US" sz="2400" dirty="0"/>
          </a:p>
          <a:p>
            <a:pPr lvl="1">
              <a:buClr>
                <a:schemeClr val="tx1"/>
              </a:buClr>
              <a:buSzPct val="100000"/>
            </a:pPr>
            <a:r>
              <a:rPr lang="en-US" sz="2200" b="1" dirty="0">
                <a:solidFill>
                  <a:srgbClr val="C00000"/>
                </a:solidFill>
              </a:rPr>
              <a:t>Example:</a:t>
            </a:r>
            <a:r>
              <a:rPr lang="en-US" sz="2200" dirty="0">
                <a:solidFill>
                  <a:srgbClr val="C00000"/>
                </a:solidFill>
              </a:rPr>
              <a:t> </a:t>
            </a:r>
            <a:r>
              <a:rPr lang="en-US" sz="2200" dirty="0"/>
              <a:t>mortgage on a home</a:t>
            </a:r>
          </a:p>
          <a:p>
            <a:pPr>
              <a:buSzPct val="100000"/>
            </a:pPr>
            <a:r>
              <a:rPr lang="en-US" sz="2400" dirty="0"/>
              <a:t>The lender typically lends an amount of money that is less than the amount of receivables assigned by the </a:t>
            </a:r>
            <a:r>
              <a:rPr lang="en-US" sz="2400" dirty="0" smtClean="0"/>
              <a:t>borrower</a:t>
            </a:r>
            <a:endParaRPr lang="en-US" sz="2400" dirty="0"/>
          </a:p>
          <a:p>
            <a:pPr lvl="1">
              <a:buSzPct val="100000"/>
            </a:pPr>
            <a:r>
              <a:rPr lang="en-US" sz="2200" dirty="0"/>
              <a:t>The difference provides some protection for the lender to allow for possible uncollectible </a:t>
            </a:r>
            <a:r>
              <a:rPr lang="en-US" sz="2200" dirty="0" smtClean="0"/>
              <a:t>accounts </a:t>
            </a:r>
            <a:endParaRPr lang="en-US" sz="2200" dirty="0"/>
          </a:p>
          <a:p>
            <a:pPr>
              <a:buSzPct val="100000"/>
            </a:pPr>
            <a:r>
              <a:rPr lang="en-US" sz="2400" dirty="0"/>
              <a:t>The lender usually charges the borrower an up-front finance charge in addition to stated interest on the loan</a:t>
            </a:r>
          </a:p>
          <a:p>
            <a:pPr>
              <a:buSzPct val="100000"/>
            </a:pPr>
            <a:r>
              <a:rPr lang="en-US" sz="2400" dirty="0"/>
              <a:t>The receivables might be collected either by the lender or the borrower, depending on the details of the </a:t>
            </a:r>
            <a:r>
              <a:rPr lang="en-US" sz="2400" dirty="0" smtClean="0"/>
              <a:t>arrangement</a:t>
            </a:r>
            <a:endParaRPr lang="en-US" sz="2400" dirty="0"/>
          </a:p>
        </p:txBody>
      </p:sp>
    </p:spTree>
    <p:extLst>
      <p:ext uri="{BB962C8B-B14F-4D97-AF65-F5344CB8AC3E}">
        <p14:creationId xmlns:p14="http://schemas.microsoft.com/office/powerpoint/2010/main" val="1253688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Accounts </a:t>
            </a:r>
            <a:r>
              <a:rPr lang="en-US" dirty="0" smtClean="0"/>
              <a:t>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rmAutofit/>
          </a:bodyPr>
          <a:lstStyle/>
          <a:p>
            <a:pPr marL="0" indent="0">
              <a:buNone/>
            </a:pPr>
            <a:r>
              <a:rPr lang="en-IN" sz="2500"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r>
              <a:rPr lang="en-IN" sz="2500" dirty="0" smtClean="0"/>
              <a:t>.</a:t>
            </a:r>
            <a:endParaRPr lang="en-US" sz="2500" dirty="0"/>
          </a:p>
        </p:txBody>
      </p:sp>
      <p:graphicFrame>
        <p:nvGraphicFramePr>
          <p:cNvPr id="22" name="Table 21"/>
          <p:cNvGraphicFramePr>
            <a:graphicFrameLocks noGrp="1"/>
          </p:cNvGraphicFramePr>
          <p:nvPr>
            <p:extLst>
              <p:ext uri="{D42A27DB-BD31-4B8C-83A1-F6EECF244321}">
                <p14:modId xmlns:p14="http://schemas.microsoft.com/office/powerpoint/2010/main" val="2500265617"/>
              </p:ext>
            </p:extLst>
          </p:nvPr>
        </p:nvGraphicFramePr>
        <p:xfrm>
          <a:off x="685800" y="3947160"/>
          <a:ext cx="8077200" cy="173736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 (difference)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490,700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Finance charge expense</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1" dirty="0">
                          <a:solidFill>
                            <a:srgbClr val="C00000"/>
                          </a:solidFill>
                        </a:rPr>
                        <a:t>9,300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409463">
                <a:tc>
                  <a:txBody>
                    <a:bodyPr/>
                    <a:lstStyle/>
                    <a:p>
                      <a:pPr lvl="1"/>
                      <a:r>
                        <a:rPr lang="en-US" sz="2200" dirty="0"/>
                        <a:t>Liability—financing arrangement</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500,000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sp>
        <p:nvSpPr>
          <p:cNvPr id="3" name="TextBox 2"/>
          <p:cNvSpPr txBox="1"/>
          <p:nvPr/>
        </p:nvSpPr>
        <p:spPr>
          <a:xfrm>
            <a:off x="3352800" y="5943600"/>
            <a:ext cx="3579606"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US" sz="2400" dirty="0"/>
              <a:t>$620,000 × 1.5% = </a:t>
            </a:r>
            <a:r>
              <a:rPr lang="en-US" sz="2400" b="1" dirty="0">
                <a:solidFill>
                  <a:srgbClr val="C00000"/>
                </a:solidFill>
              </a:rPr>
              <a:t>$9,300 </a:t>
            </a:r>
          </a:p>
        </p:txBody>
      </p:sp>
      <p:cxnSp>
        <p:nvCxnSpPr>
          <p:cNvPr id="21" name="Straight Arrow Connector 20"/>
          <p:cNvCxnSpPr/>
          <p:nvPr/>
        </p:nvCxnSpPr>
        <p:spPr>
          <a:xfrm flipV="1">
            <a:off x="6932406" y="5257800"/>
            <a:ext cx="1794" cy="67155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33822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Accounts Receivable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rmAutofit/>
          </a:bodyPr>
          <a:lstStyle/>
          <a:p>
            <a:pPr marL="0" indent="0">
              <a:buNone/>
            </a:pPr>
            <a:r>
              <a:rPr lang="en-IN" sz="2400" dirty="0"/>
              <a:t>Santa Teresa will continue to collect the receivables, and will record any discounts, sales returns, and bad debt write-offs, but will remit the cash to Finance Bank, usually on a monthly basis. Assume $400,000 of the receivables assigned are collected in December</a:t>
            </a:r>
            <a:r>
              <a:rPr lang="en-IN" sz="2400" dirty="0" smtClean="0"/>
              <a:t>.</a:t>
            </a:r>
            <a:endParaRPr lang="en-US" sz="2400" dirty="0"/>
          </a:p>
        </p:txBody>
      </p:sp>
      <p:graphicFrame>
        <p:nvGraphicFramePr>
          <p:cNvPr id="25" name="Table 24"/>
          <p:cNvGraphicFramePr>
            <a:graphicFrameLocks noGrp="1"/>
          </p:cNvGraphicFramePr>
          <p:nvPr>
            <p:extLst>
              <p:ext uri="{D42A27DB-BD31-4B8C-83A1-F6EECF244321}">
                <p14:modId xmlns:p14="http://schemas.microsoft.com/office/powerpoint/2010/main" val="3860272505"/>
              </p:ext>
            </p:extLst>
          </p:nvPr>
        </p:nvGraphicFramePr>
        <p:xfrm>
          <a:off x="914400" y="3581400"/>
          <a:ext cx="7848599" cy="2499360"/>
        </p:xfrm>
        <a:graphic>
          <a:graphicData uri="http://schemas.openxmlformats.org/drawingml/2006/table">
            <a:tbl>
              <a:tblPr firstRow="1" bandRow="1">
                <a:tableStyleId>{2D5ABB26-0587-4C30-8999-92F81FD0307C}</a:tableStyleId>
              </a:tblPr>
              <a:tblGrid>
                <a:gridCol w="4800599">
                  <a:extLst>
                    <a:ext uri="{9D8B030D-6E8A-4147-A177-3AD203B41FA5}">
                      <a16:colId xmlns="" xmlns:a16="http://schemas.microsoft.com/office/drawing/2014/main" val="20000"/>
                    </a:ext>
                  </a:extLst>
                </a:gridCol>
                <a:gridCol w="1287567">
                  <a:extLst>
                    <a:ext uri="{9D8B030D-6E8A-4147-A177-3AD203B41FA5}">
                      <a16:colId xmlns="" xmlns:a16="http://schemas.microsoft.com/office/drawing/2014/main" val="20001"/>
                    </a:ext>
                  </a:extLst>
                </a:gridCol>
                <a:gridCol w="1531833">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tblGrid>
              <a:tr h="228600">
                <a:tc>
                  <a:txBody>
                    <a:bodyPr/>
                    <a:lstStyle/>
                    <a:p>
                      <a:pPr lvl="3"/>
                      <a:r>
                        <a:rPr lang="en-US" sz="23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2300" b="1" dirty="0"/>
                        <a:t>  Debit</a:t>
                      </a:r>
                    </a:p>
                  </a:txBody>
                  <a:tcP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2300" b="1" dirty="0"/>
                        <a:t>        Credit</a:t>
                      </a:r>
                    </a:p>
                  </a:txBody>
                  <a:tcPr>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endParaRPr lang="en-US" sz="23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81000">
                <a:tc>
                  <a:txBody>
                    <a:bodyPr/>
                    <a:lstStyle/>
                    <a:p>
                      <a:r>
                        <a:rPr lang="en-US" sz="2100" dirty="0"/>
                        <a:t>Cash</a:t>
                      </a: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chemeClr val="tx1"/>
                          </a:solidFill>
                        </a:rPr>
                        <a:t>400,000</a:t>
                      </a:r>
                    </a:p>
                  </a:txBody>
                  <a:tcPr>
                    <a:lnL>
                      <a:noFill/>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dirty="0"/>
                    </a:p>
                  </a:txBody>
                  <a:tcPr>
                    <a:lnL>
                      <a:noFill/>
                    </a:lnL>
                    <a:lnR w="19050" cap="flat" cmpd="sng" algn="ctr">
                      <a:no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prstClr val="black"/>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100" dirty="0"/>
                        <a:t>Accounts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400,000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100" b="0" dirty="0">
                          <a:solidFill>
                            <a:schemeClr val="tx1"/>
                          </a:solidFill>
                        </a:rPr>
                        <a:t>Interest expense</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5,000</a:t>
                      </a: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52400">
                <a:tc>
                  <a:txBody>
                    <a:bodyPr/>
                    <a:lstStyle/>
                    <a:p>
                      <a:pPr lvl="0"/>
                      <a:r>
                        <a:rPr lang="en-US" sz="2100" dirty="0"/>
                        <a:t>Liability—financing</a:t>
                      </a:r>
                      <a:r>
                        <a:rPr lang="en-US" sz="2100" baseline="0" dirty="0"/>
                        <a:t> arrangement</a:t>
                      </a:r>
                      <a:endParaRPr lang="en-US" sz="21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400,000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0">
                <a:tc>
                  <a:txBody>
                    <a:bodyPr/>
                    <a:lstStyle/>
                    <a:p>
                      <a:pPr lvl="1"/>
                      <a:r>
                        <a:rPr lang="en-US" sz="21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405,000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23" name="Rectangle 22"/>
          <p:cNvSpPr/>
          <p:nvPr/>
        </p:nvSpPr>
        <p:spPr>
          <a:xfrm>
            <a:off x="2667000" y="6172200"/>
            <a:ext cx="3472629" cy="492443"/>
          </a:xfrm>
          <a:prstGeom prst="rect">
            <a:avLst/>
          </a:prstGeom>
          <a:solidFill>
            <a:schemeClr val="accent2">
              <a:lumMod val="20000"/>
              <a:lumOff val="8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($500,000 × 12% × 1⁄12)</a:t>
            </a:r>
          </a:p>
        </p:txBody>
      </p:sp>
      <p:cxnSp>
        <p:nvCxnSpPr>
          <p:cNvPr id="24" name="Straight Arrow Connector 23"/>
          <p:cNvCxnSpPr>
            <a:stCxn id="23" idx="0"/>
          </p:cNvCxnSpPr>
          <p:nvPr/>
        </p:nvCxnSpPr>
        <p:spPr>
          <a:xfrm flipV="1">
            <a:off x="4403315" y="5090160"/>
            <a:ext cx="1870256" cy="108204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260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t>
            </a:r>
            <a:r>
              <a:rPr lang="en-US" dirty="0" smtClean="0"/>
              <a:t>Accounts </a:t>
            </a:r>
            <a:r>
              <a:rPr lang="en-US" dirty="0"/>
              <a:t>Receivable </a:t>
            </a:r>
            <a:r>
              <a:rPr lang="en-US" sz="2800" dirty="0" smtClean="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10" name="Table 9"/>
          <p:cNvGraphicFramePr>
            <a:graphicFrameLocks noGrp="1"/>
          </p:cNvGraphicFramePr>
          <p:nvPr>
            <p:extLst>
              <p:ext uri="{D42A27DB-BD31-4B8C-83A1-F6EECF244321}">
                <p14:modId xmlns:p14="http://schemas.microsoft.com/office/powerpoint/2010/main" val="3315347948"/>
              </p:ext>
            </p:extLst>
          </p:nvPr>
        </p:nvGraphicFramePr>
        <p:xfrm>
          <a:off x="735460" y="1906710"/>
          <a:ext cx="3804806" cy="1501140"/>
        </p:xfrm>
        <a:graphic>
          <a:graphicData uri="http://schemas.openxmlformats.org/drawingml/2006/table">
            <a:tbl>
              <a:tblPr/>
              <a:tblGrid>
                <a:gridCol w="559940">
                  <a:extLst>
                    <a:ext uri="{9D8B030D-6E8A-4147-A177-3AD203B41FA5}">
                      <a16:colId xmlns="" xmlns:a16="http://schemas.microsoft.com/office/drawing/2014/main" val="20000"/>
                    </a:ext>
                  </a:extLst>
                </a:gridCol>
                <a:gridCol w="1204608">
                  <a:extLst>
                    <a:ext uri="{9D8B030D-6E8A-4147-A177-3AD203B41FA5}">
                      <a16:colId xmlns="" xmlns:a16="http://schemas.microsoft.com/office/drawing/2014/main" val="20001"/>
                    </a:ext>
                  </a:extLst>
                </a:gridCol>
                <a:gridCol w="124069">
                  <a:extLst>
                    <a:ext uri="{9D8B030D-6E8A-4147-A177-3AD203B41FA5}">
                      <a16:colId xmlns="" xmlns:a16="http://schemas.microsoft.com/office/drawing/2014/main" val="20002"/>
                    </a:ext>
                  </a:extLst>
                </a:gridCol>
                <a:gridCol w="119123">
                  <a:extLst>
                    <a:ext uri="{9D8B030D-6E8A-4147-A177-3AD203B41FA5}">
                      <a16:colId xmlns="" xmlns:a16="http://schemas.microsoft.com/office/drawing/2014/main" val="20003"/>
                    </a:ext>
                  </a:extLst>
                </a:gridCol>
                <a:gridCol w="1066800">
                  <a:extLst>
                    <a:ext uri="{9D8B030D-6E8A-4147-A177-3AD203B41FA5}">
                      <a16:colId xmlns="" xmlns:a16="http://schemas.microsoft.com/office/drawing/2014/main" val="20004"/>
                    </a:ext>
                  </a:extLst>
                </a:gridCol>
                <a:gridCol w="730266">
                  <a:extLst>
                    <a:ext uri="{9D8B030D-6E8A-4147-A177-3AD203B41FA5}">
                      <a16:colId xmlns="" xmlns:a16="http://schemas.microsoft.com/office/drawing/2014/main" val="20005"/>
                    </a:ext>
                  </a:extLst>
                </a:gridCol>
              </a:tblGrid>
              <a:tr h="339725">
                <a:tc gridSpan="6">
                  <a:txBody>
                    <a:bodyPr/>
                    <a:lstStyle/>
                    <a:p>
                      <a:pPr algn="ctr" fontAlgn="b"/>
                      <a:r>
                        <a:rPr lang="en-US" sz="2400" b="1" i="0" u="none" strike="noStrike" dirty="0">
                          <a:solidFill>
                            <a:schemeClr val="tx1"/>
                          </a:solidFill>
                          <a:effectLst/>
                          <a:latin typeface="+mn-lt"/>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0" i="0" u="none" strike="noStrike" dirty="0">
                          <a:solidFill>
                            <a:schemeClr val="tx1"/>
                          </a:solidFill>
                          <a:effectLst/>
                          <a:latin typeface="+mn-lt"/>
                        </a:rPr>
                        <a:t>620,000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b="0" i="0" u="none" strike="noStrike" dirty="0">
                          <a:solidFill>
                            <a:schemeClr val="tx1"/>
                          </a:solidFill>
                          <a:effectLst/>
                          <a:latin typeface="+mn-lt"/>
                        </a:rPr>
                        <a:t>400,000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1" i="0" u="none" strike="noStrike" dirty="0">
                          <a:solidFill>
                            <a:srgbClr val="EC008C"/>
                          </a:solidFill>
                          <a:effectLst/>
                          <a:latin typeface="+mn-lt"/>
                        </a:rPr>
                        <a:t>220,000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056775153"/>
              </p:ext>
            </p:extLst>
          </p:nvPr>
        </p:nvGraphicFramePr>
        <p:xfrm>
          <a:off x="5034394" y="1905000"/>
          <a:ext cx="3804806" cy="1501140"/>
        </p:xfrm>
        <a:graphic>
          <a:graphicData uri="http://schemas.openxmlformats.org/drawingml/2006/table">
            <a:tbl>
              <a:tblPr/>
              <a:tblGrid>
                <a:gridCol w="528206">
                  <a:extLst>
                    <a:ext uri="{9D8B030D-6E8A-4147-A177-3AD203B41FA5}">
                      <a16:colId xmlns="" xmlns:a16="http://schemas.microsoft.com/office/drawing/2014/main" val="20000"/>
                    </a:ext>
                  </a:extLst>
                </a:gridCol>
                <a:gridCol w="1236342">
                  <a:extLst>
                    <a:ext uri="{9D8B030D-6E8A-4147-A177-3AD203B41FA5}">
                      <a16:colId xmlns="" xmlns:a16="http://schemas.microsoft.com/office/drawing/2014/main" val="20001"/>
                    </a:ext>
                  </a:extLst>
                </a:gridCol>
                <a:gridCol w="124069">
                  <a:extLst>
                    <a:ext uri="{9D8B030D-6E8A-4147-A177-3AD203B41FA5}">
                      <a16:colId xmlns="" xmlns:a16="http://schemas.microsoft.com/office/drawing/2014/main" val="20002"/>
                    </a:ext>
                  </a:extLst>
                </a:gridCol>
                <a:gridCol w="151641">
                  <a:extLst>
                    <a:ext uri="{9D8B030D-6E8A-4147-A177-3AD203B41FA5}">
                      <a16:colId xmlns="" xmlns:a16="http://schemas.microsoft.com/office/drawing/2014/main" val="20003"/>
                    </a:ext>
                  </a:extLst>
                </a:gridCol>
                <a:gridCol w="1078748">
                  <a:extLst>
                    <a:ext uri="{9D8B030D-6E8A-4147-A177-3AD203B41FA5}">
                      <a16:colId xmlns="" xmlns:a16="http://schemas.microsoft.com/office/drawing/2014/main" val="20004"/>
                    </a:ext>
                  </a:extLst>
                </a:gridCol>
                <a:gridCol w="685800">
                  <a:extLst>
                    <a:ext uri="{9D8B030D-6E8A-4147-A177-3AD203B41FA5}">
                      <a16:colId xmlns="" xmlns:a16="http://schemas.microsoft.com/office/drawing/2014/main" val="20005"/>
                    </a:ext>
                  </a:extLst>
                </a:gridCol>
              </a:tblGrid>
              <a:tr h="339725">
                <a:tc gridSpan="6">
                  <a:txBody>
                    <a:bodyPr/>
                    <a:lstStyle/>
                    <a:p>
                      <a:pPr algn="ctr" fontAlgn="b"/>
                      <a:r>
                        <a:rPr lang="en-US" sz="2400" b="1" i="0" u="none" strike="noStrike" dirty="0">
                          <a:solidFill>
                            <a:schemeClr val="tx1"/>
                          </a:solidFill>
                          <a:effectLst/>
                          <a:latin typeface="+mn-lt"/>
                        </a:rPr>
                        <a:t>Note Payable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0" i="0" u="none" strike="noStrike" dirty="0">
                          <a:solidFill>
                            <a:schemeClr val="tx1"/>
                          </a:solidFill>
                          <a:effectLst/>
                          <a:latin typeface="+mn-lt"/>
                        </a:rPr>
                        <a:t>500,000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b="0" i="0" u="none" strike="noStrike" dirty="0">
                          <a:solidFill>
                            <a:schemeClr val="tx1"/>
                          </a:solidFill>
                          <a:effectLst/>
                          <a:latin typeface="+mn-lt"/>
                        </a:rPr>
                        <a:t>400,000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rgbClr val="EC008C"/>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1" i="0" u="none" strike="noStrike" dirty="0">
                          <a:solidFill>
                            <a:srgbClr val="00B0F0"/>
                          </a:solidFill>
                          <a:effectLst/>
                          <a:latin typeface="+mn-lt"/>
                        </a:rPr>
                        <a:t>100,000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0225607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dirty="0" smtClean="0"/>
              <a:t>Procedures—Cash </a:t>
            </a:r>
            <a:r>
              <a:rPr lang="en-US" dirty="0"/>
              <a:t>Disbursements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5" name="Rectangle 4"/>
          <p:cNvSpPr/>
          <p:nvPr/>
        </p:nvSpPr>
        <p:spPr>
          <a:xfrm>
            <a:off x="685800" y="4216783"/>
            <a:ext cx="7744113" cy="1670329"/>
          </a:xfrm>
          <a:prstGeom prst="rect">
            <a:avLst/>
          </a:prstGeom>
          <a:ln w="28575">
            <a:solidFill>
              <a:srgbClr val="2E75B6"/>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700" dirty="0"/>
          </a:p>
          <a:p>
            <a:pPr marL="457200" indent="-457200">
              <a:buSzPct val="75000"/>
              <a:buFont typeface="Arial" panose="020B0604020202020204" pitchFamily="34" charset="0"/>
              <a:buChar char="•"/>
            </a:pPr>
            <a:r>
              <a:rPr lang="en-IN" sz="2400" dirty="0"/>
              <a:t>All disbursements should be made </a:t>
            </a:r>
            <a:r>
              <a:rPr lang="en-US" sz="2400" dirty="0"/>
              <a:t>by check</a:t>
            </a:r>
          </a:p>
          <a:p>
            <a:pPr marL="457200" indent="-457200">
              <a:buSzPct val="75000"/>
              <a:buFont typeface="Arial" panose="020B0604020202020204" pitchFamily="34" charset="0"/>
              <a:buChar char="•"/>
            </a:pPr>
            <a:r>
              <a:rPr lang="en-IN" sz="2400" dirty="0"/>
              <a:t>All expenditures should be authorized</a:t>
            </a:r>
          </a:p>
          <a:p>
            <a:pPr marL="457200" indent="-457200">
              <a:buSzPct val="75000"/>
              <a:buFont typeface="Arial" panose="020B0604020202020204" pitchFamily="34" charset="0"/>
              <a:buChar char="•"/>
            </a:pPr>
            <a:r>
              <a:rPr lang="en-IN" sz="2400" dirty="0"/>
              <a:t>Checks should be signed only by authorized individuals</a:t>
            </a:r>
          </a:p>
        </p:txBody>
      </p:sp>
      <p:sp>
        <p:nvSpPr>
          <p:cNvPr id="6" name="Freeform 5"/>
          <p:cNvSpPr/>
          <p:nvPr/>
        </p:nvSpPr>
        <p:spPr>
          <a:xfrm>
            <a:off x="1005839" y="3826537"/>
            <a:ext cx="3261361"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2E75B6"/>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500" b="1" kern="1200" dirty="0"/>
              <a:t>Important elements:</a:t>
            </a:r>
          </a:p>
        </p:txBody>
      </p:sp>
      <p:sp>
        <p:nvSpPr>
          <p:cNvPr id="14" name="Freeform 13"/>
          <p:cNvSpPr/>
          <p:nvPr/>
        </p:nvSpPr>
        <p:spPr>
          <a:xfrm>
            <a:off x="1005838" y="2184943"/>
            <a:ext cx="2001679" cy="888504"/>
          </a:xfrm>
          <a:custGeom>
            <a:avLst/>
            <a:gdLst>
              <a:gd name="connsiteX0" fmla="*/ 0 w 2321718"/>
              <a:gd name="connsiteY0" fmla="*/ 116086 h 1160859"/>
              <a:gd name="connsiteX1" fmla="*/ 116086 w 2321718"/>
              <a:gd name="connsiteY1" fmla="*/ 0 h 1160859"/>
              <a:gd name="connsiteX2" fmla="*/ 2205632 w 2321718"/>
              <a:gd name="connsiteY2" fmla="*/ 0 h 1160859"/>
              <a:gd name="connsiteX3" fmla="*/ 2321718 w 2321718"/>
              <a:gd name="connsiteY3" fmla="*/ 116086 h 1160859"/>
              <a:gd name="connsiteX4" fmla="*/ 2321718 w 2321718"/>
              <a:gd name="connsiteY4" fmla="*/ 1044773 h 1160859"/>
              <a:gd name="connsiteX5" fmla="*/ 2205632 w 2321718"/>
              <a:gd name="connsiteY5" fmla="*/ 1160859 h 1160859"/>
              <a:gd name="connsiteX6" fmla="*/ 116086 w 2321718"/>
              <a:gd name="connsiteY6" fmla="*/ 1160859 h 1160859"/>
              <a:gd name="connsiteX7" fmla="*/ 0 w 2321718"/>
              <a:gd name="connsiteY7" fmla="*/ 1044773 h 1160859"/>
              <a:gd name="connsiteX8" fmla="*/ 0 w 2321718"/>
              <a:gd name="connsiteY8" fmla="*/ 116086 h 116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1718" h="1160859">
                <a:moveTo>
                  <a:pt x="0" y="116086"/>
                </a:moveTo>
                <a:cubicBezTo>
                  <a:pt x="0" y="51973"/>
                  <a:pt x="51973" y="0"/>
                  <a:pt x="116086" y="0"/>
                </a:cubicBezTo>
                <a:lnTo>
                  <a:pt x="2205632" y="0"/>
                </a:lnTo>
                <a:cubicBezTo>
                  <a:pt x="2269745" y="0"/>
                  <a:pt x="2321718" y="51973"/>
                  <a:pt x="2321718" y="116086"/>
                </a:cubicBezTo>
                <a:lnTo>
                  <a:pt x="2321718" y="1044773"/>
                </a:lnTo>
                <a:cubicBezTo>
                  <a:pt x="2321718" y="1108886"/>
                  <a:pt x="2269745" y="1160859"/>
                  <a:pt x="2205632" y="1160859"/>
                </a:cubicBezTo>
                <a:lnTo>
                  <a:pt x="116086" y="1160859"/>
                </a:lnTo>
                <a:cubicBezTo>
                  <a:pt x="51973" y="1160859"/>
                  <a:pt x="0" y="1108886"/>
                  <a:pt x="0" y="1044773"/>
                </a:cubicBezTo>
                <a:lnTo>
                  <a:pt x="0" y="116086"/>
                </a:lnTo>
                <a:close/>
              </a:path>
            </a:pathLst>
          </a:custGeom>
          <a:solidFill>
            <a:schemeClr val="accent4">
              <a:lumMod val="75000"/>
            </a:schemeClr>
          </a:solidFill>
          <a:ln>
            <a:solidFill>
              <a:srgbClr val="00206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7825" tIns="116550" rIns="157825" bIns="116550" numCol="1" spcCol="1270" anchor="ctr" anchorCtr="0">
            <a:noAutofit/>
          </a:bodyPr>
          <a:lstStyle/>
          <a:p>
            <a:pPr lvl="0" algn="ctr" defTabSz="2889250">
              <a:lnSpc>
                <a:spcPct val="90000"/>
              </a:lnSpc>
              <a:spcBef>
                <a:spcPct val="0"/>
              </a:spcBef>
              <a:spcAft>
                <a:spcPct val="35000"/>
              </a:spcAft>
            </a:pPr>
            <a:r>
              <a:rPr lang="en-US" sz="2500" b="1" dirty="0">
                <a:solidFill>
                  <a:schemeClr val="bg1"/>
                </a:solidFill>
              </a:rPr>
              <a:t>Objective</a:t>
            </a:r>
            <a:endParaRPr lang="en-US" sz="2500" b="1" kern="1200" dirty="0">
              <a:solidFill>
                <a:schemeClr val="bg1"/>
              </a:solidFill>
            </a:endParaRPr>
          </a:p>
        </p:txBody>
      </p:sp>
      <p:sp>
        <p:nvSpPr>
          <p:cNvPr id="16" name="Freeform 15"/>
          <p:cNvSpPr/>
          <p:nvPr/>
        </p:nvSpPr>
        <p:spPr>
          <a:xfrm>
            <a:off x="3338810" y="1897502"/>
            <a:ext cx="5347990" cy="1455298"/>
          </a:xfrm>
          <a:custGeom>
            <a:avLst/>
            <a:gdLst>
              <a:gd name="connsiteX0" fmla="*/ 0 w 1857374"/>
              <a:gd name="connsiteY0" fmla="*/ 116086 h 1160859"/>
              <a:gd name="connsiteX1" fmla="*/ 116086 w 1857374"/>
              <a:gd name="connsiteY1" fmla="*/ 0 h 1160859"/>
              <a:gd name="connsiteX2" fmla="*/ 1741288 w 1857374"/>
              <a:gd name="connsiteY2" fmla="*/ 0 h 1160859"/>
              <a:gd name="connsiteX3" fmla="*/ 1857374 w 1857374"/>
              <a:gd name="connsiteY3" fmla="*/ 116086 h 1160859"/>
              <a:gd name="connsiteX4" fmla="*/ 1857374 w 1857374"/>
              <a:gd name="connsiteY4" fmla="*/ 1044773 h 1160859"/>
              <a:gd name="connsiteX5" fmla="*/ 1741288 w 1857374"/>
              <a:gd name="connsiteY5" fmla="*/ 1160859 h 1160859"/>
              <a:gd name="connsiteX6" fmla="*/ 116086 w 1857374"/>
              <a:gd name="connsiteY6" fmla="*/ 1160859 h 1160859"/>
              <a:gd name="connsiteX7" fmla="*/ 0 w 1857374"/>
              <a:gd name="connsiteY7" fmla="*/ 1044773 h 1160859"/>
              <a:gd name="connsiteX8" fmla="*/ 0 w 1857374"/>
              <a:gd name="connsiteY8" fmla="*/ 116086 h 116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7374" h="1160859">
                <a:moveTo>
                  <a:pt x="0" y="116086"/>
                </a:moveTo>
                <a:cubicBezTo>
                  <a:pt x="0" y="51973"/>
                  <a:pt x="51973" y="0"/>
                  <a:pt x="116086" y="0"/>
                </a:cubicBezTo>
                <a:lnTo>
                  <a:pt x="1741288" y="0"/>
                </a:lnTo>
                <a:cubicBezTo>
                  <a:pt x="1805401" y="0"/>
                  <a:pt x="1857374" y="51973"/>
                  <a:pt x="1857374" y="116086"/>
                </a:cubicBezTo>
                <a:lnTo>
                  <a:pt x="1857374" y="1044773"/>
                </a:lnTo>
                <a:cubicBezTo>
                  <a:pt x="1857374" y="1108886"/>
                  <a:pt x="1805401" y="1160859"/>
                  <a:pt x="1741288" y="1160859"/>
                </a:cubicBezTo>
                <a:lnTo>
                  <a:pt x="116086" y="1160859"/>
                </a:lnTo>
                <a:cubicBezTo>
                  <a:pt x="51973" y="1160859"/>
                  <a:pt x="0" y="1108886"/>
                  <a:pt x="0" y="1044773"/>
                </a:cubicBezTo>
                <a:lnTo>
                  <a:pt x="0" y="116086"/>
                </a:lnTo>
                <a:close/>
              </a:path>
            </a:pathLst>
          </a:custGeom>
          <a:solidFill>
            <a:schemeClr val="accent4">
              <a:lumMod val="40000"/>
              <a:lumOff val="60000"/>
              <a:alpha val="90000"/>
            </a:schemeClr>
          </a:solidFill>
          <a:ln>
            <a:solidFill>
              <a:srgbClr val="7030A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6870" tIns="102580" rIns="136870" bIns="102580" numCol="1" spcCol="1270" anchor="ctr" anchorCtr="0">
            <a:noAutofit/>
          </a:bodyPr>
          <a:lstStyle/>
          <a:p>
            <a:pPr lvl="1">
              <a:buSzPct val="75000"/>
            </a:pPr>
            <a:endParaRPr lang="en-US" sz="2700" dirty="0"/>
          </a:p>
          <a:p>
            <a:pPr marL="623888" lvl="1" indent="-457200">
              <a:buSzPct val="75000"/>
              <a:buFont typeface="Arial" panose="020B0604020202020204" pitchFamily="34" charset="0"/>
              <a:buChar char="•"/>
            </a:pPr>
            <a:r>
              <a:rPr lang="en-US" sz="2400" dirty="0"/>
              <a:t>To prevent unauthorized payments </a:t>
            </a:r>
          </a:p>
          <a:p>
            <a:pPr marL="623888" lvl="1" indent="-457200">
              <a:buSzPct val="75000"/>
              <a:buFont typeface="Arial" panose="020B0604020202020204" pitchFamily="34" charset="0"/>
              <a:buChar char="•"/>
            </a:pPr>
            <a:r>
              <a:rPr lang="en-IN" sz="2400" dirty="0"/>
              <a:t>To ensure that disbursements are recorded properly</a:t>
            </a:r>
          </a:p>
          <a:p>
            <a:pPr lvl="1">
              <a:buSzPct val="75000"/>
              <a:buFont typeface="Courier New" panose="02070309020205020404" pitchFamily="49" charset="0"/>
              <a:buChar char="o"/>
            </a:pPr>
            <a:endParaRPr lang="en-US" sz="2700" dirty="0"/>
          </a:p>
        </p:txBody>
      </p:sp>
      <p:sp>
        <p:nvSpPr>
          <p:cNvPr id="25" name="Right Arrow 24"/>
          <p:cNvSpPr/>
          <p:nvPr/>
        </p:nvSpPr>
        <p:spPr>
          <a:xfrm>
            <a:off x="3007518" y="2508801"/>
            <a:ext cx="331292" cy="266700"/>
          </a:xfrm>
          <a:prstGeom prst="rightArrow">
            <a:avLst/>
          </a:prstGeom>
          <a:solidFill>
            <a:schemeClr val="accent4">
              <a:lumMod val="75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endParaRPr>
          </a:p>
        </p:txBody>
      </p:sp>
    </p:spTree>
    <p:extLst>
      <p:ext uri="{BB962C8B-B14F-4D97-AF65-F5344CB8AC3E}">
        <p14:creationId xmlns:p14="http://schemas.microsoft.com/office/powerpoint/2010/main" val="2304762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P spid="16" grpId="0" animBg="1"/>
      <p:bldP spid="2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Financing Expenses</a:t>
            </a:r>
          </a:p>
        </p:txBody>
      </p:sp>
      <p:sp>
        <p:nvSpPr>
          <p:cNvPr id="414723" name="Rectangle 3"/>
          <p:cNvSpPr>
            <a:spLocks noGrp="1" noChangeArrowheads="1"/>
          </p:cNvSpPr>
          <p:nvPr>
            <p:ph idx="1"/>
          </p:nvPr>
        </p:nvSpPr>
        <p:spPr>
          <a:xfrm>
            <a:off x="762000" y="1219200"/>
            <a:ext cx="8013600" cy="5057775"/>
          </a:xfrm>
          <a:solidFill>
            <a:schemeClr val="bg1">
              <a:lumMod val="95000"/>
            </a:schemeClr>
          </a:solidFill>
        </p:spPr>
        <p:txBody>
          <a:bodyPr>
            <a:normAutofit/>
          </a:bodyPr>
          <a:lstStyle/>
          <a:p>
            <a:pPr marL="0" indent="0">
              <a:spcAft>
                <a:spcPts val="600"/>
              </a:spcAft>
              <a:buNone/>
            </a:pPr>
            <a:r>
              <a:rPr lang="en-US" sz="2250" dirty="0"/>
              <a:t>Jada Co. borrows $100,000 on January 1 from </a:t>
            </a:r>
            <a:r>
              <a:rPr lang="en-US" sz="2250" dirty="0" err="1"/>
              <a:t>NorthEast</a:t>
            </a:r>
            <a:r>
              <a:rPr lang="en-US" sz="2250" dirty="0"/>
              <a:t> Bank at a 12% interest rate. Jada assigned $140,000 of its accounts receivable as collateral, and agreed to pay a financing fee of 2% of accounts receivable assigned. On January 1, Jada’s accounting for this transaction will include:</a:t>
            </a:r>
          </a:p>
          <a:p>
            <a:pPr marL="457200" indent="-457200">
              <a:buFont typeface="+mj-lt"/>
              <a:buAutoNum type="alphaLcPeriod"/>
              <a:tabLst>
                <a:tab pos="457200" algn="l"/>
              </a:tabLst>
            </a:pPr>
            <a:r>
              <a:rPr lang="en-US" sz="2250" dirty="0" smtClean="0"/>
              <a:t>Debit </a:t>
            </a:r>
            <a:r>
              <a:rPr lang="en-US" sz="2250" dirty="0"/>
              <a:t>to cash for $</a:t>
            </a:r>
            <a:r>
              <a:rPr lang="en-US" sz="2250" dirty="0" smtClean="0"/>
              <a:t>100,000</a:t>
            </a:r>
            <a:endParaRPr lang="en-US" sz="2250" dirty="0"/>
          </a:p>
          <a:p>
            <a:pPr marL="457200" indent="-457200">
              <a:buFont typeface="+mj-lt"/>
              <a:buAutoNum type="alphaLcPeriod"/>
              <a:tabLst>
                <a:tab pos="342900" algn="l"/>
              </a:tabLst>
            </a:pPr>
            <a:r>
              <a:rPr lang="en-US" sz="2250" dirty="0"/>
              <a:t>Debit to cash for $</a:t>
            </a:r>
            <a:r>
              <a:rPr lang="en-US" sz="2250" dirty="0" smtClean="0"/>
              <a:t>97,200</a:t>
            </a:r>
            <a:endParaRPr lang="en-US" sz="2250" dirty="0"/>
          </a:p>
          <a:p>
            <a:pPr marL="457200" indent="-457200">
              <a:buFont typeface="+mj-lt"/>
              <a:buAutoNum type="alphaLcPeriod"/>
              <a:tabLst>
                <a:tab pos="342900" algn="l"/>
              </a:tabLst>
            </a:pPr>
            <a:r>
              <a:rPr lang="en-US" sz="2250" dirty="0"/>
              <a:t>Debit to finance expense of $</a:t>
            </a:r>
            <a:r>
              <a:rPr lang="en-US" sz="2250" dirty="0" smtClean="0"/>
              <a:t>2,000</a:t>
            </a:r>
            <a:endParaRPr lang="en-US" sz="2250" dirty="0"/>
          </a:p>
          <a:p>
            <a:pPr marL="457200" indent="-457200">
              <a:buFont typeface="+mj-lt"/>
              <a:buAutoNum type="alphaLcPeriod"/>
              <a:tabLst>
                <a:tab pos="342900" algn="l"/>
              </a:tabLst>
            </a:pPr>
            <a:r>
              <a:rPr lang="en-US" sz="2250" dirty="0"/>
              <a:t>Debit to finance expense of $</a:t>
            </a:r>
            <a:r>
              <a:rPr lang="en-US" sz="2250" dirty="0" smtClean="0"/>
              <a:t>1,000 </a:t>
            </a:r>
            <a:endParaRPr lang="en-US" sz="2250" dirty="0"/>
          </a:p>
        </p:txBody>
      </p:sp>
      <p:sp>
        <p:nvSpPr>
          <p:cNvPr id="2" name="Oval 1"/>
          <p:cNvSpPr/>
          <p:nvPr/>
        </p:nvSpPr>
        <p:spPr bwMode="auto">
          <a:xfrm>
            <a:off x="762000" y="3581400"/>
            <a:ext cx="380951"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1524000" y="4800600"/>
            <a:ext cx="7175449" cy="1862048"/>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900"/>
              </a:spcAft>
            </a:pPr>
            <a:r>
              <a:rPr lang="en-US" sz="2000" dirty="0"/>
              <a:t>The correct answer is </a:t>
            </a:r>
            <a:r>
              <a:rPr lang="en-US" sz="2000" i="1" dirty="0"/>
              <a:t>b</a:t>
            </a:r>
            <a:r>
              <a:rPr lang="en-US" sz="2000" dirty="0"/>
              <a:t>:</a:t>
            </a:r>
          </a:p>
          <a:p>
            <a:pPr>
              <a:spcAft>
                <a:spcPts val="300"/>
              </a:spcAft>
            </a:pPr>
            <a:r>
              <a:rPr lang="en-US" sz="2000" dirty="0"/>
              <a:t>The journal entry recorded on January 1 would be:</a:t>
            </a:r>
          </a:p>
          <a:p>
            <a:pPr>
              <a:spcAft>
                <a:spcPts val="300"/>
              </a:spcAft>
            </a:pPr>
            <a:r>
              <a:rPr lang="en-US" sz="2000" dirty="0"/>
              <a:t>   Cash (to balance)			</a:t>
            </a:r>
            <a:r>
              <a:rPr lang="en-US" sz="2000" b="1" dirty="0"/>
              <a:t>97,200</a:t>
            </a:r>
          </a:p>
          <a:p>
            <a:pPr>
              <a:spcAft>
                <a:spcPts val="300"/>
              </a:spcAft>
            </a:pPr>
            <a:r>
              <a:rPr lang="en-US" sz="2000" dirty="0"/>
              <a:t>   Finance expense ($140,000 </a:t>
            </a:r>
            <a:r>
              <a:rPr lang="en-US" sz="2000" dirty="0" smtClean="0"/>
              <a:t>× </a:t>
            </a:r>
            <a:r>
              <a:rPr lang="en-US" sz="2000" dirty="0"/>
              <a:t>2%)	  	  2,800</a:t>
            </a:r>
          </a:p>
          <a:p>
            <a:pPr>
              <a:spcAft>
                <a:spcPts val="300"/>
              </a:spcAft>
            </a:pPr>
            <a:r>
              <a:rPr lang="en-US" sz="2000" dirty="0"/>
              <a:t>	Liability—financing arrangement		100,000</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-8</a:t>
            </a:r>
            <a:endParaRPr lang="en-IN" sz="1500" dirty="0"/>
          </a:p>
        </p:txBody>
      </p:sp>
    </p:spTree>
    <p:extLst>
      <p:ext uri="{BB962C8B-B14F-4D97-AF65-F5344CB8AC3E}">
        <p14:creationId xmlns:p14="http://schemas.microsoft.com/office/powerpoint/2010/main" val="6780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Sale of Receivables</a:t>
            </a:r>
            <a:endParaRPr lang="en-US" dirty="0">
              <a:latin typeface="Calibri Light" panose="020F0302020204030204" pitchFamily="34" charset="0"/>
            </a:endParaRPr>
          </a:p>
        </p:txBody>
      </p:sp>
      <p:sp>
        <p:nvSpPr>
          <p:cNvPr id="5" name="Content Placeholder 4"/>
          <p:cNvSpPr>
            <a:spLocks noGrp="1"/>
          </p:cNvSpPr>
          <p:nvPr>
            <p:ph idx="1"/>
          </p:nvPr>
        </p:nvSpPr>
        <p:spPr>
          <a:xfrm>
            <a:off x="761999" y="1444626"/>
            <a:ext cx="8013600" cy="4567971"/>
          </a:xfrm>
        </p:spPr>
        <p:txBody>
          <a:bodyPr>
            <a:normAutofit/>
          </a:bodyPr>
          <a:lstStyle/>
          <a:p>
            <a:pPr>
              <a:spcAft>
                <a:spcPts val="600"/>
              </a:spcAft>
            </a:pPr>
            <a:r>
              <a:rPr lang="en-IN" sz="2600" dirty="0"/>
              <a:t>Accounting treatment is similar to accounting for the sale of other </a:t>
            </a:r>
            <a:r>
              <a:rPr lang="en-IN" sz="2600" dirty="0" smtClean="0"/>
              <a:t>assets </a:t>
            </a:r>
            <a:endParaRPr lang="en-IN" sz="2600" dirty="0"/>
          </a:p>
          <a:p>
            <a:pPr marL="0" indent="0">
              <a:buNone/>
            </a:pPr>
            <a:r>
              <a:rPr lang="en-IN" sz="2600" b="1" dirty="0">
                <a:solidFill>
                  <a:srgbClr val="C00000"/>
                </a:solidFill>
              </a:rPr>
              <a:t>The seller:</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18" name="TextBox 17"/>
          <p:cNvSpPr txBox="1"/>
          <p:nvPr/>
        </p:nvSpPr>
        <p:spPr>
          <a:xfrm>
            <a:off x="5899200" y="5791200"/>
            <a:ext cx="309240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dirty="0"/>
              <a:t>Records</a:t>
            </a:r>
            <a:r>
              <a:rPr lang="en-US" sz="2400" dirty="0"/>
              <a:t> the difference as a </a:t>
            </a:r>
            <a:r>
              <a:rPr lang="en-US" sz="2400" i="1" dirty="0"/>
              <a:t>gain</a:t>
            </a:r>
            <a:r>
              <a:rPr lang="en-US" sz="2400" dirty="0"/>
              <a:t> or </a:t>
            </a:r>
            <a:r>
              <a:rPr lang="en-US" sz="2400" i="1" dirty="0"/>
              <a:t>loss</a:t>
            </a:r>
          </a:p>
        </p:txBody>
      </p:sp>
      <p:sp>
        <p:nvSpPr>
          <p:cNvPr id="19" name="TextBox 18"/>
          <p:cNvSpPr txBox="1"/>
          <p:nvPr/>
        </p:nvSpPr>
        <p:spPr>
          <a:xfrm>
            <a:off x="3416401" y="3992940"/>
            <a:ext cx="3517799"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b="1" dirty="0"/>
              <a:t>Recognizes</a:t>
            </a:r>
            <a:r>
              <a:rPr lang="en-US" sz="2400" dirty="0"/>
              <a:t> at </a:t>
            </a:r>
            <a:r>
              <a:rPr lang="en-US" sz="2400" i="1" dirty="0"/>
              <a:t>fair value </a:t>
            </a:r>
            <a:r>
              <a:rPr lang="en-US" sz="2400" dirty="0"/>
              <a:t>any assets acquired or liabilities assumed by the seller in the transaction</a:t>
            </a:r>
          </a:p>
        </p:txBody>
      </p:sp>
      <p:sp>
        <p:nvSpPr>
          <p:cNvPr id="20" name="TextBox 19"/>
          <p:cNvSpPr txBox="1"/>
          <p:nvPr/>
        </p:nvSpPr>
        <p:spPr>
          <a:xfrm>
            <a:off x="762000" y="2979003"/>
            <a:ext cx="3352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b="1" dirty="0"/>
              <a:t>Removes</a:t>
            </a:r>
            <a:r>
              <a:rPr lang="en-US" sz="2400" dirty="0"/>
              <a:t> the receivables from the accounts</a:t>
            </a:r>
          </a:p>
        </p:txBody>
      </p:sp>
      <p:cxnSp>
        <p:nvCxnSpPr>
          <p:cNvPr id="8" name="Elbow Connector 7"/>
          <p:cNvCxnSpPr/>
          <p:nvPr/>
        </p:nvCxnSpPr>
        <p:spPr>
          <a:xfrm>
            <a:off x="4146601" y="3276600"/>
            <a:ext cx="1057053" cy="676364"/>
          </a:xfrm>
          <a:prstGeom prst="bentConnector3">
            <a:avLst>
              <a:gd name="adj1" fmla="val 10046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19" idx="3"/>
          </p:cNvCxnSpPr>
          <p:nvPr/>
        </p:nvCxnSpPr>
        <p:spPr>
          <a:xfrm>
            <a:off x="6934200" y="4777770"/>
            <a:ext cx="533400" cy="937230"/>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4526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14" name="TextBox 13"/>
          <p:cNvSpPr txBox="1"/>
          <p:nvPr/>
        </p:nvSpPr>
        <p:spPr>
          <a:xfrm>
            <a:off x="3243597" y="1883328"/>
            <a:ext cx="2604752"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Sells accounts receivables</a:t>
            </a:r>
          </a:p>
        </p:txBody>
      </p:sp>
      <p:sp>
        <p:nvSpPr>
          <p:cNvPr id="16" name="TextBox 15"/>
          <p:cNvSpPr txBox="1"/>
          <p:nvPr/>
        </p:nvSpPr>
        <p:spPr>
          <a:xfrm>
            <a:off x="6710203" y="5188786"/>
            <a:ext cx="2048829"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Responsibility:</a:t>
            </a:r>
          </a:p>
          <a:p>
            <a:pPr marL="342900" indent="-342900">
              <a:buFont typeface="Arial" panose="020B0604020202020204" pitchFamily="34" charset="0"/>
              <a:buChar char="•"/>
            </a:pPr>
            <a:r>
              <a:rPr lang="en-US" sz="2400" dirty="0"/>
              <a:t>Billing</a:t>
            </a:r>
          </a:p>
          <a:p>
            <a:pPr marL="342900" indent="-342900">
              <a:buFont typeface="Arial" panose="020B0604020202020204" pitchFamily="34" charset="0"/>
              <a:buChar char="•"/>
            </a:pPr>
            <a:r>
              <a:rPr lang="en-US" sz="2400" dirty="0"/>
              <a:t>Collection</a:t>
            </a:r>
            <a:endParaRPr lang="en-IN" sz="2400" dirty="0"/>
          </a:p>
        </p:txBody>
      </p:sp>
      <p:sp>
        <p:nvSpPr>
          <p:cNvPr id="6" name="TextBox 5"/>
          <p:cNvSpPr txBox="1"/>
          <p:nvPr/>
        </p:nvSpPr>
        <p:spPr>
          <a:xfrm>
            <a:off x="742949" y="3013770"/>
            <a:ext cx="2432377"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dirty="0"/>
              <a:t>Company</a:t>
            </a:r>
            <a:endParaRPr lang="en-US" sz="2400" dirty="0"/>
          </a:p>
        </p:txBody>
      </p:sp>
      <p:sp>
        <p:nvSpPr>
          <p:cNvPr id="13" name="TextBox 12"/>
          <p:cNvSpPr txBox="1"/>
          <p:nvPr/>
        </p:nvSpPr>
        <p:spPr>
          <a:xfrm>
            <a:off x="6019800" y="2826229"/>
            <a:ext cx="3017219"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IN" sz="2400" b="1" dirty="0"/>
              <a:t>Financial Institution</a:t>
            </a:r>
          </a:p>
          <a:p>
            <a:pPr algn="ctr"/>
            <a:r>
              <a:rPr lang="en-IN" sz="2400" b="1" dirty="0"/>
              <a:t>(Factor)</a:t>
            </a:r>
            <a:endParaRPr lang="en-US" sz="2400" b="1" dirty="0"/>
          </a:p>
        </p:txBody>
      </p:sp>
      <p:sp>
        <p:nvSpPr>
          <p:cNvPr id="25" name="TextBox 24"/>
          <p:cNvSpPr txBox="1"/>
          <p:nvPr/>
        </p:nvSpPr>
        <p:spPr>
          <a:xfrm>
            <a:off x="7696200" y="2099236"/>
            <a:ext cx="1279595" cy="492443"/>
          </a:xfrm>
          <a:prstGeom prst="rect">
            <a:avLst/>
          </a:prstGeom>
          <a:noFill/>
        </p:spPr>
        <p:txBody>
          <a:bodyPr wrap="square" rtlCol="0">
            <a:spAutoFit/>
          </a:bodyPr>
          <a:lstStyle/>
          <a:p>
            <a:pPr algn="ctr"/>
            <a:r>
              <a:rPr lang="en-IN" sz="2600" b="1" dirty="0">
                <a:solidFill>
                  <a:schemeClr val="bg1"/>
                </a:solidFill>
              </a:rPr>
              <a:t>Factor</a:t>
            </a:r>
            <a:endParaRPr lang="en-US" sz="2600" b="1" dirty="0">
              <a:solidFill>
                <a:schemeClr val="bg1"/>
              </a:solidFill>
            </a:endParaRPr>
          </a:p>
        </p:txBody>
      </p:sp>
      <p:sp>
        <p:nvSpPr>
          <p:cNvPr id="15" name="TextBox 14"/>
          <p:cNvSpPr txBox="1"/>
          <p:nvPr/>
        </p:nvSpPr>
        <p:spPr>
          <a:xfrm>
            <a:off x="3243598" y="3657226"/>
            <a:ext cx="2604752" cy="1569660"/>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en-US"/>
            </a:defPPr>
            <a:lvl1pPr algn="ctr">
              <a:defRPr sz="2600" b="1"/>
            </a:lvl1pPr>
          </a:lstStyle>
          <a:p>
            <a:pPr marL="457200" indent="-457200" algn="l">
              <a:buFont typeface="Arial" pitchFamily="34" charset="0"/>
              <a:buChar char="•"/>
            </a:pPr>
            <a:r>
              <a:rPr lang="en-US" sz="2400" b="0" dirty="0"/>
              <a:t>Buys accounts receivables</a:t>
            </a:r>
          </a:p>
          <a:p>
            <a:pPr marL="457200" indent="-457200" algn="l">
              <a:buFont typeface="Arial" pitchFamily="34" charset="0"/>
              <a:buChar char="•"/>
            </a:pPr>
            <a:r>
              <a:rPr lang="en-IN" sz="2400" b="0" dirty="0"/>
              <a:t>Charges a fee for this service</a:t>
            </a:r>
            <a:endParaRPr lang="en-US" sz="2400" b="0" dirty="0"/>
          </a:p>
        </p:txBody>
      </p:sp>
      <p:sp>
        <p:nvSpPr>
          <p:cNvPr id="27" name="Title 1"/>
          <p:cNvSpPr>
            <a:spLocks noGrp="1"/>
          </p:cNvSpPr>
          <p:nvPr>
            <p:ph type="title"/>
          </p:nvPr>
        </p:nvSpPr>
        <p:spPr>
          <a:xfrm>
            <a:off x="761999" y="0"/>
            <a:ext cx="8382000" cy="1444625"/>
          </a:xfrm>
        </p:spPr>
        <p:txBody>
          <a:bodyPr>
            <a:normAutofit/>
          </a:bodyPr>
          <a:lstStyle/>
          <a:p>
            <a:pPr algn="ctr"/>
            <a:r>
              <a:rPr lang="en-US" dirty="0"/>
              <a:t>Sale of </a:t>
            </a:r>
            <a:r>
              <a:rPr lang="en-US" dirty="0" smtClean="0"/>
              <a:t>Receivables—Factoring </a:t>
            </a:r>
            <a:r>
              <a:rPr lang="en-US" dirty="0"/>
              <a:t>Arrangement</a:t>
            </a:r>
            <a:endParaRPr lang="en-US" dirty="0">
              <a:latin typeface="Calibri Light" panose="020F0302020204030204" pitchFamily="34" charset="0"/>
            </a:endParaRPr>
          </a:p>
        </p:txBody>
      </p:sp>
      <p:cxnSp>
        <p:nvCxnSpPr>
          <p:cNvPr id="7" name="Elbow Connector 6"/>
          <p:cNvCxnSpPr>
            <a:stCxn id="6" idx="0"/>
            <a:endCxn id="14" idx="1"/>
          </p:cNvCxnSpPr>
          <p:nvPr/>
        </p:nvCxnSpPr>
        <p:spPr>
          <a:xfrm rot="5400000" flipH="1" flipV="1">
            <a:off x="2243896" y="2014070"/>
            <a:ext cx="714943" cy="1284459"/>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14" idx="3"/>
            <a:endCxn id="13" idx="0"/>
          </p:cNvCxnSpPr>
          <p:nvPr/>
        </p:nvCxnSpPr>
        <p:spPr>
          <a:xfrm>
            <a:off x="5848349" y="2298827"/>
            <a:ext cx="1680061" cy="527402"/>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13" idx="2"/>
            <a:endCxn id="15" idx="3"/>
          </p:cNvCxnSpPr>
          <p:nvPr/>
        </p:nvCxnSpPr>
        <p:spPr>
          <a:xfrm rot="5400000">
            <a:off x="6295965" y="3209611"/>
            <a:ext cx="784830" cy="1680060"/>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5" idx="1"/>
            <a:endCxn id="6" idx="2"/>
          </p:cNvCxnSpPr>
          <p:nvPr/>
        </p:nvCxnSpPr>
        <p:spPr>
          <a:xfrm rot="10800000">
            <a:off x="1959138" y="3475436"/>
            <a:ext cx="1284460" cy="966621"/>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389939" y="3657226"/>
            <a:ext cx="0" cy="153156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2127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childTnLst>
                                </p:cTn>
                              </p:par>
                            </p:childTnLst>
                          </p:cTn>
                        </p:par>
                        <p:par>
                          <p:cTn id="32" fill="hold">
                            <p:stCondLst>
                              <p:cond delay="5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6" grpId="0" animBg="1"/>
      <p:bldP spid="13" grpId="0" animBg="1"/>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Sale of </a:t>
            </a:r>
            <a:r>
              <a:rPr lang="en-US" dirty="0" smtClean="0"/>
              <a:t>Receivables—Securitization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6" name="TextBox 5"/>
          <p:cNvSpPr txBox="1"/>
          <p:nvPr/>
        </p:nvSpPr>
        <p:spPr>
          <a:xfrm>
            <a:off x="836344" y="1534164"/>
            <a:ext cx="2211252" cy="492443"/>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600" b="1" dirty="0"/>
              <a:t>Company</a:t>
            </a:r>
            <a:endParaRPr lang="en-US" sz="2600" dirty="0"/>
          </a:p>
        </p:txBody>
      </p:sp>
      <p:sp>
        <p:nvSpPr>
          <p:cNvPr id="10" name="TextBox 9"/>
          <p:cNvSpPr txBox="1"/>
          <p:nvPr/>
        </p:nvSpPr>
        <p:spPr>
          <a:xfrm>
            <a:off x="5601492" y="4530589"/>
            <a:ext cx="3237708" cy="1680460"/>
          </a:xfrm>
          <a:prstGeom prst="rect">
            <a:avLst/>
          </a:prstGeom>
        </p:spPr>
        <p:style>
          <a:lnRef idx="1">
            <a:schemeClr val="accent4"/>
          </a:lnRef>
          <a:fillRef idx="2">
            <a:schemeClr val="accent4"/>
          </a:fillRef>
          <a:effectRef idx="1">
            <a:schemeClr val="accent4"/>
          </a:effectRef>
          <a:fontRef idx="minor">
            <a:schemeClr val="dk1"/>
          </a:fontRef>
        </p:style>
        <p:txBody>
          <a:bodyPr spcFirstLastPara="0" vert="horz" wrap="square" lIns="182880" tIns="45720" rIns="182880" bIns="45720" numCol="1" spcCol="1270" anchor="ctr" anchorCtr="0">
            <a:noAutofit/>
          </a:bodyPr>
          <a:lstStyle>
            <a:defPPr>
              <a:defRPr lang="en-US"/>
            </a:defPPr>
            <a:lvl1pPr marL="342900" lvl="0" indent="-342900" defTabSz="800100">
              <a:lnSpc>
                <a:spcPct val="90000"/>
              </a:lnSpc>
              <a:spcBef>
                <a:spcPct val="0"/>
              </a:spcBef>
              <a:spcAft>
                <a:spcPct val="35000"/>
              </a:spcAft>
              <a:buFont typeface="Arial" panose="020B0604020202020204" pitchFamily="34" charset="0"/>
              <a:buChar char="•"/>
              <a:defRPr sz="2400"/>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indent="0">
              <a:buNone/>
            </a:pPr>
            <a:r>
              <a:rPr lang="en-US" dirty="0"/>
              <a:t>Related securities, typically debt such as </a:t>
            </a:r>
          </a:p>
          <a:p>
            <a:r>
              <a:rPr lang="en-US" dirty="0"/>
              <a:t>bonds</a:t>
            </a:r>
          </a:p>
          <a:p>
            <a:r>
              <a:rPr lang="en-US" dirty="0"/>
              <a:t>commercial paper</a:t>
            </a:r>
          </a:p>
        </p:txBody>
      </p:sp>
      <p:sp>
        <p:nvSpPr>
          <p:cNvPr id="13" name="TextBox 12"/>
          <p:cNvSpPr txBox="1"/>
          <p:nvPr/>
        </p:nvSpPr>
        <p:spPr>
          <a:xfrm>
            <a:off x="808529" y="3409237"/>
            <a:ext cx="2266881" cy="49244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en-US"/>
            </a:defPPr>
            <a:lvl1pPr algn="ctr">
              <a:defRPr sz="2600" b="1"/>
            </a:lvl1pPr>
          </a:lstStyle>
          <a:p>
            <a:r>
              <a:rPr lang="en-IN" dirty="0"/>
              <a:t>SPE</a:t>
            </a:r>
            <a:endParaRPr lang="en-US" dirty="0"/>
          </a:p>
        </p:txBody>
      </p:sp>
      <p:sp>
        <p:nvSpPr>
          <p:cNvPr id="25" name="Freeform 24"/>
          <p:cNvSpPr/>
          <p:nvPr/>
        </p:nvSpPr>
        <p:spPr>
          <a:xfrm>
            <a:off x="5601492" y="1664977"/>
            <a:ext cx="3237708" cy="1744259"/>
          </a:xfrm>
          <a:custGeom>
            <a:avLst/>
            <a:gdLst>
              <a:gd name="connsiteX0" fmla="*/ 0 w 1255084"/>
              <a:gd name="connsiteY0" fmla="*/ 0 h 645792"/>
              <a:gd name="connsiteX1" fmla="*/ 1255084 w 1255084"/>
              <a:gd name="connsiteY1" fmla="*/ 0 h 645792"/>
              <a:gd name="connsiteX2" fmla="*/ 1255084 w 1255084"/>
              <a:gd name="connsiteY2" fmla="*/ 645792 h 645792"/>
              <a:gd name="connsiteX3" fmla="*/ 0 w 1255084"/>
              <a:gd name="connsiteY3" fmla="*/ 645792 h 645792"/>
              <a:gd name="connsiteX4" fmla="*/ 0 w 1255084"/>
              <a:gd name="connsiteY4" fmla="*/ 0 h 64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084" h="645792">
                <a:moveTo>
                  <a:pt x="0" y="0"/>
                </a:moveTo>
                <a:lnTo>
                  <a:pt x="1255084" y="0"/>
                </a:lnTo>
                <a:lnTo>
                  <a:pt x="1255084" y="645792"/>
                </a:lnTo>
                <a:lnTo>
                  <a:pt x="0" y="645792"/>
                </a:lnTo>
                <a:lnTo>
                  <a:pt x="0" y="0"/>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82880" tIns="45720" rIns="182880" bIns="45720" numCol="1" spcCol="1270" anchor="ctr" anchorCtr="0">
            <a:noAutofit/>
          </a:bodyPr>
          <a:lstStyle/>
          <a:p>
            <a:pPr marL="342900" lvl="0" indent="-342900" defTabSz="800100">
              <a:lnSpc>
                <a:spcPct val="90000"/>
              </a:lnSpc>
              <a:spcBef>
                <a:spcPct val="0"/>
              </a:spcBef>
              <a:spcAft>
                <a:spcPct val="35000"/>
              </a:spcAft>
              <a:buFont typeface="Arial" panose="020B0604020202020204" pitchFamily="34" charset="0"/>
              <a:buChar char="•"/>
            </a:pPr>
            <a:r>
              <a:rPr lang="en-US" sz="2400" kern="1200" dirty="0">
                <a:solidFill>
                  <a:schemeClr val="tx1"/>
                </a:solidFill>
              </a:rPr>
              <a:t>Trade receivables</a:t>
            </a:r>
          </a:p>
          <a:p>
            <a:pPr marL="342900" lvl="0" indent="-342900" defTabSz="800100">
              <a:lnSpc>
                <a:spcPct val="90000"/>
              </a:lnSpc>
              <a:spcBef>
                <a:spcPct val="0"/>
              </a:spcBef>
              <a:spcAft>
                <a:spcPct val="35000"/>
              </a:spcAft>
              <a:buFont typeface="Arial" panose="020B0604020202020204" pitchFamily="34" charset="0"/>
              <a:buChar char="•"/>
            </a:pPr>
            <a:r>
              <a:rPr lang="en-US" sz="2400" dirty="0">
                <a:solidFill>
                  <a:schemeClr val="tx1"/>
                </a:solidFill>
              </a:rPr>
              <a:t>Credit card receivables</a:t>
            </a:r>
          </a:p>
          <a:p>
            <a:pPr marL="342900" lvl="0" indent="-342900" defTabSz="800100">
              <a:lnSpc>
                <a:spcPct val="90000"/>
              </a:lnSpc>
              <a:spcBef>
                <a:spcPct val="0"/>
              </a:spcBef>
              <a:spcAft>
                <a:spcPct val="35000"/>
              </a:spcAft>
              <a:buFont typeface="Arial" panose="020B0604020202020204" pitchFamily="34" charset="0"/>
              <a:buChar char="•"/>
            </a:pPr>
            <a:r>
              <a:rPr lang="en-US" sz="2400" dirty="0">
                <a:solidFill>
                  <a:schemeClr val="tx1"/>
                </a:solidFill>
              </a:rPr>
              <a:t>L</a:t>
            </a:r>
            <a:r>
              <a:rPr lang="en-US" sz="2400" kern="1200" dirty="0">
                <a:solidFill>
                  <a:schemeClr val="tx1"/>
                </a:solidFill>
              </a:rPr>
              <a:t>oans</a:t>
            </a:r>
          </a:p>
        </p:txBody>
      </p:sp>
      <p:cxnSp>
        <p:nvCxnSpPr>
          <p:cNvPr id="7" name="Straight Arrow Connector 6"/>
          <p:cNvCxnSpPr>
            <a:stCxn id="6" idx="2"/>
            <a:endCxn id="13" idx="0"/>
          </p:cNvCxnSpPr>
          <p:nvPr/>
        </p:nvCxnSpPr>
        <p:spPr>
          <a:xfrm>
            <a:off x="1941970" y="2026607"/>
            <a:ext cx="0" cy="138263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22509" y="2427145"/>
            <a:ext cx="14389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Creates</a:t>
            </a:r>
          </a:p>
        </p:txBody>
      </p:sp>
      <p:cxnSp>
        <p:nvCxnSpPr>
          <p:cNvPr id="20" name="Straight Arrow Connector 19"/>
          <p:cNvCxnSpPr>
            <a:stCxn id="13" idx="3"/>
          </p:cNvCxnSpPr>
          <p:nvPr/>
        </p:nvCxnSpPr>
        <p:spPr>
          <a:xfrm flipV="1">
            <a:off x="3075410" y="2427145"/>
            <a:ext cx="2553896" cy="1228314"/>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86030" y="2719972"/>
            <a:ext cx="12103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solidFill>
                  <a:schemeClr val="tx1"/>
                </a:solidFill>
              </a:rPr>
              <a:t>Buys</a:t>
            </a:r>
          </a:p>
        </p:txBody>
      </p:sp>
      <p:cxnSp>
        <p:nvCxnSpPr>
          <p:cNvPr id="24" name="Straight Arrow Connector 23"/>
          <p:cNvCxnSpPr>
            <a:stCxn id="13" idx="3"/>
            <a:endCxn id="10" idx="1"/>
          </p:cNvCxnSpPr>
          <p:nvPr/>
        </p:nvCxnSpPr>
        <p:spPr>
          <a:xfrm>
            <a:off x="3075410" y="3655459"/>
            <a:ext cx="2526082" cy="171536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906218" y="4525458"/>
            <a:ext cx="12103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en-US"/>
            </a:defPPr>
            <a:lvl1pPr algn="ctr">
              <a:defRPr sz="2400"/>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Sells</a:t>
            </a:r>
          </a:p>
        </p:txBody>
      </p:sp>
    </p:spTree>
    <p:extLst>
      <p:ext uri="{BB962C8B-B14F-4D97-AF65-F5344CB8AC3E}">
        <p14:creationId xmlns:p14="http://schemas.microsoft.com/office/powerpoint/2010/main" val="5414355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4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29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3" grpId="0" animBg="1"/>
      <p:bldP spid="25" grpId="0" animBg="1"/>
      <p:bldP spid="14" grpId="0" animBg="1"/>
      <p:bldP spid="15" grpId="0" animBg="1"/>
      <p:bldP spid="3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Sales With or Without Recourse</a:t>
            </a:r>
          </a:p>
        </p:txBody>
      </p:sp>
      <p:sp>
        <p:nvSpPr>
          <p:cNvPr id="3" name="Content Placeholder 2"/>
          <p:cNvSpPr>
            <a:spLocks noGrp="1"/>
          </p:cNvSpPr>
          <p:nvPr>
            <p:ph idx="1"/>
          </p:nvPr>
        </p:nvSpPr>
        <p:spPr/>
        <p:txBody>
          <a:bodyPr>
            <a:noAutofit/>
          </a:bodyPr>
          <a:lstStyle/>
          <a:p>
            <a:r>
              <a:rPr lang="en-US" sz="2800" dirty="0"/>
              <a:t>If a factoring arrangement is made </a:t>
            </a:r>
            <a:r>
              <a:rPr lang="en-US" sz="2800" b="1" dirty="0">
                <a:solidFill>
                  <a:srgbClr val="C00000"/>
                </a:solidFill>
              </a:rPr>
              <a:t>without recourse</a:t>
            </a:r>
            <a:r>
              <a:rPr lang="en-US" sz="2800" dirty="0"/>
              <a:t>, the buyer can’t ask the seller for more money if the receivables prove to be </a:t>
            </a:r>
            <a:r>
              <a:rPr lang="en-US" sz="2800" dirty="0" smtClean="0"/>
              <a:t>uncollectible </a:t>
            </a:r>
            <a:endParaRPr lang="en-US" sz="2800" dirty="0"/>
          </a:p>
          <a:p>
            <a:r>
              <a:rPr lang="en-US" sz="2800" dirty="0"/>
              <a:t>When a company sells accounts receivable </a:t>
            </a:r>
            <a:r>
              <a:rPr lang="en-US" sz="2800" b="1" dirty="0">
                <a:solidFill>
                  <a:srgbClr val="C00000"/>
                </a:solidFill>
              </a:rPr>
              <a:t>with recourse</a:t>
            </a:r>
            <a:r>
              <a:rPr lang="en-US" sz="2800" dirty="0"/>
              <a:t>,</a:t>
            </a:r>
            <a:r>
              <a:rPr lang="en-US" sz="2800" b="1" dirty="0"/>
              <a:t> </a:t>
            </a:r>
            <a:r>
              <a:rPr lang="en-US" sz="2800" dirty="0"/>
              <a:t>the seller retains all of the risk of bad debts</a:t>
            </a:r>
          </a:p>
          <a:p>
            <a:pPr lvl="1"/>
            <a:r>
              <a:rPr lang="en-US" dirty="0"/>
              <a:t>To compensate the seller for retaining the risk of bad debts, the buyer usually charges a lower factoring fee when receivables are sold with </a:t>
            </a:r>
            <a:r>
              <a:rPr lang="en-US" dirty="0" smtClean="0"/>
              <a:t>recourse</a:t>
            </a: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Tree>
    <p:extLst>
      <p:ext uri="{BB962C8B-B14F-4D97-AF65-F5344CB8AC3E}">
        <p14:creationId xmlns:p14="http://schemas.microsoft.com/office/powerpoint/2010/main" val="21413133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lnSpc>
                <a:spcPct val="100000"/>
              </a:lnSpc>
            </a:pPr>
            <a:r>
              <a:rPr lang="en-US" dirty="0"/>
              <a:t>Accounts Receivable Factored without </a:t>
            </a:r>
            <a:r>
              <a:rPr lang="en-US" dirty="0" smtClean="0"/>
              <a:t>Recourse</a:t>
            </a:r>
            <a:endParaRPr lang="en-US" dirty="0">
              <a:latin typeface="Calibri Light" panose="020F0302020204030204" pitchFamily="34" charset="0"/>
            </a:endParaRPr>
          </a:p>
        </p:txBody>
      </p:sp>
      <p:sp>
        <p:nvSpPr>
          <p:cNvPr id="5" name="Content Placeholder 4"/>
          <p:cNvSpPr>
            <a:spLocks noGrp="1"/>
          </p:cNvSpPr>
          <p:nvPr>
            <p:ph idx="1"/>
          </p:nvPr>
        </p:nvSpPr>
        <p:spPr>
          <a:xfrm>
            <a:off x="685800" y="1066800"/>
            <a:ext cx="8366127" cy="3665690"/>
          </a:xfrm>
        </p:spPr>
        <p:txBody>
          <a:bodyPr>
            <a:normAutofit/>
          </a:bodyPr>
          <a:lstStyle/>
          <a:p>
            <a:pPr marL="0" indent="0">
              <a:buNone/>
            </a:pPr>
            <a:r>
              <a:rPr lang="en-IN" sz="1800" dirty="0"/>
              <a:t>In December 2018, the Santa Teresa Glass Company factored accounts receivable that had a book value of $600,000 to Factor Bank. The transfer was made </a:t>
            </a:r>
            <a:r>
              <a:rPr lang="en-IN" sz="1800" b="1" dirty="0">
                <a:solidFill>
                  <a:srgbClr val="C00000"/>
                </a:solidFill>
              </a:rPr>
              <a:t>without</a:t>
            </a:r>
            <a:r>
              <a:rPr lang="en-IN" sz="1800" dirty="0"/>
              <a:t> </a:t>
            </a:r>
            <a:r>
              <a:rPr lang="en-IN" sz="1800" b="1" dirty="0">
                <a:solidFill>
                  <a:srgbClr val="C00000"/>
                </a:solidFill>
              </a:rPr>
              <a:t>recourse</a:t>
            </a:r>
            <a:r>
              <a:rPr lang="en-IN" sz="1800" dirty="0"/>
              <a:t>. Under this arrangement, Santa Teresa transfers the $600,000 of receivables to Factor, and Factor immediately remits to Santa Teresa cash equal to 90% of the factored amount. Factor retains the remaining 10% to cover its factoring fee (equal to 4% of the total factored amount) and to provide a cushion against potential sales returns and allowances. After Factor has collected cash equal to the amount advanced to Santa Teresa plus their factoring fee, Factor remits the excess to Santa Teresa. Therefore, under this arrangement Factor provides Santa Teresa with cash up-front and a “beneficial interest” in the transferred receivables equal to the fair value of the last 10% of the receivables to be collected (which management estimates to equal $50,000), less the 4% factoring fee</a:t>
            </a:r>
            <a:r>
              <a:rPr lang="en-IN" sz="1800" dirty="0" smtClean="0"/>
              <a:t>.</a:t>
            </a:r>
            <a:endParaRPr lang="en-US" sz="1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2" name="Table 21"/>
          <p:cNvGraphicFramePr>
            <a:graphicFrameLocks noGrp="1"/>
          </p:cNvGraphicFramePr>
          <p:nvPr>
            <p:extLst>
              <p:ext uri="{D42A27DB-BD31-4B8C-83A1-F6EECF244321}">
                <p14:modId xmlns:p14="http://schemas.microsoft.com/office/powerpoint/2010/main" val="460087217"/>
              </p:ext>
            </p:extLst>
          </p:nvPr>
        </p:nvGraphicFramePr>
        <p:xfrm>
          <a:off x="762000" y="4572000"/>
          <a:ext cx="8077200" cy="2038126"/>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0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000" b="0" dirty="0">
                          <a:solidFill>
                            <a:srgbClr val="000000"/>
                          </a:solidFill>
                        </a:rPr>
                        <a:t>540,000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0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000" dirty="0"/>
                        <a:t>Loss on sale of receivables</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000" b="0" dirty="0">
                          <a:solidFill>
                            <a:schemeClr val="tx1"/>
                          </a:solidFill>
                        </a:rPr>
                        <a:t>34,000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0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409463">
                <a:tc>
                  <a:txBody>
                    <a:bodyPr/>
                    <a:lstStyle/>
                    <a:p>
                      <a:pPr lvl="0"/>
                      <a:r>
                        <a:rPr lang="en-US" sz="2000" dirty="0"/>
                        <a:t>Receivable from factor</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dirty="0"/>
                        <a:t>26,000</a:t>
                      </a:r>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chemeClr val="tx1"/>
                        </a:solidFill>
                      </a:endParaRP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09463">
                <a:tc>
                  <a:txBody>
                    <a:bodyPr/>
                    <a:lstStyle/>
                    <a:p>
                      <a:pPr lvl="1"/>
                      <a:r>
                        <a:rPr lang="en-US" sz="20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600,000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23" name="TextBox 22"/>
          <p:cNvSpPr txBox="1"/>
          <p:nvPr/>
        </p:nvSpPr>
        <p:spPr>
          <a:xfrm>
            <a:off x="1106424" y="5147250"/>
            <a:ext cx="3576504" cy="400110"/>
          </a:xfrm>
          <a:prstGeom prst="rect">
            <a:avLst/>
          </a:prstGeom>
          <a:noFill/>
        </p:spPr>
        <p:txBody>
          <a:bodyPr wrap="square" rtlCol="0">
            <a:spAutoFit/>
          </a:bodyPr>
          <a:lstStyle/>
          <a:p>
            <a:pPr algn="ctr"/>
            <a:r>
              <a:rPr lang="en-US" sz="2000" b="1" dirty="0">
                <a:solidFill>
                  <a:srgbClr val="C00000"/>
                </a:solidFill>
              </a:rPr>
              <a:t>(90% × $600,000 = $540,000)</a:t>
            </a:r>
          </a:p>
        </p:txBody>
      </p:sp>
      <p:sp>
        <p:nvSpPr>
          <p:cNvPr id="24" name="TextBox 23"/>
          <p:cNvSpPr txBox="1"/>
          <p:nvPr/>
        </p:nvSpPr>
        <p:spPr>
          <a:xfrm>
            <a:off x="3236976" y="6352032"/>
            <a:ext cx="2442800" cy="400110"/>
          </a:xfrm>
          <a:prstGeom prst="rect">
            <a:avLst/>
          </a:prstGeom>
          <a:noFill/>
        </p:spPr>
        <p:txBody>
          <a:bodyPr wrap="square" rtlCol="0">
            <a:spAutoFit/>
          </a:bodyPr>
          <a:lstStyle/>
          <a:p>
            <a:pPr algn="ctr"/>
            <a:endParaRPr lang="en-US" sz="2000" dirty="0">
              <a:solidFill>
                <a:srgbClr val="C00000"/>
              </a:solidFill>
            </a:endParaRPr>
          </a:p>
        </p:txBody>
      </p:sp>
    </p:spTree>
    <p:extLst>
      <p:ext uri="{BB962C8B-B14F-4D97-AF65-F5344CB8AC3E}">
        <p14:creationId xmlns:p14="http://schemas.microsoft.com/office/powerpoint/2010/main" val="2809543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3" grpId="0"/>
      <p:bldP spid="2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Accounts Receivable Factored with </a:t>
            </a:r>
            <a:r>
              <a:rPr lang="en-US" dirty="0" smtClean="0"/>
              <a:t>Recourse</a:t>
            </a:r>
            <a:endParaRPr lang="en-US" dirty="0">
              <a:latin typeface="Calibri Light" panose="020F0302020204030204" pitchFamily="34" charset="0"/>
            </a:endParaRPr>
          </a:p>
        </p:txBody>
      </p:sp>
      <p:sp>
        <p:nvSpPr>
          <p:cNvPr id="3" name="Content Placeholder 2"/>
          <p:cNvSpPr>
            <a:spLocks noGrp="1"/>
          </p:cNvSpPr>
          <p:nvPr>
            <p:ph idx="1"/>
          </p:nvPr>
        </p:nvSpPr>
        <p:spPr>
          <a:xfrm>
            <a:off x="761999" y="1444626"/>
            <a:ext cx="8013600" cy="1522143"/>
          </a:xfrm>
        </p:spPr>
        <p:txBody>
          <a:bodyPr>
            <a:noAutofit/>
          </a:bodyPr>
          <a:lstStyle/>
          <a:p>
            <a:pPr marL="0" indent="0">
              <a:buNone/>
            </a:pPr>
            <a:r>
              <a:rPr lang="en-IN" sz="2400" dirty="0"/>
              <a:t>Assume the same facts as in the previous </a:t>
            </a:r>
            <a:r>
              <a:rPr lang="en-IN" sz="2400" dirty="0" smtClean="0"/>
              <a:t>illustration</a:t>
            </a:r>
            <a:r>
              <a:rPr lang="en-IN" sz="2400" dirty="0"/>
              <a:t>, except that Santa Teresa sold the receivables to Factor </a:t>
            </a:r>
            <a:r>
              <a:rPr lang="en-IN" sz="2400" b="1" dirty="0">
                <a:solidFill>
                  <a:srgbClr val="C00000"/>
                </a:solidFill>
              </a:rPr>
              <a:t>with recourse</a:t>
            </a:r>
            <a:r>
              <a:rPr lang="en-IN" sz="2400" i="1" dirty="0"/>
              <a:t> </a:t>
            </a:r>
            <a:r>
              <a:rPr lang="en-IN" sz="2400" dirty="0"/>
              <a:t>and estimates the fair value of the recourse obligation to be </a:t>
            </a:r>
            <a:r>
              <a:rPr lang="en-IN" sz="2400" b="1" dirty="0">
                <a:solidFill>
                  <a:srgbClr val="0072A2"/>
                </a:solidFill>
              </a:rPr>
              <a:t>$5,000</a:t>
            </a:r>
            <a:r>
              <a:rPr lang="en-IN"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3" name="Table 22"/>
          <p:cNvGraphicFramePr>
            <a:graphicFrameLocks noGrp="1"/>
          </p:cNvGraphicFramePr>
          <p:nvPr>
            <p:extLst>
              <p:ext uri="{D42A27DB-BD31-4B8C-83A1-F6EECF244321}">
                <p14:modId xmlns:p14="http://schemas.microsoft.com/office/powerpoint/2010/main" val="4280111947"/>
              </p:ext>
            </p:extLst>
          </p:nvPr>
        </p:nvGraphicFramePr>
        <p:xfrm>
          <a:off x="762000" y="3200400"/>
          <a:ext cx="8077200" cy="259080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540,000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Loss on sale of receivables</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0" dirty="0">
                          <a:solidFill>
                            <a:schemeClr val="tx1"/>
                          </a:solidFill>
                        </a:rPr>
                        <a:t>39,000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137160">
                <a:tc>
                  <a:txBody>
                    <a:bodyPr/>
                    <a:lstStyle/>
                    <a:p>
                      <a:pPr lvl="0"/>
                      <a:r>
                        <a:rPr lang="en-US" sz="2200" dirty="0"/>
                        <a:t>Receivable from factor</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dirty="0"/>
                        <a:t>26,000</a:t>
                      </a:r>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b="0" dirty="0">
                        <a:solidFill>
                          <a:schemeClr val="tx1"/>
                        </a:solidFill>
                      </a:endParaRP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67640">
                <a:tc>
                  <a:txBody>
                    <a:bodyPr/>
                    <a:lstStyle/>
                    <a:p>
                      <a:pPr lvl="1"/>
                      <a:r>
                        <a:rPr lang="en-US" sz="2200" dirty="0"/>
                        <a:t>Recourse liability</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00B0F0"/>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600,000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2973923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Factoring Receivables</a:t>
            </a:r>
          </a:p>
        </p:txBody>
      </p:sp>
      <p:sp>
        <p:nvSpPr>
          <p:cNvPr id="414723" name="Rectangle 3"/>
          <p:cNvSpPr>
            <a:spLocks noGrp="1" noChangeArrowheads="1"/>
          </p:cNvSpPr>
          <p:nvPr>
            <p:ph idx="1"/>
          </p:nvPr>
        </p:nvSpPr>
        <p:spPr>
          <a:xfrm>
            <a:off x="777240" y="1392659"/>
            <a:ext cx="8013600" cy="5057775"/>
          </a:xfrm>
          <a:solidFill>
            <a:schemeClr val="bg1">
              <a:lumMod val="95000"/>
            </a:schemeClr>
          </a:solidFill>
        </p:spPr>
        <p:txBody>
          <a:bodyPr>
            <a:normAutofit/>
          </a:bodyPr>
          <a:lstStyle/>
          <a:p>
            <a:pPr marL="0" indent="0">
              <a:spcAft>
                <a:spcPts val="600"/>
              </a:spcAft>
              <a:buNone/>
            </a:pPr>
            <a:r>
              <a:rPr lang="en-US" sz="2300" dirty="0"/>
              <a:t>Which of the following is </a:t>
            </a:r>
            <a:r>
              <a:rPr lang="en-US" sz="2300" b="1" dirty="0"/>
              <a:t>not </a:t>
            </a:r>
            <a:r>
              <a:rPr lang="en-US" sz="2300" dirty="0"/>
              <a:t>true about factoring receivables?</a:t>
            </a:r>
          </a:p>
          <a:p>
            <a:pPr marL="457200" indent="-457200">
              <a:buFont typeface="+mj-lt"/>
              <a:buAutoNum type="alphaLcPeriod"/>
              <a:tabLst>
                <a:tab pos="457200" algn="l"/>
              </a:tabLst>
            </a:pPr>
            <a:r>
              <a:rPr lang="en-US" sz="2300" dirty="0" smtClean="0"/>
              <a:t>Cash </a:t>
            </a:r>
            <a:r>
              <a:rPr lang="en-US" sz="2300" dirty="0"/>
              <a:t>received upon transfer is less than the amount of receivables </a:t>
            </a:r>
            <a:r>
              <a:rPr lang="en-US" sz="2300" dirty="0" smtClean="0"/>
              <a:t>transferred</a:t>
            </a:r>
            <a:endParaRPr lang="en-US" sz="2300" dirty="0"/>
          </a:p>
          <a:p>
            <a:pPr marL="457200" indent="-457200">
              <a:buFont typeface="+mj-lt"/>
              <a:buAutoNum type="alphaLcPeriod"/>
              <a:tabLst>
                <a:tab pos="342900" algn="l"/>
              </a:tabLst>
            </a:pPr>
            <a:r>
              <a:rPr lang="en-US" sz="2300" dirty="0"/>
              <a:t>A transfer without recourse means that the transferor bears the risk of the receivables not being </a:t>
            </a:r>
            <a:r>
              <a:rPr lang="en-US" sz="2300" dirty="0" smtClean="0"/>
              <a:t>collected</a:t>
            </a:r>
            <a:endParaRPr lang="en-US" sz="2300" dirty="0"/>
          </a:p>
          <a:p>
            <a:pPr marL="457200" indent="-457200">
              <a:buFont typeface="+mj-lt"/>
              <a:buAutoNum type="alphaLcPeriod"/>
              <a:tabLst>
                <a:tab pos="342900" algn="l"/>
              </a:tabLst>
            </a:pPr>
            <a:r>
              <a:rPr lang="en-US" sz="2300" dirty="0"/>
              <a:t>A larger loss is recorded by the transferor when receivables are transferred with </a:t>
            </a:r>
            <a:r>
              <a:rPr lang="en-US" sz="2300" dirty="0" smtClean="0"/>
              <a:t>recourse</a:t>
            </a:r>
            <a:endParaRPr lang="en-US" sz="2300" dirty="0"/>
          </a:p>
          <a:p>
            <a:pPr marL="457200" indent="-457200">
              <a:buFont typeface="+mj-lt"/>
              <a:buAutoNum type="alphaLcPeriod"/>
              <a:tabLst>
                <a:tab pos="342900" algn="l"/>
              </a:tabLst>
            </a:pPr>
            <a:r>
              <a:rPr lang="en-US" sz="2300" dirty="0"/>
              <a:t>The transferor removes the factored accounts receivable from its balance </a:t>
            </a:r>
            <a:r>
              <a:rPr lang="en-US" sz="2300" dirty="0" smtClean="0"/>
              <a:t>sheet</a:t>
            </a:r>
            <a:endParaRPr lang="en-US" sz="2300" dirty="0"/>
          </a:p>
        </p:txBody>
      </p:sp>
      <p:sp>
        <p:nvSpPr>
          <p:cNvPr id="2" name="Oval 1"/>
          <p:cNvSpPr/>
          <p:nvPr/>
        </p:nvSpPr>
        <p:spPr bwMode="auto">
          <a:xfrm>
            <a:off x="761998" y="27432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762000" y="4953000"/>
            <a:ext cx="7998409" cy="1754327"/>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dirty="0">
                <a:solidFill>
                  <a:prstClr val="black"/>
                </a:solidFill>
              </a:rPr>
              <a:t>The correct answer is </a:t>
            </a:r>
            <a:r>
              <a:rPr lang="en-US" i="1" dirty="0">
                <a:solidFill>
                  <a:prstClr val="black"/>
                </a:solidFill>
              </a:rPr>
              <a:t>b</a:t>
            </a:r>
            <a:r>
              <a:rPr lang="en-US" dirty="0">
                <a:solidFill>
                  <a:prstClr val="black"/>
                </a:solidFill>
              </a:rPr>
              <a:t>. Under a transfer </a:t>
            </a:r>
            <a:r>
              <a:rPr lang="en-US" b="1" dirty="0">
                <a:solidFill>
                  <a:srgbClr val="C00000"/>
                </a:solidFill>
              </a:rPr>
              <a:t>with</a:t>
            </a:r>
            <a:r>
              <a:rPr lang="en-US" dirty="0">
                <a:solidFill>
                  <a:prstClr val="black"/>
                </a:solidFill>
              </a:rPr>
              <a:t> recourse, the transferee can go back to the transferor for payment if receivables default, so the transferor bears the risk of the receivables not being collected, recognizing a recourse liability and a larger loss on the factoring arrangement</a:t>
            </a:r>
            <a:r>
              <a:rPr lang="en-US" dirty="0" smtClean="0">
                <a:solidFill>
                  <a:prstClr val="black"/>
                </a:solidFill>
              </a:rPr>
              <a:t>. If </a:t>
            </a:r>
            <a:r>
              <a:rPr lang="en-US" dirty="0">
                <a:solidFill>
                  <a:prstClr val="black"/>
                </a:solidFill>
              </a:rPr>
              <a:t>the transfer is </a:t>
            </a:r>
            <a:r>
              <a:rPr lang="en-US" b="1" dirty="0">
                <a:solidFill>
                  <a:srgbClr val="C00000"/>
                </a:solidFill>
              </a:rPr>
              <a:t>without</a:t>
            </a:r>
            <a:r>
              <a:rPr lang="en-US" dirty="0">
                <a:solidFill>
                  <a:prstClr val="black"/>
                </a:solidFill>
              </a:rPr>
              <a:t> recourse, the transferee cannot go back to the transferor for payment, so it is the transferee that bears the risk of default.</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-8</a:t>
            </a:r>
            <a:endParaRPr lang="en-IN" sz="1500" dirty="0"/>
          </a:p>
        </p:txBody>
      </p:sp>
    </p:spTree>
    <p:extLst>
      <p:ext uri="{BB962C8B-B14F-4D97-AF65-F5344CB8AC3E}">
        <p14:creationId xmlns:p14="http://schemas.microsoft.com/office/powerpoint/2010/main" val="154446800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Transfers of Notes </a:t>
            </a:r>
            <a:r>
              <a:rPr lang="en-US" dirty="0" smtClean="0"/>
              <a:t>Receivable—Discounting</a:t>
            </a:r>
            <a:endParaRPr lang="en-US" dirty="0">
              <a:solidFill>
                <a:srgbClr val="800000"/>
              </a:solidFill>
              <a:latin typeface="Calibri Light" panose="020F0302020204030204" pitchFamily="34" charset="0"/>
            </a:endParaRPr>
          </a:p>
        </p:txBody>
      </p:sp>
      <p:sp>
        <p:nvSpPr>
          <p:cNvPr id="5" name="Content Placeholder 4"/>
          <p:cNvSpPr>
            <a:spLocks noGrp="1"/>
          </p:cNvSpPr>
          <p:nvPr>
            <p:ph idx="1"/>
          </p:nvPr>
        </p:nvSpPr>
        <p:spPr/>
        <p:txBody>
          <a:bodyPr>
            <a:normAutofit/>
          </a:bodyPr>
          <a:lstStyle/>
          <a:p>
            <a:pPr marL="0" indent="0">
              <a:buNone/>
            </a:pPr>
            <a:r>
              <a:rPr lang="en-US" sz="2400" dirty="0"/>
              <a:t>Companies can obtain immediate cash from a financial institution either by pledging a note as collateral for a loan or by selling the note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6" name="Freeform 5"/>
          <p:cNvSpPr/>
          <p:nvPr/>
        </p:nvSpPr>
        <p:spPr>
          <a:xfrm>
            <a:off x="6355406" y="3269222"/>
            <a:ext cx="2481824" cy="866605"/>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b="1" dirty="0"/>
              <a:t>Financial institution</a:t>
            </a:r>
            <a:endParaRPr lang="en-US" sz="2400" b="1" kern="1200" dirty="0"/>
          </a:p>
        </p:txBody>
      </p:sp>
      <p:sp>
        <p:nvSpPr>
          <p:cNvPr id="8" name="Freeform 7"/>
          <p:cNvSpPr/>
          <p:nvPr/>
        </p:nvSpPr>
        <p:spPr>
          <a:xfrm>
            <a:off x="4159199" y="2587157"/>
            <a:ext cx="1219200" cy="710282"/>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kern="1200" dirty="0"/>
              <a:t>Note</a:t>
            </a:r>
          </a:p>
        </p:txBody>
      </p:sp>
      <p:sp>
        <p:nvSpPr>
          <p:cNvPr id="9" name="Freeform 8"/>
          <p:cNvSpPr/>
          <p:nvPr/>
        </p:nvSpPr>
        <p:spPr>
          <a:xfrm>
            <a:off x="2109918" y="4246618"/>
            <a:ext cx="5486400" cy="596322"/>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dirty="0"/>
              <a:t>Cash = Maturity value of note </a:t>
            </a:r>
            <a:r>
              <a:rPr lang="en-US" sz="2400" dirty="0" smtClean="0"/>
              <a:t>− </a:t>
            </a:r>
            <a:r>
              <a:rPr lang="en-US" sz="2400" dirty="0"/>
              <a:t>Discount</a:t>
            </a:r>
          </a:p>
        </p:txBody>
      </p:sp>
      <p:sp>
        <p:nvSpPr>
          <p:cNvPr id="13" name="Freeform 12"/>
          <p:cNvSpPr/>
          <p:nvPr/>
        </p:nvSpPr>
        <p:spPr>
          <a:xfrm>
            <a:off x="6019800" y="5692827"/>
            <a:ext cx="2133600" cy="555573"/>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2"/>
          </a:lnRef>
          <a:fillRef idx="2">
            <a:schemeClr val="accent2"/>
          </a:fillRef>
          <a:effectRef idx="1">
            <a:schemeClr val="accent2"/>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dirty="0"/>
              <a:t>Financing fee</a:t>
            </a:r>
          </a:p>
          <a:p>
            <a:pPr marL="0" lvl="1" algn="ctr" defTabSz="1244600">
              <a:lnSpc>
                <a:spcPct val="90000"/>
              </a:lnSpc>
              <a:spcBef>
                <a:spcPct val="0"/>
              </a:spcBef>
              <a:spcAft>
                <a:spcPct val="15000"/>
              </a:spcAft>
            </a:pPr>
            <a:endParaRPr lang="en-US" sz="2400" kern="1200" dirty="0"/>
          </a:p>
        </p:txBody>
      </p:sp>
      <p:sp>
        <p:nvSpPr>
          <p:cNvPr id="14" name="Freeform 13"/>
          <p:cNvSpPr/>
          <p:nvPr/>
        </p:nvSpPr>
        <p:spPr>
          <a:xfrm>
            <a:off x="761999" y="3351284"/>
            <a:ext cx="2481824" cy="714205"/>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b="1" dirty="0"/>
              <a:t>Company</a:t>
            </a:r>
          </a:p>
        </p:txBody>
      </p:sp>
      <p:cxnSp>
        <p:nvCxnSpPr>
          <p:cNvPr id="51" name="Straight Arrow Connector 50"/>
          <p:cNvCxnSpPr/>
          <p:nvPr/>
        </p:nvCxnSpPr>
        <p:spPr>
          <a:xfrm>
            <a:off x="3243823" y="3581400"/>
            <a:ext cx="3004577" cy="0"/>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flipV="1">
            <a:off x="3352800" y="3886200"/>
            <a:ext cx="3002608" cy="11114"/>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086600" y="4724400"/>
            <a:ext cx="0" cy="838200"/>
          </a:xfrm>
          <a:prstGeom prst="straightConnector1">
            <a:avLst/>
          </a:prstGeom>
          <a:ln w="38100"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7638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3" grpId="0" animBg="1"/>
      <p:bldP spid="1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panose="020F0502020204030204" pitchFamily="34" charset="0"/>
              </a:rPr>
              <a:t>Discounting a Note </a:t>
            </a:r>
            <a:r>
              <a:rPr lang="en-US" dirty="0" smtClean="0">
                <a:latin typeface="Calibri" panose="020F0502020204030204" pitchFamily="34" charset="0"/>
              </a:rPr>
              <a:t>Receivable</a:t>
            </a:r>
            <a:endParaRPr lang="en-US" dirty="0">
              <a:latin typeface="Calibri" panose="020F05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7" name="TextBox 6"/>
          <p:cNvSpPr txBox="1"/>
          <p:nvPr/>
        </p:nvSpPr>
        <p:spPr>
          <a:xfrm>
            <a:off x="685799" y="1371600"/>
            <a:ext cx="8332534" cy="2462213"/>
          </a:xfrm>
          <a:prstGeom prst="rect">
            <a:avLst/>
          </a:prstGeom>
          <a:noFill/>
          <a:ln w="19050">
            <a:noFill/>
          </a:ln>
        </p:spPr>
        <p:txBody>
          <a:bodyPr wrap="square" rtlCol="0">
            <a:spAutoFit/>
          </a:bodyPr>
          <a:lstStyle/>
          <a:p>
            <a:r>
              <a:rPr lang="en-IN" sz="2200" dirty="0"/>
              <a:t>On December 31, 2018, the </a:t>
            </a:r>
            <a:r>
              <a:rPr lang="en-IN" sz="2200" dirty="0" err="1"/>
              <a:t>Stridewell</a:t>
            </a:r>
            <a:r>
              <a:rPr lang="en-IN" sz="22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sz="2200" dirty="0" err="1"/>
              <a:t>Stridewell</a:t>
            </a:r>
            <a:r>
              <a:rPr lang="en-IN" sz="2200" dirty="0"/>
              <a:t> discounted the note at the Bank of the East. The bank’s discount rate is 12%. </a:t>
            </a:r>
          </a:p>
        </p:txBody>
      </p:sp>
      <p:sp>
        <p:nvSpPr>
          <p:cNvPr id="25" name="Rounded Rectangle 24"/>
          <p:cNvSpPr/>
          <p:nvPr/>
        </p:nvSpPr>
        <p:spPr>
          <a:xfrm>
            <a:off x="721047" y="3886200"/>
            <a:ext cx="8317421" cy="890587"/>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28700" indent="-1028700">
              <a:spcBef>
                <a:spcPts val="600"/>
              </a:spcBef>
              <a:spcAft>
                <a:spcPts val="600"/>
              </a:spcAft>
            </a:pPr>
            <a:r>
              <a:rPr lang="en-US" sz="2400" b="1" dirty="0">
                <a:solidFill>
                  <a:schemeClr val="tx1"/>
                </a:solidFill>
              </a:rPr>
              <a:t>STEP 1</a:t>
            </a:r>
            <a:r>
              <a:rPr lang="en-US" sz="2400" b="1" dirty="0" smtClean="0">
                <a:solidFill>
                  <a:schemeClr val="tx1"/>
                </a:solidFill>
              </a:rPr>
              <a:t>: </a:t>
            </a:r>
            <a:r>
              <a:rPr lang="en-US" sz="2400" dirty="0" smtClean="0">
                <a:solidFill>
                  <a:schemeClr val="tx1"/>
                </a:solidFill>
              </a:rPr>
              <a:t>Accrue </a:t>
            </a:r>
            <a:r>
              <a:rPr lang="en-US" sz="2400" dirty="0">
                <a:solidFill>
                  <a:schemeClr val="tx1"/>
                </a:solidFill>
              </a:rPr>
              <a:t>interest earned on the note receivable prior to its being discounted</a:t>
            </a:r>
          </a:p>
        </p:txBody>
      </p:sp>
      <p:graphicFrame>
        <p:nvGraphicFramePr>
          <p:cNvPr id="18" name="Table 17"/>
          <p:cNvGraphicFramePr>
            <a:graphicFrameLocks noGrp="1"/>
          </p:cNvGraphicFramePr>
          <p:nvPr>
            <p:extLst>
              <p:ext uri="{D42A27DB-BD31-4B8C-83A1-F6EECF244321}">
                <p14:modId xmlns:p14="http://schemas.microsoft.com/office/powerpoint/2010/main" val="2524851101"/>
              </p:ext>
            </p:extLst>
          </p:nvPr>
        </p:nvGraphicFramePr>
        <p:xfrm>
          <a:off x="838200" y="5410200"/>
          <a:ext cx="8077200" cy="131064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r>
                        <a:rPr lang="en-US" sz="2400" b="1" baseline="0" dirty="0"/>
                        <a:t> – March 31, 2019</a:t>
                      </a:r>
                      <a:endParaRPr lang="en-US" sz="2400" b="1"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Interest receivable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Interest revenue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C00000"/>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
        <p:nvSpPr>
          <p:cNvPr id="19" name="TextBox 18"/>
          <p:cNvSpPr txBox="1">
            <a:spLocks noChangeArrowheads="1"/>
          </p:cNvSpPr>
          <p:nvPr/>
        </p:nvSpPr>
        <p:spPr bwMode="auto">
          <a:xfrm>
            <a:off x="5064008" y="48768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$200,000 </a:t>
            </a:r>
            <a:r>
              <a:rPr lang="en-US" sz="2000" dirty="0" smtClean="0">
                <a:solidFill>
                  <a:schemeClr val="tx1"/>
                </a:solidFill>
                <a:latin typeface="+mj-lt"/>
              </a:rPr>
              <a:t>× </a:t>
            </a:r>
            <a:r>
              <a:rPr lang="en-US" sz="2000" dirty="0">
                <a:solidFill>
                  <a:schemeClr val="tx1"/>
                </a:solidFill>
                <a:latin typeface="+mj-lt"/>
              </a:rPr>
              <a:t>10% </a:t>
            </a:r>
            <a:r>
              <a:rPr lang="en-US" sz="2000" dirty="0" smtClean="0">
                <a:solidFill>
                  <a:schemeClr val="tx1"/>
                </a:solidFill>
                <a:latin typeface="+mj-lt"/>
              </a:rPr>
              <a:t>× </a:t>
            </a:r>
            <a:r>
              <a:rPr lang="en-US" sz="2000" dirty="0">
                <a:solidFill>
                  <a:schemeClr val="tx1"/>
                </a:solidFill>
                <a:latin typeface="+mj-lt"/>
              </a:rPr>
              <a:t>3/12 </a:t>
            </a:r>
            <a:r>
              <a:rPr lang="en-US" sz="2000" dirty="0">
                <a:solidFill>
                  <a:schemeClr val="tx1"/>
                </a:solidFill>
              </a:rPr>
              <a:t>= </a:t>
            </a:r>
            <a:r>
              <a:rPr lang="en-US" sz="2000" b="1" dirty="0">
                <a:solidFill>
                  <a:schemeClr val="tx1"/>
                </a:solidFill>
              </a:rPr>
              <a:t>$5,0</a:t>
            </a:r>
            <a:r>
              <a:rPr lang="en-US" sz="2000" b="1" dirty="0">
                <a:solidFill>
                  <a:schemeClr val="tx1"/>
                </a:solidFill>
                <a:latin typeface="+mj-lt"/>
              </a:rPr>
              <a:t>00</a:t>
            </a:r>
            <a:endParaRPr lang="en-IN" sz="2000" b="1" dirty="0">
              <a:solidFill>
                <a:schemeClr val="tx1"/>
              </a:solidFill>
              <a:latin typeface="+mj-lt"/>
            </a:endParaRPr>
          </a:p>
        </p:txBody>
      </p:sp>
      <p:cxnSp>
        <p:nvCxnSpPr>
          <p:cNvPr id="17" name="Straight Arrow Connector 16"/>
          <p:cNvCxnSpPr/>
          <p:nvPr/>
        </p:nvCxnSpPr>
        <p:spPr>
          <a:xfrm>
            <a:off x="7239000" y="5334000"/>
            <a:ext cx="914400" cy="11430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917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Concept Check: Internal Control Systems</a:t>
            </a:r>
          </a:p>
        </p:txBody>
      </p:sp>
      <p:sp>
        <p:nvSpPr>
          <p:cNvPr id="414723" name="Rectangle 3"/>
          <p:cNvSpPr>
            <a:spLocks noGrp="1" noChangeArrowheads="1"/>
          </p:cNvSpPr>
          <p:nvPr>
            <p:ph idx="1"/>
          </p:nvPr>
        </p:nvSpPr>
        <p:spPr>
          <a:xfrm>
            <a:off x="720090" y="1295400"/>
            <a:ext cx="8382001" cy="5339877"/>
          </a:xfrm>
          <a:solidFill>
            <a:schemeClr val="bg1">
              <a:lumMod val="95000"/>
            </a:schemeClr>
          </a:solidFill>
        </p:spPr>
        <p:txBody>
          <a:bodyPr>
            <a:normAutofit/>
          </a:bodyPr>
          <a:lstStyle/>
          <a:p>
            <a:pPr marL="0" indent="0">
              <a:lnSpc>
                <a:spcPct val="100000"/>
              </a:lnSpc>
              <a:buNone/>
              <a:tabLst>
                <a:tab pos="7772400" algn="dec"/>
              </a:tabLst>
              <a:defRPr/>
            </a:pPr>
            <a:r>
              <a:rPr lang="en-US" sz="2400" dirty="0" smtClean="0"/>
              <a:t>Which </a:t>
            </a:r>
            <a:r>
              <a:rPr lang="en-US" sz="2400" dirty="0"/>
              <a:t>of the following is </a:t>
            </a:r>
            <a:r>
              <a:rPr lang="en-US" sz="2400" b="1" dirty="0"/>
              <a:t>not</a:t>
            </a:r>
            <a:r>
              <a:rPr lang="en-US" sz="2400" dirty="0"/>
              <a:t> an element of a good internal control system for cash receipts and disbursements?</a:t>
            </a:r>
          </a:p>
          <a:p>
            <a:pPr marL="457200" indent="-457200">
              <a:lnSpc>
                <a:spcPct val="100000"/>
              </a:lnSpc>
              <a:buFont typeface="+mj-lt"/>
              <a:buAutoNum type="alphaLcPeriod"/>
              <a:tabLst>
                <a:tab pos="7772400" algn="dec"/>
              </a:tabLst>
              <a:defRPr/>
            </a:pPr>
            <a:r>
              <a:rPr lang="en-US" sz="2400" dirty="0"/>
              <a:t>Maintaining a separation of duties</a:t>
            </a:r>
          </a:p>
          <a:p>
            <a:pPr marL="457200" indent="-457200">
              <a:lnSpc>
                <a:spcPct val="100000"/>
              </a:lnSpc>
              <a:buFont typeface="+mj-lt"/>
              <a:buAutoNum type="alphaLcPeriod"/>
              <a:tabLst>
                <a:tab pos="7772400" algn="dec"/>
              </a:tabLst>
              <a:defRPr/>
            </a:pPr>
            <a:r>
              <a:rPr lang="en-US" sz="2400" dirty="0"/>
              <a:t>Ensuring all checks are signed by authorized individuals</a:t>
            </a:r>
          </a:p>
          <a:p>
            <a:pPr marL="457200" indent="-457200">
              <a:lnSpc>
                <a:spcPct val="100000"/>
              </a:lnSpc>
              <a:buFont typeface="+mj-lt"/>
              <a:buAutoNum type="alphaLcPeriod"/>
              <a:tabLst>
                <a:tab pos="7772400" algn="dec"/>
              </a:tabLst>
              <a:defRPr/>
            </a:pPr>
            <a:r>
              <a:rPr lang="en-US" sz="2400" dirty="0"/>
              <a:t>Having the most senior employee handle cash disbursements and bank reconciliations</a:t>
            </a:r>
          </a:p>
          <a:p>
            <a:pPr marL="457200" indent="-457200">
              <a:lnSpc>
                <a:spcPct val="100000"/>
              </a:lnSpc>
              <a:buFont typeface="+mj-lt"/>
              <a:buAutoNum type="alphaLcPeriod"/>
              <a:tabLst>
                <a:tab pos="7772400" algn="dec"/>
              </a:tabLst>
              <a:defRPr/>
            </a:pPr>
            <a:r>
              <a:rPr lang="en-US" sz="2400" dirty="0"/>
              <a:t>Making disbursements with checks rather than </a:t>
            </a:r>
            <a:r>
              <a:rPr lang="en-US" sz="2400" dirty="0" smtClean="0"/>
              <a:t>cash</a:t>
            </a:r>
            <a:endParaRPr lang="en-US" sz="2400" dirty="0"/>
          </a:p>
        </p:txBody>
      </p:sp>
      <p:sp>
        <p:nvSpPr>
          <p:cNvPr id="2" name="Oval 1"/>
          <p:cNvSpPr/>
          <p:nvPr/>
        </p:nvSpPr>
        <p:spPr bwMode="auto">
          <a:xfrm flipV="1">
            <a:off x="635555" y="3048000"/>
            <a:ext cx="49911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762048" y="4419600"/>
            <a:ext cx="8153351" cy="1938992"/>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a:t>The correct answer is </a:t>
            </a:r>
            <a:r>
              <a:rPr lang="en-US" sz="2400" i="1" dirty="0"/>
              <a:t>c</a:t>
            </a:r>
            <a:r>
              <a:rPr lang="en-US" sz="2400" dirty="0"/>
              <a:t>. Individuals that have physical responsibility for assets should not also have access to accounting records. Employees who handle cash should not be involved in or have access to accounting records nor be involved in the reconciliation of cash book balances to bank balances.</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Tree>
    <p:extLst>
      <p:ext uri="{BB962C8B-B14F-4D97-AF65-F5344CB8AC3E}">
        <p14:creationId xmlns:p14="http://schemas.microsoft.com/office/powerpoint/2010/main" val="223614273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panose="020F0502020204030204" pitchFamily="34" charset="0"/>
              </a:rPr>
              <a:t>Discounting a Note Receivable </a:t>
            </a:r>
            <a:r>
              <a:rPr lang="en-US" sz="2800" dirty="0" smtClean="0">
                <a:latin typeface="Calibri" panose="020F0502020204030204" pitchFamily="34" charset="0"/>
              </a:rPr>
              <a:t>(continued)</a:t>
            </a:r>
            <a:endParaRPr lang="en-US" sz="2800" dirty="0">
              <a:solidFill>
                <a:srgbClr val="800000"/>
              </a:solidFill>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1" name="Table 20"/>
          <p:cNvGraphicFramePr>
            <a:graphicFrameLocks noGrp="1"/>
          </p:cNvGraphicFramePr>
          <p:nvPr>
            <p:extLst>
              <p:ext uri="{D42A27DB-BD31-4B8C-83A1-F6EECF244321}">
                <p14:modId xmlns:p14="http://schemas.microsoft.com/office/powerpoint/2010/main" val="2525305669"/>
              </p:ext>
            </p:extLst>
          </p:nvPr>
        </p:nvGraphicFramePr>
        <p:xfrm>
          <a:off x="914400" y="2819401"/>
          <a:ext cx="8011160" cy="2429479"/>
        </p:xfrm>
        <a:graphic>
          <a:graphicData uri="http://schemas.openxmlformats.org/drawingml/2006/table">
            <a:tbl>
              <a:tblPr firstRow="1" bandRow="1">
                <a:tableStyleId>{2D5ABB26-0587-4C30-8999-92F81FD0307C}</a:tableStyleId>
              </a:tblPr>
              <a:tblGrid>
                <a:gridCol w="1524000">
                  <a:extLst>
                    <a:ext uri="{9D8B030D-6E8A-4147-A177-3AD203B41FA5}">
                      <a16:colId xmlns="" xmlns:a16="http://schemas.microsoft.com/office/drawing/2014/main" val="20000"/>
                    </a:ext>
                  </a:extLst>
                </a:gridCol>
                <a:gridCol w="116840">
                  <a:extLst>
                    <a:ext uri="{9D8B030D-6E8A-4147-A177-3AD203B41FA5}">
                      <a16:colId xmlns="" xmlns:a16="http://schemas.microsoft.com/office/drawing/2014/main" val="20001"/>
                    </a:ext>
                  </a:extLst>
                </a:gridCol>
                <a:gridCol w="462280">
                  <a:extLst>
                    <a:ext uri="{9D8B030D-6E8A-4147-A177-3AD203B41FA5}">
                      <a16:colId xmlns="" xmlns:a16="http://schemas.microsoft.com/office/drawing/2014/main" val="20002"/>
                    </a:ext>
                  </a:extLst>
                </a:gridCol>
                <a:gridCol w="5908040">
                  <a:extLst>
                    <a:ext uri="{9D8B030D-6E8A-4147-A177-3AD203B41FA5}">
                      <a16:colId xmlns="" xmlns:a16="http://schemas.microsoft.com/office/drawing/2014/main" val="20003"/>
                    </a:ext>
                  </a:extLst>
                </a:gridCol>
              </a:tblGrid>
              <a:tr h="428504">
                <a:tc>
                  <a:txBody>
                    <a:bodyPr/>
                    <a:lstStyle/>
                    <a:p>
                      <a:pPr algn="r"/>
                      <a:r>
                        <a:rPr lang="en-US" sz="2400" dirty="0"/>
                        <a:t>$ 200,000</a:t>
                      </a:r>
                      <a:endParaRPr lang="en-US" sz="24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a:noFill/>
                    </a:lnB>
                    <a:solidFill>
                      <a:srgbClr val="FFFAB0"/>
                    </a:solidFill>
                  </a:tcPr>
                </a:tc>
                <a:tc gridSpan="2">
                  <a:txBody>
                    <a:bodyPr/>
                    <a:lstStyle/>
                    <a:p>
                      <a:endParaRPr lang="en-US" dirty="0"/>
                    </a:p>
                  </a:txBody>
                  <a:tcPr>
                    <a:lnT w="1905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r>
                        <a:rPr lang="en-US" sz="2400" u="none" strike="noStrike" kern="1200" baseline="0" dirty="0"/>
                        <a:t>Face amount</a:t>
                      </a:r>
                      <a:endParaRPr lang="en-US" sz="2400" b="0" dirty="0">
                        <a:solidFill>
                          <a:schemeClr val="tx1"/>
                        </a:solidFill>
                      </a:endParaRP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solidFill>
                      <a:srgbClr val="FFFAB0"/>
                    </a:solidFill>
                  </a:tcPr>
                </a:tc>
                <a:extLst>
                  <a:ext uri="{0D108BD9-81ED-4DB2-BD59-A6C34878D82A}">
                    <a16:rowId xmlns="" xmlns:a16="http://schemas.microsoft.com/office/drawing/2014/main" val="10000"/>
                  </a:ext>
                </a:extLst>
              </a:tr>
              <a:tr h="428504">
                <a:tc>
                  <a:txBody>
                    <a:bodyPr/>
                    <a:lstStyle/>
                    <a:p>
                      <a:pPr algn="r"/>
                      <a:r>
                        <a:rPr lang="en-US" sz="2400" dirty="0"/>
                        <a:t>15,000</a:t>
                      </a:r>
                      <a:endParaRPr lang="en-US" sz="2400" b="1" dirty="0">
                        <a:solidFill>
                          <a:schemeClr val="tx1"/>
                        </a:solidFill>
                      </a:endParaRP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IN" sz="2400" u="none" strike="noStrike" kern="1200" baseline="0" dirty="0"/>
                        <a:t>Interest to maturity ($200,000 × 10% × 9⁄12)</a:t>
                      </a:r>
                      <a:endParaRPr lang="en-US" sz="2400" b="1" dirty="0">
                        <a:solidFill>
                          <a:schemeClr val="tx1"/>
                        </a:solidFill>
                      </a:endParaRPr>
                    </a:p>
                  </a:txBody>
                  <a:tcPr>
                    <a:lnL>
                      <a:noFill/>
                    </a:lnL>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1"/>
                  </a:ext>
                </a:extLst>
              </a:tr>
              <a:tr h="428504">
                <a:tc>
                  <a:txBody>
                    <a:bodyPr/>
                    <a:lstStyle/>
                    <a:p>
                      <a:pPr algn="r"/>
                      <a:r>
                        <a:rPr lang="en-US" sz="2400" u="none" strike="noStrike" kern="1200" baseline="0" dirty="0"/>
                        <a:t>215,000</a:t>
                      </a:r>
                      <a:endParaRPr lang="en-US" sz="2400" b="1" dirty="0">
                        <a:solidFill>
                          <a:schemeClr val="tx1"/>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a:p>
                  </a:txBody>
                  <a:tcPr>
                    <a:lnL>
                      <a:noFill/>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a:p>
                  </a:txBody>
                  <a:tcPr/>
                </a:tc>
                <a:tc>
                  <a:txBody>
                    <a:bodyPr/>
                    <a:lstStyle/>
                    <a:p>
                      <a:pPr algn="l"/>
                      <a:r>
                        <a:rPr lang="en-US" sz="2400" u="none" strike="noStrike" kern="1200" baseline="0" dirty="0"/>
                        <a:t>Maturity value</a:t>
                      </a:r>
                      <a:endParaRPr lang="en-US" sz="2400" b="1" dirty="0">
                        <a:solidFill>
                          <a:schemeClr val="tx1"/>
                        </a:solidFill>
                      </a:endParaRPr>
                    </a:p>
                  </a:txBody>
                  <a:tcPr>
                    <a:lnR w="19050" cap="flat" cmpd="sng" algn="ctr">
                      <a:solidFill>
                        <a:srgbClr val="F79646"/>
                      </a:solidFill>
                      <a:prstDash val="solid"/>
                      <a:round/>
                      <a:headEnd type="none" w="med" len="med"/>
                      <a:tailEnd type="none" w="med" len="med"/>
                    </a:lnR>
                    <a:lnB>
                      <a:noFill/>
                    </a:lnB>
                    <a:solidFill>
                      <a:srgbClr val="FFFAB0"/>
                    </a:solidFill>
                  </a:tcPr>
                </a:tc>
                <a:extLst>
                  <a:ext uri="{0D108BD9-81ED-4DB2-BD59-A6C34878D82A}">
                    <a16:rowId xmlns="" xmlns:a16="http://schemas.microsoft.com/office/drawing/2014/main" val="10002"/>
                  </a:ext>
                </a:extLst>
              </a:tr>
              <a:tr h="428504">
                <a:tc gridSpan="2">
                  <a:txBody>
                    <a:bodyPr/>
                    <a:lstStyle/>
                    <a:p>
                      <a:pPr algn="r"/>
                      <a:r>
                        <a:rPr lang="en-US" sz="2400" b="1" dirty="0">
                          <a:solidFill>
                            <a:schemeClr val="tx1"/>
                          </a:solidFill>
                        </a:rPr>
                        <a:t>(12,900)</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endParaRPr lang="en-US"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400" b="1" dirty="0"/>
                        <a:t>Discount ($215,000</a:t>
                      </a:r>
                      <a:r>
                        <a:rPr lang="en-US" sz="2400" b="1" baseline="0" dirty="0"/>
                        <a:t> × 12% × 6/12)</a:t>
                      </a:r>
                      <a:endParaRPr lang="en-US" sz="2400" b="1"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28504">
                <a:tc>
                  <a:txBody>
                    <a:bodyPr/>
                    <a:lstStyle/>
                    <a:p>
                      <a:pPr algn="r"/>
                      <a:r>
                        <a:rPr lang="en-US" sz="2400" b="0" dirty="0">
                          <a:solidFill>
                            <a:schemeClr val="tx1"/>
                          </a:solidFill>
                        </a:rPr>
                        <a:t>$</a:t>
                      </a:r>
                      <a:r>
                        <a:rPr lang="en-US" sz="2400" b="0" baseline="0" dirty="0">
                          <a:solidFill>
                            <a:schemeClr val="tx1"/>
                          </a:solidFill>
                        </a:rPr>
                        <a:t> 202,100</a:t>
                      </a:r>
                      <a:endParaRPr lang="en-US" sz="24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gridSpan="2">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r>
                        <a:rPr lang="en-US" sz="2400" dirty="0"/>
                        <a:t>Cash proceeds</a:t>
                      </a:r>
                    </a:p>
                  </a:txBody>
                  <a:tcPr>
                    <a:lnR w="19050" cap="flat" cmpd="sng" algn="ctr">
                      <a:solidFill>
                        <a:srgbClr val="F79646"/>
                      </a:solidFill>
                      <a:prstDash val="solid"/>
                      <a:round/>
                      <a:headEnd type="none" w="med" len="med"/>
                      <a:tailEnd type="none" w="med" len="med"/>
                    </a:lnR>
                    <a:lnT>
                      <a:noFill/>
                    </a:lnT>
                    <a:lnB>
                      <a:noFill/>
                    </a:lnB>
                    <a:solidFill>
                      <a:srgbClr val="FFFAB0"/>
                    </a:solidFill>
                  </a:tcPr>
                </a:tc>
                <a:extLst>
                  <a:ext uri="{0D108BD9-81ED-4DB2-BD59-A6C34878D82A}">
                    <a16:rowId xmlns="" xmlns:a16="http://schemas.microsoft.com/office/drawing/2014/main" val="10004"/>
                  </a:ext>
                </a:extLst>
              </a:tr>
              <a:tr h="143479">
                <a:tc>
                  <a:txBody>
                    <a:bodyPr/>
                    <a:lstStyle/>
                    <a:p>
                      <a:pPr algn="r"/>
                      <a:endParaRPr lang="en-US" sz="3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000000"/>
                      </a:solidFill>
                      <a:prstDash val="solid"/>
                      <a:round/>
                      <a:headEnd type="none" w="med" len="med"/>
                      <a:tailEnd type="none" w="med" len="med"/>
                    </a:lnT>
                    <a:lnB w="19050" cap="flat" cmpd="sng" algn="ctr">
                      <a:solidFill>
                        <a:srgbClr val="F79646"/>
                      </a:solidFill>
                      <a:prstDash val="solid"/>
                      <a:round/>
                      <a:headEnd type="none" w="med" len="med"/>
                      <a:tailEnd type="none" w="med" len="med"/>
                    </a:lnB>
                    <a:solidFill>
                      <a:srgbClr val="FFFAB0"/>
                    </a:solidFill>
                  </a:tcPr>
                </a:tc>
                <a:tc gridSpan="2">
                  <a:txBody>
                    <a:bodyPr/>
                    <a:lstStyle/>
                    <a:p>
                      <a:endParaRPr lang="en-US" sz="300" dirty="0"/>
                    </a:p>
                  </a:txBody>
                  <a:tcP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300" dirty="0"/>
                    </a:p>
                  </a:txBody>
                  <a:tcPr>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5"/>
                  </a:ext>
                </a:extLst>
              </a:tr>
            </a:tbl>
          </a:graphicData>
        </a:graphic>
      </p:graphicFrame>
      <p:sp>
        <p:nvSpPr>
          <p:cNvPr id="18" name="Rounded Rectangle 17"/>
          <p:cNvSpPr/>
          <p:nvPr/>
        </p:nvSpPr>
        <p:spPr>
          <a:xfrm>
            <a:off x="700912" y="1414731"/>
            <a:ext cx="8317421" cy="647431"/>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a:r>
              <a:rPr lang="en-US" sz="2400" b="1" dirty="0">
                <a:solidFill>
                  <a:schemeClr val="tx1"/>
                </a:solidFill>
              </a:rPr>
              <a:t>STEP 2: </a:t>
            </a:r>
            <a:r>
              <a:rPr lang="en-US" sz="2400" dirty="0">
                <a:solidFill>
                  <a:schemeClr val="tx1"/>
                </a:solidFill>
              </a:rPr>
              <a:t>Add interest to maturity to calculate maturity value</a:t>
            </a:r>
          </a:p>
        </p:txBody>
      </p:sp>
      <p:sp>
        <p:nvSpPr>
          <p:cNvPr id="19" name="Rounded Rectangle 18"/>
          <p:cNvSpPr/>
          <p:nvPr/>
        </p:nvSpPr>
        <p:spPr>
          <a:xfrm>
            <a:off x="679989" y="5750878"/>
            <a:ext cx="8235411" cy="647431"/>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a:r>
              <a:rPr lang="en-US" sz="2400" b="1" dirty="0">
                <a:solidFill>
                  <a:schemeClr val="tx1"/>
                </a:solidFill>
              </a:rPr>
              <a:t>STEP 3: </a:t>
            </a:r>
            <a:r>
              <a:rPr lang="en-US" sz="2400" dirty="0">
                <a:solidFill>
                  <a:schemeClr val="tx1"/>
                </a:solidFill>
              </a:rPr>
              <a:t>Deduct discount to calculate cash </a:t>
            </a:r>
            <a:r>
              <a:rPr lang="en-US" sz="2400" dirty="0" smtClean="0">
                <a:solidFill>
                  <a:schemeClr val="tx1"/>
                </a:solidFill>
              </a:rPr>
              <a:t>proceeds</a:t>
            </a:r>
            <a:endParaRPr lang="en-US" sz="2400" dirty="0">
              <a:solidFill>
                <a:schemeClr val="tx1"/>
              </a:solidFill>
            </a:endParaRPr>
          </a:p>
        </p:txBody>
      </p:sp>
      <p:cxnSp>
        <p:nvCxnSpPr>
          <p:cNvPr id="11" name="Straight Arrow Connector 10"/>
          <p:cNvCxnSpPr/>
          <p:nvPr/>
        </p:nvCxnSpPr>
        <p:spPr>
          <a:xfrm flipH="1">
            <a:off x="4838699" y="2062162"/>
            <a:ext cx="2933701" cy="132588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5181600" y="4602485"/>
            <a:ext cx="2057400" cy="114839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353312" y="4242816"/>
            <a:ext cx="1126998" cy="365760"/>
          </a:xfrm>
          <a:prstGeom prst="rect">
            <a:avLst/>
          </a:prstGeom>
          <a:noFill/>
          <a:ln w="190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cxnSp>
        <p:nvCxnSpPr>
          <p:cNvPr id="6" name="Straight Connector 5"/>
          <p:cNvCxnSpPr/>
          <p:nvPr/>
        </p:nvCxnSpPr>
        <p:spPr>
          <a:xfrm>
            <a:off x="914400" y="5105400"/>
            <a:ext cx="1524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914400" y="5157216"/>
            <a:ext cx="1524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1151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Discounting a Note</a:t>
            </a:r>
          </a:p>
        </p:txBody>
      </p:sp>
      <p:sp>
        <p:nvSpPr>
          <p:cNvPr id="414723" name="Rectangle 3"/>
          <p:cNvSpPr>
            <a:spLocks noGrp="1" noChangeArrowheads="1"/>
          </p:cNvSpPr>
          <p:nvPr>
            <p:ph idx="1"/>
          </p:nvPr>
        </p:nvSpPr>
        <p:spPr>
          <a:xfrm>
            <a:off x="777240" y="1392659"/>
            <a:ext cx="8013600" cy="5057775"/>
          </a:xfrm>
          <a:solidFill>
            <a:schemeClr val="bg1">
              <a:lumMod val="95000"/>
            </a:schemeClr>
          </a:solidFill>
        </p:spPr>
        <p:txBody>
          <a:bodyPr>
            <a:normAutofit/>
          </a:bodyPr>
          <a:lstStyle/>
          <a:p>
            <a:pPr marL="0" indent="0">
              <a:spcAft>
                <a:spcPts val="1800"/>
              </a:spcAft>
              <a:buNone/>
            </a:pPr>
            <a:r>
              <a:rPr lang="en-IN" sz="2400" dirty="0"/>
              <a:t>On June 1, 2018, Detert accepted a six-month note paying $100,000 plus 8% interest in exchange for services rendered</a:t>
            </a:r>
            <a:r>
              <a:rPr lang="en-IN" sz="2400" dirty="0" smtClean="0"/>
              <a:t>. Detert </a:t>
            </a:r>
            <a:r>
              <a:rPr lang="en-IN" sz="2400" dirty="0"/>
              <a:t>immediately discounted the note at SouthBank, paying a 10% discount rate. </a:t>
            </a:r>
            <a:r>
              <a:rPr lang="en-US" sz="2400" dirty="0"/>
              <a:t>On June 1, Detert will receive how much cash from </a:t>
            </a:r>
            <a:r>
              <a:rPr lang="en-US" sz="2400" dirty="0" err="1"/>
              <a:t>SouthBank</a:t>
            </a:r>
            <a:r>
              <a:rPr lang="en-US" sz="2400" dirty="0"/>
              <a:t>?</a:t>
            </a:r>
          </a:p>
          <a:p>
            <a:pPr marL="457200" indent="-457200">
              <a:buFont typeface="+mj-lt"/>
              <a:buAutoNum type="alphaLcPeriod"/>
              <a:tabLst>
                <a:tab pos="457200" algn="l"/>
              </a:tabLst>
            </a:pPr>
            <a:r>
              <a:rPr lang="en-US" sz="2400" dirty="0" smtClean="0"/>
              <a:t>$98,800</a:t>
            </a:r>
            <a:endParaRPr lang="en-US" sz="2400" dirty="0"/>
          </a:p>
          <a:p>
            <a:pPr marL="457200" indent="-457200">
              <a:buFont typeface="+mj-lt"/>
              <a:buAutoNum type="alphaLcPeriod"/>
              <a:tabLst>
                <a:tab pos="342900" algn="l"/>
              </a:tabLst>
            </a:pPr>
            <a:r>
              <a:rPr lang="en-US" sz="2400" dirty="0"/>
              <a:t>$</a:t>
            </a:r>
            <a:r>
              <a:rPr lang="en-US" sz="2400" dirty="0" smtClean="0"/>
              <a:t>97,200</a:t>
            </a:r>
            <a:endParaRPr lang="en-US" sz="2400" dirty="0"/>
          </a:p>
          <a:p>
            <a:pPr marL="457200" indent="-457200">
              <a:buFont typeface="+mj-lt"/>
              <a:buAutoNum type="alphaLcPeriod"/>
              <a:tabLst>
                <a:tab pos="342900" algn="l"/>
              </a:tabLst>
            </a:pPr>
            <a:r>
              <a:rPr lang="en-US" sz="2400" dirty="0"/>
              <a:t>$</a:t>
            </a:r>
            <a:r>
              <a:rPr lang="en-US" sz="2400" dirty="0" smtClean="0"/>
              <a:t>100,000</a:t>
            </a:r>
            <a:endParaRPr lang="en-US" sz="2400" dirty="0"/>
          </a:p>
          <a:p>
            <a:pPr marL="457200" indent="-457200">
              <a:buFont typeface="+mj-lt"/>
              <a:buAutoNum type="alphaLcPeriod"/>
              <a:tabLst>
                <a:tab pos="342900" algn="l"/>
              </a:tabLst>
            </a:pPr>
            <a:r>
              <a:rPr lang="en-US" sz="2400" dirty="0"/>
              <a:t>$</a:t>
            </a:r>
            <a:r>
              <a:rPr lang="en-US" sz="2400" dirty="0" smtClean="0"/>
              <a:t>108,000 </a:t>
            </a:r>
            <a:endParaRPr lang="en-US" sz="2400" dirty="0"/>
          </a:p>
        </p:txBody>
      </p:sp>
      <p:sp>
        <p:nvSpPr>
          <p:cNvPr id="2" name="Oval 1"/>
          <p:cNvSpPr/>
          <p:nvPr/>
        </p:nvSpPr>
        <p:spPr bwMode="auto">
          <a:xfrm>
            <a:off x="762049" y="35814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2730551" y="3633535"/>
            <a:ext cx="6032449" cy="1700465"/>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900"/>
              </a:spcAft>
            </a:pPr>
            <a:r>
              <a:rPr lang="en-US" sz="2200" dirty="0"/>
              <a:t>The correct answer is </a:t>
            </a:r>
            <a:r>
              <a:rPr lang="en-US" sz="2200" i="1" dirty="0"/>
              <a:t>a</a:t>
            </a:r>
            <a:r>
              <a:rPr lang="en-US" sz="2200" dirty="0"/>
              <a:t>:</a:t>
            </a:r>
          </a:p>
          <a:p>
            <a:pPr>
              <a:spcAft>
                <a:spcPts val="300"/>
              </a:spcAft>
            </a:pPr>
            <a:r>
              <a:rPr lang="en-US" sz="2200" dirty="0"/>
              <a:t>Maturity value = $100,000 × 8% × 6/12 = </a:t>
            </a:r>
            <a:r>
              <a:rPr lang="en-US" sz="2200" b="1" dirty="0"/>
              <a:t>$</a:t>
            </a:r>
            <a:r>
              <a:rPr lang="en-US" sz="2200" b="1" dirty="0" smtClean="0"/>
              <a:t>104,000</a:t>
            </a:r>
            <a:endParaRPr lang="en-US" sz="2200" dirty="0"/>
          </a:p>
          <a:p>
            <a:pPr>
              <a:spcAft>
                <a:spcPts val="300"/>
              </a:spcAft>
            </a:pPr>
            <a:r>
              <a:rPr lang="en-US" sz="2200" dirty="0"/>
              <a:t>Discount = </a:t>
            </a:r>
            <a:r>
              <a:rPr lang="en-US" sz="2200" b="1" dirty="0"/>
              <a:t>$104,000 </a:t>
            </a:r>
            <a:r>
              <a:rPr lang="en-US" sz="2200" dirty="0"/>
              <a:t>× 10% × 6/12 = </a:t>
            </a:r>
            <a:r>
              <a:rPr lang="en-US" sz="2200" b="1" dirty="0">
                <a:solidFill>
                  <a:srgbClr val="660066"/>
                </a:solidFill>
              </a:rPr>
              <a:t>$</a:t>
            </a:r>
            <a:r>
              <a:rPr lang="en-US" sz="2200" b="1" dirty="0" smtClean="0">
                <a:solidFill>
                  <a:srgbClr val="660066"/>
                </a:solidFill>
              </a:rPr>
              <a:t>5,200</a:t>
            </a:r>
            <a:endParaRPr lang="en-US" sz="2200" dirty="0"/>
          </a:p>
          <a:p>
            <a:pPr>
              <a:spcAft>
                <a:spcPts val="300"/>
              </a:spcAft>
            </a:pPr>
            <a:r>
              <a:rPr lang="en-US" sz="2200" dirty="0"/>
              <a:t>Cash proceeds = </a:t>
            </a:r>
            <a:r>
              <a:rPr lang="en-US" sz="2200" b="1" dirty="0"/>
              <a:t>$104,000 </a:t>
            </a:r>
            <a:r>
              <a:rPr lang="en-US" sz="2200" dirty="0" smtClean="0"/>
              <a:t>− </a:t>
            </a:r>
            <a:r>
              <a:rPr lang="en-US" sz="2200" b="1" dirty="0">
                <a:solidFill>
                  <a:srgbClr val="660066"/>
                </a:solidFill>
              </a:rPr>
              <a:t>$5,200</a:t>
            </a:r>
            <a:r>
              <a:rPr lang="en-US" sz="2200" b="1" dirty="0"/>
              <a:t> </a:t>
            </a:r>
            <a:r>
              <a:rPr lang="en-US" sz="2200" dirty="0"/>
              <a:t>= </a:t>
            </a:r>
            <a:r>
              <a:rPr lang="en-US" sz="2200" b="1" dirty="0">
                <a:solidFill>
                  <a:srgbClr val="C00000"/>
                </a:solidFill>
              </a:rPr>
              <a:t>$</a:t>
            </a:r>
            <a:r>
              <a:rPr lang="en-US" sz="2200" b="1" dirty="0" smtClean="0">
                <a:solidFill>
                  <a:srgbClr val="C00000"/>
                </a:solidFill>
              </a:rPr>
              <a:t>98,800</a:t>
            </a:r>
            <a:endParaRPr lang="en-US" sz="2200" dirty="0"/>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-8</a:t>
            </a:r>
            <a:endParaRPr lang="en-IN" sz="1500" dirty="0"/>
          </a:p>
        </p:txBody>
      </p:sp>
    </p:spTree>
    <p:extLst>
      <p:ext uri="{BB962C8B-B14F-4D97-AF65-F5344CB8AC3E}">
        <p14:creationId xmlns:p14="http://schemas.microsoft.com/office/powerpoint/2010/main" val="30771326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Discounted Note Treated as a Sale</a:t>
            </a:r>
            <a:endParaRPr lang="en-US" dirty="0">
              <a:solidFill>
                <a:srgbClr val="800000"/>
              </a:solidFill>
              <a:latin typeface="Calibri Light" panose="020F0302020204030204" pitchFamily="34" charset="0"/>
            </a:endParaRPr>
          </a:p>
        </p:txBody>
      </p:sp>
      <p:sp>
        <p:nvSpPr>
          <p:cNvPr id="19" name="Content Placeholder 18"/>
          <p:cNvSpPr>
            <a:spLocks noGrp="1"/>
          </p:cNvSpPr>
          <p:nvPr>
            <p:ph idx="1"/>
          </p:nvPr>
        </p:nvSpPr>
        <p:spPr/>
        <p:txBody>
          <a:bodyPr>
            <a:normAutofit/>
          </a:bodyPr>
          <a:lstStyle/>
          <a:p>
            <a:pPr marL="0" indent="0">
              <a:buNone/>
            </a:pPr>
            <a:r>
              <a:rPr lang="en-US" sz="2300" dirty="0"/>
              <a:t>On December 31, 2018, the </a:t>
            </a:r>
            <a:r>
              <a:rPr lang="en-US" sz="2300" dirty="0" err="1"/>
              <a:t>Stridewell</a:t>
            </a:r>
            <a:r>
              <a:rPr lang="en-US" sz="23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US" sz="2300" dirty="0" err="1"/>
              <a:t>Stridewell</a:t>
            </a:r>
            <a:r>
              <a:rPr lang="en-US" sz="2300" dirty="0"/>
              <a:t> discounted the note at the Bank of the East. The bank’s discount rate is 12%.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17" name="Table 16"/>
          <p:cNvGraphicFramePr>
            <a:graphicFrameLocks noGrp="1"/>
          </p:cNvGraphicFramePr>
          <p:nvPr>
            <p:extLst>
              <p:ext uri="{D42A27DB-BD31-4B8C-83A1-F6EECF244321}">
                <p14:modId xmlns:p14="http://schemas.microsoft.com/office/powerpoint/2010/main" val="3624128546"/>
              </p:ext>
            </p:extLst>
          </p:nvPr>
        </p:nvGraphicFramePr>
        <p:xfrm>
          <a:off x="762000" y="4267200"/>
          <a:ext cx="8077200" cy="216408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1" dirty="0">
                          <a:solidFill>
                            <a:srgbClr val="FF0066"/>
                          </a:solidFill>
                        </a:rPr>
                        <a:t>202,100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Loss on sale of note</a:t>
                      </a:r>
                      <a:r>
                        <a:rPr lang="en-US" sz="2200" baseline="0" dirty="0"/>
                        <a:t> receivable (to balance)</a:t>
                      </a:r>
                      <a:endParaRPr lang="en-US" sz="2200" dirty="0"/>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0" dirty="0">
                          <a:solidFill>
                            <a:schemeClr val="tx1"/>
                          </a:solidFill>
                        </a:rPr>
                        <a:t>2,900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167640">
                <a:tc>
                  <a:txBody>
                    <a:bodyPr/>
                    <a:lstStyle/>
                    <a:p>
                      <a:pPr lvl="1"/>
                      <a:r>
                        <a:rPr lang="en-US" sz="2200" dirty="0"/>
                        <a:t>Note receivable</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200,000</a:t>
                      </a: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09463">
                <a:tc>
                  <a:txBody>
                    <a:bodyPr/>
                    <a:lstStyle/>
                    <a:p>
                      <a:pPr lvl="1"/>
                      <a:r>
                        <a:rPr lang="en-US" sz="2200" dirty="0"/>
                        <a:t>Interest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3" name="TextBox 2"/>
          <p:cNvSpPr txBox="1"/>
          <p:nvPr/>
        </p:nvSpPr>
        <p:spPr>
          <a:xfrm>
            <a:off x="3149600" y="1701800"/>
            <a:ext cx="184666" cy="369332"/>
          </a:xfrm>
          <a:prstGeom prst="rect">
            <a:avLst/>
          </a:prstGeom>
          <a:noFill/>
        </p:spPr>
        <p:txBody>
          <a:bodyPr wrap="none" rtlCol="0">
            <a:spAutoFit/>
          </a:bodyPr>
          <a:lstStyle/>
          <a:p>
            <a:endParaRPr lang="en-US" dirty="0"/>
          </a:p>
        </p:txBody>
      </p:sp>
      <p:sp>
        <p:nvSpPr>
          <p:cNvPr id="5" name="TextBox 4"/>
          <p:cNvSpPr txBox="1"/>
          <p:nvPr/>
        </p:nvSpPr>
        <p:spPr>
          <a:xfrm>
            <a:off x="2921000" y="19812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35852522"/>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Preference for Transfer as a Sale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99" y="1066800"/>
            <a:ext cx="8429389"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7105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Considering Transfer of Receivables as Sale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8" name="Rectangle 7"/>
          <p:cNvSpPr/>
          <p:nvPr/>
        </p:nvSpPr>
        <p:spPr>
          <a:xfrm>
            <a:off x="628963" y="3314700"/>
            <a:ext cx="8399319" cy="3198657"/>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571500" indent="-514350">
              <a:buFont typeface="+mj-lt"/>
              <a:buAutoNum type="alphaLcPeriod"/>
            </a:pPr>
            <a:r>
              <a:rPr lang="en-IN" sz="2400" dirty="0">
                <a:solidFill>
                  <a:schemeClr val="tx1"/>
                </a:solidFill>
              </a:rPr>
              <a:t>The transferred assets have </a:t>
            </a:r>
            <a:r>
              <a:rPr lang="en-IN" sz="2400" dirty="0" smtClean="0">
                <a:solidFill>
                  <a:schemeClr val="tx1"/>
                </a:solidFill>
              </a:rPr>
              <a:t>been </a:t>
            </a:r>
            <a:r>
              <a:rPr lang="en-IN" sz="2400" b="1" dirty="0" smtClean="0">
                <a:solidFill>
                  <a:srgbClr val="C00000"/>
                </a:solidFill>
              </a:rPr>
              <a:t>isolated</a:t>
            </a:r>
            <a:r>
              <a:rPr lang="en-IN" sz="2400" dirty="0" smtClean="0">
                <a:solidFill>
                  <a:schemeClr val="tx1"/>
                </a:solidFill>
              </a:rPr>
              <a:t> </a:t>
            </a:r>
            <a:r>
              <a:rPr lang="en-IN" sz="2400" dirty="0">
                <a:solidFill>
                  <a:schemeClr val="tx1"/>
                </a:solidFill>
              </a:rPr>
              <a:t>from the transferor—beyond the reach of the transferor and its </a:t>
            </a:r>
            <a:r>
              <a:rPr lang="en-IN" sz="2400" dirty="0" smtClean="0">
                <a:solidFill>
                  <a:schemeClr val="tx1"/>
                </a:solidFill>
              </a:rPr>
              <a:t>creditors</a:t>
            </a:r>
            <a:endParaRPr lang="en-IN" sz="2400" dirty="0">
              <a:solidFill>
                <a:schemeClr val="tx1"/>
              </a:solidFill>
            </a:endParaRPr>
          </a:p>
          <a:p>
            <a:pPr marL="571500" indent="-514350">
              <a:buFont typeface="+mj-lt"/>
              <a:buAutoNum type="alphaLcPeriod"/>
            </a:pPr>
            <a:r>
              <a:rPr lang="en-IN" sz="2400" dirty="0">
                <a:solidFill>
                  <a:schemeClr val="tx1"/>
                </a:solidFill>
              </a:rPr>
              <a:t>Each transferee has the </a:t>
            </a:r>
            <a:r>
              <a:rPr lang="en-IN" sz="2400" b="1" dirty="0">
                <a:solidFill>
                  <a:srgbClr val="C00000"/>
                </a:solidFill>
              </a:rPr>
              <a:t>right to pledge or exchange the </a:t>
            </a:r>
            <a:r>
              <a:rPr lang="en-IN" sz="2400" dirty="0">
                <a:solidFill>
                  <a:schemeClr val="tx1"/>
                </a:solidFill>
              </a:rPr>
              <a:t>assets it </a:t>
            </a:r>
            <a:r>
              <a:rPr lang="en-IN" sz="2400" dirty="0" smtClean="0">
                <a:solidFill>
                  <a:schemeClr val="tx1"/>
                </a:solidFill>
              </a:rPr>
              <a:t>received</a:t>
            </a:r>
            <a:endParaRPr lang="en-IN" sz="2400" dirty="0">
              <a:solidFill>
                <a:schemeClr val="tx1"/>
              </a:solidFill>
            </a:endParaRPr>
          </a:p>
          <a:p>
            <a:pPr marL="571500" indent="-514350">
              <a:buFont typeface="+mj-lt"/>
              <a:buAutoNum type="alphaLcPeriod"/>
            </a:pPr>
            <a:r>
              <a:rPr lang="en-IN" sz="2400" dirty="0">
                <a:solidFill>
                  <a:schemeClr val="tx1"/>
                </a:solidFill>
              </a:rPr>
              <a:t>The transferor does not maintain </a:t>
            </a:r>
            <a:r>
              <a:rPr lang="en-IN" sz="2400" b="1" dirty="0">
                <a:solidFill>
                  <a:srgbClr val="C00000"/>
                </a:solidFill>
              </a:rPr>
              <a:t>effective control </a:t>
            </a:r>
            <a:r>
              <a:rPr lang="en-IN" sz="2400" dirty="0">
                <a:solidFill>
                  <a:schemeClr val="tx1"/>
                </a:solidFill>
              </a:rPr>
              <a:t>over the transferred </a:t>
            </a:r>
            <a:r>
              <a:rPr lang="en-IN" sz="2400" dirty="0" smtClean="0">
                <a:solidFill>
                  <a:schemeClr val="tx1"/>
                </a:solidFill>
              </a:rPr>
              <a:t>assets</a:t>
            </a:r>
            <a:endParaRPr lang="en-IN" sz="2400" dirty="0">
              <a:solidFill>
                <a:schemeClr val="tx1"/>
              </a:solidFill>
            </a:endParaRPr>
          </a:p>
          <a:p>
            <a:pPr marL="514350" indent="-457200">
              <a:buFont typeface="Arial" panose="020B0604020202020204" pitchFamily="34" charset="0"/>
              <a:buChar char="•"/>
            </a:pPr>
            <a:endParaRPr lang="en-IN" sz="2800" dirty="0"/>
          </a:p>
        </p:txBody>
      </p:sp>
      <p:sp>
        <p:nvSpPr>
          <p:cNvPr id="9" name="Freeform 8"/>
          <p:cNvSpPr/>
          <p:nvPr/>
        </p:nvSpPr>
        <p:spPr>
          <a:xfrm>
            <a:off x="970902" y="2743200"/>
            <a:ext cx="3220098" cy="914400"/>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spcBef>
                <a:spcPts val="400"/>
              </a:spcBef>
            </a:pPr>
            <a:r>
              <a:rPr lang="en-IN" sz="2400" b="1" dirty="0">
                <a:solidFill>
                  <a:schemeClr val="bg1"/>
                </a:solidFill>
              </a:rPr>
              <a:t>Conditions for transfer of control:</a:t>
            </a:r>
          </a:p>
        </p:txBody>
      </p:sp>
      <p:sp>
        <p:nvSpPr>
          <p:cNvPr id="7" name="TextBox 6"/>
          <p:cNvSpPr txBox="1"/>
          <p:nvPr/>
        </p:nvSpPr>
        <p:spPr>
          <a:xfrm>
            <a:off x="685798" y="1295758"/>
            <a:ext cx="8285647" cy="1200329"/>
          </a:xfrm>
          <a:prstGeom prst="rect">
            <a:avLst/>
          </a:prstGeom>
          <a:noFill/>
        </p:spPr>
        <p:txBody>
          <a:bodyPr wrap="square" rtlCol="0">
            <a:spAutoFit/>
          </a:bodyPr>
          <a:lstStyle/>
          <a:p>
            <a:r>
              <a:rPr lang="en-US" sz="2400" b="1" dirty="0">
                <a:solidFill>
                  <a:srgbClr val="C00000"/>
                </a:solidFill>
              </a:rPr>
              <a:t>When is a transferor allowed to treat a transfer as a sale</a:t>
            </a:r>
            <a:r>
              <a:rPr lang="en-US" sz="2400" b="1" dirty="0" smtClean="0">
                <a:solidFill>
                  <a:srgbClr val="C00000"/>
                </a:solidFill>
              </a:rPr>
              <a:t>? </a:t>
            </a:r>
            <a:endParaRPr lang="en-US" sz="2400" b="1" dirty="0">
              <a:solidFill>
                <a:srgbClr val="C00000"/>
              </a:solidFill>
            </a:endParaRPr>
          </a:p>
          <a:p>
            <a:r>
              <a:rPr lang="en-US" sz="2400" dirty="0"/>
              <a:t>When the company (the transferor) has </a:t>
            </a:r>
            <a:r>
              <a:rPr lang="en-US" sz="2400" b="1" i="1" dirty="0">
                <a:solidFill>
                  <a:srgbClr val="C00000"/>
                </a:solidFill>
              </a:rPr>
              <a:t>surrendered control </a:t>
            </a:r>
            <a:r>
              <a:rPr lang="en-US" sz="2400" i="1" dirty="0"/>
              <a:t>over the assets transferred. </a:t>
            </a:r>
          </a:p>
        </p:txBody>
      </p:sp>
    </p:spTree>
    <p:extLst>
      <p:ext uri="{BB962C8B-B14F-4D97-AF65-F5344CB8AC3E}">
        <p14:creationId xmlns:p14="http://schemas.microsoft.com/office/powerpoint/2010/main" val="965805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382000" cy="1444625"/>
          </a:xfrm>
        </p:spPr>
        <p:txBody>
          <a:bodyPr>
            <a:normAutofit/>
          </a:bodyPr>
          <a:lstStyle/>
          <a:p>
            <a:pPr algn="ctr"/>
            <a:r>
              <a:rPr lang="en-US" dirty="0"/>
              <a:t>Accounting for the Financing of Receivables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9" t="7279" r="3693" b="4379"/>
          <a:stretch/>
        </p:blipFill>
        <p:spPr bwMode="auto">
          <a:xfrm>
            <a:off x="609600" y="685800"/>
            <a:ext cx="8369300" cy="589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8416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a:xfrm>
            <a:off x="761999" y="1070550"/>
            <a:ext cx="8013600" cy="5635050"/>
          </a:xfrm>
        </p:spPr>
        <p:txBody>
          <a:bodyPr>
            <a:noAutofit/>
          </a:bodyPr>
          <a:lstStyle/>
          <a:p>
            <a:pPr marL="0" indent="0">
              <a:buNone/>
            </a:pPr>
            <a:r>
              <a:rPr lang="en-IN" sz="2400" dirty="0"/>
              <a:t>Information that transferors must provide in disclosures </a:t>
            </a:r>
            <a:r>
              <a:rPr lang="en-IN" sz="2400" dirty="0" smtClean="0"/>
              <a:t>includes:</a:t>
            </a:r>
            <a:endParaRPr lang="en-IN" sz="2400" dirty="0"/>
          </a:p>
          <a:p>
            <a:pPr>
              <a:buSzPct val="110000"/>
            </a:pPr>
            <a:r>
              <a:rPr lang="en-IN" sz="2400" dirty="0"/>
              <a:t>The transfer</a:t>
            </a:r>
          </a:p>
          <a:p>
            <a:pPr>
              <a:buSzPct val="110000"/>
            </a:pPr>
            <a:r>
              <a:rPr lang="en-IN" sz="2400" dirty="0"/>
              <a:t>Any continuing involvement with the transferred assets</a:t>
            </a:r>
          </a:p>
          <a:p>
            <a:pPr>
              <a:buSzPct val="110000"/>
            </a:pPr>
            <a:r>
              <a:rPr lang="en-IN" sz="2400" dirty="0"/>
              <a:t>Any ongoing risks to the transferor</a:t>
            </a:r>
            <a:endParaRPr lang="en-US" sz="2400" dirty="0"/>
          </a:p>
          <a:p>
            <a:pPr>
              <a:buSzPct val="110000"/>
            </a:pPr>
            <a:r>
              <a:rPr lang="en-IN" sz="2400" dirty="0"/>
              <a:t>How fair values were estimated when recording the transaction</a:t>
            </a:r>
          </a:p>
          <a:p>
            <a:pPr>
              <a:buSzPct val="110000"/>
            </a:pPr>
            <a:r>
              <a:rPr lang="en-IN" sz="2400" dirty="0"/>
              <a:t>Any cash flows occurring between the transferor and the transferee</a:t>
            </a:r>
          </a:p>
          <a:p>
            <a:pPr>
              <a:buSzPct val="110000"/>
            </a:pPr>
            <a:r>
              <a:rPr lang="en-US" sz="2400" dirty="0"/>
              <a:t>How any continuing involvement in the transferred assets will be accounted for on an ongoing </a:t>
            </a:r>
            <a:r>
              <a:rPr lang="en-US" sz="2400" dirty="0" smtClean="0"/>
              <a:t>basis</a:t>
            </a:r>
            <a:endParaRPr lang="en-IN" sz="2400" dirty="0"/>
          </a:p>
        </p:txBody>
      </p:sp>
    </p:spTree>
    <p:extLst>
      <p:ext uri="{BB962C8B-B14F-4D97-AF65-F5344CB8AC3E}">
        <p14:creationId xmlns:p14="http://schemas.microsoft.com/office/powerpoint/2010/main" val="41183644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International Financial Reporting </a:t>
            </a:r>
            <a:r>
              <a:rPr lang="en-US" dirty="0" smtClean="0"/>
              <a:t>Standards—Transfers </a:t>
            </a:r>
            <a:r>
              <a:rPr lang="en-US" dirty="0"/>
              <a:t>of Receivables</a:t>
            </a:r>
          </a:p>
        </p:txBody>
      </p:sp>
      <p:sp>
        <p:nvSpPr>
          <p:cNvPr id="7" name="Content Placeholder 6"/>
          <p:cNvSpPr>
            <a:spLocks noGrp="1"/>
          </p:cNvSpPr>
          <p:nvPr>
            <p:ph idx="1"/>
          </p:nvPr>
        </p:nvSpPr>
        <p:spPr>
          <a:xfrm>
            <a:off x="850798" y="1444626"/>
            <a:ext cx="8013600" cy="5057775"/>
          </a:xfrm>
        </p:spPr>
        <p:txBody>
          <a:bodyPr/>
          <a:lstStyle/>
          <a:p>
            <a:endParaRPr lang="en-US"/>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6" name="Table 5"/>
          <p:cNvGraphicFramePr>
            <a:graphicFrameLocks noGrp="1"/>
          </p:cNvGraphicFramePr>
          <p:nvPr>
            <p:extLst>
              <p:ext uri="{D42A27DB-BD31-4B8C-83A1-F6EECF244321}">
                <p14:modId xmlns:p14="http://schemas.microsoft.com/office/powerpoint/2010/main" val="2873487692"/>
              </p:ext>
            </p:extLst>
          </p:nvPr>
        </p:nvGraphicFramePr>
        <p:xfrm>
          <a:off x="762000" y="1444625"/>
          <a:ext cx="8165999" cy="5037708"/>
        </p:xfrm>
        <a:graphic>
          <a:graphicData uri="http://schemas.openxmlformats.org/drawingml/2006/table">
            <a:tbl>
              <a:tblPr>
                <a:tableStyleId>{5C22544A-7EE6-4342-B048-85BDC9FD1C3A}</a:tableStyleId>
              </a:tblPr>
              <a:tblGrid>
                <a:gridCol w="3939153">
                  <a:extLst>
                    <a:ext uri="{9D8B030D-6E8A-4147-A177-3AD203B41FA5}">
                      <a16:colId xmlns="" xmlns:a16="http://schemas.microsoft.com/office/drawing/2014/main" val="20000"/>
                    </a:ext>
                  </a:extLst>
                </a:gridCol>
                <a:gridCol w="4226846">
                  <a:extLst>
                    <a:ext uri="{9D8B030D-6E8A-4147-A177-3AD203B41FA5}">
                      <a16:colId xmlns="" xmlns:a16="http://schemas.microsoft.com/office/drawing/2014/main" val="20001"/>
                    </a:ext>
                  </a:extLst>
                </a:gridCol>
              </a:tblGrid>
              <a:tr h="304689">
                <a:tc>
                  <a:txBody>
                    <a:bodyPr/>
                    <a:lstStyle/>
                    <a:p>
                      <a:pPr algn="ctr" fontAlgn="b"/>
                      <a:r>
                        <a:rPr lang="en-US" sz="2400" b="1" u="none" strike="noStrike" dirty="0">
                          <a:effectLst/>
                          <a:latin typeface="+mn-lt"/>
                        </a:rPr>
                        <a:t>U.S. GAAP</a:t>
                      </a:r>
                      <a:endParaRPr lang="en-US" sz="24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b"/>
                      <a:r>
                        <a:rPr lang="en-US" sz="2400" b="1" i="0" u="none" strike="noStrike" dirty="0">
                          <a:solidFill>
                            <a:srgbClr val="000000"/>
                          </a:solidFill>
                          <a:effectLst/>
                          <a:latin typeface="+mn-lt"/>
                        </a:rPr>
                        <a:t>IFRS</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304689">
                <a:tc gridSpan="2">
                  <a:txBody>
                    <a:bodyPr/>
                    <a:lstStyle/>
                    <a:p>
                      <a:pPr algn="ctr" rtl="0" fontAlgn="ctr"/>
                      <a:r>
                        <a:rPr lang="en-US" sz="2400" b="1" u="none" strike="noStrike" dirty="0">
                          <a:effectLst/>
                        </a:rPr>
                        <a:t>Transfers of Receivables:</a:t>
                      </a:r>
                      <a:endParaRPr lang="en-US" sz="24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1"/>
                  </a:ext>
                </a:extLst>
              </a:tr>
              <a:tr h="503769">
                <a:tc>
                  <a:txBody>
                    <a:bodyPr/>
                    <a:lstStyle/>
                    <a:p>
                      <a:pPr algn="l" rtl="0" fontAlgn="ctr"/>
                      <a:r>
                        <a:rPr lang="en-IN" sz="2000" u="none" strike="noStrike" dirty="0">
                          <a:effectLst/>
                        </a:rPr>
                        <a:t>Focuses on whether control of assets has shifted from the transferor to the transferee</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a:effectLst/>
                        </a:rPr>
                        <a:t>Requires a more complex decision </a:t>
                      </a:r>
                      <a:r>
                        <a:rPr lang="en-IN" sz="2000" u="none" strike="noStrike" dirty="0" smtClean="0">
                          <a:effectLst/>
                        </a:rPr>
                        <a:t>process</a:t>
                      </a:r>
                      <a:endParaRPr lang="en-IN" sz="2000" u="none" strike="noStrike" dirty="0">
                        <a:effectLst/>
                      </a:endParaRPr>
                    </a:p>
                    <a:p>
                      <a:pPr marL="228600" indent="-228600">
                        <a:buFont typeface="+mj-lt"/>
                        <a:buAutoNum type="arabicPeriod"/>
                      </a:pPr>
                      <a:r>
                        <a:rPr lang="en-US" sz="2000" b="0" i="0" u="none" strike="noStrike" kern="1200" baseline="0" dirty="0" smtClean="0">
                          <a:solidFill>
                            <a:schemeClr val="tx1"/>
                          </a:solidFill>
                          <a:latin typeface="+mn-lt"/>
                          <a:ea typeface="+mn-ea"/>
                          <a:cs typeface="+mn-cs"/>
                        </a:rPr>
                        <a:t>If </a:t>
                      </a:r>
                      <a:r>
                        <a:rPr lang="en-US" sz="2000" b="0" i="0" u="none" strike="noStrike" kern="1200" baseline="0" dirty="0">
                          <a:solidFill>
                            <a:schemeClr val="tx1"/>
                          </a:solidFill>
                          <a:latin typeface="+mn-lt"/>
                          <a:ea typeface="+mn-ea"/>
                          <a:cs typeface="+mn-cs"/>
                        </a:rPr>
                        <a:t>the company transfers</a:t>
                      </a:r>
                      <a:r>
                        <a:rPr lang="en-US" sz="2000" b="0" i="1" u="none" strike="noStrike" kern="1200" baseline="0" dirty="0">
                          <a:solidFill>
                            <a:schemeClr val="tx1"/>
                          </a:solidFill>
                          <a:latin typeface="+mn-lt"/>
                          <a:ea typeface="+mn-ea"/>
                          <a:cs typeface="+mn-cs"/>
                        </a:rPr>
                        <a:t> </a:t>
                      </a:r>
                      <a:r>
                        <a:rPr lang="en-US" sz="2000" b="0" i="0" u="none" strike="noStrike" kern="1200" baseline="0" dirty="0">
                          <a:solidFill>
                            <a:schemeClr val="tx1"/>
                          </a:solidFill>
                          <a:latin typeface="+mn-lt"/>
                          <a:ea typeface="+mn-ea"/>
                          <a:cs typeface="+mn-cs"/>
                        </a:rPr>
                        <a:t>substantially all of the risks and rewards of ownership, the transfer is treated as a </a:t>
                      </a:r>
                      <a:r>
                        <a:rPr lang="en-US" sz="2000" b="0" i="0" u="none" strike="noStrike" kern="1200" baseline="0" dirty="0" smtClean="0">
                          <a:solidFill>
                            <a:schemeClr val="tx1"/>
                          </a:solidFill>
                          <a:latin typeface="+mn-lt"/>
                          <a:ea typeface="+mn-ea"/>
                          <a:cs typeface="+mn-cs"/>
                        </a:rPr>
                        <a:t>sale</a:t>
                      </a:r>
                      <a:endParaRPr lang="en-US" sz="2000" b="0" i="0" u="none" strike="noStrike" kern="1200" baseline="0" dirty="0">
                        <a:solidFill>
                          <a:schemeClr val="tx1"/>
                        </a:solidFill>
                        <a:latin typeface="+mn-lt"/>
                        <a:ea typeface="+mn-ea"/>
                        <a:cs typeface="+mn-cs"/>
                      </a:endParaRPr>
                    </a:p>
                    <a:p>
                      <a:pPr marL="228600" indent="-228600">
                        <a:buFont typeface="+mj-lt"/>
                        <a:buAutoNum type="arabicPeriod"/>
                      </a:pPr>
                      <a:r>
                        <a:rPr lang="en-US" sz="2000" b="0" i="0" u="none" strike="noStrike" kern="1200" baseline="0" dirty="0">
                          <a:solidFill>
                            <a:schemeClr val="tx1"/>
                          </a:solidFill>
                          <a:latin typeface="+mn-lt"/>
                          <a:ea typeface="+mn-ea"/>
                          <a:cs typeface="+mn-cs"/>
                        </a:rPr>
                        <a:t>If the company retains</a:t>
                      </a:r>
                      <a:r>
                        <a:rPr lang="en-US" sz="2000" b="0" i="1" u="none" strike="noStrike" kern="1200" baseline="0" dirty="0">
                          <a:solidFill>
                            <a:schemeClr val="tx1"/>
                          </a:solidFill>
                          <a:latin typeface="+mn-lt"/>
                          <a:ea typeface="+mn-ea"/>
                          <a:cs typeface="+mn-cs"/>
                        </a:rPr>
                        <a:t> </a:t>
                      </a:r>
                      <a:r>
                        <a:rPr lang="en-US" sz="2000" b="0" i="0" u="none" strike="noStrike" kern="1200" baseline="0" dirty="0">
                          <a:solidFill>
                            <a:schemeClr val="tx1"/>
                          </a:solidFill>
                          <a:latin typeface="+mn-lt"/>
                          <a:ea typeface="+mn-ea"/>
                          <a:cs typeface="+mn-cs"/>
                        </a:rPr>
                        <a:t>substantially all of the risks and rewards of ownership, the transfer is treated as a secured </a:t>
                      </a:r>
                      <a:r>
                        <a:rPr lang="en-US" sz="2000" b="0" i="0" u="none" strike="noStrike" kern="1200" baseline="0" dirty="0" smtClean="0">
                          <a:solidFill>
                            <a:schemeClr val="tx1"/>
                          </a:solidFill>
                          <a:latin typeface="+mn-lt"/>
                          <a:ea typeface="+mn-ea"/>
                          <a:cs typeface="+mn-cs"/>
                        </a:rPr>
                        <a:t>borrowing </a:t>
                      </a:r>
                      <a:endParaRPr lang="en-US" sz="2000" b="0" i="0" u="none" strike="noStrike" kern="1200" baseline="0" dirty="0">
                        <a:solidFill>
                          <a:schemeClr val="tx1"/>
                        </a:solidFill>
                        <a:latin typeface="+mn-lt"/>
                        <a:ea typeface="+mn-ea"/>
                        <a:cs typeface="+mn-cs"/>
                      </a:endParaRPr>
                    </a:p>
                    <a:p>
                      <a:pPr marL="228600" indent="-228600">
                        <a:buFont typeface="+mj-lt"/>
                        <a:buAutoNum type="arabicPeriod"/>
                      </a:pPr>
                      <a:r>
                        <a:rPr lang="en-US" sz="2000" b="0" i="0" u="none" strike="noStrike" kern="1200" baseline="0" dirty="0">
                          <a:solidFill>
                            <a:schemeClr val="tx1"/>
                          </a:solidFill>
                          <a:latin typeface="+mn-lt"/>
                          <a:ea typeface="+mn-ea"/>
                          <a:cs typeface="+mn-cs"/>
                        </a:rPr>
                        <a:t>Otherwise, the company accounts for the transaction as a sale if it has transferred control, and as a secured borrowing if it has retained </a:t>
                      </a:r>
                      <a:r>
                        <a:rPr lang="en-US" sz="2000" b="0" i="0" u="none" strike="noStrike" kern="1200" baseline="0" dirty="0" smtClean="0">
                          <a:solidFill>
                            <a:schemeClr val="tx1"/>
                          </a:solidFill>
                          <a:latin typeface="+mn-lt"/>
                          <a:ea typeface="+mn-ea"/>
                          <a:cs typeface="+mn-cs"/>
                        </a:rPr>
                        <a:t>control </a:t>
                      </a:r>
                      <a:endParaRPr lang="en-US" sz="2000" b="0" i="0" u="none" strike="noStrike" kern="1200" baseline="0" dirty="0">
                        <a:solidFill>
                          <a:schemeClr val="tx1"/>
                        </a:solidFill>
                        <a:latin typeface="+mn-lt"/>
                        <a:ea typeface="+mn-ea"/>
                        <a:cs typeface="+mn-cs"/>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994403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altLang="en-US" dirty="0"/>
              <a:t>Concept Check: IFRS and U.S. GAAP</a:t>
            </a:r>
            <a:endParaRPr lang="en-US" dirty="0"/>
          </a:p>
        </p:txBody>
      </p:sp>
      <p:sp>
        <p:nvSpPr>
          <p:cNvPr id="414723" name="Rectangle 3"/>
          <p:cNvSpPr>
            <a:spLocks noGrp="1" noChangeArrowheads="1"/>
          </p:cNvSpPr>
          <p:nvPr>
            <p:ph idx="1"/>
          </p:nvPr>
        </p:nvSpPr>
        <p:spPr>
          <a:xfrm>
            <a:off x="720090" y="1221903"/>
            <a:ext cx="8382001" cy="5413374"/>
          </a:xfrm>
          <a:solidFill>
            <a:schemeClr val="bg1">
              <a:lumMod val="95000"/>
            </a:schemeClr>
          </a:solidFill>
        </p:spPr>
        <p:txBody>
          <a:bodyPr>
            <a:normAutofit/>
          </a:bodyPr>
          <a:lstStyle/>
          <a:p>
            <a:pPr marL="114300" indent="0">
              <a:spcAft>
                <a:spcPts val="1200"/>
              </a:spcAft>
              <a:buNone/>
              <a:tabLst>
                <a:tab pos="7772400" algn="dec"/>
              </a:tabLst>
              <a:defRPr/>
            </a:pPr>
            <a:r>
              <a:rPr lang="en-US" sz="2300" dirty="0"/>
              <a:t>Which of the following is </a:t>
            </a:r>
            <a:r>
              <a:rPr lang="en-US" sz="2300" b="1" dirty="0"/>
              <a:t>not </a:t>
            </a:r>
            <a:r>
              <a:rPr lang="en-US" sz="2300" dirty="0"/>
              <a:t>true regarding IFRS and U.S. GAAP reporting standards?</a:t>
            </a:r>
          </a:p>
          <a:p>
            <a:pPr marL="571500" indent="-457200">
              <a:buFont typeface="+mj-lt"/>
              <a:buAutoNum type="alphaLcPeriod"/>
              <a:tabLst>
                <a:tab pos="7772400" algn="dec"/>
              </a:tabLst>
              <a:defRPr/>
            </a:pPr>
            <a:r>
              <a:rPr lang="en-US" sz="2300" dirty="0"/>
              <a:t>IFRS allows overdrafts to be offset against other cash </a:t>
            </a:r>
            <a:r>
              <a:rPr lang="en-US" sz="2300" dirty="0" smtClean="0"/>
              <a:t>accounts</a:t>
            </a:r>
            <a:endParaRPr lang="en-US" sz="2300" dirty="0"/>
          </a:p>
          <a:p>
            <a:pPr marL="571500" indent="-457200">
              <a:buFont typeface="+mj-lt"/>
              <a:buAutoNum type="alphaLcPeriod"/>
              <a:tabLst>
                <a:tab pos="7772400" algn="dec"/>
              </a:tabLst>
              <a:defRPr/>
            </a:pPr>
            <a:r>
              <a:rPr lang="en-US" sz="2300" dirty="0"/>
              <a:t>When accounting for receivables, U.S. GAAP allows “available for sale” accounting for investments, but IFRS does </a:t>
            </a:r>
            <a:r>
              <a:rPr lang="en-US" sz="2300" dirty="0" smtClean="0"/>
              <a:t>not</a:t>
            </a:r>
            <a:endParaRPr lang="en-US" sz="2300" dirty="0"/>
          </a:p>
          <a:p>
            <a:pPr marL="571500" indent="-457200">
              <a:buFont typeface="+mj-lt"/>
              <a:buAutoNum type="alphaLcPeriod"/>
              <a:tabLst>
                <a:tab pos="7772400" algn="dec"/>
              </a:tabLst>
              <a:defRPr/>
            </a:pPr>
            <a:r>
              <a:rPr lang="en-US" sz="2300" dirty="0"/>
              <a:t>IFRS requires a complex decision process for the transfer of </a:t>
            </a:r>
            <a:r>
              <a:rPr lang="en-US" sz="2300" dirty="0" smtClean="0"/>
              <a:t>receivables</a:t>
            </a:r>
            <a:endParaRPr lang="en-US" sz="2300" dirty="0"/>
          </a:p>
          <a:p>
            <a:pPr marL="571500" indent="-457200">
              <a:buFont typeface="+mj-lt"/>
              <a:buAutoNum type="alphaLcPeriod"/>
              <a:tabLst>
                <a:tab pos="7772400" algn="dec"/>
              </a:tabLst>
              <a:defRPr/>
            </a:pPr>
            <a:r>
              <a:rPr lang="en-US" sz="2300" dirty="0"/>
              <a:t>IFRS, like U.S. GAAP, allows a “fair value option” for accounting for receivables in all </a:t>
            </a:r>
            <a:r>
              <a:rPr lang="en-US" sz="2300" dirty="0" smtClean="0"/>
              <a:t>circumstances</a:t>
            </a:r>
            <a:endParaRPr lang="en-US" sz="2300" dirty="0"/>
          </a:p>
        </p:txBody>
      </p:sp>
      <p:sp>
        <p:nvSpPr>
          <p:cNvPr id="2" name="Oval 1"/>
          <p:cNvSpPr/>
          <p:nvPr/>
        </p:nvSpPr>
        <p:spPr bwMode="auto">
          <a:xfrm flipV="1">
            <a:off x="796289" y="4184601"/>
            <a:ext cx="422911" cy="387399"/>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762000" y="5029200"/>
            <a:ext cx="8153400" cy="1508105"/>
          </a:xfrm>
          <a:prstGeom prst="rect">
            <a:avLst/>
          </a:prstGeom>
          <a:solidFill>
            <a:schemeClr val="accent6">
              <a:lumMod val="20000"/>
              <a:lumOff val="80000"/>
            </a:schemeClr>
          </a:solidFill>
          <a:ln w="6350">
            <a:solidFill>
              <a:schemeClr val="tx1"/>
            </a:solidFill>
          </a:ln>
        </p:spPr>
        <p:txBody>
          <a:bodyPr wrap="square" rtlCol="0">
            <a:spAutoFit/>
          </a:bodyPr>
          <a:lstStyle/>
          <a:p>
            <a:pPr>
              <a:tabLst>
                <a:tab pos="7772400" algn="dec"/>
              </a:tabLst>
              <a:defRPr/>
            </a:pPr>
            <a:r>
              <a:rPr lang="en-US" sz="2300" dirty="0"/>
              <a:t>The correct answer is </a:t>
            </a:r>
            <a:r>
              <a:rPr lang="en-US" sz="2300" i="1" dirty="0"/>
              <a:t>d</a:t>
            </a:r>
            <a:r>
              <a:rPr lang="en-US" sz="2300" dirty="0"/>
              <a:t>. IFRS and U.S. GAAP both allow a “fair value option” for accounting for receivables, but the IFRS standards restrict the circumstances in which that option is allowed.</a:t>
            </a:r>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10</a:t>
            </a:r>
            <a:endParaRPr lang="en-IN" sz="1500" dirty="0"/>
          </a:p>
        </p:txBody>
      </p:sp>
    </p:spTree>
    <p:extLst>
      <p:ext uri="{BB962C8B-B14F-4D97-AF65-F5344CB8AC3E}">
        <p14:creationId xmlns:p14="http://schemas.microsoft.com/office/powerpoint/2010/main" val="535391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2000" y="4343400"/>
            <a:ext cx="8229600" cy="1219200"/>
          </a:xfrm>
          <a:prstGeom prst="rect">
            <a:avLst/>
          </a:prstGeom>
          <a:solidFill>
            <a:srgbClr val="CEE6F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762000" y="2667000"/>
            <a:ext cx="8229600" cy="1219200"/>
          </a:xfrm>
          <a:prstGeom prst="rect">
            <a:avLst/>
          </a:prstGeom>
          <a:solidFill>
            <a:srgbClr val="CEE6F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09" name="Title 1"/>
          <p:cNvSpPr>
            <a:spLocks noGrp="1"/>
          </p:cNvSpPr>
          <p:nvPr>
            <p:ph type="title"/>
          </p:nvPr>
        </p:nvSpPr>
        <p:spPr>
          <a:noFill/>
          <a:ln>
            <a:noFill/>
          </a:ln>
        </p:spPr>
        <p:txBody>
          <a:bodyPr vert="horz" lIns="91440" tIns="45720" rIns="91440" bIns="45720" rtlCol="0" anchor="ctr">
            <a:normAutofit/>
          </a:bodyPr>
          <a:lstStyle/>
          <a:p>
            <a:pPr algn="ctr"/>
            <a:r>
              <a:rPr lang="en-US" dirty="0"/>
              <a:t>Decision Makers’ Perspective: </a:t>
            </a:r>
            <a:br>
              <a:rPr lang="en-US" dirty="0"/>
            </a:br>
            <a:r>
              <a:rPr lang="en-US" dirty="0"/>
              <a:t>Receivables Management Ratios</a:t>
            </a:r>
            <a:endParaRPr lang="en-IN" dirty="0"/>
          </a:p>
        </p:txBody>
      </p:sp>
      <p:sp>
        <p:nvSpPr>
          <p:cNvPr id="8" name="Content Placeholder 4"/>
          <p:cNvSpPr>
            <a:spLocks noGrp="1"/>
          </p:cNvSpPr>
          <p:nvPr>
            <p:ph idx="1"/>
          </p:nvPr>
        </p:nvSpPr>
        <p:spPr/>
        <p:txBody>
          <a:bodyPr>
            <a:noAutofit/>
          </a:bodyPr>
          <a:lstStyle/>
          <a:p>
            <a:pPr marL="0" indent="0">
              <a:buNone/>
            </a:pPr>
            <a:r>
              <a:rPr lang="en-US" sz="2400" dirty="0"/>
              <a:t>The </a:t>
            </a:r>
            <a:r>
              <a:rPr lang="en-US" sz="2400" b="1" dirty="0">
                <a:solidFill>
                  <a:srgbClr val="C00000"/>
                </a:solidFill>
              </a:rPr>
              <a:t>receivables turnover ratio </a:t>
            </a:r>
            <a:r>
              <a:rPr lang="en-US" sz="2400" dirty="0"/>
              <a:t>and the related </a:t>
            </a:r>
            <a:r>
              <a:rPr lang="en-US" sz="2400" b="1" dirty="0">
                <a:solidFill>
                  <a:srgbClr val="C00000"/>
                </a:solidFill>
              </a:rPr>
              <a:t>average collection period</a:t>
            </a:r>
            <a:r>
              <a:rPr lang="en-US" sz="2400" dirty="0"/>
              <a:t> ratios are designed to monitor receivables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LO7-9</a:t>
            </a:r>
          </a:p>
        </p:txBody>
      </p:sp>
      <p:sp>
        <p:nvSpPr>
          <p:cNvPr id="2" name="TextBox 1"/>
          <p:cNvSpPr txBox="1"/>
          <p:nvPr/>
        </p:nvSpPr>
        <p:spPr>
          <a:xfrm>
            <a:off x="761998" y="2969566"/>
            <a:ext cx="3692741" cy="461665"/>
          </a:xfrm>
          <a:prstGeom prst="rect">
            <a:avLst/>
          </a:prstGeom>
          <a:noFill/>
        </p:spPr>
        <p:txBody>
          <a:bodyPr wrap="square" rtlCol="0">
            <a:spAutoFit/>
          </a:bodyPr>
          <a:lstStyle/>
          <a:p>
            <a:r>
              <a:rPr lang="en-US" sz="2400" dirty="0"/>
              <a:t>Receivables turnover ratio</a:t>
            </a:r>
          </a:p>
        </p:txBody>
      </p:sp>
      <p:sp>
        <p:nvSpPr>
          <p:cNvPr id="9" name="TextBox 8"/>
          <p:cNvSpPr txBox="1"/>
          <p:nvPr/>
        </p:nvSpPr>
        <p:spPr>
          <a:xfrm>
            <a:off x="5832639" y="2819399"/>
            <a:ext cx="1565060" cy="461665"/>
          </a:xfrm>
          <a:prstGeom prst="rect">
            <a:avLst/>
          </a:prstGeom>
          <a:noFill/>
        </p:spPr>
        <p:txBody>
          <a:bodyPr wrap="square" rtlCol="0">
            <a:spAutoFit/>
          </a:bodyPr>
          <a:lstStyle/>
          <a:p>
            <a:pPr algn="ctr"/>
            <a:r>
              <a:rPr lang="en-US" sz="2400" dirty="0"/>
              <a:t>Net sales</a:t>
            </a:r>
          </a:p>
        </p:txBody>
      </p:sp>
      <p:sp>
        <p:nvSpPr>
          <p:cNvPr id="10" name="TextBox 9"/>
          <p:cNvSpPr txBox="1"/>
          <p:nvPr/>
        </p:nvSpPr>
        <p:spPr>
          <a:xfrm>
            <a:off x="4267200" y="3195935"/>
            <a:ext cx="4949756" cy="461665"/>
          </a:xfrm>
          <a:prstGeom prst="rect">
            <a:avLst/>
          </a:prstGeom>
          <a:noFill/>
        </p:spPr>
        <p:txBody>
          <a:bodyPr wrap="square" rtlCol="0">
            <a:spAutoFit/>
          </a:bodyPr>
          <a:lstStyle/>
          <a:p>
            <a:pPr algn="ctr"/>
            <a:r>
              <a:rPr lang="en-US" sz="2400" dirty="0"/>
              <a:t>Average accounts receivable (net)</a:t>
            </a:r>
          </a:p>
        </p:txBody>
      </p:sp>
      <p:sp>
        <p:nvSpPr>
          <p:cNvPr id="12" name="TextBox 11"/>
          <p:cNvSpPr txBox="1"/>
          <p:nvPr/>
        </p:nvSpPr>
        <p:spPr>
          <a:xfrm>
            <a:off x="4970427" y="4915531"/>
            <a:ext cx="3692741" cy="461665"/>
          </a:xfrm>
          <a:prstGeom prst="rect">
            <a:avLst/>
          </a:prstGeom>
          <a:noFill/>
        </p:spPr>
        <p:txBody>
          <a:bodyPr wrap="square" rtlCol="0">
            <a:spAutoFit/>
          </a:bodyPr>
          <a:lstStyle/>
          <a:p>
            <a:pPr algn="ctr"/>
            <a:r>
              <a:rPr lang="en-US" sz="2400" dirty="0"/>
              <a:t>Receivables turnover ratio</a:t>
            </a:r>
          </a:p>
        </p:txBody>
      </p:sp>
      <p:sp>
        <p:nvSpPr>
          <p:cNvPr id="13" name="TextBox 12"/>
          <p:cNvSpPr txBox="1"/>
          <p:nvPr/>
        </p:nvSpPr>
        <p:spPr>
          <a:xfrm>
            <a:off x="761220" y="4685357"/>
            <a:ext cx="3505980" cy="461665"/>
          </a:xfrm>
          <a:prstGeom prst="rect">
            <a:avLst/>
          </a:prstGeom>
          <a:noFill/>
        </p:spPr>
        <p:txBody>
          <a:bodyPr wrap="square" rtlCol="0">
            <a:spAutoFit/>
          </a:bodyPr>
          <a:lstStyle/>
          <a:p>
            <a:r>
              <a:rPr lang="en-US" sz="2400" dirty="0"/>
              <a:t>Average collection period</a:t>
            </a:r>
          </a:p>
        </p:txBody>
      </p:sp>
      <p:sp>
        <p:nvSpPr>
          <p:cNvPr id="14" name="TextBox 13"/>
          <p:cNvSpPr txBox="1"/>
          <p:nvPr/>
        </p:nvSpPr>
        <p:spPr>
          <a:xfrm>
            <a:off x="5951758" y="4453866"/>
            <a:ext cx="1565060" cy="461665"/>
          </a:xfrm>
          <a:prstGeom prst="rect">
            <a:avLst/>
          </a:prstGeom>
          <a:noFill/>
        </p:spPr>
        <p:txBody>
          <a:bodyPr wrap="square" rtlCol="0">
            <a:spAutoFit/>
          </a:bodyPr>
          <a:lstStyle/>
          <a:p>
            <a:pPr algn="ctr"/>
            <a:r>
              <a:rPr lang="en-US" sz="2400" dirty="0"/>
              <a:t>365 days</a:t>
            </a:r>
          </a:p>
        </p:txBody>
      </p:sp>
      <p:cxnSp>
        <p:nvCxnSpPr>
          <p:cNvPr id="4" name="Straight Connector 3"/>
          <p:cNvCxnSpPr/>
          <p:nvPr/>
        </p:nvCxnSpPr>
        <p:spPr>
          <a:xfrm>
            <a:off x="4635601" y="3195934"/>
            <a:ext cx="42035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68799" y="4915531"/>
            <a:ext cx="39902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133848" y="3005435"/>
            <a:ext cx="457202" cy="461665"/>
          </a:xfrm>
          <a:prstGeom prst="rect">
            <a:avLst/>
          </a:prstGeom>
          <a:noFill/>
        </p:spPr>
        <p:txBody>
          <a:bodyPr wrap="square" rtlCol="0">
            <a:spAutoFit/>
          </a:bodyPr>
          <a:lstStyle/>
          <a:p>
            <a:pPr algn="ctr"/>
            <a:r>
              <a:rPr lang="en-US" sz="2400" dirty="0"/>
              <a:t>=</a:t>
            </a:r>
          </a:p>
        </p:txBody>
      </p:sp>
      <p:sp>
        <p:nvSpPr>
          <p:cNvPr id="20" name="TextBox 19"/>
          <p:cNvSpPr txBox="1"/>
          <p:nvPr/>
        </p:nvSpPr>
        <p:spPr>
          <a:xfrm>
            <a:off x="4171798" y="4721226"/>
            <a:ext cx="457202" cy="461665"/>
          </a:xfrm>
          <a:prstGeom prst="rect">
            <a:avLst/>
          </a:prstGeom>
          <a:noFill/>
        </p:spPr>
        <p:txBody>
          <a:bodyPr wrap="square" rtlCol="0">
            <a:spAutoFit/>
          </a:bodyPr>
          <a:lstStyle/>
          <a:p>
            <a:pPr algn="ctr"/>
            <a:r>
              <a:rPr lang="en-US" sz="2400" dirty="0"/>
              <a:t>=</a:t>
            </a:r>
          </a:p>
        </p:txBody>
      </p:sp>
    </p:spTree>
    <p:extLst>
      <p:ext uri="{BB962C8B-B14F-4D97-AF65-F5344CB8AC3E}">
        <p14:creationId xmlns:p14="http://schemas.microsoft.com/office/powerpoint/2010/main" val="13513366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2" grpId="0"/>
      <p:bldP spid="13" grpId="0"/>
      <p:bldP spid="14"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Restricted Cash </a:t>
            </a:r>
            <a:endParaRPr lang="en-US" dirty="0">
              <a:latin typeface="Calibri Light" panose="020F0302020204030204" pitchFamily="34" charset="0"/>
            </a:endParaRPr>
          </a:p>
        </p:txBody>
      </p:sp>
      <p:sp>
        <p:nvSpPr>
          <p:cNvPr id="15" name="Content Placeholder 2"/>
          <p:cNvSpPr>
            <a:spLocks noGrp="1"/>
          </p:cNvSpPr>
          <p:nvPr>
            <p:ph idx="1"/>
          </p:nvPr>
        </p:nvSpPr>
        <p:spPr>
          <a:xfrm>
            <a:off x="761999" y="1295400"/>
            <a:ext cx="8013600" cy="5207001"/>
          </a:xfrm>
        </p:spPr>
        <p:txBody>
          <a:bodyPr>
            <a:normAutofit/>
          </a:bodyPr>
          <a:lstStyle/>
          <a:p>
            <a:r>
              <a:rPr lang="en-US" sz="2400" dirty="0"/>
              <a:t>Cash that is restricted in some way and not available for current use </a:t>
            </a:r>
          </a:p>
        </p:txBody>
      </p:sp>
      <p:sp>
        <p:nvSpPr>
          <p:cNvPr id="4" name="Title 2"/>
          <p:cNvSpPr txBox="1">
            <a:spLocks/>
          </p:cNvSpPr>
          <p:nvPr/>
        </p:nvSpPr>
        <p:spPr bwMode="auto">
          <a:xfrm>
            <a:off x="8389938"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
        <p:nvSpPr>
          <p:cNvPr id="17" name="Rectangle 16"/>
          <p:cNvSpPr/>
          <p:nvPr/>
        </p:nvSpPr>
        <p:spPr>
          <a:xfrm>
            <a:off x="822961" y="2590800"/>
            <a:ext cx="8321039" cy="1299484"/>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400" dirty="0">
              <a:solidFill>
                <a:schemeClr val="tx1"/>
              </a:solidFill>
            </a:endParaRPr>
          </a:p>
          <a:p>
            <a:r>
              <a:rPr lang="en-US" sz="2400" b="1" dirty="0">
                <a:solidFill>
                  <a:srgbClr val="C00000"/>
                </a:solidFill>
              </a:rPr>
              <a:t>Example</a:t>
            </a:r>
            <a:endParaRPr lang="en-US" sz="2400" dirty="0">
              <a:solidFill>
                <a:srgbClr val="C00000"/>
              </a:solidFill>
            </a:endParaRPr>
          </a:p>
          <a:p>
            <a:r>
              <a:rPr lang="en-US" sz="2400" dirty="0">
                <a:solidFill>
                  <a:schemeClr val="tx1"/>
                </a:solidFill>
              </a:rPr>
              <a:t>For future plant expansion</a:t>
            </a:r>
          </a:p>
        </p:txBody>
      </p:sp>
      <p:sp>
        <p:nvSpPr>
          <p:cNvPr id="18" name="Freeform 17"/>
          <p:cNvSpPr/>
          <p:nvPr/>
        </p:nvSpPr>
        <p:spPr>
          <a:xfrm>
            <a:off x="990600" y="2286000"/>
            <a:ext cx="373380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400" b="1" kern="1200" dirty="0"/>
              <a:t>Specific Purpose</a:t>
            </a:r>
          </a:p>
        </p:txBody>
      </p:sp>
      <p:sp>
        <p:nvSpPr>
          <p:cNvPr id="19" name="Rectangle 18"/>
          <p:cNvSpPr/>
          <p:nvPr/>
        </p:nvSpPr>
        <p:spPr>
          <a:xfrm>
            <a:off x="685800" y="4480914"/>
            <a:ext cx="8321039" cy="2045745"/>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400" dirty="0"/>
          </a:p>
          <a:p>
            <a:r>
              <a:rPr lang="en-US" sz="2400" b="1" dirty="0">
                <a:solidFill>
                  <a:srgbClr val="C00000"/>
                </a:solidFill>
              </a:rPr>
              <a:t>Example </a:t>
            </a:r>
          </a:p>
          <a:p>
            <a:r>
              <a:rPr lang="en-US" sz="2400" dirty="0"/>
              <a:t>Debt instruments require the borrower to set aside funds</a:t>
            </a:r>
          </a:p>
          <a:p>
            <a:r>
              <a:rPr lang="en-US" sz="2400" b="1" i="1" dirty="0"/>
              <a:t>If</a:t>
            </a:r>
            <a:r>
              <a:rPr lang="en-US" sz="2400" dirty="0"/>
              <a:t> Debt         	Noncurrent; then Restricted cash       Noncurrent</a:t>
            </a:r>
          </a:p>
          <a:p>
            <a:r>
              <a:rPr lang="en-US" sz="2400" b="1" i="1" dirty="0"/>
              <a:t>If</a:t>
            </a:r>
            <a:r>
              <a:rPr lang="en-US" sz="2400" dirty="0"/>
              <a:t> Debt         	Current; then Restricted cash           	Current</a:t>
            </a:r>
          </a:p>
        </p:txBody>
      </p:sp>
      <p:cxnSp>
        <p:nvCxnSpPr>
          <p:cNvPr id="21" name="Straight Arrow Connector 20"/>
          <p:cNvCxnSpPr/>
          <p:nvPr/>
        </p:nvCxnSpPr>
        <p:spPr>
          <a:xfrm>
            <a:off x="1783080" y="581038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813560" y="622186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736079" y="5836681"/>
            <a:ext cx="400050" cy="394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705600" y="622186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Freeform 13"/>
          <p:cNvSpPr/>
          <p:nvPr/>
        </p:nvSpPr>
        <p:spPr>
          <a:xfrm>
            <a:off x="990600" y="4156183"/>
            <a:ext cx="373380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400" b="1" kern="1200" dirty="0"/>
              <a:t>Contractually </a:t>
            </a:r>
            <a:r>
              <a:rPr lang="en-US" sz="2400" b="1" kern="1200" dirty="0" smtClean="0"/>
              <a:t>Imposed</a:t>
            </a:r>
            <a:endParaRPr lang="en-US" sz="2400" b="1" kern="1200" dirty="0"/>
          </a:p>
        </p:txBody>
      </p:sp>
    </p:spTree>
    <p:extLst>
      <p:ext uri="{BB962C8B-B14F-4D97-AF65-F5344CB8AC3E}">
        <p14:creationId xmlns:p14="http://schemas.microsoft.com/office/powerpoint/2010/main" val="1400173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a:t>Receivables Turnover and Average Collection </a:t>
            </a:r>
            <a:r>
              <a:rPr lang="en-US" dirty="0" smtClean="0"/>
              <a:t>Period—Symantec </a:t>
            </a:r>
            <a:r>
              <a:rPr lang="en-US" dirty="0"/>
              <a:t>Corp. and CA, Inc.</a:t>
            </a:r>
            <a:endParaRPr lang="en-IN" dirty="0">
              <a:latin typeface="Calibri Light" panose="020F0302020204030204" pitchFamily="34" charset="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LO7-9</a:t>
            </a:r>
          </a:p>
        </p:txBody>
      </p:sp>
      <p:graphicFrame>
        <p:nvGraphicFramePr>
          <p:cNvPr id="6" name="Table 5"/>
          <p:cNvGraphicFramePr>
            <a:graphicFrameLocks noGrp="1"/>
          </p:cNvGraphicFramePr>
          <p:nvPr>
            <p:extLst>
              <p:ext uri="{D42A27DB-BD31-4B8C-83A1-F6EECF244321}">
                <p14:modId xmlns:p14="http://schemas.microsoft.com/office/powerpoint/2010/main" val="3170105594"/>
              </p:ext>
            </p:extLst>
          </p:nvPr>
        </p:nvGraphicFramePr>
        <p:xfrm>
          <a:off x="609601" y="1371600"/>
          <a:ext cx="8442652" cy="1885950"/>
        </p:xfrm>
        <a:graphic>
          <a:graphicData uri="http://schemas.openxmlformats.org/drawingml/2006/table">
            <a:tbl>
              <a:tblPr>
                <a:tableStyleId>{5C22544A-7EE6-4342-B048-85BDC9FD1C3A}</a:tableStyleId>
              </a:tblPr>
              <a:tblGrid>
                <a:gridCol w="83374">
                  <a:extLst>
                    <a:ext uri="{9D8B030D-6E8A-4147-A177-3AD203B41FA5}">
                      <a16:colId xmlns="" xmlns:a16="http://schemas.microsoft.com/office/drawing/2014/main" val="20000"/>
                    </a:ext>
                  </a:extLst>
                </a:gridCol>
                <a:gridCol w="2756844">
                  <a:extLst>
                    <a:ext uri="{9D8B030D-6E8A-4147-A177-3AD203B41FA5}">
                      <a16:colId xmlns="" xmlns:a16="http://schemas.microsoft.com/office/drawing/2014/main" val="20001"/>
                    </a:ext>
                  </a:extLst>
                </a:gridCol>
                <a:gridCol w="945871">
                  <a:extLst>
                    <a:ext uri="{9D8B030D-6E8A-4147-A177-3AD203B41FA5}">
                      <a16:colId xmlns="" xmlns:a16="http://schemas.microsoft.com/office/drawing/2014/main" val="20002"/>
                    </a:ext>
                  </a:extLst>
                </a:gridCol>
                <a:gridCol w="917629">
                  <a:extLst>
                    <a:ext uri="{9D8B030D-6E8A-4147-A177-3AD203B41FA5}">
                      <a16:colId xmlns="" xmlns:a16="http://schemas.microsoft.com/office/drawing/2014/main" val="20003"/>
                    </a:ext>
                  </a:extLst>
                </a:gridCol>
                <a:gridCol w="788838">
                  <a:extLst>
                    <a:ext uri="{9D8B030D-6E8A-4147-A177-3AD203B41FA5}">
                      <a16:colId xmlns="" xmlns:a16="http://schemas.microsoft.com/office/drawing/2014/main" val="20004"/>
                    </a:ext>
                  </a:extLst>
                </a:gridCol>
                <a:gridCol w="118250">
                  <a:extLst>
                    <a:ext uri="{9D8B030D-6E8A-4147-A177-3AD203B41FA5}">
                      <a16:colId xmlns="" xmlns:a16="http://schemas.microsoft.com/office/drawing/2014/main" val="20005"/>
                    </a:ext>
                  </a:extLst>
                </a:gridCol>
                <a:gridCol w="62860">
                  <a:extLst>
                    <a:ext uri="{9D8B030D-6E8A-4147-A177-3AD203B41FA5}">
                      <a16:colId xmlns="" xmlns:a16="http://schemas.microsoft.com/office/drawing/2014/main" val="20006"/>
                    </a:ext>
                  </a:extLst>
                </a:gridCol>
                <a:gridCol w="837135">
                  <a:extLst>
                    <a:ext uri="{9D8B030D-6E8A-4147-A177-3AD203B41FA5}">
                      <a16:colId xmlns="" xmlns:a16="http://schemas.microsoft.com/office/drawing/2014/main" val="20007"/>
                    </a:ext>
                  </a:extLst>
                </a:gridCol>
                <a:gridCol w="917629">
                  <a:extLst>
                    <a:ext uri="{9D8B030D-6E8A-4147-A177-3AD203B41FA5}">
                      <a16:colId xmlns="" xmlns:a16="http://schemas.microsoft.com/office/drawing/2014/main" val="20008"/>
                    </a:ext>
                  </a:extLst>
                </a:gridCol>
                <a:gridCol w="869333">
                  <a:extLst>
                    <a:ext uri="{9D8B030D-6E8A-4147-A177-3AD203B41FA5}">
                      <a16:colId xmlns="" xmlns:a16="http://schemas.microsoft.com/office/drawing/2014/main" val="20009"/>
                    </a:ext>
                  </a:extLst>
                </a:gridCol>
                <a:gridCol w="144889">
                  <a:extLst>
                    <a:ext uri="{9D8B030D-6E8A-4147-A177-3AD203B41FA5}">
                      <a16:colId xmlns="" xmlns:a16="http://schemas.microsoft.com/office/drawing/2014/main" val="20010"/>
                    </a:ext>
                  </a:extLst>
                </a:gridCol>
              </a:tblGrid>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gridSpan="8">
                  <a:txBody>
                    <a:bodyPr/>
                    <a:lstStyle/>
                    <a:p>
                      <a:pPr algn="ctr" fontAlgn="b"/>
                      <a:r>
                        <a:rPr lang="en-US" sz="2000" b="1" u="none" strike="noStrike" dirty="0">
                          <a:effectLst/>
                          <a:latin typeface="+mn-lt"/>
                        </a:rPr>
                        <a:t>($ in millions)</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28575"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gridSpan="3">
                  <a:txBody>
                    <a:bodyPr/>
                    <a:lstStyle/>
                    <a:p>
                      <a:pPr algn="ctr" fontAlgn="b"/>
                      <a:r>
                        <a:rPr lang="en-US" sz="2000" b="1" u="none" strike="noStrike" dirty="0">
                          <a:effectLst/>
                          <a:latin typeface="+mn-lt"/>
                        </a:rPr>
                        <a:t>Symantec Corp.</a:t>
                      </a:r>
                      <a:endParaRPr lang="en-US" sz="2000" b="1"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gridSpan="2">
                  <a:txBody>
                    <a:bodyPr/>
                    <a:lstStyle/>
                    <a:p>
                      <a:pPr algn="l" fontAlgn="b"/>
                      <a:endParaRPr lang="en-US" sz="2000" b="1"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fontAlgn="b"/>
                      <a:endParaRPr lang="en-US" sz="2200" b="1" i="0" u="none" strike="noStrike" dirty="0">
                        <a:solidFill>
                          <a:srgbClr val="000000"/>
                        </a:solidFill>
                        <a:effectLst/>
                        <a:latin typeface="+mj-lt"/>
                      </a:endParaRPr>
                    </a:p>
                  </a:txBody>
                  <a:tcPr marL="9525" marR="9525" marT="9525" marB="0" anchor="b">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ctr" fontAlgn="b"/>
                      <a:r>
                        <a:rPr lang="en-US" sz="2000" b="1" u="none" strike="noStrike" dirty="0">
                          <a:effectLst/>
                          <a:latin typeface="+mn-lt"/>
                        </a:rPr>
                        <a:t>CA, Inc.</a:t>
                      </a:r>
                      <a:endParaRPr lang="en-US" sz="2000" b="1"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u="none" strike="noStrike" dirty="0">
                          <a:effectLst/>
                          <a:latin typeface="+mn-lt"/>
                        </a:rPr>
                        <a:t> </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2015</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r>
                        <a:rPr lang="en-US" sz="2000" b="1" u="none" strike="noStrike" baseline="0" dirty="0">
                          <a:effectLst/>
                          <a:latin typeface="+mn-lt"/>
                        </a:rPr>
                        <a:t> </a:t>
                      </a:r>
                      <a:r>
                        <a:rPr lang="en-US" sz="2000" b="1" u="none" strike="noStrike" dirty="0">
                          <a:effectLst/>
                          <a:latin typeface="+mn-lt"/>
                        </a:rPr>
                        <a:t>2014</a:t>
                      </a:r>
                      <a:endParaRPr lang="en-US" sz="2000" b="1"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gridSpan="2">
                  <a:txBody>
                    <a:bodyPr/>
                    <a:lstStyle/>
                    <a:p>
                      <a:pPr algn="ctr" fontAlgn="b"/>
                      <a:endParaRPr lang="en-US" sz="2000" b="1"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hMerge="1">
                  <a:txBody>
                    <a:bodyPr/>
                    <a:lstStyle/>
                    <a:p>
                      <a:pPr algn="ctr" fontAlgn="b"/>
                      <a:endParaRPr lang="en-US" sz="2200" b="1" i="0" u="none" strike="noStrike" dirty="0">
                        <a:solidFill>
                          <a:srgbClr val="000000"/>
                        </a:solidFill>
                        <a:effectLst/>
                        <a:latin typeface="+mj-lt"/>
                      </a:endParaRPr>
                    </a:p>
                  </a:txBody>
                  <a:tcPr marL="9525" marR="9525" marT="9525" marB="0" anchor="b">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2015</a:t>
                      </a:r>
                      <a:endParaRPr lang="en-US" sz="2000" b="1"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2014</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0" u="none" strike="noStrike" dirty="0">
                          <a:effectLst/>
                          <a:latin typeface="+mn-lt"/>
                        </a:rPr>
                        <a:t>Accounts receivable (net)</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0" i="0" u="none" strike="noStrike" dirty="0">
                          <a:solidFill>
                            <a:schemeClr val="dk1"/>
                          </a:solidFill>
                          <a:effectLst/>
                          <a:latin typeface="+mn-lt"/>
                        </a:rPr>
                        <a:t>$</a:t>
                      </a:r>
                      <a:r>
                        <a:rPr lang="en-US" sz="2000" b="0" i="0" u="none" strike="noStrike" baseline="0" dirty="0">
                          <a:solidFill>
                            <a:schemeClr val="dk1"/>
                          </a:solidFill>
                          <a:effectLst/>
                          <a:latin typeface="+mn-lt"/>
                        </a:rPr>
                        <a:t> 993</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u="none" strike="noStrike" dirty="0">
                          <a:effectLst/>
                          <a:latin typeface="+mn-lt"/>
                        </a:rPr>
                        <a:t>$ 1,007</a:t>
                      </a:r>
                      <a:endParaRPr lang="en-US" sz="2000" b="0"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ctr" fontAlgn="b"/>
                      <a:endParaRPr lang="en-US" sz="2000" b="0"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ctr" fontAlgn="b"/>
                      <a:r>
                        <a:rPr lang="en-US" sz="2000" u="none" strike="noStrike" dirty="0">
                          <a:effectLst/>
                          <a:latin typeface="+mn-lt"/>
                        </a:rPr>
                        <a:t> $  652 </a:t>
                      </a:r>
                      <a:endParaRPr lang="en-US" sz="2000" b="0"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u="none" strike="noStrike" dirty="0">
                          <a:effectLst/>
                          <a:latin typeface="+mn-lt"/>
                        </a:rPr>
                        <a:t>$ 800</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63525">
                <a:tc>
                  <a:txBody>
                    <a:bodyPr/>
                    <a:lstStyle/>
                    <a:p>
                      <a:pPr algn="l" fontAlgn="b"/>
                      <a:endParaRPr lang="en-US" sz="2000" b="0" i="0" u="none" strike="noStrike" dirty="0">
                        <a:solidFill>
                          <a:schemeClr val="tx1"/>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0" u="none" strike="noStrike" dirty="0">
                          <a:solidFill>
                            <a:schemeClr val="tx1"/>
                          </a:solidFill>
                          <a:effectLst/>
                          <a:latin typeface="+mn-lt"/>
                        </a:rPr>
                        <a:t>Two-year averages</a:t>
                      </a:r>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00B0F0"/>
                          </a:solidFill>
                          <a:effectLst/>
                          <a:latin typeface="+mn-lt"/>
                        </a:rPr>
                        <a:t>$ 1,000</a:t>
                      </a:r>
                      <a:endParaRPr lang="en-US" sz="2000" b="1" i="0" u="none" strike="noStrike" dirty="0">
                        <a:solidFill>
                          <a:srgbClr val="00B0F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l" fontAlgn="b"/>
                      <a:endParaRPr lang="en-US" sz="2000" b="0" i="0" u="none" strike="noStrike" dirty="0">
                        <a:solidFill>
                          <a:schemeClr val="tx1"/>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00B0F0"/>
                          </a:solidFill>
                          <a:effectLst/>
                          <a:latin typeface="+mn-lt"/>
                        </a:rPr>
                        <a:t>$    726</a:t>
                      </a:r>
                      <a:endParaRPr lang="en-US" sz="2000" b="1" i="0" u="none" strike="noStrike" dirty="0">
                        <a:solidFill>
                          <a:srgbClr val="00B0F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63525">
                <a:tc>
                  <a:txBody>
                    <a:bodyPr/>
                    <a:lstStyle/>
                    <a:p>
                      <a:pPr algn="l" fontAlgn="b"/>
                      <a:endParaRPr lang="en-US" sz="2000" b="1" i="0" u="none" strike="noStrike" dirty="0">
                        <a:solidFill>
                          <a:schemeClr val="tx1"/>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chemeClr val="tx1"/>
                          </a:solidFill>
                          <a:effectLst/>
                          <a:latin typeface="+mn-lt"/>
                        </a:rPr>
                        <a:t>Net sales—2015</a:t>
                      </a:r>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FF0066"/>
                          </a:solidFill>
                          <a:effectLst/>
                          <a:latin typeface="+mn-lt"/>
                        </a:rPr>
                        <a:t>$ 6,508</a:t>
                      </a:r>
                      <a:endParaRPr lang="en-US" sz="2000" b="1" i="0" u="none" strike="noStrike" dirty="0">
                        <a:solidFill>
                          <a:srgbClr val="FF0066"/>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l" fontAlgn="b"/>
                      <a:endParaRPr lang="en-US" sz="2000" b="1" i="0" u="none" strike="noStrike" dirty="0">
                        <a:solidFill>
                          <a:schemeClr val="tx1"/>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FF0066"/>
                          </a:solidFill>
                          <a:effectLst/>
                          <a:latin typeface="+mn-lt"/>
                        </a:rPr>
                        <a:t>$ 4,262</a:t>
                      </a:r>
                      <a:endParaRPr lang="en-US" sz="2000" b="1" i="0" u="none" strike="noStrike" dirty="0">
                        <a:solidFill>
                          <a:srgbClr val="FF0066"/>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bl>
          </a:graphicData>
        </a:graphic>
      </p:graphicFrame>
      <p:sp>
        <p:nvSpPr>
          <p:cNvPr id="7" name="TextBox 6"/>
          <p:cNvSpPr txBox="1"/>
          <p:nvPr/>
        </p:nvSpPr>
        <p:spPr>
          <a:xfrm>
            <a:off x="609600" y="4355202"/>
            <a:ext cx="3276600" cy="461665"/>
          </a:xfrm>
          <a:prstGeom prst="rect">
            <a:avLst/>
          </a:prstGeom>
          <a:noFill/>
        </p:spPr>
        <p:txBody>
          <a:bodyPr wrap="square" rtlCol="0">
            <a:spAutoFit/>
          </a:bodyPr>
          <a:lstStyle/>
          <a:p>
            <a:r>
              <a:rPr lang="en-US" sz="2400" b="1" dirty="0"/>
              <a:t>Receivables Turnover</a:t>
            </a:r>
          </a:p>
        </p:txBody>
      </p:sp>
      <p:sp>
        <p:nvSpPr>
          <p:cNvPr id="12" name="TextBox 11"/>
          <p:cNvSpPr txBox="1"/>
          <p:nvPr/>
        </p:nvSpPr>
        <p:spPr>
          <a:xfrm>
            <a:off x="5464632" y="3640693"/>
            <a:ext cx="1143000" cy="461665"/>
          </a:xfrm>
          <a:prstGeom prst="rect">
            <a:avLst/>
          </a:prstGeom>
          <a:noFill/>
        </p:spPr>
        <p:txBody>
          <a:bodyPr wrap="square" rtlCol="0">
            <a:spAutoFit/>
          </a:bodyPr>
          <a:lstStyle/>
          <a:p>
            <a:r>
              <a:rPr lang="en-US" sz="2400" b="1" dirty="0"/>
              <a:t>CA, Inc.</a:t>
            </a:r>
          </a:p>
        </p:txBody>
      </p:sp>
      <p:sp>
        <p:nvSpPr>
          <p:cNvPr id="13" name="TextBox 12"/>
          <p:cNvSpPr txBox="1"/>
          <p:nvPr/>
        </p:nvSpPr>
        <p:spPr>
          <a:xfrm>
            <a:off x="3187700" y="3640693"/>
            <a:ext cx="2222500" cy="461665"/>
          </a:xfrm>
          <a:prstGeom prst="rect">
            <a:avLst/>
          </a:prstGeom>
          <a:noFill/>
        </p:spPr>
        <p:txBody>
          <a:bodyPr wrap="square" rtlCol="0">
            <a:spAutoFit/>
          </a:bodyPr>
          <a:lstStyle/>
          <a:p>
            <a:r>
              <a:rPr lang="en-US" sz="2400" b="1" dirty="0"/>
              <a:t>Symantec Corp.</a:t>
            </a:r>
          </a:p>
        </p:txBody>
      </p:sp>
      <p:sp>
        <p:nvSpPr>
          <p:cNvPr id="14" name="TextBox 13"/>
          <p:cNvSpPr txBox="1"/>
          <p:nvPr/>
        </p:nvSpPr>
        <p:spPr>
          <a:xfrm>
            <a:off x="609600" y="5543550"/>
            <a:ext cx="2590800" cy="830997"/>
          </a:xfrm>
          <a:prstGeom prst="rect">
            <a:avLst/>
          </a:prstGeom>
          <a:noFill/>
        </p:spPr>
        <p:txBody>
          <a:bodyPr wrap="square" rtlCol="0">
            <a:spAutoFit/>
          </a:bodyPr>
          <a:lstStyle/>
          <a:p>
            <a:pPr algn="ctr"/>
            <a:r>
              <a:rPr lang="en-US" sz="2400" b="1" dirty="0"/>
              <a:t>Average Collection Period</a:t>
            </a:r>
          </a:p>
        </p:txBody>
      </p:sp>
      <p:sp>
        <p:nvSpPr>
          <p:cNvPr id="17" name="TextBox 16"/>
          <p:cNvSpPr txBox="1"/>
          <p:nvPr/>
        </p:nvSpPr>
        <p:spPr>
          <a:xfrm>
            <a:off x="3697304" y="4194899"/>
            <a:ext cx="1035050" cy="461665"/>
          </a:xfrm>
          <a:prstGeom prst="rect">
            <a:avLst/>
          </a:prstGeom>
          <a:noFill/>
        </p:spPr>
        <p:txBody>
          <a:bodyPr wrap="square" rtlCol="0">
            <a:spAutoFit/>
          </a:bodyPr>
          <a:lstStyle/>
          <a:p>
            <a:r>
              <a:rPr lang="en-US" sz="2400" b="1" dirty="0">
                <a:solidFill>
                  <a:srgbClr val="FF0066"/>
                </a:solidFill>
              </a:rPr>
              <a:t>$6,508</a:t>
            </a:r>
          </a:p>
        </p:txBody>
      </p:sp>
      <p:sp>
        <p:nvSpPr>
          <p:cNvPr id="18" name="TextBox 17"/>
          <p:cNvSpPr txBox="1"/>
          <p:nvPr/>
        </p:nvSpPr>
        <p:spPr>
          <a:xfrm>
            <a:off x="6705600" y="3640693"/>
            <a:ext cx="2451100" cy="461665"/>
          </a:xfrm>
          <a:prstGeom prst="rect">
            <a:avLst/>
          </a:prstGeom>
          <a:noFill/>
        </p:spPr>
        <p:txBody>
          <a:bodyPr wrap="square" rtlCol="0">
            <a:spAutoFit/>
          </a:bodyPr>
          <a:lstStyle/>
          <a:p>
            <a:pPr algn="ctr"/>
            <a:r>
              <a:rPr lang="en-US" sz="2400" b="1" dirty="0"/>
              <a:t>Industry Average</a:t>
            </a:r>
          </a:p>
        </p:txBody>
      </p:sp>
      <p:sp>
        <p:nvSpPr>
          <p:cNvPr id="19" name="TextBox 18"/>
          <p:cNvSpPr txBox="1"/>
          <p:nvPr/>
        </p:nvSpPr>
        <p:spPr>
          <a:xfrm>
            <a:off x="3679374" y="4550115"/>
            <a:ext cx="1143000" cy="461665"/>
          </a:xfrm>
          <a:prstGeom prst="rect">
            <a:avLst/>
          </a:prstGeom>
          <a:noFill/>
        </p:spPr>
        <p:txBody>
          <a:bodyPr wrap="square" rtlCol="0">
            <a:spAutoFit/>
          </a:bodyPr>
          <a:lstStyle/>
          <a:p>
            <a:r>
              <a:rPr lang="en-US" sz="2400" b="1" dirty="0">
                <a:solidFill>
                  <a:srgbClr val="00B0F0"/>
                </a:solidFill>
              </a:rPr>
              <a:t>$1,000</a:t>
            </a:r>
          </a:p>
        </p:txBody>
      </p:sp>
      <p:sp>
        <p:nvSpPr>
          <p:cNvPr id="20" name="TextBox 19"/>
          <p:cNvSpPr txBox="1"/>
          <p:nvPr/>
        </p:nvSpPr>
        <p:spPr>
          <a:xfrm>
            <a:off x="5410200" y="4194899"/>
            <a:ext cx="1117600" cy="461665"/>
          </a:xfrm>
          <a:prstGeom prst="rect">
            <a:avLst/>
          </a:prstGeom>
          <a:noFill/>
        </p:spPr>
        <p:txBody>
          <a:bodyPr wrap="square" rtlCol="0">
            <a:spAutoFit/>
          </a:bodyPr>
          <a:lstStyle/>
          <a:p>
            <a:r>
              <a:rPr lang="en-US" sz="2400" b="1" dirty="0">
                <a:solidFill>
                  <a:srgbClr val="FF0066"/>
                </a:solidFill>
              </a:rPr>
              <a:t>$4,262</a:t>
            </a:r>
          </a:p>
        </p:txBody>
      </p:sp>
      <p:sp>
        <p:nvSpPr>
          <p:cNvPr id="21" name="TextBox 20"/>
          <p:cNvSpPr txBox="1"/>
          <p:nvPr/>
        </p:nvSpPr>
        <p:spPr>
          <a:xfrm>
            <a:off x="3521316" y="4962978"/>
            <a:ext cx="1689312" cy="461665"/>
          </a:xfrm>
          <a:prstGeom prst="rect">
            <a:avLst/>
          </a:prstGeom>
          <a:noFill/>
        </p:spPr>
        <p:txBody>
          <a:bodyPr wrap="square" rtlCol="0">
            <a:spAutoFit/>
          </a:bodyPr>
          <a:lstStyle/>
          <a:p>
            <a:r>
              <a:rPr lang="en-US" sz="2400" b="1" dirty="0">
                <a:solidFill>
                  <a:srgbClr val="660066"/>
                </a:solidFill>
              </a:rPr>
              <a:t>6.51 times  </a:t>
            </a:r>
          </a:p>
        </p:txBody>
      </p:sp>
      <p:sp>
        <p:nvSpPr>
          <p:cNvPr id="22" name="TextBox 21"/>
          <p:cNvSpPr txBox="1"/>
          <p:nvPr/>
        </p:nvSpPr>
        <p:spPr>
          <a:xfrm>
            <a:off x="5381172" y="4962978"/>
            <a:ext cx="1695450" cy="461665"/>
          </a:xfrm>
          <a:prstGeom prst="rect">
            <a:avLst/>
          </a:prstGeom>
          <a:noFill/>
        </p:spPr>
        <p:txBody>
          <a:bodyPr wrap="square" rtlCol="0">
            <a:spAutoFit/>
          </a:bodyPr>
          <a:lstStyle/>
          <a:p>
            <a:r>
              <a:rPr lang="en-US" sz="2400" b="1" dirty="0">
                <a:solidFill>
                  <a:srgbClr val="660066"/>
                </a:solidFill>
              </a:rPr>
              <a:t>5.87 times</a:t>
            </a:r>
          </a:p>
        </p:txBody>
      </p:sp>
      <p:sp>
        <p:nvSpPr>
          <p:cNvPr id="23" name="TextBox 22"/>
          <p:cNvSpPr txBox="1"/>
          <p:nvPr/>
        </p:nvSpPr>
        <p:spPr>
          <a:xfrm>
            <a:off x="5537200" y="4550115"/>
            <a:ext cx="838200" cy="461665"/>
          </a:xfrm>
          <a:prstGeom prst="rect">
            <a:avLst/>
          </a:prstGeom>
          <a:noFill/>
        </p:spPr>
        <p:txBody>
          <a:bodyPr wrap="square" rtlCol="0">
            <a:spAutoFit/>
          </a:bodyPr>
          <a:lstStyle/>
          <a:p>
            <a:r>
              <a:rPr lang="en-US" sz="2400" b="1" dirty="0">
                <a:solidFill>
                  <a:srgbClr val="00B0F0"/>
                </a:solidFill>
              </a:rPr>
              <a:t>$726</a:t>
            </a:r>
          </a:p>
        </p:txBody>
      </p:sp>
      <p:sp>
        <p:nvSpPr>
          <p:cNvPr id="24" name="TextBox 23"/>
          <p:cNvSpPr txBox="1"/>
          <p:nvPr/>
        </p:nvSpPr>
        <p:spPr>
          <a:xfrm>
            <a:off x="7277100" y="4962978"/>
            <a:ext cx="1606550" cy="461665"/>
          </a:xfrm>
          <a:prstGeom prst="rect">
            <a:avLst/>
          </a:prstGeom>
          <a:noFill/>
        </p:spPr>
        <p:txBody>
          <a:bodyPr wrap="square" rtlCol="0">
            <a:spAutoFit/>
          </a:bodyPr>
          <a:lstStyle/>
          <a:p>
            <a:r>
              <a:rPr lang="en-US" sz="2400" b="1" dirty="0">
                <a:solidFill>
                  <a:srgbClr val="660066"/>
                </a:solidFill>
              </a:rPr>
              <a:t>6.85 times</a:t>
            </a:r>
          </a:p>
        </p:txBody>
      </p:sp>
      <p:sp>
        <p:nvSpPr>
          <p:cNvPr id="25" name="TextBox 24"/>
          <p:cNvSpPr txBox="1"/>
          <p:nvPr/>
        </p:nvSpPr>
        <p:spPr>
          <a:xfrm>
            <a:off x="3841750" y="5429662"/>
            <a:ext cx="838200" cy="461665"/>
          </a:xfrm>
          <a:prstGeom prst="rect">
            <a:avLst/>
          </a:prstGeom>
          <a:noFill/>
        </p:spPr>
        <p:txBody>
          <a:bodyPr wrap="square" rtlCol="0">
            <a:spAutoFit/>
          </a:bodyPr>
          <a:lstStyle/>
          <a:p>
            <a:r>
              <a:rPr lang="en-US" sz="2400" dirty="0"/>
              <a:t>365</a:t>
            </a:r>
          </a:p>
        </p:txBody>
      </p:sp>
      <p:sp>
        <p:nvSpPr>
          <p:cNvPr id="26" name="TextBox 25"/>
          <p:cNvSpPr txBox="1"/>
          <p:nvPr/>
        </p:nvSpPr>
        <p:spPr>
          <a:xfrm>
            <a:off x="3810928" y="5768746"/>
            <a:ext cx="838200" cy="461665"/>
          </a:xfrm>
          <a:prstGeom prst="rect">
            <a:avLst/>
          </a:prstGeom>
          <a:noFill/>
        </p:spPr>
        <p:txBody>
          <a:bodyPr wrap="square" rtlCol="0">
            <a:spAutoFit/>
          </a:bodyPr>
          <a:lstStyle/>
          <a:p>
            <a:r>
              <a:rPr lang="en-US" sz="2400" b="1" dirty="0">
                <a:solidFill>
                  <a:srgbClr val="660066"/>
                </a:solidFill>
              </a:rPr>
              <a:t>6.51</a:t>
            </a:r>
          </a:p>
        </p:txBody>
      </p:sp>
      <p:sp>
        <p:nvSpPr>
          <p:cNvPr id="27" name="TextBox 26"/>
          <p:cNvSpPr txBox="1"/>
          <p:nvPr/>
        </p:nvSpPr>
        <p:spPr>
          <a:xfrm>
            <a:off x="5705296" y="5429662"/>
            <a:ext cx="838200" cy="461665"/>
          </a:xfrm>
          <a:prstGeom prst="rect">
            <a:avLst/>
          </a:prstGeom>
          <a:noFill/>
        </p:spPr>
        <p:txBody>
          <a:bodyPr wrap="square" rtlCol="0">
            <a:spAutoFit/>
          </a:bodyPr>
          <a:lstStyle/>
          <a:p>
            <a:r>
              <a:rPr lang="en-US" sz="2400" dirty="0"/>
              <a:t>365</a:t>
            </a:r>
          </a:p>
        </p:txBody>
      </p:sp>
      <p:sp>
        <p:nvSpPr>
          <p:cNvPr id="28" name="TextBox 27"/>
          <p:cNvSpPr txBox="1"/>
          <p:nvPr/>
        </p:nvSpPr>
        <p:spPr>
          <a:xfrm>
            <a:off x="3547728" y="6214611"/>
            <a:ext cx="1706296" cy="461665"/>
          </a:xfrm>
          <a:prstGeom prst="rect">
            <a:avLst/>
          </a:prstGeom>
          <a:noFill/>
        </p:spPr>
        <p:txBody>
          <a:bodyPr wrap="square" rtlCol="0">
            <a:spAutoFit/>
          </a:bodyPr>
          <a:lstStyle/>
          <a:p>
            <a:r>
              <a:rPr lang="en-US" sz="2400" b="1" dirty="0">
                <a:solidFill>
                  <a:srgbClr val="C00000"/>
                </a:solidFill>
              </a:rPr>
              <a:t>56.07 days</a:t>
            </a:r>
          </a:p>
        </p:txBody>
      </p:sp>
      <p:sp>
        <p:nvSpPr>
          <p:cNvPr id="29" name="TextBox 28"/>
          <p:cNvSpPr txBox="1"/>
          <p:nvPr/>
        </p:nvSpPr>
        <p:spPr>
          <a:xfrm>
            <a:off x="5407350" y="6224885"/>
            <a:ext cx="1664270" cy="461665"/>
          </a:xfrm>
          <a:prstGeom prst="rect">
            <a:avLst/>
          </a:prstGeom>
          <a:noFill/>
        </p:spPr>
        <p:txBody>
          <a:bodyPr wrap="square" rtlCol="0">
            <a:spAutoFit/>
          </a:bodyPr>
          <a:lstStyle/>
          <a:p>
            <a:r>
              <a:rPr lang="en-US" sz="2400" b="1" dirty="0">
                <a:solidFill>
                  <a:srgbClr val="C00000"/>
                </a:solidFill>
              </a:rPr>
              <a:t>62.18 days</a:t>
            </a:r>
          </a:p>
        </p:txBody>
      </p:sp>
      <p:sp>
        <p:nvSpPr>
          <p:cNvPr id="30" name="TextBox 29"/>
          <p:cNvSpPr txBox="1"/>
          <p:nvPr/>
        </p:nvSpPr>
        <p:spPr>
          <a:xfrm>
            <a:off x="5664200" y="5768746"/>
            <a:ext cx="838200" cy="461665"/>
          </a:xfrm>
          <a:prstGeom prst="rect">
            <a:avLst/>
          </a:prstGeom>
          <a:noFill/>
        </p:spPr>
        <p:txBody>
          <a:bodyPr wrap="square" rtlCol="0">
            <a:spAutoFit/>
          </a:bodyPr>
          <a:lstStyle/>
          <a:p>
            <a:r>
              <a:rPr lang="en-US" sz="2400" b="1" dirty="0">
                <a:solidFill>
                  <a:srgbClr val="660066"/>
                </a:solidFill>
              </a:rPr>
              <a:t>5.87</a:t>
            </a:r>
          </a:p>
        </p:txBody>
      </p:sp>
      <p:sp>
        <p:nvSpPr>
          <p:cNvPr id="31" name="TextBox 30"/>
          <p:cNvSpPr txBox="1"/>
          <p:nvPr/>
        </p:nvSpPr>
        <p:spPr>
          <a:xfrm>
            <a:off x="7248523" y="6224885"/>
            <a:ext cx="1743077" cy="461665"/>
          </a:xfrm>
          <a:prstGeom prst="rect">
            <a:avLst/>
          </a:prstGeom>
          <a:noFill/>
        </p:spPr>
        <p:txBody>
          <a:bodyPr wrap="square" rtlCol="0">
            <a:spAutoFit/>
          </a:bodyPr>
          <a:lstStyle/>
          <a:p>
            <a:r>
              <a:rPr lang="en-US" sz="2400" b="1" dirty="0">
                <a:solidFill>
                  <a:srgbClr val="C00000"/>
                </a:solidFill>
              </a:rPr>
              <a:t>53.28 days</a:t>
            </a:r>
          </a:p>
        </p:txBody>
      </p:sp>
      <p:cxnSp>
        <p:nvCxnSpPr>
          <p:cNvPr id="9" name="Straight Connector 8"/>
          <p:cNvCxnSpPr/>
          <p:nvPr/>
        </p:nvCxnSpPr>
        <p:spPr>
          <a:xfrm>
            <a:off x="3657600" y="4602522"/>
            <a:ext cx="111217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495470" y="4602522"/>
            <a:ext cx="87782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883721" y="5807211"/>
            <a:ext cx="57250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690246" y="5807211"/>
            <a:ext cx="62975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330124" y="4361160"/>
            <a:ext cx="330200" cy="461665"/>
          </a:xfrm>
          <a:prstGeom prst="rect">
            <a:avLst/>
          </a:prstGeom>
          <a:noFill/>
        </p:spPr>
        <p:txBody>
          <a:bodyPr wrap="square" rtlCol="0">
            <a:spAutoFit/>
          </a:bodyPr>
          <a:lstStyle/>
          <a:p>
            <a:r>
              <a:rPr lang="en-US" sz="2400" dirty="0"/>
              <a:t>=</a:t>
            </a:r>
          </a:p>
        </p:txBody>
      </p:sp>
      <p:sp>
        <p:nvSpPr>
          <p:cNvPr id="43" name="TextBox 42"/>
          <p:cNvSpPr txBox="1"/>
          <p:nvPr/>
        </p:nvSpPr>
        <p:spPr>
          <a:xfrm>
            <a:off x="3305628" y="4962978"/>
            <a:ext cx="330200" cy="461665"/>
          </a:xfrm>
          <a:prstGeom prst="rect">
            <a:avLst/>
          </a:prstGeom>
          <a:noFill/>
        </p:spPr>
        <p:txBody>
          <a:bodyPr wrap="square" rtlCol="0">
            <a:spAutoFit/>
          </a:bodyPr>
          <a:lstStyle/>
          <a:p>
            <a:r>
              <a:rPr lang="en-US" sz="2400" dirty="0"/>
              <a:t>=</a:t>
            </a:r>
          </a:p>
        </p:txBody>
      </p:sp>
      <p:sp>
        <p:nvSpPr>
          <p:cNvPr id="44" name="TextBox 43"/>
          <p:cNvSpPr txBox="1"/>
          <p:nvPr/>
        </p:nvSpPr>
        <p:spPr>
          <a:xfrm>
            <a:off x="3316914" y="5602714"/>
            <a:ext cx="330200" cy="461665"/>
          </a:xfrm>
          <a:prstGeom prst="rect">
            <a:avLst/>
          </a:prstGeom>
          <a:noFill/>
        </p:spPr>
        <p:txBody>
          <a:bodyPr wrap="square" rtlCol="0">
            <a:spAutoFit/>
          </a:bodyPr>
          <a:lstStyle/>
          <a:p>
            <a:r>
              <a:rPr lang="en-US" sz="2400" dirty="0"/>
              <a:t>=</a:t>
            </a:r>
          </a:p>
        </p:txBody>
      </p:sp>
      <p:sp>
        <p:nvSpPr>
          <p:cNvPr id="45" name="TextBox 44"/>
          <p:cNvSpPr txBox="1"/>
          <p:nvPr/>
        </p:nvSpPr>
        <p:spPr>
          <a:xfrm>
            <a:off x="3316914" y="6214611"/>
            <a:ext cx="330200" cy="461665"/>
          </a:xfrm>
          <a:prstGeom prst="rect">
            <a:avLst/>
          </a:prstGeom>
          <a:noFill/>
        </p:spPr>
        <p:txBody>
          <a:bodyPr wrap="square" rtlCol="0">
            <a:spAutoFit/>
          </a:bodyPr>
          <a:lstStyle/>
          <a:p>
            <a:r>
              <a:rPr lang="en-US" sz="2400" dirty="0"/>
              <a:t>=</a:t>
            </a:r>
          </a:p>
        </p:txBody>
      </p:sp>
      <p:sp>
        <p:nvSpPr>
          <p:cNvPr id="46" name="TextBox 45"/>
          <p:cNvSpPr txBox="1"/>
          <p:nvPr/>
        </p:nvSpPr>
        <p:spPr>
          <a:xfrm>
            <a:off x="5149852" y="4361160"/>
            <a:ext cx="330200" cy="461665"/>
          </a:xfrm>
          <a:prstGeom prst="rect">
            <a:avLst/>
          </a:prstGeom>
          <a:noFill/>
        </p:spPr>
        <p:txBody>
          <a:bodyPr wrap="square" rtlCol="0">
            <a:spAutoFit/>
          </a:bodyPr>
          <a:lstStyle/>
          <a:p>
            <a:r>
              <a:rPr lang="en-US" sz="2400" dirty="0"/>
              <a:t>=</a:t>
            </a:r>
          </a:p>
        </p:txBody>
      </p:sp>
      <p:sp>
        <p:nvSpPr>
          <p:cNvPr id="47" name="TextBox 46"/>
          <p:cNvSpPr txBox="1"/>
          <p:nvPr/>
        </p:nvSpPr>
        <p:spPr>
          <a:xfrm>
            <a:off x="5143500" y="4962978"/>
            <a:ext cx="330200" cy="461665"/>
          </a:xfrm>
          <a:prstGeom prst="rect">
            <a:avLst/>
          </a:prstGeom>
          <a:noFill/>
        </p:spPr>
        <p:txBody>
          <a:bodyPr wrap="square" rtlCol="0">
            <a:spAutoFit/>
          </a:bodyPr>
          <a:lstStyle/>
          <a:p>
            <a:r>
              <a:rPr lang="en-US" sz="2400" dirty="0"/>
              <a:t>=</a:t>
            </a:r>
          </a:p>
        </p:txBody>
      </p:sp>
      <p:sp>
        <p:nvSpPr>
          <p:cNvPr id="48" name="TextBox 47"/>
          <p:cNvSpPr txBox="1"/>
          <p:nvPr/>
        </p:nvSpPr>
        <p:spPr>
          <a:xfrm>
            <a:off x="5158984" y="5582166"/>
            <a:ext cx="330200" cy="461665"/>
          </a:xfrm>
          <a:prstGeom prst="rect">
            <a:avLst/>
          </a:prstGeom>
          <a:noFill/>
        </p:spPr>
        <p:txBody>
          <a:bodyPr wrap="square" rtlCol="0">
            <a:spAutoFit/>
          </a:bodyPr>
          <a:lstStyle/>
          <a:p>
            <a:r>
              <a:rPr lang="en-US" sz="2400" dirty="0"/>
              <a:t>=</a:t>
            </a:r>
          </a:p>
        </p:txBody>
      </p:sp>
      <p:sp>
        <p:nvSpPr>
          <p:cNvPr id="49" name="TextBox 48"/>
          <p:cNvSpPr txBox="1"/>
          <p:nvPr/>
        </p:nvSpPr>
        <p:spPr>
          <a:xfrm>
            <a:off x="5158984" y="6224885"/>
            <a:ext cx="330200" cy="461665"/>
          </a:xfrm>
          <a:prstGeom prst="rect">
            <a:avLst/>
          </a:prstGeom>
          <a:noFill/>
        </p:spPr>
        <p:txBody>
          <a:bodyPr wrap="square" rtlCol="0">
            <a:spAutoFit/>
          </a:bodyPr>
          <a:lstStyle/>
          <a:p>
            <a:r>
              <a:rPr lang="en-US" sz="2400" dirty="0"/>
              <a:t>=</a:t>
            </a:r>
          </a:p>
        </p:txBody>
      </p:sp>
      <p:cxnSp>
        <p:nvCxnSpPr>
          <p:cNvPr id="4" name="Straight Connector 3"/>
          <p:cNvCxnSpPr/>
          <p:nvPr/>
        </p:nvCxnSpPr>
        <p:spPr>
          <a:xfrm>
            <a:off x="3263098" y="4102358"/>
            <a:ext cx="576444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187700" y="4962978"/>
            <a:ext cx="5695950" cy="46166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3166370" y="6218831"/>
            <a:ext cx="5695950" cy="46166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42676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500"/>
                                        <p:tgtEl>
                                          <p:spTgt spid="30"/>
                                        </p:tgtEl>
                                      </p:cBhvr>
                                    </p:animEffect>
                                  </p:childTnLst>
                                </p:cTn>
                              </p:par>
                            </p:childTnLst>
                          </p:cTn>
                        </p:par>
                        <p:par>
                          <p:cTn id="104" fill="hold">
                            <p:stCondLst>
                              <p:cond delay="1500"/>
                            </p:stCondLst>
                            <p:childTnLst>
                              <p:par>
                                <p:cTn id="105" presetID="10" presetClass="entr" presetSubtype="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fade">
                                      <p:cBhvr>
                                        <p:cTn id="110" dur="500"/>
                                        <p:tgtEl>
                                          <p:spTgt spid="2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fade">
                                      <p:cBhvr>
                                        <p:cTn id="113" dur="500"/>
                                        <p:tgtEl>
                                          <p:spTgt spid="4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childTnLst>
                          </p:cTn>
                        </p:par>
                        <p:par>
                          <p:cTn id="120" fill="hold">
                            <p:stCondLst>
                              <p:cond delay="2000"/>
                            </p:stCondLst>
                            <p:childTnLst>
                              <p:par>
                                <p:cTn id="121" presetID="10" presetClass="entr" presetSubtype="0" fill="hold" grpId="0" nodeType="afterEffect">
                                  <p:stCondLst>
                                    <p:cond delay="0"/>
                                  </p:stCondLst>
                                  <p:childTnLst>
                                    <p:set>
                                      <p:cBhvr>
                                        <p:cTn id="122" dur="1" fill="hold">
                                          <p:stCondLst>
                                            <p:cond delay="0"/>
                                          </p:stCondLst>
                                        </p:cTn>
                                        <p:tgtEl>
                                          <p:spTgt spid="51"/>
                                        </p:tgtEl>
                                        <p:attrNameLst>
                                          <p:attrName>style.visibility</p:attrName>
                                        </p:attrNameLst>
                                      </p:cBhvr>
                                      <p:to>
                                        <p:strVal val="visible"/>
                                      </p:to>
                                    </p:set>
                                    <p:animEffect transition="in" filter="fade">
                                      <p:cBhvr>
                                        <p:cTn id="1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p:bldP spid="45" grpId="0"/>
      <p:bldP spid="46" grpId="0"/>
      <p:bldP spid="47" grpId="0"/>
      <p:bldP spid="48" grpId="0"/>
      <p:bldP spid="49" grpId="0"/>
      <p:bldP spid="5" grpId="0" animBg="1"/>
      <p:bldP spid="5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Average Collection Period</a:t>
            </a:r>
          </a:p>
        </p:txBody>
      </p:sp>
      <p:sp>
        <p:nvSpPr>
          <p:cNvPr id="414723" name="Rectangle 3"/>
          <p:cNvSpPr>
            <a:spLocks noGrp="1" noChangeArrowheads="1"/>
          </p:cNvSpPr>
          <p:nvPr>
            <p:ph idx="1"/>
          </p:nvPr>
        </p:nvSpPr>
        <p:spPr>
          <a:xfrm>
            <a:off x="764673" y="1219200"/>
            <a:ext cx="8366760" cy="5057775"/>
          </a:xfrm>
          <a:solidFill>
            <a:schemeClr val="bg1">
              <a:lumMod val="95000"/>
            </a:schemeClr>
          </a:solidFill>
        </p:spPr>
        <p:txBody>
          <a:bodyPr>
            <a:noAutofit/>
          </a:bodyPr>
          <a:lstStyle/>
          <a:p>
            <a:pPr marL="0" indent="0">
              <a:spcAft>
                <a:spcPts val="600"/>
              </a:spcAft>
              <a:buNone/>
            </a:pPr>
            <a:r>
              <a:rPr lang="en-US" sz="2200" dirty="0"/>
              <a:t>Cambridge Associates’ financial statements list the following: </a:t>
            </a:r>
          </a:p>
          <a:p>
            <a:pPr marL="0" indent="0">
              <a:buNone/>
            </a:pPr>
            <a:r>
              <a:rPr lang="en-US" sz="2200" dirty="0"/>
              <a:t>	Accounts receivable as of 1/1/18: 		$200,000</a:t>
            </a:r>
          </a:p>
          <a:p>
            <a:pPr marL="0" indent="0">
              <a:buNone/>
            </a:pPr>
            <a:r>
              <a:rPr lang="en-US" sz="2200" dirty="0"/>
              <a:t>	Accounts receivable as of 12/31/18:  		$600,000</a:t>
            </a:r>
          </a:p>
          <a:p>
            <a:pPr marL="0" indent="0">
              <a:buNone/>
            </a:pPr>
            <a:r>
              <a:rPr lang="en-US" sz="2200" dirty="0"/>
              <a:t>	Net sales for 2018: 				$8,000,000</a:t>
            </a:r>
          </a:p>
          <a:p>
            <a:pPr marL="0" indent="0">
              <a:spcAft>
                <a:spcPts val="600"/>
              </a:spcAft>
              <a:buNone/>
            </a:pPr>
            <a:r>
              <a:rPr lang="en-US" sz="2200" dirty="0"/>
              <a:t>	Net sales for 2017:  				$10,000,000</a:t>
            </a:r>
          </a:p>
          <a:p>
            <a:pPr marL="0" indent="0">
              <a:buNone/>
            </a:pPr>
            <a:r>
              <a:rPr lang="en-US" sz="2200" dirty="0" smtClean="0"/>
              <a:t>Cambridge’s </a:t>
            </a:r>
            <a:r>
              <a:rPr lang="en-US" sz="2200" dirty="0"/>
              <a:t>2018 average collection period is:</a:t>
            </a:r>
          </a:p>
          <a:p>
            <a:pPr marL="457200" indent="-457200">
              <a:buFont typeface="+mj-lt"/>
              <a:buAutoNum type="alphaLcPeriod"/>
              <a:tabLst>
                <a:tab pos="457200" algn="l"/>
              </a:tabLst>
            </a:pPr>
            <a:r>
              <a:rPr lang="en-US" sz="2200" dirty="0" smtClean="0"/>
              <a:t>9.125</a:t>
            </a:r>
            <a:endParaRPr lang="en-US" sz="2200" dirty="0"/>
          </a:p>
          <a:p>
            <a:pPr marL="457200" indent="-457200">
              <a:buFont typeface="+mj-lt"/>
              <a:buAutoNum type="alphaLcPeriod"/>
              <a:tabLst>
                <a:tab pos="342900" algn="l"/>
              </a:tabLst>
            </a:pPr>
            <a:r>
              <a:rPr lang="en-US" sz="2200" dirty="0" smtClean="0"/>
              <a:t>16.22</a:t>
            </a:r>
            <a:endParaRPr lang="en-US" sz="2200" dirty="0"/>
          </a:p>
          <a:p>
            <a:pPr marL="457200" indent="-457200">
              <a:buFont typeface="+mj-lt"/>
              <a:buAutoNum type="alphaLcPeriod"/>
              <a:tabLst>
                <a:tab pos="342900" algn="l"/>
              </a:tabLst>
            </a:pPr>
            <a:r>
              <a:rPr lang="en-US" sz="2200" dirty="0" smtClean="0"/>
              <a:t>18.25</a:t>
            </a:r>
            <a:endParaRPr lang="en-US" sz="2200" dirty="0"/>
          </a:p>
          <a:p>
            <a:pPr marL="457200" indent="-457200">
              <a:buFont typeface="+mj-lt"/>
              <a:buAutoNum type="alphaLcPeriod"/>
              <a:tabLst>
                <a:tab pos="342900" algn="l"/>
              </a:tabLst>
            </a:pPr>
            <a:r>
              <a:rPr lang="en-US" sz="2200" dirty="0" smtClean="0"/>
              <a:t>27.375 </a:t>
            </a:r>
            <a:endParaRPr lang="en-US" sz="2200" dirty="0"/>
          </a:p>
        </p:txBody>
      </p:sp>
      <p:sp>
        <p:nvSpPr>
          <p:cNvPr id="2" name="Oval 1"/>
          <p:cNvSpPr/>
          <p:nvPr/>
        </p:nvSpPr>
        <p:spPr bwMode="auto">
          <a:xfrm>
            <a:off x="762000" y="47244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1143000" y="5410200"/>
            <a:ext cx="7162751" cy="1184940"/>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300"/>
              </a:spcAft>
            </a:pPr>
            <a:r>
              <a:rPr lang="en-US" sz="2200" dirty="0"/>
              <a:t>The correct answer is </a:t>
            </a:r>
            <a:r>
              <a:rPr lang="en-US" sz="2200" i="1" dirty="0"/>
              <a:t>c</a:t>
            </a:r>
            <a:r>
              <a:rPr lang="en-US" sz="2200" dirty="0"/>
              <a:t>:</a:t>
            </a:r>
          </a:p>
          <a:p>
            <a:pPr>
              <a:spcAft>
                <a:spcPts val="300"/>
              </a:spcAft>
            </a:pPr>
            <a:r>
              <a:rPr lang="en-US" sz="2200" dirty="0"/>
              <a:t>A/R turnover: $8,000,000 ÷ (($200,000 + $600,000) ÷ 2) = </a:t>
            </a:r>
            <a:r>
              <a:rPr lang="en-US" sz="2200" b="1" dirty="0"/>
              <a:t>20</a:t>
            </a:r>
          </a:p>
          <a:p>
            <a:pPr>
              <a:spcAft>
                <a:spcPts val="300"/>
              </a:spcAft>
            </a:pPr>
            <a:r>
              <a:rPr lang="en-US" sz="2200" dirty="0"/>
              <a:t>Average collection period = 365 ÷ </a:t>
            </a:r>
            <a:r>
              <a:rPr lang="en-US" sz="2200" b="1" dirty="0"/>
              <a:t>20</a:t>
            </a:r>
            <a:r>
              <a:rPr lang="en-US" sz="2200" dirty="0"/>
              <a:t> = </a:t>
            </a:r>
            <a:r>
              <a:rPr lang="en-US" sz="2200" b="1" dirty="0">
                <a:solidFill>
                  <a:srgbClr val="C00000"/>
                </a:solidFill>
              </a:rPr>
              <a:t>18.25</a:t>
            </a:r>
            <a:r>
              <a:rPr lang="en-US" sz="2200" dirty="0">
                <a:solidFill>
                  <a:srgbClr val="C00000"/>
                </a:solidFill>
              </a:rPr>
              <a:t> </a:t>
            </a:r>
            <a:r>
              <a:rPr lang="en-US" sz="2200" dirty="0" smtClean="0"/>
              <a:t>days</a:t>
            </a:r>
            <a:endParaRPr lang="en-US" sz="2200" dirty="0"/>
          </a:p>
        </p:txBody>
      </p:sp>
      <p:sp>
        <p:nvSpPr>
          <p:cNvPr id="6" name="Title 2"/>
          <p:cNvSpPr txBox="1">
            <a:spLocks/>
          </p:cNvSpPr>
          <p:nvPr/>
        </p:nvSpPr>
        <p:spPr bwMode="auto">
          <a:xfrm>
            <a:off x="8389939" y="93663"/>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a:t>
            </a:r>
            <a:r>
              <a:rPr lang="en-IN" sz="1500" dirty="0" smtClean="0"/>
              <a:t>-9</a:t>
            </a:r>
            <a:endParaRPr lang="en-IN" sz="1500" dirty="0"/>
          </a:p>
        </p:txBody>
      </p:sp>
    </p:spTree>
    <p:extLst>
      <p:ext uri="{BB962C8B-B14F-4D97-AF65-F5344CB8AC3E}">
        <p14:creationId xmlns:p14="http://schemas.microsoft.com/office/powerpoint/2010/main" val="8005459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a:t>
            </a:r>
            <a:r>
              <a:rPr lang="en-US" b="1" dirty="0" smtClean="0"/>
              <a:t>7</a:t>
            </a:r>
            <a:endParaRPr lang="en-US" b="1" dirty="0"/>
          </a:p>
        </p:txBody>
      </p:sp>
    </p:spTree>
    <p:extLst>
      <p:ext uri="{BB962C8B-B14F-4D97-AF65-F5344CB8AC3E}">
        <p14:creationId xmlns:p14="http://schemas.microsoft.com/office/powerpoint/2010/main" val="95180682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42995</TotalTime>
  <Words>20129</Words>
  <Application>Microsoft Macintosh PowerPoint</Application>
  <PresentationFormat>On-screen Show (4:3)</PresentationFormat>
  <Paragraphs>1687</Paragraphs>
  <Slides>92</Slides>
  <Notes>92</Notes>
  <HiddenSlides>0</HiddenSlides>
  <MMClips>0</MMClips>
  <ScaleCrop>false</ScaleCrop>
  <HeadingPairs>
    <vt:vector size="4" baseType="variant">
      <vt:variant>
        <vt:lpstr>Theme</vt:lpstr>
      </vt:variant>
      <vt:variant>
        <vt:i4>1</vt:i4>
      </vt:variant>
      <vt:variant>
        <vt:lpstr>Slide Titles</vt:lpstr>
      </vt:variant>
      <vt:variant>
        <vt:i4>92</vt:i4>
      </vt:variant>
    </vt:vector>
  </HeadingPairs>
  <TitlesOfParts>
    <vt:vector size="93" baseType="lpstr">
      <vt:lpstr>Office Theme</vt:lpstr>
      <vt:lpstr>Chapter 7</vt:lpstr>
      <vt:lpstr>Cash and Cash Equivalents</vt:lpstr>
      <vt:lpstr>Disclosure of Cash Equivalents—  Walgreen Boots Alliance, Inc.</vt:lpstr>
      <vt:lpstr>Internal Control</vt:lpstr>
      <vt:lpstr>Internal Control (continued)</vt:lpstr>
      <vt:lpstr>Internal Control Procedures—Cash Receipts</vt:lpstr>
      <vt:lpstr>Internal Control Procedures—Cash Disbursements</vt:lpstr>
      <vt:lpstr>Concept Check: Internal Control Systems</vt:lpstr>
      <vt:lpstr>Restricted Cash </vt:lpstr>
      <vt:lpstr>Compensating Balances</vt:lpstr>
      <vt:lpstr>A Compensating Balance Makes the Effective Interest Rate Higher Than the Stated Rate</vt:lpstr>
      <vt:lpstr>Concept Check: Effective Interest Rates</vt:lpstr>
      <vt:lpstr>IFRS—Cash and Cash Equivalents</vt:lpstr>
      <vt:lpstr>Accounts Receivable</vt:lpstr>
      <vt:lpstr>Initial Valuation of Accounts Receivable</vt:lpstr>
      <vt:lpstr>Trade Discounts and Cash Discounts</vt:lpstr>
      <vt:lpstr>Gross Method vs. Net Method</vt:lpstr>
      <vt:lpstr>Gross Method vs. Net Method (continued)</vt:lpstr>
      <vt:lpstr>Gross Method vs. Net Method (cont. 2)</vt:lpstr>
      <vt:lpstr>Gross Method vs. Net Method (concluded)</vt:lpstr>
      <vt:lpstr>Concept Check: Cash Discounts</vt:lpstr>
      <vt:lpstr>Gross Method vs. Net Method— Which is Correct?</vt:lpstr>
      <vt:lpstr>Sales Returns</vt:lpstr>
      <vt:lpstr>What if We Recognize Returns  in the Period the Return Occurs?</vt:lpstr>
      <vt:lpstr>Accounting for Sales Returns</vt:lpstr>
      <vt:lpstr>Accounting for Sales Returns (continued)</vt:lpstr>
      <vt:lpstr>Accounting for Sales Returns (cont. 2)</vt:lpstr>
      <vt:lpstr>Accounting for Sales Returns (concluded)</vt:lpstr>
      <vt:lpstr>Accounting for Sales Returns—Correcting Estimates</vt:lpstr>
      <vt:lpstr>Concept Check: Sales Returns</vt:lpstr>
      <vt:lpstr>Concept Check: Sales Returns Estimates</vt:lpstr>
      <vt:lpstr>Subsequent Valuation of Accounts Receivable</vt:lpstr>
      <vt:lpstr>Direct Write-Off Method (Not GAAP)</vt:lpstr>
      <vt:lpstr>Allowance Method (GAAP)</vt:lpstr>
      <vt:lpstr>Allowance Method</vt:lpstr>
      <vt:lpstr>Allowance Method (continued)</vt:lpstr>
      <vt:lpstr>Allowance Method (cont. 2)</vt:lpstr>
      <vt:lpstr>Concept Check: Uncollectible Accounts</vt:lpstr>
      <vt:lpstr>Allowance Method (cont. 3)</vt:lpstr>
      <vt:lpstr>Allowance Method (cont. 4)</vt:lpstr>
      <vt:lpstr>Allowance Method (concluded)</vt:lpstr>
      <vt:lpstr>Estimating the Allowance for Uncollectible Accounts</vt:lpstr>
      <vt:lpstr>Accounts Receivable Aging Schedule</vt:lpstr>
      <vt:lpstr>Accounts Receivable Aging Schedule (continued)</vt:lpstr>
      <vt:lpstr>Income Statement Approach</vt:lpstr>
      <vt:lpstr>Combined Approaches</vt:lpstr>
      <vt:lpstr>Concept Check: Bad Debt Expense</vt:lpstr>
      <vt:lpstr>Measuring and Reporting Accounts Receivable</vt:lpstr>
      <vt:lpstr>Current Expected Credit Loss (CECL) Model for Accounts Receivable</vt:lpstr>
      <vt:lpstr>Notes Receivable</vt:lpstr>
      <vt:lpstr>Short-Term Interest-Bearing Notes</vt:lpstr>
      <vt:lpstr>Interest-Bearing Notes</vt:lpstr>
      <vt:lpstr>Interest-Bearing Notes (continued)</vt:lpstr>
      <vt:lpstr>Short-Term Noninterest-Bearing Notes</vt:lpstr>
      <vt:lpstr>Noninterest-Bearing Notes</vt:lpstr>
      <vt:lpstr>Noninterest-Bearing Notes (continued)</vt:lpstr>
      <vt:lpstr>Noninterest-Bearing Notes (concluded)</vt:lpstr>
      <vt:lpstr>Long-Term Notes Receivable</vt:lpstr>
      <vt:lpstr>Concept Check: Recording Sales Revenue</vt:lpstr>
      <vt:lpstr>Notes Received Solely for Cash</vt:lpstr>
      <vt:lpstr>Subsequent Valuation of Notes Receivable</vt:lpstr>
      <vt:lpstr>CECL Model for Notes Receivable</vt:lpstr>
      <vt:lpstr>International Financial Reporting Standards—Accounts and Notes Receivable</vt:lpstr>
      <vt:lpstr>Financing with Receivables</vt:lpstr>
      <vt:lpstr>Secured Borrowing—Pledging </vt:lpstr>
      <vt:lpstr>Secured Borrowing—Assigning</vt:lpstr>
      <vt:lpstr>Assignment of Accounts Receivable</vt:lpstr>
      <vt:lpstr>Assignment of Accounts Receivable (continued)</vt:lpstr>
      <vt:lpstr>Assignment of Accounts Receivable (concluded)</vt:lpstr>
      <vt:lpstr>Concept Check: Financing Expenses</vt:lpstr>
      <vt:lpstr>Sale of Receivables</vt:lpstr>
      <vt:lpstr>Sale of Receivables—Factoring Arrangement</vt:lpstr>
      <vt:lpstr>Sale of Receivables—Securitization</vt:lpstr>
      <vt:lpstr>Sales With or Without Recourse</vt:lpstr>
      <vt:lpstr>Accounts Receivable Factored without Recourse</vt:lpstr>
      <vt:lpstr>Accounts Receivable Factored with Recourse</vt:lpstr>
      <vt:lpstr>Concept Check: Factoring Receivables</vt:lpstr>
      <vt:lpstr>Transfers of Notes Receivable—Discounting</vt:lpstr>
      <vt:lpstr>Discounting a Note Receivable</vt:lpstr>
      <vt:lpstr>Discounting a Note Receivable (continued)</vt:lpstr>
      <vt:lpstr>Concept Check: Discounting a Note</vt:lpstr>
      <vt:lpstr>Discounted Note Treated as a Sale</vt:lpstr>
      <vt:lpstr>Preference for Transfer as a Sale</vt:lpstr>
      <vt:lpstr>Considering Transfer of Receivables as Sale</vt:lpstr>
      <vt:lpstr>Accounting for the Financing of Receivables</vt:lpstr>
      <vt:lpstr>Disclosures</vt:lpstr>
      <vt:lpstr>International Financial Reporting Standards—Transfers of Receivables</vt:lpstr>
      <vt:lpstr>Concept Check: IFRS and U.S. GAAP</vt:lpstr>
      <vt:lpstr>Decision Makers’ Perspective:  Receivables Management Ratios</vt:lpstr>
      <vt:lpstr>Receivables Turnover and Average Collection Period—Symantec Corp. and CA, Inc.</vt:lpstr>
      <vt:lpstr>Concept Check: Average Collection Period</vt:lpstr>
      <vt:lpstr>End of Chapter 7</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ANSR</dc:creator>
  <cp:lastModifiedBy>Colton Gigot</cp:lastModifiedBy>
  <cp:revision>3294</cp:revision>
  <dcterms:created xsi:type="dcterms:W3CDTF">2014-09-15T09:18:57Z</dcterms:created>
  <dcterms:modified xsi:type="dcterms:W3CDTF">2017-04-04T17:51:04Z</dcterms:modified>
</cp:coreProperties>
</file>