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handoutMasterIdLst>
    <p:handoutMasterId r:id="rId68"/>
  </p:handoutMasterIdLst>
  <p:sldIdLst>
    <p:sldId id="291" r:id="rId2"/>
    <p:sldId id="260" r:id="rId3"/>
    <p:sldId id="370" r:id="rId4"/>
    <p:sldId id="261" r:id="rId5"/>
    <p:sldId id="334" r:id="rId6"/>
    <p:sldId id="290" r:id="rId7"/>
    <p:sldId id="332" r:id="rId8"/>
    <p:sldId id="361" r:id="rId9"/>
    <p:sldId id="335" r:id="rId10"/>
    <p:sldId id="362" r:id="rId11"/>
    <p:sldId id="264" r:id="rId12"/>
    <p:sldId id="336" r:id="rId13"/>
    <p:sldId id="293" r:id="rId14"/>
    <p:sldId id="350" r:id="rId15"/>
    <p:sldId id="337" r:id="rId16"/>
    <p:sldId id="317" r:id="rId17"/>
    <p:sldId id="267" r:id="rId18"/>
    <p:sldId id="318" r:id="rId19"/>
    <p:sldId id="268" r:id="rId20"/>
    <p:sldId id="339" r:id="rId21"/>
    <p:sldId id="319" r:id="rId22"/>
    <p:sldId id="340" r:id="rId23"/>
    <p:sldId id="320" r:id="rId24"/>
    <p:sldId id="353" r:id="rId25"/>
    <p:sldId id="271" r:id="rId26"/>
    <p:sldId id="345" r:id="rId27"/>
    <p:sldId id="360" r:id="rId28"/>
    <p:sldId id="331" r:id="rId29"/>
    <p:sldId id="274" r:id="rId30"/>
    <p:sldId id="321" r:id="rId31"/>
    <p:sldId id="352" r:id="rId32"/>
    <p:sldId id="348" r:id="rId33"/>
    <p:sldId id="351" r:id="rId34"/>
    <p:sldId id="275" r:id="rId35"/>
    <p:sldId id="308" r:id="rId36"/>
    <p:sldId id="343" r:id="rId37"/>
    <p:sldId id="354" r:id="rId38"/>
    <p:sldId id="356" r:id="rId39"/>
    <p:sldId id="357" r:id="rId40"/>
    <p:sldId id="329" r:id="rId41"/>
    <p:sldId id="322" r:id="rId42"/>
    <p:sldId id="298" r:id="rId43"/>
    <p:sldId id="289" r:id="rId44"/>
    <p:sldId id="279" r:id="rId45"/>
    <p:sldId id="299" r:id="rId46"/>
    <p:sldId id="300" r:id="rId47"/>
    <p:sldId id="310" r:id="rId48"/>
    <p:sldId id="355" r:id="rId49"/>
    <p:sldId id="315" r:id="rId50"/>
    <p:sldId id="346" r:id="rId51"/>
    <p:sldId id="281" r:id="rId52"/>
    <p:sldId id="314" r:id="rId53"/>
    <p:sldId id="365" r:id="rId54"/>
    <p:sldId id="347" r:id="rId55"/>
    <p:sldId id="366" r:id="rId56"/>
    <p:sldId id="327" r:id="rId57"/>
    <p:sldId id="367" r:id="rId58"/>
    <p:sldId id="358" r:id="rId59"/>
    <p:sldId id="285" r:id="rId60"/>
    <p:sldId id="344" r:id="rId61"/>
    <p:sldId id="359" r:id="rId62"/>
    <p:sldId id="287" r:id="rId63"/>
    <p:sldId id="368" r:id="rId64"/>
    <p:sldId id="330" r:id="rId65"/>
    <p:sldId id="301" r:id="rId66"/>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720" userDrawn="1">
          <p15:clr>
            <a:srgbClr val="A4A3A4"/>
          </p15:clr>
        </p15:guide>
        <p15:guide id="2" pos="4992" userDrawn="1">
          <p15:clr>
            <a:srgbClr val="A4A3A4"/>
          </p15:clr>
        </p15:guide>
        <p15:guide id="3" orient="horz" pos="4080" userDrawn="1">
          <p15:clr>
            <a:srgbClr val="A4A3A4"/>
          </p15:clr>
        </p15:guide>
        <p15:guide id="4" pos="360" userDrawn="1">
          <p15:clr>
            <a:srgbClr val="A4A3A4"/>
          </p15:clr>
        </p15:guide>
      </p15:sldGuideLst>
    </p:ext>
    <p:ext uri="{2D200454-40CA-4A62-9FC3-DE9A4176ACB9}">
      <p15:notesGuideLst xmlns=""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opender Jangir" initials="BJ" lastIdx="1" clrIdx="0">
    <p:extLst/>
  </p:cmAuthor>
  <p:cmAuthor id="2" name="ANSR" initials="SC" lastIdx="1" clrIdx="1"/>
  <p:cmAuthor id="3" name="Helena" initials="H" lastIdx="14" clrIdx="2">
    <p:extLst/>
  </p:cmAuthor>
  <p:cmAuthor id="4" name="Karyn Smith" initials="KS" lastIdx="9" clrIdx="3">
    <p:extLst/>
  </p:cmAuthor>
  <p:cmAuthor id="5" name="Colton Gigot" initials="CG" lastIdx="0" clrIdx="4"/>
  <p:cmAuthor id="6" name="david" initials="d"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FCC"/>
    <a:srgbClr val="F79646"/>
    <a:srgbClr val="FFCC3B"/>
    <a:srgbClr val="2E75B6"/>
    <a:srgbClr val="C00000"/>
    <a:srgbClr val="FBE5D6"/>
    <a:srgbClr val="FBED56"/>
    <a:srgbClr val="4472C4"/>
    <a:srgbClr val="07BE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4" autoAdjust="0"/>
    <p:restoredTop sz="85075" autoAdjust="0"/>
  </p:normalViewPr>
  <p:slideViewPr>
    <p:cSldViewPr snapToGrid="0" showGuides="1">
      <p:cViewPr varScale="1">
        <p:scale>
          <a:sx n="106" d="100"/>
          <a:sy n="106" d="100"/>
        </p:scale>
        <p:origin x="-1168" y="-104"/>
      </p:cViewPr>
      <p:guideLst>
        <p:guide orient="horz" pos="3720"/>
        <p:guide orient="horz" pos="4080"/>
        <p:guide pos="4992"/>
        <p:guide pos="36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44" d="100"/>
        <a:sy n="144" d="100"/>
      </p:scale>
      <p:origin x="0" y="-11760"/>
    </p:cViewPr>
  </p:sorterViewPr>
  <p:notesViewPr>
    <p:cSldViewPr snapToGrid="0" showGuides="1">
      <p:cViewPr>
        <p:scale>
          <a:sx n="125" d="100"/>
          <a:sy n="125" d="100"/>
        </p:scale>
        <p:origin x="-354" y="108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notesMaster" Target="notesMasters/notesMaster1.xml"/><Relationship Id="rId68" Type="http://schemas.openxmlformats.org/officeDocument/2006/relationships/handoutMaster" Target="handoutMasters/handoutMaster1.xml"/><Relationship Id="rId69" Type="http://schemas.openxmlformats.org/officeDocument/2006/relationships/printerSettings" Target="printerSettings/printerSettings1.bin"/><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commentAuthors" Target="commentAuthors.xml"/><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631B25-B192-46B2-A603-0E67FBE2419B}" type="doc">
      <dgm:prSet loTypeId="urn:microsoft.com/office/officeart/2005/8/layout/vList2" loCatId="list" qsTypeId="urn:microsoft.com/office/officeart/2005/8/quickstyle/simple4" qsCatId="simple" csTypeId="urn:microsoft.com/office/officeart/2005/8/colors/colorful4" csCatId="colorful" phldr="1"/>
      <dgm:spPr/>
      <dgm:t>
        <a:bodyPr/>
        <a:lstStyle/>
        <a:p>
          <a:endParaRPr lang="en-IN"/>
        </a:p>
      </dgm:t>
    </dgm:pt>
    <dgm:pt modelId="{C79A791B-7123-4545-86E2-3670628130A2}">
      <dgm:prSet phldrT="[Text]" custT="1"/>
      <dgm:spPr>
        <a:solidFill>
          <a:srgbClr val="FFCC3B"/>
        </a:solidFill>
      </dgm:spPr>
      <dgm:t>
        <a:bodyPr/>
        <a:lstStyle/>
        <a:p>
          <a:r>
            <a:rPr lang="en-IN" sz="2500" dirty="0">
              <a:solidFill>
                <a:srgbClr val="000000"/>
              </a:solidFill>
            </a:rPr>
            <a:t>Ordinary Annuity</a:t>
          </a:r>
        </a:p>
      </dgm:t>
    </dgm:pt>
    <dgm:pt modelId="{31BAEBA1-C83B-40A0-B38A-17B7A0539A28}" type="parTrans" cxnId="{FEAC0B99-87DE-4A0D-B5BC-048663C86FF3}">
      <dgm:prSet/>
      <dgm:spPr/>
      <dgm:t>
        <a:bodyPr/>
        <a:lstStyle/>
        <a:p>
          <a:endParaRPr lang="en-IN"/>
        </a:p>
      </dgm:t>
    </dgm:pt>
    <dgm:pt modelId="{249848FE-A682-403E-87D2-8E6E0D1C7FEA}" type="sibTrans" cxnId="{FEAC0B99-87DE-4A0D-B5BC-048663C86FF3}">
      <dgm:prSet/>
      <dgm:spPr/>
      <dgm:t>
        <a:bodyPr/>
        <a:lstStyle/>
        <a:p>
          <a:endParaRPr lang="en-IN"/>
        </a:p>
      </dgm:t>
    </dgm:pt>
    <dgm:pt modelId="{94FB6459-1837-43F1-BC69-D70DB892A6F3}">
      <dgm:prSet phldrT="[Text]" custT="1"/>
      <dgm:spPr/>
      <dgm:t>
        <a:bodyPr/>
        <a:lstStyle/>
        <a:p>
          <a:r>
            <a:rPr lang="en-IN" sz="2500" dirty="0"/>
            <a:t>Cash flows occur at the </a:t>
          </a:r>
          <a:r>
            <a:rPr lang="en-IN" sz="2500" b="1" dirty="0">
              <a:solidFill>
                <a:srgbClr val="C00000"/>
              </a:solidFill>
            </a:rPr>
            <a:t>end</a:t>
          </a:r>
          <a:r>
            <a:rPr lang="en-IN" sz="2500" dirty="0"/>
            <a:t> of each period</a:t>
          </a:r>
        </a:p>
      </dgm:t>
    </dgm:pt>
    <dgm:pt modelId="{13576388-A09A-4361-B63C-5B4ABDE8E709}" type="parTrans" cxnId="{2DF5C86C-C973-47EA-8FC7-E55ED1CBF0ED}">
      <dgm:prSet/>
      <dgm:spPr/>
      <dgm:t>
        <a:bodyPr/>
        <a:lstStyle/>
        <a:p>
          <a:endParaRPr lang="en-IN"/>
        </a:p>
      </dgm:t>
    </dgm:pt>
    <dgm:pt modelId="{40CC264C-73E4-4ABE-98B8-296572FBFB1C}" type="sibTrans" cxnId="{2DF5C86C-C973-47EA-8FC7-E55ED1CBF0ED}">
      <dgm:prSet/>
      <dgm:spPr/>
      <dgm:t>
        <a:bodyPr/>
        <a:lstStyle/>
        <a:p>
          <a:endParaRPr lang="en-IN"/>
        </a:p>
      </dgm:t>
    </dgm:pt>
    <dgm:pt modelId="{B6B03A0D-12FC-47D5-941A-DC627D2B7E51}">
      <dgm:prSet phldrT="[Text]" custT="1"/>
      <dgm:spPr>
        <a:solidFill>
          <a:srgbClr val="2E75B6"/>
        </a:solidFill>
      </dgm:spPr>
      <dgm:t>
        <a:bodyPr/>
        <a:lstStyle/>
        <a:p>
          <a:r>
            <a:rPr lang="en-IN" sz="2500" dirty="0"/>
            <a:t>Annuity Due</a:t>
          </a:r>
        </a:p>
      </dgm:t>
    </dgm:pt>
    <dgm:pt modelId="{092A10BC-4C49-4D5E-B8DA-039AA913D2CE}" type="parTrans" cxnId="{8B018273-7735-41FD-98C4-4BAFD592B399}">
      <dgm:prSet/>
      <dgm:spPr/>
      <dgm:t>
        <a:bodyPr/>
        <a:lstStyle/>
        <a:p>
          <a:endParaRPr lang="en-IN"/>
        </a:p>
      </dgm:t>
    </dgm:pt>
    <dgm:pt modelId="{B298B9A1-DCAD-4606-AE79-35D1C11704C2}" type="sibTrans" cxnId="{8B018273-7735-41FD-98C4-4BAFD592B399}">
      <dgm:prSet/>
      <dgm:spPr/>
      <dgm:t>
        <a:bodyPr/>
        <a:lstStyle/>
        <a:p>
          <a:endParaRPr lang="en-IN"/>
        </a:p>
      </dgm:t>
    </dgm:pt>
    <dgm:pt modelId="{83154807-4617-4DB5-89CC-6BE55B4590F1}">
      <dgm:prSet phldrT="[Text]" custT="1"/>
      <dgm:spPr/>
      <dgm:t>
        <a:bodyPr/>
        <a:lstStyle/>
        <a:p>
          <a:r>
            <a:rPr lang="en-IN" sz="2500" dirty="0"/>
            <a:t>Cash flows occur at the </a:t>
          </a:r>
          <a:r>
            <a:rPr lang="en-IN" sz="2500" b="1" dirty="0">
              <a:solidFill>
                <a:srgbClr val="C00000"/>
              </a:solidFill>
            </a:rPr>
            <a:t>beginning</a:t>
          </a:r>
          <a:r>
            <a:rPr lang="en-IN" sz="2500" dirty="0"/>
            <a:t> of each period</a:t>
          </a:r>
        </a:p>
      </dgm:t>
    </dgm:pt>
    <dgm:pt modelId="{DA4A967E-489C-4677-B076-9ABE2AEAE91E}" type="parTrans" cxnId="{D315CD34-DFD9-47AB-BDC4-7D389060305C}">
      <dgm:prSet/>
      <dgm:spPr/>
      <dgm:t>
        <a:bodyPr/>
        <a:lstStyle/>
        <a:p>
          <a:endParaRPr lang="en-IN"/>
        </a:p>
      </dgm:t>
    </dgm:pt>
    <dgm:pt modelId="{37F1FDCD-1320-4A59-A520-4717DCA8CF67}" type="sibTrans" cxnId="{D315CD34-DFD9-47AB-BDC4-7D389060305C}">
      <dgm:prSet/>
      <dgm:spPr/>
      <dgm:t>
        <a:bodyPr/>
        <a:lstStyle/>
        <a:p>
          <a:endParaRPr lang="en-IN"/>
        </a:p>
      </dgm:t>
    </dgm:pt>
    <dgm:pt modelId="{2C258953-BAB8-4663-BEC1-9BAA489CE016}" type="pres">
      <dgm:prSet presAssocID="{55631B25-B192-46B2-A603-0E67FBE2419B}" presName="linear" presStyleCnt="0">
        <dgm:presLayoutVars>
          <dgm:animLvl val="lvl"/>
          <dgm:resizeHandles val="exact"/>
        </dgm:presLayoutVars>
      </dgm:prSet>
      <dgm:spPr/>
      <dgm:t>
        <a:bodyPr/>
        <a:lstStyle/>
        <a:p>
          <a:endParaRPr lang="en-US"/>
        </a:p>
      </dgm:t>
    </dgm:pt>
    <dgm:pt modelId="{5C724B01-2410-4AE8-832A-24641BFF6825}" type="pres">
      <dgm:prSet presAssocID="{C79A791B-7123-4545-86E2-3670628130A2}" presName="parentText" presStyleLbl="node1" presStyleIdx="0" presStyleCnt="2" custScaleY="81034">
        <dgm:presLayoutVars>
          <dgm:chMax val="0"/>
          <dgm:bulletEnabled val="1"/>
        </dgm:presLayoutVars>
      </dgm:prSet>
      <dgm:spPr/>
      <dgm:t>
        <a:bodyPr/>
        <a:lstStyle/>
        <a:p>
          <a:endParaRPr lang="en-US"/>
        </a:p>
      </dgm:t>
    </dgm:pt>
    <dgm:pt modelId="{8FE9AFBC-9944-4DED-A576-EA22F4A31EE3}" type="pres">
      <dgm:prSet presAssocID="{C79A791B-7123-4545-86E2-3670628130A2}" presName="childText" presStyleLbl="revTx" presStyleIdx="0" presStyleCnt="2">
        <dgm:presLayoutVars>
          <dgm:bulletEnabled val="1"/>
        </dgm:presLayoutVars>
      </dgm:prSet>
      <dgm:spPr/>
      <dgm:t>
        <a:bodyPr/>
        <a:lstStyle/>
        <a:p>
          <a:endParaRPr lang="en-US"/>
        </a:p>
      </dgm:t>
    </dgm:pt>
    <dgm:pt modelId="{896CE39A-349C-44A3-B75A-C31D8640524B}" type="pres">
      <dgm:prSet presAssocID="{B6B03A0D-12FC-47D5-941A-DC627D2B7E51}" presName="parentText" presStyleLbl="node1" presStyleIdx="1" presStyleCnt="2" custScaleY="79637" custLinFactNeighborY="-21828">
        <dgm:presLayoutVars>
          <dgm:chMax val="0"/>
          <dgm:bulletEnabled val="1"/>
        </dgm:presLayoutVars>
      </dgm:prSet>
      <dgm:spPr/>
      <dgm:t>
        <a:bodyPr/>
        <a:lstStyle/>
        <a:p>
          <a:endParaRPr lang="en-US"/>
        </a:p>
      </dgm:t>
    </dgm:pt>
    <dgm:pt modelId="{A10A2BCE-1ECE-4C41-8620-9CBA81376677}" type="pres">
      <dgm:prSet presAssocID="{B6B03A0D-12FC-47D5-941A-DC627D2B7E51}" presName="childText" presStyleLbl="revTx" presStyleIdx="1" presStyleCnt="2" custLinFactNeighborY="-13914">
        <dgm:presLayoutVars>
          <dgm:bulletEnabled val="1"/>
        </dgm:presLayoutVars>
      </dgm:prSet>
      <dgm:spPr/>
      <dgm:t>
        <a:bodyPr/>
        <a:lstStyle/>
        <a:p>
          <a:endParaRPr lang="en-US"/>
        </a:p>
      </dgm:t>
    </dgm:pt>
  </dgm:ptLst>
  <dgm:cxnLst>
    <dgm:cxn modelId="{D315CD34-DFD9-47AB-BDC4-7D389060305C}" srcId="{B6B03A0D-12FC-47D5-941A-DC627D2B7E51}" destId="{83154807-4617-4DB5-89CC-6BE55B4590F1}" srcOrd="0" destOrd="0" parTransId="{DA4A967E-489C-4677-B076-9ABE2AEAE91E}" sibTransId="{37F1FDCD-1320-4A59-A520-4717DCA8CF67}"/>
    <dgm:cxn modelId="{31FECF92-622D-E042-84CF-9BFE88949252}" type="presOf" srcId="{B6B03A0D-12FC-47D5-941A-DC627D2B7E51}" destId="{896CE39A-349C-44A3-B75A-C31D8640524B}" srcOrd="0" destOrd="0" presId="urn:microsoft.com/office/officeart/2005/8/layout/vList2"/>
    <dgm:cxn modelId="{94D8EF94-BB9A-9944-ACBC-B9930F770FC7}" type="presOf" srcId="{94FB6459-1837-43F1-BC69-D70DB892A6F3}" destId="{8FE9AFBC-9944-4DED-A576-EA22F4A31EE3}" srcOrd="0" destOrd="0" presId="urn:microsoft.com/office/officeart/2005/8/layout/vList2"/>
    <dgm:cxn modelId="{8B018273-7735-41FD-98C4-4BAFD592B399}" srcId="{55631B25-B192-46B2-A603-0E67FBE2419B}" destId="{B6B03A0D-12FC-47D5-941A-DC627D2B7E51}" srcOrd="1" destOrd="0" parTransId="{092A10BC-4C49-4D5E-B8DA-039AA913D2CE}" sibTransId="{B298B9A1-DCAD-4606-AE79-35D1C11704C2}"/>
    <dgm:cxn modelId="{5A15F0A2-E81E-794C-AAC0-D13E365BDEE1}" type="presOf" srcId="{C79A791B-7123-4545-86E2-3670628130A2}" destId="{5C724B01-2410-4AE8-832A-24641BFF6825}" srcOrd="0" destOrd="0" presId="urn:microsoft.com/office/officeart/2005/8/layout/vList2"/>
    <dgm:cxn modelId="{2DF5C86C-C973-47EA-8FC7-E55ED1CBF0ED}" srcId="{C79A791B-7123-4545-86E2-3670628130A2}" destId="{94FB6459-1837-43F1-BC69-D70DB892A6F3}" srcOrd="0" destOrd="0" parTransId="{13576388-A09A-4361-B63C-5B4ABDE8E709}" sibTransId="{40CC264C-73E4-4ABE-98B8-296572FBFB1C}"/>
    <dgm:cxn modelId="{D641D3F1-3E7A-304D-BD24-AB537270DAD4}" type="presOf" srcId="{55631B25-B192-46B2-A603-0E67FBE2419B}" destId="{2C258953-BAB8-4663-BEC1-9BAA489CE016}" srcOrd="0" destOrd="0" presId="urn:microsoft.com/office/officeart/2005/8/layout/vList2"/>
    <dgm:cxn modelId="{FEAC0B99-87DE-4A0D-B5BC-048663C86FF3}" srcId="{55631B25-B192-46B2-A603-0E67FBE2419B}" destId="{C79A791B-7123-4545-86E2-3670628130A2}" srcOrd="0" destOrd="0" parTransId="{31BAEBA1-C83B-40A0-B38A-17B7A0539A28}" sibTransId="{249848FE-A682-403E-87D2-8E6E0D1C7FEA}"/>
    <dgm:cxn modelId="{618EDE1A-7CAB-5C4D-AC95-39284059D6EF}" type="presOf" srcId="{83154807-4617-4DB5-89CC-6BE55B4590F1}" destId="{A10A2BCE-1ECE-4C41-8620-9CBA81376677}" srcOrd="0" destOrd="0" presId="urn:microsoft.com/office/officeart/2005/8/layout/vList2"/>
    <dgm:cxn modelId="{410673C6-423A-D149-BC9A-20225A43E2AF}" type="presParOf" srcId="{2C258953-BAB8-4663-BEC1-9BAA489CE016}" destId="{5C724B01-2410-4AE8-832A-24641BFF6825}" srcOrd="0" destOrd="0" presId="urn:microsoft.com/office/officeart/2005/8/layout/vList2"/>
    <dgm:cxn modelId="{4420A5C1-781E-AE4D-8B29-F9CCBC2B8A9A}" type="presParOf" srcId="{2C258953-BAB8-4663-BEC1-9BAA489CE016}" destId="{8FE9AFBC-9944-4DED-A576-EA22F4A31EE3}" srcOrd="1" destOrd="0" presId="urn:microsoft.com/office/officeart/2005/8/layout/vList2"/>
    <dgm:cxn modelId="{C9A709AB-DB7D-EF47-B20A-2F33214866F3}" type="presParOf" srcId="{2C258953-BAB8-4663-BEC1-9BAA489CE016}" destId="{896CE39A-349C-44A3-B75A-C31D8640524B}" srcOrd="2" destOrd="0" presId="urn:microsoft.com/office/officeart/2005/8/layout/vList2"/>
    <dgm:cxn modelId="{EAA3D892-FD79-E548-AC20-8CD659EF57D7}" type="presParOf" srcId="{2C258953-BAB8-4663-BEC1-9BAA489CE016}" destId="{A10A2BCE-1ECE-4C41-8620-9CBA81376677}"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24B01-2410-4AE8-832A-24641BFF6825}">
      <dsp:nvSpPr>
        <dsp:cNvPr id="0" name=""/>
        <dsp:cNvSpPr/>
      </dsp:nvSpPr>
      <dsp:spPr>
        <a:xfrm>
          <a:off x="0" y="29358"/>
          <a:ext cx="8125048" cy="591613"/>
        </a:xfrm>
        <a:prstGeom prst="roundRect">
          <a:avLst/>
        </a:prstGeom>
        <a:solidFill>
          <a:srgbClr val="FFCC3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IN" sz="2500" kern="1200" dirty="0">
              <a:solidFill>
                <a:srgbClr val="000000"/>
              </a:solidFill>
            </a:rPr>
            <a:t>Ordinary Annuity</a:t>
          </a:r>
        </a:p>
      </dsp:txBody>
      <dsp:txXfrm>
        <a:off x="28880" y="58238"/>
        <a:ext cx="8067288" cy="533853"/>
      </dsp:txXfrm>
    </dsp:sp>
    <dsp:sp modelId="{8FE9AFBC-9944-4DED-A576-EA22F4A31EE3}">
      <dsp:nvSpPr>
        <dsp:cNvPr id="0" name=""/>
        <dsp:cNvSpPr/>
      </dsp:nvSpPr>
      <dsp:spPr>
        <a:xfrm>
          <a:off x="0" y="620971"/>
          <a:ext cx="8125048"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970" tIns="31750" rIns="177800" bIns="31750" numCol="1" spcCol="1270" anchor="t" anchorCtr="0">
          <a:noAutofit/>
        </a:bodyPr>
        <a:lstStyle/>
        <a:p>
          <a:pPr marL="228600" lvl="1" indent="-228600" algn="l" defTabSz="1111250">
            <a:lnSpc>
              <a:spcPct val="90000"/>
            </a:lnSpc>
            <a:spcBef>
              <a:spcPct val="0"/>
            </a:spcBef>
            <a:spcAft>
              <a:spcPct val="20000"/>
            </a:spcAft>
            <a:buChar char="••"/>
          </a:pPr>
          <a:r>
            <a:rPr lang="en-IN" sz="2500" kern="1200" dirty="0"/>
            <a:t>Cash flows occur at the </a:t>
          </a:r>
          <a:r>
            <a:rPr lang="en-IN" sz="2500" b="1" kern="1200" dirty="0">
              <a:solidFill>
                <a:srgbClr val="C00000"/>
              </a:solidFill>
            </a:rPr>
            <a:t>end</a:t>
          </a:r>
          <a:r>
            <a:rPr lang="en-IN" sz="2500" kern="1200" dirty="0"/>
            <a:t> of each period</a:t>
          </a:r>
        </a:p>
      </dsp:txBody>
      <dsp:txXfrm>
        <a:off x="0" y="620971"/>
        <a:ext cx="8125048" cy="645840"/>
      </dsp:txXfrm>
    </dsp:sp>
    <dsp:sp modelId="{896CE39A-349C-44A3-B75A-C31D8640524B}">
      <dsp:nvSpPr>
        <dsp:cNvPr id="0" name=""/>
        <dsp:cNvSpPr/>
      </dsp:nvSpPr>
      <dsp:spPr>
        <a:xfrm>
          <a:off x="0" y="1125837"/>
          <a:ext cx="8125048" cy="581413"/>
        </a:xfrm>
        <a:prstGeom prst="roundRect">
          <a:avLst/>
        </a:prstGeom>
        <a:solidFill>
          <a:srgbClr val="2E75B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IN" sz="2500" kern="1200" dirty="0"/>
            <a:t>Annuity Due</a:t>
          </a:r>
        </a:p>
      </dsp:txBody>
      <dsp:txXfrm>
        <a:off x="28382" y="1154219"/>
        <a:ext cx="8068284" cy="524649"/>
      </dsp:txXfrm>
    </dsp:sp>
    <dsp:sp modelId="{A10A2BCE-1ECE-4C41-8620-9CBA81376677}">
      <dsp:nvSpPr>
        <dsp:cNvPr id="0" name=""/>
        <dsp:cNvSpPr/>
      </dsp:nvSpPr>
      <dsp:spPr>
        <a:xfrm>
          <a:off x="0" y="1746642"/>
          <a:ext cx="8125048"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970" tIns="31750" rIns="177800" bIns="31750" numCol="1" spcCol="1270" anchor="t" anchorCtr="0">
          <a:noAutofit/>
        </a:bodyPr>
        <a:lstStyle/>
        <a:p>
          <a:pPr marL="228600" lvl="1" indent="-228600" algn="l" defTabSz="1111250">
            <a:lnSpc>
              <a:spcPct val="90000"/>
            </a:lnSpc>
            <a:spcBef>
              <a:spcPct val="0"/>
            </a:spcBef>
            <a:spcAft>
              <a:spcPct val="20000"/>
            </a:spcAft>
            <a:buChar char="••"/>
          </a:pPr>
          <a:r>
            <a:rPr lang="en-IN" sz="2500" kern="1200" dirty="0"/>
            <a:t>Cash flows occur at the </a:t>
          </a:r>
          <a:r>
            <a:rPr lang="en-IN" sz="2500" b="1" kern="1200" dirty="0">
              <a:solidFill>
                <a:srgbClr val="C00000"/>
              </a:solidFill>
            </a:rPr>
            <a:t>beginning</a:t>
          </a:r>
          <a:r>
            <a:rPr lang="en-IN" sz="2500" kern="1200" dirty="0"/>
            <a:t> of each period</a:t>
          </a:r>
        </a:p>
      </dsp:txBody>
      <dsp:txXfrm>
        <a:off x="0" y="1746642"/>
        <a:ext cx="8125048" cy="645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8F08951-7A44-4448-BA4A-71F1F4295EC8}" type="datetimeFigureOut">
              <a:rPr lang="en-US" smtClean="0"/>
              <a:pPr/>
              <a:t>4/4/17</a:t>
            </a:fld>
            <a:endParaRPr lang="en-US" dirty="0"/>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E08506A-A641-4484-9EF1-8FD7FDA701ED}" type="slidenum">
              <a:rPr lang="en-US" smtClean="0"/>
              <a:pPr/>
              <a:t>‹#›</a:t>
            </a:fld>
            <a:endParaRPr lang="en-US" dirty="0"/>
          </a:p>
        </p:txBody>
      </p:sp>
    </p:spTree>
    <p:extLst>
      <p:ext uri="{BB962C8B-B14F-4D97-AF65-F5344CB8AC3E}">
        <p14:creationId xmlns:p14="http://schemas.microsoft.com/office/powerpoint/2010/main" val="2424367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3910E712-711F-4F04-95C4-E7CC65625201}" type="datetimeFigureOut">
              <a:rPr lang="en-IN" smtClean="0"/>
              <a:pPr/>
              <a:t>4/4/17</a:t>
            </a:fld>
            <a:endParaRPr lang="en-IN" dirty="0"/>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751C26F-50D4-4AFE-80F4-0E70B3496596}" type="slidenum">
              <a:rPr lang="en-IN" smtClean="0"/>
              <a:pPr/>
              <a:t>‹#›</a:t>
            </a:fld>
            <a:endParaRPr lang="en-IN" dirty="0"/>
          </a:p>
        </p:txBody>
      </p:sp>
    </p:spTree>
    <p:extLst>
      <p:ext uri="{BB962C8B-B14F-4D97-AF65-F5344CB8AC3E}">
        <p14:creationId xmlns:p14="http://schemas.microsoft.com/office/powerpoint/2010/main" val="1834294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Time </a:t>
            </a:r>
            <a:r>
              <a:rPr lang="en-US" sz="1200" b="0" i="0" u="none" strike="noStrike" kern="1200" baseline="0" dirty="0">
                <a:solidFill>
                  <a:schemeClr val="tx1"/>
                </a:solidFill>
                <a:latin typeface="+mn-lt"/>
                <a:ea typeface="+mn-ea"/>
                <a:cs typeface="+mn-cs"/>
              </a:rPr>
              <a:t>value of money concepts, specifically future value and present value, are essential in a variety of accounting situations. These concepts and the related computational procedures are the subjects of this chapter. Present values and future values of </a:t>
            </a:r>
            <a:r>
              <a:rPr lang="en-US" sz="1200" b="0" i="1" u="none" strike="noStrike" kern="1200" baseline="0" dirty="0">
                <a:solidFill>
                  <a:schemeClr val="tx1"/>
                </a:solidFill>
                <a:latin typeface="+mn-lt"/>
                <a:ea typeface="+mn-ea"/>
                <a:cs typeface="+mn-cs"/>
              </a:rPr>
              <a:t>single amounts</a:t>
            </a:r>
            <a:r>
              <a:rPr lang="en-US" sz="1200" b="0" i="0" u="none" strike="noStrike" kern="1200" baseline="0" dirty="0">
                <a:solidFill>
                  <a:schemeClr val="tx1"/>
                </a:solidFill>
                <a:latin typeface="+mn-lt"/>
                <a:ea typeface="+mn-ea"/>
                <a:cs typeface="+mn-cs"/>
              </a:rPr>
              <a:t> and present values and future values of </a:t>
            </a:r>
            <a:r>
              <a:rPr lang="en-US" sz="1200" b="0" i="1" u="none" strike="noStrike" kern="1200" baseline="0" dirty="0">
                <a:solidFill>
                  <a:schemeClr val="tx1"/>
                </a:solidFill>
                <a:latin typeface="+mn-lt"/>
                <a:ea typeface="+mn-ea"/>
                <a:cs typeface="+mn-cs"/>
              </a:rPr>
              <a:t>annuities </a:t>
            </a:r>
            <a:r>
              <a:rPr lang="en-US" sz="1200" b="0" i="0" u="none" strike="noStrike" kern="1200" baseline="0" dirty="0">
                <a:solidFill>
                  <a:schemeClr val="tx1"/>
                </a:solidFill>
                <a:latin typeface="+mn-lt"/>
                <a:ea typeface="+mn-ea"/>
                <a:cs typeface="+mn-cs"/>
              </a:rPr>
              <a:t>(series of equal periodic payments) are described separately but shown to be interrelated. </a:t>
            </a:r>
            <a:endParaRPr lang="en-US"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a:t>
            </a:fld>
            <a:endParaRPr lang="en-IN" dirty="0"/>
          </a:p>
        </p:txBody>
      </p:sp>
    </p:spTree>
    <p:extLst>
      <p:ext uri="{BB962C8B-B14F-4D97-AF65-F5344CB8AC3E}">
        <p14:creationId xmlns:p14="http://schemas.microsoft.com/office/powerpoint/2010/main" val="379375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19619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example used to illustrate future value reveals that $1,000 invested today is equivalent to $1,100 received after one year, $1,210 after two years, or $1,331 after three years, assuming 10% interest compounded annually. Thus, the $1,000 investment (I) is the present value (PV) of the single sum of $1,331 to be received at the end of three years. It is also the present value of $1,210 to be received in two years or $1,100 in one year.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that the future value of a present amount is the present amount </a:t>
            </a:r>
            <a:r>
              <a:rPr lang="en-US" sz="1200" b="0" i="1" u="none" strike="noStrike" kern="1200" baseline="0" dirty="0">
                <a:solidFill>
                  <a:schemeClr val="tx1"/>
                </a:solidFill>
                <a:latin typeface="+mn-lt"/>
                <a:ea typeface="+mn-ea"/>
                <a:cs typeface="+mn-cs"/>
              </a:rPr>
              <a:t>times </a:t>
            </a:r>
            <a:r>
              <a:rPr lang="en-US" sz="1200" b="0" i="0" u="none" strike="noStrike" kern="1200" baseline="0" dirty="0">
                <a:solidFill>
                  <a:schemeClr val="tx1"/>
                </a:solidFill>
                <a:latin typeface="+mn-lt"/>
                <a:ea typeface="+mn-ea"/>
                <a:cs typeface="+mn-cs"/>
              </a:rPr>
              <a:t>(1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Logically, then, that computation can be reversed to find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a future amount to be the future amount </a:t>
            </a:r>
            <a:r>
              <a:rPr lang="en-US" sz="1200" b="0" i="1" u="none" strike="noStrike" kern="1200" baseline="0" dirty="0">
                <a:solidFill>
                  <a:schemeClr val="tx1"/>
                </a:solidFill>
                <a:latin typeface="+mn-lt"/>
                <a:ea typeface="+mn-ea"/>
                <a:cs typeface="+mn-cs"/>
              </a:rPr>
              <a:t>divided </a:t>
            </a:r>
            <a:r>
              <a:rPr lang="en-US" sz="1200" b="0" i="0" u="none" strike="noStrike" kern="1200" baseline="0" dirty="0">
                <a:solidFill>
                  <a:schemeClr val="tx1"/>
                </a:solidFill>
                <a:latin typeface="+mn-lt"/>
                <a:ea typeface="+mn-ea"/>
                <a:cs typeface="+mn-cs"/>
              </a:rPr>
              <a:t>by (1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We substitute PV for I (invested amount) in the future value formula.</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11</a:t>
            </a:fld>
            <a:endParaRPr lang="en-IN" dirty="0"/>
          </a:p>
        </p:txBody>
      </p:sp>
    </p:spTree>
    <p:extLst>
      <p:ext uri="{BB962C8B-B14F-4D97-AF65-F5344CB8AC3E}">
        <p14:creationId xmlns:p14="http://schemas.microsoft.com/office/powerpoint/2010/main" val="1936725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6–2 </a:t>
            </a:r>
            <a:r>
              <a:rPr lang="en-US" sz="1200" b="0" i="0" u="none" strike="noStrike" kern="1200" baseline="0" dirty="0">
                <a:solidFill>
                  <a:schemeClr val="tx1"/>
                </a:solidFill>
                <a:latin typeface="+mn-lt"/>
                <a:ea typeface="+mn-ea"/>
                <a:cs typeface="+mn-cs"/>
              </a:rPr>
              <a:t>Present Value of $1 (excerpt from Table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with future value, these computations are simplified by using calculators, Excel, or present value tables. Table 2, Present Value of $1, provides the solutions of 1/(1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for various interest rates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and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These amounts represent the present value of $1 to be received at the </a:t>
            </a:r>
            <a:r>
              <a:rPr lang="en-US" sz="1200" b="0" i="1" u="none" strike="noStrike" kern="1200" baseline="0" dirty="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of the different periods. The table can be used to find the present value of any single amount to be received in the future by </a:t>
            </a:r>
            <a:r>
              <a:rPr lang="en-US" sz="1200" b="0" i="1" u="none" strike="noStrike" kern="1200" baseline="0" dirty="0">
                <a:solidFill>
                  <a:schemeClr val="tx1"/>
                </a:solidFill>
                <a:latin typeface="+mn-lt"/>
                <a:ea typeface="+mn-ea"/>
                <a:cs typeface="+mn-cs"/>
              </a:rPr>
              <a:t>multiplying </a:t>
            </a:r>
            <a:r>
              <a:rPr lang="en-US" sz="1200" b="0" i="0" u="none" strike="noStrike" kern="1200" baseline="0" dirty="0">
                <a:solidFill>
                  <a:schemeClr val="tx1"/>
                </a:solidFill>
                <a:latin typeface="+mn-lt"/>
                <a:ea typeface="+mn-ea"/>
                <a:cs typeface="+mn-cs"/>
              </a:rPr>
              <a:t>that amount by the value in the table that lies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appropriate rate and the row for the number of compounding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further into the future the $1 is to be received, the less valuable it is now. This is the essence of the concept of the time value of money. Given a choice between $1,000 now and $1,000 three years from now, you would choose to have the money now.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12</a:t>
            </a:fld>
            <a:endParaRPr lang="en-IN" dirty="0"/>
          </a:p>
        </p:txBody>
      </p:sp>
    </p:spTree>
    <p:extLst>
      <p:ext uri="{BB962C8B-B14F-4D97-AF65-F5344CB8AC3E}">
        <p14:creationId xmlns:p14="http://schemas.microsoft.com/office/powerpoint/2010/main" val="1587688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our earlier example, $1,000 now is equivalent to $1,331 in three years, assuming the time value of money is 10%. Graphically, t</a:t>
            </a:r>
            <a:r>
              <a:rPr lang="en-IN" sz="1200" b="0" i="0" u="none" strike="noStrike" kern="1200" baseline="0" dirty="0">
                <a:solidFill>
                  <a:schemeClr val="tx1"/>
                </a:solidFill>
                <a:latin typeface="+mn-lt"/>
                <a:ea typeface="+mn-ea"/>
                <a:cs typeface="+mn-cs"/>
              </a:rPr>
              <a:t>he relation between the present value and the future value can be viewed as illustrated here.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While the calculation of </a:t>
            </a:r>
            <a:r>
              <a:rPr lang="en-US" sz="1200" b="0" i="1" u="none" strike="noStrike" kern="1200" baseline="0" dirty="0">
                <a:solidFill>
                  <a:schemeClr val="tx1"/>
                </a:solidFill>
                <a:latin typeface="+mn-lt"/>
                <a:ea typeface="+mn-ea"/>
                <a:cs typeface="+mn-cs"/>
              </a:rPr>
              <a:t>future value </a:t>
            </a:r>
            <a:r>
              <a:rPr lang="en-US" sz="1200" b="0" i="0" u="none" strike="noStrike" kern="1200" baseline="0" dirty="0">
                <a:solidFill>
                  <a:schemeClr val="tx1"/>
                </a:solidFill>
                <a:latin typeface="+mn-lt"/>
                <a:ea typeface="+mn-ea"/>
                <a:cs typeface="+mn-cs"/>
              </a:rPr>
              <a:t>of a single sum invested today requires the </a:t>
            </a:r>
            <a:r>
              <a:rPr lang="en-US" sz="1200" b="0" i="1" u="none" strike="noStrike" kern="1200" baseline="0" dirty="0">
                <a:solidFill>
                  <a:schemeClr val="tx1"/>
                </a:solidFill>
                <a:latin typeface="+mn-lt"/>
                <a:ea typeface="+mn-ea"/>
                <a:cs typeface="+mn-cs"/>
              </a:rPr>
              <a:t>inclusion </a:t>
            </a:r>
            <a:r>
              <a:rPr lang="en-US" sz="1200" b="0" i="0" u="none" strike="noStrike" kern="1200" baseline="0" dirty="0">
                <a:solidFill>
                  <a:schemeClr val="tx1"/>
                </a:solidFill>
                <a:latin typeface="+mn-lt"/>
                <a:ea typeface="+mn-ea"/>
                <a:cs typeface="+mn-cs"/>
              </a:rPr>
              <a:t>of compound interest,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problems require the </a:t>
            </a:r>
            <a:r>
              <a:rPr lang="en-US" sz="1200" b="0" i="1" u="none" strike="noStrike" kern="1200" baseline="0" dirty="0">
                <a:solidFill>
                  <a:schemeClr val="tx1"/>
                </a:solidFill>
                <a:latin typeface="+mn-lt"/>
                <a:ea typeface="+mn-ea"/>
                <a:cs typeface="+mn-cs"/>
              </a:rPr>
              <a:t>removal </a:t>
            </a:r>
            <a:r>
              <a:rPr lang="en-US" sz="1200" b="0" i="0" u="none" strike="noStrike" kern="1200" baseline="0" dirty="0">
                <a:solidFill>
                  <a:schemeClr val="tx1"/>
                </a:solidFill>
                <a:latin typeface="+mn-lt"/>
                <a:ea typeface="+mn-ea"/>
                <a:cs typeface="+mn-cs"/>
              </a:rPr>
              <a:t>of compound interest. The process of computing present value </a:t>
            </a:r>
            <a:r>
              <a:rPr lang="en-US" sz="1200" b="0" i="1" u="none" strike="noStrike" kern="1200" baseline="0" dirty="0">
                <a:solidFill>
                  <a:schemeClr val="tx1"/>
                </a:solidFill>
                <a:latin typeface="+mn-lt"/>
                <a:ea typeface="+mn-ea"/>
                <a:cs typeface="+mn-cs"/>
              </a:rPr>
              <a:t>removes </a:t>
            </a:r>
            <a:r>
              <a:rPr lang="en-US" sz="1200" b="0" i="0" u="none" strike="noStrike" kern="1200" baseline="0" dirty="0">
                <a:solidFill>
                  <a:schemeClr val="tx1"/>
                </a:solidFill>
                <a:latin typeface="+mn-lt"/>
                <a:ea typeface="+mn-ea"/>
                <a:cs typeface="+mn-cs"/>
              </a:rPr>
              <a:t>the $331 of interest earned over the three-year period from the future value of $1,331, just as the process of computing future value </a:t>
            </a:r>
            <a:r>
              <a:rPr lang="en-US" sz="1200" b="0" i="1" u="none" strike="noStrike" kern="1200" baseline="0" dirty="0">
                <a:solidFill>
                  <a:schemeClr val="tx1"/>
                </a:solidFill>
                <a:latin typeface="+mn-lt"/>
                <a:ea typeface="+mn-ea"/>
                <a:cs typeface="+mn-cs"/>
              </a:rPr>
              <a:t>adds </a:t>
            </a:r>
            <a:r>
              <a:rPr lang="en-US" sz="1200" b="0" i="0" u="none" strike="noStrike" kern="1200" baseline="0" dirty="0">
                <a:solidFill>
                  <a:schemeClr val="tx1"/>
                </a:solidFill>
                <a:latin typeface="+mn-lt"/>
                <a:ea typeface="+mn-ea"/>
                <a:cs typeface="+mn-cs"/>
              </a:rPr>
              <a:t>$331 of interest to the present value of </a:t>
            </a:r>
            <a:r>
              <a:rPr lang="en-US" sz="1200" b="0" i="1"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to arrive at the future value of </a:t>
            </a:r>
            <a:r>
              <a:rPr lang="en-US" sz="1200" b="0" i="1" u="none" strike="noStrike" kern="1200" baseline="0" dirty="0">
                <a:solidFill>
                  <a:schemeClr val="tx1"/>
                </a:solidFill>
                <a:latin typeface="+mn-lt"/>
                <a:ea typeface="+mn-ea"/>
                <a:cs typeface="+mn-cs"/>
              </a:rPr>
              <a:t>$1,331</a:t>
            </a:r>
            <a:r>
              <a:rPr lang="en-US"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calculations are incorporated into accounting valuation much more frequently than future value.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13</a:t>
            </a:fld>
            <a:endParaRPr lang="en-IN" dirty="0"/>
          </a:p>
        </p:txBody>
      </p:sp>
    </p:spTree>
    <p:extLst>
      <p:ext uri="{BB962C8B-B14F-4D97-AF65-F5344CB8AC3E}">
        <p14:creationId xmlns:p14="http://schemas.microsoft.com/office/powerpoint/2010/main" val="1936725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81117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6–3 </a:t>
            </a:r>
            <a:r>
              <a:rPr lang="en-US" sz="1200" b="0" i="0" u="none" strike="noStrike" kern="1200" baseline="0" dirty="0">
                <a:solidFill>
                  <a:schemeClr val="tx1"/>
                </a:solidFill>
                <a:latin typeface="+mn-lt"/>
                <a:ea typeface="+mn-ea"/>
                <a:cs typeface="+mn-cs"/>
              </a:rPr>
              <a:t>Determining i when PV, FV, and n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are four variables in the process of adjusting single cash flow amounts for the time value of money: the present value (PV), the future value (FV), the number of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and the interest rate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If you know any three of these, the fourth can be determined.</a:t>
            </a:r>
          </a:p>
          <a:p>
            <a:endParaRPr lang="en-IN" sz="1200" b="0" i="0" u="none" strike="noStrike" kern="1200" baseline="0" dirty="0">
              <a:solidFill>
                <a:schemeClr val="tx1"/>
              </a:solidFill>
              <a:latin typeface="+mn-lt"/>
              <a:ea typeface="+mn-ea"/>
              <a:cs typeface="+mn-cs"/>
            </a:endParaRPr>
          </a:p>
          <a:p>
            <a:r>
              <a:rPr lang="en-US" i="0" baseline="0" dirty="0"/>
              <a:t>Suppose a friend asks to borrow $500 today and promises to repay you $605 two years from now. What is the annual interest rate you would be agreeing to? The unknown variable is interest rate</a:t>
            </a:r>
            <a:r>
              <a:rPr lang="en-US" i="0" baseline="0" dirty="0" smtClean="0"/>
              <a:t>.</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15</a:t>
            </a:fld>
            <a:endParaRPr lang="en-IN" dirty="0"/>
          </a:p>
        </p:txBody>
      </p:sp>
    </p:spTree>
    <p:extLst>
      <p:ext uri="{BB962C8B-B14F-4D97-AF65-F5344CB8AC3E}">
        <p14:creationId xmlns:p14="http://schemas.microsoft.com/office/powerpoint/2010/main" val="3126739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interest rate is the rate that will provide a present value of $500 when determining the present value of the $605 to be received in two years.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Rearranging algebraically, we find that the present value table factor is 0.82645.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you consult the present value table, Table 2, you search row two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2) for this value and find it in the 10% column. So the effective interest rate is 10%. </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16</a:t>
            </a:fld>
            <a:endParaRPr lang="en-IN" dirty="0"/>
          </a:p>
        </p:txBody>
      </p:sp>
    </p:spTree>
    <p:extLst>
      <p:ext uri="{BB962C8B-B14F-4D97-AF65-F5344CB8AC3E}">
        <p14:creationId xmlns:p14="http://schemas.microsoft.com/office/powerpoint/2010/main" val="784617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0" baseline="0" dirty="0"/>
              <a:t>Illustration </a:t>
            </a:r>
            <a:r>
              <a:rPr lang="en-US" b="0" baseline="0" dirty="0" smtClean="0"/>
              <a:t>6–4 </a:t>
            </a:r>
            <a:r>
              <a:rPr lang="en-US" b="0" baseline="0" dirty="0"/>
              <a:t>Determining </a:t>
            </a:r>
            <a:r>
              <a:rPr lang="en-US" b="0" i="1" baseline="0" dirty="0"/>
              <a:t>n</a:t>
            </a:r>
            <a:r>
              <a:rPr lang="en-US" b="0" baseline="0" dirty="0"/>
              <a:t> when PV, FV, and </a:t>
            </a:r>
            <a:r>
              <a:rPr lang="en-US" b="0" i="1" baseline="0" dirty="0"/>
              <a:t>i</a:t>
            </a:r>
            <a:r>
              <a:rPr lang="en-US" b="0" baseline="0" dirty="0"/>
              <a:t> are Known</a:t>
            </a:r>
          </a:p>
          <a:p>
            <a:endParaRPr lang="en-US" b="0" baseline="0" dirty="0"/>
          </a:p>
          <a:p>
            <a:r>
              <a:rPr lang="en-US" b="0" baseline="0" dirty="0"/>
              <a:t>You want to invest $10,000 today to accumulate $16,000 for graduate school. If you can invest at an interest rate of 10% compounded annually, how many years will it take to accumulate the required amount</a:t>
            </a:r>
            <a:r>
              <a:rPr lang="en-US" b="0" baseline="0" dirty="0" smtClean="0"/>
              <a:t>?</a:t>
            </a:r>
            <a:endParaRPr lang="en-US" b="0"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17</a:t>
            </a:fld>
            <a:endParaRPr lang="en-IN" dirty="0"/>
          </a:p>
        </p:txBody>
      </p:sp>
    </p:spTree>
    <p:extLst>
      <p:ext uri="{BB962C8B-B14F-4D97-AF65-F5344CB8AC3E}">
        <p14:creationId xmlns:p14="http://schemas.microsoft.com/office/powerpoint/2010/main" val="44214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n that will provide a present value of $10,000 when finding the present value of $16,000 at the rate of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Rearranging algebraically, we find that the present value table factor is 0.625.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you consult the present value table, you search the 10% column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 10%) for this value and find 0.62092 in row </a:t>
            </a:r>
            <a:r>
              <a:rPr lang="en-US" sz="1200" b="0" i="0" u="none" strike="noStrike" kern="1200" baseline="0" dirty="0" smtClean="0">
                <a:solidFill>
                  <a:schemeClr val="tx1"/>
                </a:solidFill>
                <a:latin typeface="+mn-lt"/>
                <a:ea typeface="+mn-ea"/>
                <a:cs typeface="+mn-cs"/>
              </a:rPr>
              <a:t>5. </a:t>
            </a:r>
            <a:r>
              <a:rPr lang="en-US" sz="1200" b="0" i="0" u="none" strike="noStrike" kern="1200" baseline="0" dirty="0">
                <a:solidFill>
                  <a:schemeClr val="tx1"/>
                </a:solidFill>
                <a:latin typeface="+mn-lt"/>
                <a:ea typeface="+mn-ea"/>
                <a:cs typeface="+mn-cs"/>
              </a:rPr>
              <a:t>So it would take approximately five years to accumulate $16,000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18</a:t>
            </a:fld>
            <a:endParaRPr lang="en-IN" dirty="0"/>
          </a:p>
        </p:txBody>
      </p:sp>
    </p:spTree>
    <p:extLst>
      <p:ext uri="{BB962C8B-B14F-4D97-AF65-F5344CB8AC3E}">
        <p14:creationId xmlns:p14="http://schemas.microsoft.com/office/powerpoint/2010/main" val="784617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assets and most liabilities are monetary in nature. Monetary assets include money and claims to receive money, the amount of which is fixed or determinable. Examples of monetary assets include cash and most receivables.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Monetary liabilities are obligations to pay amounts of cash, the amount of which is fixed or determinable. Most liabilities are monetary. For example, if you borrow money from a bank and sign a note payable, the amount of cash to be repaid to the bank is fixed.</a:t>
            </a:r>
          </a:p>
          <a:p>
            <a:endParaRPr lang="en-US" sz="1200" b="0" i="0" u="none" strike="noStrike" kern="1200" baseline="0" dirty="0">
              <a:solidFill>
                <a:schemeClr val="tx1"/>
              </a:solidFill>
              <a:latin typeface="+mn-lt"/>
              <a:ea typeface="+mn-ea"/>
              <a:cs typeface="+mn-cs"/>
            </a:endParaRPr>
          </a:p>
          <a:p>
            <a:r>
              <a:rPr lang="en-US" b="0" i="0" dirty="0"/>
              <a:t>Monetary receivables and payables are valued based on the fixed amount of cash to be received or paid in the future with proper</a:t>
            </a:r>
            <a:r>
              <a:rPr lang="en-US" b="0" i="0" baseline="0" dirty="0"/>
              <a:t> </a:t>
            </a:r>
            <a:r>
              <a:rPr lang="en-US" b="0" i="0" dirty="0"/>
              <a:t>reflection of the time value of money. In other words, we value most receivables and payables at the present value of future cash</a:t>
            </a:r>
            <a:r>
              <a:rPr lang="en-US" b="0" i="0" baseline="0" dirty="0"/>
              <a:t> </a:t>
            </a:r>
            <a:r>
              <a:rPr lang="en-US" b="0" i="0" dirty="0"/>
              <a:t>flows, reflecting an appropriate time value of money.</a:t>
            </a:r>
            <a:endParaRPr lang="en-IN" b="0"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19</a:t>
            </a:fld>
            <a:endParaRPr lang="en-IN" dirty="0"/>
          </a:p>
        </p:txBody>
      </p:sp>
    </p:spTree>
    <p:extLst>
      <p:ext uri="{BB962C8B-B14F-4D97-AF65-F5344CB8AC3E}">
        <p14:creationId xmlns:p14="http://schemas.microsoft.com/office/powerpoint/2010/main" val="1878489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dirty="0"/>
              <a:t>The </a:t>
            </a:r>
            <a:r>
              <a:rPr lang="en-US" b="0" dirty="0"/>
              <a:t>concept </a:t>
            </a:r>
            <a:r>
              <a:rPr lang="en-US" sz="1200" b="1" i="0" u="none" strike="noStrike" kern="1200" baseline="0" dirty="0">
                <a:solidFill>
                  <a:schemeClr val="tx1"/>
                </a:solidFill>
                <a:latin typeface="+mn-lt"/>
                <a:ea typeface="+mn-ea"/>
                <a:cs typeface="+mn-cs"/>
              </a:rPr>
              <a:t>time value of money </a:t>
            </a:r>
            <a:r>
              <a:rPr lang="en-US" dirty="0"/>
              <a:t>means</a:t>
            </a:r>
            <a:r>
              <a:rPr lang="en-US" baseline="0" dirty="0"/>
              <a:t> </a:t>
            </a:r>
            <a:r>
              <a:rPr lang="en-US" dirty="0"/>
              <a:t>that money invested today will grow to a larger dollar amount in the future.</a:t>
            </a:r>
          </a:p>
          <a:p>
            <a:endParaRPr lang="en-US" dirty="0"/>
          </a:p>
          <a:p>
            <a:r>
              <a:rPr lang="en-US" sz="1200" b="0" i="0" u="none" strike="noStrike" kern="1200" baseline="0" dirty="0">
                <a:solidFill>
                  <a:schemeClr val="tx1"/>
                </a:solidFill>
                <a:latin typeface="+mn-lt"/>
                <a:ea typeface="+mn-ea"/>
                <a:cs typeface="+mn-cs"/>
              </a:rPr>
              <a:t>For example, $100 invested in a savings account at your local bank yielding 6% annually will grow to $106 in one year. The difference between the $100 invested now—the present value of the investment—and its $106 future value represents the time value of money.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concept has nothing to do with the worth or buying power of those dollars. Prices in our economy can change. If the inflation rate were higher than 6%, then the $106 you would have in the savings account actually would be worth less than the $100 you had a year earlier. The time value of money concept concerns only the growth in the dollar amounts of money, ignoring inflation.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accounting applications that incorporate the time value of money involve the concept of present value. The valuation of leases, bonds, pension obligations, and certain notes receivable and payable are a few prominent examples. </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a:t>
            </a:fld>
            <a:endParaRPr lang="en-IN" dirty="0"/>
          </a:p>
        </p:txBody>
      </p:sp>
    </p:spTree>
    <p:extLst>
      <p:ext uri="{BB962C8B-B14F-4D97-AF65-F5344CB8AC3E}">
        <p14:creationId xmlns:p14="http://schemas.microsoft.com/office/powerpoint/2010/main" val="790900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6–5 </a:t>
            </a:r>
            <a:r>
              <a:rPr lang="en-US" sz="1200" b="0" i="0" u="none" strike="noStrike" kern="1200" baseline="0" dirty="0">
                <a:solidFill>
                  <a:schemeClr val="tx1"/>
                </a:solidFill>
                <a:latin typeface="+mn-lt"/>
                <a:ea typeface="+mn-ea"/>
                <a:cs typeface="+mn-cs"/>
              </a:rPr>
              <a:t>Valuing a Note: One Payment, Explicit Interest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Stridewell Wholesale Shoe Company sold a large order of shoes to Harmon Sporting Goods for $50,000. Stridewell agreed to accept a note in payment for the shoes requiring payment of $50,000 in one year plus interest at 10%. </a:t>
            </a:r>
          </a:p>
          <a:p>
            <a:endParaRPr lang="en-US" sz="1200" b="0" i="0" u="none" strike="noStrike" kern="1200" baseline="0" dirty="0">
              <a:solidFill>
                <a:schemeClr val="tx1"/>
              </a:solidFill>
              <a:latin typeface="+mn-lt"/>
              <a:ea typeface="+mn-ea"/>
              <a:cs typeface="+mn-cs"/>
            </a:endParaRPr>
          </a:p>
          <a:p>
            <a:r>
              <a:rPr lang="en-US" dirty="0"/>
              <a:t>How should Stridewell value the note receivable and corresponding sales revenue earned? How should Harmon value the note payable and corresponding inventory purchased? </a:t>
            </a:r>
          </a:p>
          <a:p>
            <a:endParaRPr lang="en-US" dirty="0"/>
          </a:p>
          <a:p>
            <a:r>
              <a:rPr lang="en-US" dirty="0"/>
              <a:t>As long as the interest rate explicitly stated in the agreement properly reflects the time value of money, the answer is $50,000, the face value of the note. It’s important to realize that this amount also equals the present value of future cash flows at 10%. Future cash flows equal $55,000, $50,000 in note principal plus $5,000 in interest ($50,000 </a:t>
            </a:r>
            <a:r>
              <a:rPr lang="en-US" dirty="0" smtClean="0"/>
              <a:t>×</a:t>
            </a:r>
            <a:r>
              <a:rPr lang="en-US" baseline="0" dirty="0" smtClean="0"/>
              <a:t> </a:t>
            </a:r>
            <a:r>
              <a:rPr lang="en-US" dirty="0"/>
              <a:t>10%).</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20</a:t>
            </a:fld>
            <a:endParaRPr lang="en-IN" dirty="0"/>
          </a:p>
        </p:txBody>
      </p:sp>
    </p:spTree>
    <p:extLst>
      <p:ext uri="{BB962C8B-B14F-4D97-AF65-F5344CB8AC3E}">
        <p14:creationId xmlns:p14="http://schemas.microsoft.com/office/powerpoint/2010/main" val="750990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equation form, we can solve for present value as follows: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$55,000 (future value) × 0.90909* = $50,000 (present value).</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 = 1, i = 10%</a:t>
            </a:r>
            <a:endParaRPr lang="en-US" sz="1200" b="0" i="0" u="none" strike="noStrike" kern="1200" baseline="0" dirty="0">
              <a:solidFill>
                <a:schemeClr val="tx1"/>
              </a:solidFill>
              <a:latin typeface="+mn-lt"/>
              <a:ea typeface="+mn-ea"/>
              <a:cs typeface="+mn-cs"/>
            </a:endParaRPr>
          </a:p>
          <a:p>
            <a:pPr marL="171450" indent="-171450">
              <a:buFont typeface="Arial" charset="0"/>
              <a:buChar char="•"/>
            </a:pP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By calculating the present value of $55,000 to be received in one year, the interest of $5,000 is removed from the future value, resulting in the appropriate note receivable/sales revenue value of $50,000 for Stridewell and a $50,000 note payable/inventory value for Harmon.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21</a:t>
            </a:fld>
            <a:endParaRPr lang="en-IN" dirty="0"/>
          </a:p>
        </p:txBody>
      </p:sp>
    </p:spTree>
    <p:extLst>
      <p:ext uri="{BB962C8B-B14F-4D97-AF65-F5344CB8AC3E}">
        <p14:creationId xmlns:p14="http://schemas.microsoft.com/office/powerpoint/2010/main" val="3138426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6–6 </a:t>
            </a:r>
            <a:r>
              <a:rPr lang="en-IN" sz="1200" b="0" i="0" u="none" strike="noStrike" kern="1200" baseline="0" dirty="0">
                <a:solidFill>
                  <a:schemeClr val="tx1"/>
                </a:solidFill>
                <a:latin typeface="+mn-lt"/>
                <a:ea typeface="+mn-ea"/>
                <a:cs typeface="+mn-cs"/>
              </a:rPr>
              <a:t>Valuing a Note: One Payment, Explicit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While most notes, loans, and mortgages explicitly state an interest rate that will properly reflect the time value of money, there can be exceptions. Consider this illustration where </a:t>
            </a:r>
            <a:r>
              <a:rPr lang="en-IN" baseline="0" dirty="0"/>
              <a:t>even though the agreement states a noninterest-bearing note, the $60,500 does, in fact, include interest for the </a:t>
            </a:r>
            <a:r>
              <a:rPr lang="en-IN" baseline="0" dirty="0" smtClean="0"/>
              <a:t>two-year </a:t>
            </a:r>
            <a:r>
              <a:rPr lang="en-IN" baseline="0" dirty="0"/>
              <a:t>period of the loan.</a:t>
            </a: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To find the present value of the note (price of the shoes), we need to know either the cash price of the shoes or the appropriate interest rate for a transaction like this </a:t>
            </a:r>
            <a:r>
              <a:rPr lang="en-IN" baseline="0" dirty="0" smtClean="0"/>
              <a:t>one. Let’s </a:t>
            </a:r>
            <a:r>
              <a:rPr lang="en-IN" baseline="0" dirty="0"/>
              <a:t>say the market rate is 10%.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22</a:t>
            </a:fld>
            <a:endParaRPr lang="en-IN" dirty="0"/>
          </a:p>
        </p:txBody>
      </p:sp>
    </p:spTree>
    <p:extLst>
      <p:ext uri="{BB962C8B-B14F-4D97-AF65-F5344CB8AC3E}">
        <p14:creationId xmlns:p14="http://schemas.microsoft.com/office/powerpoint/2010/main" val="2118479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How should Stridewell and Harmon value the note receivable/payable and corresponding sales revenue/inventory? Even though the agreement states a noninterest-bearing note, the $60,500 does, in fact, include interest for the two-year period of the loan. We need to remove the interest portion of the $60,500 to determine the portion that represents the sales price of the shoes. We do this by computing the present value. Again, using the present value of $1 table, </a:t>
            </a:r>
            <a:r>
              <a:rPr lang="en-US" sz="1200" b="1" i="0" u="none" strike="noStrike" kern="1200" baseline="0" dirty="0">
                <a:solidFill>
                  <a:schemeClr val="tx1"/>
                </a:solidFill>
                <a:latin typeface="+mn-lt"/>
                <a:ea typeface="+mn-ea"/>
                <a:cs typeface="+mn-cs"/>
              </a:rPr>
              <a:t>$60,500</a:t>
            </a:r>
            <a:r>
              <a:rPr lang="en-US" sz="1200" b="0" i="0" u="none" strike="noStrike" kern="1200" baseline="0" dirty="0">
                <a:solidFill>
                  <a:schemeClr val="tx1"/>
                </a:solidFill>
                <a:latin typeface="+mn-lt"/>
                <a:ea typeface="+mn-ea"/>
                <a:cs typeface="+mn-cs"/>
              </a:rPr>
              <a:t> (future value) × 0.82645* = $50,000 (present value).</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0.82645 is the present value factor of $1 at 10% column in row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note receivable for Stridewell and the note payable for Harmon initially will be valued at $50,000. The difference of $10,500 (</a:t>
            </a:r>
            <a:r>
              <a:rPr lang="en-US" sz="1200" b="1" i="0" u="none" strike="noStrike" kern="1200" baseline="0" dirty="0">
                <a:solidFill>
                  <a:schemeClr val="tx1"/>
                </a:solidFill>
                <a:latin typeface="+mn-lt"/>
                <a:ea typeface="+mn-ea"/>
                <a:cs typeface="+mn-cs"/>
              </a:rPr>
              <a:t>$60,500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50,000) represents interest revenue/expense to be recognized over the life of the note.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23</a:t>
            </a:fld>
            <a:endParaRPr lang="en-IN" dirty="0"/>
          </a:p>
        </p:txBody>
      </p:sp>
    </p:spTree>
    <p:extLst>
      <p:ext uri="{BB962C8B-B14F-4D97-AF65-F5344CB8AC3E}">
        <p14:creationId xmlns:p14="http://schemas.microsoft.com/office/powerpoint/2010/main" val="3138426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143799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Present value measurement has long been integrated with accounting valuation and is specifically addressed in several accounting standards. Because of its increased importance, the FASB issued Statement of Financial Accounting Concepts No. 7, “Using Cash Flow Information and Present Value in Accounting Measurements.”  This statement</a:t>
            </a:r>
            <a:r>
              <a:rPr lang="en-US" dirty="0"/>
              <a:t> </a:t>
            </a:r>
            <a:r>
              <a:rPr lang="en-US" sz="1200" b="0" i="0" u="none" strike="noStrike" kern="1200" baseline="0" dirty="0">
                <a:solidFill>
                  <a:schemeClr val="tx1"/>
                </a:solidFill>
                <a:latin typeface="+mn-lt"/>
                <a:ea typeface="+mn-ea"/>
                <a:cs typeface="+mn-cs"/>
              </a:rPr>
              <a:t>provides a </a:t>
            </a:r>
            <a:r>
              <a:rPr lang="en-IN" sz="1200" b="0" i="0" u="none" strike="noStrike" kern="1200" baseline="0" dirty="0">
                <a:solidFill>
                  <a:schemeClr val="tx1"/>
                </a:solidFill>
                <a:latin typeface="+mn-lt"/>
                <a:ea typeface="+mn-ea"/>
                <a:cs typeface="+mn-cs"/>
              </a:rPr>
              <a:t>framework for using future cash flows as the basis for accounting measurement</a:t>
            </a:r>
            <a:r>
              <a:rPr lang="en-US" sz="1200" b="0" i="0" u="none" strike="noStrike" kern="1200" baseline="0" dirty="0">
                <a:solidFill>
                  <a:schemeClr val="tx1"/>
                </a:solidFill>
                <a:latin typeface="+mn-lt"/>
                <a:ea typeface="+mn-ea"/>
                <a:cs typeface="+mn-cs"/>
              </a:rPr>
              <a:t> and </a:t>
            </a:r>
            <a:r>
              <a:rPr lang="en-IN" sz="1200" b="0" i="0" u="none" strike="noStrike" kern="1200" baseline="0" dirty="0">
                <a:solidFill>
                  <a:schemeClr val="tx1"/>
                </a:solidFill>
                <a:latin typeface="+mn-lt"/>
                <a:ea typeface="+mn-ea"/>
                <a:cs typeface="+mn-cs"/>
              </a:rPr>
              <a:t>asserts that the objective in valuing an asset or liability using present value is to approximate the fair value of that asset or liability. Key to that objective is determining the present value of future cash flows associated with the asset or liability, </a:t>
            </a:r>
            <a:r>
              <a:rPr lang="en-IN" sz="1200" b="0" i="1" u="none" strike="noStrike" kern="1200" baseline="0" dirty="0">
                <a:solidFill>
                  <a:schemeClr val="tx1"/>
                </a:solidFill>
                <a:latin typeface="+mn-lt"/>
                <a:ea typeface="+mn-ea"/>
                <a:cs typeface="+mn-cs"/>
              </a:rPr>
              <a:t>taking into account any uncertainty concerning the amounts and timing of the cash flows</a:t>
            </a:r>
            <a:r>
              <a:rPr lang="en-IN" sz="1200" b="0" i="0" u="none" strike="noStrike" kern="1200" baseline="0" dirty="0">
                <a:solidFill>
                  <a:schemeClr val="tx1"/>
                </a:solidFill>
                <a:latin typeface="+mn-lt"/>
                <a:ea typeface="+mn-ea"/>
                <a:cs typeface="+mn-cs"/>
              </a:rPr>
              <a:t>. Although future cash flows in many instances are contractual and certain, the amounts and timing of cash flows are less certain </a:t>
            </a:r>
            <a:r>
              <a:rPr lang="en-US" sz="1200" b="0" i="0" u="none" strike="noStrike" kern="1200" baseline="0" dirty="0">
                <a:solidFill>
                  <a:schemeClr val="tx1"/>
                </a:solidFill>
                <a:latin typeface="+mn-lt"/>
                <a:ea typeface="+mn-ea"/>
                <a:cs typeface="+mn-cs"/>
              </a:rPr>
              <a:t>in other situations.</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25</a:t>
            </a:fld>
            <a:endParaRPr lang="en-IN" dirty="0"/>
          </a:p>
        </p:txBody>
      </p:sp>
    </p:spTree>
    <p:extLst>
      <p:ext uri="{BB962C8B-B14F-4D97-AF65-F5344CB8AC3E}">
        <p14:creationId xmlns:p14="http://schemas.microsoft.com/office/powerpoint/2010/main" val="358346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6–7 </a:t>
            </a:r>
            <a:r>
              <a:rPr lang="en-US" sz="1200" b="0" i="0" u="none" strike="noStrike" kern="1200" baseline="0" dirty="0">
                <a:solidFill>
                  <a:schemeClr val="tx1"/>
                </a:solidFill>
                <a:latin typeface="+mn-lt"/>
                <a:ea typeface="+mn-ea"/>
                <a:cs typeface="+mn-cs"/>
              </a:rPr>
              <a:t>Expected Cash Flow Approach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Traditionally, the way uncertainty has been considered in present value calculations has been by finding the present value of the “best estimate” of future cash flows applying an interest rate that has been adjusted to reflect the uncertainty or risk of those cash flows. With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though, the adjustment for uncertainty or risk of cash flows is applied to the cash flows, not the interest rate. </a:t>
            </a:r>
          </a:p>
          <a:p>
            <a:endParaRPr lang="en-US" i="0" dirty="0"/>
          </a:p>
          <a:p>
            <a:r>
              <a:rPr lang="en-US" sz="1200" b="0" i="0" u="none" strike="noStrike" kern="1200" baseline="0" dirty="0">
                <a:solidFill>
                  <a:schemeClr val="tx1"/>
                </a:solidFill>
                <a:latin typeface="+mn-lt"/>
                <a:ea typeface="+mn-ea"/>
                <a:cs typeface="+mn-cs"/>
              </a:rPr>
              <a:t>This new </a:t>
            </a:r>
            <a:r>
              <a:rPr lang="en-US" sz="1200" b="0" i="1" u="none" strike="noStrike" kern="1200" baseline="0" dirty="0">
                <a:solidFill>
                  <a:schemeClr val="tx1"/>
                </a:solidFill>
                <a:latin typeface="+mn-lt"/>
                <a:ea typeface="+mn-ea"/>
                <a:cs typeface="+mn-cs"/>
              </a:rPr>
              <a:t>expected cash flow approach </a:t>
            </a:r>
            <a:r>
              <a:rPr lang="en-US" sz="1200" b="0" i="0" u="none" strike="noStrike" kern="1200" baseline="0" dirty="0">
                <a:solidFill>
                  <a:schemeClr val="tx1"/>
                </a:solidFill>
                <a:latin typeface="+mn-lt"/>
                <a:ea typeface="+mn-ea"/>
                <a:cs typeface="+mn-cs"/>
              </a:rPr>
              <a:t>incorporates specific probabilities of cash flows into the analysis. Consider the illustration.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cash flow is calculated as $220 million. If the company’s risk-free rate of interest is 5%, Dalton will report a liability of $172,376,600, the present value of the expected cash outflow.</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interest rate used to determine present value when applying the expected cash flow approach should be the company’s </a:t>
            </a:r>
            <a:r>
              <a:rPr lang="en-US" sz="1200" b="0" i="1" u="none" strike="noStrike" kern="1200" baseline="0" dirty="0">
                <a:solidFill>
                  <a:schemeClr val="tx1"/>
                </a:solidFill>
                <a:latin typeface="+mn-lt"/>
                <a:ea typeface="+mn-ea"/>
                <a:cs typeface="+mn-cs"/>
              </a:rPr>
              <a:t>risk-free rate of interest. </a:t>
            </a:r>
            <a:r>
              <a:rPr lang="en-US" sz="1200" b="0" i="0" u="none" strike="noStrike" kern="1200" baseline="0" dirty="0">
                <a:solidFill>
                  <a:schemeClr val="tx1"/>
                </a:solidFill>
                <a:latin typeface="+mn-lt"/>
                <a:ea typeface="+mn-ea"/>
                <a:cs typeface="+mn-cs"/>
              </a:rPr>
              <a:t>Uncertainty is incorporated into the determination of the probability-weighted expected cash flows. In the traditional approach, uncertainty is incorporated into a risk-adjusted interest rate.</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26</a:t>
            </a:fld>
            <a:endParaRPr lang="en-IN" dirty="0"/>
          </a:p>
        </p:txBody>
      </p:sp>
    </p:spTree>
    <p:extLst>
      <p:ext uri="{BB962C8B-B14F-4D97-AF65-F5344CB8AC3E}">
        <p14:creationId xmlns:p14="http://schemas.microsoft.com/office/powerpoint/2010/main" val="903064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92706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previous examples involved the receipt or payment of a single future amount. Financial instruments frequently involve multiple receipts or payments of cash. If the same amount is to be received or paid each period, the series of cash flows is referred to as an </a:t>
            </a:r>
            <a:r>
              <a:rPr lang="en-US" sz="1200" b="1" i="0" u="none" strike="noStrike" kern="1200" baseline="0" dirty="0">
                <a:solidFill>
                  <a:schemeClr val="tx1"/>
                </a:solidFill>
                <a:latin typeface="+mn-lt"/>
                <a:ea typeface="+mn-ea"/>
                <a:cs typeface="+mn-cs"/>
              </a:rPr>
              <a:t>annuity</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annuity encountered in practice is a loan on which periodic interest is paid in equal amounts. For example, bonds typically pay interest semiannually in an amount determined by multiplying a stated rate by a fixed principal amount. Some loans and most leases are paid in equal installments during a specified period of time.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agreement that creates an annuity can produce either an </a:t>
            </a:r>
            <a:r>
              <a:rPr lang="en-IN" sz="1200" b="1" i="0" u="none" strike="noStrike" kern="1200" baseline="0" dirty="0">
                <a:solidFill>
                  <a:schemeClr val="tx1"/>
                </a:solidFill>
                <a:latin typeface="+mn-lt"/>
                <a:ea typeface="+mn-ea"/>
                <a:cs typeface="+mn-cs"/>
              </a:rPr>
              <a:t>ordinary annuity </a:t>
            </a:r>
            <a:r>
              <a:rPr lang="en-IN" sz="1200" b="0" i="0" u="none" strike="noStrike" kern="1200" baseline="0" dirty="0">
                <a:solidFill>
                  <a:schemeClr val="tx1"/>
                </a:solidFill>
                <a:latin typeface="+mn-lt"/>
                <a:ea typeface="+mn-ea"/>
                <a:cs typeface="+mn-cs"/>
              </a:rPr>
              <a:t>or an </a:t>
            </a:r>
            <a:r>
              <a:rPr lang="en-IN" sz="1200" b="1" i="0" u="none" strike="noStrike" kern="1200" baseline="0" dirty="0">
                <a:solidFill>
                  <a:schemeClr val="tx1"/>
                </a:solidFill>
                <a:latin typeface="+mn-lt"/>
                <a:ea typeface="+mn-ea"/>
                <a:cs typeface="+mn-cs"/>
              </a:rPr>
              <a:t>annuity due </a:t>
            </a:r>
            <a:r>
              <a:rPr lang="en-US" sz="1200" kern="1200" baseline="0" dirty="0">
                <a:solidFill>
                  <a:schemeClr val="tx1"/>
                </a:solidFill>
                <a:latin typeface="+mn-lt"/>
                <a:ea typeface="+mn-ea"/>
                <a:cs typeface="+mn-cs"/>
              </a:rPr>
              <a:t>(sometimes referred to as an annuity in advance) situation.</a:t>
            </a:r>
            <a:r>
              <a:rPr lang="en-IN" sz="1200" b="1"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28</a:t>
            </a:fld>
            <a:endParaRPr lang="en-IN" dirty="0"/>
          </a:p>
        </p:txBody>
      </p:sp>
    </p:spTree>
    <p:extLst>
      <p:ext uri="{BB962C8B-B14F-4D97-AF65-F5344CB8AC3E}">
        <p14:creationId xmlns:p14="http://schemas.microsoft.com/office/powerpoint/2010/main" val="21411890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cash flow (receipt or payment) of an ordinary annuity is made one compounding period after the date on which the agreement begins. The final cash flow takes place on the last day covered by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an installment note payable dated December 31, 2018, might require the debtor to make three equal annual payments, with the first payment due on December 31, 2019, and the last one on December 31, 2021. The time diagram here illustrates an ordinary annuity.</a:t>
            </a:r>
            <a:endParaRPr lang="en-IN" i="0"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29</a:t>
            </a:fld>
            <a:endParaRPr lang="en-IN" dirty="0"/>
          </a:p>
        </p:txBody>
      </p:sp>
    </p:spTree>
    <p:extLst>
      <p:ext uri="{BB962C8B-B14F-4D97-AF65-F5344CB8AC3E}">
        <p14:creationId xmlns:p14="http://schemas.microsoft.com/office/powerpoint/2010/main" val="3526151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Interest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“rent” paid for the use of money for some period of time. In dollar terms, it is the amount of money paid or received in excess of the amount of money borrowed or lent. If you lend someone $100 today and “receive” $106 a year from now, your interest would be $6. Interest also can be expressed as a rate at which money will grow. In this case, that rate is 6%. It is this interest that gives money its time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Simple interest </a:t>
            </a:r>
            <a:r>
              <a:rPr lang="en-US" sz="1200" b="0" i="0" u="none" strike="noStrike" kern="1200" baseline="0" dirty="0">
                <a:solidFill>
                  <a:schemeClr val="tx1"/>
                </a:solidFill>
                <a:latin typeface="+mn-lt"/>
                <a:ea typeface="+mn-ea"/>
                <a:cs typeface="+mn-cs"/>
              </a:rPr>
              <a:t>is computed by multiplying an initial investment times both the applicable interest rate and the period of time for which the money is used. For example, simple interest earned each year on a $1,000 investment paying 10% is $100 ($1,000 × 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Compound interest </a:t>
            </a:r>
            <a:r>
              <a:rPr lang="en-US" sz="1200" b="0" i="0" u="none" strike="noStrike" kern="1200" baseline="0" dirty="0">
                <a:solidFill>
                  <a:schemeClr val="tx1"/>
                </a:solidFill>
                <a:latin typeface="+mn-lt"/>
                <a:ea typeface="+mn-ea"/>
                <a:cs typeface="+mn-cs"/>
              </a:rPr>
              <a:t>occurs when money remains invested for multiple periods. It results in increasingly larger interest amounts for each period of the investment. The reason is that interest is then being generated not only on the initial investment amount but also on the accumulated interest earned in previous periods.</a:t>
            </a:r>
          </a:p>
        </p:txBody>
      </p:sp>
      <p:sp>
        <p:nvSpPr>
          <p:cNvPr id="4" name="Slide Number Placeholder 3"/>
          <p:cNvSpPr>
            <a:spLocks noGrp="1"/>
          </p:cNvSpPr>
          <p:nvPr>
            <p:ph type="sldNum" sz="quarter" idx="10"/>
          </p:nvPr>
        </p:nvSpPr>
        <p:spPr/>
        <p:txBody>
          <a:bodyPr/>
          <a:lstStyle/>
          <a:p>
            <a:fld id="{0751C26F-50D4-4AFE-80F4-0E70B3496596}" type="slidenum">
              <a:rPr lang="en-IN" smtClean="0"/>
              <a:pPr/>
              <a:t>3</a:t>
            </a:fld>
            <a:endParaRPr lang="en-IN" dirty="0"/>
          </a:p>
        </p:txBody>
      </p:sp>
    </p:spTree>
    <p:extLst>
      <p:ext uri="{BB962C8B-B14F-4D97-AF65-F5344CB8AC3E}">
        <p14:creationId xmlns:p14="http://schemas.microsoft.com/office/powerpoint/2010/main" val="1647930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payment of an annuity due is made on the first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day of the agreement, and the last payment is made one period before</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end of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three-year lease of a building that begins on December 31, 2018, and ends on December 31, 2021, may require the first year’s lease payment in advance on December 31, 2018. The third and last payment would take place on December 31, 2020, the beginning of the third year of the lease. The following time diagram illustrates this </a:t>
            </a:r>
            <a:r>
              <a:rPr lang="en-US" sz="1200" b="0" i="0" u="none" strike="noStrike" kern="1200" baseline="0" dirty="0" smtClean="0">
                <a:solidFill>
                  <a:schemeClr val="tx1"/>
                </a:solidFill>
                <a:latin typeface="+mn-lt"/>
                <a:ea typeface="+mn-ea"/>
                <a:cs typeface="+mn-cs"/>
              </a:rPr>
              <a:t>situation. </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30</a:t>
            </a:fld>
            <a:endParaRPr lang="en-IN" dirty="0"/>
          </a:p>
        </p:txBody>
      </p:sp>
    </p:spTree>
    <p:extLst>
      <p:ext uri="{BB962C8B-B14F-4D97-AF65-F5344CB8AC3E}">
        <p14:creationId xmlns:p14="http://schemas.microsoft.com/office/powerpoint/2010/main" val="35261518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56249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68123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33</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734760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Illustration </a:t>
            </a:r>
            <a:r>
              <a:rPr lang="en-US" baseline="0" dirty="0" smtClean="0"/>
              <a:t>6–8 </a:t>
            </a:r>
            <a:r>
              <a:rPr lang="en-US" baseline="0" dirty="0"/>
              <a:t>Future Value of an Ordinary Annuity</a:t>
            </a:r>
          </a:p>
          <a:p>
            <a:endParaRPr lang="en-US" baseline="0" dirty="0"/>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one year from today.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FV of $1 factors from Table 1, we can calculate the future value of this annuity by calculating the future value of each of the individual payments.</a:t>
            </a:r>
          </a:p>
          <a:p>
            <a:endParaRPr lang="en-US" baseline="0" dirty="0"/>
          </a:p>
          <a:p>
            <a:r>
              <a:rPr lang="en-US" sz="1200" b="0" i="0" u="none" strike="noStrike" kern="1200" baseline="0" dirty="0">
                <a:solidFill>
                  <a:schemeClr val="tx1"/>
                </a:solidFill>
                <a:latin typeface="+mn-lt"/>
                <a:ea typeface="+mn-ea"/>
                <a:cs typeface="+mn-cs"/>
              </a:rPr>
              <a:t>From the time diagram, we can see that the first payment has two compounding periods to earn interest. The factor used, 1.21, is the FV of $1 invested for two periods at 10%. The second payment has one compounding period, and the last payment does not earn any interest because it is invested on the last day of the three-year annuity period. Therefore, the factor used is 1.00.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shows that it’s possible to calculate the future value of the annuity by separately calculating the FV of each payment and then adding these amounts together. Fortunately, that’s not necessary. Table 3, Future Value of an Ordinary Annuity of $1, simplifies the computation by summing the individual FV of $1 factors for various factors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i.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34</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Illustration </a:t>
            </a:r>
            <a:r>
              <a:rPr lang="en-US" baseline="0" dirty="0" smtClean="0"/>
              <a:t>6–9 </a:t>
            </a:r>
            <a:r>
              <a:rPr lang="en-US" baseline="0" dirty="0"/>
              <a:t>Future Value of an Ordinary Annuity of $1 (excerpt from Table 3)</a:t>
            </a:r>
          </a:p>
          <a:p>
            <a:endParaRPr lang="en-US" baseline="0" dirty="0"/>
          </a:p>
          <a:p>
            <a:r>
              <a:rPr lang="en-US" sz="1200" b="0" i="0" u="none" strike="noStrike" kern="1200" baseline="0" dirty="0">
                <a:solidFill>
                  <a:schemeClr val="tx1"/>
                </a:solidFill>
                <a:latin typeface="+mn-lt"/>
                <a:ea typeface="+mn-ea"/>
                <a:cs typeface="+mn-cs"/>
              </a:rPr>
              <a:t>The future value of $1 at the end of each of three periods invested at 10% is shown in Table 3 to be </a:t>
            </a:r>
            <a:r>
              <a:rPr lang="en-US" sz="1200" b="1" i="0" u="none" strike="noStrike" kern="1200" baseline="0" dirty="0">
                <a:solidFill>
                  <a:schemeClr val="tx1"/>
                </a:solidFill>
                <a:latin typeface="+mn-lt"/>
                <a:ea typeface="+mn-ea"/>
                <a:cs typeface="+mn-cs"/>
              </a:rPr>
              <a:t>$3.31</a:t>
            </a:r>
            <a:r>
              <a:rPr lang="en-US" sz="1200" b="0" i="0" u="none" strike="noStrike" kern="1200" baseline="0" dirty="0">
                <a:solidFill>
                  <a:schemeClr val="tx1"/>
                </a:solidFill>
                <a:latin typeface="+mn-lt"/>
                <a:ea typeface="+mn-ea"/>
                <a:cs typeface="+mn-cs"/>
              </a:rPr>
              <a:t>. We can simply multiply this factor by $10,000 to derive the FV of our ordinary annuity (FVA).</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35</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6–10 </a:t>
            </a:r>
            <a:r>
              <a:rPr lang="en-US" sz="1200" kern="1200" baseline="0" dirty="0">
                <a:solidFill>
                  <a:schemeClr val="tx1"/>
                </a:solidFill>
                <a:latin typeface="+mn-lt"/>
                <a:ea typeface="+mn-ea"/>
                <a:cs typeface="+mn-cs"/>
              </a:rPr>
              <a:t>Future Value of an Annuity Due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immediately. How much will </a:t>
            </a:r>
            <a:r>
              <a:rPr lang="en-US" sz="1200" b="0" i="0" u="none" strike="noStrike" kern="1200" baseline="0" dirty="0" smtClean="0">
                <a:solidFill>
                  <a:schemeClr val="tx1"/>
                </a:solidFill>
                <a:latin typeface="+mn-lt"/>
                <a:ea typeface="+mn-ea"/>
                <a:cs typeface="+mn-cs"/>
              </a:rPr>
              <a:t>Rita </a:t>
            </a:r>
            <a:r>
              <a:rPr lang="en-US" sz="1200" b="0" i="0" u="none" strike="noStrike" kern="1200" baseline="0" dirty="0">
                <a:solidFill>
                  <a:schemeClr val="tx1"/>
                </a:solidFill>
                <a:latin typeface="+mn-lt"/>
                <a:ea typeface="+mn-ea"/>
                <a:cs typeface="+mn-cs"/>
              </a:rPr>
              <a:t>have available in her account at the end of three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time diagram depicts the situation. Note that 0 is the start of the first period.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found by separately calculating the FV of each of the three payments and then summing those individual future values. This same future value can be found by using the future value of an annuity due (FVAD) factor from Table 5, Future Value of an Annuity Due of $1.</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Of course, if </a:t>
            </a:r>
            <a:r>
              <a:rPr lang="en-US" sz="1200" i="1" kern="1200" baseline="0" dirty="0">
                <a:solidFill>
                  <a:schemeClr val="tx1"/>
                </a:solidFill>
                <a:latin typeface="+mn-lt"/>
                <a:ea typeface="+mn-ea"/>
                <a:cs typeface="+mn-cs"/>
              </a:rPr>
              <a:t>unequal </a:t>
            </a:r>
            <a:r>
              <a:rPr lang="en-US" sz="1200" i="0" kern="1200" baseline="0" dirty="0">
                <a:solidFill>
                  <a:schemeClr val="tx1"/>
                </a:solidFill>
                <a:latin typeface="+mn-lt"/>
                <a:ea typeface="+mn-ea"/>
                <a:cs typeface="+mn-cs"/>
              </a:rPr>
              <a:t>amounts are invested each year, we can’t solve the problem by </a:t>
            </a:r>
            <a:r>
              <a:rPr lang="en-US" sz="1200" kern="1200" baseline="0" dirty="0">
                <a:solidFill>
                  <a:schemeClr val="tx1"/>
                </a:solidFill>
                <a:latin typeface="+mn-lt"/>
                <a:ea typeface="+mn-ea"/>
                <a:cs typeface="+mn-cs"/>
              </a:rPr>
              <a:t>using the annuity tables. The future value of each payment would have to be calculated separately.</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36</a:t>
            </a:fld>
            <a:endParaRPr lang="en-IN" dirty="0"/>
          </a:p>
        </p:txBody>
      </p:sp>
    </p:spTree>
    <p:extLst>
      <p:ext uri="{BB962C8B-B14F-4D97-AF65-F5344CB8AC3E}">
        <p14:creationId xmlns:p14="http://schemas.microsoft.com/office/powerpoint/2010/main" val="24793299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818426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293362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181103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Simple interest earned each year on a $1,000 investment paying 10% is $100, which is calculated as $1,000 times 10%.</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a:t>
            </a:fld>
            <a:endParaRPr lang="en-IN" dirty="0"/>
          </a:p>
        </p:txBody>
      </p:sp>
    </p:spTree>
    <p:extLst>
      <p:ext uri="{BB962C8B-B14F-4D97-AF65-F5344CB8AC3E}">
        <p14:creationId xmlns:p14="http://schemas.microsoft.com/office/powerpoint/2010/main" val="1647930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6–11 </a:t>
            </a:r>
            <a:r>
              <a:rPr lang="en-US" sz="1200" kern="1200" baseline="0" dirty="0">
                <a:solidFill>
                  <a:schemeClr val="tx1"/>
                </a:solidFill>
                <a:latin typeface="+mn-lt"/>
                <a:ea typeface="+mn-ea"/>
                <a:cs typeface="+mn-cs"/>
              </a:rPr>
              <a:t>Present Value of an Ordinary Annuity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She wants to invest a single amount today in a savings account earning 10% interest compounded annually that is equivalent to investing $10,000 at the end of each of the next three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can be found by separately calculating the PV of each of the three payments and then summing those individual present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40</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dirty="0"/>
              <a:t>Illustration </a:t>
            </a:r>
            <a:r>
              <a:rPr lang="en-US" dirty="0" smtClean="0"/>
              <a:t>6–12 </a:t>
            </a:r>
            <a:r>
              <a:rPr lang="en-US" dirty="0"/>
              <a:t>Present Value of an</a:t>
            </a:r>
            <a:r>
              <a:rPr lang="en-US" baseline="0" dirty="0"/>
              <a:t> Ordinary Annuity of $1 (excerpt from Table 4)</a:t>
            </a:r>
            <a:endParaRPr lang="en-US" dirty="0"/>
          </a:p>
          <a:p>
            <a:endParaRPr lang="en-US" dirty="0"/>
          </a:p>
          <a:p>
            <a:r>
              <a:rPr lang="en-US" dirty="0"/>
              <a:t>A more efficient method of calculating present value is to use Table</a:t>
            </a:r>
            <a:r>
              <a:rPr lang="en-US" baseline="0" dirty="0"/>
              <a:t> 4</a:t>
            </a:r>
            <a:r>
              <a:rPr lang="en-US" dirty="0"/>
              <a:t>, Present Value of an Ordinary Annuity of $1. </a:t>
            </a:r>
          </a:p>
          <a:p>
            <a:endParaRPr lang="en-US" dirty="0"/>
          </a:p>
          <a:p>
            <a:r>
              <a:rPr lang="en-US" sz="1200" kern="1200" baseline="0" dirty="0">
                <a:solidFill>
                  <a:schemeClr val="tx1"/>
                </a:solidFill>
                <a:latin typeface="+mn-lt"/>
                <a:ea typeface="+mn-ea"/>
                <a:cs typeface="+mn-cs"/>
              </a:rPr>
              <a:t>The relationship between the present value and the future value of the annuity is depicted graphically here. This can be interpreted in several ways:</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10,000 invested at 10% at the end of each of the next three years will accumulate to $33,100 at the end of the third year.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24,868 invested at 10% now will grow to $33,100 after three years.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Someone </a:t>
            </a:r>
            <a:r>
              <a:rPr lang="en-US" sz="1200" b="0" i="0" u="none" strike="noStrike" kern="1200" baseline="0" dirty="0">
                <a:solidFill>
                  <a:schemeClr val="tx1"/>
                </a:solidFill>
                <a:latin typeface="+mn-lt"/>
                <a:ea typeface="+mn-ea"/>
                <a:cs typeface="+mn-cs"/>
              </a:rPr>
              <a:t>whose time value of money is 10% would be willing to pay $24,868 now to receive $10,000 at the end of each of the next three years.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If </a:t>
            </a:r>
            <a:r>
              <a:rPr lang="en-US" sz="1200" b="0" i="0" u="none" strike="noStrike" kern="1200" baseline="0" dirty="0">
                <a:solidFill>
                  <a:schemeClr val="tx1"/>
                </a:solidFill>
                <a:latin typeface="+mn-lt"/>
                <a:ea typeface="+mn-ea"/>
                <a:cs typeface="+mn-cs"/>
              </a:rPr>
              <a:t>your time value of money is 10%, you should be indifferent with respect to paying/receiving (a) $24,868 now, (b) $33,100 three years from now, or (c) $10,000 at the end of each of the next three years.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41</a:t>
            </a:fld>
            <a:endParaRPr lang="en-IN" dirty="0"/>
          </a:p>
        </p:txBody>
      </p:sp>
    </p:spTree>
    <p:extLst>
      <p:ext uri="{BB962C8B-B14F-4D97-AF65-F5344CB8AC3E}">
        <p14:creationId xmlns:p14="http://schemas.microsoft.com/office/powerpoint/2010/main" val="24381613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Illustration </a:t>
            </a:r>
            <a:r>
              <a:rPr lang="en-IN" dirty="0" smtClean="0">
                <a:solidFill>
                  <a:schemeClr val="tx1"/>
                </a:solidFill>
                <a:latin typeface="Calibri (Body)"/>
                <a:cs typeface="Arial" panose="020B0604020202020204" pitchFamily="34" charset="0"/>
              </a:rPr>
              <a:t>6–13 </a:t>
            </a:r>
            <a:r>
              <a:rPr lang="en-IN" dirty="0">
                <a:solidFill>
                  <a:schemeClr val="tx1"/>
                </a:solidFill>
                <a:latin typeface="Calibri (Body)"/>
                <a:cs typeface="Arial" panose="020B0604020202020204" pitchFamily="34" charset="0"/>
              </a:rPr>
              <a:t>Present Value of an Annuity Due</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In the previous illustration, suppose that the three equal payments of $10,000 are to be made at the beginning of each of the three years. </a:t>
            </a:r>
            <a:r>
              <a:rPr lang="en-IN" dirty="0"/>
              <a:t>The future value of this annuity is $36,410.</a:t>
            </a:r>
            <a:r>
              <a:rPr lang="en-US" dirty="0">
                <a:solidFill>
                  <a:schemeClr val="tx1"/>
                </a:solidFill>
                <a:latin typeface="Calibri (Body)"/>
                <a:cs typeface="Arial" panose="020B0604020202020204" pitchFamily="34" charset="0"/>
              </a:rPr>
              <a:t> What is the present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alibri (Body)"/>
                <a:cs typeface="Arial" panose="020B0604020202020204" pitchFamily="34" charset="0"/>
              </a:rPr>
              <a:t>The time diagram here depicts this situation.</a:t>
            </a:r>
            <a:endParaRPr lang="en-IN"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solidFill>
                <a:schemeClr val="tx1"/>
              </a:solidFill>
              <a:latin typeface="Calibri (Body)"/>
              <a:cs typeface="Arial" panose="020B0604020202020204" pitchFamily="34" charset="0"/>
            </a:endParaRPr>
          </a:p>
          <a:p>
            <a:r>
              <a:rPr lang="en-US" sz="1200" b="0" i="0" u="none" strike="noStrike" kern="1200" baseline="0" dirty="0">
                <a:solidFill>
                  <a:schemeClr val="tx1"/>
                </a:solidFill>
                <a:latin typeface="+mn-lt"/>
                <a:ea typeface="+mn-ea"/>
                <a:cs typeface="+mn-cs"/>
              </a:rPr>
              <a:t>Once again, using individual PV factors of $1 from Table 2, the PV of the annuity due can be calculated as shown here.</a:t>
            </a:r>
          </a:p>
          <a:p>
            <a:endParaRPr lang="en-US" sz="1200" b="0" i="0" u="none" strike="noStrike" kern="1200" baseline="0" dirty="0">
              <a:solidFill>
                <a:schemeClr val="tx1"/>
              </a:solidFill>
              <a:latin typeface="+mn-lt"/>
              <a:ea typeface="+mn-ea"/>
              <a:cs typeface="+mn-cs"/>
            </a:endParaRPr>
          </a:p>
          <a:p>
            <a:r>
              <a:rPr lang="en-US" dirty="0"/>
              <a:t>The first payment does not contain any interest since it is made on the first day of the three-year annuity period. Therefore, the</a:t>
            </a:r>
            <a:r>
              <a:rPr lang="en-US" baseline="0" dirty="0"/>
              <a:t> </a:t>
            </a:r>
            <a:r>
              <a:rPr lang="en-US" dirty="0"/>
              <a:t>factor used is 1.00. The second payment has one compounding period and the factor used of .90909 is the PV factor of $1 for one</a:t>
            </a:r>
            <a:r>
              <a:rPr lang="en-US" baseline="0" dirty="0"/>
              <a:t> </a:t>
            </a:r>
            <a:r>
              <a:rPr lang="en-US" dirty="0"/>
              <a:t>period and 10%, and we need to remove two compounding periods of interest from the third payment. The factor used of .82645</a:t>
            </a:r>
            <a:r>
              <a:rPr lang="en-US" baseline="0" dirty="0"/>
              <a:t> </a:t>
            </a:r>
            <a:r>
              <a:rPr lang="en-US" dirty="0"/>
              <a:t>is the PV factor of $1 for two periods and 10%.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42</a:t>
            </a:fld>
            <a:endParaRPr lang="en-IN" dirty="0"/>
          </a:p>
        </p:txBody>
      </p:sp>
    </p:spTree>
    <p:extLst>
      <p:ext uri="{BB962C8B-B14F-4D97-AF65-F5344CB8AC3E}">
        <p14:creationId xmlns:p14="http://schemas.microsoft.com/office/powerpoint/2010/main" val="29284374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relationship between the present value and the future value of the annuity can be </a:t>
            </a:r>
            <a:r>
              <a:rPr lang="en-US" sz="1200" b="0" i="0" u="none" strike="noStrike" kern="1200" baseline="0" dirty="0">
                <a:solidFill>
                  <a:schemeClr val="tx1"/>
                </a:solidFill>
                <a:latin typeface="+mn-lt"/>
                <a:ea typeface="+mn-ea"/>
                <a:cs typeface="+mn-cs"/>
              </a:rPr>
              <a:t>depicted graphically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Table 6, Present Value of an Annuity Due, we can more efficiently calculate the PV of the annuity due (PVAD).</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better understand the relationship between Tables 4 and 6, notice that the PVAD factor for three periods, 10%, from Table 6 is 2.73554. This is simply the PVA factor for two periods, 10%, of 1.73554, plus 1.0. The addition of 1.0 reflects the fact that the first payment does not require the removal of any interest.</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43</a:t>
            </a:fld>
            <a:endParaRPr lang="en-IN" dirty="0"/>
          </a:p>
        </p:txBody>
      </p:sp>
    </p:spTree>
    <p:extLst>
      <p:ext uri="{BB962C8B-B14F-4D97-AF65-F5344CB8AC3E}">
        <p14:creationId xmlns:p14="http://schemas.microsoft.com/office/powerpoint/2010/main" val="34751112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6–14 </a:t>
            </a:r>
            <a:r>
              <a:rPr lang="en-US" sz="1200" b="0"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valuations often involve the present value of annuities in which the first cash flow is expected to occur more than one time period after the date of the agreement. As the inception of the annuity is deferred beyond a single period, this type of annuity is referred to as a </a:t>
            </a:r>
            <a:r>
              <a:rPr lang="en-US" sz="1200" b="1"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January 1, 2018, you are considering acquiring an investment that will provide three equal payments of $</a:t>
            </a:r>
            <a:r>
              <a:rPr lang="en-US" sz="1200" b="0" i="0" u="none" strike="noStrike" kern="1200" baseline="0" dirty="0" smtClean="0">
                <a:solidFill>
                  <a:schemeClr val="tx1"/>
                </a:solidFill>
                <a:latin typeface="+mn-lt"/>
                <a:ea typeface="+mn-ea"/>
                <a:cs typeface="+mn-cs"/>
              </a:rPr>
              <a:t>10,000, </a:t>
            </a:r>
            <a:r>
              <a:rPr lang="en-US" sz="1200" b="0" i="0" u="none" strike="noStrike" kern="1200" baseline="0" dirty="0">
                <a:solidFill>
                  <a:schemeClr val="tx1"/>
                </a:solidFill>
                <a:latin typeface="+mn-lt"/>
                <a:ea typeface="+mn-ea"/>
                <a:cs typeface="+mn-cs"/>
              </a:rPr>
              <a:t>each to be received at the end of three consecutive years. However, the first payment is not expected until December 31, 2020. The time value of money is 10%. How much would you be willing to pay for this investment?</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depicts this situation.</a:t>
            </a:r>
            <a:endParaRPr lang="en-US"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44</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The present value of the deferred annuity can be calculated by summing the present values of the three individual cash flows, as of today.</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45</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i="0" dirty="0"/>
              <a:t>A more efficient way of calculating the present value of a deferred annuity involves a two-step process:</a:t>
            </a:r>
          </a:p>
          <a:p>
            <a:pPr marL="228600" lvl="0" indent="-228600">
              <a:buFont typeface="+mj-lt"/>
              <a:buAutoNum type="arabicPeriod"/>
            </a:pPr>
            <a:r>
              <a:rPr lang="en-US" i="0" dirty="0"/>
              <a:t>Calculate the PV of the annuity </a:t>
            </a:r>
            <a:r>
              <a:rPr lang="en-US" i="1" dirty="0"/>
              <a:t>as of the beginning of the annuity period.</a:t>
            </a:r>
          </a:p>
          <a:p>
            <a:pPr marL="228600" lvl="0" indent="-228600">
              <a:buFont typeface="+mj-lt"/>
              <a:buAutoNum type="arabicPeriod"/>
            </a:pPr>
            <a:r>
              <a:rPr lang="en-US" i="0" dirty="0"/>
              <a:t>Reduce the single amount calculated in (1) to its present value </a:t>
            </a:r>
            <a:r>
              <a:rPr lang="en-US" i="1" dirty="0"/>
              <a:t>as of today</a:t>
            </a:r>
            <a:r>
              <a:rPr lang="en-US" i="0" dirty="0"/>
              <a:t>.</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46</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case, we compute the present value of the annuity as of December 31, 2019, by multiplying the annuity amount by the</a:t>
            </a:r>
            <a:r>
              <a:rPr lang="en-US" baseline="0" dirty="0"/>
              <a:t> </a:t>
            </a:r>
            <a:r>
              <a:rPr lang="en-US" dirty="0"/>
              <a:t>three-period ordinary annuity factor. This is</a:t>
            </a:r>
            <a:r>
              <a:rPr lang="en-US" baseline="0" dirty="0"/>
              <a:t> shown in Step 1 here.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Step 2, this single amount is then reduced to present value as of January 1, 2018.</a:t>
            </a:r>
            <a:endParaRPr lang="en-IN" dirty="0"/>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here illustrates the two-step process.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you recall the concepts you learned in this chapter, you might think of other ways the present value of a deferred annuity can be determined. Among them:</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Calculate the PV of an annuity due, rather than an ordinary annuity, and then reduce that amount three periods rather than two.</a:t>
            </a:r>
          </a:p>
          <a:p>
            <a:pPr marL="228600" indent="-228600">
              <a:buFont typeface="+mj-lt"/>
              <a:buAutoNum type="arabicPeriod"/>
            </a:pPr>
            <a:r>
              <a:rPr lang="en-US" baseline="0" dirty="0"/>
              <a:t>From Table 4, subtract the two-period PVA factor (1.73554) from the five-period PVA factor (3.79079) and multiply the difference (2.05525) by $10,000 to get $20,552.</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47</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1457289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calculators can be used to solve future and present value problems. For example, a Texas Instruments model BA-35 has the following pertinent keys:</a:t>
            </a:r>
          </a:p>
          <a:p>
            <a:r>
              <a:rPr lang="en-IN" sz="1200" b="0" i="0" u="none" strike="noStrike" kern="1200" baseline="0" dirty="0">
                <a:solidFill>
                  <a:schemeClr val="tx1"/>
                </a:solidFill>
                <a:latin typeface="+mn-lt"/>
                <a:ea typeface="+mn-ea"/>
                <a:cs typeface="+mn-cs"/>
              </a:rPr>
              <a:t>N = number of periods</a:t>
            </a:r>
          </a:p>
          <a:p>
            <a:r>
              <a:rPr lang="en-US" sz="1200" b="0" i="0" u="none" strike="noStrike" kern="1200" baseline="0" dirty="0">
                <a:solidFill>
                  <a:schemeClr val="tx1"/>
                </a:solidFill>
                <a:latin typeface="+mn-lt"/>
                <a:ea typeface="+mn-ea"/>
                <a:cs typeface="+mn-cs"/>
              </a:rPr>
              <a:t>%I = interest rate</a:t>
            </a:r>
          </a:p>
          <a:p>
            <a:r>
              <a:rPr lang="en-US" sz="1200" b="0" i="0" u="none" strike="noStrike" kern="1200" baseline="0" dirty="0">
                <a:solidFill>
                  <a:schemeClr val="tx1"/>
                </a:solidFill>
                <a:latin typeface="+mn-lt"/>
                <a:ea typeface="+mn-ea"/>
                <a:cs typeface="+mn-cs"/>
              </a:rPr>
              <a:t>PV = present value</a:t>
            </a:r>
          </a:p>
          <a:p>
            <a:r>
              <a:rPr lang="en-US" sz="1200" b="0" i="0" u="none" strike="noStrike" kern="1200" baseline="0" dirty="0">
                <a:solidFill>
                  <a:schemeClr val="tx1"/>
                </a:solidFill>
                <a:latin typeface="+mn-lt"/>
                <a:ea typeface="+mn-ea"/>
                <a:cs typeface="+mn-cs"/>
              </a:rPr>
              <a:t>FV = future value</a:t>
            </a:r>
          </a:p>
          <a:p>
            <a:r>
              <a:rPr lang="en-US" sz="1200" b="0" i="0" u="none" strike="noStrike" kern="1200" baseline="0" dirty="0">
                <a:solidFill>
                  <a:schemeClr val="tx1"/>
                </a:solidFill>
                <a:latin typeface="+mn-lt"/>
                <a:ea typeface="+mn-ea"/>
                <a:cs typeface="+mn-cs"/>
              </a:rPr>
              <a:t>PMT = annuity payments</a:t>
            </a:r>
          </a:p>
          <a:p>
            <a:r>
              <a:rPr lang="en-US" sz="1200" b="0" i="0" u="none" strike="noStrike" kern="1200" baseline="0" dirty="0">
                <a:solidFill>
                  <a:schemeClr val="tx1"/>
                </a:solidFill>
                <a:latin typeface="+mn-lt"/>
                <a:ea typeface="+mn-ea"/>
                <a:cs typeface="+mn-cs"/>
              </a:rPr>
              <a:t>CPT = compute button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illustrate its use, assume that you need to determine the present value of a 10-period ordinary annuity of $200 using a 10% interest rate. You would enter N to be 10, %I to be 10, and PMT to be −200, then press CPT and PV to obtain the answer of $1,229.</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49</a:t>
            </a:fld>
            <a:endParaRPr lang="en-IN" dirty="0"/>
          </a:p>
        </p:txBody>
      </p:sp>
    </p:spTree>
    <p:extLst>
      <p:ext uri="{BB962C8B-B14F-4D97-AF65-F5344CB8AC3E}">
        <p14:creationId xmlns:p14="http://schemas.microsoft.com/office/powerpoint/2010/main" val="3808099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Cindy Johnson invested $1,000 in a savings account paying 10% interest compounded annually. How much interest will she earn each year, and what will be her investment balance after three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With compound interest at 10% annually, the $1,000 investment would grow to $1,331 at the end of the three-year period. If Cindy withdrew the interest earned each year, she would earn only $100 in interest each year (the amount of simple interest). If the investment period had been 20 years, 20 calculations would be needed. However, calculators, Excel, and compound interest tables, like those in an appendix to this textbook, make these calculations easier.</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5</a:t>
            </a:fld>
            <a:endParaRPr lang="en-IN" dirty="0"/>
          </a:p>
        </p:txBody>
      </p:sp>
    </p:spTree>
    <p:extLst>
      <p:ext uri="{BB962C8B-B14F-4D97-AF65-F5344CB8AC3E}">
        <p14:creationId xmlns:p14="http://schemas.microsoft.com/office/powerpoint/2010/main" val="37484444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professionals choose to use spreadsheet software, such as Excel, to solve time value of money problems. </a:t>
            </a:r>
            <a:r>
              <a:rPr lang="en-US" sz="1200" kern="1200" baseline="0" dirty="0">
                <a:solidFill>
                  <a:schemeClr val="tx1"/>
                </a:solidFill>
                <a:latin typeface="+mn-lt"/>
                <a:ea typeface="+mn-ea"/>
                <a:cs typeface="+mn-cs"/>
              </a:rPr>
              <a:t>These spreadsheets can be used in a variety of ways.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Excel has a function called PV that calculates the present value of an ordinary annuity. To use the function, you would select the pull-down menu for “Insert,” click on “</a:t>
            </a:r>
            <a:r>
              <a:rPr lang="en-US" sz="1200" kern="1200" baseline="0" dirty="0" smtClean="0">
                <a:solidFill>
                  <a:schemeClr val="tx1"/>
                </a:solidFill>
                <a:latin typeface="+mn-lt"/>
                <a:ea typeface="+mn-ea"/>
                <a:cs typeface="+mn-cs"/>
              </a:rPr>
              <a:t>Function,” </a:t>
            </a:r>
            <a:r>
              <a:rPr lang="en-US" sz="1200" kern="1200" baseline="0" dirty="0">
                <a:solidFill>
                  <a:schemeClr val="tx1"/>
                </a:solidFill>
                <a:latin typeface="+mn-lt"/>
                <a:ea typeface="+mn-ea"/>
                <a:cs typeface="+mn-cs"/>
              </a:rPr>
              <a:t>and choose the category called “Financial.” Scroll down to PV and double-click. You will then be asked to input the necessary variables—interest rate, the number of periods, and the payment amount.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50</a:t>
            </a:fld>
            <a:endParaRPr lang="en-IN" dirty="0"/>
          </a:p>
        </p:txBody>
      </p:sp>
    </p:spTree>
    <p:extLst>
      <p:ext uri="{BB962C8B-B14F-4D97-AF65-F5344CB8AC3E}">
        <p14:creationId xmlns:p14="http://schemas.microsoft.com/office/powerpoint/2010/main" val="38080990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6–15 </a:t>
            </a:r>
            <a:r>
              <a:rPr lang="en-US" sz="1200" b="0" i="0" u="none" strike="noStrike" kern="1200" baseline="0" dirty="0">
                <a:solidFill>
                  <a:schemeClr val="tx1"/>
                </a:solidFill>
                <a:latin typeface="+mn-lt"/>
                <a:ea typeface="+mn-ea"/>
                <a:cs typeface="+mn-cs"/>
              </a:rPr>
              <a:t>Determining the Annuity Amount When Other Variables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present value problems involving annuities, there are four variables: (1) present value of an ordinary annuity (PVA) or present value of an annuity due (PVAD), (2) the amount of each annuity payment, (3) the number of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(4) the interest rate,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If you know any three of these, the fourth can be determined.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you borrow $700 from a friend and intend to repay the amount in four equal annual installments beginning one year from today. Your friend wishes to be reimbursed for the time value of money at an 8% annual rate. What is the required annual payment that must be made (the annuity amount), to repay the loan in four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diagram shown here illustrates the situation.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required payment is the annuity amount that will provide a present value of $700 when using an interest rate of 8%.</a:t>
            </a:r>
          </a:p>
          <a:p>
            <a:endParaRPr lang="en-US" sz="1200" b="0" i="0" u="none" strike="noStrike" kern="1200" baseline="0" dirty="0">
              <a:solidFill>
                <a:schemeClr val="tx1"/>
              </a:solidFill>
              <a:latin typeface="+mn-lt"/>
              <a:ea typeface="+mn-ea"/>
              <a:cs typeface="+mn-cs"/>
            </a:endParaRPr>
          </a:p>
          <a:p>
            <a:r>
              <a:rPr lang="en-US" dirty="0"/>
              <a:t>Rearranging algebraically, we find that the annuity amount is $211.34. You would have to make four annual payments of $211.34 to repay the loan. Total payments of $845.36 (4 × $211.34) would include $145.36 in interest ($845.36 </a:t>
            </a:r>
            <a:r>
              <a:rPr lang="en-US" dirty="0" smtClean="0"/>
              <a:t>− </a:t>
            </a:r>
            <a:r>
              <a:rPr lang="en-US" dirty="0"/>
              <a:t>700.00).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51</a:t>
            </a:fld>
            <a:endParaRPr lang="en-IN" dirty="0"/>
          </a:p>
        </p:txBody>
      </p:sp>
    </p:spTree>
    <p:extLst>
      <p:ext uri="{BB962C8B-B14F-4D97-AF65-F5344CB8AC3E}">
        <p14:creationId xmlns:p14="http://schemas.microsoft.com/office/powerpoint/2010/main" val="25889019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a:t>
            </a:r>
            <a:r>
              <a:rPr lang="en-US" baseline="0" dirty="0" smtClean="0"/>
              <a:t>6–16 </a:t>
            </a:r>
            <a:r>
              <a:rPr lang="en-US" baseline="0" dirty="0"/>
              <a:t>Determining </a:t>
            </a:r>
            <a:r>
              <a:rPr lang="en-US" i="1" baseline="0" dirty="0"/>
              <a:t>n</a:t>
            </a:r>
            <a:r>
              <a:rPr lang="en-US" baseline="0" dirty="0"/>
              <a:t> When Other Variables Are Known</a:t>
            </a:r>
          </a:p>
          <a:p>
            <a:endParaRPr lang="en-US" baseline="0" dirty="0"/>
          </a:p>
          <a:p>
            <a:r>
              <a:rPr lang="en-US" baseline="0" dirty="0"/>
              <a:t>Assume that you borrow $700 from a friend and intend to repay the amount in equal installments of $100 per year over a period of years. The payments will be made at the end of each year beginning one year from now. Your friend wishes to be reimbursed for the time value of money at a 7% annual rate. How many years would it take before you repaid the loan?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again, this is an ordinary annuity situation because the first payment takes place one year from now. The time diagram illustrates the situation.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52</a:t>
            </a:fld>
            <a:endParaRPr lang="en-IN" dirty="0"/>
          </a:p>
        </p:txBody>
      </p:sp>
    </p:spTree>
    <p:extLst>
      <p:ext uri="{BB962C8B-B14F-4D97-AF65-F5344CB8AC3E}">
        <p14:creationId xmlns:p14="http://schemas.microsoft.com/office/powerpoint/2010/main" val="13913579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that will provide a present value of $700 when finding the present value of $100 payments using an interest rate of 7%. Rearranging algebraically, we find that the PVA table factor is 7.0.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consult the PVA table, Table 4, we search the 7% column </a:t>
            </a:r>
            <a:r>
              <a:rPr lang="en-US" sz="1200" b="0" i="0" u="none" strike="noStrike" kern="1200" baseline="0" dirty="0" smtClean="0">
                <a:solidFill>
                  <a:schemeClr val="tx1"/>
                </a:solidFill>
                <a:latin typeface="+mn-lt"/>
                <a:ea typeface="+mn-ea"/>
                <a:cs typeface="+mn-cs"/>
              </a:rPr>
              <a:t>(</a:t>
            </a:r>
            <a:r>
              <a:rPr lang="en-US" sz="1200" b="0" i="1"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7%) for this value and find 7.02358 in row 10. So it would take approximately 10 years to repay the loan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53</a:t>
            </a:fld>
            <a:endParaRPr lang="en-IN" dirty="0"/>
          </a:p>
        </p:txBody>
      </p:sp>
    </p:spTree>
    <p:extLst>
      <p:ext uri="{BB962C8B-B14F-4D97-AF65-F5344CB8AC3E}">
        <p14:creationId xmlns:p14="http://schemas.microsoft.com/office/powerpoint/2010/main" val="36549345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6–17 </a:t>
            </a:r>
            <a:r>
              <a:rPr lang="en-US" sz="1200" b="0" i="0" u="none" strike="noStrike" kern="1200" baseline="0" dirty="0">
                <a:solidFill>
                  <a:schemeClr val="tx1"/>
                </a:solidFill>
                <a:latin typeface="+mn-lt"/>
                <a:ea typeface="+mn-ea"/>
                <a:cs typeface="+mn-cs"/>
              </a:rPr>
              <a:t>Determining </a:t>
            </a:r>
            <a:r>
              <a:rPr lang="en-US" sz="1200" b="0" i="1"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When Other Variables Are Known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Suppose that a friend asked to borrow $331 today (present value) and promised to repay you $100 (the annuity amount) at the end of each of the next four years. What is the annual interest rate implicit in this agreement?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First of all, we are dealing with an ordinary annuity situation as the payments are at the end of each period. The time</a:t>
            </a:r>
            <a:r>
              <a:rPr lang="en-US" baseline="0" dirty="0"/>
              <a:t> </a:t>
            </a:r>
            <a:r>
              <a:rPr lang="en-US" dirty="0"/>
              <a:t>diagram illustrates the situation.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54</a:t>
            </a:fld>
            <a:endParaRPr lang="en-IN" dirty="0"/>
          </a:p>
        </p:txBody>
      </p:sp>
    </p:spTree>
    <p:extLst>
      <p:ext uri="{BB962C8B-B14F-4D97-AF65-F5344CB8AC3E}">
        <p14:creationId xmlns:p14="http://schemas.microsoft.com/office/powerpoint/2010/main" val="13913579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interest rate is the rate that will provide a present value of $331 when finding the present value of the $100 four-year ordinary</a:t>
            </a:r>
            <a:r>
              <a:rPr lang="en-US" baseline="0" dirty="0"/>
              <a:t> </a:t>
            </a:r>
            <a:r>
              <a:rPr lang="en-US" dirty="0"/>
              <a:t>annuity.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Rearranging algebraically, we find that the PVA table factor is 3.31.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you consult the PVA table, Table 4, you search row four (</a:t>
            </a:r>
            <a:r>
              <a:rPr lang="en-US" i="1" dirty="0"/>
              <a:t>n</a:t>
            </a:r>
            <a:r>
              <a:rPr lang="en-US" dirty="0"/>
              <a:t> = 4) for this value and find it in the 8% column. So the effective interest rate is 8%.</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55</a:t>
            </a:fld>
            <a:endParaRPr lang="en-IN" dirty="0"/>
          </a:p>
        </p:txBody>
      </p:sp>
    </p:spTree>
    <p:extLst>
      <p:ext uri="{BB962C8B-B14F-4D97-AF65-F5344CB8AC3E}">
        <p14:creationId xmlns:p14="http://schemas.microsoft.com/office/powerpoint/2010/main" val="22759681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a:t>
            </a:r>
            <a:r>
              <a:rPr lang="en-US" baseline="0" dirty="0" smtClean="0"/>
              <a:t>6–18 </a:t>
            </a:r>
            <a:r>
              <a:rPr lang="en-US" baseline="0" dirty="0"/>
              <a:t>Determining </a:t>
            </a:r>
            <a:r>
              <a:rPr lang="en-US" i="1" baseline="0" dirty="0"/>
              <a:t>i</a:t>
            </a:r>
            <a:r>
              <a:rPr lang="en-US" baseline="0" dirty="0"/>
              <a:t> When Other Variables Are </a:t>
            </a:r>
            <a:r>
              <a:rPr lang="en-US" baseline="0" dirty="0" smtClean="0"/>
              <a:t>Known—Unequal </a:t>
            </a:r>
            <a:r>
              <a:rPr lang="en-US" baseline="0" dirty="0"/>
              <a:t>Cash Flows</a:t>
            </a:r>
          </a:p>
          <a:p>
            <a:endParaRPr lang="en-US" baseline="0" dirty="0"/>
          </a:p>
          <a:p>
            <a:r>
              <a:rPr lang="en-US" baseline="0" dirty="0"/>
              <a:t>Suppose that you borrowed $400 from a friend and promised to repay the loan by making three annual payments of $100 at the end of each of the next three years plus a final payment of $200 at the end of year four. What is the interest rate implicit in this agreement?</a:t>
            </a:r>
          </a:p>
          <a:p>
            <a:endParaRPr lang="en-US" baseline="0" dirty="0"/>
          </a:p>
          <a:p>
            <a:r>
              <a:rPr lang="en-US" baseline="0" dirty="0"/>
              <a:t>The time diagram seen here illustrates the situation.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56</a:t>
            </a:fld>
            <a:endParaRPr lang="en-IN" dirty="0"/>
          </a:p>
        </p:txBody>
      </p:sp>
    </p:spTree>
    <p:extLst>
      <p:ext uri="{BB962C8B-B14F-4D97-AF65-F5344CB8AC3E}">
        <p14:creationId xmlns:p14="http://schemas.microsoft.com/office/powerpoint/2010/main" val="23631469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interest rate is the rate that will provide a present value of $400 when finding the present value of the $100 three-year ordinary annuity plus the $200 to be received in four years.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equation involves two unknowns and is not as easily solved as the two previous examples. One way to solve the problem is to trial-and-error the answer. For example, if we assumed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to be 9%, the total PV of the payments would be calculated as follows: PV = </a:t>
            </a:r>
            <a:r>
              <a:rPr lang="en-IN" sz="1200" dirty="0"/>
              <a:t>$100 (2.53129) + $200 (.70843) = $395.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baseline="0" dirty="0"/>
              <a:t>Because the present value computed is less than the $400 borrowed, using 9% removes too much interest. Recalculating PV with </a:t>
            </a:r>
            <a:r>
              <a:rPr lang="en-US" i="1" baseline="0" dirty="0"/>
              <a:t>i</a:t>
            </a:r>
            <a:r>
              <a:rPr lang="en-US" baseline="0" dirty="0"/>
              <a:t> = 8% results in a PV of $405. This indicates that the interest rate implicit in the agreement is between 8% and 9%.</a:t>
            </a:r>
          </a:p>
        </p:txBody>
      </p:sp>
      <p:sp>
        <p:nvSpPr>
          <p:cNvPr id="4" name="Slide Number Placeholder 3"/>
          <p:cNvSpPr>
            <a:spLocks noGrp="1"/>
          </p:cNvSpPr>
          <p:nvPr>
            <p:ph type="sldNum" sz="quarter" idx="10"/>
          </p:nvPr>
        </p:nvSpPr>
        <p:spPr/>
        <p:txBody>
          <a:bodyPr/>
          <a:lstStyle/>
          <a:p>
            <a:fld id="{0751C26F-50D4-4AFE-80F4-0E70B3496596}" type="slidenum">
              <a:rPr lang="en-IN" smtClean="0"/>
              <a:pPr/>
              <a:t>57</a:t>
            </a:fld>
            <a:endParaRPr lang="en-IN" dirty="0"/>
          </a:p>
        </p:txBody>
      </p:sp>
    </p:spTree>
    <p:extLst>
      <p:ext uri="{BB962C8B-B14F-4D97-AF65-F5344CB8AC3E}">
        <p14:creationId xmlns:p14="http://schemas.microsoft.com/office/powerpoint/2010/main" val="13881474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275718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6–19 </a:t>
            </a:r>
            <a:r>
              <a:rPr lang="en-US" sz="1200" b="0" i="0" u="none" strike="noStrike" kern="1200" baseline="0" dirty="0">
                <a:solidFill>
                  <a:schemeClr val="tx1"/>
                </a:solidFill>
                <a:latin typeface="+mn-lt"/>
                <a:ea typeface="+mn-ea"/>
                <a:cs typeface="+mn-cs"/>
              </a:rPr>
              <a:t>Valuing a Long</a:t>
            </a:r>
            <a:r>
              <a:rPr lang="en-US" sz="1200" b="0" i="0" u="none" strike="noStrike" kern="1200" baseline="0" dirty="0" smtClean="0">
                <a:solidFill>
                  <a:schemeClr val="tx1"/>
                </a:solidFill>
                <a:latin typeface="+mn-lt"/>
                <a:ea typeface="+mn-ea"/>
                <a:cs typeface="+mn-cs"/>
              </a:rPr>
              <a:t>-Term </a:t>
            </a:r>
            <a:r>
              <a:rPr lang="en-US" sz="1200" b="0" i="0" u="none" strike="noStrike" kern="1200" baseline="0" dirty="0">
                <a:solidFill>
                  <a:schemeClr val="tx1"/>
                </a:solidFill>
                <a:latin typeface="+mn-lt"/>
                <a:ea typeface="+mn-ea"/>
                <a:cs typeface="+mn-cs"/>
              </a:rPr>
              <a:t>Bond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value of money has many applications in accounting. Most of these applications involve the concept of present value. Because financial instruments typically specify equal periodic payments, these applications quite often involve annuity situations. For example, let’s consider one accounting situation using both an ordinary annuity and the present value of a single amount (long-term bonds), one using an annuity due (long-term leases), and a third using a deferred annuity (pension obligations).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Here we are valuing a long-term bond liability. For bonds, the stated</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interest payments are equal to the contractual stated rate multiplied by the face value of the bonds. </a:t>
            </a:r>
            <a:r>
              <a:rPr lang="en-US" sz="1200" kern="1200" baseline="0" dirty="0">
                <a:solidFill>
                  <a:schemeClr val="tx1"/>
                </a:solidFill>
                <a:latin typeface="+mn-lt"/>
                <a:ea typeface="+mn-ea"/>
                <a:cs typeface="+mn-cs"/>
              </a:rPr>
              <a:t>At the date the bonds are issued (sold), the marketplace will determine the price of the bonds based on the </a:t>
            </a:r>
            <a:r>
              <a:rPr lang="en-US" sz="1200" i="0" kern="1200" baseline="0" dirty="0">
                <a:solidFill>
                  <a:schemeClr val="tx1"/>
                </a:solidFill>
                <a:latin typeface="+mn-lt"/>
                <a:ea typeface="+mn-ea"/>
                <a:cs typeface="+mn-cs"/>
              </a:rPr>
              <a:t>market rate of interest for </a:t>
            </a:r>
            <a:r>
              <a:rPr lang="en-US" sz="1200" kern="1200" baseline="0" dirty="0">
                <a:solidFill>
                  <a:schemeClr val="tx1"/>
                </a:solidFill>
                <a:latin typeface="+mn-lt"/>
                <a:ea typeface="+mn-ea"/>
                <a:cs typeface="+mn-cs"/>
              </a:rPr>
              <a:t>investments with similar characteristics. The market rate at date of issuance may not equal the bonds’ stated rate in which case the price of the bonds (the amount the issuing company actually is borrowing) will not equal the bonds’ face value. Bonds issued at more than face value are said to be issued at a premium, while bonds issued at less than face value are said to be issued at a discount.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example here.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example, </a:t>
            </a:r>
            <a:r>
              <a:rPr lang="en-US" sz="1200" b="0" i="0" u="none" strike="noStrike" kern="1200" baseline="0" dirty="0">
                <a:solidFill>
                  <a:schemeClr val="tx1"/>
                </a:solidFill>
                <a:latin typeface="+mn-lt"/>
                <a:ea typeface="+mn-ea"/>
                <a:cs typeface="+mn-cs"/>
              </a:rPr>
              <a:t>to determine the price of the bonds, we calculate the present value of the 40-period annuity (40 semiannual interest payments of $10 million) and the lump-sum payment of $200 million paid at maturity using the semiannual market rate of interest of 6%.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 million by the present value ordinary annuity (PVA) factor of 15.04630, we determine the PVA to be $150,463,000. Similarly, calculating the present value of the lump-sum amount of $200 million, we get $19,444,000.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Therefore, the bonds will sell for $169,907,000, which represents a discount of $30,093,000, that is calculated by $200,000,000 minus $169,907,000. </a:t>
            </a:r>
            <a:r>
              <a:rPr lang="en-US" sz="1200" b="0" i="0" u="none" strike="noStrike" kern="1200" baseline="0" dirty="0">
                <a:solidFill>
                  <a:schemeClr val="tx1"/>
                </a:solidFill>
                <a:latin typeface="+mn-lt"/>
                <a:ea typeface="+mn-ea"/>
                <a:cs typeface="+mn-cs"/>
              </a:rPr>
              <a:t>The discount results from the difference between the semiannual stated rate of 5% and the market rate of 6%. Fumatsu records a $169,907,000 increase in cash and a corresponding liability for bonds payable.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Interest expense for the first six months is determined by multiplying the carrying value (book value) of the bonds ($169,907,000) by the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effective rate (6%), which equals to $10,194,420.</a:t>
            </a:r>
          </a:p>
          <a:p>
            <a:endParaRPr lang="en-IN" sz="1200" b="0" i="0" u="none" strike="noStrike" kern="1200" baseline="0" dirty="0">
              <a:solidFill>
                <a:schemeClr val="tx1"/>
              </a:solidFill>
              <a:latin typeface="+mn-lt"/>
              <a:ea typeface="+mn-ea"/>
              <a:cs typeface="+mn-cs"/>
            </a:endParaRPr>
          </a:p>
          <a:p>
            <a:r>
              <a:rPr lang="en-US" dirty="0"/>
              <a:t>The difference between interest expense ($10,194,420) and interest paid ($10,000,000) increases the carrying value of the bond</a:t>
            </a:r>
            <a:r>
              <a:rPr lang="en-US" baseline="0" dirty="0"/>
              <a:t> </a:t>
            </a:r>
            <a:r>
              <a:rPr lang="en-US" dirty="0"/>
              <a:t>liability. Interest for the second six months of the bond’s life is determined by multiplying the new carrying value by the 6%</a:t>
            </a:r>
            <a:r>
              <a:rPr lang="en-US" baseline="0" dirty="0"/>
              <a:t> </a:t>
            </a:r>
            <a:r>
              <a:rPr lang="en-US" dirty="0"/>
              <a:t>semiannual effective rate.</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59</a:t>
            </a:fld>
            <a:endParaRPr lang="en-IN" dirty="0"/>
          </a:p>
        </p:txBody>
      </p:sp>
    </p:spTree>
    <p:extLst>
      <p:ext uri="{BB962C8B-B14F-4D97-AF65-F5344CB8AC3E}">
        <p14:creationId xmlns:p14="http://schemas.microsoft.com/office/powerpoint/2010/main" val="2748226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banks compound interest more frequently than once a year. Daily compounding is common for savings accounts. More rapid compounding has the effect of increasing the actual rate, which is called the </a:t>
            </a:r>
            <a:r>
              <a:rPr lang="en-US" sz="1200" b="1" i="0" u="none" strike="noStrike" kern="1200" baseline="0" dirty="0">
                <a:solidFill>
                  <a:schemeClr val="tx1"/>
                </a:solidFill>
                <a:latin typeface="+mn-lt"/>
                <a:ea typeface="+mn-ea"/>
                <a:cs typeface="+mn-cs"/>
              </a:rPr>
              <a:t>effective rate</a:t>
            </a:r>
            <a:r>
              <a:rPr lang="en-US" sz="1200" b="0" i="0" u="none" strike="noStrike" kern="1200" baseline="0" dirty="0">
                <a:solidFill>
                  <a:schemeClr val="tx1"/>
                </a:solidFill>
                <a:latin typeface="+mn-lt"/>
                <a:ea typeface="+mn-ea"/>
                <a:cs typeface="+mn-cs"/>
              </a:rPr>
              <a:t>, at which money grows per year. It is important to note that interest is typically stated as an annual rate regardless of the length of the compounding period involved. In situations when the compounding period is less than a year, the interest rate per compounding period is determined by dividing the annual rate by the number of periods.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let’s assume an annual rate of 12%</a:t>
            </a:r>
            <a:r>
              <a:rPr lang="en-US" sz="1200" b="0" i="0" u="none" strike="noStrike" kern="1200" baseline="0" dirty="0" smtClean="0">
                <a:solidFill>
                  <a:schemeClr val="tx1"/>
                </a:solidFill>
                <a:latin typeface="+mn-lt"/>
                <a:ea typeface="+mn-ea"/>
                <a:cs typeface="+mn-cs"/>
              </a:rPr>
              <a:t>. </a:t>
            </a:r>
            <a:r>
              <a:rPr lang="en-US" b="0" dirty="0" smtClean="0"/>
              <a:t>If </a:t>
            </a:r>
            <a:r>
              <a:rPr lang="en-US" b="0" dirty="0"/>
              <a:t>it is compounded semiannually, the interest rate per compounding period is 6%,</a:t>
            </a:r>
            <a:r>
              <a:rPr lang="en-US" b="0" baseline="0" dirty="0"/>
              <a:t> </a:t>
            </a:r>
            <a:r>
              <a:rPr lang="en-US" b="0" dirty="0"/>
              <a:t>half of 12%. If the interest is compounded quarterly, the interest rate per quarter will be 3%, which is 12% divided by 4. And, if the interest is compounded monthly, the interest rate per month will be 1%, which is 12% divided by 12.</a:t>
            </a:r>
          </a:p>
        </p:txBody>
      </p:sp>
      <p:sp>
        <p:nvSpPr>
          <p:cNvPr id="4" name="Slide Number Placeholder 3"/>
          <p:cNvSpPr>
            <a:spLocks noGrp="1"/>
          </p:cNvSpPr>
          <p:nvPr>
            <p:ph type="sldNum" sz="quarter" idx="10"/>
          </p:nvPr>
        </p:nvSpPr>
        <p:spPr/>
        <p:txBody>
          <a:bodyPr/>
          <a:lstStyle/>
          <a:p>
            <a:fld id="{0751C26F-50D4-4AFE-80F4-0E70B3496596}" type="slidenum">
              <a:rPr lang="en-IN" smtClean="0"/>
              <a:pPr/>
              <a:t>6</a:t>
            </a:fld>
            <a:endParaRPr lang="en-IN" dirty="0"/>
          </a:p>
        </p:txBody>
      </p:sp>
    </p:spTree>
    <p:extLst>
      <p:ext uri="{BB962C8B-B14F-4D97-AF65-F5344CB8AC3E}">
        <p14:creationId xmlns:p14="http://schemas.microsoft.com/office/powerpoint/2010/main" val="24108896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6–20 </a:t>
            </a:r>
            <a:r>
              <a:rPr lang="en-US" sz="1200" b="0" i="0" u="none" strike="noStrike" kern="1200" baseline="0" dirty="0">
                <a:solidFill>
                  <a:schemeClr val="tx1"/>
                </a:solidFill>
                <a:latin typeface="+mn-lt"/>
                <a:ea typeface="+mn-ea"/>
                <a:cs typeface="+mn-cs"/>
              </a:rPr>
              <a:t>Valuing a Long-Term Lease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frequently acquire the use of assets by leasing rather than purchasing them. Leases usually require the payment of fixed amounts at regular intervals over the life of the lease. In other </a:t>
            </a:r>
            <a:r>
              <a:rPr lang="en-US" sz="1200" b="0" i="0" u="none" strike="noStrike" kern="1200" baseline="0" dirty="0" smtClean="0">
                <a:solidFill>
                  <a:schemeClr val="tx1"/>
                </a:solidFill>
                <a:latin typeface="+mn-lt"/>
                <a:ea typeface="+mn-ea"/>
                <a:cs typeface="+mn-cs"/>
              </a:rPr>
              <a:t>words, </a:t>
            </a:r>
            <a:r>
              <a:rPr lang="en-US" sz="1200" b="0" i="0" u="none" strike="noStrike" kern="1200" baseline="0" dirty="0">
                <a:solidFill>
                  <a:schemeClr val="tx1"/>
                </a:solidFill>
                <a:latin typeface="+mn-lt"/>
                <a:ea typeface="+mn-ea"/>
                <a:cs typeface="+mn-cs"/>
              </a:rPr>
              <a:t>leases require the recording of an asset and corresponding liability at the present value of future lease payments.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example seen here, by computing the present value of the lease payments, we remove the portion of the payments that represents interest, leaving the portion that represents payment for the asset itself. Because the first payment is due immediately, as is common for leases, this is an annuity due situation.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a:t>
            </a:r>
            <a:r>
              <a:rPr lang="en-IN" sz="1200" b="0" i="0" u="none" strike="noStrike" kern="1200" baseline="0" dirty="0" smtClean="0">
                <a:solidFill>
                  <a:schemeClr val="tx1"/>
                </a:solidFill>
                <a:latin typeface="+mn-lt"/>
                <a:ea typeface="+mn-ea"/>
                <a:cs typeface="+mn-cs"/>
              </a:rPr>
              <a:t>10,000 </a:t>
            </a:r>
            <a:r>
              <a:rPr lang="en-IN" sz="1200" b="0" i="0" u="none" strike="noStrike" kern="1200" baseline="0" dirty="0">
                <a:solidFill>
                  <a:schemeClr val="tx1"/>
                </a:solidFill>
                <a:latin typeface="+mn-lt"/>
                <a:ea typeface="+mn-ea"/>
                <a:cs typeface="+mn-cs"/>
              </a:rPr>
              <a:t>by the present value annuity due factor of 9.98474, we will get PVAD to be $99,847.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Stridewell initially will value the leased asset and corresponding lease liability at $99,847.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this amount and total future cash payments of $250,000 ($10,000 × 25) represents the interest that is implicit in this agreement. That difference is recorded as interest over the life of the lease.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60</a:t>
            </a:fld>
            <a:endParaRPr lang="en-IN" dirty="0"/>
          </a:p>
        </p:txBody>
      </p:sp>
    </p:spTree>
    <p:extLst>
      <p:ext uri="{BB962C8B-B14F-4D97-AF65-F5344CB8AC3E}">
        <p14:creationId xmlns:p14="http://schemas.microsoft.com/office/powerpoint/2010/main" val="20406339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340452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Illustration</a:t>
            </a:r>
            <a:r>
              <a:rPr lang="en-US" sz="1200" kern="1200" baseline="0" dirty="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6–21 </a:t>
            </a:r>
            <a:r>
              <a:rPr lang="en-US" sz="1200" kern="1200" baseline="0" dirty="0">
                <a:solidFill>
                  <a:schemeClr val="tx1"/>
                </a:solidFill>
                <a:effectLst/>
                <a:latin typeface="+mn-lt"/>
                <a:ea typeface="+mn-ea"/>
                <a:cs typeface="+mn-cs"/>
              </a:rPr>
              <a:t>Valuing a Pension Obligation</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Pension plans are important compensation vehicles used by many U.S. companies. These plans are essentially forms of deferred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as the pension benefits are paid to employees after they retire.</a:t>
            </a:r>
            <a:r>
              <a:rPr lang="en-IN"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obligations are funded during the employment period. This means companies contribute cash to pension funds annually with the intention of accumulating sufficient funds to pay employees the retirement benefits they have earned. The amounts contributed are determined using estimates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retirement benefits. The actual amounts paid to employees during retirement depend on many factors including future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levels and length of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example where we need to determine </a:t>
            </a:r>
            <a:r>
              <a:rPr lang="en-IN" sz="1200" kern="1200" dirty="0">
                <a:solidFill>
                  <a:schemeClr val="tx1"/>
                </a:solidFill>
                <a:effectLst/>
                <a:latin typeface="+mn-lt"/>
                <a:ea typeface="+mn-ea"/>
                <a:cs typeface="+mn-cs"/>
              </a:rPr>
              <a:t>how much would the company have</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to contribute at the end of 2018 to pay for pension benefits earned in 2018.</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62</a:t>
            </a:fld>
            <a:endParaRPr lang="en-IN" dirty="0"/>
          </a:p>
        </p:txBody>
      </p:sp>
    </p:spTree>
    <p:extLst>
      <p:ext uri="{BB962C8B-B14F-4D97-AF65-F5344CB8AC3E}">
        <p14:creationId xmlns:p14="http://schemas.microsoft.com/office/powerpoint/2010/main" val="32085940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To determine the required</a:t>
            </a:r>
            <a:r>
              <a:rPr lang="en-IN" sz="1200" kern="1200" baseline="0" dirty="0">
                <a:solidFill>
                  <a:schemeClr val="tx1"/>
                </a:solidFill>
                <a:effectLst/>
                <a:latin typeface="+mn-lt"/>
                <a:ea typeface="+mn-ea"/>
                <a:cs typeface="+mn-cs"/>
              </a:rPr>
              <a:t> contribution, w</a:t>
            </a:r>
            <a:r>
              <a:rPr lang="en-IN" sz="1200" kern="1200" dirty="0">
                <a:solidFill>
                  <a:schemeClr val="tx1"/>
                </a:solidFill>
                <a:effectLst/>
                <a:latin typeface="+mn-lt"/>
                <a:ea typeface="+mn-ea"/>
                <a:cs typeface="+mn-cs"/>
              </a:rPr>
              <a:t>e calculate the present value on December 31, 2018, of the deferred annuity of $2,000 that begins on December 31, 2043, and is expected to end on December 31, 2062. The time diagram shown here illustrates this situation.</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We can calculate the present value of the annuity using a two-step process. The first step computes</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present value of the annuity as of December 31, 2042, by multiplying the annuity amount by the 20-period ordinary annuity factor,</a:t>
            </a:r>
            <a:r>
              <a:rPr lang="en-IN" sz="1200" kern="1200" baseline="0" dirty="0">
                <a:solidFill>
                  <a:schemeClr val="tx1"/>
                </a:solidFill>
                <a:effectLst/>
                <a:latin typeface="+mn-lt"/>
                <a:ea typeface="+mn-ea"/>
                <a:cs typeface="+mn-cs"/>
              </a:rPr>
              <a:t> which is </a:t>
            </a:r>
            <a:r>
              <a:rPr lang="en-US" sz="1200" b="0" i="0" u="none" strike="noStrike" kern="1200" baseline="0" dirty="0">
                <a:solidFill>
                  <a:schemeClr val="tx1"/>
                </a:solidFill>
                <a:latin typeface="+mn-lt"/>
                <a:ea typeface="+mn-ea"/>
                <a:cs typeface="+mn-cs"/>
              </a:rPr>
              <a:t>11.46992</a:t>
            </a:r>
            <a:r>
              <a:rPr lang="en-IN" sz="1200" kern="1200" dirty="0">
                <a:solidFill>
                  <a:schemeClr val="tx1"/>
                </a:solidFill>
                <a:effectLst/>
                <a:latin typeface="+mn-lt"/>
                <a:ea typeface="+mn-ea"/>
                <a:cs typeface="+mn-cs"/>
              </a:rPr>
              <a:t>.</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By doing so, we will get the PVA of $22,940.</a:t>
            </a:r>
            <a:r>
              <a:rPr lang="en-IN" sz="1200" kern="1200" baseline="0" dirty="0">
                <a:solidFill>
                  <a:schemeClr val="tx1"/>
                </a:solidFill>
                <a:effectLst/>
                <a:latin typeface="+mn-lt"/>
                <a:ea typeface="+mn-ea"/>
                <a:cs typeface="+mn-cs"/>
              </a:rPr>
              <a:t> T</a:t>
            </a:r>
            <a:r>
              <a:rPr lang="en-IN" sz="1200" kern="1200" dirty="0">
                <a:solidFill>
                  <a:schemeClr val="tx1"/>
                </a:solidFill>
                <a:effectLst/>
                <a:latin typeface="+mn-lt"/>
                <a:ea typeface="+mn-ea"/>
                <a:cs typeface="+mn-cs"/>
              </a:rPr>
              <a:t>his is the present value as of December 31, 2042. </a:t>
            </a:r>
            <a:r>
              <a:rPr lang="en-US" sz="1200" kern="1200" baseline="0" dirty="0">
                <a:solidFill>
                  <a:schemeClr val="tx1"/>
                </a:solidFill>
                <a:latin typeface="+mn-lt"/>
                <a:ea typeface="+mn-ea"/>
                <a:cs typeface="+mn-cs"/>
              </a:rPr>
              <a:t>This single amount is then reduced to present value as of December 31, 2018, by a second calculation, </a:t>
            </a:r>
            <a:r>
              <a:rPr lang="en-IN" sz="1200" kern="1200" dirty="0">
                <a:solidFill>
                  <a:schemeClr val="tx1"/>
                </a:solidFill>
                <a:effectLst/>
                <a:latin typeface="+mn-lt"/>
                <a:ea typeface="+mn-ea"/>
                <a:cs typeface="+mn-cs"/>
              </a:rPr>
              <a:t>by multiplying</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the annuity amount by the 24-period present</a:t>
            </a:r>
            <a:r>
              <a:rPr lang="en-IN" sz="1200" kern="1200" baseline="0" dirty="0">
                <a:solidFill>
                  <a:schemeClr val="tx1"/>
                </a:solidFill>
                <a:effectLst/>
                <a:latin typeface="+mn-lt"/>
                <a:ea typeface="+mn-ea"/>
                <a:cs typeface="+mn-cs"/>
              </a:rPr>
              <a:t> value factor, which is .24698.</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US" sz="1200" kern="1200" baseline="0" dirty="0">
                <a:solidFill>
                  <a:schemeClr val="tx1"/>
                </a:solidFill>
                <a:latin typeface="+mn-lt"/>
                <a:ea typeface="+mn-ea"/>
                <a:cs typeface="+mn-cs"/>
              </a:rPr>
              <a:t>Stridewell would have to contribute $5,666 at the end of 2018 to fund the estimated pension benefits earned by its employee in 2018. Viewed in reverse, $5,666 invested now at 6% will accumulate a fund balance of $22,940 at December 31, 2042. If the fund balance remains invested at 6%, $2,000 can be withdrawn each year for 20 years before the fund is depleted.</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63</a:t>
            </a:fld>
            <a:endParaRPr lang="en-IN" dirty="0"/>
          </a:p>
        </p:txBody>
      </p:sp>
    </p:spTree>
    <p:extLst>
      <p:ext uri="{BB962C8B-B14F-4D97-AF65-F5344CB8AC3E}">
        <p14:creationId xmlns:p14="http://schemas.microsoft.com/office/powerpoint/2010/main" val="5652293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6–22 </a:t>
            </a:r>
            <a:r>
              <a:rPr lang="en-IN" sz="1200" b="0" i="0" u="none" strike="noStrike" kern="1200" baseline="0" dirty="0">
                <a:solidFill>
                  <a:schemeClr val="tx1"/>
                </a:solidFill>
                <a:latin typeface="+mn-lt"/>
                <a:ea typeface="+mn-ea"/>
                <a:cs typeface="+mn-cs"/>
              </a:rPr>
              <a:t>Summary of Time Value of Money Concepts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All the time value of money concepts discussed in this chapter are summarized in this table.</a:t>
            </a:r>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64</a:t>
            </a:fld>
            <a:endParaRPr lang="en-IN" dirty="0"/>
          </a:p>
        </p:txBody>
      </p:sp>
    </p:spTree>
    <p:extLst>
      <p:ext uri="{BB962C8B-B14F-4D97-AF65-F5344CB8AC3E}">
        <p14:creationId xmlns:p14="http://schemas.microsoft.com/office/powerpoint/2010/main" val="1832419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let’s assume Cindy Johnson invested $1,000 in a savings account paying 10% interest </a:t>
            </a:r>
            <a:r>
              <a:rPr lang="en-US" sz="1200" b="0" i="1" u="none" strike="noStrike" kern="1200" baseline="0" dirty="0">
                <a:solidFill>
                  <a:schemeClr val="tx1"/>
                </a:solidFill>
                <a:latin typeface="+mn-lt"/>
                <a:ea typeface="+mn-ea"/>
                <a:cs typeface="+mn-cs"/>
              </a:rPr>
              <a:t>compounded </a:t>
            </a:r>
            <a:r>
              <a:rPr lang="en-US" sz="1200" b="0" i="0" u="none" strike="noStrike" kern="1200" baseline="0" dirty="0">
                <a:solidFill>
                  <a:schemeClr val="tx1"/>
                </a:solidFill>
                <a:latin typeface="+mn-lt"/>
                <a:ea typeface="+mn-ea"/>
                <a:cs typeface="+mn-cs"/>
              </a:rPr>
              <a:t>twice a year. There are two six-month periods paying interest at 5% (the annual rate divided by two periods). How much interest will she earn the first year, and what will be her investment balance at the end of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$1,000 would grow by $102.50, the interest earned, to $1,102.50, $2.50 more than if interest were compounded only once a year. The effective annual interest rate, often referred to as the annual </a:t>
            </a:r>
            <a:r>
              <a:rPr lang="en-US" sz="1200" b="0" i="1" u="none" strike="noStrike" kern="1200" baseline="0" dirty="0">
                <a:solidFill>
                  <a:schemeClr val="tx1"/>
                </a:solidFill>
                <a:latin typeface="+mn-lt"/>
                <a:ea typeface="+mn-ea"/>
                <a:cs typeface="+mn-cs"/>
              </a:rPr>
              <a:t>yield, </a:t>
            </a:r>
            <a:r>
              <a:rPr lang="en-US" sz="1200" b="0" i="0" u="none" strike="noStrike" kern="1200" baseline="0" dirty="0">
                <a:solidFill>
                  <a:schemeClr val="tx1"/>
                </a:solidFill>
                <a:latin typeface="+mn-lt"/>
                <a:ea typeface="+mn-ea"/>
                <a:cs typeface="+mn-cs"/>
              </a:rPr>
              <a:t>is 10.25% ($102.50 ÷ $1,000).</a:t>
            </a:r>
            <a:endParaRPr lang="en-US" b="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a:t>
            </a:fld>
            <a:endParaRPr lang="en-IN" dirty="0"/>
          </a:p>
        </p:txBody>
      </p:sp>
    </p:spTree>
    <p:extLst>
      <p:ext uri="{BB962C8B-B14F-4D97-AF65-F5344CB8AC3E}">
        <p14:creationId xmlns:p14="http://schemas.microsoft.com/office/powerpoint/2010/main" val="1981467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12630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00" i="0" baseline="0" dirty="0"/>
              <a:t>Illustration </a:t>
            </a:r>
            <a:r>
              <a:rPr lang="en-US" sz="300" i="0" baseline="0" dirty="0" smtClean="0"/>
              <a:t>6–1 </a:t>
            </a:r>
            <a:r>
              <a:rPr lang="en-US" sz="300" i="0" baseline="0" dirty="0"/>
              <a:t>Future Value of $1 (excerpt from Table 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3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the first Cindy example, in which $1,000 was invested for three years at 10% compounded annually, the $1,331</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referred to as the </a:t>
            </a:r>
            <a:r>
              <a:rPr lang="en-US" sz="1200" b="1" i="0" u="none" strike="noStrike" kern="1200" baseline="0" dirty="0">
                <a:solidFill>
                  <a:schemeClr val="tx1"/>
                </a:solidFill>
                <a:latin typeface="+mn-lt"/>
                <a:ea typeface="+mn-ea"/>
                <a:cs typeface="+mn-cs"/>
              </a:rPr>
              <a:t>future value (FV)</a:t>
            </a:r>
            <a:r>
              <a:rPr lang="en-US" sz="1200" b="0" i="0" u="none" strike="noStrike" kern="1200" baseline="0" dirty="0">
                <a:solidFill>
                  <a:schemeClr val="tx1"/>
                </a:solidFill>
                <a:latin typeface="+mn-lt"/>
                <a:ea typeface="+mn-ea"/>
                <a:cs typeface="+mn-cs"/>
              </a:rPr>
              <a:t>. A time diagram is a useful way to visualize this relationship, with 0 indicating the date of the initial investment.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after one year can be calculated as $1,000 × 1.10 (1.00 + .10) = $1,100. After three years, the future value is $1,000 × 1.10 × 1.10 × 1.10 = $1,331.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determined by using Table 1, Future Value of $1, located at the end of this textbook. The table contains the future value of $1 invested for various periods of time,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various rates,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Use this table to determine the future value of any invested amount simply by multiplying it by the table value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desired rate and the row for the number of compounding periods. </a:t>
            </a:r>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9</a:t>
            </a:fld>
            <a:endParaRPr lang="en-IN" dirty="0"/>
          </a:p>
        </p:txBody>
      </p:sp>
    </p:spTree>
    <p:extLst>
      <p:ext uri="{BB962C8B-B14F-4D97-AF65-F5344CB8AC3E}">
        <p14:creationId xmlns:p14="http://schemas.microsoft.com/office/powerpoint/2010/main" val="3020319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89020101-B6E0-434E-840D-E983F0FA263A}"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4FE23FF2-9C62-4AC2-B59B-BB2BC613CD5F}" type="slidenum">
              <a:rPr lang="en-IN" smtClean="0"/>
              <a:pPr/>
              <a:t>‹#›</a:t>
            </a:fld>
            <a:endParaRPr lang="en-IN" dirty="0"/>
          </a:p>
        </p:txBody>
      </p:sp>
    </p:spTree>
    <p:extLst>
      <p:ext uri="{BB962C8B-B14F-4D97-AF65-F5344CB8AC3E}">
        <p14:creationId xmlns:p14="http://schemas.microsoft.com/office/powerpoint/2010/main" val="265159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9" y="283"/>
            <a:ext cx="9143246" cy="6857434"/>
          </a:xfrm>
          <a:prstGeom prst="rect">
            <a:avLst/>
          </a:prstGeom>
        </p:spPr>
      </p:pic>
      <p:sp>
        <p:nvSpPr>
          <p:cNvPr id="6" name="Rectangle 9"/>
          <p:cNvSpPr>
            <a:spLocks noGrp="1" noChangeArrowheads="1"/>
          </p:cNvSpPr>
          <p:nvPr>
            <p:ph type="title"/>
          </p:nvPr>
        </p:nvSpPr>
        <p:spPr bwMode="auto">
          <a:xfrm>
            <a:off x="761998" y="4"/>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9"/>
            <a:ext cx="8013600" cy="5057775"/>
          </a:xfrm>
          <a:prstGeom prst="rect">
            <a:avLst/>
          </a:prstGeom>
        </p:spPr>
        <p:txBody>
          <a:bodyPr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2pPr>
            <a:lvl3pPr>
              <a:defRPr sz="2400"/>
            </a:lvl3pPr>
            <a:lvl4pPr>
              <a:defRPr sz="2200"/>
            </a:lvl4pPr>
            <a:lvl5pPr>
              <a:defRPr sz="2000"/>
            </a:lvl5pPr>
          </a:lstStyle>
          <a:p>
            <a:pPr lvl="0"/>
            <a:r>
              <a:rPr lang="en-US" dirty="0"/>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rPr>
              <a:t>Balance sheet</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264204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8"/>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1" y="2362200"/>
            <a:ext cx="5105400" cy="3429000"/>
          </a:xfrm>
        </p:spPr>
        <p:txBody>
          <a:bodyPr anchor="ctr" anchorCtr="1">
            <a:noAutofit/>
          </a:bodyPr>
          <a:lstStyle>
            <a:lvl1pPr marL="0" indent="0" algn="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65009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8"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585598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1876813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2" y="365129"/>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2"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1" y="635635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20101-B6E0-434E-840D-E983F0FA263A}" type="datetimeFigureOut">
              <a:rPr lang="en-IN" smtClean="0"/>
              <a:pPr/>
              <a:t>4/4/17</a:t>
            </a:fld>
            <a:endParaRPr lang="en-IN" dirty="0"/>
          </a:p>
        </p:txBody>
      </p:sp>
      <p:sp>
        <p:nvSpPr>
          <p:cNvPr id="5" name="Footer Placeholder 4"/>
          <p:cNvSpPr>
            <a:spLocks noGrp="1"/>
          </p:cNvSpPr>
          <p:nvPr>
            <p:ph type="ftr" sz="quarter" idx="3"/>
          </p:nvPr>
        </p:nvSpPr>
        <p:spPr>
          <a:xfrm>
            <a:off x="3028952" y="6356354"/>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1" y="6356354"/>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E23FF2-9C62-4AC2-B59B-BB2BC613CD5F}" type="slidenum">
              <a:rPr lang="en-IN" smtClean="0"/>
              <a:pPr/>
              <a:t>‹#›</a:t>
            </a:fld>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34533162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3" r:id="rId4"/>
    <p:sldLayoutId id="2147483664" r:id="rId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1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1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2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2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2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6</a:t>
            </a:r>
          </a:p>
        </p:txBody>
      </p:sp>
      <p:sp>
        <p:nvSpPr>
          <p:cNvPr id="16386" name="Text Placeholder 3"/>
          <p:cNvSpPr>
            <a:spLocks noGrp="1"/>
          </p:cNvSpPr>
          <p:nvPr>
            <p:ph type="body" sz="quarter" idx="10"/>
          </p:nvPr>
        </p:nvSpPr>
        <p:spPr/>
        <p:txBody>
          <a:bodyPr/>
          <a:lstStyle/>
          <a:p>
            <a:pPr algn="ctr"/>
            <a:r>
              <a:rPr lang="en-IN" dirty="0"/>
              <a:t>Time Value of Money Concepts</a:t>
            </a:r>
          </a:p>
        </p:txBody>
      </p:sp>
    </p:spTree>
    <p:extLst>
      <p:ext uri="{BB962C8B-B14F-4D97-AF65-F5344CB8AC3E}">
        <p14:creationId xmlns:p14="http://schemas.microsoft.com/office/powerpoint/2010/main" val="31906242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Future Value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tabLst>
                <a:tab pos="7772400" algn="dec"/>
              </a:tabLst>
              <a:defRPr/>
            </a:pPr>
            <a:r>
              <a:rPr lang="en-US" sz="2400" dirty="0"/>
              <a:t>Oliver </a:t>
            </a:r>
            <a:r>
              <a:rPr lang="en-US" sz="2400" dirty="0" smtClean="0"/>
              <a:t>Kim invests </a:t>
            </a:r>
            <a:r>
              <a:rPr lang="en-US" sz="2400" dirty="0"/>
              <a:t>$5,000 in a bank account earning 8% interest compounding annually. How much will he have in his account in four years? The future value of $1 at 8% for four years is 1.36049. Round to the nearest dollar.</a:t>
            </a:r>
          </a:p>
          <a:p>
            <a:pPr marL="457200" indent="-457200">
              <a:buFont typeface="+mj-lt"/>
              <a:buAutoNum type="alphaLcPeriod"/>
              <a:tabLst>
                <a:tab pos="7772400" algn="dec"/>
              </a:tabLst>
              <a:defRPr/>
            </a:pPr>
            <a:r>
              <a:rPr lang="en-US" sz="2400" dirty="0"/>
              <a:t>$5,412</a:t>
            </a:r>
          </a:p>
          <a:p>
            <a:pPr marL="457200" indent="-457200">
              <a:buFont typeface="+mj-lt"/>
              <a:buAutoNum type="alphaLcPeriod"/>
              <a:tabLst>
                <a:tab pos="7772400" algn="dec"/>
              </a:tabLst>
              <a:defRPr/>
            </a:pPr>
            <a:r>
              <a:rPr lang="en-US" sz="2400" dirty="0"/>
              <a:t>$6,242</a:t>
            </a:r>
          </a:p>
          <a:p>
            <a:pPr marL="457200" indent="-457200">
              <a:buFont typeface="+mj-lt"/>
              <a:buAutoNum type="alphaLcPeriod"/>
              <a:tabLst>
                <a:tab pos="7772400" algn="dec"/>
              </a:tabLst>
              <a:defRPr/>
            </a:pPr>
            <a:r>
              <a:rPr lang="en-US" sz="2400" dirty="0"/>
              <a:t>$5,937</a:t>
            </a:r>
          </a:p>
          <a:p>
            <a:pPr marL="457200" indent="-457200">
              <a:buFont typeface="+mj-lt"/>
              <a:buAutoNum type="alphaLcPeriod"/>
              <a:tabLst>
                <a:tab pos="7772400" algn="dec"/>
              </a:tabLst>
              <a:defRPr/>
            </a:pPr>
            <a:r>
              <a:rPr lang="en-US" sz="2400" dirty="0"/>
              <a:t>$6,802</a:t>
            </a:r>
          </a:p>
          <a:p>
            <a:pPr marL="457200" indent="-457200">
              <a:buFont typeface="+mj-lt"/>
              <a:buAutoNum type="alphaLcPeriod"/>
              <a:tabLst>
                <a:tab pos="7772400" algn="dec"/>
              </a:tabLst>
              <a:defRPr/>
            </a:pPr>
            <a:endParaRPr lang="en-US" sz="2400" dirty="0"/>
          </a:p>
        </p:txBody>
      </p:sp>
      <p:sp>
        <p:nvSpPr>
          <p:cNvPr id="2" name="Oval 1"/>
          <p:cNvSpPr/>
          <p:nvPr/>
        </p:nvSpPr>
        <p:spPr bwMode="auto">
          <a:xfrm flipV="1">
            <a:off x="768940" y="4429501"/>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4886774"/>
            <a:ext cx="8023592" cy="1723549"/>
          </a:xfrm>
          <a:prstGeom prst="rect">
            <a:avLst/>
          </a:prstGeom>
          <a:solidFill>
            <a:schemeClr val="accent2">
              <a:lumMod val="20000"/>
              <a:lumOff val="80000"/>
            </a:schemeClr>
          </a:solidFill>
          <a:ln w="6350">
            <a:solidFill>
              <a:schemeClr val="tx1"/>
            </a:solidFill>
          </a:ln>
        </p:spPr>
        <p:txBody>
          <a:bodyPr wrap="square" rtlCol="0">
            <a:spAutoFit/>
          </a:bodyPr>
          <a:lstStyle/>
          <a:p>
            <a:pPr lvl="0">
              <a:spcAft>
                <a:spcPts val="1200"/>
              </a:spcAft>
            </a:pPr>
            <a:r>
              <a:rPr lang="en-US" sz="2400" dirty="0"/>
              <a:t>The correct answer is </a:t>
            </a:r>
            <a:r>
              <a:rPr lang="en-US" sz="2400" i="1" dirty="0"/>
              <a:t>d</a:t>
            </a:r>
            <a:r>
              <a:rPr lang="en-US" sz="2400" dirty="0"/>
              <a:t>:</a:t>
            </a:r>
          </a:p>
          <a:p>
            <a:pPr lvl="0"/>
            <a:r>
              <a:rPr lang="en-US" sz="2400" dirty="0"/>
              <a:t>FV =  I </a:t>
            </a:r>
            <a:r>
              <a:rPr lang="en-US" sz="2400" dirty="0" smtClean="0"/>
              <a:t>× </a:t>
            </a:r>
            <a:r>
              <a:rPr lang="en-US" sz="2400" dirty="0"/>
              <a:t>FV Factor</a:t>
            </a:r>
          </a:p>
          <a:p>
            <a:pPr lvl="0"/>
            <a:r>
              <a:rPr lang="en-US" sz="2400" dirty="0"/>
              <a:t>FV = $5,000 </a:t>
            </a:r>
            <a:r>
              <a:rPr lang="en-US" sz="2400" dirty="0" smtClean="0"/>
              <a:t>× </a:t>
            </a:r>
            <a:r>
              <a:rPr lang="en-US" sz="2400" dirty="0"/>
              <a:t>1.36049</a:t>
            </a:r>
          </a:p>
          <a:p>
            <a:pPr lvl="0"/>
            <a:r>
              <a:rPr lang="en-US" sz="2400" dirty="0"/>
              <a:t>FV = $6,802</a:t>
            </a:r>
          </a:p>
        </p:txBody>
      </p:sp>
      <p:sp>
        <p:nvSpPr>
          <p:cNvPr id="6" name="Title 2"/>
          <p:cNvSpPr txBox="1">
            <a:spLocks/>
          </p:cNvSpPr>
          <p:nvPr/>
        </p:nvSpPr>
        <p:spPr bwMode="auto">
          <a:xfrm>
            <a:off x="8553078" y="40976"/>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-2</a:t>
            </a:r>
            <a:endParaRPr lang="en-IN" sz="1500" dirty="0"/>
          </a:p>
        </p:txBody>
      </p:sp>
    </p:spTree>
    <p:extLst>
      <p:ext uri="{BB962C8B-B14F-4D97-AF65-F5344CB8AC3E}">
        <p14:creationId xmlns:p14="http://schemas.microsoft.com/office/powerpoint/2010/main" val="42307702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Present Value of a Single Amount</a:t>
            </a:r>
          </a:p>
        </p:txBody>
      </p:sp>
      <p:sp>
        <p:nvSpPr>
          <p:cNvPr id="3" name="Content Placeholder 2"/>
          <p:cNvSpPr>
            <a:spLocks noGrp="1"/>
          </p:cNvSpPr>
          <p:nvPr>
            <p:ph idx="1"/>
          </p:nvPr>
        </p:nvSpPr>
        <p:spPr/>
        <p:txBody>
          <a:bodyPr>
            <a:normAutofit/>
          </a:bodyPr>
          <a:lstStyle/>
          <a:p>
            <a:r>
              <a:rPr lang="en-US" sz="2800" dirty="0"/>
              <a:t>Today’s equivalent to a particular amount in the future</a:t>
            </a:r>
            <a:endParaRPr lang="en-IN" sz="2800" dirty="0"/>
          </a:p>
          <a:p>
            <a:pPr marL="0" indent="0">
              <a:buNone/>
            </a:pPr>
            <a:endParaRPr lang="en-IN" sz="2800" b="1" dirty="0">
              <a:solidFill>
                <a:srgbClr val="8E0000"/>
              </a:solidFill>
            </a:endParaRPr>
          </a:p>
          <a:p>
            <a:pPr marL="0" indent="0">
              <a:buNone/>
            </a:pPr>
            <a:endParaRPr lang="en-IN" sz="2400" b="1" dirty="0">
              <a:solidFill>
                <a:srgbClr val="C00000"/>
              </a:solidFill>
            </a:endParaRPr>
          </a:p>
          <a:p>
            <a:pPr marL="0" indent="0">
              <a:buNone/>
            </a:pPr>
            <a:endParaRPr lang="en-IN" sz="2400" b="1" dirty="0">
              <a:solidFill>
                <a:srgbClr val="C00000"/>
              </a:solidFill>
            </a:endParaRPr>
          </a:p>
          <a:p>
            <a:pPr marL="0" indent="0">
              <a:buNone/>
            </a:pPr>
            <a:r>
              <a:rPr lang="en-IN" b="1" dirty="0">
                <a:solidFill>
                  <a:srgbClr val="C00000"/>
                </a:solidFill>
              </a:rPr>
              <a:t>Example:</a:t>
            </a:r>
            <a:endParaRPr lang="en-IN" dirty="0">
              <a:solidFill>
                <a:srgbClr val="C00000"/>
              </a:solidFill>
            </a:endParaRPr>
          </a:p>
          <a:p>
            <a:pPr marL="0" indent="0">
              <a:buNone/>
            </a:pPr>
            <a:endParaRPr lang="en-IN" sz="2800" dirty="0"/>
          </a:p>
        </p:txBody>
      </p:sp>
      <p:sp>
        <p:nvSpPr>
          <p:cNvPr id="4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sp>
        <p:nvSpPr>
          <p:cNvPr id="28" name="TextBox 27"/>
          <p:cNvSpPr txBox="1"/>
          <p:nvPr/>
        </p:nvSpPr>
        <p:spPr>
          <a:xfrm>
            <a:off x="1272093" y="4691495"/>
            <a:ext cx="789135" cy="523220"/>
          </a:xfrm>
          <a:prstGeom prst="rect">
            <a:avLst/>
          </a:prstGeom>
          <a:noFill/>
        </p:spPr>
        <p:txBody>
          <a:bodyPr wrap="square" rtlCol="0">
            <a:spAutoFit/>
          </a:bodyPr>
          <a:lstStyle/>
          <a:p>
            <a:r>
              <a:rPr lang="pt-BR" sz="2800" dirty="0"/>
              <a:t>PV</a:t>
            </a:r>
            <a:endParaRPr lang="en-IN" sz="2800" dirty="0"/>
          </a:p>
        </p:txBody>
      </p:sp>
      <p:sp>
        <p:nvSpPr>
          <p:cNvPr id="29" name="TextBox 28"/>
          <p:cNvSpPr txBox="1"/>
          <p:nvPr/>
        </p:nvSpPr>
        <p:spPr>
          <a:xfrm flipH="1">
            <a:off x="2521043" y="4474187"/>
            <a:ext cx="1434880" cy="523220"/>
          </a:xfrm>
          <a:prstGeom prst="rect">
            <a:avLst/>
          </a:prstGeom>
          <a:noFill/>
        </p:spPr>
        <p:txBody>
          <a:bodyPr wrap="square" rtlCol="0">
            <a:spAutoFit/>
          </a:bodyPr>
          <a:lstStyle/>
          <a:p>
            <a:r>
              <a:rPr lang="en-IN" sz="2800" dirty="0"/>
              <a:t>$1,331</a:t>
            </a:r>
          </a:p>
        </p:txBody>
      </p:sp>
      <p:cxnSp>
        <p:nvCxnSpPr>
          <p:cNvPr id="34" name="Straight Connector 33"/>
          <p:cNvCxnSpPr/>
          <p:nvPr/>
        </p:nvCxnSpPr>
        <p:spPr>
          <a:xfrm>
            <a:off x="2484966" y="5005449"/>
            <a:ext cx="15070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54594" y="5000389"/>
            <a:ext cx="1691579" cy="538568"/>
          </a:xfrm>
          <a:prstGeom prst="rect">
            <a:avLst/>
          </a:prstGeom>
          <a:noFill/>
        </p:spPr>
        <p:txBody>
          <a:bodyPr wrap="square" rtlCol="0">
            <a:spAutoFit/>
          </a:bodyPr>
          <a:lstStyle/>
          <a:p>
            <a:pPr algn="ctr"/>
            <a:r>
              <a:rPr lang="pt-BR" sz="2800" dirty="0"/>
              <a:t>(1 + </a:t>
            </a:r>
            <a:r>
              <a:rPr lang="pt-BR" sz="2800" i="1" dirty="0"/>
              <a:t>.</a:t>
            </a:r>
            <a:r>
              <a:rPr lang="pt-BR" sz="2800" dirty="0"/>
              <a:t>10)</a:t>
            </a:r>
            <a:r>
              <a:rPr lang="en-IN" sz="2800" baseline="30000" dirty="0"/>
              <a:t>3</a:t>
            </a:r>
            <a:endParaRPr lang="en-IN" sz="2800" dirty="0"/>
          </a:p>
        </p:txBody>
      </p:sp>
      <p:sp>
        <p:nvSpPr>
          <p:cNvPr id="42" name="TextBox 41"/>
          <p:cNvSpPr txBox="1"/>
          <p:nvPr/>
        </p:nvSpPr>
        <p:spPr>
          <a:xfrm flipH="1">
            <a:off x="4550899" y="4489032"/>
            <a:ext cx="1434880" cy="523220"/>
          </a:xfrm>
          <a:prstGeom prst="rect">
            <a:avLst/>
          </a:prstGeom>
          <a:noFill/>
        </p:spPr>
        <p:txBody>
          <a:bodyPr wrap="square" rtlCol="0">
            <a:spAutoFit/>
          </a:bodyPr>
          <a:lstStyle/>
          <a:p>
            <a:r>
              <a:rPr lang="en-IN" sz="2800" dirty="0"/>
              <a:t>$1,331</a:t>
            </a:r>
          </a:p>
        </p:txBody>
      </p:sp>
      <p:cxnSp>
        <p:nvCxnSpPr>
          <p:cNvPr id="44" name="Straight Connector 43"/>
          <p:cNvCxnSpPr/>
          <p:nvPr/>
        </p:nvCxnSpPr>
        <p:spPr>
          <a:xfrm>
            <a:off x="4645597" y="5005449"/>
            <a:ext cx="12454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594785" y="5023466"/>
            <a:ext cx="1270908" cy="523220"/>
          </a:xfrm>
          <a:prstGeom prst="rect">
            <a:avLst/>
          </a:prstGeom>
          <a:noFill/>
        </p:spPr>
        <p:txBody>
          <a:bodyPr wrap="square" rtlCol="0">
            <a:spAutoFit/>
          </a:bodyPr>
          <a:lstStyle/>
          <a:p>
            <a:pPr algn="ctr"/>
            <a:r>
              <a:rPr lang="pt-BR" sz="2800" dirty="0"/>
              <a:t>1.331</a:t>
            </a:r>
            <a:endParaRPr lang="en-IN" sz="2800" dirty="0"/>
          </a:p>
        </p:txBody>
      </p:sp>
      <p:sp>
        <p:nvSpPr>
          <p:cNvPr id="46" name="TextBox 45"/>
          <p:cNvSpPr txBox="1"/>
          <p:nvPr/>
        </p:nvSpPr>
        <p:spPr>
          <a:xfrm>
            <a:off x="6265452" y="4708764"/>
            <a:ext cx="1419911" cy="538568"/>
          </a:xfrm>
          <a:prstGeom prst="rect">
            <a:avLst/>
          </a:prstGeom>
          <a:noFill/>
        </p:spPr>
        <p:txBody>
          <a:bodyPr wrap="square" rtlCol="0">
            <a:spAutoFit/>
          </a:bodyPr>
          <a:lstStyle/>
          <a:p>
            <a:r>
              <a:rPr lang="en-IN" sz="2800" b="1" dirty="0">
                <a:solidFill>
                  <a:srgbClr val="C00000"/>
                </a:solidFill>
              </a:rPr>
              <a:t>$1,000</a:t>
            </a:r>
          </a:p>
        </p:txBody>
      </p:sp>
      <p:sp>
        <p:nvSpPr>
          <p:cNvPr id="47" name="TextBox 46"/>
          <p:cNvSpPr txBox="1"/>
          <p:nvPr/>
        </p:nvSpPr>
        <p:spPr>
          <a:xfrm>
            <a:off x="4106502" y="4691495"/>
            <a:ext cx="440684" cy="523220"/>
          </a:xfrm>
          <a:prstGeom prst="rect">
            <a:avLst/>
          </a:prstGeom>
          <a:noFill/>
        </p:spPr>
        <p:txBody>
          <a:bodyPr wrap="none" rtlCol="0">
            <a:spAutoFit/>
          </a:bodyPr>
          <a:lstStyle/>
          <a:p>
            <a:r>
              <a:rPr lang="en-IN" sz="2800" dirty="0"/>
              <a:t>=</a:t>
            </a:r>
          </a:p>
        </p:txBody>
      </p:sp>
      <p:sp>
        <p:nvSpPr>
          <p:cNvPr id="48" name="TextBox 47"/>
          <p:cNvSpPr txBox="1"/>
          <p:nvPr/>
        </p:nvSpPr>
        <p:spPr>
          <a:xfrm>
            <a:off x="5898681" y="4695156"/>
            <a:ext cx="440684" cy="523220"/>
          </a:xfrm>
          <a:prstGeom prst="rect">
            <a:avLst/>
          </a:prstGeom>
          <a:noFill/>
        </p:spPr>
        <p:txBody>
          <a:bodyPr wrap="none" rtlCol="0">
            <a:spAutoFit/>
          </a:bodyPr>
          <a:lstStyle/>
          <a:p>
            <a:r>
              <a:rPr lang="en-IN" sz="2800" dirty="0"/>
              <a:t>=</a:t>
            </a:r>
          </a:p>
        </p:txBody>
      </p:sp>
      <p:sp>
        <p:nvSpPr>
          <p:cNvPr id="50" name="Rectangle 49"/>
          <p:cNvSpPr/>
          <p:nvPr/>
        </p:nvSpPr>
        <p:spPr>
          <a:xfrm>
            <a:off x="1987951" y="4794571"/>
            <a:ext cx="275288" cy="32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 </a:t>
            </a:r>
          </a:p>
        </p:txBody>
      </p:sp>
      <p:sp>
        <p:nvSpPr>
          <p:cNvPr id="23" name="TextBox 22"/>
          <p:cNvSpPr txBox="1"/>
          <p:nvPr/>
        </p:nvSpPr>
        <p:spPr>
          <a:xfrm>
            <a:off x="1307610" y="2595470"/>
            <a:ext cx="3201892" cy="523220"/>
          </a:xfrm>
          <a:prstGeom prst="rect">
            <a:avLst/>
          </a:prstGeom>
          <a:noFill/>
        </p:spPr>
        <p:txBody>
          <a:bodyPr wrap="square" rtlCol="0">
            <a:spAutoFit/>
          </a:bodyPr>
          <a:lstStyle/>
          <a:p>
            <a:r>
              <a:rPr lang="pt-BR" sz="2800" dirty="0"/>
              <a:t>FV  =  PV (1 + </a:t>
            </a:r>
            <a:r>
              <a:rPr lang="pt-BR" sz="2800" i="1" dirty="0"/>
              <a:t>i</a:t>
            </a:r>
            <a:r>
              <a:rPr lang="pt-BR" sz="2800" dirty="0"/>
              <a:t>)</a:t>
            </a:r>
            <a:r>
              <a:rPr lang="pt-BR" sz="2800" spc="-300" dirty="0"/>
              <a:t> </a:t>
            </a:r>
            <a:r>
              <a:rPr lang="en-IN" sz="3200" i="1" baseline="30000" dirty="0"/>
              <a:t>n</a:t>
            </a:r>
            <a:r>
              <a:rPr lang="en-IN" sz="2800" baseline="30000" dirty="0"/>
              <a:t> </a:t>
            </a:r>
            <a:endParaRPr lang="en-IN" sz="2800" dirty="0"/>
          </a:p>
        </p:txBody>
      </p:sp>
      <p:grpSp>
        <p:nvGrpSpPr>
          <p:cNvPr id="4" name="Group 3"/>
          <p:cNvGrpSpPr/>
          <p:nvPr/>
        </p:nvGrpSpPr>
        <p:grpSpPr>
          <a:xfrm>
            <a:off x="6090524" y="2373191"/>
            <a:ext cx="2155010" cy="1007921"/>
            <a:chOff x="5150183" y="2107769"/>
            <a:chExt cx="2155010" cy="1007921"/>
          </a:xfrm>
        </p:grpSpPr>
        <p:sp>
          <p:nvSpPr>
            <p:cNvPr id="24" name="TextBox 23"/>
            <p:cNvSpPr txBox="1"/>
            <p:nvPr/>
          </p:nvSpPr>
          <p:spPr>
            <a:xfrm>
              <a:off x="5150183" y="2330048"/>
              <a:ext cx="789135" cy="523220"/>
            </a:xfrm>
            <a:prstGeom prst="rect">
              <a:avLst/>
            </a:prstGeom>
            <a:noFill/>
          </p:spPr>
          <p:txBody>
            <a:bodyPr wrap="square" rtlCol="0">
              <a:spAutoFit/>
            </a:bodyPr>
            <a:lstStyle/>
            <a:p>
              <a:r>
                <a:rPr lang="pt-BR" sz="2800" b="1" dirty="0">
                  <a:solidFill>
                    <a:srgbClr val="C00000"/>
                  </a:solidFill>
                </a:rPr>
                <a:t>PV </a:t>
              </a:r>
              <a:r>
                <a:rPr lang="pt-BR" sz="2800" dirty="0">
                  <a:solidFill>
                    <a:srgbClr val="C00000"/>
                  </a:solidFill>
                </a:rPr>
                <a:t> </a:t>
              </a:r>
              <a:endParaRPr lang="en-IN" sz="2800" dirty="0">
                <a:solidFill>
                  <a:srgbClr val="C00000"/>
                </a:solidFill>
              </a:endParaRPr>
            </a:p>
          </p:txBody>
        </p:sp>
        <p:sp>
          <p:nvSpPr>
            <p:cNvPr id="25" name="TextBox 24"/>
            <p:cNvSpPr txBox="1"/>
            <p:nvPr/>
          </p:nvSpPr>
          <p:spPr>
            <a:xfrm flipH="1">
              <a:off x="6393135" y="2107769"/>
              <a:ext cx="553208" cy="523220"/>
            </a:xfrm>
            <a:prstGeom prst="rect">
              <a:avLst/>
            </a:prstGeom>
            <a:noFill/>
          </p:spPr>
          <p:txBody>
            <a:bodyPr wrap="square" rtlCol="0">
              <a:spAutoFit/>
            </a:bodyPr>
            <a:lstStyle/>
            <a:p>
              <a:r>
                <a:rPr lang="en-IN" sz="2800" dirty="0"/>
                <a:t>FV</a:t>
              </a:r>
            </a:p>
          </p:txBody>
        </p:sp>
        <p:cxnSp>
          <p:nvCxnSpPr>
            <p:cNvPr id="26" name="Straight Connector 25"/>
            <p:cNvCxnSpPr/>
            <p:nvPr/>
          </p:nvCxnSpPr>
          <p:spPr>
            <a:xfrm>
              <a:off x="6084560" y="2576550"/>
              <a:ext cx="11322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34285" y="2592470"/>
              <a:ext cx="1270908" cy="523220"/>
            </a:xfrm>
            <a:prstGeom prst="rect">
              <a:avLst/>
            </a:prstGeom>
            <a:noFill/>
          </p:spPr>
          <p:txBody>
            <a:bodyPr wrap="square" rtlCol="0">
              <a:spAutoFit/>
            </a:bodyPr>
            <a:lstStyle/>
            <a:p>
              <a:pPr algn="ctr"/>
              <a:r>
                <a:rPr lang="pt-BR" sz="2800" dirty="0"/>
                <a:t>(1 +</a:t>
              </a:r>
              <a:r>
                <a:rPr lang="pt-BR" sz="2800" i="1" dirty="0"/>
                <a:t> i</a:t>
              </a:r>
              <a:r>
                <a:rPr lang="pt-BR" sz="2800" dirty="0"/>
                <a:t>)</a:t>
              </a:r>
              <a:r>
                <a:rPr lang="en-IN" sz="2800" spc="-300" baseline="30000" dirty="0"/>
                <a:t> </a:t>
              </a:r>
              <a:r>
                <a:rPr lang="en-IN" sz="3200" i="1" baseline="30000" dirty="0"/>
                <a:t>n</a:t>
              </a:r>
              <a:r>
                <a:rPr lang="en-IN" sz="2800" baseline="30000" dirty="0"/>
                <a:t> </a:t>
              </a:r>
              <a:endParaRPr lang="en-IN" sz="2800" dirty="0"/>
            </a:p>
          </p:txBody>
        </p:sp>
        <p:sp>
          <p:nvSpPr>
            <p:cNvPr id="49" name="Rectangle 48"/>
            <p:cNvSpPr/>
            <p:nvPr/>
          </p:nvSpPr>
          <p:spPr>
            <a:xfrm>
              <a:off x="5723675" y="2427001"/>
              <a:ext cx="227511" cy="32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 </a:t>
              </a:r>
            </a:p>
          </p:txBody>
        </p:sp>
      </p:grpSp>
      <p:cxnSp>
        <p:nvCxnSpPr>
          <p:cNvPr id="30" name="Straight Arrow Connector 29"/>
          <p:cNvCxnSpPr/>
          <p:nvPr/>
        </p:nvCxnSpPr>
        <p:spPr>
          <a:xfrm flipV="1">
            <a:off x="4019550" y="2852675"/>
            <a:ext cx="1849587" cy="4405"/>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836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500"/>
                                        <p:tgtEl>
                                          <p:spTgt spid="3">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1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40" grpId="0"/>
      <p:bldP spid="42" grpId="0"/>
      <p:bldP spid="45" grpId="0"/>
      <p:bldP spid="46" grpId="0"/>
      <p:bldP spid="47" grpId="0"/>
      <p:bldP spid="48" grpId="0"/>
      <p:bldP spid="50"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1426742483"/>
              </p:ext>
            </p:extLst>
          </p:nvPr>
        </p:nvGraphicFramePr>
        <p:xfrm>
          <a:off x="2467133" y="2381402"/>
          <a:ext cx="5469698" cy="1920240"/>
        </p:xfrm>
        <a:graphic>
          <a:graphicData uri="http://schemas.openxmlformats.org/drawingml/2006/table">
            <a:tbl>
              <a:tblPr firstRow="1" bandRow="1">
                <a:tableStyleId>{2D5ABB26-0587-4C30-8999-92F81FD0307C}</a:tableStyleId>
              </a:tblPr>
              <a:tblGrid>
                <a:gridCol w="917751">
                  <a:extLst>
                    <a:ext uri="{9D8B030D-6E8A-4147-A177-3AD203B41FA5}">
                      <a16:colId xmlns="" xmlns:a16="http://schemas.microsoft.com/office/drawing/2014/main" val="20000"/>
                    </a:ext>
                  </a:extLst>
                </a:gridCol>
                <a:gridCol w="769830">
                  <a:extLst>
                    <a:ext uri="{9D8B030D-6E8A-4147-A177-3AD203B41FA5}">
                      <a16:colId xmlns="" xmlns:a16="http://schemas.microsoft.com/office/drawing/2014/main" val="20001"/>
                    </a:ext>
                  </a:extLst>
                </a:gridCol>
                <a:gridCol w="812698">
                  <a:extLst>
                    <a:ext uri="{9D8B030D-6E8A-4147-A177-3AD203B41FA5}">
                      <a16:colId xmlns="" xmlns:a16="http://schemas.microsoft.com/office/drawing/2014/main" val="20002"/>
                    </a:ext>
                  </a:extLst>
                </a:gridCol>
                <a:gridCol w="744973">
                  <a:extLst>
                    <a:ext uri="{9D8B030D-6E8A-4147-A177-3AD203B41FA5}">
                      <a16:colId xmlns="" xmlns:a16="http://schemas.microsoft.com/office/drawing/2014/main" val="20003"/>
                    </a:ext>
                  </a:extLst>
                </a:gridCol>
                <a:gridCol w="744973">
                  <a:extLst>
                    <a:ext uri="{9D8B030D-6E8A-4147-A177-3AD203B41FA5}">
                      <a16:colId xmlns="" xmlns:a16="http://schemas.microsoft.com/office/drawing/2014/main" val="20004"/>
                    </a:ext>
                  </a:extLst>
                </a:gridCol>
                <a:gridCol w="744973">
                  <a:extLst>
                    <a:ext uri="{9D8B030D-6E8A-4147-A177-3AD203B41FA5}">
                      <a16:colId xmlns="" xmlns:a16="http://schemas.microsoft.com/office/drawing/2014/main" val="20005"/>
                    </a:ext>
                  </a:extLst>
                </a:gridCol>
                <a:gridCol w="734500">
                  <a:extLst>
                    <a:ext uri="{9D8B030D-6E8A-4147-A177-3AD203B41FA5}">
                      <a16:colId xmlns="" xmlns:a16="http://schemas.microsoft.com/office/drawing/2014/main" val="20006"/>
                    </a:ext>
                  </a:extLst>
                </a:gridCol>
              </a:tblGrid>
              <a:tr h="0">
                <a:tc>
                  <a:txBody>
                    <a:bodyPr/>
                    <a:lstStyle/>
                    <a:p>
                      <a:endParaRPr lang="en-US" sz="12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0">
                <a:tc>
                  <a:txBody>
                    <a:bodyPr/>
                    <a:lstStyle/>
                    <a:p>
                      <a:pPr algn="ctr"/>
                      <a:r>
                        <a:rPr lang="en-US" sz="1200" dirty="0"/>
                        <a:t>1</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0.89286 </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0">
                <a:tc>
                  <a:txBody>
                    <a:bodyPr/>
                    <a:lstStyle/>
                    <a:p>
                      <a:pPr algn="ctr"/>
                      <a:r>
                        <a:rPr lang="en-US" sz="1200" dirty="0"/>
                        <a:t>2</a:t>
                      </a:r>
                    </a:p>
                  </a:txBody>
                  <a:tcPr>
                    <a:lnL w="12700" cap="flat" cmpd="sng" algn="ctr">
                      <a:solidFill>
                        <a:srgbClr val="F79646"/>
                      </a:solidFill>
                      <a:prstDash val="solid"/>
                      <a:round/>
                      <a:headEnd type="none" w="med" len="med"/>
                      <a:tailEnd type="none" w="med" len="med"/>
                    </a:lnL>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r>
                        <a:rPr lang="nb-NO" sz="1200" dirty="0"/>
                        <a:t>0.82645</a:t>
                      </a:r>
                    </a:p>
                  </a:txBody>
                  <a:tcPr>
                    <a:solidFill>
                      <a:srgbClr val="FFFFCC"/>
                    </a:solidFill>
                  </a:tcPr>
                </a:tc>
                <a:tc>
                  <a:txBody>
                    <a:bodyPr/>
                    <a:lstStyle/>
                    <a:p>
                      <a:r>
                        <a:rPr lang="nb-NO" sz="1200" dirty="0"/>
                        <a:t>0.81162</a:t>
                      </a:r>
                    </a:p>
                  </a:txBody>
                  <a:tcPr>
                    <a:solidFill>
                      <a:srgbClr val="FFFFCC"/>
                    </a:solidFill>
                  </a:tcPr>
                </a:tc>
                <a:tc>
                  <a:txBody>
                    <a:bodyPr/>
                    <a:lstStyle/>
                    <a:p>
                      <a:r>
                        <a:rPr lang="nb-NO" sz="1200" dirty="0"/>
                        <a:t>0.79719</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0">
                <a:tc>
                  <a:txBody>
                    <a:bodyPr/>
                    <a:lstStyle/>
                    <a:p>
                      <a:pPr algn="ctr"/>
                      <a:r>
                        <a:rPr lang="en-US" sz="1200" dirty="0"/>
                        <a:t>3</a:t>
                      </a:r>
                    </a:p>
                  </a:txBody>
                  <a:tcPr>
                    <a:lnL w="12700" cap="flat" cmpd="sng" algn="ctr">
                      <a:solidFill>
                        <a:srgbClr val="F79646"/>
                      </a:solidFill>
                      <a:prstDash val="solid"/>
                      <a:round/>
                      <a:headEnd type="none" w="med" len="med"/>
                      <a:tailEnd type="none" w="med" len="med"/>
                    </a:lnL>
                    <a:solidFill>
                      <a:srgbClr val="FFFFCC"/>
                    </a:solidFill>
                  </a:tcPr>
                </a:tc>
                <a:tc>
                  <a:txBody>
                    <a:bodyPr/>
                    <a:lstStyle/>
                    <a:p>
                      <a:r>
                        <a:rPr lang="nb-NO" sz="1200" dirty="0"/>
                        <a:t>0.81630</a:t>
                      </a:r>
                    </a:p>
                  </a:txBody>
                  <a:tcPr>
                    <a:solidFill>
                      <a:srgbClr val="FFFFCC"/>
                    </a:solidFill>
                  </a:tcPr>
                </a:tc>
                <a:tc>
                  <a:txBody>
                    <a:bodyPr/>
                    <a:lstStyle/>
                    <a:p>
                      <a:r>
                        <a:rPr lang="nb-NO" sz="1200" dirty="0"/>
                        <a:t>0.79383</a:t>
                      </a:r>
                    </a:p>
                  </a:txBody>
                  <a:tcPr>
                    <a:solidFill>
                      <a:srgbClr val="FFFFCC"/>
                    </a:solidFill>
                  </a:tcPr>
                </a:tc>
                <a:tc>
                  <a:txBody>
                    <a:bodyPr/>
                    <a:lstStyle/>
                    <a:p>
                      <a:r>
                        <a:rPr lang="nb-NO" sz="1200" dirty="0"/>
                        <a:t>0.77218</a:t>
                      </a:r>
                    </a:p>
                  </a:txBody>
                  <a:tcPr>
                    <a:solidFill>
                      <a:srgbClr val="FFFFCC"/>
                    </a:solidFill>
                  </a:tcPr>
                </a:tc>
                <a:tc>
                  <a:txBody>
                    <a:bodyPr/>
                    <a:lstStyle/>
                    <a:p>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r>
                        <a:rPr lang="nb-NO" sz="1200" dirty="0"/>
                        <a:t>0.73119</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0">
                <a:tc>
                  <a:txBody>
                    <a:bodyPr/>
                    <a:lstStyle/>
                    <a:p>
                      <a:pPr algn="ctr"/>
                      <a:r>
                        <a:rPr lang="en-US" sz="1200" dirty="0"/>
                        <a:t>4</a:t>
                      </a:r>
                    </a:p>
                  </a:txBody>
                  <a:tcPr>
                    <a:lnL w="12700" cap="flat" cmpd="sng" algn="ctr">
                      <a:solidFill>
                        <a:srgbClr val="F79646"/>
                      </a:solidFill>
                      <a:prstDash val="solid"/>
                      <a:round/>
                      <a:headEnd type="none" w="med" len="med"/>
                      <a:tailEnd type="none" w="med" len="med"/>
                    </a:lnL>
                    <a:solidFill>
                      <a:srgbClr val="FFFFCC"/>
                    </a:solidFill>
                  </a:tcPr>
                </a:tc>
                <a:tc>
                  <a:txBody>
                    <a:bodyPr/>
                    <a:lstStyle/>
                    <a:p>
                      <a:r>
                        <a:rPr lang="nb-NO" sz="1200" dirty="0"/>
                        <a:t>0.76290</a:t>
                      </a:r>
                    </a:p>
                  </a:txBody>
                  <a:tcPr>
                    <a:solidFill>
                      <a:srgbClr val="FFFFCC"/>
                    </a:solidFill>
                  </a:tcPr>
                </a:tc>
                <a:tc>
                  <a:txBody>
                    <a:bodyPr/>
                    <a:lstStyle/>
                    <a:p>
                      <a:r>
                        <a:rPr lang="nb-NO" sz="1200" dirty="0"/>
                        <a:t>0.73503</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r>
                        <a:rPr lang="nb-NO" sz="1200" dirty="0"/>
                        <a:t>0.68301</a:t>
                      </a:r>
                    </a:p>
                  </a:txBody>
                  <a:tcPr>
                    <a:solidFill>
                      <a:srgbClr val="FFFFCC"/>
                    </a:solidFill>
                  </a:tcPr>
                </a:tc>
                <a:tc>
                  <a:txBody>
                    <a:bodyPr/>
                    <a:lstStyle/>
                    <a:p>
                      <a:r>
                        <a:rPr lang="nb-NO" sz="1200" dirty="0"/>
                        <a:t>0.65873</a:t>
                      </a:r>
                    </a:p>
                  </a:txBody>
                  <a:tcPr>
                    <a:solidFill>
                      <a:srgbClr val="FFFFCC"/>
                    </a:solidFill>
                  </a:tcPr>
                </a:tc>
                <a:tc>
                  <a:txBody>
                    <a:bodyPr/>
                    <a:lstStyle/>
                    <a:p>
                      <a:r>
                        <a:rPr lang="nb-NO" sz="1200" dirty="0"/>
                        <a:t>0.63552</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0">
                <a:tc>
                  <a:txBody>
                    <a:bodyPr/>
                    <a:lstStyle/>
                    <a:p>
                      <a:pPr algn="ctr"/>
                      <a:r>
                        <a:rPr lang="en-US" sz="1200" dirty="0"/>
                        <a:t>5</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0.71299</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0.68058</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0.64993</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0.62092</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0.59345</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0.56743</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2" name="Title 1"/>
          <p:cNvSpPr>
            <a:spLocks noGrp="1"/>
          </p:cNvSpPr>
          <p:nvPr>
            <p:ph type="title"/>
          </p:nvPr>
        </p:nvSpPr>
        <p:spPr/>
        <p:txBody>
          <a:bodyPr/>
          <a:lstStyle/>
          <a:p>
            <a:pPr algn="ctr"/>
            <a:r>
              <a:rPr lang="en-IN" dirty="0"/>
              <a:t>Present Value of a Single Amount </a:t>
            </a:r>
            <a:r>
              <a:rPr lang="en-IN" sz="2600" dirty="0" smtClean="0"/>
              <a:t>(continued)</a:t>
            </a:r>
            <a:endParaRPr lang="en-US" sz="2600" dirty="0"/>
          </a:p>
        </p:txBody>
      </p:sp>
      <p:sp>
        <p:nvSpPr>
          <p:cNvPr id="3" name="Content Placeholder 2"/>
          <p:cNvSpPr>
            <a:spLocks noGrp="1"/>
          </p:cNvSpPr>
          <p:nvPr>
            <p:ph idx="1"/>
          </p:nvPr>
        </p:nvSpPr>
        <p:spPr>
          <a:xfrm>
            <a:off x="725183" y="1352606"/>
            <a:ext cx="8013600" cy="5270803"/>
          </a:xfrm>
        </p:spPr>
        <p:txBody>
          <a:bodyPr>
            <a:normAutofit/>
          </a:bodyPr>
          <a:lstStyle/>
          <a:p>
            <a:pPr marL="0" indent="0">
              <a:buNone/>
            </a:pPr>
            <a:r>
              <a:rPr lang="en-US" sz="2400" dirty="0"/>
              <a:t>The present value of $1,331 received at the end of three years:</a:t>
            </a:r>
            <a:endParaRPr lang="en-IN" sz="2400" dirty="0"/>
          </a:p>
          <a:p>
            <a:pPr marL="0" indent="0">
              <a:buNone/>
            </a:pPr>
            <a:endParaRPr lang="en-IN" sz="2800" dirty="0"/>
          </a:p>
          <a:p>
            <a:pPr marL="0" indent="0">
              <a:buNone/>
            </a:pPr>
            <a:r>
              <a:rPr lang="en-US" sz="2800" dirty="0"/>
              <a:t> </a:t>
            </a: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sp>
        <p:nvSpPr>
          <p:cNvPr id="14" name="TextBox 13"/>
          <p:cNvSpPr txBox="1"/>
          <p:nvPr/>
        </p:nvSpPr>
        <p:spPr>
          <a:xfrm>
            <a:off x="1618600" y="4523431"/>
            <a:ext cx="2918230" cy="1463040"/>
          </a:xfrm>
          <a:prstGeom prst="rect">
            <a:avLst/>
          </a:prstGeom>
          <a:solidFill>
            <a:srgbClr val="FFFFCC"/>
          </a:solidFill>
          <a:ln w="9525">
            <a:solidFill>
              <a:srgbClr val="F79646"/>
            </a:solidFill>
          </a:ln>
        </p:spPr>
        <p:txBody>
          <a:bodyPr wrap="square" rtlCol="0">
            <a:spAutoFit/>
          </a:bodyPr>
          <a:lstStyle/>
          <a:p>
            <a:endParaRPr lang="en-US" dirty="0"/>
          </a:p>
        </p:txBody>
      </p:sp>
      <p:sp>
        <p:nvSpPr>
          <p:cNvPr id="16" name="TextBox 15"/>
          <p:cNvSpPr txBox="1"/>
          <p:nvPr/>
        </p:nvSpPr>
        <p:spPr>
          <a:xfrm>
            <a:off x="1661062" y="4602036"/>
            <a:ext cx="2724305" cy="461665"/>
          </a:xfrm>
          <a:prstGeom prst="rect">
            <a:avLst/>
          </a:prstGeom>
          <a:noFill/>
        </p:spPr>
        <p:txBody>
          <a:bodyPr wrap="square" rtlCol="0">
            <a:spAutoFit/>
          </a:bodyPr>
          <a:lstStyle/>
          <a:p>
            <a:r>
              <a:rPr lang="pt-BR" sz="2400" dirty="0"/>
              <a:t>PV =  FV </a:t>
            </a:r>
            <a:r>
              <a:rPr lang="en-IN" sz="2400" dirty="0"/>
              <a:t>× </a:t>
            </a:r>
            <a:r>
              <a:rPr lang="pt-BR" sz="2400" dirty="0"/>
              <a:t>PV Factor </a:t>
            </a:r>
            <a:r>
              <a:rPr lang="en-IN" sz="2400" baseline="30000" dirty="0"/>
              <a:t> </a:t>
            </a:r>
            <a:endParaRPr lang="en-IN" sz="2400" dirty="0"/>
          </a:p>
        </p:txBody>
      </p:sp>
      <p:sp>
        <p:nvSpPr>
          <p:cNvPr id="17" name="TextBox 16"/>
          <p:cNvSpPr txBox="1"/>
          <p:nvPr/>
        </p:nvSpPr>
        <p:spPr>
          <a:xfrm>
            <a:off x="1648379" y="5024119"/>
            <a:ext cx="3026950" cy="461665"/>
          </a:xfrm>
          <a:prstGeom prst="rect">
            <a:avLst/>
          </a:prstGeom>
          <a:noFill/>
        </p:spPr>
        <p:txBody>
          <a:bodyPr wrap="square" rtlCol="0">
            <a:spAutoFit/>
          </a:bodyPr>
          <a:lstStyle/>
          <a:p>
            <a:r>
              <a:rPr lang="en-IN" sz="2400" dirty="0"/>
              <a:t>PV =  $1,331 × </a:t>
            </a:r>
            <a:r>
              <a:rPr lang="en-IN" sz="2400" b="1" dirty="0"/>
              <a:t>.75131</a:t>
            </a:r>
          </a:p>
        </p:txBody>
      </p:sp>
      <p:sp>
        <p:nvSpPr>
          <p:cNvPr id="18" name="TextBox 17"/>
          <p:cNvSpPr txBox="1"/>
          <p:nvPr/>
        </p:nvSpPr>
        <p:spPr>
          <a:xfrm>
            <a:off x="1632668" y="5531290"/>
            <a:ext cx="2397253" cy="461665"/>
          </a:xfrm>
          <a:prstGeom prst="rect">
            <a:avLst/>
          </a:prstGeom>
          <a:noFill/>
        </p:spPr>
        <p:txBody>
          <a:bodyPr wrap="square" rtlCol="0">
            <a:spAutoFit/>
          </a:bodyPr>
          <a:lstStyle/>
          <a:p>
            <a:r>
              <a:rPr lang="en-IN" sz="2400" dirty="0"/>
              <a:t>PV =  </a:t>
            </a:r>
            <a:r>
              <a:rPr lang="en-IN" sz="2400" b="1" dirty="0">
                <a:solidFill>
                  <a:srgbClr val="C00000"/>
                </a:solidFill>
              </a:rPr>
              <a:t>$1,000</a:t>
            </a:r>
          </a:p>
        </p:txBody>
      </p:sp>
      <p:cxnSp>
        <p:nvCxnSpPr>
          <p:cNvPr id="19" name="Straight Arrow Connector 18"/>
          <p:cNvCxnSpPr/>
          <p:nvPr/>
        </p:nvCxnSpPr>
        <p:spPr>
          <a:xfrm flipH="1">
            <a:off x="4385367" y="3730891"/>
            <a:ext cx="1335348" cy="135494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32587" y="3492354"/>
            <a:ext cx="611480" cy="252259"/>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874747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normAutofit/>
          </a:bodyPr>
          <a:lstStyle/>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400" dirty="0"/>
          </a:p>
          <a:p>
            <a:pPr marL="292100" indent="-292100"/>
            <a:r>
              <a:rPr lang="en-US" sz="2400" dirty="0"/>
              <a:t>Future value requires the </a:t>
            </a:r>
            <a:r>
              <a:rPr lang="en-US" sz="2400" b="1" dirty="0">
                <a:solidFill>
                  <a:srgbClr val="C00000"/>
                </a:solidFill>
              </a:rPr>
              <a:t>addition</a:t>
            </a:r>
            <a:r>
              <a:rPr lang="en-US" sz="2400" dirty="0"/>
              <a:t> of interest</a:t>
            </a:r>
          </a:p>
          <a:p>
            <a:pPr marL="292100" indent="-292100"/>
            <a:r>
              <a:rPr lang="en-US" sz="2400" dirty="0"/>
              <a:t>Present value requires the </a:t>
            </a:r>
            <a:r>
              <a:rPr lang="en-US" sz="2400" b="1" dirty="0">
                <a:solidFill>
                  <a:srgbClr val="C00000"/>
                </a:solidFill>
              </a:rPr>
              <a:t>removal</a:t>
            </a:r>
            <a:r>
              <a:rPr lang="en-US" sz="2400" dirty="0">
                <a:solidFill>
                  <a:srgbClr val="C00000"/>
                </a:solidFill>
              </a:rPr>
              <a:t> </a:t>
            </a:r>
            <a:r>
              <a:rPr lang="en-US" sz="2400" dirty="0"/>
              <a:t>of interest</a:t>
            </a:r>
          </a:p>
        </p:txBody>
      </p:sp>
      <p:sp>
        <p:nvSpPr>
          <p:cNvPr id="2" name="Title 1"/>
          <p:cNvSpPr>
            <a:spLocks noGrp="1"/>
          </p:cNvSpPr>
          <p:nvPr>
            <p:ph type="title"/>
          </p:nvPr>
        </p:nvSpPr>
        <p:spPr/>
        <p:txBody>
          <a:bodyPr>
            <a:normAutofit/>
          </a:bodyPr>
          <a:lstStyle/>
          <a:p>
            <a:pPr algn="ctr"/>
            <a:r>
              <a:rPr lang="en-IN" dirty="0"/>
              <a:t>Relation Between the Present Value and the </a:t>
            </a:r>
            <a:r>
              <a:rPr lang="en-US" dirty="0"/>
              <a:t>Future Value</a:t>
            </a:r>
            <a:r>
              <a:rPr lang="en-IN" dirty="0"/>
              <a:t> </a:t>
            </a:r>
          </a:p>
        </p:txBody>
      </p:sp>
      <p:sp>
        <p:nvSpPr>
          <p:cNvPr id="4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graphicFrame>
        <p:nvGraphicFramePr>
          <p:cNvPr id="7" name="Table 6"/>
          <p:cNvGraphicFramePr>
            <a:graphicFrameLocks noGrp="1"/>
          </p:cNvGraphicFramePr>
          <p:nvPr>
            <p:extLst>
              <p:ext uri="{D42A27DB-BD31-4B8C-83A1-F6EECF244321}">
                <p14:modId xmlns:p14="http://schemas.microsoft.com/office/powerpoint/2010/main" val="319368423"/>
              </p:ext>
            </p:extLst>
          </p:nvPr>
        </p:nvGraphicFramePr>
        <p:xfrm>
          <a:off x="1674367" y="2179535"/>
          <a:ext cx="6184901" cy="504825"/>
        </p:xfrm>
        <a:graphic>
          <a:graphicData uri="http://schemas.openxmlformats.org/drawingml/2006/table">
            <a:tbl>
              <a:tblPr/>
              <a:tblGrid>
                <a:gridCol w="2045775">
                  <a:extLst>
                    <a:ext uri="{9D8B030D-6E8A-4147-A177-3AD203B41FA5}">
                      <a16:colId xmlns="" xmlns:a16="http://schemas.microsoft.com/office/drawing/2014/main" val="20000"/>
                    </a:ext>
                  </a:extLst>
                </a:gridCol>
                <a:gridCol w="2093351">
                  <a:extLst>
                    <a:ext uri="{9D8B030D-6E8A-4147-A177-3AD203B41FA5}">
                      <a16:colId xmlns="" xmlns:a16="http://schemas.microsoft.com/office/drawing/2014/main" val="20001"/>
                    </a:ext>
                  </a:extLst>
                </a:gridCol>
                <a:gridCol w="2045775">
                  <a:extLst>
                    <a:ext uri="{9D8B030D-6E8A-4147-A177-3AD203B41FA5}">
                      <a16:colId xmlns="" xmlns:a16="http://schemas.microsoft.com/office/drawing/2014/main" val="20002"/>
                    </a:ext>
                  </a:extLst>
                </a:gridCol>
              </a:tblGrid>
              <a:tr h="504825">
                <a:tc>
                  <a:txBody>
                    <a:bodyPr/>
                    <a:lstStyle/>
                    <a:p>
                      <a:pPr algn="ctr" fontAlgn="b"/>
                      <a:r>
                        <a:rPr lang="en-US" sz="2400" b="0" i="0" u="none" strike="noStrike" dirty="0">
                          <a:solidFill>
                            <a:srgbClr val="000000"/>
                          </a:solidFill>
                          <a:effectLst/>
                          <a:latin typeface="Calibri"/>
                        </a:rPr>
                        <a:t>$100</a:t>
                      </a:r>
                    </a:p>
                  </a:txBody>
                  <a:tcPr marL="9525" marR="9525" marT="9525" marB="0" anchor="ctr">
                    <a:lnL>
                      <a:noFill/>
                    </a:lnL>
                    <a:lnR>
                      <a:noFill/>
                    </a:lnR>
                    <a:lnT>
                      <a:noFill/>
                    </a:lnT>
                    <a:lnB>
                      <a:noFill/>
                    </a:lnB>
                    <a:solidFill>
                      <a:srgbClr val="FFFAC2"/>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n-lt"/>
                        </a:rPr>
                        <a:t>$110</a:t>
                      </a: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n-lt"/>
                        </a:rPr>
                        <a:t>$121</a:t>
                      </a:r>
                    </a:p>
                  </a:txBody>
                  <a:tcPr marL="9525" marR="9525" marT="9525" marB="0" anchor="ctr">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sp>
        <p:nvSpPr>
          <p:cNvPr id="10" name="TextBox 9"/>
          <p:cNvSpPr txBox="1"/>
          <p:nvPr/>
        </p:nvSpPr>
        <p:spPr>
          <a:xfrm>
            <a:off x="5368286"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1" name="TextBox 10"/>
          <p:cNvSpPr txBox="1"/>
          <p:nvPr/>
        </p:nvSpPr>
        <p:spPr>
          <a:xfrm>
            <a:off x="3292745"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2" name="TextBox 11"/>
          <p:cNvSpPr txBox="1"/>
          <p:nvPr/>
        </p:nvSpPr>
        <p:spPr>
          <a:xfrm>
            <a:off x="1520357" y="1853337"/>
            <a:ext cx="327334" cy="349583"/>
          </a:xfrm>
          <a:prstGeom prst="rect">
            <a:avLst/>
          </a:prstGeom>
          <a:noFill/>
        </p:spPr>
        <p:txBody>
          <a:bodyPr wrap="none" rtlCol="0">
            <a:spAutoFit/>
          </a:bodyPr>
          <a:lstStyle/>
          <a:p>
            <a:pPr>
              <a:lnSpc>
                <a:spcPts val="1900"/>
              </a:lnSpc>
            </a:pPr>
            <a:r>
              <a:rPr lang="en-US" sz="2200" dirty="0"/>
              <a:t>0</a:t>
            </a:r>
          </a:p>
        </p:txBody>
      </p:sp>
      <p:sp>
        <p:nvSpPr>
          <p:cNvPr id="13" name="TextBox 12"/>
          <p:cNvSpPr txBox="1"/>
          <p:nvPr/>
        </p:nvSpPr>
        <p:spPr>
          <a:xfrm>
            <a:off x="1231529" y="2836248"/>
            <a:ext cx="970137" cy="349583"/>
          </a:xfrm>
          <a:prstGeom prst="rect">
            <a:avLst/>
          </a:prstGeom>
          <a:noFill/>
        </p:spPr>
        <p:txBody>
          <a:bodyPr wrap="none" rtlCol="0">
            <a:spAutoFit/>
          </a:bodyPr>
          <a:lstStyle/>
          <a:p>
            <a:pPr>
              <a:lnSpc>
                <a:spcPts val="1900"/>
              </a:lnSpc>
            </a:pPr>
            <a:r>
              <a:rPr lang="en-US" sz="2200" b="1" dirty="0">
                <a:solidFill>
                  <a:srgbClr val="C00000"/>
                </a:solidFill>
              </a:rPr>
              <a:t>$1,000</a:t>
            </a:r>
          </a:p>
        </p:txBody>
      </p:sp>
      <p:cxnSp>
        <p:nvCxnSpPr>
          <p:cNvPr id="14" name="Straight Arrow Connector 13"/>
          <p:cNvCxnSpPr/>
          <p:nvPr/>
        </p:nvCxnSpPr>
        <p:spPr>
          <a:xfrm flipH="1">
            <a:off x="2315725" y="2985639"/>
            <a:ext cx="5107940" cy="0"/>
          </a:xfrm>
          <a:prstGeom prst="straightConnector1">
            <a:avLst/>
          </a:prstGeom>
          <a:ln w="76200">
            <a:solidFill>
              <a:schemeClr val="bg2">
                <a:lumMod val="75000"/>
              </a:schemeClr>
            </a:solidFill>
            <a:prstDash val="sysDash"/>
            <a:tailEnd type="none" w="med" len="lg"/>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563468" y="2836248"/>
            <a:ext cx="970137" cy="349583"/>
          </a:xfrm>
          <a:prstGeom prst="rect">
            <a:avLst/>
          </a:prstGeom>
          <a:noFill/>
        </p:spPr>
        <p:txBody>
          <a:bodyPr wrap="none" rtlCol="0">
            <a:spAutoFit/>
          </a:bodyPr>
          <a:lstStyle/>
          <a:p>
            <a:pPr>
              <a:lnSpc>
                <a:spcPts val="1900"/>
              </a:lnSpc>
            </a:pPr>
            <a:r>
              <a:rPr lang="en-US" sz="2200" b="1" dirty="0">
                <a:solidFill>
                  <a:srgbClr val="00B0F0"/>
                </a:solidFill>
              </a:rPr>
              <a:t>$1,331</a:t>
            </a:r>
          </a:p>
        </p:txBody>
      </p:sp>
      <p:sp>
        <p:nvSpPr>
          <p:cNvPr id="17" name="TextBox 16"/>
          <p:cNvSpPr txBox="1"/>
          <p:nvPr/>
        </p:nvSpPr>
        <p:spPr>
          <a:xfrm>
            <a:off x="1474289" y="3255112"/>
            <a:ext cx="500715" cy="349583"/>
          </a:xfrm>
          <a:prstGeom prst="rect">
            <a:avLst/>
          </a:prstGeom>
          <a:noFill/>
        </p:spPr>
        <p:txBody>
          <a:bodyPr wrap="none" rtlCol="0">
            <a:spAutoFit/>
          </a:bodyPr>
          <a:lstStyle/>
          <a:p>
            <a:pPr>
              <a:lnSpc>
                <a:spcPts val="1900"/>
              </a:lnSpc>
            </a:pPr>
            <a:r>
              <a:rPr lang="en-US" sz="2200" b="1" dirty="0"/>
              <a:t>PV</a:t>
            </a:r>
          </a:p>
        </p:txBody>
      </p:sp>
      <p:sp>
        <p:nvSpPr>
          <p:cNvPr id="18" name="TextBox 17"/>
          <p:cNvSpPr txBox="1"/>
          <p:nvPr/>
        </p:nvSpPr>
        <p:spPr>
          <a:xfrm>
            <a:off x="7810330" y="3238179"/>
            <a:ext cx="481222" cy="349583"/>
          </a:xfrm>
          <a:prstGeom prst="rect">
            <a:avLst/>
          </a:prstGeom>
          <a:noFill/>
        </p:spPr>
        <p:txBody>
          <a:bodyPr wrap="none" rtlCol="0">
            <a:spAutoFit/>
          </a:bodyPr>
          <a:lstStyle/>
          <a:p>
            <a:pPr>
              <a:lnSpc>
                <a:spcPts val="1900"/>
              </a:lnSpc>
            </a:pPr>
            <a:r>
              <a:rPr lang="en-US" sz="2200" b="1" dirty="0"/>
              <a:t>FV</a:t>
            </a:r>
          </a:p>
        </p:txBody>
      </p:sp>
      <p:sp>
        <p:nvSpPr>
          <p:cNvPr id="24" name="TextBox 23"/>
          <p:cNvSpPr txBox="1"/>
          <p:nvPr/>
        </p:nvSpPr>
        <p:spPr>
          <a:xfrm>
            <a:off x="7423665"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3</a:t>
            </a:r>
          </a:p>
        </p:txBody>
      </p:sp>
      <p:sp>
        <p:nvSpPr>
          <p:cNvPr id="20" name="Oval 19"/>
          <p:cNvSpPr/>
          <p:nvPr/>
        </p:nvSpPr>
        <p:spPr>
          <a:xfrm>
            <a:off x="1151467" y="2770743"/>
            <a:ext cx="1100667" cy="44659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501467" y="2753810"/>
            <a:ext cx="1100667" cy="44659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42365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p:bldP spid="18" grpId="0"/>
      <p:bldP spid="24" grpId="0"/>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Calculating Value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The Versa Tile Company purchased a delivery truck on February 1, 2018. </a:t>
            </a:r>
            <a:r>
              <a:rPr lang="en-US" sz="2400" dirty="0" smtClean="0"/>
              <a:t>The </a:t>
            </a:r>
            <a:r>
              <a:rPr lang="en-US" sz="2400" dirty="0"/>
              <a:t>agreement required Versa Tile to pay the purchase price of $44,000 on February 1, 2019</a:t>
            </a:r>
            <a:r>
              <a:rPr lang="en-US" sz="2400" dirty="0" smtClean="0"/>
              <a:t>. </a:t>
            </a:r>
            <a:r>
              <a:rPr lang="en-US" sz="2400" dirty="0"/>
              <a:t>Assuming an 8% rate of interest, to calculate the price of the truck Versa Tile would multiply $44,000 by the:</a:t>
            </a:r>
          </a:p>
          <a:p>
            <a:pPr marL="457200" indent="-457200">
              <a:buFont typeface="+mj-lt"/>
              <a:buAutoNum type="alphaLcPeriod"/>
            </a:pPr>
            <a:r>
              <a:rPr lang="en-US" sz="2400" dirty="0" smtClean="0"/>
              <a:t>Future </a:t>
            </a:r>
            <a:r>
              <a:rPr lang="en-US" sz="2400" dirty="0"/>
              <a:t>value of an ordinary annuity of $</a:t>
            </a:r>
            <a:r>
              <a:rPr lang="en-US" sz="2400" dirty="0" smtClean="0"/>
              <a:t>1</a:t>
            </a:r>
            <a:endParaRPr lang="en-US" sz="2400" dirty="0"/>
          </a:p>
          <a:p>
            <a:pPr marL="457200" indent="-457200">
              <a:buFont typeface="+mj-lt"/>
              <a:buAutoNum type="alphaLcPeriod"/>
            </a:pPr>
            <a:r>
              <a:rPr lang="en-US" sz="2400" dirty="0" smtClean="0"/>
              <a:t>Present </a:t>
            </a:r>
            <a:r>
              <a:rPr lang="en-US" sz="2400" dirty="0"/>
              <a:t>value of </a:t>
            </a:r>
            <a:r>
              <a:rPr lang="en-US" sz="2400" dirty="0" smtClean="0"/>
              <a:t>$1</a:t>
            </a:r>
            <a:endParaRPr lang="en-US" sz="2400" dirty="0"/>
          </a:p>
          <a:p>
            <a:pPr marL="457200" indent="-457200">
              <a:buFont typeface="+mj-lt"/>
              <a:buAutoNum type="alphaLcPeriod"/>
            </a:pPr>
            <a:r>
              <a:rPr lang="en-US" sz="2400" dirty="0" smtClean="0"/>
              <a:t>Present value of an ordinary annuity of $1</a:t>
            </a:r>
          </a:p>
          <a:p>
            <a:pPr marL="457200" indent="-457200">
              <a:buFont typeface="+mj-lt"/>
              <a:buAutoNum type="alphaLcPeriod"/>
            </a:pPr>
            <a:r>
              <a:rPr lang="en-US" sz="2400" dirty="0" smtClean="0"/>
              <a:t>Future value of $1</a:t>
            </a:r>
          </a:p>
          <a:p>
            <a:pPr marL="0" indent="0">
              <a:buNone/>
              <a:tabLst>
                <a:tab pos="7772400" algn="dec"/>
              </a:tabLst>
              <a:defRPr/>
            </a:pPr>
            <a:endParaRPr lang="en-US" sz="2000" dirty="0"/>
          </a:p>
        </p:txBody>
      </p:sp>
      <p:sp>
        <p:nvSpPr>
          <p:cNvPr id="2" name="Oval 1"/>
          <p:cNvSpPr/>
          <p:nvPr/>
        </p:nvSpPr>
        <p:spPr bwMode="auto">
          <a:xfrm flipV="1">
            <a:off x="761999" y="3852270"/>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480403"/>
            <a:ext cx="8013600" cy="830997"/>
          </a:xfrm>
          <a:prstGeom prst="rect">
            <a:avLst/>
          </a:prstGeom>
          <a:solidFill>
            <a:schemeClr val="accent2">
              <a:lumMod val="20000"/>
              <a:lumOff val="80000"/>
            </a:schemeClr>
          </a:solidFill>
          <a:ln w="6350">
            <a:solidFill>
              <a:schemeClr val="tx1"/>
            </a:solidFill>
          </a:ln>
        </p:spPr>
        <p:txBody>
          <a:bodyPr wrap="square" rtlCol="0">
            <a:spAutoFit/>
          </a:bodyPr>
          <a:lstStyle/>
          <a:p>
            <a:pPr lvl="0"/>
            <a:r>
              <a:rPr lang="en-US" sz="2400" dirty="0"/>
              <a:t>The correct answer is </a:t>
            </a:r>
            <a:r>
              <a:rPr lang="en-US" sz="2400" i="1" dirty="0"/>
              <a:t>b</a:t>
            </a:r>
            <a:r>
              <a:rPr lang="en-US" sz="2400" dirty="0"/>
              <a:t>. The calculation is for the present value </a:t>
            </a:r>
            <a:r>
              <a:rPr lang="en-US" sz="2400" b="1" dirty="0"/>
              <a:t>today</a:t>
            </a:r>
            <a:r>
              <a:rPr lang="en-US" sz="2400" dirty="0"/>
              <a:t> of the $44,000 to be paid one year from now. </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-3</a:t>
            </a:r>
            <a:endParaRPr lang="en-IN" sz="1500" dirty="0"/>
          </a:p>
        </p:txBody>
      </p:sp>
    </p:spTree>
    <p:extLst>
      <p:ext uri="{BB962C8B-B14F-4D97-AF65-F5344CB8AC3E}">
        <p14:creationId xmlns:p14="http://schemas.microsoft.com/office/powerpoint/2010/main" val="21096086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an Unknown Interest Rate</a:t>
            </a:r>
          </a:p>
        </p:txBody>
      </p:sp>
      <p:sp>
        <p:nvSpPr>
          <p:cNvPr id="6" name="Content Placeholder 5"/>
          <p:cNvSpPr>
            <a:spLocks noGrp="1"/>
          </p:cNvSpPr>
          <p:nvPr>
            <p:ph idx="1"/>
          </p:nvPr>
        </p:nvSpPr>
        <p:spPr/>
        <p:txBody>
          <a:bodyPr/>
          <a:lstStyle/>
          <a:p>
            <a:r>
              <a:rPr lang="en-IN" sz="2800" dirty="0"/>
              <a:t>Suppose a friend asks to borrow </a:t>
            </a:r>
            <a:r>
              <a:rPr lang="en-IN" sz="2800" b="1" dirty="0">
                <a:solidFill>
                  <a:srgbClr val="C00000"/>
                </a:solidFill>
              </a:rPr>
              <a:t>$500</a:t>
            </a:r>
            <a:r>
              <a:rPr lang="en-IN" sz="2800" dirty="0"/>
              <a:t> today and promises to repay you </a:t>
            </a:r>
            <a:r>
              <a:rPr lang="en-IN" sz="2800" b="1" dirty="0">
                <a:solidFill>
                  <a:srgbClr val="07BEF2"/>
                </a:solidFill>
              </a:rPr>
              <a:t>$605</a:t>
            </a:r>
            <a:r>
              <a:rPr lang="en-IN" sz="2800" dirty="0"/>
              <a:t> two years from now. What is the annual interest rate you would be agreeing to?</a:t>
            </a:r>
            <a:endParaRPr lang="en-US" sz="2800" dirty="0"/>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graphicFrame>
        <p:nvGraphicFramePr>
          <p:cNvPr id="9" name="Table 8"/>
          <p:cNvGraphicFramePr>
            <a:graphicFrameLocks noGrp="1"/>
          </p:cNvGraphicFramePr>
          <p:nvPr>
            <p:extLst>
              <p:ext uri="{D42A27DB-BD31-4B8C-83A1-F6EECF244321}">
                <p14:modId xmlns:p14="http://schemas.microsoft.com/office/powerpoint/2010/main" val="3959714922"/>
              </p:ext>
            </p:extLst>
          </p:nvPr>
        </p:nvGraphicFramePr>
        <p:xfrm>
          <a:off x="1566329" y="5314333"/>
          <a:ext cx="6267458" cy="504825"/>
        </p:xfrm>
        <a:graphic>
          <a:graphicData uri="http://schemas.openxmlformats.org/drawingml/2006/table">
            <a:tbl>
              <a:tblPr/>
              <a:tblGrid>
                <a:gridCol w="3169749">
                  <a:extLst>
                    <a:ext uri="{9D8B030D-6E8A-4147-A177-3AD203B41FA5}">
                      <a16:colId xmlns="" xmlns:a16="http://schemas.microsoft.com/office/drawing/2014/main" val="20000"/>
                    </a:ext>
                  </a:extLst>
                </a:gridCol>
                <a:gridCol w="3097709">
                  <a:extLst>
                    <a:ext uri="{9D8B030D-6E8A-4147-A177-3AD203B41FA5}">
                      <a16:colId xmlns="" xmlns:a16="http://schemas.microsoft.com/office/drawing/2014/main" val="20001"/>
                    </a:ext>
                  </a:extLst>
                </a:gridCol>
              </a:tblGrid>
              <a:tr h="504825">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E6A4"/>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sp>
        <p:nvSpPr>
          <p:cNvPr id="10" name="TextBox 9"/>
          <p:cNvSpPr txBox="1"/>
          <p:nvPr/>
        </p:nvSpPr>
        <p:spPr>
          <a:xfrm>
            <a:off x="7258685" y="3498409"/>
            <a:ext cx="970137" cy="1054135"/>
          </a:xfrm>
          <a:prstGeom prst="rect">
            <a:avLst/>
          </a:prstGeom>
          <a:noFill/>
        </p:spPr>
        <p:txBody>
          <a:bodyPr wrap="none" rtlCol="0">
            <a:spAutoFit/>
          </a:bodyPr>
          <a:lstStyle/>
          <a:p>
            <a:pPr algn="ctr">
              <a:lnSpc>
                <a:spcPts val="2500"/>
              </a:lnSpc>
            </a:pPr>
            <a:r>
              <a:rPr lang="en-US" sz="2200" dirty="0"/>
              <a:t>Future</a:t>
            </a:r>
          </a:p>
          <a:p>
            <a:pPr algn="ctr">
              <a:lnSpc>
                <a:spcPts val="2500"/>
              </a:lnSpc>
            </a:pPr>
            <a:r>
              <a:rPr lang="en-US" sz="2200" dirty="0"/>
              <a:t>value</a:t>
            </a:r>
          </a:p>
          <a:p>
            <a:pPr algn="ctr">
              <a:lnSpc>
                <a:spcPts val="2500"/>
              </a:lnSpc>
            </a:pPr>
            <a:r>
              <a:rPr lang="en-US" sz="2200" b="1" dirty="0">
                <a:solidFill>
                  <a:srgbClr val="00B0F0"/>
                </a:solidFill>
              </a:rPr>
              <a:t>$605</a:t>
            </a:r>
          </a:p>
        </p:txBody>
      </p:sp>
      <p:sp>
        <p:nvSpPr>
          <p:cNvPr id="11" name="TextBox 10"/>
          <p:cNvSpPr txBox="1"/>
          <p:nvPr/>
        </p:nvSpPr>
        <p:spPr>
          <a:xfrm>
            <a:off x="7368733" y="4691138"/>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2" name="TextBox 11"/>
          <p:cNvSpPr txBox="1"/>
          <p:nvPr/>
        </p:nvSpPr>
        <p:spPr>
          <a:xfrm>
            <a:off x="4292446" y="4691138"/>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3" name="TextBox 12"/>
          <p:cNvSpPr txBox="1"/>
          <p:nvPr/>
        </p:nvSpPr>
        <p:spPr>
          <a:xfrm>
            <a:off x="1480899" y="4934795"/>
            <a:ext cx="327334" cy="349583"/>
          </a:xfrm>
          <a:prstGeom prst="rect">
            <a:avLst/>
          </a:prstGeom>
          <a:noFill/>
        </p:spPr>
        <p:txBody>
          <a:bodyPr wrap="none" rtlCol="0">
            <a:spAutoFit/>
          </a:bodyPr>
          <a:lstStyle/>
          <a:p>
            <a:pPr>
              <a:lnSpc>
                <a:spcPts val="1900"/>
              </a:lnSpc>
            </a:pPr>
            <a:r>
              <a:rPr lang="en-US" sz="2200" dirty="0"/>
              <a:t>0</a:t>
            </a:r>
          </a:p>
        </p:txBody>
      </p:sp>
      <p:sp>
        <p:nvSpPr>
          <p:cNvPr id="16" name="TextBox 15"/>
          <p:cNvSpPr txBox="1"/>
          <p:nvPr/>
        </p:nvSpPr>
        <p:spPr>
          <a:xfrm>
            <a:off x="1178547" y="3498409"/>
            <a:ext cx="1056764" cy="1054135"/>
          </a:xfrm>
          <a:prstGeom prst="rect">
            <a:avLst/>
          </a:prstGeom>
          <a:noFill/>
        </p:spPr>
        <p:txBody>
          <a:bodyPr wrap="none" rtlCol="0">
            <a:spAutoFit/>
          </a:bodyPr>
          <a:lstStyle/>
          <a:p>
            <a:pPr algn="ctr">
              <a:lnSpc>
                <a:spcPts val="2500"/>
              </a:lnSpc>
            </a:pPr>
            <a:r>
              <a:rPr lang="en-US" sz="2200" dirty="0"/>
              <a:t>Present</a:t>
            </a:r>
          </a:p>
          <a:p>
            <a:pPr algn="ctr">
              <a:lnSpc>
                <a:spcPts val="2500"/>
              </a:lnSpc>
            </a:pPr>
            <a:r>
              <a:rPr lang="en-US" sz="2200" dirty="0"/>
              <a:t>value</a:t>
            </a:r>
          </a:p>
          <a:p>
            <a:pPr algn="ctr">
              <a:lnSpc>
                <a:spcPts val="2500"/>
              </a:lnSpc>
            </a:pPr>
            <a:r>
              <a:rPr lang="en-US" sz="2200" b="1" dirty="0">
                <a:solidFill>
                  <a:srgbClr val="C00000"/>
                </a:solidFill>
              </a:rPr>
              <a:t>$500</a:t>
            </a:r>
          </a:p>
        </p:txBody>
      </p:sp>
      <p:sp>
        <p:nvSpPr>
          <p:cNvPr id="17" name="TextBox 16"/>
          <p:cNvSpPr txBox="1"/>
          <p:nvPr/>
        </p:nvSpPr>
        <p:spPr>
          <a:xfrm>
            <a:off x="3965112" y="5963495"/>
            <a:ext cx="1563626" cy="363048"/>
          </a:xfrm>
          <a:prstGeom prst="rect">
            <a:avLst/>
          </a:prstGeom>
          <a:noFill/>
        </p:spPr>
        <p:txBody>
          <a:bodyPr wrap="square" rtlCol="0">
            <a:spAutoFit/>
          </a:bodyPr>
          <a:lstStyle/>
          <a:p>
            <a:pPr algn="ctr">
              <a:lnSpc>
                <a:spcPts val="1900"/>
              </a:lnSpc>
            </a:pPr>
            <a:r>
              <a:rPr lang="en-US" sz="2600" i="1" dirty="0"/>
              <a:t>n</a:t>
            </a:r>
            <a:r>
              <a:rPr lang="en-US" sz="2600" dirty="0"/>
              <a:t> = 2, </a:t>
            </a:r>
            <a:r>
              <a:rPr lang="en-US" sz="2600" b="1" i="1" dirty="0">
                <a:solidFill>
                  <a:srgbClr val="C00000"/>
                </a:solidFill>
              </a:rPr>
              <a:t>i</a:t>
            </a:r>
            <a:r>
              <a:rPr lang="en-US" sz="2600" b="1" dirty="0">
                <a:solidFill>
                  <a:srgbClr val="C00000"/>
                </a:solidFill>
              </a:rPr>
              <a:t> = ?</a:t>
            </a:r>
          </a:p>
        </p:txBody>
      </p:sp>
      <p:cxnSp>
        <p:nvCxnSpPr>
          <p:cNvPr id="5" name="Straight Arrow Connector 4"/>
          <p:cNvCxnSpPr/>
          <p:nvPr/>
        </p:nvCxnSpPr>
        <p:spPr>
          <a:xfrm>
            <a:off x="2232648" y="4342994"/>
            <a:ext cx="5038861" cy="0"/>
          </a:xfrm>
          <a:prstGeom prst="straightConnector1">
            <a:avLst/>
          </a:prstGeom>
          <a:ln w="76200">
            <a:solidFill>
              <a:schemeClr val="bg2">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580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2480257309"/>
              </p:ext>
            </p:extLst>
          </p:nvPr>
        </p:nvGraphicFramePr>
        <p:xfrm>
          <a:off x="2552124" y="4631899"/>
          <a:ext cx="5608028" cy="1920240"/>
        </p:xfrm>
        <a:graphic>
          <a:graphicData uri="http://schemas.openxmlformats.org/drawingml/2006/table">
            <a:tbl>
              <a:tblPr firstRow="1" bandRow="1">
                <a:tableStyleId>{2D5ABB26-0587-4C30-8999-92F81FD0307C}</a:tableStyleId>
              </a:tblPr>
              <a:tblGrid>
                <a:gridCol w="917751">
                  <a:extLst>
                    <a:ext uri="{9D8B030D-6E8A-4147-A177-3AD203B41FA5}">
                      <a16:colId xmlns="" xmlns:a16="http://schemas.microsoft.com/office/drawing/2014/main" val="20000"/>
                    </a:ext>
                  </a:extLst>
                </a:gridCol>
                <a:gridCol w="769830">
                  <a:extLst>
                    <a:ext uri="{9D8B030D-6E8A-4147-A177-3AD203B41FA5}">
                      <a16:colId xmlns="" xmlns:a16="http://schemas.microsoft.com/office/drawing/2014/main" val="20001"/>
                    </a:ext>
                  </a:extLst>
                </a:gridCol>
                <a:gridCol w="812698">
                  <a:extLst>
                    <a:ext uri="{9D8B030D-6E8A-4147-A177-3AD203B41FA5}">
                      <a16:colId xmlns="" xmlns:a16="http://schemas.microsoft.com/office/drawing/2014/main" val="20002"/>
                    </a:ext>
                  </a:extLst>
                </a:gridCol>
                <a:gridCol w="744973">
                  <a:extLst>
                    <a:ext uri="{9D8B030D-6E8A-4147-A177-3AD203B41FA5}">
                      <a16:colId xmlns="" xmlns:a16="http://schemas.microsoft.com/office/drawing/2014/main" val="20003"/>
                    </a:ext>
                  </a:extLst>
                </a:gridCol>
                <a:gridCol w="744973">
                  <a:extLst>
                    <a:ext uri="{9D8B030D-6E8A-4147-A177-3AD203B41FA5}">
                      <a16:colId xmlns="" xmlns:a16="http://schemas.microsoft.com/office/drawing/2014/main" val="20004"/>
                    </a:ext>
                  </a:extLst>
                </a:gridCol>
                <a:gridCol w="830724">
                  <a:extLst>
                    <a:ext uri="{9D8B030D-6E8A-4147-A177-3AD203B41FA5}">
                      <a16:colId xmlns="" xmlns:a16="http://schemas.microsoft.com/office/drawing/2014/main" val="20005"/>
                    </a:ext>
                  </a:extLst>
                </a:gridCol>
                <a:gridCol w="787079">
                  <a:extLst>
                    <a:ext uri="{9D8B030D-6E8A-4147-A177-3AD203B41FA5}">
                      <a16:colId xmlns="" xmlns:a16="http://schemas.microsoft.com/office/drawing/2014/main" val="20006"/>
                    </a:ext>
                  </a:extLst>
                </a:gridCol>
              </a:tblGrid>
              <a:tr h="0">
                <a:tc>
                  <a:txBody>
                    <a:bodyPr/>
                    <a:lstStyle/>
                    <a:p>
                      <a:endParaRPr lang="en-US" sz="12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0">
                <a:tc>
                  <a:txBody>
                    <a:bodyPr/>
                    <a:lstStyle/>
                    <a:p>
                      <a:pPr algn="ctr"/>
                      <a:r>
                        <a:rPr lang="en-US" sz="12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0">
                <a:tc>
                  <a:txBody>
                    <a:bodyPr/>
                    <a:lstStyle/>
                    <a:p>
                      <a:pPr algn="ctr"/>
                      <a:r>
                        <a:rPr lang="en-US" sz="12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pPr algn="r"/>
                      <a:r>
                        <a:rPr lang="nb-NO" sz="1200" dirty="0"/>
                        <a:t>0.82645</a:t>
                      </a:r>
                    </a:p>
                  </a:txBody>
                  <a:tcPr>
                    <a:solidFill>
                      <a:srgbClr val="FFFFCC"/>
                    </a:solidFill>
                  </a:tcPr>
                </a:tc>
                <a:tc>
                  <a:txBody>
                    <a:bodyPr/>
                    <a:lstStyle/>
                    <a:p>
                      <a:pPr algn="r"/>
                      <a:r>
                        <a:rPr lang="nb-NO" sz="1200" dirty="0"/>
                        <a:t>0.81162</a:t>
                      </a:r>
                    </a:p>
                  </a:txBody>
                  <a:tcPr>
                    <a:solidFill>
                      <a:srgbClr val="FFFFCC"/>
                    </a:solidFill>
                  </a:tcPr>
                </a:tc>
                <a:tc>
                  <a:txBody>
                    <a:bodyPr/>
                    <a:lstStyle/>
                    <a:p>
                      <a:pPr algn="r"/>
                      <a:r>
                        <a:rPr lang="nb-NO" sz="12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0">
                <a:tc>
                  <a:txBody>
                    <a:bodyPr/>
                    <a:lstStyle/>
                    <a:p>
                      <a:pPr algn="ctr"/>
                      <a:r>
                        <a:rPr lang="en-US" sz="12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0.81630</a:t>
                      </a:r>
                    </a:p>
                  </a:txBody>
                  <a:tcPr>
                    <a:solidFill>
                      <a:srgbClr val="FFFFCC"/>
                    </a:solidFill>
                  </a:tcPr>
                </a:tc>
                <a:tc>
                  <a:txBody>
                    <a:bodyPr/>
                    <a:lstStyle/>
                    <a:p>
                      <a:pPr algn="r"/>
                      <a:r>
                        <a:rPr lang="nb-NO" sz="1200" dirty="0"/>
                        <a:t>0.79383</a:t>
                      </a:r>
                    </a:p>
                  </a:txBody>
                  <a:tcPr>
                    <a:solidFill>
                      <a:srgbClr val="FFFFCC"/>
                    </a:solidFill>
                  </a:tcPr>
                </a:tc>
                <a:tc>
                  <a:txBody>
                    <a:bodyPr/>
                    <a:lstStyle/>
                    <a:p>
                      <a:pPr algn="r"/>
                      <a:r>
                        <a:rPr lang="nb-NO" sz="1200" dirty="0"/>
                        <a:t>0.77218</a:t>
                      </a:r>
                    </a:p>
                  </a:txBody>
                  <a:tcPr>
                    <a:solidFill>
                      <a:srgbClr val="FFFFCC"/>
                    </a:solidFill>
                  </a:tcPr>
                </a:tc>
                <a:tc>
                  <a:txBody>
                    <a:bodyPr/>
                    <a:lstStyle/>
                    <a:p>
                      <a:pPr algn="r"/>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pPr algn="r"/>
                      <a:r>
                        <a:rPr lang="nb-NO" sz="12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0">
                <a:tc>
                  <a:txBody>
                    <a:bodyPr/>
                    <a:lstStyle/>
                    <a:p>
                      <a:pPr algn="ctr"/>
                      <a:r>
                        <a:rPr lang="en-US" sz="12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0.76290</a:t>
                      </a:r>
                    </a:p>
                  </a:txBody>
                  <a:tcPr>
                    <a:solidFill>
                      <a:srgbClr val="FFFFCC"/>
                    </a:solidFill>
                  </a:tcPr>
                </a:tc>
                <a:tc>
                  <a:txBody>
                    <a:bodyPr/>
                    <a:lstStyle/>
                    <a:p>
                      <a:pPr algn="r"/>
                      <a:r>
                        <a:rPr lang="nb-NO" sz="12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pPr algn="r"/>
                      <a:r>
                        <a:rPr lang="nb-NO" sz="1200" dirty="0"/>
                        <a:t>0.68301</a:t>
                      </a:r>
                    </a:p>
                  </a:txBody>
                  <a:tcPr>
                    <a:solidFill>
                      <a:srgbClr val="FFFFCC"/>
                    </a:solidFill>
                  </a:tcPr>
                </a:tc>
                <a:tc>
                  <a:txBody>
                    <a:bodyPr/>
                    <a:lstStyle/>
                    <a:p>
                      <a:pPr algn="r"/>
                      <a:r>
                        <a:rPr lang="nb-NO" sz="1200" dirty="0"/>
                        <a:t>0.65873</a:t>
                      </a:r>
                    </a:p>
                  </a:txBody>
                  <a:tcPr>
                    <a:solidFill>
                      <a:srgbClr val="FFFFCC"/>
                    </a:solidFill>
                  </a:tcPr>
                </a:tc>
                <a:tc>
                  <a:txBody>
                    <a:bodyPr/>
                    <a:lstStyle/>
                    <a:p>
                      <a:pPr algn="r"/>
                      <a:r>
                        <a:rPr lang="nb-NO" sz="12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0">
                <a:tc>
                  <a:txBody>
                    <a:bodyPr/>
                    <a:lstStyle/>
                    <a:p>
                      <a:pPr algn="ctr"/>
                      <a:r>
                        <a:rPr lang="en-US" sz="12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2" name="Title 1"/>
          <p:cNvSpPr>
            <a:spLocks noGrp="1"/>
          </p:cNvSpPr>
          <p:nvPr>
            <p:ph type="title"/>
          </p:nvPr>
        </p:nvSpPr>
        <p:spPr/>
        <p:txBody>
          <a:bodyPr>
            <a:normAutofit/>
          </a:bodyPr>
          <a:lstStyle/>
          <a:p>
            <a:pPr algn="ctr"/>
            <a:r>
              <a:rPr lang="en-US" dirty="0"/>
              <a:t>Determining an Unknown Interest Rate </a:t>
            </a:r>
            <a:r>
              <a:rPr lang="en-US" sz="2600" dirty="0" smtClean="0"/>
              <a:t>(continued)</a:t>
            </a:r>
            <a:endParaRPr lang="en-US" sz="2600" dirty="0"/>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4" name="TextBox 13"/>
          <p:cNvSpPr txBox="1"/>
          <p:nvPr/>
        </p:nvSpPr>
        <p:spPr>
          <a:xfrm>
            <a:off x="1354790" y="1482698"/>
            <a:ext cx="6860742" cy="492443"/>
          </a:xfrm>
          <a:prstGeom prst="rect">
            <a:avLst/>
          </a:prstGeom>
          <a:noFill/>
        </p:spPr>
        <p:txBody>
          <a:bodyPr wrap="square" rtlCol="0">
            <a:spAutoFit/>
          </a:bodyPr>
          <a:lstStyle/>
          <a:p>
            <a:r>
              <a:rPr lang="en-IN" sz="2600" b="1" dirty="0">
                <a:solidFill>
                  <a:srgbClr val="C00000"/>
                </a:solidFill>
              </a:rPr>
              <a:t>$500 </a:t>
            </a:r>
            <a:r>
              <a:rPr lang="en-IN" sz="2600" dirty="0"/>
              <a:t>(present value) = </a:t>
            </a:r>
            <a:r>
              <a:rPr lang="en-IN" sz="2600" b="1" dirty="0">
                <a:solidFill>
                  <a:srgbClr val="07BEF2"/>
                </a:solidFill>
              </a:rPr>
              <a:t>$605 </a:t>
            </a:r>
            <a:r>
              <a:rPr lang="en-IN" sz="2600" dirty="0"/>
              <a:t>(future value) × ?*</a:t>
            </a:r>
          </a:p>
        </p:txBody>
      </p:sp>
      <p:sp>
        <p:nvSpPr>
          <p:cNvPr id="18" name="TextBox 17"/>
          <p:cNvSpPr txBox="1"/>
          <p:nvPr/>
        </p:nvSpPr>
        <p:spPr>
          <a:xfrm>
            <a:off x="1354790" y="1925578"/>
            <a:ext cx="5122042" cy="492443"/>
          </a:xfrm>
          <a:prstGeom prst="rect">
            <a:avLst/>
          </a:prstGeom>
          <a:noFill/>
        </p:spPr>
        <p:txBody>
          <a:bodyPr wrap="square" rtlCol="0">
            <a:spAutoFit/>
          </a:bodyPr>
          <a:lstStyle/>
          <a:p>
            <a:r>
              <a:rPr lang="en-IN" sz="2600" dirty="0"/>
              <a:t>     *Present value of $1; </a:t>
            </a:r>
            <a:r>
              <a:rPr lang="en-IN" sz="2600" i="1" dirty="0"/>
              <a:t>n</a:t>
            </a:r>
            <a:r>
              <a:rPr lang="en-IN" sz="2600" dirty="0"/>
              <a:t> = 2,</a:t>
            </a:r>
            <a:r>
              <a:rPr lang="en-IN" sz="2600" i="1" dirty="0"/>
              <a:t> </a:t>
            </a:r>
            <a:r>
              <a:rPr lang="en-IN" sz="2600" b="1" i="1" dirty="0">
                <a:solidFill>
                  <a:srgbClr val="C00000"/>
                </a:solidFill>
              </a:rPr>
              <a:t>i </a:t>
            </a:r>
            <a:r>
              <a:rPr lang="en-IN" sz="2600" b="1" dirty="0">
                <a:solidFill>
                  <a:srgbClr val="C00000"/>
                </a:solidFill>
              </a:rPr>
              <a:t>= ?</a:t>
            </a:r>
          </a:p>
        </p:txBody>
      </p:sp>
      <p:sp>
        <p:nvSpPr>
          <p:cNvPr id="19" name="TextBox 18"/>
          <p:cNvSpPr txBox="1"/>
          <p:nvPr/>
        </p:nvSpPr>
        <p:spPr>
          <a:xfrm>
            <a:off x="1354790" y="2645073"/>
            <a:ext cx="7475108" cy="492443"/>
          </a:xfrm>
          <a:prstGeom prst="rect">
            <a:avLst/>
          </a:prstGeom>
          <a:noFill/>
        </p:spPr>
        <p:txBody>
          <a:bodyPr wrap="square" rtlCol="0">
            <a:spAutoFit/>
          </a:bodyPr>
          <a:lstStyle/>
          <a:p>
            <a:r>
              <a:rPr lang="en-IN" sz="2600" b="1" dirty="0">
                <a:solidFill>
                  <a:srgbClr val="C00000"/>
                </a:solidFill>
              </a:rPr>
              <a:t>$500 </a:t>
            </a:r>
            <a:r>
              <a:rPr lang="en-IN" sz="2600" dirty="0"/>
              <a:t>(present value) ÷ </a:t>
            </a:r>
            <a:r>
              <a:rPr lang="en-IN" sz="2600" b="1" dirty="0">
                <a:solidFill>
                  <a:srgbClr val="07BEF2"/>
                </a:solidFill>
              </a:rPr>
              <a:t>$605 </a:t>
            </a:r>
            <a:r>
              <a:rPr lang="en-IN" sz="2600" dirty="0"/>
              <a:t>(future value) = </a:t>
            </a:r>
            <a:r>
              <a:rPr lang="en-IN" sz="2600" b="1" dirty="0"/>
              <a:t>0.82645</a:t>
            </a:r>
            <a:r>
              <a:rPr lang="en-IN" sz="2600" dirty="0"/>
              <a:t>*</a:t>
            </a:r>
          </a:p>
        </p:txBody>
      </p:sp>
      <p:sp>
        <p:nvSpPr>
          <p:cNvPr id="20" name="TextBox 19"/>
          <p:cNvSpPr txBox="1"/>
          <p:nvPr/>
        </p:nvSpPr>
        <p:spPr>
          <a:xfrm>
            <a:off x="1354790" y="3126053"/>
            <a:ext cx="4645960" cy="492443"/>
          </a:xfrm>
          <a:prstGeom prst="rect">
            <a:avLst/>
          </a:prstGeom>
          <a:noFill/>
        </p:spPr>
        <p:txBody>
          <a:bodyPr wrap="square" rtlCol="0">
            <a:spAutoFit/>
          </a:bodyPr>
          <a:lstStyle/>
          <a:p>
            <a:r>
              <a:rPr lang="en-IN" sz="2600" dirty="0"/>
              <a:t>*Present value of $1; </a:t>
            </a:r>
            <a:r>
              <a:rPr lang="en-IN" sz="2600" i="1" dirty="0"/>
              <a:t>n</a:t>
            </a:r>
            <a:r>
              <a:rPr lang="en-IN" sz="2600" dirty="0"/>
              <a:t> = 2,</a:t>
            </a:r>
            <a:endParaRPr lang="en-IN" sz="2600" dirty="0">
              <a:solidFill>
                <a:srgbClr val="E8008C"/>
              </a:solidFill>
            </a:endParaRPr>
          </a:p>
        </p:txBody>
      </p:sp>
      <p:sp>
        <p:nvSpPr>
          <p:cNvPr id="21" name="TextBox 20"/>
          <p:cNvSpPr txBox="1"/>
          <p:nvPr/>
        </p:nvSpPr>
        <p:spPr>
          <a:xfrm>
            <a:off x="1240490" y="3733998"/>
            <a:ext cx="1311634" cy="461665"/>
          </a:xfrm>
          <a:prstGeom prst="rect">
            <a:avLst/>
          </a:prstGeom>
          <a:noFill/>
          <a:ln>
            <a:noFill/>
          </a:ln>
        </p:spPr>
        <p:txBody>
          <a:bodyPr wrap="square" rtlCol="0">
            <a:spAutoFit/>
          </a:bodyPr>
          <a:lstStyle/>
          <a:p>
            <a:pPr algn="ctr"/>
            <a:r>
              <a:rPr lang="en-IN" sz="2400" b="1" i="1" dirty="0"/>
              <a:t> i </a:t>
            </a:r>
            <a:r>
              <a:rPr lang="en-IN" sz="2400" b="1" dirty="0"/>
              <a:t>= </a:t>
            </a:r>
            <a:r>
              <a:rPr lang="en-IN" sz="2400" b="1" dirty="0">
                <a:solidFill>
                  <a:srgbClr val="C00000"/>
                </a:solidFill>
              </a:rPr>
              <a:t>10%</a:t>
            </a:r>
          </a:p>
        </p:txBody>
      </p:sp>
      <p:sp>
        <p:nvSpPr>
          <p:cNvPr id="23" name="Rectangle 22"/>
          <p:cNvSpPr/>
          <p:nvPr/>
        </p:nvSpPr>
        <p:spPr>
          <a:xfrm>
            <a:off x="5896330" y="5480861"/>
            <a:ext cx="631301" cy="24862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cxnSp>
        <p:nvCxnSpPr>
          <p:cNvPr id="24" name="Straight Arrow Connector 23"/>
          <p:cNvCxnSpPr/>
          <p:nvPr/>
        </p:nvCxnSpPr>
        <p:spPr>
          <a:xfrm>
            <a:off x="2552124" y="4051300"/>
            <a:ext cx="3448626" cy="10541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50663" y="3126053"/>
            <a:ext cx="835615" cy="492443"/>
          </a:xfrm>
          <a:prstGeom prst="rect">
            <a:avLst/>
          </a:prstGeom>
          <a:noFill/>
        </p:spPr>
        <p:txBody>
          <a:bodyPr wrap="square" rtlCol="0">
            <a:spAutoFit/>
          </a:bodyPr>
          <a:lstStyle/>
          <a:p>
            <a:r>
              <a:rPr lang="en-IN" sz="2600" i="1" dirty="0"/>
              <a:t>i</a:t>
            </a:r>
            <a:r>
              <a:rPr lang="en-IN" sz="2600" dirty="0"/>
              <a:t> =</a:t>
            </a:r>
            <a:r>
              <a:rPr lang="en-IN" sz="2600" b="1" dirty="0">
                <a:solidFill>
                  <a:srgbClr val="C00000"/>
                </a:solidFill>
              </a:rPr>
              <a:t> ?</a:t>
            </a:r>
          </a:p>
        </p:txBody>
      </p:sp>
      <p:cxnSp>
        <p:nvCxnSpPr>
          <p:cNvPr id="26" name="Straight Arrow Connector 25"/>
          <p:cNvCxnSpPr/>
          <p:nvPr/>
        </p:nvCxnSpPr>
        <p:spPr>
          <a:xfrm flipH="1">
            <a:off x="6476834" y="3111985"/>
            <a:ext cx="1372938" cy="235169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6498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24"/>
                                        </p:tgtEl>
                                        <p:attrNameLst>
                                          <p:attrName>style.visibility</p:attrName>
                                        </p:attrNameLst>
                                      </p:cBhvr>
                                      <p:to>
                                        <p:strVal val="hidden"/>
                                      </p:to>
                                    </p:set>
                                  </p:childTnLst>
                                </p:cTn>
                              </p:par>
                            </p:childTnLst>
                          </p:cTn>
                        </p:par>
                        <p:par>
                          <p:cTn id="42" fill="hold">
                            <p:stCondLst>
                              <p:cond delay="0"/>
                            </p:stCondLst>
                            <p:childTnLst>
                              <p:par>
                                <p:cTn id="43" presetID="56" presetClass="path" presetSubtype="0" accel="50000" decel="50000" fill="hold" grpId="1" nodeType="afterEffect">
                                  <p:stCondLst>
                                    <p:cond delay="0"/>
                                  </p:stCondLst>
                                  <p:childTnLst>
                                    <p:animMotion origin="layout" path="M -1.66667E-6 -0.00023 L 0.40191 -0.0875 " pathEditMode="relative" rAng="0" ptsTypes="AA">
                                      <p:cBhvr>
                                        <p:cTn id="44" dur="2000" fill="hold"/>
                                        <p:tgtEl>
                                          <p:spTgt spid="21"/>
                                        </p:tgtEl>
                                        <p:attrNameLst>
                                          <p:attrName>ppt_x</p:attrName>
                                          <p:attrName>ppt_y</p:attrName>
                                        </p:attrNameLst>
                                      </p:cBhvr>
                                      <p:rCtr x="20087" y="-4375"/>
                                    </p:animMotion>
                                  </p:childTnLst>
                                </p:cTn>
                              </p:par>
                              <p:par>
                                <p:cTn id="45" presetID="1" presetClass="exit" presetSubtype="0" fill="hold" grpId="1" nodeType="withEffect">
                                  <p:stCondLst>
                                    <p:cond delay="0"/>
                                  </p:stCondLst>
                                  <p:childTnLst>
                                    <p:set>
                                      <p:cBhvr>
                                        <p:cTn id="46"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P spid="21" grpId="1"/>
      <p:bldP spid="23" grpId="0" animBg="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a:t>You want to invest </a:t>
            </a:r>
            <a:r>
              <a:rPr lang="en-US" sz="2400" b="1" dirty="0">
                <a:solidFill>
                  <a:srgbClr val="C00000"/>
                </a:solidFill>
              </a:rPr>
              <a:t>$10,000</a:t>
            </a:r>
            <a:r>
              <a:rPr lang="en-US" sz="2400" dirty="0"/>
              <a:t> today to accumulate </a:t>
            </a:r>
            <a:r>
              <a:rPr lang="en-US" sz="2400" b="1" dirty="0">
                <a:solidFill>
                  <a:srgbClr val="07BEF2"/>
                </a:solidFill>
              </a:rPr>
              <a:t>$16,000</a:t>
            </a:r>
            <a:r>
              <a:rPr lang="en-US" sz="2400" dirty="0"/>
              <a:t> for graduate school. If you can invest at an interest rate of 10% compounded annually, how many years will it take to accumulate the required amount?</a:t>
            </a:r>
            <a:r>
              <a:rPr lang="en-IN" b="1" dirty="0">
                <a:solidFill>
                  <a:srgbClr val="A46585"/>
                </a:solidFill>
              </a:rPr>
              <a:t> </a:t>
            </a:r>
          </a:p>
        </p:txBody>
      </p:sp>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8" name="TextBox 7"/>
          <p:cNvSpPr txBox="1"/>
          <p:nvPr/>
        </p:nvSpPr>
        <p:spPr>
          <a:xfrm>
            <a:off x="4290897" y="4550432"/>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9" name="TextBox 8"/>
          <p:cNvSpPr txBox="1"/>
          <p:nvPr/>
        </p:nvSpPr>
        <p:spPr>
          <a:xfrm>
            <a:off x="2610457" y="4550432"/>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0" name="TextBox 9"/>
          <p:cNvSpPr txBox="1"/>
          <p:nvPr/>
        </p:nvSpPr>
        <p:spPr>
          <a:xfrm>
            <a:off x="1410071" y="4809329"/>
            <a:ext cx="327334" cy="349583"/>
          </a:xfrm>
          <a:prstGeom prst="rect">
            <a:avLst/>
          </a:prstGeom>
          <a:noFill/>
        </p:spPr>
        <p:txBody>
          <a:bodyPr wrap="none" rtlCol="0">
            <a:spAutoFit/>
          </a:bodyPr>
          <a:lstStyle/>
          <a:p>
            <a:pPr>
              <a:lnSpc>
                <a:spcPts val="1900"/>
              </a:lnSpc>
            </a:pPr>
            <a:r>
              <a:rPr lang="en-US" sz="2200" dirty="0"/>
              <a:t>0</a:t>
            </a:r>
          </a:p>
        </p:txBody>
      </p:sp>
      <p:sp>
        <p:nvSpPr>
          <p:cNvPr id="11" name="TextBox 10"/>
          <p:cNvSpPr txBox="1"/>
          <p:nvPr/>
        </p:nvSpPr>
        <p:spPr>
          <a:xfrm>
            <a:off x="1076581" y="4038490"/>
            <a:ext cx="1112805" cy="349583"/>
          </a:xfrm>
          <a:prstGeom prst="rect">
            <a:avLst/>
          </a:prstGeom>
          <a:noFill/>
        </p:spPr>
        <p:txBody>
          <a:bodyPr wrap="none" rtlCol="0">
            <a:spAutoFit/>
          </a:bodyPr>
          <a:lstStyle/>
          <a:p>
            <a:pPr>
              <a:lnSpc>
                <a:spcPts val="1900"/>
              </a:lnSpc>
            </a:pPr>
            <a:r>
              <a:rPr lang="en-US" sz="2200" b="1" dirty="0">
                <a:solidFill>
                  <a:srgbClr val="C00000"/>
                </a:solidFill>
              </a:rPr>
              <a:t>$10,000</a:t>
            </a:r>
          </a:p>
        </p:txBody>
      </p:sp>
      <p:cxnSp>
        <p:nvCxnSpPr>
          <p:cNvPr id="12" name="Straight Arrow Connector 11"/>
          <p:cNvCxnSpPr/>
          <p:nvPr/>
        </p:nvCxnSpPr>
        <p:spPr>
          <a:xfrm flipH="1">
            <a:off x="2275077" y="4187881"/>
            <a:ext cx="5319524" cy="0"/>
          </a:xfrm>
          <a:prstGeom prst="straightConnector1">
            <a:avLst/>
          </a:prstGeom>
          <a:ln w="76200">
            <a:solidFill>
              <a:schemeClr val="bg2">
                <a:lumMod val="75000"/>
              </a:schemeClr>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30880" y="4038490"/>
            <a:ext cx="1112805" cy="349583"/>
          </a:xfrm>
          <a:prstGeom prst="rect">
            <a:avLst/>
          </a:prstGeom>
          <a:noFill/>
        </p:spPr>
        <p:txBody>
          <a:bodyPr wrap="none" rtlCol="0">
            <a:spAutoFit/>
          </a:bodyPr>
          <a:lstStyle/>
          <a:p>
            <a:pPr>
              <a:lnSpc>
                <a:spcPts val="1900"/>
              </a:lnSpc>
            </a:pPr>
            <a:r>
              <a:rPr lang="en-US" sz="2200" b="1" dirty="0">
                <a:solidFill>
                  <a:srgbClr val="00B0F0"/>
                </a:solidFill>
              </a:rPr>
              <a:t>$16,000</a:t>
            </a:r>
          </a:p>
        </p:txBody>
      </p:sp>
      <p:sp>
        <p:nvSpPr>
          <p:cNvPr id="14" name="TextBox 13"/>
          <p:cNvSpPr txBox="1"/>
          <p:nvPr/>
        </p:nvSpPr>
        <p:spPr>
          <a:xfrm>
            <a:off x="1045356" y="3299508"/>
            <a:ext cx="1056764" cy="593239"/>
          </a:xfrm>
          <a:prstGeom prst="rect">
            <a:avLst/>
          </a:prstGeom>
          <a:noFill/>
        </p:spPr>
        <p:txBody>
          <a:bodyPr wrap="none" rtlCol="0">
            <a:spAutoFit/>
          </a:bodyPr>
          <a:lstStyle/>
          <a:p>
            <a:pPr algn="ctr">
              <a:lnSpc>
                <a:spcPts val="1900"/>
              </a:lnSpc>
            </a:pPr>
            <a:r>
              <a:rPr lang="en-US" sz="2200" dirty="0"/>
              <a:t>Present</a:t>
            </a:r>
          </a:p>
          <a:p>
            <a:pPr algn="ctr">
              <a:lnSpc>
                <a:spcPts val="1900"/>
              </a:lnSpc>
            </a:pPr>
            <a:r>
              <a:rPr lang="en-US" sz="2200" dirty="0"/>
              <a:t>value</a:t>
            </a:r>
          </a:p>
        </p:txBody>
      </p:sp>
      <p:sp>
        <p:nvSpPr>
          <p:cNvPr id="18" name="TextBox 17"/>
          <p:cNvSpPr txBox="1"/>
          <p:nvPr/>
        </p:nvSpPr>
        <p:spPr>
          <a:xfrm>
            <a:off x="5997678" y="4550431"/>
            <a:ext cx="1181759" cy="595462"/>
          </a:xfrm>
          <a:prstGeom prst="rect">
            <a:avLst/>
          </a:prstGeom>
          <a:noFill/>
        </p:spPr>
        <p:txBody>
          <a:bodyPr wrap="none" rtlCol="0">
            <a:spAutoFit/>
          </a:bodyPr>
          <a:lstStyle/>
          <a:p>
            <a:pPr algn="ctr">
              <a:lnSpc>
                <a:spcPts val="1900"/>
              </a:lnSpc>
            </a:pPr>
            <a:r>
              <a:rPr lang="en-US" sz="2200" dirty="0"/>
              <a:t>End of</a:t>
            </a:r>
          </a:p>
          <a:p>
            <a:pPr algn="ctr">
              <a:lnSpc>
                <a:spcPts val="1900"/>
              </a:lnSpc>
            </a:pPr>
            <a:r>
              <a:rPr lang="en-US" sz="2200" dirty="0"/>
              <a:t>year </a:t>
            </a:r>
            <a:r>
              <a:rPr lang="en-US" sz="2200" dirty="0" smtClean="0"/>
              <a:t>n−1</a:t>
            </a:r>
            <a:endParaRPr lang="en-US" sz="2200" dirty="0"/>
          </a:p>
        </p:txBody>
      </p:sp>
      <p:graphicFrame>
        <p:nvGraphicFramePr>
          <p:cNvPr id="20" name="Table 19"/>
          <p:cNvGraphicFramePr>
            <a:graphicFrameLocks noGrp="1"/>
          </p:cNvGraphicFramePr>
          <p:nvPr>
            <p:extLst>
              <p:ext uri="{D42A27DB-BD31-4B8C-83A1-F6EECF244321}">
                <p14:modId xmlns:p14="http://schemas.microsoft.com/office/powerpoint/2010/main" val="837409077"/>
              </p:ext>
            </p:extLst>
          </p:nvPr>
        </p:nvGraphicFramePr>
        <p:xfrm>
          <a:off x="5971514" y="5237290"/>
          <a:ext cx="2221268" cy="504825"/>
        </p:xfrm>
        <a:graphic>
          <a:graphicData uri="http://schemas.openxmlformats.org/drawingml/2006/table">
            <a:tbl>
              <a:tblPr/>
              <a:tblGrid>
                <a:gridCol w="582968">
                  <a:extLst>
                    <a:ext uri="{9D8B030D-6E8A-4147-A177-3AD203B41FA5}">
                      <a16:colId xmlns="" xmlns:a16="http://schemas.microsoft.com/office/drawing/2014/main" val="20000"/>
                    </a:ext>
                  </a:extLst>
                </a:gridCol>
                <a:gridCol w="1638300">
                  <a:extLst>
                    <a:ext uri="{9D8B030D-6E8A-4147-A177-3AD203B41FA5}">
                      <a16:colId xmlns="" xmlns:a16="http://schemas.microsoft.com/office/drawing/2014/main" val="20001"/>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878338886"/>
              </p:ext>
            </p:extLst>
          </p:nvPr>
        </p:nvGraphicFramePr>
        <p:xfrm>
          <a:off x="1521639" y="5237290"/>
          <a:ext cx="3870793" cy="504825"/>
        </p:xfrm>
        <a:graphic>
          <a:graphicData uri="http://schemas.openxmlformats.org/drawingml/2006/table">
            <a:tbl>
              <a:tblPr/>
              <a:tblGrid>
                <a:gridCol w="1508593">
                  <a:extLst>
                    <a:ext uri="{9D8B030D-6E8A-4147-A177-3AD203B41FA5}">
                      <a16:colId xmlns="" xmlns:a16="http://schemas.microsoft.com/office/drawing/2014/main" val="20000"/>
                    </a:ext>
                  </a:extLst>
                </a:gridCol>
                <a:gridCol w="1695450">
                  <a:extLst>
                    <a:ext uri="{9D8B030D-6E8A-4147-A177-3AD203B41FA5}">
                      <a16:colId xmlns="" xmlns:a16="http://schemas.microsoft.com/office/drawing/2014/main" val="20001"/>
                    </a:ext>
                  </a:extLst>
                </a:gridCol>
                <a:gridCol w="666750">
                  <a:extLst>
                    <a:ext uri="{9D8B030D-6E8A-4147-A177-3AD203B41FA5}">
                      <a16:colId xmlns="" xmlns:a16="http://schemas.microsoft.com/office/drawing/2014/main" val="20002"/>
                    </a:ext>
                  </a:extLst>
                </a:gridCol>
              </a:tblGrid>
              <a:tr h="504825">
                <a:tc>
                  <a:txBody>
                    <a:bodyPr/>
                    <a:lstStyle/>
                    <a:p>
                      <a:pPr algn="ctr" fontAlgn="b"/>
                      <a:endParaRPr lang="en-US" sz="2400" b="0" i="0" u="none" strike="noStrike" dirty="0">
                        <a:solidFill>
                          <a:srgbClr val="000000"/>
                        </a:solidFill>
                        <a:effectLst/>
                        <a:latin typeface="Calibri"/>
                      </a:endParaRPr>
                    </a:p>
                  </a:txBody>
                  <a:tcPr marL="9525" marR="9525" marT="9525" marB="0" anchor="ctr">
                    <a:lnL>
                      <a:noFill/>
                    </a:lnL>
                    <a:lnR>
                      <a:noFill/>
                    </a:lnR>
                    <a:lnT>
                      <a:noFill/>
                    </a:lnT>
                    <a:lnB>
                      <a:noFill/>
                    </a:lnB>
                    <a:solidFill>
                      <a:srgbClr val="FFFAC2"/>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sp>
        <p:nvSpPr>
          <p:cNvPr id="21" name="Freeform 20"/>
          <p:cNvSpPr/>
          <p:nvPr/>
        </p:nvSpPr>
        <p:spPr>
          <a:xfrm>
            <a:off x="5340920" y="5343322"/>
            <a:ext cx="685753" cy="293894"/>
          </a:xfrm>
          <a:custGeom>
            <a:avLst/>
            <a:gdLst>
              <a:gd name="connsiteX0" fmla="*/ 0 w 566738"/>
              <a:gd name="connsiteY0" fmla="*/ 123825 h 242887"/>
              <a:gd name="connsiteX1" fmla="*/ 71438 w 566738"/>
              <a:gd name="connsiteY1" fmla="*/ 123825 h 242887"/>
              <a:gd name="connsiteX2" fmla="*/ 104775 w 566738"/>
              <a:gd name="connsiteY2" fmla="*/ 233362 h 242887"/>
              <a:gd name="connsiteX3" fmla="*/ 200025 w 566738"/>
              <a:gd name="connsiteY3" fmla="*/ 14287 h 242887"/>
              <a:gd name="connsiteX4" fmla="*/ 290513 w 566738"/>
              <a:gd name="connsiteY4" fmla="*/ 233362 h 242887"/>
              <a:gd name="connsiteX5" fmla="*/ 381000 w 566738"/>
              <a:gd name="connsiteY5" fmla="*/ 0 h 242887"/>
              <a:gd name="connsiteX6" fmla="*/ 457200 w 566738"/>
              <a:gd name="connsiteY6" fmla="*/ 242887 h 242887"/>
              <a:gd name="connsiteX7" fmla="*/ 504825 w 566738"/>
              <a:gd name="connsiteY7" fmla="*/ 128587 h 242887"/>
              <a:gd name="connsiteX8" fmla="*/ 566738 w 566738"/>
              <a:gd name="connsiteY8" fmla="*/ 128587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738" h="242887">
                <a:moveTo>
                  <a:pt x="0" y="123825"/>
                </a:moveTo>
                <a:lnTo>
                  <a:pt x="71438" y="123825"/>
                </a:lnTo>
                <a:lnTo>
                  <a:pt x="104775" y="233362"/>
                </a:lnTo>
                <a:lnTo>
                  <a:pt x="200025" y="14287"/>
                </a:lnTo>
                <a:lnTo>
                  <a:pt x="290513" y="233362"/>
                </a:lnTo>
                <a:lnTo>
                  <a:pt x="381000" y="0"/>
                </a:lnTo>
                <a:lnTo>
                  <a:pt x="457200" y="242887"/>
                </a:lnTo>
                <a:lnTo>
                  <a:pt x="504825" y="128587"/>
                </a:lnTo>
                <a:lnTo>
                  <a:pt x="566738" y="128587"/>
                </a:lnTo>
              </a:path>
            </a:pathLst>
          </a:cu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p:nvSpPr>
        <p:spPr>
          <a:xfrm>
            <a:off x="7798419" y="455043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n</a:t>
            </a:r>
          </a:p>
        </p:txBody>
      </p:sp>
      <p:sp>
        <p:nvSpPr>
          <p:cNvPr id="24" name="TextBox 23"/>
          <p:cNvSpPr txBox="1"/>
          <p:nvPr/>
        </p:nvSpPr>
        <p:spPr>
          <a:xfrm>
            <a:off x="7826523" y="3299508"/>
            <a:ext cx="939168" cy="579646"/>
          </a:xfrm>
          <a:prstGeom prst="rect">
            <a:avLst/>
          </a:prstGeom>
          <a:noFill/>
        </p:spPr>
        <p:txBody>
          <a:bodyPr wrap="none" rtlCol="0">
            <a:spAutoFit/>
          </a:bodyPr>
          <a:lstStyle/>
          <a:p>
            <a:pPr algn="ctr">
              <a:lnSpc>
                <a:spcPts val="1900"/>
              </a:lnSpc>
            </a:pPr>
            <a:r>
              <a:rPr lang="en-US" sz="2200" dirty="0"/>
              <a:t>Future</a:t>
            </a:r>
          </a:p>
          <a:p>
            <a:pPr algn="ctr">
              <a:lnSpc>
                <a:spcPts val="1900"/>
              </a:lnSpc>
            </a:pPr>
            <a:r>
              <a:rPr lang="en-US" sz="2200" dirty="0"/>
              <a:t>value</a:t>
            </a:r>
          </a:p>
        </p:txBody>
      </p:sp>
      <p:sp>
        <p:nvSpPr>
          <p:cNvPr id="25" name="TextBox 24"/>
          <p:cNvSpPr txBox="1"/>
          <p:nvPr/>
        </p:nvSpPr>
        <p:spPr>
          <a:xfrm>
            <a:off x="4075175" y="5919928"/>
            <a:ext cx="1766825" cy="335989"/>
          </a:xfrm>
          <a:prstGeom prst="rect">
            <a:avLst/>
          </a:prstGeom>
          <a:noFill/>
        </p:spPr>
        <p:txBody>
          <a:bodyPr wrap="square" rtlCol="0">
            <a:spAutoFit/>
          </a:bodyPr>
          <a:lstStyle/>
          <a:p>
            <a:pPr algn="ctr">
              <a:lnSpc>
                <a:spcPts val="1900"/>
              </a:lnSpc>
            </a:pPr>
            <a:r>
              <a:rPr lang="en-US" sz="2200" b="1" i="1" dirty="0">
                <a:solidFill>
                  <a:srgbClr val="C00000"/>
                </a:solidFill>
              </a:rPr>
              <a:t>n</a:t>
            </a:r>
            <a:r>
              <a:rPr lang="en-US" sz="2200" b="1" dirty="0">
                <a:solidFill>
                  <a:srgbClr val="C00000"/>
                </a:solidFill>
              </a:rPr>
              <a:t> = ?</a:t>
            </a:r>
            <a:r>
              <a:rPr lang="en-US" sz="2200" dirty="0"/>
              <a:t>, </a:t>
            </a:r>
            <a:r>
              <a:rPr lang="en-US" sz="2200" i="1" dirty="0"/>
              <a:t>i</a:t>
            </a:r>
            <a:r>
              <a:rPr lang="en-US" sz="2200" dirty="0"/>
              <a:t> = 10%</a:t>
            </a:r>
          </a:p>
        </p:txBody>
      </p:sp>
      <p:sp>
        <p:nvSpPr>
          <p:cNvPr id="26" name="Oval 25"/>
          <p:cNvSpPr/>
          <p:nvPr/>
        </p:nvSpPr>
        <p:spPr>
          <a:xfrm>
            <a:off x="975658" y="3902014"/>
            <a:ext cx="1244726" cy="5546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7673744" y="3927225"/>
            <a:ext cx="1244726" cy="504211"/>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p:cNvSpPr txBox="1">
            <a:spLocks/>
          </p:cNvSpPr>
          <p:nvPr/>
        </p:nvSpPr>
        <p:spPr>
          <a:xfrm>
            <a:off x="914399" y="1597029"/>
            <a:ext cx="8013600" cy="5057775"/>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dirty="0"/>
          </a:p>
        </p:txBody>
      </p:sp>
      <p:sp>
        <p:nvSpPr>
          <p:cNvPr id="23" name="Title 1"/>
          <p:cNvSpPr>
            <a:spLocks noGrp="1"/>
          </p:cNvSpPr>
          <p:nvPr>
            <p:ph type="title"/>
          </p:nvPr>
        </p:nvSpPr>
        <p:spPr>
          <a:xfrm>
            <a:off x="761998" y="4"/>
            <a:ext cx="8382000" cy="1444625"/>
          </a:xfrm>
        </p:spPr>
        <p:txBody>
          <a:bodyPr>
            <a:noAutofit/>
          </a:bodyPr>
          <a:lstStyle/>
          <a:p>
            <a:pPr algn="ctr"/>
            <a:r>
              <a:rPr lang="en-IN" dirty="0"/>
              <a:t>Determining an Unknown Number of Periods</a:t>
            </a:r>
          </a:p>
        </p:txBody>
      </p:sp>
    </p:spTree>
    <p:extLst>
      <p:ext uri="{BB962C8B-B14F-4D97-AF65-F5344CB8AC3E}">
        <p14:creationId xmlns:p14="http://schemas.microsoft.com/office/powerpoint/2010/main" val="354686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8" grpId="0"/>
      <p:bldP spid="21" grpId="0" animBg="1"/>
      <p:bldP spid="22" grpId="0"/>
      <p:bldP spid="24" grpId="0"/>
      <p:bldP spid="25" grpId="0"/>
      <p:bldP spid="26"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extLst>
              <p:ext uri="{D42A27DB-BD31-4B8C-83A1-F6EECF244321}">
                <p14:modId xmlns:p14="http://schemas.microsoft.com/office/powerpoint/2010/main" val="2852808475"/>
              </p:ext>
            </p:extLst>
          </p:nvPr>
        </p:nvGraphicFramePr>
        <p:xfrm>
          <a:off x="2495905" y="4538054"/>
          <a:ext cx="5469698" cy="1920240"/>
        </p:xfrm>
        <a:graphic>
          <a:graphicData uri="http://schemas.openxmlformats.org/drawingml/2006/table">
            <a:tbl>
              <a:tblPr firstRow="1" bandRow="1">
                <a:tableStyleId>{2D5ABB26-0587-4C30-8999-92F81FD0307C}</a:tableStyleId>
              </a:tblPr>
              <a:tblGrid>
                <a:gridCol w="917751">
                  <a:extLst>
                    <a:ext uri="{9D8B030D-6E8A-4147-A177-3AD203B41FA5}">
                      <a16:colId xmlns="" xmlns:a16="http://schemas.microsoft.com/office/drawing/2014/main" val="20000"/>
                    </a:ext>
                  </a:extLst>
                </a:gridCol>
                <a:gridCol w="769830">
                  <a:extLst>
                    <a:ext uri="{9D8B030D-6E8A-4147-A177-3AD203B41FA5}">
                      <a16:colId xmlns="" xmlns:a16="http://schemas.microsoft.com/office/drawing/2014/main" val="20001"/>
                    </a:ext>
                  </a:extLst>
                </a:gridCol>
                <a:gridCol w="812698">
                  <a:extLst>
                    <a:ext uri="{9D8B030D-6E8A-4147-A177-3AD203B41FA5}">
                      <a16:colId xmlns="" xmlns:a16="http://schemas.microsoft.com/office/drawing/2014/main" val="20002"/>
                    </a:ext>
                  </a:extLst>
                </a:gridCol>
                <a:gridCol w="744973">
                  <a:extLst>
                    <a:ext uri="{9D8B030D-6E8A-4147-A177-3AD203B41FA5}">
                      <a16:colId xmlns="" xmlns:a16="http://schemas.microsoft.com/office/drawing/2014/main" val="20003"/>
                    </a:ext>
                  </a:extLst>
                </a:gridCol>
                <a:gridCol w="744973">
                  <a:extLst>
                    <a:ext uri="{9D8B030D-6E8A-4147-A177-3AD203B41FA5}">
                      <a16:colId xmlns="" xmlns:a16="http://schemas.microsoft.com/office/drawing/2014/main" val="20004"/>
                    </a:ext>
                  </a:extLst>
                </a:gridCol>
                <a:gridCol w="744973">
                  <a:extLst>
                    <a:ext uri="{9D8B030D-6E8A-4147-A177-3AD203B41FA5}">
                      <a16:colId xmlns="" xmlns:a16="http://schemas.microsoft.com/office/drawing/2014/main" val="20005"/>
                    </a:ext>
                  </a:extLst>
                </a:gridCol>
                <a:gridCol w="734500">
                  <a:extLst>
                    <a:ext uri="{9D8B030D-6E8A-4147-A177-3AD203B41FA5}">
                      <a16:colId xmlns="" xmlns:a16="http://schemas.microsoft.com/office/drawing/2014/main" val="20006"/>
                    </a:ext>
                  </a:extLst>
                </a:gridCol>
              </a:tblGrid>
              <a:tr h="0">
                <a:tc>
                  <a:txBody>
                    <a:bodyPr/>
                    <a:lstStyle/>
                    <a:p>
                      <a:endParaRPr lang="en-US" sz="12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0">
                <a:tc>
                  <a:txBody>
                    <a:bodyPr/>
                    <a:lstStyle/>
                    <a:p>
                      <a:pPr algn="ctr"/>
                      <a:r>
                        <a:rPr lang="en-US" sz="12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0">
                <a:tc>
                  <a:txBody>
                    <a:bodyPr/>
                    <a:lstStyle/>
                    <a:p>
                      <a:pPr algn="ctr"/>
                      <a:r>
                        <a:rPr lang="en-US" sz="12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pPr algn="r"/>
                      <a:r>
                        <a:rPr lang="nb-NO" sz="1200" dirty="0"/>
                        <a:t>0.82645</a:t>
                      </a:r>
                    </a:p>
                  </a:txBody>
                  <a:tcPr>
                    <a:solidFill>
                      <a:srgbClr val="FFFFCC"/>
                    </a:solidFill>
                  </a:tcPr>
                </a:tc>
                <a:tc>
                  <a:txBody>
                    <a:bodyPr/>
                    <a:lstStyle/>
                    <a:p>
                      <a:pPr algn="r"/>
                      <a:r>
                        <a:rPr lang="nb-NO" sz="1200" dirty="0"/>
                        <a:t>0.81162</a:t>
                      </a:r>
                    </a:p>
                  </a:txBody>
                  <a:tcPr>
                    <a:solidFill>
                      <a:srgbClr val="FFFFCC"/>
                    </a:solidFill>
                  </a:tcPr>
                </a:tc>
                <a:tc>
                  <a:txBody>
                    <a:bodyPr/>
                    <a:lstStyle/>
                    <a:p>
                      <a:pPr algn="r"/>
                      <a:r>
                        <a:rPr lang="nb-NO" sz="12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0">
                <a:tc>
                  <a:txBody>
                    <a:bodyPr/>
                    <a:lstStyle/>
                    <a:p>
                      <a:pPr algn="ctr"/>
                      <a:r>
                        <a:rPr lang="en-US" sz="12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0.81630</a:t>
                      </a:r>
                    </a:p>
                  </a:txBody>
                  <a:tcPr>
                    <a:solidFill>
                      <a:srgbClr val="FFFFCC"/>
                    </a:solidFill>
                  </a:tcPr>
                </a:tc>
                <a:tc>
                  <a:txBody>
                    <a:bodyPr/>
                    <a:lstStyle/>
                    <a:p>
                      <a:pPr algn="r"/>
                      <a:r>
                        <a:rPr lang="nb-NO" sz="1200" dirty="0"/>
                        <a:t>0.79383</a:t>
                      </a:r>
                    </a:p>
                  </a:txBody>
                  <a:tcPr>
                    <a:solidFill>
                      <a:srgbClr val="FFFFCC"/>
                    </a:solidFill>
                  </a:tcPr>
                </a:tc>
                <a:tc>
                  <a:txBody>
                    <a:bodyPr/>
                    <a:lstStyle/>
                    <a:p>
                      <a:pPr algn="r"/>
                      <a:r>
                        <a:rPr lang="nb-NO" sz="1200" dirty="0"/>
                        <a:t>0.77218</a:t>
                      </a:r>
                    </a:p>
                  </a:txBody>
                  <a:tcPr>
                    <a:solidFill>
                      <a:srgbClr val="FFFFCC"/>
                    </a:solidFill>
                  </a:tcPr>
                </a:tc>
                <a:tc>
                  <a:txBody>
                    <a:bodyPr/>
                    <a:lstStyle/>
                    <a:p>
                      <a:pPr algn="r"/>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pPr algn="r"/>
                      <a:r>
                        <a:rPr lang="nb-NO" sz="12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0">
                <a:tc>
                  <a:txBody>
                    <a:bodyPr/>
                    <a:lstStyle/>
                    <a:p>
                      <a:pPr algn="ctr"/>
                      <a:r>
                        <a:rPr lang="en-US" sz="12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0.76290</a:t>
                      </a:r>
                    </a:p>
                  </a:txBody>
                  <a:tcPr>
                    <a:solidFill>
                      <a:srgbClr val="FFFFCC"/>
                    </a:solidFill>
                  </a:tcPr>
                </a:tc>
                <a:tc>
                  <a:txBody>
                    <a:bodyPr/>
                    <a:lstStyle/>
                    <a:p>
                      <a:pPr algn="r"/>
                      <a:r>
                        <a:rPr lang="nb-NO" sz="12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pPr algn="r"/>
                      <a:r>
                        <a:rPr lang="nb-NO" sz="1200" dirty="0"/>
                        <a:t>0.68301</a:t>
                      </a:r>
                    </a:p>
                  </a:txBody>
                  <a:tcPr>
                    <a:solidFill>
                      <a:srgbClr val="FFFFCC"/>
                    </a:solidFill>
                  </a:tcPr>
                </a:tc>
                <a:tc>
                  <a:txBody>
                    <a:bodyPr/>
                    <a:lstStyle/>
                    <a:p>
                      <a:pPr algn="r"/>
                      <a:r>
                        <a:rPr lang="nb-NO" sz="1200" dirty="0"/>
                        <a:t>0.65873</a:t>
                      </a:r>
                    </a:p>
                  </a:txBody>
                  <a:tcPr>
                    <a:solidFill>
                      <a:srgbClr val="FFFFCC"/>
                    </a:solidFill>
                  </a:tcPr>
                </a:tc>
                <a:tc>
                  <a:txBody>
                    <a:bodyPr/>
                    <a:lstStyle/>
                    <a:p>
                      <a:pPr algn="r"/>
                      <a:r>
                        <a:rPr lang="nb-NO" sz="12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0">
                <a:tc>
                  <a:txBody>
                    <a:bodyPr/>
                    <a:lstStyle/>
                    <a:p>
                      <a:pPr algn="ctr"/>
                      <a:r>
                        <a:rPr lang="en-US" sz="12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4" name="TextBox 13"/>
          <p:cNvSpPr txBox="1"/>
          <p:nvPr/>
        </p:nvSpPr>
        <p:spPr>
          <a:xfrm>
            <a:off x="1354790" y="1482698"/>
            <a:ext cx="7475108" cy="523220"/>
          </a:xfrm>
          <a:prstGeom prst="rect">
            <a:avLst/>
          </a:prstGeom>
          <a:noFill/>
        </p:spPr>
        <p:txBody>
          <a:bodyPr wrap="square" rtlCol="0">
            <a:spAutoFit/>
          </a:bodyPr>
          <a:lstStyle/>
          <a:p>
            <a:r>
              <a:rPr lang="en-IN" sz="2400" b="1" dirty="0">
                <a:solidFill>
                  <a:srgbClr val="C00000"/>
                </a:solidFill>
              </a:rPr>
              <a:t>$10,000 </a:t>
            </a:r>
            <a:r>
              <a:rPr lang="en-IN" sz="2400" dirty="0"/>
              <a:t>(present value) = </a:t>
            </a:r>
            <a:r>
              <a:rPr lang="en-IN" sz="2400" b="1" dirty="0">
                <a:solidFill>
                  <a:srgbClr val="07BEF2"/>
                </a:solidFill>
              </a:rPr>
              <a:t>$16,000 </a:t>
            </a:r>
            <a:r>
              <a:rPr lang="en-IN" sz="2400" dirty="0"/>
              <a:t>(future value) × </a:t>
            </a:r>
            <a:r>
              <a:rPr lang="en-IN" sz="2800" dirty="0"/>
              <a:t>?</a:t>
            </a:r>
            <a:r>
              <a:rPr lang="en-IN" sz="2400" dirty="0"/>
              <a:t>*</a:t>
            </a:r>
          </a:p>
        </p:txBody>
      </p:sp>
      <p:sp>
        <p:nvSpPr>
          <p:cNvPr id="18" name="TextBox 17"/>
          <p:cNvSpPr txBox="1"/>
          <p:nvPr/>
        </p:nvSpPr>
        <p:spPr>
          <a:xfrm>
            <a:off x="2816989" y="1883720"/>
            <a:ext cx="4550710" cy="461665"/>
          </a:xfrm>
          <a:prstGeom prst="rect">
            <a:avLst/>
          </a:prstGeom>
          <a:noFill/>
        </p:spPr>
        <p:txBody>
          <a:bodyPr wrap="square" rtlCol="0">
            <a:spAutoFit/>
          </a:bodyPr>
          <a:lstStyle/>
          <a:p>
            <a:r>
              <a:rPr lang="en-IN" sz="2400" dirty="0"/>
              <a:t>*Present value of $1; </a:t>
            </a:r>
            <a:r>
              <a:rPr lang="en-IN" sz="2400" i="1" dirty="0"/>
              <a:t>i</a:t>
            </a:r>
            <a:r>
              <a:rPr lang="en-IN" sz="2400" dirty="0"/>
              <a:t> = 10%, </a:t>
            </a:r>
            <a:r>
              <a:rPr lang="en-IN" sz="2400" i="1" dirty="0"/>
              <a:t>n</a:t>
            </a:r>
            <a:r>
              <a:rPr lang="en-IN" sz="2400" dirty="0"/>
              <a:t> = </a:t>
            </a:r>
            <a:r>
              <a:rPr lang="en-IN" sz="2400" b="1" dirty="0">
                <a:solidFill>
                  <a:srgbClr val="C00000"/>
                </a:solidFill>
              </a:rPr>
              <a:t>?</a:t>
            </a:r>
          </a:p>
        </p:txBody>
      </p:sp>
      <p:sp>
        <p:nvSpPr>
          <p:cNvPr id="19" name="TextBox 18"/>
          <p:cNvSpPr txBox="1"/>
          <p:nvPr/>
        </p:nvSpPr>
        <p:spPr>
          <a:xfrm>
            <a:off x="1354790" y="2645073"/>
            <a:ext cx="7751928" cy="461665"/>
          </a:xfrm>
          <a:prstGeom prst="rect">
            <a:avLst/>
          </a:prstGeom>
          <a:noFill/>
        </p:spPr>
        <p:txBody>
          <a:bodyPr wrap="square" rtlCol="0">
            <a:spAutoFit/>
          </a:bodyPr>
          <a:lstStyle/>
          <a:p>
            <a:r>
              <a:rPr lang="en-IN" sz="2400" b="1" dirty="0">
                <a:solidFill>
                  <a:srgbClr val="C00000"/>
                </a:solidFill>
              </a:rPr>
              <a:t>$10,000 </a:t>
            </a:r>
            <a:r>
              <a:rPr lang="en-IN" sz="2400" dirty="0"/>
              <a:t>(present value) ÷ </a:t>
            </a:r>
            <a:r>
              <a:rPr lang="en-IN" sz="2400" b="1" dirty="0">
                <a:solidFill>
                  <a:srgbClr val="07BEF2"/>
                </a:solidFill>
              </a:rPr>
              <a:t>$16,000 </a:t>
            </a:r>
            <a:r>
              <a:rPr lang="en-IN" sz="2400" dirty="0"/>
              <a:t>(future value) = </a:t>
            </a:r>
            <a:r>
              <a:rPr lang="en-IN" sz="2400" b="1" dirty="0"/>
              <a:t>0.625</a:t>
            </a:r>
            <a:r>
              <a:rPr lang="en-IN" sz="2400" dirty="0"/>
              <a:t>*</a:t>
            </a:r>
          </a:p>
        </p:txBody>
      </p:sp>
      <p:sp>
        <p:nvSpPr>
          <p:cNvPr id="20" name="TextBox 19"/>
          <p:cNvSpPr txBox="1"/>
          <p:nvPr/>
        </p:nvSpPr>
        <p:spPr>
          <a:xfrm>
            <a:off x="1354790" y="3126053"/>
            <a:ext cx="4550710" cy="461665"/>
          </a:xfrm>
          <a:prstGeom prst="rect">
            <a:avLst/>
          </a:prstGeom>
          <a:noFill/>
        </p:spPr>
        <p:txBody>
          <a:bodyPr wrap="square" rtlCol="0">
            <a:spAutoFit/>
          </a:bodyPr>
          <a:lstStyle/>
          <a:p>
            <a:r>
              <a:rPr lang="en-IN" sz="2400" dirty="0"/>
              <a:t>*Present value of $1; </a:t>
            </a:r>
            <a:r>
              <a:rPr lang="en-IN" sz="2400" i="1" dirty="0"/>
              <a:t>i</a:t>
            </a:r>
            <a:r>
              <a:rPr lang="en-IN" sz="2400" dirty="0"/>
              <a:t> = 10%,</a:t>
            </a:r>
            <a:endParaRPr lang="en-IN" sz="2400" dirty="0">
              <a:solidFill>
                <a:srgbClr val="E8008C"/>
              </a:solidFill>
            </a:endParaRPr>
          </a:p>
        </p:txBody>
      </p:sp>
      <p:sp>
        <p:nvSpPr>
          <p:cNvPr id="21" name="TextBox 20"/>
          <p:cNvSpPr txBox="1"/>
          <p:nvPr/>
        </p:nvSpPr>
        <p:spPr>
          <a:xfrm>
            <a:off x="1354310" y="3733998"/>
            <a:ext cx="1083995" cy="461665"/>
          </a:xfrm>
          <a:prstGeom prst="rect">
            <a:avLst/>
          </a:prstGeom>
          <a:noFill/>
          <a:ln>
            <a:noFill/>
          </a:ln>
        </p:spPr>
        <p:txBody>
          <a:bodyPr wrap="square" rtlCol="0">
            <a:spAutoFit/>
          </a:bodyPr>
          <a:lstStyle/>
          <a:p>
            <a:pPr algn="ctr"/>
            <a:r>
              <a:rPr lang="en-IN" sz="2400" b="1" dirty="0"/>
              <a:t> </a:t>
            </a:r>
            <a:r>
              <a:rPr lang="en-IN" sz="2400" b="1" i="1" dirty="0"/>
              <a:t>n</a:t>
            </a:r>
            <a:r>
              <a:rPr lang="en-IN" sz="2400" b="1" dirty="0"/>
              <a:t> = </a:t>
            </a:r>
            <a:r>
              <a:rPr lang="en-IN" sz="2400" b="1" dirty="0">
                <a:solidFill>
                  <a:srgbClr val="C00000"/>
                </a:solidFill>
              </a:rPr>
              <a:t>5</a:t>
            </a:r>
          </a:p>
        </p:txBody>
      </p:sp>
      <p:sp>
        <p:nvSpPr>
          <p:cNvPr id="16" name="Rectangle 15"/>
          <p:cNvSpPr/>
          <p:nvPr/>
        </p:nvSpPr>
        <p:spPr>
          <a:xfrm>
            <a:off x="2728997" y="6185776"/>
            <a:ext cx="430432" cy="25245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sp>
        <p:nvSpPr>
          <p:cNvPr id="17" name="Title 1"/>
          <p:cNvSpPr>
            <a:spLocks noGrp="1"/>
          </p:cNvSpPr>
          <p:nvPr>
            <p:ph type="title"/>
          </p:nvPr>
        </p:nvSpPr>
        <p:spPr>
          <a:xfrm>
            <a:off x="761998" y="4"/>
            <a:ext cx="8382000" cy="1444625"/>
          </a:xfrm>
        </p:spPr>
        <p:txBody>
          <a:bodyPr>
            <a:normAutofit/>
          </a:bodyPr>
          <a:lstStyle/>
          <a:p>
            <a:pPr algn="ctr"/>
            <a:r>
              <a:rPr lang="en-US" dirty="0"/>
              <a:t>Determining an Unknown Number of Periods </a:t>
            </a:r>
            <a:r>
              <a:rPr lang="en-US" sz="2600" dirty="0" smtClean="0"/>
              <a:t>(continued)</a:t>
            </a:r>
            <a:endParaRPr lang="en-US" sz="2600" dirty="0"/>
          </a:p>
        </p:txBody>
      </p:sp>
      <p:sp>
        <p:nvSpPr>
          <p:cNvPr id="22" name="TextBox 21"/>
          <p:cNvSpPr txBox="1"/>
          <p:nvPr/>
        </p:nvSpPr>
        <p:spPr>
          <a:xfrm>
            <a:off x="4972625" y="3143448"/>
            <a:ext cx="895864" cy="461665"/>
          </a:xfrm>
          <a:prstGeom prst="rect">
            <a:avLst/>
          </a:prstGeom>
          <a:noFill/>
          <a:ln>
            <a:noFill/>
          </a:ln>
        </p:spPr>
        <p:txBody>
          <a:bodyPr wrap="square" rtlCol="0">
            <a:spAutoFit/>
          </a:bodyPr>
          <a:lstStyle/>
          <a:p>
            <a:pPr algn="ctr"/>
            <a:r>
              <a:rPr lang="en-IN" sz="2400" i="1" dirty="0"/>
              <a:t> n </a:t>
            </a:r>
            <a:r>
              <a:rPr lang="en-IN" sz="2400" dirty="0"/>
              <a:t>= </a:t>
            </a:r>
            <a:r>
              <a:rPr lang="en-IN" sz="2400" b="1" dirty="0">
                <a:solidFill>
                  <a:srgbClr val="C00000"/>
                </a:solidFill>
              </a:rPr>
              <a:t>?</a:t>
            </a:r>
          </a:p>
        </p:txBody>
      </p:sp>
      <p:sp>
        <p:nvSpPr>
          <p:cNvPr id="23" name="Rectangle 22"/>
          <p:cNvSpPr/>
          <p:nvPr/>
        </p:nvSpPr>
        <p:spPr>
          <a:xfrm>
            <a:off x="5799854" y="6183594"/>
            <a:ext cx="676587" cy="2546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cxnSp>
        <p:nvCxnSpPr>
          <p:cNvPr id="15" name="Straight Arrow Connector 14"/>
          <p:cNvCxnSpPr/>
          <p:nvPr/>
        </p:nvCxnSpPr>
        <p:spPr>
          <a:xfrm flipH="1">
            <a:off x="6391776" y="3077927"/>
            <a:ext cx="1752602" cy="305754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74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56" presetClass="path" presetSubtype="0" accel="50000" decel="50000" fill="hold" grpId="1" nodeType="clickEffect">
                                  <p:stCondLst>
                                    <p:cond delay="0"/>
                                  </p:stCondLst>
                                  <p:childTnLst>
                                    <p:animMotion origin="layout" path="M -0.00156 -0.00139 L 0.38594 -0.0875 " pathEditMode="relative" rAng="0" ptsTypes="AA">
                                      <p:cBhvr>
                                        <p:cTn id="42" dur="2000" fill="hold"/>
                                        <p:tgtEl>
                                          <p:spTgt spid="21"/>
                                        </p:tgtEl>
                                        <p:attrNameLst>
                                          <p:attrName>ppt_x</p:attrName>
                                          <p:attrName>ppt_y</p:attrName>
                                        </p:attrNameLst>
                                      </p:cBhvr>
                                      <p:rCtr x="19375" y="-4306"/>
                                    </p:animMotion>
                                  </p:childTnLst>
                                </p:cTn>
                              </p:par>
                            </p:childTnLst>
                          </p:cTn>
                        </p:par>
                        <p:par>
                          <p:cTn id="43" fill="hold">
                            <p:stCondLst>
                              <p:cond delay="2000"/>
                            </p:stCondLst>
                            <p:childTnLst>
                              <p:par>
                                <p:cTn id="44" presetID="1" presetClass="exit" presetSubtype="0" fill="hold" grpId="1" nodeType="afterEffect">
                                  <p:stCondLst>
                                    <p:cond delay="0"/>
                                  </p:stCondLst>
                                  <p:childTnLst>
                                    <p:set>
                                      <p:cBhvr>
                                        <p:cTn id="45"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P spid="21" grpId="1"/>
      <p:bldP spid="16" grpId="0" animBg="1"/>
      <p:bldP spid="22" grpId="0"/>
      <p:bldP spid="22" grpId="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Preview of Accounting Applications of Present Value </a:t>
            </a:r>
            <a:r>
              <a:rPr lang="en-IN" dirty="0" smtClean="0"/>
              <a:t>Techniques—Single </a:t>
            </a:r>
            <a:r>
              <a:rPr lang="en-IN" dirty="0"/>
              <a:t>Cash Amount</a:t>
            </a:r>
          </a:p>
        </p:txBody>
      </p:sp>
      <p:sp>
        <p:nvSpPr>
          <p:cNvPr id="3" name="Content Placeholder 2"/>
          <p:cNvSpPr>
            <a:spLocks noGrp="1"/>
          </p:cNvSpPr>
          <p:nvPr>
            <p:ph idx="1"/>
          </p:nvPr>
        </p:nvSpPr>
        <p:spPr/>
        <p:txBody>
          <a:bodyPr>
            <a:normAutofit/>
          </a:bodyPr>
          <a:lstStyle/>
          <a:p>
            <a:pPr marL="0" indent="0">
              <a:buNone/>
            </a:pPr>
            <a:r>
              <a:rPr lang="en-IN" sz="2400" b="1" dirty="0"/>
              <a:t>Monetary assets </a:t>
            </a:r>
            <a:r>
              <a:rPr lang="en-IN" sz="2400" dirty="0"/>
              <a:t>include money and claims to receive money in the future, the amount of which is fixed or determinable</a:t>
            </a:r>
          </a:p>
          <a:p>
            <a:pPr marL="0" indent="0">
              <a:buNone/>
            </a:pPr>
            <a:r>
              <a:rPr lang="en-IN" sz="2400" b="1" dirty="0" smtClean="0">
                <a:solidFill>
                  <a:srgbClr val="C00000"/>
                </a:solidFill>
              </a:rPr>
              <a:t>Example: </a:t>
            </a:r>
            <a:endParaRPr lang="en-IN" sz="2400" b="1" dirty="0">
              <a:solidFill>
                <a:srgbClr val="C00000"/>
              </a:solidFill>
            </a:endParaRPr>
          </a:p>
          <a:p>
            <a:pPr marL="0" indent="0">
              <a:buNone/>
            </a:pPr>
            <a:r>
              <a:rPr lang="en-IN" sz="2400" dirty="0"/>
              <a:t>    Cash and most receivables</a:t>
            </a:r>
          </a:p>
          <a:p>
            <a:pPr marL="0" indent="0">
              <a:lnSpc>
                <a:spcPts val="500"/>
              </a:lnSpc>
              <a:buNone/>
            </a:pPr>
            <a:endParaRPr lang="en-IN" sz="2400" dirty="0"/>
          </a:p>
          <a:p>
            <a:pPr marL="0" indent="0">
              <a:buNone/>
            </a:pPr>
            <a:r>
              <a:rPr lang="en-IN" sz="2400" b="1" dirty="0"/>
              <a:t>Monetary liabilities </a:t>
            </a:r>
            <a:r>
              <a:rPr lang="en-IN" sz="2400" dirty="0"/>
              <a:t>are obligations to pay amounts of cash in the future, the amount of which is fixed or determinable</a:t>
            </a:r>
          </a:p>
          <a:p>
            <a:pPr marL="0" indent="0">
              <a:buNone/>
            </a:pPr>
            <a:r>
              <a:rPr lang="en-IN" sz="2400" b="1" dirty="0">
                <a:solidFill>
                  <a:srgbClr val="C00000"/>
                </a:solidFill>
              </a:rPr>
              <a:t>Example: </a:t>
            </a:r>
          </a:p>
          <a:p>
            <a:pPr marL="0" indent="0">
              <a:buNone/>
            </a:pPr>
            <a:r>
              <a:rPr lang="en-US" sz="2400" dirty="0"/>
              <a:t>    Notes payable </a:t>
            </a:r>
          </a:p>
          <a:p>
            <a:endParaRPr lang="en-IN" sz="2000" dirty="0"/>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1662565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ea typeface="Adobe Fan Heiti Std B"/>
                <a:cs typeface="Adobe Fan Heiti Std B"/>
              </a:rPr>
              <a:t>Time Value of Money</a:t>
            </a:r>
            <a:endParaRPr lang="en-IN" dirty="0"/>
          </a:p>
        </p:txBody>
      </p:sp>
      <p:sp>
        <p:nvSpPr>
          <p:cNvPr id="3" name="Content Placeholder 2"/>
          <p:cNvSpPr>
            <a:spLocks noGrp="1"/>
          </p:cNvSpPr>
          <p:nvPr>
            <p:ph idx="1"/>
          </p:nvPr>
        </p:nvSpPr>
        <p:spPr/>
        <p:txBody>
          <a:bodyPr>
            <a:normAutofit/>
          </a:bodyPr>
          <a:lstStyle/>
          <a:p>
            <a:pPr>
              <a:spcAft>
                <a:spcPts val="1800"/>
              </a:spcAft>
            </a:pPr>
            <a:r>
              <a:rPr lang="en-IN" sz="2400" dirty="0" smtClean="0">
                <a:ea typeface="Adobe Fan Heiti Std B"/>
                <a:cs typeface="Adobe Fan Heiti Std B"/>
              </a:rPr>
              <a:t>The </a:t>
            </a:r>
            <a:r>
              <a:rPr lang="en-IN" sz="2400" b="1" dirty="0" smtClean="0">
                <a:solidFill>
                  <a:srgbClr val="C00000"/>
                </a:solidFill>
                <a:ea typeface="Adobe Fan Heiti Std B"/>
                <a:cs typeface="Adobe Fan Heiti Std B"/>
              </a:rPr>
              <a:t>time value </a:t>
            </a:r>
            <a:r>
              <a:rPr lang="en-IN" sz="2400" b="1" dirty="0">
                <a:solidFill>
                  <a:srgbClr val="C00000"/>
                </a:solidFill>
                <a:ea typeface="Adobe Fan Heiti Std B"/>
                <a:cs typeface="Adobe Fan Heiti Std B"/>
              </a:rPr>
              <a:t>of </a:t>
            </a:r>
            <a:r>
              <a:rPr lang="en-IN" sz="2400" b="1" dirty="0" smtClean="0">
                <a:solidFill>
                  <a:srgbClr val="C00000"/>
                </a:solidFill>
                <a:ea typeface="Adobe Fan Heiti Std B"/>
                <a:cs typeface="Adobe Fan Heiti Std B"/>
              </a:rPr>
              <a:t>money</a:t>
            </a:r>
            <a:r>
              <a:rPr lang="en-IN" sz="2400" b="1" dirty="0">
                <a:solidFill>
                  <a:srgbClr val="C00000"/>
                </a:solidFill>
              </a:rPr>
              <a:t> </a:t>
            </a:r>
            <a:r>
              <a:rPr lang="en-IN" sz="2400" dirty="0" smtClean="0"/>
              <a:t>means </a:t>
            </a:r>
            <a:r>
              <a:rPr lang="en-IN" sz="2400" dirty="0"/>
              <a:t>money can be invested today to earn interest and grow to a larger dollar amount in the </a:t>
            </a:r>
            <a:r>
              <a:rPr lang="en-IN" sz="2400" dirty="0" smtClean="0"/>
              <a:t>future</a:t>
            </a:r>
            <a:endParaRPr lang="en-IN" sz="2400" b="1" dirty="0" smtClean="0">
              <a:solidFill>
                <a:srgbClr val="C00000"/>
              </a:solidFill>
            </a:endParaRPr>
          </a:p>
          <a:p>
            <a:pPr marL="0" indent="0">
              <a:buNone/>
            </a:pPr>
            <a:r>
              <a:rPr lang="en-IN" sz="2400" b="1" dirty="0" smtClean="0">
                <a:solidFill>
                  <a:srgbClr val="C00000"/>
                </a:solidFill>
              </a:rPr>
              <a:t>Example</a:t>
            </a:r>
            <a:r>
              <a:rPr lang="en-IN" sz="2400" b="1" dirty="0">
                <a:solidFill>
                  <a:srgbClr val="C00000"/>
                </a:solidFill>
              </a:rPr>
              <a:t>:</a:t>
            </a:r>
          </a:p>
          <a:p>
            <a:endParaRPr lang="en-IN" sz="2400" dirty="0"/>
          </a:p>
          <a:p>
            <a:pPr marL="0" indent="0">
              <a:buNone/>
            </a:pPr>
            <a:endParaRPr lang="en-IN" sz="2400" dirty="0"/>
          </a:p>
          <a:p>
            <a:pPr marL="0" indent="0">
              <a:buNone/>
            </a:pPr>
            <a:endParaRPr lang="en-IN" sz="2400" dirty="0"/>
          </a:p>
          <a:p>
            <a:pPr marL="0" indent="0">
              <a:buNone/>
            </a:pPr>
            <a:endParaRPr lang="en-IN" sz="2000" dirty="0" smtClean="0"/>
          </a:p>
          <a:p>
            <a:pPr marL="0" indent="0">
              <a:buNone/>
            </a:pPr>
            <a:endParaRPr lang="en-IN" sz="2000" dirty="0"/>
          </a:p>
          <a:p>
            <a:r>
              <a:rPr lang="en-IN" sz="2400" dirty="0" smtClean="0"/>
              <a:t>Useful in valuing a variety of assets and liabilities</a:t>
            </a:r>
            <a:endParaRPr lang="en-IN" sz="2400" dirty="0"/>
          </a:p>
        </p:txBody>
      </p:sp>
      <p:sp>
        <p:nvSpPr>
          <p:cNvPr id="4" name="TextBox 3"/>
          <p:cNvSpPr txBox="1"/>
          <p:nvPr/>
        </p:nvSpPr>
        <p:spPr>
          <a:xfrm>
            <a:off x="1152522" y="4069755"/>
            <a:ext cx="1306285" cy="461665"/>
          </a:xfrm>
          <a:prstGeom prst="rect">
            <a:avLst/>
          </a:prstGeom>
          <a:noFill/>
        </p:spPr>
        <p:txBody>
          <a:bodyPr wrap="square" rtlCol="0" anchor="ctr">
            <a:spAutoFit/>
          </a:bodyPr>
          <a:lstStyle/>
          <a:p>
            <a:pPr algn="ctr"/>
            <a:r>
              <a:rPr lang="en-IN" sz="2400" dirty="0"/>
              <a:t>$100</a:t>
            </a:r>
          </a:p>
        </p:txBody>
      </p:sp>
      <p:sp>
        <p:nvSpPr>
          <p:cNvPr id="5" name="TextBox 4"/>
          <p:cNvSpPr txBox="1"/>
          <p:nvPr/>
        </p:nvSpPr>
        <p:spPr>
          <a:xfrm>
            <a:off x="7149403" y="4103925"/>
            <a:ext cx="981434" cy="461665"/>
          </a:xfrm>
          <a:prstGeom prst="rect">
            <a:avLst/>
          </a:prstGeom>
          <a:noFill/>
        </p:spPr>
        <p:txBody>
          <a:bodyPr wrap="square" rtlCol="0" anchor="ctr">
            <a:spAutoFit/>
          </a:bodyPr>
          <a:lstStyle/>
          <a:p>
            <a:pPr algn="ctr"/>
            <a:r>
              <a:rPr lang="en-IN" sz="2400" dirty="0"/>
              <a:t>$106</a:t>
            </a:r>
          </a:p>
        </p:txBody>
      </p:sp>
      <p:sp>
        <p:nvSpPr>
          <p:cNvPr id="6" name="TextBox 5"/>
          <p:cNvSpPr txBox="1"/>
          <p:nvPr/>
        </p:nvSpPr>
        <p:spPr>
          <a:xfrm>
            <a:off x="4465066" y="4069755"/>
            <a:ext cx="669108" cy="461665"/>
          </a:xfrm>
          <a:prstGeom prst="rect">
            <a:avLst/>
          </a:prstGeom>
          <a:noFill/>
        </p:spPr>
        <p:txBody>
          <a:bodyPr wrap="square" rtlCol="0" anchor="ctr">
            <a:spAutoFit/>
          </a:bodyPr>
          <a:lstStyle/>
          <a:p>
            <a:pPr algn="ctr"/>
            <a:r>
              <a:rPr lang="en-IN" sz="2400" dirty="0"/>
              <a:t>6%</a:t>
            </a:r>
          </a:p>
        </p:txBody>
      </p:sp>
      <p:sp>
        <p:nvSpPr>
          <p:cNvPr id="7" name="TextBox 6"/>
          <p:cNvSpPr txBox="1"/>
          <p:nvPr/>
        </p:nvSpPr>
        <p:spPr>
          <a:xfrm>
            <a:off x="949375" y="3255171"/>
            <a:ext cx="1784277" cy="830997"/>
          </a:xfrm>
          <a:prstGeom prst="rect">
            <a:avLst/>
          </a:prstGeom>
          <a:noFill/>
        </p:spPr>
        <p:txBody>
          <a:bodyPr wrap="square" rtlCol="0" anchor="t">
            <a:spAutoFit/>
          </a:bodyPr>
          <a:lstStyle/>
          <a:p>
            <a:pPr algn="ctr"/>
            <a:r>
              <a:rPr lang="en-IN" sz="2400" dirty="0"/>
              <a:t>Invested in bank</a:t>
            </a:r>
          </a:p>
        </p:txBody>
      </p:sp>
      <p:sp>
        <p:nvSpPr>
          <p:cNvPr id="8" name="TextBox 7"/>
          <p:cNvSpPr txBox="1"/>
          <p:nvPr/>
        </p:nvSpPr>
        <p:spPr>
          <a:xfrm>
            <a:off x="4092346" y="3279362"/>
            <a:ext cx="1478655" cy="830997"/>
          </a:xfrm>
          <a:prstGeom prst="rect">
            <a:avLst/>
          </a:prstGeom>
          <a:noFill/>
        </p:spPr>
        <p:txBody>
          <a:bodyPr wrap="square" rtlCol="0" anchor="t">
            <a:spAutoFit/>
          </a:bodyPr>
          <a:lstStyle/>
          <a:p>
            <a:pPr algn="ctr"/>
            <a:r>
              <a:rPr lang="en-IN" sz="2400" dirty="0"/>
              <a:t>Annual yield</a:t>
            </a:r>
          </a:p>
        </p:txBody>
      </p:sp>
      <p:sp>
        <p:nvSpPr>
          <p:cNvPr id="9" name="TextBox 8"/>
          <p:cNvSpPr txBox="1"/>
          <p:nvPr/>
        </p:nvSpPr>
        <p:spPr>
          <a:xfrm>
            <a:off x="6568743" y="3269077"/>
            <a:ext cx="2140310" cy="830997"/>
          </a:xfrm>
          <a:prstGeom prst="rect">
            <a:avLst/>
          </a:prstGeom>
          <a:noFill/>
        </p:spPr>
        <p:txBody>
          <a:bodyPr wrap="square" rtlCol="0" anchor="t">
            <a:spAutoFit/>
          </a:bodyPr>
          <a:lstStyle/>
          <a:p>
            <a:pPr algn="ctr"/>
            <a:r>
              <a:rPr lang="en-IN" sz="2400" dirty="0"/>
              <a:t>Future </a:t>
            </a:r>
          </a:p>
          <a:p>
            <a:pPr algn="ctr"/>
            <a:r>
              <a:rPr lang="en-IN" sz="2400" dirty="0"/>
              <a:t>value</a:t>
            </a:r>
          </a:p>
        </p:txBody>
      </p:sp>
      <p:cxnSp>
        <p:nvCxnSpPr>
          <p:cNvPr id="11" name="Straight Arrow Connector 10"/>
          <p:cNvCxnSpPr/>
          <p:nvPr/>
        </p:nvCxnSpPr>
        <p:spPr>
          <a:xfrm>
            <a:off x="2432542" y="4312820"/>
            <a:ext cx="1783672" cy="0"/>
          </a:xfrm>
          <a:prstGeom prst="straightConnector1">
            <a:avLst/>
          </a:prstGeom>
          <a:ln w="38100">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211218" y="4334328"/>
            <a:ext cx="1783080" cy="429"/>
          </a:xfrm>
          <a:prstGeom prst="straightConnector1">
            <a:avLst/>
          </a:prstGeom>
          <a:ln w="38100">
            <a:solidFill>
              <a:srgbClr val="008000"/>
            </a:solidFill>
            <a:tailEnd type="triangle"/>
          </a:ln>
        </p:spPr>
        <p:style>
          <a:lnRef idx="1">
            <a:schemeClr val="accent1"/>
          </a:lnRef>
          <a:fillRef idx="0">
            <a:schemeClr val="accent1"/>
          </a:fillRef>
          <a:effectRef idx="0">
            <a:schemeClr val="accent1"/>
          </a:effectRef>
          <a:fontRef idx="minor">
            <a:schemeClr val="tx1"/>
          </a:fontRef>
        </p:style>
      </p:cxnSp>
      <p:sp>
        <p:nvSpPr>
          <p:cNvPr id="1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Tree>
    <p:extLst>
      <p:ext uri="{BB962C8B-B14F-4D97-AF65-F5344CB8AC3E}">
        <p14:creationId xmlns:p14="http://schemas.microsoft.com/office/powerpoint/2010/main" val="4185462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4500"/>
                            </p:stCondLst>
                            <p:childTnLst>
                              <p:par>
                                <p:cTn id="32" presetID="10" presetClass="entr" presetSubtype="0" fill="hold" grpId="0" nodeType="afterEffect">
                                  <p:stCondLst>
                                    <p:cond delay="15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65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Valuing a Note: One Payment, Explicit Interest</a:t>
            </a:r>
          </a:p>
        </p:txBody>
      </p:sp>
      <p:sp>
        <p:nvSpPr>
          <p:cNvPr id="3" name="Content Placeholder 2"/>
          <p:cNvSpPr>
            <a:spLocks noGrp="1"/>
          </p:cNvSpPr>
          <p:nvPr>
            <p:ph idx="1"/>
          </p:nvPr>
        </p:nvSpPr>
        <p:spPr/>
        <p:txBody>
          <a:bodyPr/>
          <a:lstStyle/>
          <a:p>
            <a:r>
              <a:rPr lang="en-US" sz="2400" dirty="0"/>
              <a:t>The Stridewell Wholesale Shoe Company manufactures athletic shoes for sale to retailers. The company recently sold a large order of shoes to Harmon Sporting Goods for $50,000. Stridewell agreed to accept a note in payment for the shoes requiring payment of </a:t>
            </a:r>
            <a:r>
              <a:rPr lang="en-US" sz="2400" b="1" dirty="0">
                <a:solidFill>
                  <a:srgbClr val="C00000"/>
                </a:solidFill>
              </a:rPr>
              <a:t>$50,000</a:t>
            </a:r>
            <a:r>
              <a:rPr lang="en-US" sz="2400" dirty="0"/>
              <a:t> after one year plus interest at </a:t>
            </a:r>
            <a:r>
              <a:rPr lang="en-US" sz="2400" b="1" dirty="0">
                <a:solidFill>
                  <a:srgbClr val="C00000"/>
                </a:solidFill>
              </a:rPr>
              <a:t>10%</a:t>
            </a:r>
            <a:r>
              <a:rPr lang="en-US" sz="2400" dirty="0"/>
              <a:t>.</a:t>
            </a:r>
            <a:endParaRPr lang="en-IN" sz="2400"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24259380"/>
              </p:ext>
            </p:extLst>
          </p:nvPr>
        </p:nvGraphicFramePr>
        <p:xfrm>
          <a:off x="2246197" y="5787127"/>
          <a:ext cx="5468791" cy="504825"/>
        </p:xfrm>
        <a:graphic>
          <a:graphicData uri="http://schemas.openxmlformats.org/drawingml/2006/table">
            <a:tbl>
              <a:tblPr/>
              <a:tblGrid>
                <a:gridCol w="5468791">
                  <a:extLst>
                    <a:ext uri="{9D8B030D-6E8A-4147-A177-3AD203B41FA5}">
                      <a16:colId xmlns="" xmlns:a16="http://schemas.microsoft.com/office/drawing/2014/main"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cxnSp>
        <p:nvCxnSpPr>
          <p:cNvPr id="5" name="Straight Arrow Connector 4"/>
          <p:cNvCxnSpPr/>
          <p:nvPr/>
        </p:nvCxnSpPr>
        <p:spPr>
          <a:xfrm flipH="1">
            <a:off x="2757974" y="4669098"/>
            <a:ext cx="4092168" cy="0"/>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524001" y="3864971"/>
            <a:ext cx="1198888" cy="1107996"/>
          </a:xfrm>
          <a:prstGeom prst="rect">
            <a:avLst/>
          </a:prstGeom>
          <a:noFill/>
        </p:spPr>
        <p:txBody>
          <a:bodyPr wrap="square" rtlCol="0">
            <a:spAutoFit/>
          </a:bodyPr>
          <a:lstStyle/>
          <a:p>
            <a:pPr algn="ctr"/>
            <a:r>
              <a:rPr lang="en-IN" sz="2200" dirty="0"/>
              <a:t>Present  value </a:t>
            </a:r>
          </a:p>
          <a:p>
            <a:pPr algn="ctr"/>
            <a:r>
              <a:rPr lang="en-IN" sz="2200" b="1" dirty="0"/>
              <a:t> </a:t>
            </a:r>
            <a:r>
              <a:rPr lang="en-IN" sz="2200" b="1" dirty="0">
                <a:solidFill>
                  <a:srgbClr val="C00000"/>
                </a:solidFill>
              </a:rPr>
              <a:t>?</a:t>
            </a:r>
          </a:p>
        </p:txBody>
      </p:sp>
      <p:sp>
        <p:nvSpPr>
          <p:cNvPr id="7" name="TextBox 6"/>
          <p:cNvSpPr txBox="1"/>
          <p:nvPr/>
        </p:nvSpPr>
        <p:spPr>
          <a:xfrm>
            <a:off x="6920571" y="3864971"/>
            <a:ext cx="1318777" cy="1785104"/>
          </a:xfrm>
          <a:prstGeom prst="rect">
            <a:avLst/>
          </a:prstGeom>
          <a:noFill/>
        </p:spPr>
        <p:txBody>
          <a:bodyPr wrap="square" rtlCol="0">
            <a:spAutoFit/>
          </a:bodyPr>
          <a:lstStyle/>
          <a:p>
            <a:pPr algn="ctr"/>
            <a:r>
              <a:rPr lang="en-IN" sz="2200" dirty="0"/>
              <a:t>Future value </a:t>
            </a:r>
            <a:r>
              <a:rPr lang="en-IN" sz="2200" b="1" dirty="0">
                <a:solidFill>
                  <a:srgbClr val="C00000"/>
                </a:solidFill>
              </a:rPr>
              <a:t>$55,000 </a:t>
            </a:r>
            <a:r>
              <a:rPr lang="en-IN" sz="2200" dirty="0"/>
              <a:t>End of year 1</a:t>
            </a:r>
            <a:endParaRPr lang="en-IN" sz="2200" dirty="0">
              <a:solidFill>
                <a:srgbClr val="E8008C"/>
              </a:solidFill>
            </a:endParaRPr>
          </a:p>
        </p:txBody>
      </p:sp>
      <p:sp>
        <p:nvSpPr>
          <p:cNvPr id="8" name="TextBox 7"/>
          <p:cNvSpPr txBox="1"/>
          <p:nvPr/>
        </p:nvSpPr>
        <p:spPr>
          <a:xfrm>
            <a:off x="1524001" y="5043934"/>
            <a:ext cx="1198888" cy="430887"/>
          </a:xfrm>
          <a:prstGeom prst="rect">
            <a:avLst/>
          </a:prstGeom>
          <a:noFill/>
        </p:spPr>
        <p:txBody>
          <a:bodyPr wrap="square" rtlCol="0">
            <a:spAutoFit/>
          </a:bodyPr>
          <a:lstStyle/>
          <a:p>
            <a:pPr algn="ctr"/>
            <a:r>
              <a:rPr lang="en-IN" sz="2200" dirty="0"/>
              <a:t>0</a:t>
            </a:r>
          </a:p>
        </p:txBody>
      </p:sp>
      <p:sp>
        <p:nvSpPr>
          <p:cNvPr id="9" name="TextBox 8"/>
          <p:cNvSpPr txBox="1"/>
          <p:nvPr/>
        </p:nvSpPr>
        <p:spPr>
          <a:xfrm>
            <a:off x="4125974" y="6370873"/>
            <a:ext cx="2021608" cy="335989"/>
          </a:xfrm>
          <a:prstGeom prst="rect">
            <a:avLst/>
          </a:prstGeom>
          <a:noFill/>
        </p:spPr>
        <p:txBody>
          <a:bodyPr wrap="square" rtlCol="0">
            <a:spAutoFit/>
          </a:bodyPr>
          <a:lstStyle/>
          <a:p>
            <a:pPr algn="ctr">
              <a:lnSpc>
                <a:spcPts val="1900"/>
              </a:lnSpc>
            </a:pPr>
            <a:r>
              <a:rPr lang="en-US" sz="2200" i="1" dirty="0"/>
              <a:t>n</a:t>
            </a:r>
            <a:r>
              <a:rPr lang="en-US" sz="2200" dirty="0"/>
              <a:t> = 1, </a:t>
            </a:r>
            <a:r>
              <a:rPr lang="en-US" sz="2200" i="1" dirty="0"/>
              <a:t>i</a:t>
            </a:r>
            <a:r>
              <a:rPr lang="en-US" sz="2200" dirty="0"/>
              <a:t> = 10%</a:t>
            </a:r>
          </a:p>
        </p:txBody>
      </p:sp>
      <p:sp>
        <p:nvSpPr>
          <p:cNvPr id="10"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1911488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708508168"/>
              </p:ext>
            </p:extLst>
          </p:nvPr>
        </p:nvGraphicFramePr>
        <p:xfrm>
          <a:off x="1921773" y="3476463"/>
          <a:ext cx="6301971" cy="2133599"/>
        </p:xfrm>
        <a:graphic>
          <a:graphicData uri="http://schemas.openxmlformats.org/drawingml/2006/table">
            <a:tbl>
              <a:tblPr firstRow="1" bandRow="1">
                <a:tableStyleId>{2D5ABB26-0587-4C30-8999-92F81FD0307C}</a:tableStyleId>
              </a:tblPr>
              <a:tblGrid>
                <a:gridCol w="1008074">
                  <a:extLst>
                    <a:ext uri="{9D8B030D-6E8A-4147-A177-3AD203B41FA5}">
                      <a16:colId xmlns="" xmlns:a16="http://schemas.microsoft.com/office/drawing/2014/main" val="20000"/>
                    </a:ext>
                  </a:extLst>
                </a:gridCol>
                <a:gridCol w="807047">
                  <a:extLst>
                    <a:ext uri="{9D8B030D-6E8A-4147-A177-3AD203B41FA5}">
                      <a16:colId xmlns="" xmlns:a16="http://schemas.microsoft.com/office/drawing/2014/main" val="20001"/>
                    </a:ext>
                  </a:extLst>
                </a:gridCol>
                <a:gridCol w="897370">
                  <a:extLst>
                    <a:ext uri="{9D8B030D-6E8A-4147-A177-3AD203B41FA5}">
                      <a16:colId xmlns="" xmlns:a16="http://schemas.microsoft.com/office/drawing/2014/main" val="20002"/>
                    </a:ext>
                  </a:extLst>
                </a:gridCol>
                <a:gridCol w="897370">
                  <a:extLst>
                    <a:ext uri="{9D8B030D-6E8A-4147-A177-3AD203B41FA5}">
                      <a16:colId xmlns="" xmlns:a16="http://schemas.microsoft.com/office/drawing/2014/main" val="20003"/>
                    </a:ext>
                  </a:extLst>
                </a:gridCol>
                <a:gridCol w="897370">
                  <a:extLst>
                    <a:ext uri="{9D8B030D-6E8A-4147-A177-3AD203B41FA5}">
                      <a16:colId xmlns="" xmlns:a16="http://schemas.microsoft.com/office/drawing/2014/main" val="20004"/>
                    </a:ext>
                  </a:extLst>
                </a:gridCol>
                <a:gridCol w="897370">
                  <a:extLst>
                    <a:ext uri="{9D8B030D-6E8A-4147-A177-3AD203B41FA5}">
                      <a16:colId xmlns="" xmlns:a16="http://schemas.microsoft.com/office/drawing/2014/main" val="20005"/>
                    </a:ext>
                  </a:extLst>
                </a:gridCol>
                <a:gridCol w="897370">
                  <a:extLst>
                    <a:ext uri="{9D8B030D-6E8A-4147-A177-3AD203B41FA5}">
                      <a16:colId xmlns="" xmlns:a16="http://schemas.microsoft.com/office/drawing/2014/main" val="20006"/>
                    </a:ext>
                  </a:extLst>
                </a:gridCol>
              </a:tblGrid>
              <a:tr h="0">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0">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0">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0.84168</a:t>
                      </a:r>
                    </a:p>
                  </a:txBody>
                  <a:tcPr>
                    <a:solidFill>
                      <a:srgbClr val="FFFFCC"/>
                    </a:solidFill>
                  </a:tcPr>
                </a:tc>
                <a:tc>
                  <a:txBody>
                    <a:bodyPr/>
                    <a:lstStyle/>
                    <a:p>
                      <a:pPr algn="r"/>
                      <a:r>
                        <a:rPr lang="nb-NO" sz="1400" dirty="0"/>
                        <a:t>0.82645</a:t>
                      </a:r>
                    </a:p>
                  </a:txBody>
                  <a:tcPr>
                    <a:solidFill>
                      <a:srgbClr val="FFFFCC"/>
                    </a:solidFill>
                  </a:tcPr>
                </a:tc>
                <a:tc>
                  <a:txBody>
                    <a:bodyPr/>
                    <a:lstStyle/>
                    <a:p>
                      <a:pPr algn="r"/>
                      <a:r>
                        <a:rPr lang="nb-NO" sz="1400" dirty="0"/>
                        <a:t>0.81162</a:t>
                      </a:r>
                    </a:p>
                  </a:txBody>
                  <a:tcPr>
                    <a:solidFill>
                      <a:srgbClr val="FFFFCC"/>
                    </a:solidFill>
                  </a:tcPr>
                </a:tc>
                <a:tc>
                  <a:txBody>
                    <a:bodyPr/>
                    <a:lstStyle/>
                    <a:p>
                      <a:pPr algn="r"/>
                      <a:r>
                        <a:rPr lang="nb-NO" sz="14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0">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0.81630</a:t>
                      </a:r>
                    </a:p>
                  </a:txBody>
                  <a:tcPr>
                    <a:solidFill>
                      <a:srgbClr val="FFFFCC"/>
                    </a:solidFill>
                  </a:tcPr>
                </a:tc>
                <a:tc>
                  <a:txBody>
                    <a:bodyPr/>
                    <a:lstStyle/>
                    <a:p>
                      <a:pPr algn="r"/>
                      <a:r>
                        <a:rPr lang="nb-NO" sz="1400" dirty="0"/>
                        <a:t>0.79383</a:t>
                      </a:r>
                    </a:p>
                  </a:txBody>
                  <a:tcPr>
                    <a:solidFill>
                      <a:srgbClr val="FFFFCC"/>
                    </a:solidFill>
                  </a:tcPr>
                </a:tc>
                <a:tc>
                  <a:txBody>
                    <a:bodyPr/>
                    <a:lstStyle/>
                    <a:p>
                      <a:pPr algn="r"/>
                      <a:r>
                        <a:rPr lang="nb-NO" sz="1400" dirty="0"/>
                        <a:t>0.77218</a:t>
                      </a:r>
                    </a:p>
                  </a:txBody>
                  <a:tcPr>
                    <a:solidFill>
                      <a:srgbClr val="FFFFCC"/>
                    </a:solidFill>
                  </a:tcPr>
                </a:tc>
                <a:tc>
                  <a:txBody>
                    <a:bodyPr/>
                    <a:lstStyle/>
                    <a:p>
                      <a:pPr algn="r"/>
                      <a:r>
                        <a:rPr lang="nb-NO" sz="1400" b="0" dirty="0">
                          <a:solidFill>
                            <a:schemeClr val="tx1"/>
                          </a:solidFill>
                        </a:rPr>
                        <a:t>0.75131</a:t>
                      </a:r>
                    </a:p>
                  </a:txBody>
                  <a:tcPr>
                    <a:solidFill>
                      <a:srgbClr val="FFFFCC"/>
                    </a:solidFill>
                  </a:tcPr>
                </a:tc>
                <a:tc>
                  <a:txBody>
                    <a:bodyPr/>
                    <a:lstStyle/>
                    <a:p>
                      <a:pPr algn="r"/>
                      <a:r>
                        <a:rPr lang="nb-NO" sz="14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0">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0.76290</a:t>
                      </a:r>
                    </a:p>
                  </a:txBody>
                  <a:tcPr>
                    <a:solidFill>
                      <a:srgbClr val="FFFFCC"/>
                    </a:solidFill>
                  </a:tcPr>
                </a:tc>
                <a:tc>
                  <a:txBody>
                    <a:bodyPr/>
                    <a:lstStyle/>
                    <a:p>
                      <a:pPr algn="r"/>
                      <a:r>
                        <a:rPr lang="nb-NO" sz="14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0.70843</a:t>
                      </a:r>
                    </a:p>
                  </a:txBody>
                  <a:tcPr>
                    <a:solidFill>
                      <a:srgbClr val="FFFFCC"/>
                    </a:solidFill>
                  </a:tcPr>
                </a:tc>
                <a:tc>
                  <a:txBody>
                    <a:bodyPr/>
                    <a:lstStyle/>
                    <a:p>
                      <a:pPr algn="r"/>
                      <a:r>
                        <a:rPr lang="nb-NO" sz="1400" dirty="0"/>
                        <a:t>0.68301</a:t>
                      </a:r>
                    </a:p>
                  </a:txBody>
                  <a:tcPr>
                    <a:solidFill>
                      <a:srgbClr val="FFFFCC"/>
                    </a:solidFill>
                  </a:tcPr>
                </a:tc>
                <a:tc>
                  <a:txBody>
                    <a:bodyPr/>
                    <a:lstStyle/>
                    <a:p>
                      <a:pPr algn="r"/>
                      <a:r>
                        <a:rPr lang="nb-NO" sz="1400" dirty="0"/>
                        <a:t>0.65873</a:t>
                      </a:r>
                    </a:p>
                  </a:txBody>
                  <a:tcPr>
                    <a:solidFill>
                      <a:srgbClr val="FFFFCC"/>
                    </a:solidFill>
                  </a:tcPr>
                </a:tc>
                <a:tc>
                  <a:txBody>
                    <a:bodyPr/>
                    <a:lstStyle/>
                    <a:p>
                      <a:pPr algn="r"/>
                      <a:r>
                        <a:rPr lang="nb-NO" sz="14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0">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5" name="Title 4"/>
          <p:cNvSpPr>
            <a:spLocks noGrp="1"/>
          </p:cNvSpPr>
          <p:nvPr>
            <p:ph type="title"/>
          </p:nvPr>
        </p:nvSpPr>
        <p:spPr/>
        <p:txBody>
          <a:bodyPr/>
          <a:lstStyle/>
          <a:p>
            <a:pPr algn="ctr"/>
            <a:r>
              <a:rPr lang="en-US" dirty="0"/>
              <a:t>Valuing a Note: One Payment, Explicit Interest </a:t>
            </a:r>
            <a:r>
              <a:rPr lang="en-US" sz="2600" dirty="0" smtClean="0"/>
              <a:t>(continued)</a:t>
            </a:r>
            <a:endParaRPr lang="en-US" sz="2600" u="sng" dirty="0">
              <a:solidFill>
                <a:schemeClr val="accent5">
                  <a:lumMod val="50000"/>
                </a:schemeClr>
              </a:solidFill>
            </a:endParaRPr>
          </a:p>
        </p:txBody>
      </p:sp>
      <p:sp>
        <p:nvSpPr>
          <p:cNvPr id="3" name="Content Placeholder 2"/>
          <p:cNvSpPr>
            <a:spLocks noGrp="1"/>
          </p:cNvSpPr>
          <p:nvPr>
            <p:ph idx="1"/>
          </p:nvPr>
        </p:nvSpPr>
        <p:spPr>
          <a:xfrm>
            <a:off x="846666" y="1444629"/>
            <a:ext cx="8013600" cy="5057775"/>
          </a:xfrm>
        </p:spPr>
        <p:txBody>
          <a:bodyPr/>
          <a:lstStyle/>
          <a:p>
            <a:pPr marL="0" indent="0">
              <a:buNone/>
            </a:pPr>
            <a:endParaRPr lang="en-IN" dirty="0"/>
          </a:p>
          <a:p>
            <a:endParaRPr lang="en-IN" dirty="0"/>
          </a:p>
          <a:p>
            <a:endParaRPr lang="en-IN" dirty="0"/>
          </a:p>
          <a:p>
            <a:pPr marL="0" indent="0">
              <a:buNone/>
            </a:pPr>
            <a:endParaRPr lang="en-IN" dirty="0"/>
          </a:p>
          <a:p>
            <a:endParaRPr lang="en-IN"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p:txBody>
      </p:sp>
      <p:sp>
        <p:nvSpPr>
          <p:cNvPr id="6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7" name="TextBox 16"/>
          <p:cNvSpPr txBox="1"/>
          <p:nvPr/>
        </p:nvSpPr>
        <p:spPr>
          <a:xfrm>
            <a:off x="1354790" y="1482698"/>
            <a:ext cx="7699578" cy="461665"/>
          </a:xfrm>
          <a:prstGeom prst="rect">
            <a:avLst/>
          </a:prstGeom>
          <a:noFill/>
        </p:spPr>
        <p:txBody>
          <a:bodyPr wrap="square" rtlCol="0">
            <a:spAutoFit/>
          </a:bodyPr>
          <a:lstStyle/>
          <a:p>
            <a:r>
              <a:rPr lang="en-IN" sz="2400" dirty="0"/>
              <a:t>$55,000 (future value) × </a:t>
            </a:r>
            <a:r>
              <a:rPr lang="en-IN" sz="2400" b="1" dirty="0"/>
              <a:t>0.90909</a:t>
            </a:r>
            <a:r>
              <a:rPr lang="en-IN" sz="2400" dirty="0"/>
              <a:t>* = </a:t>
            </a:r>
            <a:r>
              <a:rPr lang="en-IN" sz="2400" b="1" dirty="0">
                <a:solidFill>
                  <a:srgbClr val="C00000"/>
                </a:solidFill>
              </a:rPr>
              <a:t>$50,000 </a:t>
            </a:r>
            <a:r>
              <a:rPr lang="en-IN" sz="2400" dirty="0"/>
              <a:t>(present value)</a:t>
            </a:r>
          </a:p>
        </p:txBody>
      </p:sp>
      <p:sp>
        <p:nvSpPr>
          <p:cNvPr id="18" name="TextBox 17"/>
          <p:cNvSpPr txBox="1"/>
          <p:nvPr/>
        </p:nvSpPr>
        <p:spPr>
          <a:xfrm>
            <a:off x="1354790" y="1925578"/>
            <a:ext cx="4101444" cy="400110"/>
          </a:xfrm>
          <a:prstGeom prst="rect">
            <a:avLst/>
          </a:prstGeom>
          <a:noFill/>
        </p:spPr>
        <p:txBody>
          <a:bodyPr wrap="square" rtlCol="0">
            <a:spAutoFit/>
          </a:bodyPr>
          <a:lstStyle/>
          <a:p>
            <a:r>
              <a:rPr lang="en-IN" sz="2000" dirty="0"/>
              <a:t>*Present value of $1; </a:t>
            </a:r>
            <a:r>
              <a:rPr lang="en-IN" sz="2000" i="1" dirty="0"/>
              <a:t>n</a:t>
            </a:r>
            <a:r>
              <a:rPr lang="en-IN" sz="2000" dirty="0"/>
              <a:t> = 1,</a:t>
            </a:r>
            <a:r>
              <a:rPr lang="en-IN" sz="2000" i="1" dirty="0"/>
              <a:t> i </a:t>
            </a:r>
            <a:r>
              <a:rPr lang="en-IN" sz="2000" dirty="0"/>
              <a:t>= 10%</a:t>
            </a:r>
            <a:endParaRPr lang="en-IN" sz="2000" dirty="0">
              <a:solidFill>
                <a:srgbClr val="E8008C"/>
              </a:solidFill>
            </a:endParaRPr>
          </a:p>
        </p:txBody>
      </p:sp>
      <p:cxnSp>
        <p:nvCxnSpPr>
          <p:cNvPr id="23" name="Straight Arrow Connector 22"/>
          <p:cNvCxnSpPr>
            <a:stCxn id="7" idx="1"/>
            <a:endCxn id="17" idx="2"/>
          </p:cNvCxnSpPr>
          <p:nvPr/>
        </p:nvCxnSpPr>
        <p:spPr>
          <a:xfrm flipH="1" flipV="1">
            <a:off x="5204579" y="1944363"/>
            <a:ext cx="467020" cy="228495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671599" y="4110207"/>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1020114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Valuing a Note: One Payment, No Interest Stated</a:t>
            </a:r>
          </a:p>
        </p:txBody>
      </p:sp>
      <p:sp>
        <p:nvSpPr>
          <p:cNvPr id="3" name="Content Placeholder 2"/>
          <p:cNvSpPr>
            <a:spLocks noGrp="1"/>
          </p:cNvSpPr>
          <p:nvPr>
            <p:ph idx="1"/>
          </p:nvPr>
        </p:nvSpPr>
        <p:spPr/>
        <p:txBody>
          <a:bodyPr/>
          <a:lstStyle/>
          <a:p>
            <a:r>
              <a:rPr lang="en-US" sz="2400" dirty="0"/>
              <a:t>The Stridewell Wholesale Shoe Company recently sold a large order of shoes to Harmon Sporting Goods. Terms of the sale require Harmon to sign a noninterest-bearing note of </a:t>
            </a:r>
            <a:r>
              <a:rPr lang="en-US" sz="2400" b="1" dirty="0">
                <a:solidFill>
                  <a:srgbClr val="C00000"/>
                </a:solidFill>
              </a:rPr>
              <a:t>$60,500</a:t>
            </a:r>
            <a:r>
              <a:rPr lang="en-US" sz="2400" dirty="0"/>
              <a:t> with payment </a:t>
            </a:r>
            <a:r>
              <a:rPr lang="en-US" sz="2400" b="1" dirty="0">
                <a:solidFill>
                  <a:srgbClr val="C00000"/>
                </a:solidFill>
              </a:rPr>
              <a:t>due in two years</a:t>
            </a:r>
            <a:r>
              <a:rPr lang="en-US" sz="2400" dirty="0"/>
              <a:t>.</a:t>
            </a:r>
          </a:p>
          <a:p>
            <a:endParaRPr lang="en-US" dirty="0"/>
          </a:p>
        </p:txBody>
      </p:sp>
      <p:sp>
        <p:nvSpPr>
          <p:cNvPr id="4" name="TextBox 3"/>
          <p:cNvSpPr txBox="1"/>
          <p:nvPr/>
        </p:nvSpPr>
        <p:spPr>
          <a:xfrm>
            <a:off x="854724" y="3061865"/>
            <a:ext cx="1688973" cy="1261884"/>
          </a:xfrm>
          <a:prstGeom prst="rect">
            <a:avLst/>
          </a:prstGeom>
          <a:noFill/>
        </p:spPr>
        <p:txBody>
          <a:bodyPr wrap="square" rtlCol="0">
            <a:spAutoFit/>
          </a:bodyPr>
          <a:lstStyle/>
          <a:p>
            <a:pPr algn="ctr"/>
            <a:r>
              <a:rPr lang="en-IN" sz="2400" b="1" dirty="0"/>
              <a:t>Present  value </a:t>
            </a:r>
          </a:p>
          <a:p>
            <a:pPr algn="ctr"/>
            <a:r>
              <a:rPr lang="en-IN" sz="2800" b="1" dirty="0">
                <a:solidFill>
                  <a:srgbClr val="0070C0"/>
                </a:solidFill>
              </a:rPr>
              <a:t>?</a:t>
            </a:r>
          </a:p>
        </p:txBody>
      </p:sp>
      <p:sp>
        <p:nvSpPr>
          <p:cNvPr id="5" name="TextBox 4"/>
          <p:cNvSpPr txBox="1"/>
          <p:nvPr/>
        </p:nvSpPr>
        <p:spPr>
          <a:xfrm>
            <a:off x="6891878" y="3104093"/>
            <a:ext cx="1857870" cy="830997"/>
          </a:xfrm>
          <a:prstGeom prst="rect">
            <a:avLst/>
          </a:prstGeom>
          <a:noFill/>
        </p:spPr>
        <p:txBody>
          <a:bodyPr wrap="square" rtlCol="0">
            <a:spAutoFit/>
          </a:bodyPr>
          <a:lstStyle/>
          <a:p>
            <a:pPr algn="ctr"/>
            <a:r>
              <a:rPr lang="en-IN" sz="2400" b="1" dirty="0"/>
              <a:t>Future value </a:t>
            </a:r>
            <a:r>
              <a:rPr lang="en-IN" sz="2400" b="1" dirty="0">
                <a:solidFill>
                  <a:srgbClr val="C00000"/>
                </a:solidFill>
              </a:rPr>
              <a:t>$60,500</a:t>
            </a:r>
          </a:p>
        </p:txBody>
      </p:sp>
      <p:sp>
        <p:nvSpPr>
          <p:cNvPr id="6" name="TextBox 5"/>
          <p:cNvSpPr txBox="1"/>
          <p:nvPr/>
        </p:nvSpPr>
        <p:spPr>
          <a:xfrm>
            <a:off x="7104858" y="4469685"/>
            <a:ext cx="1535430" cy="830997"/>
          </a:xfrm>
          <a:prstGeom prst="rect">
            <a:avLst/>
          </a:prstGeom>
          <a:noFill/>
        </p:spPr>
        <p:txBody>
          <a:bodyPr wrap="square" rtlCol="0">
            <a:spAutoFit/>
          </a:bodyPr>
          <a:lstStyle/>
          <a:p>
            <a:pPr algn="ctr"/>
            <a:r>
              <a:rPr lang="en-IN" sz="2400" b="1" dirty="0"/>
              <a:t>End of year 2</a:t>
            </a:r>
            <a:endParaRPr lang="en-IN" sz="2400" b="1" dirty="0">
              <a:solidFill>
                <a:srgbClr val="E8008C"/>
              </a:solidFill>
            </a:endParaRPr>
          </a:p>
        </p:txBody>
      </p:sp>
      <p:sp>
        <p:nvSpPr>
          <p:cNvPr id="7" name="Left Brace 6"/>
          <p:cNvSpPr/>
          <p:nvPr/>
        </p:nvSpPr>
        <p:spPr>
          <a:xfrm rot="16200000">
            <a:off x="4347097" y="2018862"/>
            <a:ext cx="636277" cy="4243076"/>
          </a:xfrm>
          <a:prstGeom prst="lef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8" name="TextBox 7"/>
          <p:cNvSpPr txBox="1"/>
          <p:nvPr/>
        </p:nvSpPr>
        <p:spPr>
          <a:xfrm>
            <a:off x="3736300" y="5235569"/>
            <a:ext cx="1857870" cy="469077"/>
          </a:xfrm>
          <a:prstGeom prst="rect">
            <a:avLst/>
          </a:prstGeom>
          <a:noFill/>
        </p:spPr>
        <p:txBody>
          <a:bodyPr wrap="square" rtlCol="0">
            <a:spAutoFit/>
          </a:bodyPr>
          <a:lstStyle/>
          <a:p>
            <a:r>
              <a:rPr lang="en-IN" sz="2400" b="1" i="1" dirty="0"/>
              <a:t>n</a:t>
            </a:r>
            <a:r>
              <a:rPr lang="en-IN" sz="2400" b="1" dirty="0"/>
              <a:t> = 2, </a:t>
            </a:r>
            <a:r>
              <a:rPr lang="en-IN" sz="2400" b="1" i="1" dirty="0"/>
              <a:t>i</a:t>
            </a:r>
            <a:r>
              <a:rPr lang="en-IN" sz="2400" b="1" dirty="0"/>
              <a:t> = </a:t>
            </a:r>
            <a:r>
              <a:rPr lang="en-IN" sz="2400" b="1" dirty="0">
                <a:solidFill>
                  <a:srgbClr val="C00000"/>
                </a:solidFill>
              </a:rPr>
              <a:t>10%</a:t>
            </a:r>
          </a:p>
        </p:txBody>
      </p:sp>
      <p:cxnSp>
        <p:nvCxnSpPr>
          <p:cNvPr id="9" name="Straight Arrow Connector 8"/>
          <p:cNvCxnSpPr/>
          <p:nvPr/>
        </p:nvCxnSpPr>
        <p:spPr>
          <a:xfrm flipH="1" flipV="1">
            <a:off x="2427795" y="3574553"/>
            <a:ext cx="4474880" cy="8545"/>
          </a:xfrm>
          <a:prstGeom prst="straightConnector1">
            <a:avLst/>
          </a:prstGeom>
          <a:ln w="57150">
            <a:solidFill>
              <a:schemeClr val="accent3">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1335779347"/>
              </p:ext>
            </p:extLst>
          </p:nvPr>
        </p:nvGraphicFramePr>
        <p:xfrm>
          <a:off x="4718233" y="4711262"/>
          <a:ext cx="2291904" cy="504825"/>
        </p:xfrm>
        <a:graphic>
          <a:graphicData uri="http://schemas.openxmlformats.org/drawingml/2006/table">
            <a:tbl>
              <a:tblPr/>
              <a:tblGrid>
                <a:gridCol w="2291904">
                  <a:extLst>
                    <a:ext uri="{9D8B030D-6E8A-4147-A177-3AD203B41FA5}">
                      <a16:colId xmlns="" xmlns:a16="http://schemas.microsoft.com/office/drawing/2014/main"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chemeClr val="accent4">
                        <a:lumMod val="60000"/>
                        <a:lumOff val="40000"/>
                      </a:schemeClr>
                    </a:solidFill>
                  </a:tcPr>
                </a:tc>
                <a:extLst>
                  <a:ext uri="{0D108BD9-81ED-4DB2-BD59-A6C34878D82A}">
                    <a16:rowId xmlns=""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836493805"/>
              </p:ext>
            </p:extLst>
          </p:nvPr>
        </p:nvGraphicFramePr>
        <p:xfrm>
          <a:off x="2387693" y="4727030"/>
          <a:ext cx="2301025" cy="504825"/>
        </p:xfrm>
        <a:graphic>
          <a:graphicData uri="http://schemas.openxmlformats.org/drawingml/2006/table">
            <a:tbl>
              <a:tblPr/>
              <a:tblGrid>
                <a:gridCol w="2301025">
                  <a:extLst>
                    <a:ext uri="{9D8B030D-6E8A-4147-A177-3AD203B41FA5}">
                      <a16:colId xmlns="" xmlns:a16="http://schemas.microsoft.com/office/drawing/2014/main"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sp>
        <p:nvSpPr>
          <p:cNvPr id="1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cxnSp>
        <p:nvCxnSpPr>
          <p:cNvPr id="14" name="Straight Arrow Connector 13"/>
          <p:cNvCxnSpPr/>
          <p:nvPr/>
        </p:nvCxnSpPr>
        <p:spPr>
          <a:xfrm flipH="1">
            <a:off x="5711785" y="5939685"/>
            <a:ext cx="0" cy="264485"/>
          </a:xfrm>
          <a:prstGeom prst="straightConnector1">
            <a:avLst/>
          </a:prstGeom>
          <a:ln w="254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flipH="1">
            <a:off x="5864185" y="6092085"/>
            <a:ext cx="0" cy="264485"/>
          </a:xfrm>
          <a:prstGeom prst="straightConnector1">
            <a:avLst/>
          </a:prstGeom>
          <a:ln w="25400">
            <a:solidFill>
              <a:srgbClr val="C00000"/>
            </a:solidFill>
            <a:tailEnd type="triangle"/>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711433" y="5624338"/>
            <a:ext cx="8064165" cy="1015663"/>
          </a:xfrm>
          <a:prstGeom prst="rect">
            <a:avLst/>
          </a:prstGeom>
          <a:solidFill>
            <a:schemeClr val="accent1">
              <a:lumMod val="20000"/>
              <a:lumOff val="80000"/>
            </a:schemeClr>
          </a:solidFill>
          <a:ln>
            <a:solidFill>
              <a:schemeClr val="accent5"/>
            </a:solidFill>
          </a:ln>
        </p:spPr>
        <p:txBody>
          <a:bodyPr wrap="square" rtlCol="0">
            <a:spAutoFit/>
          </a:bodyPr>
          <a:lstStyle/>
          <a:p>
            <a:r>
              <a:rPr lang="en-IN" sz="2000" dirty="0"/>
              <a:t>To find the PV of the note (price of the shoes), we need to know either the cash price of the shoes or the appropriate interest rate for a transaction like this one. </a:t>
            </a:r>
            <a:r>
              <a:rPr lang="en-IN" sz="2000" dirty="0" smtClean="0"/>
              <a:t>Let’s </a:t>
            </a:r>
            <a:r>
              <a:rPr lang="en-IN" sz="2000" dirty="0"/>
              <a:t>say the market rate is </a:t>
            </a:r>
            <a:r>
              <a:rPr lang="en-IN" sz="2000" b="1" dirty="0">
                <a:solidFill>
                  <a:srgbClr val="C00000"/>
                </a:solidFill>
              </a:rPr>
              <a:t>10%</a:t>
            </a:r>
            <a:r>
              <a:rPr lang="en-IN" sz="2000" dirty="0"/>
              <a:t>.</a:t>
            </a:r>
          </a:p>
        </p:txBody>
      </p:sp>
    </p:spTree>
    <p:extLst>
      <p:ext uri="{BB962C8B-B14F-4D97-AF65-F5344CB8AC3E}">
        <p14:creationId xmlns:p14="http://schemas.microsoft.com/office/powerpoint/2010/main" val="4240415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4046366541"/>
              </p:ext>
            </p:extLst>
          </p:nvPr>
        </p:nvGraphicFramePr>
        <p:xfrm>
          <a:off x="2010441" y="3149498"/>
          <a:ext cx="6301971" cy="2133599"/>
        </p:xfrm>
        <a:graphic>
          <a:graphicData uri="http://schemas.openxmlformats.org/drawingml/2006/table">
            <a:tbl>
              <a:tblPr firstRow="1" bandRow="1">
                <a:tableStyleId>{2D5ABB26-0587-4C30-8999-92F81FD0307C}</a:tableStyleId>
              </a:tblPr>
              <a:tblGrid>
                <a:gridCol w="1008074">
                  <a:extLst>
                    <a:ext uri="{9D8B030D-6E8A-4147-A177-3AD203B41FA5}">
                      <a16:colId xmlns="" xmlns:a16="http://schemas.microsoft.com/office/drawing/2014/main" val="20000"/>
                    </a:ext>
                  </a:extLst>
                </a:gridCol>
                <a:gridCol w="807047">
                  <a:extLst>
                    <a:ext uri="{9D8B030D-6E8A-4147-A177-3AD203B41FA5}">
                      <a16:colId xmlns="" xmlns:a16="http://schemas.microsoft.com/office/drawing/2014/main" val="20001"/>
                    </a:ext>
                  </a:extLst>
                </a:gridCol>
                <a:gridCol w="897370">
                  <a:extLst>
                    <a:ext uri="{9D8B030D-6E8A-4147-A177-3AD203B41FA5}">
                      <a16:colId xmlns="" xmlns:a16="http://schemas.microsoft.com/office/drawing/2014/main" val="20002"/>
                    </a:ext>
                  </a:extLst>
                </a:gridCol>
                <a:gridCol w="897370">
                  <a:extLst>
                    <a:ext uri="{9D8B030D-6E8A-4147-A177-3AD203B41FA5}">
                      <a16:colId xmlns="" xmlns:a16="http://schemas.microsoft.com/office/drawing/2014/main" val="20003"/>
                    </a:ext>
                  </a:extLst>
                </a:gridCol>
                <a:gridCol w="897370">
                  <a:extLst>
                    <a:ext uri="{9D8B030D-6E8A-4147-A177-3AD203B41FA5}">
                      <a16:colId xmlns="" xmlns:a16="http://schemas.microsoft.com/office/drawing/2014/main" val="20004"/>
                    </a:ext>
                  </a:extLst>
                </a:gridCol>
                <a:gridCol w="897370">
                  <a:extLst>
                    <a:ext uri="{9D8B030D-6E8A-4147-A177-3AD203B41FA5}">
                      <a16:colId xmlns="" xmlns:a16="http://schemas.microsoft.com/office/drawing/2014/main" val="20005"/>
                    </a:ext>
                  </a:extLst>
                </a:gridCol>
                <a:gridCol w="897370">
                  <a:extLst>
                    <a:ext uri="{9D8B030D-6E8A-4147-A177-3AD203B41FA5}">
                      <a16:colId xmlns="" xmlns:a16="http://schemas.microsoft.com/office/drawing/2014/main" val="20006"/>
                    </a:ext>
                  </a:extLst>
                </a:gridCol>
              </a:tblGrid>
              <a:tr h="0">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0">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0">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0.84168</a:t>
                      </a:r>
                    </a:p>
                  </a:txBody>
                  <a:tcPr>
                    <a:solidFill>
                      <a:srgbClr val="FFFFCC"/>
                    </a:solidFill>
                  </a:tcPr>
                </a:tc>
                <a:tc>
                  <a:txBody>
                    <a:bodyPr/>
                    <a:lstStyle/>
                    <a:p>
                      <a:pPr algn="r"/>
                      <a:r>
                        <a:rPr lang="nb-NO" sz="1400" dirty="0"/>
                        <a:t>0.82645</a:t>
                      </a:r>
                    </a:p>
                  </a:txBody>
                  <a:tcPr>
                    <a:solidFill>
                      <a:srgbClr val="FFFFCC"/>
                    </a:solidFill>
                  </a:tcPr>
                </a:tc>
                <a:tc>
                  <a:txBody>
                    <a:bodyPr/>
                    <a:lstStyle/>
                    <a:p>
                      <a:pPr algn="r"/>
                      <a:r>
                        <a:rPr lang="nb-NO" sz="1400" dirty="0"/>
                        <a:t>0.81162</a:t>
                      </a:r>
                    </a:p>
                  </a:txBody>
                  <a:tcPr>
                    <a:solidFill>
                      <a:srgbClr val="FFFFCC"/>
                    </a:solidFill>
                  </a:tcPr>
                </a:tc>
                <a:tc>
                  <a:txBody>
                    <a:bodyPr/>
                    <a:lstStyle/>
                    <a:p>
                      <a:pPr algn="r"/>
                      <a:r>
                        <a:rPr lang="nb-NO" sz="14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0">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0.81630</a:t>
                      </a:r>
                    </a:p>
                  </a:txBody>
                  <a:tcPr>
                    <a:solidFill>
                      <a:srgbClr val="FFFFCC"/>
                    </a:solidFill>
                  </a:tcPr>
                </a:tc>
                <a:tc>
                  <a:txBody>
                    <a:bodyPr/>
                    <a:lstStyle/>
                    <a:p>
                      <a:pPr algn="r"/>
                      <a:r>
                        <a:rPr lang="nb-NO" sz="1400" dirty="0"/>
                        <a:t>0.79383</a:t>
                      </a:r>
                    </a:p>
                  </a:txBody>
                  <a:tcPr>
                    <a:solidFill>
                      <a:srgbClr val="FFFFCC"/>
                    </a:solidFill>
                  </a:tcPr>
                </a:tc>
                <a:tc>
                  <a:txBody>
                    <a:bodyPr/>
                    <a:lstStyle/>
                    <a:p>
                      <a:pPr algn="r"/>
                      <a:r>
                        <a:rPr lang="nb-NO" sz="1400" dirty="0"/>
                        <a:t>0.77218</a:t>
                      </a:r>
                    </a:p>
                  </a:txBody>
                  <a:tcPr>
                    <a:solidFill>
                      <a:srgbClr val="FFFFCC"/>
                    </a:solidFill>
                  </a:tcPr>
                </a:tc>
                <a:tc>
                  <a:txBody>
                    <a:bodyPr/>
                    <a:lstStyle/>
                    <a:p>
                      <a:pPr algn="r"/>
                      <a:r>
                        <a:rPr lang="nb-NO" sz="1400" b="0" dirty="0">
                          <a:solidFill>
                            <a:schemeClr val="tx1"/>
                          </a:solidFill>
                        </a:rPr>
                        <a:t>0.75131</a:t>
                      </a:r>
                    </a:p>
                  </a:txBody>
                  <a:tcPr>
                    <a:solidFill>
                      <a:srgbClr val="FFFFCC"/>
                    </a:solidFill>
                  </a:tcPr>
                </a:tc>
                <a:tc>
                  <a:txBody>
                    <a:bodyPr/>
                    <a:lstStyle/>
                    <a:p>
                      <a:pPr algn="r"/>
                      <a:r>
                        <a:rPr lang="nb-NO" sz="14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0">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0.76290</a:t>
                      </a:r>
                    </a:p>
                  </a:txBody>
                  <a:tcPr>
                    <a:solidFill>
                      <a:srgbClr val="FFFFCC"/>
                    </a:solidFill>
                  </a:tcPr>
                </a:tc>
                <a:tc>
                  <a:txBody>
                    <a:bodyPr/>
                    <a:lstStyle/>
                    <a:p>
                      <a:pPr algn="r"/>
                      <a:r>
                        <a:rPr lang="nb-NO" sz="14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0.70843</a:t>
                      </a:r>
                    </a:p>
                  </a:txBody>
                  <a:tcPr>
                    <a:solidFill>
                      <a:srgbClr val="FFFFCC"/>
                    </a:solidFill>
                  </a:tcPr>
                </a:tc>
                <a:tc>
                  <a:txBody>
                    <a:bodyPr/>
                    <a:lstStyle/>
                    <a:p>
                      <a:pPr algn="r"/>
                      <a:r>
                        <a:rPr lang="nb-NO" sz="1400" dirty="0"/>
                        <a:t>0.68301</a:t>
                      </a:r>
                    </a:p>
                  </a:txBody>
                  <a:tcPr>
                    <a:solidFill>
                      <a:srgbClr val="FFFFCC"/>
                    </a:solidFill>
                  </a:tcPr>
                </a:tc>
                <a:tc>
                  <a:txBody>
                    <a:bodyPr/>
                    <a:lstStyle/>
                    <a:p>
                      <a:pPr algn="r"/>
                      <a:r>
                        <a:rPr lang="nb-NO" sz="1400" dirty="0"/>
                        <a:t>0.65873</a:t>
                      </a:r>
                    </a:p>
                  </a:txBody>
                  <a:tcPr>
                    <a:solidFill>
                      <a:srgbClr val="FFFFCC"/>
                    </a:solidFill>
                  </a:tcPr>
                </a:tc>
                <a:tc>
                  <a:txBody>
                    <a:bodyPr/>
                    <a:lstStyle/>
                    <a:p>
                      <a:pPr algn="r"/>
                      <a:r>
                        <a:rPr lang="nb-NO" sz="14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0">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3" name="Content Placeholder 2"/>
          <p:cNvSpPr>
            <a:spLocks noGrp="1"/>
          </p:cNvSpPr>
          <p:nvPr>
            <p:ph idx="1"/>
          </p:nvPr>
        </p:nvSpPr>
        <p:spPr/>
        <p:txBody>
          <a:bodyPr/>
          <a:lstStyle/>
          <a:p>
            <a:pPr marL="0" indent="0">
              <a:buNone/>
            </a:pPr>
            <a:endParaRPr lang="en-IN" dirty="0"/>
          </a:p>
          <a:p>
            <a:endParaRPr lang="en-IN" dirty="0"/>
          </a:p>
          <a:p>
            <a:endParaRPr lang="en-IN" dirty="0"/>
          </a:p>
          <a:p>
            <a:pPr marL="0" indent="0">
              <a:buNone/>
            </a:pPr>
            <a:endParaRPr lang="en-IN" dirty="0"/>
          </a:p>
          <a:p>
            <a:endParaRPr lang="en-IN"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p:txBody>
      </p:sp>
      <p:sp>
        <p:nvSpPr>
          <p:cNvPr id="6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7" name="TextBox 16"/>
          <p:cNvSpPr txBox="1"/>
          <p:nvPr/>
        </p:nvSpPr>
        <p:spPr>
          <a:xfrm>
            <a:off x="645961" y="1482698"/>
            <a:ext cx="8469536" cy="492443"/>
          </a:xfrm>
          <a:prstGeom prst="rect">
            <a:avLst/>
          </a:prstGeom>
          <a:noFill/>
        </p:spPr>
        <p:txBody>
          <a:bodyPr wrap="square" rtlCol="0">
            <a:spAutoFit/>
          </a:bodyPr>
          <a:lstStyle/>
          <a:p>
            <a:r>
              <a:rPr lang="en-IN" sz="2600" b="1" dirty="0">
                <a:solidFill>
                  <a:srgbClr val="C00000"/>
                </a:solidFill>
              </a:rPr>
              <a:t>$60,500 </a:t>
            </a:r>
            <a:r>
              <a:rPr lang="en-IN" sz="2600" dirty="0"/>
              <a:t>(future value) × </a:t>
            </a:r>
            <a:r>
              <a:rPr lang="en-IN" sz="2600" b="1" dirty="0"/>
              <a:t>.82645</a:t>
            </a:r>
            <a:r>
              <a:rPr lang="en-IN" sz="2600" dirty="0"/>
              <a:t>* = $50,000 (present value)</a:t>
            </a:r>
          </a:p>
        </p:txBody>
      </p:sp>
      <p:sp>
        <p:nvSpPr>
          <p:cNvPr id="18" name="TextBox 17"/>
          <p:cNvSpPr txBox="1"/>
          <p:nvPr/>
        </p:nvSpPr>
        <p:spPr>
          <a:xfrm>
            <a:off x="825868" y="1925578"/>
            <a:ext cx="5651132" cy="492443"/>
          </a:xfrm>
          <a:prstGeom prst="rect">
            <a:avLst/>
          </a:prstGeom>
          <a:noFill/>
        </p:spPr>
        <p:txBody>
          <a:bodyPr wrap="square" rtlCol="0">
            <a:spAutoFit/>
          </a:bodyPr>
          <a:lstStyle/>
          <a:p>
            <a:r>
              <a:rPr lang="en-IN" sz="2600" dirty="0"/>
              <a:t>*Present value of $1; </a:t>
            </a:r>
            <a:r>
              <a:rPr lang="en-IN" sz="2600" i="1" dirty="0"/>
              <a:t>n</a:t>
            </a:r>
            <a:r>
              <a:rPr lang="en-IN" sz="2600" dirty="0"/>
              <a:t> = 2, </a:t>
            </a:r>
            <a:r>
              <a:rPr lang="en-IN" sz="2600" i="1" dirty="0"/>
              <a:t>i</a:t>
            </a:r>
            <a:r>
              <a:rPr lang="en-IN" sz="2600" dirty="0"/>
              <a:t> = 10%</a:t>
            </a:r>
            <a:endParaRPr lang="en-IN" sz="2600" dirty="0">
              <a:solidFill>
                <a:srgbClr val="E8008C"/>
              </a:solidFill>
            </a:endParaRPr>
          </a:p>
        </p:txBody>
      </p:sp>
      <p:cxnSp>
        <p:nvCxnSpPr>
          <p:cNvPr id="23" name="Straight Arrow Connector 22"/>
          <p:cNvCxnSpPr>
            <a:stCxn id="9" idx="1"/>
          </p:cNvCxnSpPr>
          <p:nvPr/>
        </p:nvCxnSpPr>
        <p:spPr>
          <a:xfrm flipH="1" flipV="1">
            <a:off x="4542506" y="1928974"/>
            <a:ext cx="1210215" cy="230462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3"/>
          <p:cNvSpPr>
            <a:spLocks noGrp="1"/>
          </p:cNvSpPr>
          <p:nvPr>
            <p:ph type="title"/>
          </p:nvPr>
        </p:nvSpPr>
        <p:spPr>
          <a:xfrm>
            <a:off x="761998" y="4"/>
            <a:ext cx="8382000" cy="1444625"/>
          </a:xfrm>
        </p:spPr>
        <p:txBody>
          <a:bodyPr/>
          <a:lstStyle/>
          <a:p>
            <a:pPr algn="ctr"/>
            <a:r>
              <a:rPr lang="en-US" dirty="0"/>
              <a:t>Valuing a Note: One Payment, No Interest Stated </a:t>
            </a:r>
            <a:r>
              <a:rPr lang="en-US" sz="2600" dirty="0" smtClean="0"/>
              <a:t>(continued)</a:t>
            </a:r>
            <a:endParaRPr lang="en-US" sz="2600" u="sng" dirty="0">
              <a:solidFill>
                <a:schemeClr val="accent5">
                  <a:lumMod val="50000"/>
                </a:schemeClr>
              </a:solidFill>
            </a:endParaRPr>
          </a:p>
        </p:txBody>
      </p:sp>
      <p:sp>
        <p:nvSpPr>
          <p:cNvPr id="9" name="TextBox 8"/>
          <p:cNvSpPr txBox="1"/>
          <p:nvPr/>
        </p:nvSpPr>
        <p:spPr>
          <a:xfrm>
            <a:off x="5752721" y="4114488"/>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809367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Valuing a Note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800"/>
              </a:spcAft>
              <a:buNone/>
            </a:pPr>
            <a:r>
              <a:rPr lang="en-US" sz="2400" dirty="0"/>
              <a:t>Turp and Tyne Distillery is considering investing in a two-year project. The company’s required rate of return is 10%. The present value of $1 for one period at 10% is .909 and .826 for two periods at 10%. </a:t>
            </a:r>
            <a:r>
              <a:rPr lang="en-US" sz="2400" dirty="0" smtClean="0"/>
              <a:t>The </a:t>
            </a:r>
            <a:r>
              <a:rPr lang="en-US" sz="2400" dirty="0"/>
              <a:t>project is expected to create cash flows, net of taxes, of $240,000 in the first year, and $300,000 in the second year. </a:t>
            </a:r>
            <a:r>
              <a:rPr lang="en-US" sz="2400" dirty="0" smtClean="0"/>
              <a:t>The </a:t>
            </a:r>
            <a:r>
              <a:rPr lang="en-US" sz="2400" dirty="0"/>
              <a:t>distillery should invest in the project if the </a:t>
            </a:r>
            <a:r>
              <a:rPr lang="en-US" sz="2400" dirty="0" smtClean="0"/>
              <a:t>project’s </a:t>
            </a:r>
            <a:r>
              <a:rPr lang="en-US" sz="2400" dirty="0"/>
              <a:t>cost is less than or equal to:</a:t>
            </a:r>
          </a:p>
          <a:p>
            <a:pPr marL="457200" indent="-457200">
              <a:buFont typeface="+mj-lt"/>
              <a:buAutoNum type="alphaLcPeriod"/>
            </a:pPr>
            <a:r>
              <a:rPr lang="en-US" sz="2400" dirty="0" smtClean="0"/>
              <a:t>$</a:t>
            </a:r>
            <a:r>
              <a:rPr lang="en-US" sz="2400" dirty="0"/>
              <a:t>540,000</a:t>
            </a:r>
          </a:p>
          <a:p>
            <a:pPr marL="457200" indent="-457200">
              <a:buFont typeface="+mj-lt"/>
              <a:buAutoNum type="alphaLcPeriod"/>
            </a:pPr>
            <a:r>
              <a:rPr lang="en-US" sz="2400" dirty="0" smtClean="0"/>
              <a:t>$</a:t>
            </a:r>
            <a:r>
              <a:rPr lang="en-US" sz="2400" dirty="0"/>
              <a:t>490,860</a:t>
            </a:r>
          </a:p>
          <a:p>
            <a:pPr marL="457200" indent="-457200">
              <a:buFont typeface="+mj-lt"/>
              <a:buAutoNum type="alphaLcPeriod"/>
            </a:pPr>
            <a:r>
              <a:rPr lang="en-US" sz="2400" dirty="0" smtClean="0"/>
              <a:t>$</a:t>
            </a:r>
            <a:r>
              <a:rPr lang="en-US" sz="2400" dirty="0"/>
              <a:t>465,960</a:t>
            </a:r>
          </a:p>
          <a:p>
            <a:pPr marL="457200" indent="-457200">
              <a:buFont typeface="+mj-lt"/>
              <a:buAutoNum type="alphaLcPeriod"/>
            </a:pPr>
            <a:r>
              <a:rPr lang="en-US" sz="2400" dirty="0" smtClean="0"/>
              <a:t>$</a:t>
            </a:r>
            <a:r>
              <a:rPr lang="en-US" sz="2400" dirty="0"/>
              <a:t>446,040</a:t>
            </a:r>
          </a:p>
          <a:p>
            <a:pPr marL="0" indent="0">
              <a:buNone/>
              <a:tabLst>
                <a:tab pos="7772400" algn="dec"/>
              </a:tabLst>
              <a:defRPr/>
            </a:pPr>
            <a:endParaRPr lang="en-US" sz="1800" dirty="0"/>
          </a:p>
        </p:txBody>
      </p:sp>
      <p:sp>
        <p:nvSpPr>
          <p:cNvPr id="2" name="Oval 1"/>
          <p:cNvSpPr/>
          <p:nvPr/>
        </p:nvSpPr>
        <p:spPr bwMode="auto">
          <a:xfrm flipV="1">
            <a:off x="761999" y="5056023"/>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584521" y="4107982"/>
            <a:ext cx="3885197" cy="1800493"/>
          </a:xfrm>
          <a:prstGeom prst="rect">
            <a:avLst/>
          </a:prstGeom>
          <a:solidFill>
            <a:schemeClr val="accent2">
              <a:lumMod val="20000"/>
              <a:lumOff val="80000"/>
            </a:schemeClr>
          </a:solidFill>
          <a:ln w="6350">
            <a:solidFill>
              <a:schemeClr val="tx1"/>
            </a:solidFill>
          </a:ln>
        </p:spPr>
        <p:txBody>
          <a:bodyPr wrap="square" rtlCol="0">
            <a:spAutoFit/>
          </a:bodyPr>
          <a:lstStyle/>
          <a:p>
            <a:pPr lvl="0">
              <a:spcAft>
                <a:spcPts val="1800"/>
              </a:spcAft>
            </a:pPr>
            <a:r>
              <a:rPr lang="en-US" sz="2400" dirty="0"/>
              <a:t>The correct answer is </a:t>
            </a:r>
            <a:r>
              <a:rPr lang="en-US" sz="2400" i="1" dirty="0"/>
              <a:t>c</a:t>
            </a:r>
            <a:r>
              <a:rPr lang="en-US" sz="2400" dirty="0"/>
              <a:t>:</a:t>
            </a:r>
          </a:p>
          <a:p>
            <a:pPr lvl="0"/>
            <a:r>
              <a:rPr lang="en-US" sz="2400" dirty="0"/>
              <a:t>$218,160  ($240,000 </a:t>
            </a:r>
            <a:r>
              <a:rPr lang="en-US" sz="2400" dirty="0" smtClean="0"/>
              <a:t>× </a:t>
            </a:r>
            <a:r>
              <a:rPr lang="en-US" sz="2400" dirty="0"/>
              <a:t>0.909)  </a:t>
            </a:r>
          </a:p>
          <a:p>
            <a:pPr lvl="0"/>
            <a:r>
              <a:rPr lang="en-US" sz="2400" u="sng" dirty="0"/>
              <a:t>  247,800  </a:t>
            </a:r>
            <a:r>
              <a:rPr lang="en-US" sz="2400" dirty="0"/>
              <a:t>($300,000 </a:t>
            </a:r>
            <a:r>
              <a:rPr lang="en-US" sz="2400" dirty="0" smtClean="0"/>
              <a:t>× </a:t>
            </a:r>
            <a:r>
              <a:rPr lang="en-US" sz="2400" dirty="0"/>
              <a:t>0.826)</a:t>
            </a:r>
          </a:p>
          <a:p>
            <a:pPr lvl="0"/>
            <a:r>
              <a:rPr lang="en-US" sz="2400" b="1" dirty="0"/>
              <a:t>$465,960</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-4</a:t>
            </a:r>
            <a:endParaRPr lang="en-IN" sz="1500" dirty="0"/>
          </a:p>
        </p:txBody>
      </p:sp>
    </p:spTree>
    <p:extLst>
      <p:ext uri="{BB962C8B-B14F-4D97-AF65-F5344CB8AC3E}">
        <p14:creationId xmlns:p14="http://schemas.microsoft.com/office/powerpoint/2010/main" val="5363359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Expected Cash Flow Approach</a:t>
            </a:r>
          </a:p>
        </p:txBody>
      </p:sp>
      <p:sp>
        <p:nvSpPr>
          <p:cNvPr id="3" name="Content Placeholder 2"/>
          <p:cNvSpPr>
            <a:spLocks noGrp="1"/>
          </p:cNvSpPr>
          <p:nvPr>
            <p:ph idx="1"/>
          </p:nvPr>
        </p:nvSpPr>
        <p:spPr/>
        <p:txBody>
          <a:bodyPr>
            <a:normAutofit lnSpcReduction="10000"/>
          </a:bodyPr>
          <a:lstStyle/>
          <a:p>
            <a:pPr marL="0" indent="0">
              <a:buNone/>
            </a:pPr>
            <a:r>
              <a:rPr lang="en-IN" sz="2800" b="1" dirty="0">
                <a:solidFill>
                  <a:srgbClr val="008000"/>
                </a:solidFill>
                <a:ea typeface="Adobe Fan Heiti Std B" pitchFamily="34" charset="-128"/>
                <a:cs typeface="+mj-cs"/>
              </a:rPr>
              <a:t>Statement of Financial Accounting Concepts No. 7 (</a:t>
            </a:r>
            <a:r>
              <a:rPr lang="en-US" sz="2800" b="1" dirty="0">
                <a:solidFill>
                  <a:srgbClr val="008000"/>
                </a:solidFill>
                <a:ea typeface="Adobe Fan Heiti Std B" pitchFamily="34" charset="-128"/>
                <a:cs typeface="+mj-cs"/>
              </a:rPr>
              <a:t>SFAC No. 7)</a:t>
            </a:r>
            <a:endParaRPr lang="en-IN" sz="2800" b="1" dirty="0">
              <a:solidFill>
                <a:srgbClr val="008000"/>
              </a:solidFill>
              <a:ea typeface="Adobe Fan Heiti Std B" pitchFamily="34" charset="-128"/>
              <a:cs typeface="+mj-cs"/>
            </a:endParaRPr>
          </a:p>
          <a:p>
            <a:r>
              <a:rPr lang="en-IN" sz="2800" dirty="0"/>
              <a:t>Provides a framework for using future cash flows in accounting measurement when </a:t>
            </a:r>
            <a:r>
              <a:rPr lang="en-IN" sz="2800" b="1" dirty="0">
                <a:solidFill>
                  <a:srgbClr val="C00000"/>
                </a:solidFill>
              </a:rPr>
              <a:t>uncertainty</a:t>
            </a:r>
            <a:r>
              <a:rPr lang="en-IN" sz="2800" dirty="0"/>
              <a:t> is </a:t>
            </a:r>
            <a:r>
              <a:rPr lang="en-IN" sz="2800" dirty="0" smtClean="0"/>
              <a:t>present</a:t>
            </a:r>
            <a:r>
              <a:rPr lang="en-IN" sz="2800" b="1" dirty="0" smtClean="0">
                <a:solidFill>
                  <a:srgbClr val="C00000"/>
                </a:solidFill>
              </a:rPr>
              <a:t> </a:t>
            </a:r>
            <a:endParaRPr lang="en-IN" sz="2800" b="1" dirty="0">
              <a:solidFill>
                <a:srgbClr val="C00000"/>
              </a:solidFill>
            </a:endParaRPr>
          </a:p>
          <a:p>
            <a:r>
              <a:rPr lang="en-IN" sz="2800" dirty="0"/>
              <a:t>The objective in valuing an asset or liability using present value is to approximate </a:t>
            </a:r>
            <a:r>
              <a:rPr lang="en-IN" sz="2800" b="1" dirty="0">
                <a:solidFill>
                  <a:srgbClr val="C00000"/>
                </a:solidFill>
              </a:rPr>
              <a:t>fair value </a:t>
            </a:r>
            <a:r>
              <a:rPr lang="en-IN" sz="2800" dirty="0"/>
              <a:t>of that asset or liability</a:t>
            </a:r>
          </a:p>
          <a:p>
            <a:pPr lvl="1">
              <a:buFont typeface="Lucida Grande"/>
              <a:buChar char="–"/>
            </a:pPr>
            <a:r>
              <a:rPr lang="en-IN" dirty="0"/>
              <a:t>Key to that objective is determining the present value of future cash flows, </a:t>
            </a:r>
            <a:r>
              <a:rPr lang="en-US" dirty="0"/>
              <a:t>taking into account any </a:t>
            </a:r>
            <a:r>
              <a:rPr lang="en-US" b="1" dirty="0">
                <a:solidFill>
                  <a:srgbClr val="C00000"/>
                </a:solidFill>
              </a:rPr>
              <a:t>uncertainty </a:t>
            </a:r>
            <a:r>
              <a:rPr lang="en-US" dirty="0"/>
              <a:t>concerning the </a:t>
            </a:r>
            <a:r>
              <a:rPr lang="en-US" b="1" dirty="0">
                <a:solidFill>
                  <a:srgbClr val="C00000"/>
                </a:solidFill>
              </a:rPr>
              <a:t>amounts </a:t>
            </a:r>
            <a:r>
              <a:rPr lang="en-US" dirty="0"/>
              <a:t>and </a:t>
            </a:r>
            <a:r>
              <a:rPr lang="en-US" b="1" dirty="0">
                <a:solidFill>
                  <a:srgbClr val="C00000"/>
                </a:solidFill>
              </a:rPr>
              <a:t>timing</a:t>
            </a:r>
            <a:r>
              <a:rPr lang="en-US" dirty="0">
                <a:solidFill>
                  <a:srgbClr val="C00000"/>
                </a:solidFill>
              </a:rPr>
              <a:t> </a:t>
            </a:r>
            <a:r>
              <a:rPr lang="en-US" dirty="0"/>
              <a:t>of the cash flows</a:t>
            </a:r>
            <a:endParaRPr lang="en-IN" dirty="0"/>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5716707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Expected Cash Flow Approach </a:t>
            </a:r>
            <a:r>
              <a:rPr lang="en-IN" sz="2800" dirty="0" smtClean="0"/>
              <a:t>(continued)</a:t>
            </a:r>
            <a:endParaRPr lang="en-IN" sz="2800" dirty="0"/>
          </a:p>
        </p:txBody>
      </p:sp>
      <p:sp>
        <p:nvSpPr>
          <p:cNvPr id="11"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8" name="TextBox 7"/>
          <p:cNvSpPr txBox="1"/>
          <p:nvPr/>
        </p:nvSpPr>
        <p:spPr>
          <a:xfrm>
            <a:off x="696548" y="1171028"/>
            <a:ext cx="8353869" cy="2468880"/>
          </a:xfrm>
          <a:prstGeom prst="rect">
            <a:avLst/>
          </a:prstGeom>
          <a:solidFill>
            <a:srgbClr val="FFFFCC"/>
          </a:solidFill>
          <a:ln>
            <a:noFill/>
          </a:ln>
        </p:spPr>
        <p:txBody>
          <a:bodyPr wrap="square" rtlCol="0">
            <a:spAutoFit/>
          </a:bodyPr>
          <a:lstStyle/>
          <a:p>
            <a:pPr>
              <a:spcAft>
                <a:spcPts val="3000"/>
              </a:spcAft>
            </a:pPr>
            <a:r>
              <a:rPr lang="en-IN" dirty="0"/>
              <a:t>Dalton Corporation faces the likelihood of having to pay an uncertain amount in five years in connection with an environmental </a:t>
            </a:r>
            <a:r>
              <a:rPr lang="en-US" dirty="0"/>
              <a:t>cleanup</a:t>
            </a:r>
            <a:r>
              <a:rPr lang="en-IN" dirty="0"/>
              <a:t>. The future cash flow estimate is in the range of $100 million to $300 million with the following estimated probabilities:</a:t>
            </a:r>
          </a:p>
        </p:txBody>
      </p:sp>
      <p:graphicFrame>
        <p:nvGraphicFramePr>
          <p:cNvPr id="4" name="Table 3"/>
          <p:cNvGraphicFramePr>
            <a:graphicFrameLocks noGrp="1"/>
          </p:cNvGraphicFramePr>
          <p:nvPr>
            <p:extLst>
              <p:ext uri="{D42A27DB-BD31-4B8C-83A1-F6EECF244321}">
                <p14:modId xmlns:p14="http://schemas.microsoft.com/office/powerpoint/2010/main" val="349306468"/>
              </p:ext>
            </p:extLst>
          </p:nvPr>
        </p:nvGraphicFramePr>
        <p:xfrm>
          <a:off x="2392678" y="2103091"/>
          <a:ext cx="5120640" cy="1479058"/>
        </p:xfrm>
        <a:graphic>
          <a:graphicData uri="http://schemas.openxmlformats.org/drawingml/2006/table">
            <a:tbl>
              <a:tblPr firstRow="1" bandRow="1">
                <a:tableStyleId>{5C22544A-7EE6-4342-B048-85BDC9FD1C3A}</a:tableStyleId>
              </a:tblPr>
              <a:tblGrid>
                <a:gridCol w="2560320">
                  <a:extLst>
                    <a:ext uri="{9D8B030D-6E8A-4147-A177-3AD203B41FA5}">
                      <a16:colId xmlns="" xmlns:a16="http://schemas.microsoft.com/office/drawing/2014/main" val="20000"/>
                    </a:ext>
                  </a:extLst>
                </a:gridCol>
                <a:gridCol w="2560320">
                  <a:extLst>
                    <a:ext uri="{9D8B030D-6E8A-4147-A177-3AD203B41FA5}">
                      <a16:colId xmlns="" xmlns:a16="http://schemas.microsoft.com/office/drawing/2014/main" val="20001"/>
                    </a:ext>
                  </a:extLst>
                </a:gridCol>
              </a:tblGrid>
              <a:tr h="365953">
                <a:tc>
                  <a:txBody>
                    <a:bodyPr/>
                    <a:lstStyle/>
                    <a:p>
                      <a:pPr algn="ctr"/>
                      <a:r>
                        <a:rPr lang="en-US" dirty="0">
                          <a:solidFill>
                            <a:sysClr val="windowText" lastClr="000000"/>
                          </a:solidFill>
                        </a:rPr>
                        <a:t>Loss Amount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2"/>
                    </a:solidFill>
                  </a:tcPr>
                </a:tc>
                <a:tc>
                  <a:txBody>
                    <a:bodyPr/>
                    <a:lstStyle/>
                    <a:p>
                      <a:pPr algn="ctr"/>
                      <a:r>
                        <a:rPr lang="en-US" dirty="0">
                          <a:solidFill>
                            <a:sysClr val="windowText" lastClr="000000"/>
                          </a:solidFill>
                        </a:rPr>
                        <a:t>Probability</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2"/>
                    </a:solidFill>
                  </a:tcPr>
                </a:tc>
                <a:extLst>
                  <a:ext uri="{0D108BD9-81ED-4DB2-BD59-A6C34878D82A}">
                    <a16:rowId xmlns="" xmlns:a16="http://schemas.microsoft.com/office/drawing/2014/main" val="10000"/>
                  </a:ext>
                </a:extLst>
              </a:tr>
              <a:tr h="371035">
                <a:tc>
                  <a:txBody>
                    <a:bodyPr/>
                    <a:lstStyle/>
                    <a:p>
                      <a:pPr algn="ctr"/>
                      <a:r>
                        <a:rPr lang="en-US" dirty="0"/>
                        <a:t>$100 million</a:t>
                      </a:r>
                      <a:r>
                        <a:rPr lang="en-US" baseline="0" dirty="0"/>
                        <a:t> </a:t>
                      </a: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10%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C2"/>
                    </a:solidFill>
                  </a:tcPr>
                </a:tc>
                <a:extLst>
                  <a:ext uri="{0D108BD9-81ED-4DB2-BD59-A6C34878D82A}">
                    <a16:rowId xmlns="" xmlns:a16="http://schemas.microsoft.com/office/drawing/2014/main" val="10001"/>
                  </a:ext>
                </a:extLst>
              </a:tr>
              <a:tr h="37103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dirty="0"/>
                        <a:t>$200 million</a:t>
                      </a:r>
                      <a:r>
                        <a:rPr lang="en-US" baseline="0" dirty="0"/>
                        <a:t>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60%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extLst>
                  <a:ext uri="{0D108BD9-81ED-4DB2-BD59-A6C34878D82A}">
                    <a16:rowId xmlns="" xmlns:a16="http://schemas.microsoft.com/office/drawing/2014/main" val="10002"/>
                  </a:ext>
                </a:extLst>
              </a:tr>
              <a:tr h="37103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dirty="0"/>
                        <a:t>$300 million</a:t>
                      </a:r>
                      <a:r>
                        <a:rPr lang="en-US" baseline="0" dirty="0"/>
                        <a:t>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30%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extLst>
                  <a:ext uri="{0D108BD9-81ED-4DB2-BD59-A6C34878D82A}">
                    <a16:rowId xmlns="" xmlns:a16="http://schemas.microsoft.com/office/drawing/2014/main" val="10003"/>
                  </a:ext>
                </a:extLst>
              </a:tr>
            </a:tbl>
          </a:graphicData>
        </a:graphic>
      </p:graphicFrame>
      <p:sp>
        <p:nvSpPr>
          <p:cNvPr id="9" name="TextBox 8"/>
          <p:cNvSpPr txBox="1"/>
          <p:nvPr/>
        </p:nvSpPr>
        <p:spPr>
          <a:xfrm>
            <a:off x="696548" y="5562132"/>
            <a:ext cx="6257780" cy="1169551"/>
          </a:xfrm>
          <a:prstGeom prst="rect">
            <a:avLst/>
          </a:prstGeom>
          <a:noFill/>
          <a:ln>
            <a:noFill/>
          </a:ln>
        </p:spPr>
        <p:txBody>
          <a:bodyPr wrap="square" rtlCol="0">
            <a:spAutoFit/>
          </a:bodyPr>
          <a:lstStyle/>
          <a:p>
            <a:r>
              <a:rPr lang="en-US" sz="2000" dirty="0"/>
              <a:t>If the company’s risk-free rate of interest is 5%, present value of expected cash flows:</a:t>
            </a:r>
          </a:p>
          <a:p>
            <a:pPr>
              <a:lnSpc>
                <a:spcPct val="150000"/>
              </a:lnSpc>
            </a:pPr>
            <a:r>
              <a:rPr lang="en-US" sz="2000" dirty="0"/>
              <a:t>$220,000,000 </a:t>
            </a:r>
            <a:r>
              <a:rPr lang="en-US" sz="2000" dirty="0" smtClean="0"/>
              <a:t>× </a:t>
            </a:r>
            <a:r>
              <a:rPr lang="en-US" sz="2000" dirty="0"/>
              <a:t>.78353 = </a:t>
            </a:r>
            <a:r>
              <a:rPr lang="en-US" sz="2000" b="1" dirty="0">
                <a:solidFill>
                  <a:srgbClr val="C00000"/>
                </a:solidFill>
              </a:rPr>
              <a:t>$172,376,600</a:t>
            </a:r>
          </a:p>
        </p:txBody>
      </p:sp>
      <p:sp>
        <p:nvSpPr>
          <p:cNvPr id="15" name="TextBox 14"/>
          <p:cNvSpPr txBox="1"/>
          <p:nvPr/>
        </p:nvSpPr>
        <p:spPr>
          <a:xfrm>
            <a:off x="6881328" y="5737273"/>
            <a:ext cx="2086939" cy="646331"/>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5, </a:t>
            </a:r>
            <a:r>
              <a:rPr lang="en-US" i="1" dirty="0"/>
              <a:t>i</a:t>
            </a:r>
            <a:r>
              <a:rPr lang="en-US" dirty="0"/>
              <a:t> = 5%</a:t>
            </a:r>
          </a:p>
        </p:txBody>
      </p:sp>
      <p:cxnSp>
        <p:nvCxnSpPr>
          <p:cNvPr id="23" name="Straight Arrow Connector 22"/>
          <p:cNvCxnSpPr>
            <a:stCxn id="15" idx="1"/>
          </p:cNvCxnSpPr>
          <p:nvPr/>
        </p:nvCxnSpPr>
        <p:spPr>
          <a:xfrm flipH="1">
            <a:off x="3090672" y="6060439"/>
            <a:ext cx="3790656" cy="30484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3" name="Rectangle 2"/>
          <p:cNvSpPr/>
          <p:nvPr/>
        </p:nvSpPr>
        <p:spPr>
          <a:xfrm>
            <a:off x="711223" y="3735662"/>
            <a:ext cx="5943600" cy="1754326"/>
          </a:xfrm>
          <a:prstGeom prst="rect">
            <a:avLst/>
          </a:prstGeom>
          <a:solidFill>
            <a:srgbClr val="FBE5D6"/>
          </a:solidFill>
          <a:ln w="1270">
            <a:noFill/>
          </a:ln>
        </p:spPr>
        <p:txBody>
          <a:bodyPr wrap="square">
            <a:spAutoFit/>
          </a:bodyPr>
          <a:lstStyle/>
          <a:p>
            <a:r>
              <a:rPr lang="en-US" dirty="0"/>
              <a:t>The expected cash flow:					</a:t>
            </a:r>
          </a:p>
          <a:p>
            <a:r>
              <a:rPr lang="en-US" dirty="0"/>
              <a:t>$100 	</a:t>
            </a:r>
            <a:r>
              <a:rPr lang="en-US" dirty="0" smtClean="0"/>
              <a:t>×</a:t>
            </a:r>
            <a:r>
              <a:rPr lang="en-US" dirty="0"/>
              <a:t>	10%	=	$ 10 	million</a:t>
            </a:r>
          </a:p>
          <a:p>
            <a:r>
              <a:rPr lang="en-US" dirty="0"/>
              <a:t>  200	</a:t>
            </a:r>
            <a:r>
              <a:rPr lang="en-US" dirty="0" smtClean="0"/>
              <a:t>×</a:t>
            </a:r>
            <a:r>
              <a:rPr lang="en-US" dirty="0"/>
              <a:t>	60%	=	 120	million</a:t>
            </a:r>
          </a:p>
          <a:p>
            <a:r>
              <a:rPr lang="en-US" dirty="0"/>
              <a:t>  300	</a:t>
            </a:r>
            <a:r>
              <a:rPr lang="en-US" dirty="0" smtClean="0"/>
              <a:t>×</a:t>
            </a:r>
            <a:r>
              <a:rPr lang="en-US" dirty="0"/>
              <a:t>	30%	=	</a:t>
            </a:r>
            <a:r>
              <a:rPr lang="en-US" u="sng" dirty="0"/>
              <a:t>   90</a:t>
            </a:r>
            <a:r>
              <a:rPr lang="en-US" dirty="0"/>
              <a:t>	million</a:t>
            </a:r>
          </a:p>
          <a:p>
            <a:r>
              <a:rPr lang="en-US" dirty="0"/>
              <a:t>				</a:t>
            </a:r>
            <a:r>
              <a:rPr lang="en-US" b="1" dirty="0">
                <a:solidFill>
                  <a:srgbClr val="C00000"/>
                </a:solidFill>
              </a:rPr>
              <a:t>$220 </a:t>
            </a:r>
            <a:r>
              <a:rPr lang="en-US" dirty="0"/>
              <a:t>	</a:t>
            </a:r>
            <a:r>
              <a:rPr lang="en-US" b="1" dirty="0">
                <a:solidFill>
                  <a:srgbClr val="C00000"/>
                </a:solidFill>
              </a:rPr>
              <a:t>million</a:t>
            </a:r>
          </a:p>
        </p:txBody>
      </p:sp>
    </p:spTree>
    <p:extLst>
      <p:ext uri="{BB962C8B-B14F-4D97-AF65-F5344CB8AC3E}">
        <p14:creationId xmlns:p14="http://schemas.microsoft.com/office/powerpoint/2010/main" val="20485054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2" presetClass="entr" presetSubtype="1"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5"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Cash Flow Approach</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lnSpcReduction="10000"/>
          </a:bodyPr>
          <a:lstStyle/>
          <a:p>
            <a:pPr marL="0" indent="0">
              <a:buNone/>
            </a:pPr>
            <a:r>
              <a:rPr lang="en-US" sz="2000" dirty="0"/>
              <a:t>Willie Winn Track Shoes used the expected cash flow approach to determine the present value of a future obligation to be paid to Betty Will Company in four years. Estimated future payment possibilities were as follows:</a:t>
            </a:r>
          </a:p>
          <a:p>
            <a:pPr marL="0" indent="0">
              <a:buNone/>
            </a:pPr>
            <a:r>
              <a:rPr lang="en-US" sz="2000" dirty="0"/>
              <a:t>	</a:t>
            </a:r>
            <a:r>
              <a:rPr lang="en-US" sz="2000" b="1" dirty="0"/>
              <a:t>Possible payment</a:t>
            </a:r>
            <a:r>
              <a:rPr lang="en-US" sz="2000" dirty="0"/>
              <a:t>	</a:t>
            </a:r>
            <a:r>
              <a:rPr lang="en-US" sz="2000" b="1" dirty="0"/>
              <a:t>Probability</a:t>
            </a:r>
            <a:endParaRPr lang="en-US" sz="2000" dirty="0"/>
          </a:p>
          <a:p>
            <a:pPr marL="0" indent="0">
              <a:buNone/>
              <a:tabLst>
                <a:tab pos="1081088" algn="l"/>
                <a:tab pos="4060825" algn="l"/>
              </a:tabLst>
            </a:pPr>
            <a:r>
              <a:rPr lang="en-US" sz="2000" dirty="0"/>
              <a:t>	$100 million	20%</a:t>
            </a:r>
          </a:p>
          <a:p>
            <a:pPr marL="0" indent="0">
              <a:buNone/>
              <a:tabLst>
                <a:tab pos="1081088" algn="l"/>
                <a:tab pos="4060825" algn="l"/>
              </a:tabLst>
            </a:pPr>
            <a:r>
              <a:rPr lang="en-US" sz="2000" dirty="0"/>
              <a:t>	  140 million	40%</a:t>
            </a:r>
          </a:p>
          <a:p>
            <a:pPr marL="0" indent="0">
              <a:buNone/>
              <a:tabLst>
                <a:tab pos="1081088" algn="l"/>
                <a:tab pos="4060825" algn="l"/>
              </a:tabLst>
            </a:pPr>
            <a:r>
              <a:rPr lang="en-US" sz="2000" dirty="0"/>
              <a:t>	  180 million	40%</a:t>
            </a:r>
          </a:p>
          <a:p>
            <a:pPr marL="0" indent="0">
              <a:spcAft>
                <a:spcPts val="1200"/>
              </a:spcAft>
              <a:buNone/>
            </a:pPr>
            <a:r>
              <a:rPr lang="en-US" sz="2000" dirty="0"/>
              <a:t>The risk-free interest rate is 5%. The present value of $1 in </a:t>
            </a:r>
            <a:r>
              <a:rPr lang="en-US" sz="2000" dirty="0" smtClean="0"/>
              <a:t>four </a:t>
            </a:r>
            <a:r>
              <a:rPr lang="en-US" sz="2000" dirty="0"/>
              <a:t>periods at 5% is 0.82270. What is the estimated present value of the future obligation?</a:t>
            </a:r>
          </a:p>
          <a:p>
            <a:pPr marL="457200" indent="-457200">
              <a:buFont typeface="+mj-lt"/>
              <a:buAutoNum type="alphaLcPeriod"/>
              <a:tabLst>
                <a:tab pos="461963" algn="l"/>
              </a:tabLst>
            </a:pPr>
            <a:r>
              <a:rPr lang="en-US" sz="2000" dirty="0" smtClean="0"/>
              <a:t>$</a:t>
            </a:r>
            <a:r>
              <a:rPr lang="en-US" sz="2000" dirty="0"/>
              <a:t>115 </a:t>
            </a:r>
            <a:r>
              <a:rPr lang="en-US" sz="2000" dirty="0" smtClean="0"/>
              <a:t>million</a:t>
            </a:r>
            <a:endParaRPr lang="en-US" sz="2000" dirty="0"/>
          </a:p>
          <a:p>
            <a:pPr marL="457200" indent="-457200">
              <a:buFont typeface="+mj-lt"/>
              <a:buAutoNum type="alphaLcPeriod"/>
              <a:tabLst>
                <a:tab pos="461963" algn="l"/>
              </a:tabLst>
            </a:pPr>
            <a:r>
              <a:rPr lang="en-US" sz="2000" dirty="0" smtClean="0"/>
              <a:t>$</a:t>
            </a:r>
            <a:r>
              <a:rPr lang="en-US" sz="2000" dirty="0"/>
              <a:t>122 </a:t>
            </a:r>
            <a:r>
              <a:rPr lang="en-US" sz="2000" dirty="0" smtClean="0"/>
              <a:t>million</a:t>
            </a:r>
            <a:endParaRPr lang="en-US" sz="2000" dirty="0"/>
          </a:p>
          <a:p>
            <a:pPr marL="457200" indent="-457200">
              <a:buFont typeface="+mj-lt"/>
              <a:buAutoNum type="alphaLcPeriod"/>
              <a:tabLst>
                <a:tab pos="461963" algn="l"/>
              </a:tabLst>
            </a:pPr>
            <a:r>
              <a:rPr lang="en-US" sz="2000" dirty="0" smtClean="0"/>
              <a:t>$</a:t>
            </a:r>
            <a:r>
              <a:rPr lang="en-US" sz="2000" dirty="0"/>
              <a:t>140 </a:t>
            </a:r>
            <a:r>
              <a:rPr lang="en-US" sz="2000" dirty="0" smtClean="0"/>
              <a:t>million</a:t>
            </a:r>
            <a:endParaRPr lang="en-US" sz="2000" dirty="0"/>
          </a:p>
          <a:p>
            <a:pPr marL="457200" indent="-457200">
              <a:buFont typeface="+mj-lt"/>
              <a:buAutoNum type="alphaLcPeriod"/>
              <a:tabLst>
                <a:tab pos="461963" algn="l"/>
              </a:tabLst>
            </a:pPr>
            <a:r>
              <a:rPr lang="en-US" sz="2000" dirty="0" smtClean="0"/>
              <a:t>$</a:t>
            </a:r>
            <a:r>
              <a:rPr lang="en-US" sz="2000" dirty="0"/>
              <a:t>148 </a:t>
            </a:r>
            <a:r>
              <a:rPr lang="en-US" sz="2000" dirty="0" smtClean="0"/>
              <a:t>million</a:t>
            </a:r>
            <a:endParaRPr lang="en-US" sz="2000" dirty="0"/>
          </a:p>
          <a:p>
            <a:pPr marL="0" indent="0">
              <a:buNone/>
              <a:tabLst>
                <a:tab pos="7772400" algn="dec"/>
              </a:tabLst>
              <a:defRPr/>
            </a:pPr>
            <a:endParaRPr lang="en-US" sz="1800" dirty="0"/>
          </a:p>
        </p:txBody>
      </p:sp>
      <p:sp>
        <p:nvSpPr>
          <p:cNvPr id="2" name="Oval 1"/>
          <p:cNvSpPr/>
          <p:nvPr/>
        </p:nvSpPr>
        <p:spPr bwMode="auto">
          <a:xfrm flipV="1">
            <a:off x="739434" y="5332968"/>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741235" y="4590367"/>
            <a:ext cx="4723793" cy="2108269"/>
          </a:xfrm>
          <a:prstGeom prst="rect">
            <a:avLst/>
          </a:prstGeom>
          <a:solidFill>
            <a:schemeClr val="accent2">
              <a:lumMod val="20000"/>
              <a:lumOff val="80000"/>
            </a:schemeClr>
          </a:solidFill>
          <a:ln w="6350">
            <a:solidFill>
              <a:schemeClr val="tx1"/>
            </a:solidFill>
          </a:ln>
        </p:spPr>
        <p:txBody>
          <a:bodyPr wrap="square" rtlCol="0">
            <a:spAutoFit/>
          </a:bodyPr>
          <a:lstStyle/>
          <a:p>
            <a:pPr lvl="0">
              <a:spcAft>
                <a:spcPts val="1200"/>
              </a:spcAft>
              <a:tabLst>
                <a:tab pos="3028950" algn="dec"/>
              </a:tabLst>
            </a:pPr>
            <a:r>
              <a:rPr lang="en-US" sz="1700" dirty="0"/>
              <a:t>The correct answer is </a:t>
            </a:r>
            <a:r>
              <a:rPr lang="en-US" sz="1700" i="1" dirty="0"/>
              <a:t>b</a:t>
            </a:r>
            <a:r>
              <a:rPr lang="en-US" sz="1700" dirty="0"/>
              <a:t>:</a:t>
            </a:r>
          </a:p>
          <a:p>
            <a:pPr lvl="0">
              <a:tabLst>
                <a:tab pos="3028950" algn="dec"/>
              </a:tabLst>
            </a:pPr>
            <a:r>
              <a:rPr lang="en-US" sz="1700" dirty="0"/>
              <a:t>$100 million </a:t>
            </a:r>
            <a:r>
              <a:rPr lang="en-US" sz="1700" dirty="0" smtClean="0"/>
              <a:t>× </a:t>
            </a:r>
            <a:r>
              <a:rPr lang="en-US" sz="1700" dirty="0"/>
              <a:t>0.20 = 	$ 20 million </a:t>
            </a:r>
          </a:p>
          <a:p>
            <a:pPr lvl="0">
              <a:tabLst>
                <a:tab pos="3028950" algn="dec"/>
              </a:tabLst>
            </a:pPr>
            <a:r>
              <a:rPr lang="en-US" sz="1700" dirty="0"/>
              <a:t>$140 million </a:t>
            </a:r>
            <a:r>
              <a:rPr lang="en-US" sz="1700" dirty="0" smtClean="0"/>
              <a:t>× </a:t>
            </a:r>
            <a:r>
              <a:rPr lang="en-US" sz="1700" dirty="0"/>
              <a:t>0.40 =   	56 million </a:t>
            </a:r>
          </a:p>
          <a:p>
            <a:pPr lvl="0">
              <a:tabLst>
                <a:tab pos="3028950" algn="dec"/>
              </a:tabLst>
            </a:pPr>
            <a:r>
              <a:rPr lang="en-US" sz="1700" dirty="0"/>
              <a:t>$180 million </a:t>
            </a:r>
            <a:r>
              <a:rPr lang="en-US" sz="1700" dirty="0" smtClean="0"/>
              <a:t>× </a:t>
            </a:r>
            <a:r>
              <a:rPr lang="en-US" sz="1700" dirty="0"/>
              <a:t>0.40 =   	</a:t>
            </a:r>
            <a:r>
              <a:rPr lang="en-US" sz="1700" u="sng" dirty="0"/>
              <a:t>    72 million </a:t>
            </a:r>
          </a:p>
          <a:p>
            <a:pPr lvl="0">
              <a:tabLst>
                <a:tab pos="3028950" algn="dec"/>
              </a:tabLst>
            </a:pPr>
            <a:r>
              <a:rPr lang="en-US" sz="1700" dirty="0"/>
              <a:t>	$148 million </a:t>
            </a:r>
          </a:p>
          <a:p>
            <a:pPr lvl="0">
              <a:tabLst>
                <a:tab pos="3028950" algn="dec"/>
              </a:tabLst>
            </a:pPr>
            <a:r>
              <a:rPr lang="en-US" sz="1700" dirty="0"/>
              <a:t>	</a:t>
            </a:r>
            <a:r>
              <a:rPr lang="en-US" sz="1700" u="sng" dirty="0"/>
              <a:t>  </a:t>
            </a:r>
            <a:r>
              <a:rPr lang="en-US" sz="1700" u="sng" dirty="0" smtClean="0"/>
              <a:t>×     </a:t>
            </a:r>
            <a:r>
              <a:rPr lang="en-US" sz="1700" u="sng" dirty="0"/>
              <a:t>.82270</a:t>
            </a:r>
          </a:p>
          <a:p>
            <a:pPr lvl="0">
              <a:tabLst>
                <a:tab pos="3028950" algn="dec"/>
              </a:tabLst>
            </a:pPr>
            <a:r>
              <a:rPr lang="en-US" sz="1700" dirty="0"/>
              <a:t>	</a:t>
            </a:r>
            <a:r>
              <a:rPr lang="en-US" sz="1700" b="1" dirty="0"/>
              <a:t>$121.76 million</a:t>
            </a:r>
          </a:p>
          <a:p>
            <a:pPr lvl="0">
              <a:tabLst>
                <a:tab pos="3028950" algn="dec"/>
              </a:tabLst>
            </a:pPr>
            <a:endParaRPr lang="en-US" sz="200" dirty="0"/>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-4</a:t>
            </a:r>
            <a:endParaRPr lang="en-IN" sz="1500" dirty="0"/>
          </a:p>
        </p:txBody>
      </p:sp>
    </p:spTree>
    <p:extLst>
      <p:ext uri="{BB962C8B-B14F-4D97-AF65-F5344CB8AC3E}">
        <p14:creationId xmlns:p14="http://schemas.microsoft.com/office/powerpoint/2010/main" val="37550043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Basic Annuities</a:t>
            </a:r>
          </a:p>
        </p:txBody>
      </p:sp>
      <p:sp>
        <p:nvSpPr>
          <p:cNvPr id="3" name="Content Placeholder 2"/>
          <p:cNvSpPr>
            <a:spLocks noGrp="1"/>
          </p:cNvSpPr>
          <p:nvPr>
            <p:ph idx="1"/>
          </p:nvPr>
        </p:nvSpPr>
        <p:spPr>
          <a:xfrm>
            <a:off x="761999" y="1254125"/>
            <a:ext cx="7988711" cy="5362985"/>
          </a:xfrm>
        </p:spPr>
        <p:txBody>
          <a:bodyPr>
            <a:noAutofit/>
          </a:bodyPr>
          <a:lstStyle/>
          <a:p>
            <a:pPr marL="0" indent="0">
              <a:buNone/>
            </a:pPr>
            <a:r>
              <a:rPr lang="en-IN" sz="2400" b="1" dirty="0">
                <a:solidFill>
                  <a:srgbClr val="0072A2"/>
                </a:solidFill>
              </a:rPr>
              <a:t>Annuity</a:t>
            </a:r>
          </a:p>
          <a:p>
            <a:pPr>
              <a:spcAft>
                <a:spcPts val="600"/>
              </a:spcAft>
            </a:pPr>
            <a:r>
              <a:rPr lang="en-IN" sz="2400" dirty="0"/>
              <a:t>Series of cash flows of the </a:t>
            </a:r>
            <a:r>
              <a:rPr lang="en-IN" sz="2400" b="1" dirty="0"/>
              <a:t>same amount </a:t>
            </a:r>
            <a:r>
              <a:rPr lang="en-IN" sz="2400" dirty="0"/>
              <a:t>received or paid each period</a:t>
            </a:r>
          </a:p>
          <a:p>
            <a:pPr marL="0" indent="0">
              <a:buNone/>
            </a:pPr>
            <a:r>
              <a:rPr lang="en-IN" sz="2400" b="1" dirty="0">
                <a:solidFill>
                  <a:srgbClr val="C00000"/>
                </a:solidFill>
              </a:rPr>
              <a:t>Examples:</a:t>
            </a:r>
            <a:r>
              <a:rPr lang="en-IN" sz="2400" dirty="0">
                <a:solidFill>
                  <a:srgbClr val="C00000"/>
                </a:solidFill>
              </a:rPr>
              <a:t> </a:t>
            </a:r>
          </a:p>
          <a:p>
            <a:r>
              <a:rPr lang="en-IN" sz="2400" dirty="0"/>
              <a:t>A loan on which periodic interest is paid in equal amounts</a:t>
            </a:r>
          </a:p>
          <a:p>
            <a:r>
              <a:rPr lang="en-IN" sz="2400" dirty="0"/>
              <a:t>A lease paid in equal </a:t>
            </a:r>
            <a:r>
              <a:rPr lang="en-IN" sz="2400" dirty="0" smtClean="0"/>
              <a:t>installments </a:t>
            </a:r>
            <a:r>
              <a:rPr lang="en-IN" sz="2400" dirty="0"/>
              <a:t>during a specified period of time</a:t>
            </a:r>
          </a:p>
        </p:txBody>
      </p:sp>
      <p:sp>
        <p:nvSpPr>
          <p:cNvPr id="17"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graphicFrame>
        <p:nvGraphicFramePr>
          <p:cNvPr id="6" name="Diagram 5"/>
          <p:cNvGraphicFramePr/>
          <p:nvPr>
            <p:extLst>
              <p:ext uri="{D42A27DB-BD31-4B8C-83A1-F6EECF244321}">
                <p14:modId xmlns:p14="http://schemas.microsoft.com/office/powerpoint/2010/main" val="3516870208"/>
              </p:ext>
            </p:extLst>
          </p:nvPr>
        </p:nvGraphicFramePr>
        <p:xfrm>
          <a:off x="704850" y="4372851"/>
          <a:ext cx="8125048" cy="252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41570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331738"/>
            <a:ext cx="8013600" cy="5057775"/>
          </a:xfrm>
        </p:spPr>
        <p:txBody>
          <a:bodyPr>
            <a:normAutofit/>
          </a:bodyPr>
          <a:lstStyle/>
          <a:p>
            <a:pPr marL="0" indent="0">
              <a:buNone/>
            </a:pPr>
            <a:r>
              <a:rPr lang="en-IN" sz="2500" b="1" dirty="0">
                <a:solidFill>
                  <a:srgbClr val="C00000"/>
                </a:solidFill>
              </a:rPr>
              <a:t>Example:</a:t>
            </a:r>
          </a:p>
          <a:p>
            <a:pPr marL="0" indent="0">
              <a:buNone/>
            </a:pPr>
            <a:r>
              <a:rPr lang="en-IN" sz="2500" dirty="0"/>
              <a:t>An </a:t>
            </a:r>
            <a:r>
              <a:rPr lang="en-US" sz="2500" dirty="0"/>
              <a:t>installment</a:t>
            </a:r>
            <a:r>
              <a:rPr lang="en-IN" sz="2500" dirty="0"/>
              <a:t> note payable dated December 31, 2018, might require the debtor to make three equal annual payments, with the </a:t>
            </a:r>
            <a:r>
              <a:rPr lang="en-IN" sz="2500" b="1" dirty="0">
                <a:solidFill>
                  <a:srgbClr val="C00000"/>
                </a:solidFill>
              </a:rPr>
              <a:t>first payment due on December 31, 2019</a:t>
            </a:r>
            <a:r>
              <a:rPr lang="en-IN" sz="2500" dirty="0"/>
              <a:t>, and the last one on December 31, 2021.</a:t>
            </a:r>
            <a:endParaRPr lang="en-IN" sz="2500" b="1" dirty="0">
              <a:solidFill>
                <a:srgbClr val="00B0F0"/>
              </a:solidFill>
            </a:endParaRPr>
          </a:p>
          <a:p>
            <a:pPr marL="0" indent="0">
              <a:buNone/>
            </a:pPr>
            <a:r>
              <a:rPr lang="en-IN" b="1" dirty="0">
                <a:solidFill>
                  <a:srgbClr val="00B0F0"/>
                </a:solidFill>
              </a:rPr>
              <a:t> </a:t>
            </a:r>
          </a:p>
          <a:p>
            <a:pPr marL="0" indent="0">
              <a:buNone/>
            </a:pPr>
            <a:endParaRPr lang="en-IN" dirty="0"/>
          </a:p>
          <a:p>
            <a:pPr marL="0" indent="0">
              <a:buNone/>
            </a:pPr>
            <a:endParaRPr lang="en-IN" b="1" dirty="0">
              <a:solidFill>
                <a:srgbClr val="00B0F0"/>
              </a:solidFill>
            </a:endParaRPr>
          </a:p>
        </p:txBody>
      </p:sp>
      <p:sp>
        <p:nvSpPr>
          <p:cNvPr id="24" name="Title 1"/>
          <p:cNvSpPr>
            <a:spLocks noGrp="1"/>
          </p:cNvSpPr>
          <p:nvPr>
            <p:ph type="title"/>
          </p:nvPr>
        </p:nvSpPr>
        <p:spPr/>
        <p:txBody>
          <a:bodyPr/>
          <a:lstStyle/>
          <a:p>
            <a:pPr algn="ctr"/>
            <a:r>
              <a:rPr lang="en-IN" dirty="0"/>
              <a:t>Ordinary Annuity</a:t>
            </a:r>
          </a:p>
        </p:txBody>
      </p:sp>
      <p:sp>
        <p:nvSpPr>
          <p:cNvPr id="2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pic>
        <p:nvPicPr>
          <p:cNvPr id="2" name="Picture 1"/>
          <p:cNvPicPr>
            <a:picLocks noChangeAspect="1"/>
          </p:cNvPicPr>
          <p:nvPr/>
        </p:nvPicPr>
        <p:blipFill>
          <a:blip r:embed="rId3"/>
          <a:stretch>
            <a:fillRect/>
          </a:stretch>
        </p:blipFill>
        <p:spPr>
          <a:xfrm>
            <a:off x="738913" y="3657215"/>
            <a:ext cx="8036686" cy="1816990"/>
          </a:xfrm>
          <a:prstGeom prst="rect">
            <a:avLst/>
          </a:prstGeom>
        </p:spPr>
      </p:pic>
    </p:spTree>
    <p:extLst>
      <p:ext uri="{BB962C8B-B14F-4D97-AF65-F5344CB8AC3E}">
        <p14:creationId xmlns:p14="http://schemas.microsoft.com/office/powerpoint/2010/main" val="21391805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Simple versus Compound Interest</a:t>
            </a:r>
          </a:p>
        </p:txBody>
      </p:sp>
      <p:sp>
        <p:nvSpPr>
          <p:cNvPr id="3" name="Content Placeholder 2"/>
          <p:cNvSpPr>
            <a:spLocks noGrp="1"/>
          </p:cNvSpPr>
          <p:nvPr>
            <p:ph idx="1"/>
          </p:nvPr>
        </p:nvSpPr>
        <p:spPr/>
        <p:txBody>
          <a:bodyPr>
            <a:noAutofit/>
          </a:bodyPr>
          <a:lstStyle/>
          <a:p>
            <a:pPr marL="0" indent="0">
              <a:buNone/>
            </a:pPr>
            <a:r>
              <a:rPr lang="en-IN" sz="2800" b="1" dirty="0">
                <a:solidFill>
                  <a:srgbClr val="0072A2"/>
                </a:solidFill>
              </a:rPr>
              <a:t>Interest</a:t>
            </a:r>
          </a:p>
          <a:p>
            <a:r>
              <a:rPr lang="en-US" sz="2800" dirty="0"/>
              <a:t>Amount of money paid or received in excess of the amount of money borrowed or lent </a:t>
            </a:r>
          </a:p>
          <a:p>
            <a:pPr marL="0" indent="0">
              <a:buNone/>
            </a:pPr>
            <a:r>
              <a:rPr lang="en-IN" sz="2800" b="1" dirty="0">
                <a:solidFill>
                  <a:srgbClr val="C00000"/>
                </a:solidFill>
              </a:rPr>
              <a:t>Simple Interest</a:t>
            </a:r>
          </a:p>
          <a:p>
            <a:pPr marL="0" indent="0">
              <a:buNone/>
            </a:pPr>
            <a:endParaRPr lang="en-IN" sz="2800" b="1" dirty="0">
              <a:solidFill>
                <a:srgbClr val="8C3D65"/>
              </a:solidFill>
            </a:endParaRPr>
          </a:p>
          <a:p>
            <a:pPr marL="0" indent="0">
              <a:buNone/>
            </a:pPr>
            <a:endParaRPr lang="en-IN" sz="2800" b="1" dirty="0">
              <a:solidFill>
                <a:srgbClr val="8C3D65"/>
              </a:solidFill>
            </a:endParaRPr>
          </a:p>
          <a:p>
            <a:pPr marL="0" indent="0">
              <a:buNone/>
            </a:pPr>
            <a:r>
              <a:rPr lang="en-IN" sz="2800" b="1" dirty="0">
                <a:solidFill>
                  <a:srgbClr val="C00000"/>
                </a:solidFill>
              </a:rPr>
              <a:t>Compound Interest</a:t>
            </a:r>
          </a:p>
          <a:p>
            <a:r>
              <a:rPr lang="en-US" sz="2800" dirty="0"/>
              <a:t>Includes interest not only on the initial investment but </a:t>
            </a:r>
            <a:r>
              <a:rPr lang="en-US" sz="2800" b="1" dirty="0"/>
              <a:t>also on the accumulated interest </a:t>
            </a:r>
            <a:r>
              <a:rPr lang="en-US" sz="2800" dirty="0"/>
              <a:t>earned</a:t>
            </a:r>
            <a:r>
              <a:rPr lang="en-US" sz="2800" b="1" dirty="0"/>
              <a:t> </a:t>
            </a:r>
            <a:r>
              <a:rPr lang="en-US" sz="2800" dirty="0"/>
              <a:t>in previous periods</a:t>
            </a: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5" name="TextBox 4"/>
          <p:cNvSpPr txBox="1"/>
          <p:nvPr/>
        </p:nvSpPr>
        <p:spPr>
          <a:xfrm>
            <a:off x="1368475" y="3425138"/>
            <a:ext cx="1927175" cy="954107"/>
          </a:xfrm>
          <a:prstGeom prst="rect">
            <a:avLst/>
          </a:prstGeom>
          <a:noFill/>
        </p:spPr>
        <p:txBody>
          <a:bodyPr wrap="square" rtlCol="0" anchor="t">
            <a:spAutoFit/>
          </a:bodyPr>
          <a:lstStyle/>
          <a:p>
            <a:pPr algn="ctr"/>
            <a:r>
              <a:rPr lang="en-US" sz="2800" b="1" dirty="0">
                <a:solidFill>
                  <a:srgbClr val="000000"/>
                </a:solidFill>
              </a:rPr>
              <a:t>Initial investment</a:t>
            </a:r>
            <a:endParaRPr lang="en-IN" sz="2800" b="1" dirty="0">
              <a:solidFill>
                <a:srgbClr val="000000"/>
              </a:solidFill>
            </a:endParaRPr>
          </a:p>
        </p:txBody>
      </p:sp>
      <p:sp>
        <p:nvSpPr>
          <p:cNvPr id="6" name="TextBox 5"/>
          <p:cNvSpPr txBox="1"/>
          <p:nvPr/>
        </p:nvSpPr>
        <p:spPr>
          <a:xfrm>
            <a:off x="4257707" y="3425138"/>
            <a:ext cx="1478655" cy="954107"/>
          </a:xfrm>
          <a:prstGeom prst="rect">
            <a:avLst/>
          </a:prstGeom>
          <a:noFill/>
        </p:spPr>
        <p:txBody>
          <a:bodyPr wrap="square" rtlCol="0" anchor="t">
            <a:spAutoFit/>
          </a:bodyPr>
          <a:lstStyle/>
          <a:p>
            <a:pPr algn="ctr"/>
            <a:r>
              <a:rPr lang="en-US" sz="2800" b="1" dirty="0">
                <a:solidFill>
                  <a:srgbClr val="000000"/>
                </a:solidFill>
              </a:rPr>
              <a:t>Interest rate</a:t>
            </a:r>
            <a:endParaRPr lang="en-IN" sz="2800" b="1" dirty="0">
              <a:solidFill>
                <a:srgbClr val="000000"/>
              </a:solidFill>
            </a:endParaRPr>
          </a:p>
        </p:txBody>
      </p:sp>
      <p:sp>
        <p:nvSpPr>
          <p:cNvPr id="7" name="TextBox 6"/>
          <p:cNvSpPr txBox="1"/>
          <p:nvPr/>
        </p:nvSpPr>
        <p:spPr>
          <a:xfrm>
            <a:off x="6698418" y="3425138"/>
            <a:ext cx="1461860" cy="954107"/>
          </a:xfrm>
          <a:prstGeom prst="rect">
            <a:avLst/>
          </a:prstGeom>
          <a:noFill/>
        </p:spPr>
        <p:txBody>
          <a:bodyPr wrap="square" rtlCol="0" anchor="t">
            <a:spAutoFit/>
          </a:bodyPr>
          <a:lstStyle/>
          <a:p>
            <a:pPr algn="ctr"/>
            <a:r>
              <a:rPr lang="en-US" sz="2800" b="1" dirty="0"/>
              <a:t>Period of time</a:t>
            </a:r>
            <a:endParaRPr lang="en-IN" sz="2800" b="1" dirty="0"/>
          </a:p>
        </p:txBody>
      </p:sp>
      <p:sp>
        <p:nvSpPr>
          <p:cNvPr id="8" name="TextBox 7"/>
          <p:cNvSpPr txBox="1"/>
          <p:nvPr/>
        </p:nvSpPr>
        <p:spPr>
          <a:xfrm>
            <a:off x="3469650" y="3603891"/>
            <a:ext cx="614057" cy="523220"/>
          </a:xfrm>
          <a:prstGeom prst="rect">
            <a:avLst/>
          </a:prstGeom>
          <a:noFill/>
        </p:spPr>
        <p:txBody>
          <a:bodyPr wrap="square" rtlCol="0" anchor="t">
            <a:spAutoFit/>
          </a:bodyPr>
          <a:lstStyle/>
          <a:p>
            <a:pPr algn="ctr"/>
            <a:r>
              <a:rPr lang="en-US" sz="2800" b="1" dirty="0">
                <a:solidFill>
                  <a:srgbClr val="000000"/>
                </a:solidFill>
              </a:rPr>
              <a:t>×</a:t>
            </a:r>
            <a:endParaRPr lang="en-IN" sz="2800" b="1" dirty="0">
              <a:solidFill>
                <a:srgbClr val="000000"/>
              </a:solidFill>
            </a:endParaRPr>
          </a:p>
        </p:txBody>
      </p:sp>
      <p:sp>
        <p:nvSpPr>
          <p:cNvPr id="9" name="TextBox 8"/>
          <p:cNvSpPr txBox="1"/>
          <p:nvPr/>
        </p:nvSpPr>
        <p:spPr>
          <a:xfrm>
            <a:off x="5910362" y="3622941"/>
            <a:ext cx="614057" cy="523220"/>
          </a:xfrm>
          <a:prstGeom prst="rect">
            <a:avLst/>
          </a:prstGeom>
          <a:noFill/>
        </p:spPr>
        <p:txBody>
          <a:bodyPr wrap="square" rtlCol="0" anchor="t">
            <a:spAutoFit/>
          </a:bodyPr>
          <a:lstStyle/>
          <a:p>
            <a:pPr algn="ctr"/>
            <a:r>
              <a:rPr lang="en-US" sz="2800" b="1" dirty="0">
                <a:solidFill>
                  <a:srgbClr val="000000"/>
                </a:solidFill>
              </a:rPr>
              <a:t>×</a:t>
            </a:r>
            <a:endParaRPr lang="en-IN" sz="2800" b="1" dirty="0">
              <a:solidFill>
                <a:srgbClr val="000000"/>
              </a:solidFill>
            </a:endParaRPr>
          </a:p>
        </p:txBody>
      </p:sp>
    </p:spTree>
    <p:extLst>
      <p:ext uri="{BB962C8B-B14F-4D97-AF65-F5344CB8AC3E}">
        <p14:creationId xmlns:p14="http://schemas.microsoft.com/office/powerpoint/2010/main" val="1742436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8" y="1331738"/>
            <a:ext cx="7975601" cy="5057775"/>
          </a:xfrm>
        </p:spPr>
        <p:txBody>
          <a:bodyPr>
            <a:normAutofit/>
          </a:bodyPr>
          <a:lstStyle/>
          <a:p>
            <a:pPr marL="0" indent="0">
              <a:buNone/>
            </a:pPr>
            <a:r>
              <a:rPr lang="en-US" sz="2500" b="1" dirty="0">
                <a:solidFill>
                  <a:srgbClr val="C00000"/>
                </a:solidFill>
              </a:rPr>
              <a:t>Example:</a:t>
            </a:r>
          </a:p>
          <a:p>
            <a:pPr marL="0" indent="0">
              <a:buNone/>
            </a:pPr>
            <a:r>
              <a:rPr lang="en-US" sz="2500" dirty="0"/>
              <a:t>A three-year lease of a building that begins on December 31, 2018, and ends on December 31, 2021, may require the </a:t>
            </a:r>
            <a:r>
              <a:rPr lang="en-US" sz="2500" b="1" dirty="0">
                <a:solidFill>
                  <a:srgbClr val="C00000"/>
                </a:solidFill>
              </a:rPr>
              <a:t>first year’s lease payment in advance on December 31, 2018</a:t>
            </a:r>
            <a:r>
              <a:rPr lang="en-US" sz="2500" dirty="0"/>
              <a:t>. The third and last payment would take place on December 31, 2020, the beginning of the third year of the lease.</a:t>
            </a:r>
            <a:r>
              <a:rPr lang="en-IN" sz="2500" b="1" dirty="0">
                <a:solidFill>
                  <a:srgbClr val="00B0F0"/>
                </a:solidFill>
              </a:rPr>
              <a:t> </a:t>
            </a:r>
          </a:p>
          <a:p>
            <a:pPr marL="0" indent="0">
              <a:buNone/>
            </a:pPr>
            <a:endParaRPr lang="en-IN" dirty="0"/>
          </a:p>
          <a:p>
            <a:pPr marL="0" indent="0">
              <a:buNone/>
            </a:pPr>
            <a:endParaRPr lang="en-IN" b="1" dirty="0">
              <a:solidFill>
                <a:srgbClr val="00B0F0"/>
              </a:solidFill>
            </a:endParaRPr>
          </a:p>
        </p:txBody>
      </p:sp>
      <p:sp>
        <p:nvSpPr>
          <p:cNvPr id="24" name="Title 1"/>
          <p:cNvSpPr>
            <a:spLocks noGrp="1"/>
          </p:cNvSpPr>
          <p:nvPr>
            <p:ph type="title"/>
          </p:nvPr>
        </p:nvSpPr>
        <p:spPr/>
        <p:txBody>
          <a:bodyPr/>
          <a:lstStyle/>
          <a:p>
            <a:pPr algn="ctr"/>
            <a:r>
              <a:rPr lang="en-IN" dirty="0"/>
              <a:t>Annuity Due</a:t>
            </a:r>
          </a:p>
        </p:txBody>
      </p:sp>
      <p:sp>
        <p:nvSpPr>
          <p:cNvPr id="2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pic>
        <p:nvPicPr>
          <p:cNvPr id="2" name="Picture 1"/>
          <p:cNvPicPr>
            <a:picLocks noChangeAspect="1"/>
          </p:cNvPicPr>
          <p:nvPr/>
        </p:nvPicPr>
        <p:blipFill>
          <a:blip r:embed="rId3"/>
          <a:stretch>
            <a:fillRect/>
          </a:stretch>
        </p:blipFill>
        <p:spPr>
          <a:xfrm>
            <a:off x="761998" y="4218952"/>
            <a:ext cx="8071142" cy="1696212"/>
          </a:xfrm>
          <a:prstGeom prst="rect">
            <a:avLst/>
          </a:prstGeom>
        </p:spPr>
      </p:pic>
    </p:spTree>
    <p:extLst>
      <p:ext uri="{BB962C8B-B14F-4D97-AF65-F5344CB8AC3E}">
        <p14:creationId xmlns:p14="http://schemas.microsoft.com/office/powerpoint/2010/main" val="37183542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9" y="177800"/>
            <a:ext cx="8144884" cy="941740"/>
          </a:xfrm>
        </p:spPr>
        <p:txBody>
          <a:bodyPr>
            <a:normAutofit/>
          </a:bodyPr>
          <a:lstStyle/>
          <a:p>
            <a:r>
              <a:rPr lang="en-US" altLang="en-US" dirty="0"/>
              <a:t>Concept Check: Calculating Present Value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600"/>
              </a:spcAft>
              <a:buNone/>
            </a:pPr>
            <a:r>
              <a:rPr lang="en-US" sz="2400" dirty="0"/>
              <a:t>If you have a set of present value tables, an annual interest rate, the dollar amount of equal payments made, and the number of semiannual payments, what other information do you need to calculate the </a:t>
            </a:r>
            <a:r>
              <a:rPr lang="en-US" sz="2400" i="1" dirty="0"/>
              <a:t>present value </a:t>
            </a:r>
            <a:r>
              <a:rPr lang="en-US" sz="2400" dirty="0"/>
              <a:t>of the series of payments?</a:t>
            </a:r>
          </a:p>
          <a:p>
            <a:pPr marL="461963" indent="-461963">
              <a:buFont typeface="+mj-lt"/>
              <a:buAutoNum type="alphaLcPeriod"/>
            </a:pPr>
            <a:r>
              <a:rPr lang="en-US" sz="2400" dirty="0"/>
              <a:t>The timing of the payments (whether they are at the beginning or end of the period</a:t>
            </a:r>
            <a:r>
              <a:rPr lang="en-US" sz="2400" dirty="0" smtClean="0"/>
              <a:t>)</a:t>
            </a:r>
            <a:endParaRPr lang="en-US" sz="2400" dirty="0"/>
          </a:p>
          <a:p>
            <a:pPr marL="461963" indent="-461963">
              <a:buFont typeface="+mj-lt"/>
              <a:buAutoNum type="alphaLcPeriod"/>
            </a:pPr>
            <a:r>
              <a:rPr lang="en-US" sz="2400" dirty="0"/>
              <a:t>The future value of the </a:t>
            </a:r>
            <a:r>
              <a:rPr lang="en-US" sz="2400" dirty="0" smtClean="0"/>
              <a:t>annuity</a:t>
            </a:r>
            <a:endParaRPr lang="en-US" sz="2400" dirty="0"/>
          </a:p>
          <a:p>
            <a:pPr marL="461963" indent="-461963">
              <a:buFont typeface="+mj-lt"/>
              <a:buAutoNum type="alphaLcPeriod"/>
            </a:pPr>
            <a:r>
              <a:rPr lang="en-US" sz="2400" dirty="0"/>
              <a:t>No other information is </a:t>
            </a:r>
            <a:r>
              <a:rPr lang="en-US" sz="2400" dirty="0" smtClean="0"/>
              <a:t>needed</a:t>
            </a:r>
            <a:endParaRPr lang="en-US" sz="2400" dirty="0"/>
          </a:p>
          <a:p>
            <a:pPr marL="461963" indent="-461963">
              <a:buFont typeface="+mj-lt"/>
              <a:buAutoNum type="alphaLcPeriod"/>
            </a:pPr>
            <a:r>
              <a:rPr lang="en-US" sz="2400" dirty="0"/>
              <a:t>The rate of </a:t>
            </a:r>
            <a:r>
              <a:rPr lang="en-US" sz="2400" dirty="0" smtClean="0"/>
              <a:t>inflation</a:t>
            </a:r>
            <a:endParaRPr lang="en-US" sz="2400" dirty="0"/>
          </a:p>
          <a:p>
            <a:pPr marL="461963" indent="-461963">
              <a:buAutoNum type="alphaLcPeriod"/>
            </a:pPr>
            <a:endParaRPr lang="en-US" sz="2400" dirty="0"/>
          </a:p>
          <a:p>
            <a:pPr marL="0" indent="0">
              <a:buNone/>
              <a:tabLst>
                <a:tab pos="7772400" algn="dec"/>
              </a:tabLst>
              <a:defRPr/>
            </a:pPr>
            <a:endParaRPr lang="en-US" sz="2000" dirty="0"/>
          </a:p>
        </p:txBody>
      </p:sp>
      <p:sp>
        <p:nvSpPr>
          <p:cNvPr id="2" name="Oval 1"/>
          <p:cNvSpPr/>
          <p:nvPr/>
        </p:nvSpPr>
        <p:spPr bwMode="auto">
          <a:xfrm flipV="1">
            <a:off x="761999" y="3320235"/>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457124"/>
            <a:ext cx="8013600" cy="1200329"/>
          </a:xfrm>
          <a:prstGeom prst="rect">
            <a:avLst/>
          </a:prstGeom>
          <a:solidFill>
            <a:schemeClr val="accent2">
              <a:lumMod val="20000"/>
              <a:lumOff val="80000"/>
            </a:schemeClr>
          </a:solidFill>
          <a:ln w="6350">
            <a:solidFill>
              <a:schemeClr val="tx1"/>
            </a:solidFill>
          </a:ln>
        </p:spPr>
        <p:txBody>
          <a:bodyPr wrap="square" rtlCol="0">
            <a:spAutoFit/>
          </a:bodyPr>
          <a:lstStyle/>
          <a:p>
            <a:pPr lvl="0"/>
            <a:r>
              <a:rPr lang="en-US" sz="2400" dirty="0"/>
              <a:t>The correct answer is </a:t>
            </a:r>
            <a:r>
              <a:rPr lang="en-US" sz="2400" i="1" dirty="0"/>
              <a:t>a</a:t>
            </a:r>
            <a:r>
              <a:rPr lang="en-US" sz="2400" dirty="0"/>
              <a:t>. If the payments are made at the end of each period, it is an ordinary annuity. If the payments are made at the beginning of each period, it is an annuity due.</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-5</a:t>
            </a:r>
            <a:endParaRPr lang="en-IN" sz="1500" dirty="0"/>
          </a:p>
        </p:txBody>
      </p:sp>
    </p:spTree>
    <p:extLst>
      <p:ext uri="{BB962C8B-B14F-4D97-AF65-F5344CB8AC3E}">
        <p14:creationId xmlns:p14="http://schemas.microsoft.com/office/powerpoint/2010/main" val="121588595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dirty="0"/>
              <a:t>Concept Check: Present Value Concepts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Justin Investor wants to calculate how much money he needs to deposit today into a savings account that earns 4% in order to be able to withdraw $6,000 at the end of each of the next </a:t>
            </a:r>
            <a:r>
              <a:rPr lang="en-US" sz="2400" dirty="0" smtClean="0"/>
              <a:t>five </a:t>
            </a:r>
            <a:r>
              <a:rPr lang="en-US" sz="2400" dirty="0"/>
              <a:t>years. He should use which present value concept?</a:t>
            </a:r>
          </a:p>
          <a:p>
            <a:pPr marL="457200" indent="-457200">
              <a:buFont typeface="+mj-lt"/>
              <a:buAutoNum type="alphaLcPeriod"/>
            </a:pPr>
            <a:r>
              <a:rPr lang="en-US" sz="2400" dirty="0"/>
              <a:t>Present value of $1 for </a:t>
            </a:r>
            <a:r>
              <a:rPr lang="en-US" sz="2400" dirty="0" smtClean="0"/>
              <a:t>five periods</a:t>
            </a:r>
            <a:endParaRPr lang="en-US" sz="2400" dirty="0"/>
          </a:p>
          <a:p>
            <a:pPr marL="457200" indent="-457200">
              <a:buFont typeface="+mj-lt"/>
              <a:buAutoNum type="alphaLcPeriod"/>
            </a:pPr>
            <a:r>
              <a:rPr lang="en-US" sz="2400" dirty="0"/>
              <a:t>Present value of an annuity due of $1 for </a:t>
            </a:r>
            <a:r>
              <a:rPr lang="en-US" sz="2400" dirty="0" smtClean="0"/>
              <a:t>five periods</a:t>
            </a:r>
            <a:endParaRPr lang="en-US" sz="2400" dirty="0"/>
          </a:p>
          <a:p>
            <a:pPr marL="457200" indent="-457200">
              <a:buFont typeface="+mj-lt"/>
              <a:buAutoNum type="alphaLcPeriod"/>
            </a:pPr>
            <a:r>
              <a:rPr lang="en-US" sz="2400" dirty="0"/>
              <a:t>Present value of an ordinary annuity of $1 for </a:t>
            </a:r>
            <a:r>
              <a:rPr lang="en-US" sz="2400" dirty="0" smtClean="0"/>
              <a:t>five periods</a:t>
            </a:r>
            <a:endParaRPr lang="en-US" sz="2400" dirty="0"/>
          </a:p>
          <a:p>
            <a:pPr marL="457200" indent="-457200">
              <a:buFont typeface="+mj-lt"/>
              <a:buAutoNum type="alphaLcPeriod"/>
            </a:pPr>
            <a:r>
              <a:rPr lang="en-US" sz="2400" dirty="0"/>
              <a:t>Future value of $1 for </a:t>
            </a:r>
            <a:r>
              <a:rPr lang="en-US" sz="2400" dirty="0" smtClean="0"/>
              <a:t>five periods</a:t>
            </a:r>
            <a:endParaRPr lang="en-US" sz="2400" dirty="0"/>
          </a:p>
          <a:p>
            <a:pPr marL="0" indent="0">
              <a:buNone/>
              <a:tabLst>
                <a:tab pos="7772400" algn="dec"/>
              </a:tabLst>
              <a:defRPr/>
            </a:pPr>
            <a:endParaRPr lang="en-US" sz="2000" dirty="0"/>
          </a:p>
        </p:txBody>
      </p:sp>
      <p:sp>
        <p:nvSpPr>
          <p:cNvPr id="2" name="Oval 1"/>
          <p:cNvSpPr/>
          <p:nvPr/>
        </p:nvSpPr>
        <p:spPr bwMode="auto">
          <a:xfrm flipV="1">
            <a:off x="745066" y="3999816"/>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077710"/>
            <a:ext cx="8013599" cy="1569660"/>
          </a:xfrm>
          <a:prstGeom prst="rect">
            <a:avLst/>
          </a:prstGeom>
          <a:solidFill>
            <a:schemeClr val="accent2">
              <a:lumMod val="20000"/>
              <a:lumOff val="80000"/>
            </a:schemeClr>
          </a:solidFill>
          <a:ln w="6350">
            <a:solidFill>
              <a:schemeClr val="tx1"/>
            </a:solidFill>
          </a:ln>
        </p:spPr>
        <p:txBody>
          <a:bodyPr wrap="square" rtlCol="0">
            <a:spAutoFit/>
          </a:bodyPr>
          <a:lstStyle/>
          <a:p>
            <a:pPr lvl="0"/>
            <a:r>
              <a:rPr lang="en-US" sz="2400" dirty="0"/>
              <a:t>The correct answer is </a:t>
            </a:r>
            <a:r>
              <a:rPr lang="en-US" sz="2400" i="1" dirty="0"/>
              <a:t>c</a:t>
            </a:r>
            <a:r>
              <a:rPr lang="en-US" sz="2400" dirty="0"/>
              <a:t>. The calculation is how much needs to be deposited </a:t>
            </a:r>
            <a:r>
              <a:rPr lang="en-US" sz="2400" b="1" dirty="0"/>
              <a:t>today</a:t>
            </a:r>
            <a:r>
              <a:rPr lang="en-US" sz="2400" dirty="0"/>
              <a:t> (the present value) so that equal amounts can be withdrawn over the next six years at the </a:t>
            </a:r>
            <a:r>
              <a:rPr lang="en-US" sz="2400" b="1" dirty="0"/>
              <a:t>end</a:t>
            </a:r>
            <a:r>
              <a:rPr lang="en-US" sz="2400" dirty="0"/>
              <a:t> of the year (ordinary annuity).</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-5</a:t>
            </a:r>
            <a:endParaRPr lang="en-IN" sz="1500" dirty="0"/>
          </a:p>
        </p:txBody>
      </p:sp>
    </p:spTree>
    <p:extLst>
      <p:ext uri="{BB962C8B-B14F-4D97-AF65-F5344CB8AC3E}">
        <p14:creationId xmlns:p14="http://schemas.microsoft.com/office/powerpoint/2010/main" val="21096086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Calculating Cash Price</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600"/>
              </a:spcAft>
              <a:buNone/>
            </a:pPr>
            <a:r>
              <a:rPr lang="en-US" sz="2200" dirty="0"/>
              <a:t>The Knotworth Gedding Consulting Company purchased a machine for $15,000 down and $500 a month payable at the end of each of the next 36 months. </a:t>
            </a:r>
            <a:r>
              <a:rPr lang="en-US" sz="2200" dirty="0" smtClean="0"/>
              <a:t>How </a:t>
            </a:r>
            <a:r>
              <a:rPr lang="en-US" sz="2200" dirty="0"/>
              <a:t>would the company calculate the cash price of the machine, assuming the annual interest rate is known?</a:t>
            </a:r>
          </a:p>
          <a:p>
            <a:pPr marL="457200" indent="-457200">
              <a:buFont typeface="+mj-lt"/>
              <a:buAutoNum type="alphaLcPeriod"/>
            </a:pPr>
            <a:r>
              <a:rPr lang="en-US" sz="2200" dirty="0" smtClean="0"/>
              <a:t>$</a:t>
            </a:r>
            <a:r>
              <a:rPr lang="en-US" sz="2200" dirty="0"/>
              <a:t>15,000 plus the present value of $18,000 ($500 </a:t>
            </a:r>
            <a:r>
              <a:rPr lang="en-US" sz="2200" dirty="0" smtClean="0"/>
              <a:t>× </a:t>
            </a:r>
            <a:r>
              <a:rPr lang="en-US" sz="2200" dirty="0"/>
              <a:t>36</a:t>
            </a:r>
            <a:r>
              <a:rPr lang="en-US" sz="2200" dirty="0" smtClean="0"/>
              <a:t>)</a:t>
            </a:r>
            <a:endParaRPr lang="en-US" sz="2200" dirty="0"/>
          </a:p>
          <a:p>
            <a:pPr marL="457200" indent="-457200">
              <a:buFont typeface="+mj-lt"/>
              <a:buAutoNum type="alphaLcPeriod"/>
            </a:pPr>
            <a:r>
              <a:rPr lang="en-US" sz="2200" dirty="0" smtClean="0"/>
              <a:t>$</a:t>
            </a:r>
            <a:r>
              <a:rPr lang="en-US" sz="2200" dirty="0"/>
              <a:t>15,000 plus the present value of an annuity due of $500 for 36 </a:t>
            </a:r>
            <a:r>
              <a:rPr lang="en-US" sz="2200" dirty="0" smtClean="0"/>
              <a:t>periods</a:t>
            </a:r>
            <a:endParaRPr lang="en-US" sz="2200" dirty="0"/>
          </a:p>
          <a:p>
            <a:pPr marL="457200" indent="-457200">
              <a:buFont typeface="+mj-lt"/>
              <a:buAutoNum type="alphaLcPeriod"/>
            </a:pPr>
            <a:r>
              <a:rPr lang="en-US" sz="2200" dirty="0" smtClean="0"/>
              <a:t>$33,000</a:t>
            </a:r>
            <a:endParaRPr lang="en-US" sz="2200" dirty="0"/>
          </a:p>
          <a:p>
            <a:pPr marL="457200" indent="-457200">
              <a:buFont typeface="+mj-lt"/>
              <a:buAutoNum type="alphaLcPeriod"/>
            </a:pPr>
            <a:r>
              <a:rPr lang="en-US" sz="2200" dirty="0" smtClean="0"/>
              <a:t>$</a:t>
            </a:r>
            <a:r>
              <a:rPr lang="en-US" sz="2200" dirty="0"/>
              <a:t>15,000 plus the present value of an ordinary annuity of $500 for 36 </a:t>
            </a:r>
            <a:r>
              <a:rPr lang="en-US" sz="2200" dirty="0" smtClean="0"/>
              <a:t>periods</a:t>
            </a:r>
            <a:endParaRPr lang="en-US" sz="2200" dirty="0"/>
          </a:p>
          <a:p>
            <a:pPr marL="0" indent="0">
              <a:buNone/>
              <a:tabLst>
                <a:tab pos="7772400" algn="dec"/>
              </a:tabLst>
              <a:defRPr/>
            </a:pPr>
            <a:endParaRPr lang="en-US" sz="2200" dirty="0"/>
          </a:p>
        </p:txBody>
      </p:sp>
      <p:sp>
        <p:nvSpPr>
          <p:cNvPr id="2" name="Oval 1"/>
          <p:cNvSpPr/>
          <p:nvPr/>
        </p:nvSpPr>
        <p:spPr bwMode="auto">
          <a:xfrm flipV="1">
            <a:off x="761999" y="4460582"/>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233748"/>
            <a:ext cx="8013600" cy="1446550"/>
          </a:xfrm>
          <a:prstGeom prst="rect">
            <a:avLst/>
          </a:prstGeom>
          <a:solidFill>
            <a:schemeClr val="accent2">
              <a:lumMod val="20000"/>
              <a:lumOff val="80000"/>
            </a:schemeClr>
          </a:solidFill>
          <a:ln w="6350">
            <a:solidFill>
              <a:schemeClr val="tx1"/>
            </a:solidFill>
          </a:ln>
        </p:spPr>
        <p:txBody>
          <a:bodyPr wrap="square" rtlCol="0">
            <a:spAutoFit/>
          </a:bodyPr>
          <a:lstStyle/>
          <a:p>
            <a:pPr lvl="0"/>
            <a:r>
              <a:rPr lang="en-US" sz="2200" dirty="0"/>
              <a:t>The correct answer is </a:t>
            </a:r>
            <a:r>
              <a:rPr lang="en-US" sz="2200" i="1" dirty="0"/>
              <a:t>d</a:t>
            </a:r>
            <a:r>
              <a:rPr lang="en-US" sz="2200" dirty="0"/>
              <a:t>. The cash price is equal to the present value of the future cash outflows. This includes the $15,000 today plus the value today (present value) of the $500 payments made at the </a:t>
            </a:r>
            <a:r>
              <a:rPr lang="en-US" sz="2200" b="1" dirty="0"/>
              <a:t>end</a:t>
            </a:r>
            <a:r>
              <a:rPr lang="en-US" sz="2200" dirty="0"/>
              <a:t> of each month (ordinary annuity).</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-5</a:t>
            </a:r>
            <a:endParaRPr lang="en-IN" sz="1500" dirty="0"/>
          </a:p>
        </p:txBody>
      </p:sp>
    </p:spTree>
    <p:extLst>
      <p:ext uri="{BB962C8B-B14F-4D97-AF65-F5344CB8AC3E}">
        <p14:creationId xmlns:p14="http://schemas.microsoft.com/office/powerpoint/2010/main" val="373539043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691" t="30247" r="9249" b="6940"/>
          <a:stretch/>
        </p:blipFill>
        <p:spPr bwMode="auto">
          <a:xfrm>
            <a:off x="1320800" y="2715453"/>
            <a:ext cx="7095067" cy="1821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sp>
        <p:nvSpPr>
          <p:cNvPr id="5" name="Title 4"/>
          <p:cNvSpPr>
            <a:spLocks noGrp="1"/>
          </p:cNvSpPr>
          <p:nvPr>
            <p:ph type="title"/>
          </p:nvPr>
        </p:nvSpPr>
        <p:spPr/>
        <p:txBody>
          <a:bodyPr/>
          <a:lstStyle/>
          <a:p>
            <a:pPr algn="ctr"/>
            <a:r>
              <a:rPr lang="en-US" dirty="0"/>
              <a:t>Future Value of an Ordinary Annuity</a:t>
            </a:r>
          </a:p>
        </p:txBody>
      </p:sp>
      <p:sp>
        <p:nvSpPr>
          <p:cNvPr id="3" name="Content Placeholder 2"/>
          <p:cNvSpPr>
            <a:spLocks noGrp="1"/>
          </p:cNvSpPr>
          <p:nvPr>
            <p:ph idx="1"/>
          </p:nvPr>
        </p:nvSpPr>
        <p:spPr>
          <a:xfrm>
            <a:off x="761999" y="1117601"/>
            <a:ext cx="8013600" cy="5384804"/>
          </a:xfrm>
        </p:spPr>
        <p:txBody>
          <a:bodyPr/>
          <a:lstStyle/>
          <a:p>
            <a:r>
              <a:rPr lang="en-IN" sz="1900" dirty="0"/>
              <a:t>Rita Grant wants to accumulate a sum of money to pay for graduate school. Rather than investing a single amount today that will grow to a future value, she decides to invest </a:t>
            </a:r>
            <a:r>
              <a:rPr lang="en-IN" sz="1900" b="1" dirty="0">
                <a:solidFill>
                  <a:srgbClr val="C00000"/>
                </a:solidFill>
              </a:rPr>
              <a:t>$10,000 a year</a:t>
            </a:r>
            <a:r>
              <a:rPr lang="en-IN" sz="1900" b="1" dirty="0"/>
              <a:t> </a:t>
            </a:r>
            <a:r>
              <a:rPr lang="en-IN" sz="1900" dirty="0"/>
              <a:t>over the next three years in a savings account paying </a:t>
            </a:r>
            <a:r>
              <a:rPr lang="en-IN" sz="1900" b="1" dirty="0">
                <a:solidFill>
                  <a:srgbClr val="C00000"/>
                </a:solidFill>
              </a:rPr>
              <a:t>10% </a:t>
            </a:r>
            <a:r>
              <a:rPr lang="en-IN" sz="1900" dirty="0"/>
              <a:t>interest compounded annually. She decides to make the </a:t>
            </a:r>
            <a:r>
              <a:rPr lang="en-IN" sz="1900" b="1" dirty="0">
                <a:solidFill>
                  <a:srgbClr val="C00000"/>
                </a:solidFill>
              </a:rPr>
              <a:t>first payment to the bank one year from today</a:t>
            </a:r>
            <a:r>
              <a:rPr lang="en-IN" sz="1900" dirty="0"/>
              <a:t>.</a:t>
            </a:r>
            <a:endParaRPr lang="en-US" sz="1900" dirty="0"/>
          </a:p>
        </p:txBody>
      </p:sp>
      <p:sp>
        <p:nvSpPr>
          <p:cNvPr id="9" name="TextBox 8"/>
          <p:cNvSpPr txBox="1"/>
          <p:nvPr/>
        </p:nvSpPr>
        <p:spPr>
          <a:xfrm>
            <a:off x="1179323" y="5276867"/>
            <a:ext cx="1540723" cy="369332"/>
          </a:xfrm>
          <a:prstGeom prst="rect">
            <a:avLst/>
          </a:prstGeom>
          <a:noFill/>
        </p:spPr>
        <p:txBody>
          <a:bodyPr wrap="square" rtlCol="0">
            <a:spAutoFit/>
          </a:bodyPr>
          <a:lstStyle/>
          <a:p>
            <a:r>
              <a:rPr lang="en-IN" dirty="0"/>
              <a:t>First payment </a:t>
            </a:r>
          </a:p>
        </p:txBody>
      </p:sp>
      <p:sp>
        <p:nvSpPr>
          <p:cNvPr id="10" name="TextBox 9"/>
          <p:cNvSpPr txBox="1"/>
          <p:nvPr/>
        </p:nvSpPr>
        <p:spPr>
          <a:xfrm>
            <a:off x="3013316" y="5303762"/>
            <a:ext cx="1008404" cy="369332"/>
          </a:xfrm>
          <a:prstGeom prst="rect">
            <a:avLst/>
          </a:prstGeom>
          <a:noFill/>
        </p:spPr>
        <p:txBody>
          <a:bodyPr wrap="square" rtlCol="0">
            <a:spAutoFit/>
          </a:bodyPr>
          <a:lstStyle/>
          <a:p>
            <a:r>
              <a:rPr lang="en-IN" dirty="0"/>
              <a:t>$10,000</a:t>
            </a:r>
          </a:p>
        </p:txBody>
      </p:sp>
      <p:sp>
        <p:nvSpPr>
          <p:cNvPr id="14" name="TextBox 13"/>
          <p:cNvSpPr txBox="1"/>
          <p:nvPr/>
        </p:nvSpPr>
        <p:spPr>
          <a:xfrm>
            <a:off x="4212909" y="5308916"/>
            <a:ext cx="318376" cy="369332"/>
          </a:xfrm>
          <a:prstGeom prst="rect">
            <a:avLst/>
          </a:prstGeom>
          <a:noFill/>
        </p:spPr>
        <p:txBody>
          <a:bodyPr wrap="square" rtlCol="0">
            <a:spAutoFit/>
          </a:bodyPr>
          <a:lstStyle/>
          <a:p>
            <a:r>
              <a:rPr lang="en-IN" dirty="0"/>
              <a:t>×</a:t>
            </a:r>
          </a:p>
        </p:txBody>
      </p:sp>
      <p:sp>
        <p:nvSpPr>
          <p:cNvPr id="15" name="TextBox 14"/>
          <p:cNvSpPr txBox="1"/>
          <p:nvPr/>
        </p:nvSpPr>
        <p:spPr>
          <a:xfrm>
            <a:off x="4503325" y="5294797"/>
            <a:ext cx="1008404" cy="369332"/>
          </a:xfrm>
          <a:prstGeom prst="rect">
            <a:avLst/>
          </a:prstGeom>
          <a:noFill/>
        </p:spPr>
        <p:txBody>
          <a:bodyPr wrap="square" rtlCol="0">
            <a:spAutoFit/>
          </a:bodyPr>
          <a:lstStyle/>
          <a:p>
            <a:pPr algn="r"/>
            <a:r>
              <a:rPr lang="en-IN" dirty="0"/>
              <a:t>1.21</a:t>
            </a:r>
          </a:p>
        </p:txBody>
      </p:sp>
      <p:sp>
        <p:nvSpPr>
          <p:cNvPr id="16" name="TextBox 15"/>
          <p:cNvSpPr txBox="1"/>
          <p:nvPr/>
        </p:nvSpPr>
        <p:spPr>
          <a:xfrm>
            <a:off x="5781025" y="5276866"/>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6577748" y="5269397"/>
            <a:ext cx="1008404" cy="369332"/>
          </a:xfrm>
          <a:prstGeom prst="rect">
            <a:avLst/>
          </a:prstGeom>
          <a:noFill/>
        </p:spPr>
        <p:txBody>
          <a:bodyPr wrap="square" rtlCol="0">
            <a:spAutoFit/>
          </a:bodyPr>
          <a:lstStyle/>
          <a:p>
            <a:pPr algn="r"/>
            <a:r>
              <a:rPr lang="en-IN" dirty="0"/>
              <a:t>$12,100</a:t>
            </a:r>
          </a:p>
        </p:txBody>
      </p:sp>
      <p:sp>
        <p:nvSpPr>
          <p:cNvPr id="18" name="TextBox 17"/>
          <p:cNvSpPr txBox="1"/>
          <p:nvPr/>
        </p:nvSpPr>
        <p:spPr>
          <a:xfrm>
            <a:off x="1169868" y="5645216"/>
            <a:ext cx="1864273" cy="369332"/>
          </a:xfrm>
          <a:prstGeom prst="rect">
            <a:avLst/>
          </a:prstGeom>
          <a:noFill/>
        </p:spPr>
        <p:txBody>
          <a:bodyPr wrap="square" rtlCol="0">
            <a:spAutoFit/>
          </a:bodyPr>
          <a:lstStyle/>
          <a:p>
            <a:r>
              <a:rPr lang="en-IN" dirty="0"/>
              <a:t>Second payment </a:t>
            </a:r>
          </a:p>
        </p:txBody>
      </p:sp>
      <p:sp>
        <p:nvSpPr>
          <p:cNvPr id="19" name="TextBox 18"/>
          <p:cNvSpPr txBox="1"/>
          <p:nvPr/>
        </p:nvSpPr>
        <p:spPr>
          <a:xfrm>
            <a:off x="3126192" y="5639108"/>
            <a:ext cx="1008404" cy="369332"/>
          </a:xfrm>
          <a:prstGeom prst="rect">
            <a:avLst/>
          </a:prstGeom>
          <a:noFill/>
        </p:spPr>
        <p:txBody>
          <a:bodyPr wrap="square" rtlCol="0">
            <a:spAutoFit/>
          </a:bodyPr>
          <a:lstStyle/>
          <a:p>
            <a:r>
              <a:rPr lang="en-IN" dirty="0"/>
              <a:t>10,000</a:t>
            </a:r>
          </a:p>
        </p:txBody>
      </p:sp>
      <p:sp>
        <p:nvSpPr>
          <p:cNvPr id="20" name="TextBox 19"/>
          <p:cNvSpPr txBox="1"/>
          <p:nvPr/>
        </p:nvSpPr>
        <p:spPr>
          <a:xfrm>
            <a:off x="4211485" y="5653226"/>
            <a:ext cx="318376" cy="369332"/>
          </a:xfrm>
          <a:prstGeom prst="rect">
            <a:avLst/>
          </a:prstGeom>
          <a:noFill/>
        </p:spPr>
        <p:txBody>
          <a:bodyPr wrap="square" rtlCol="0">
            <a:spAutoFit/>
          </a:bodyPr>
          <a:lstStyle/>
          <a:p>
            <a:r>
              <a:rPr lang="en-IN" dirty="0"/>
              <a:t>×</a:t>
            </a:r>
          </a:p>
        </p:txBody>
      </p:sp>
      <p:sp>
        <p:nvSpPr>
          <p:cNvPr id="21" name="TextBox 20"/>
          <p:cNvSpPr txBox="1"/>
          <p:nvPr/>
        </p:nvSpPr>
        <p:spPr>
          <a:xfrm>
            <a:off x="4501901" y="5632663"/>
            <a:ext cx="1008404" cy="369332"/>
          </a:xfrm>
          <a:prstGeom prst="rect">
            <a:avLst/>
          </a:prstGeom>
          <a:noFill/>
        </p:spPr>
        <p:txBody>
          <a:bodyPr wrap="square" rtlCol="0">
            <a:spAutoFit/>
          </a:bodyPr>
          <a:lstStyle/>
          <a:p>
            <a:pPr algn="r"/>
            <a:r>
              <a:rPr lang="en-IN" dirty="0"/>
              <a:t>1.10</a:t>
            </a:r>
          </a:p>
        </p:txBody>
      </p:sp>
      <p:sp>
        <p:nvSpPr>
          <p:cNvPr id="22" name="TextBox 21"/>
          <p:cNvSpPr txBox="1"/>
          <p:nvPr/>
        </p:nvSpPr>
        <p:spPr>
          <a:xfrm>
            <a:off x="5779601" y="5621177"/>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6585868" y="5632662"/>
            <a:ext cx="1008404" cy="369332"/>
          </a:xfrm>
          <a:prstGeom prst="rect">
            <a:avLst/>
          </a:prstGeom>
          <a:noFill/>
        </p:spPr>
        <p:txBody>
          <a:bodyPr wrap="square" rtlCol="0">
            <a:spAutoFit/>
          </a:bodyPr>
          <a:lstStyle/>
          <a:p>
            <a:pPr algn="r"/>
            <a:r>
              <a:rPr lang="en-IN" dirty="0"/>
              <a:t>11,000</a:t>
            </a:r>
          </a:p>
        </p:txBody>
      </p:sp>
      <p:sp>
        <p:nvSpPr>
          <p:cNvPr id="24" name="TextBox 23"/>
          <p:cNvSpPr txBox="1"/>
          <p:nvPr/>
        </p:nvSpPr>
        <p:spPr>
          <a:xfrm>
            <a:off x="1176847" y="6021827"/>
            <a:ext cx="1540722" cy="277485"/>
          </a:xfrm>
          <a:prstGeom prst="rect">
            <a:avLst/>
          </a:prstGeom>
          <a:noFill/>
        </p:spPr>
        <p:txBody>
          <a:bodyPr wrap="square" rtlCol="0">
            <a:spAutoFit/>
          </a:bodyPr>
          <a:lstStyle/>
          <a:p>
            <a:r>
              <a:rPr lang="en-IN" dirty="0"/>
              <a:t>Third payment </a:t>
            </a:r>
          </a:p>
        </p:txBody>
      </p:sp>
      <p:sp>
        <p:nvSpPr>
          <p:cNvPr id="25" name="TextBox 24"/>
          <p:cNvSpPr txBox="1"/>
          <p:nvPr/>
        </p:nvSpPr>
        <p:spPr>
          <a:xfrm>
            <a:off x="3124768" y="5995772"/>
            <a:ext cx="1008404" cy="369332"/>
          </a:xfrm>
          <a:prstGeom prst="rect">
            <a:avLst/>
          </a:prstGeom>
          <a:noFill/>
        </p:spPr>
        <p:txBody>
          <a:bodyPr wrap="square" rtlCol="0">
            <a:spAutoFit/>
          </a:bodyPr>
          <a:lstStyle/>
          <a:p>
            <a:r>
              <a:rPr lang="en-IN" dirty="0"/>
              <a:t>10,000</a:t>
            </a:r>
          </a:p>
        </p:txBody>
      </p:sp>
      <p:sp>
        <p:nvSpPr>
          <p:cNvPr id="26" name="TextBox 25"/>
          <p:cNvSpPr txBox="1"/>
          <p:nvPr/>
        </p:nvSpPr>
        <p:spPr>
          <a:xfrm>
            <a:off x="4210061" y="6009891"/>
            <a:ext cx="318376" cy="369332"/>
          </a:xfrm>
          <a:prstGeom prst="rect">
            <a:avLst/>
          </a:prstGeom>
          <a:noFill/>
        </p:spPr>
        <p:txBody>
          <a:bodyPr wrap="square" rtlCol="0">
            <a:spAutoFit/>
          </a:bodyPr>
          <a:lstStyle/>
          <a:p>
            <a:r>
              <a:rPr lang="en-IN" dirty="0"/>
              <a:t>×</a:t>
            </a:r>
          </a:p>
        </p:txBody>
      </p:sp>
      <p:sp>
        <p:nvSpPr>
          <p:cNvPr id="27" name="TextBox 26"/>
          <p:cNvSpPr txBox="1"/>
          <p:nvPr/>
        </p:nvSpPr>
        <p:spPr>
          <a:xfrm>
            <a:off x="4500477" y="5988458"/>
            <a:ext cx="1008404" cy="369332"/>
          </a:xfrm>
          <a:prstGeom prst="rect">
            <a:avLst/>
          </a:prstGeom>
          <a:noFill/>
        </p:spPr>
        <p:txBody>
          <a:bodyPr wrap="square" rtlCol="0">
            <a:spAutoFit/>
          </a:bodyPr>
          <a:lstStyle/>
          <a:p>
            <a:pPr algn="r"/>
            <a:r>
              <a:rPr lang="en-IN" dirty="0"/>
              <a:t>1.00</a:t>
            </a:r>
          </a:p>
        </p:txBody>
      </p:sp>
      <p:sp>
        <p:nvSpPr>
          <p:cNvPr id="28" name="TextBox 27"/>
          <p:cNvSpPr txBox="1"/>
          <p:nvPr/>
        </p:nvSpPr>
        <p:spPr>
          <a:xfrm>
            <a:off x="5778177" y="5995772"/>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6582831" y="5995107"/>
            <a:ext cx="1005840" cy="369332"/>
          </a:xfrm>
          <a:prstGeom prst="rect">
            <a:avLst/>
          </a:prstGeom>
          <a:noFill/>
        </p:spPr>
        <p:txBody>
          <a:bodyPr wrap="square" rtlCol="0">
            <a:spAutoFit/>
          </a:bodyPr>
          <a:lstStyle/>
          <a:p>
            <a:pPr algn="r"/>
            <a:r>
              <a:rPr lang="en-IN" dirty="0"/>
              <a:t>10,000</a:t>
            </a:r>
          </a:p>
        </p:txBody>
      </p:sp>
      <p:sp>
        <p:nvSpPr>
          <p:cNvPr id="30" name="TextBox 29"/>
          <p:cNvSpPr txBox="1"/>
          <p:nvPr/>
        </p:nvSpPr>
        <p:spPr>
          <a:xfrm>
            <a:off x="1441286" y="6376302"/>
            <a:ext cx="651520" cy="305233"/>
          </a:xfrm>
          <a:prstGeom prst="rect">
            <a:avLst/>
          </a:prstGeom>
          <a:noFill/>
        </p:spPr>
        <p:txBody>
          <a:bodyPr wrap="square" rtlCol="0">
            <a:spAutoFit/>
          </a:bodyPr>
          <a:lstStyle/>
          <a:p>
            <a:r>
              <a:rPr lang="en-IN" dirty="0"/>
              <a:t>Total </a:t>
            </a:r>
          </a:p>
        </p:txBody>
      </p:sp>
      <p:sp>
        <p:nvSpPr>
          <p:cNvPr id="31" name="TextBox 30"/>
          <p:cNvSpPr txBox="1"/>
          <p:nvPr/>
        </p:nvSpPr>
        <p:spPr>
          <a:xfrm>
            <a:off x="4514565" y="6294012"/>
            <a:ext cx="1008404" cy="369332"/>
          </a:xfrm>
          <a:prstGeom prst="rect">
            <a:avLst/>
          </a:prstGeom>
          <a:noFill/>
        </p:spPr>
        <p:txBody>
          <a:bodyPr wrap="square" rtlCol="0">
            <a:spAutoFit/>
          </a:bodyPr>
          <a:lstStyle/>
          <a:p>
            <a:pPr algn="r"/>
            <a:r>
              <a:rPr lang="en-IN" b="1" dirty="0">
                <a:solidFill>
                  <a:srgbClr val="C00000"/>
                </a:solidFill>
              </a:rPr>
              <a:t>3.31</a:t>
            </a:r>
          </a:p>
        </p:txBody>
      </p:sp>
      <p:sp>
        <p:nvSpPr>
          <p:cNvPr id="32" name="TextBox 31"/>
          <p:cNvSpPr txBox="1"/>
          <p:nvPr/>
        </p:nvSpPr>
        <p:spPr>
          <a:xfrm>
            <a:off x="6593302" y="6294012"/>
            <a:ext cx="1008404" cy="369332"/>
          </a:xfrm>
          <a:prstGeom prst="rect">
            <a:avLst/>
          </a:prstGeom>
          <a:noFill/>
          <a:ln>
            <a:noFill/>
          </a:ln>
        </p:spPr>
        <p:txBody>
          <a:bodyPr wrap="square" rtlCol="0">
            <a:spAutoFit/>
          </a:bodyPr>
          <a:lstStyle/>
          <a:p>
            <a:pPr algn="r"/>
            <a:r>
              <a:rPr lang="en-IN" b="1" dirty="0">
                <a:solidFill>
                  <a:srgbClr val="C00000"/>
                </a:solidFill>
              </a:rPr>
              <a:t>$33,100</a:t>
            </a:r>
          </a:p>
        </p:txBody>
      </p:sp>
      <p:sp>
        <p:nvSpPr>
          <p:cNvPr id="33" name="TextBox 32"/>
          <p:cNvSpPr txBox="1"/>
          <p:nvPr/>
        </p:nvSpPr>
        <p:spPr>
          <a:xfrm>
            <a:off x="8336031" y="5266370"/>
            <a:ext cx="388784" cy="369332"/>
          </a:xfrm>
          <a:prstGeom prst="rect">
            <a:avLst/>
          </a:prstGeom>
          <a:noFill/>
        </p:spPr>
        <p:txBody>
          <a:bodyPr wrap="square" rtlCol="0">
            <a:spAutoFit/>
          </a:bodyPr>
          <a:lstStyle/>
          <a:p>
            <a:pPr algn="ctr"/>
            <a:r>
              <a:rPr lang="en-IN" dirty="0"/>
              <a:t>2</a:t>
            </a:r>
          </a:p>
        </p:txBody>
      </p:sp>
      <p:sp>
        <p:nvSpPr>
          <p:cNvPr id="34" name="TextBox 33"/>
          <p:cNvSpPr txBox="1"/>
          <p:nvPr/>
        </p:nvSpPr>
        <p:spPr>
          <a:xfrm>
            <a:off x="8335759" y="5627926"/>
            <a:ext cx="388784" cy="369332"/>
          </a:xfrm>
          <a:prstGeom prst="rect">
            <a:avLst/>
          </a:prstGeom>
          <a:noFill/>
        </p:spPr>
        <p:txBody>
          <a:bodyPr wrap="square" rtlCol="0">
            <a:spAutoFit/>
          </a:bodyPr>
          <a:lstStyle/>
          <a:p>
            <a:pPr algn="ctr"/>
            <a:r>
              <a:rPr lang="en-IN" dirty="0"/>
              <a:t>1</a:t>
            </a:r>
          </a:p>
        </p:txBody>
      </p:sp>
      <p:sp>
        <p:nvSpPr>
          <p:cNvPr id="35" name="TextBox 34"/>
          <p:cNvSpPr txBox="1"/>
          <p:nvPr/>
        </p:nvSpPr>
        <p:spPr>
          <a:xfrm>
            <a:off x="8331336" y="5968062"/>
            <a:ext cx="388784" cy="369332"/>
          </a:xfrm>
          <a:prstGeom prst="rect">
            <a:avLst/>
          </a:prstGeom>
          <a:noFill/>
        </p:spPr>
        <p:txBody>
          <a:bodyPr wrap="square" rtlCol="0">
            <a:spAutoFit/>
          </a:bodyPr>
          <a:lstStyle/>
          <a:p>
            <a:pPr algn="ctr"/>
            <a:r>
              <a:rPr lang="en-IN" dirty="0"/>
              <a:t>0</a:t>
            </a:r>
          </a:p>
        </p:txBody>
      </p:sp>
      <p:cxnSp>
        <p:nvCxnSpPr>
          <p:cNvPr id="37" name="Straight Connector 36"/>
          <p:cNvCxnSpPr/>
          <p:nvPr/>
        </p:nvCxnSpPr>
        <p:spPr>
          <a:xfrm>
            <a:off x="4589791" y="633143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593975" y="658665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10096" y="6331427"/>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683096" y="662322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593975" y="668416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683096" y="669686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07819" y="5196325"/>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866683" y="4783016"/>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4478673" y="4542475"/>
            <a:ext cx="1097280" cy="646331"/>
          </a:xfrm>
          <a:prstGeom prst="rect">
            <a:avLst/>
          </a:prstGeom>
          <a:noFill/>
        </p:spPr>
        <p:txBody>
          <a:bodyPr wrap="square" rtlCol="0">
            <a:spAutoFit/>
          </a:bodyPr>
          <a:lstStyle/>
          <a:p>
            <a:pPr algn="ctr"/>
            <a:r>
              <a:rPr lang="en-US" b="1" dirty="0"/>
              <a:t>FV of $1 </a:t>
            </a:r>
          </a:p>
          <a:p>
            <a:pPr algn="ctr"/>
            <a:r>
              <a:rPr lang="en-US" b="1" i="1" dirty="0"/>
              <a:t>i </a:t>
            </a:r>
            <a:r>
              <a:rPr lang="en-US" b="1" dirty="0"/>
              <a:t>= 10%</a:t>
            </a:r>
          </a:p>
        </p:txBody>
      </p:sp>
      <p:sp>
        <p:nvSpPr>
          <p:cNvPr id="47" name="TextBox 46"/>
          <p:cNvSpPr txBox="1"/>
          <p:nvPr/>
        </p:nvSpPr>
        <p:spPr>
          <a:xfrm>
            <a:off x="5419835" y="4638111"/>
            <a:ext cx="2947320" cy="584775"/>
          </a:xfrm>
          <a:prstGeom prst="rect">
            <a:avLst/>
          </a:prstGeom>
          <a:noFill/>
        </p:spPr>
        <p:txBody>
          <a:bodyPr wrap="square" rtlCol="0">
            <a:spAutoFit/>
          </a:bodyPr>
          <a:lstStyle/>
          <a:p>
            <a:pPr algn="ctr"/>
            <a:r>
              <a:rPr lang="en-US" sz="1600" b="1" dirty="0"/>
              <a:t>Future value</a:t>
            </a:r>
          </a:p>
          <a:p>
            <a:pPr algn="ctr"/>
            <a:r>
              <a:rPr lang="en-US" sz="1600" b="1" dirty="0"/>
              <a:t> (at the end of year 3)</a:t>
            </a:r>
          </a:p>
        </p:txBody>
      </p:sp>
      <p:sp>
        <p:nvSpPr>
          <p:cNvPr id="48" name="TextBox 47"/>
          <p:cNvSpPr txBox="1"/>
          <p:nvPr/>
        </p:nvSpPr>
        <p:spPr>
          <a:xfrm>
            <a:off x="8360149" y="4823121"/>
            <a:ext cx="384025" cy="369332"/>
          </a:xfrm>
          <a:prstGeom prst="rect">
            <a:avLst/>
          </a:prstGeom>
          <a:noFill/>
        </p:spPr>
        <p:txBody>
          <a:bodyPr wrap="square" rtlCol="0">
            <a:spAutoFit/>
          </a:bodyPr>
          <a:lstStyle/>
          <a:p>
            <a:pPr algn="ctr"/>
            <a:r>
              <a:rPr lang="en-US" b="1" i="1" dirty="0"/>
              <a:t>n</a:t>
            </a:r>
          </a:p>
        </p:txBody>
      </p:sp>
      <p:sp>
        <p:nvSpPr>
          <p:cNvPr id="49" name="Oval 48"/>
          <p:cNvSpPr/>
          <p:nvPr/>
        </p:nvSpPr>
        <p:spPr>
          <a:xfrm>
            <a:off x="4926011" y="6317359"/>
            <a:ext cx="591630"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50" name="Oval 49"/>
          <p:cNvSpPr/>
          <p:nvPr/>
        </p:nvSpPr>
        <p:spPr>
          <a:xfrm>
            <a:off x="6569467" y="6296078"/>
            <a:ext cx="1048109"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2355" y="4542474"/>
            <a:ext cx="8102223" cy="220529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712974" y="4588616"/>
            <a:ext cx="8102223" cy="2201652"/>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36811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par>
                                <p:cTn id="107" presetID="10" presetClass="entr" presetSubtype="0" fill="hold"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fade">
                                      <p:cBhvr>
                                        <p:cTn id="118" dur="500"/>
                                        <p:tgtEl>
                                          <p:spTgt spid="42"/>
                                        </p:tgtEl>
                                      </p:cBhvr>
                                    </p:animEffect>
                                  </p:childTnLst>
                                </p:cTn>
                              </p:par>
                              <p:par>
                                <p:cTn id="119" presetID="10" presetClass="entr" presetSubtype="0" fill="hold"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500"/>
                                        <p:tgtEl>
                                          <p:spTgt spid="4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500"/>
                                        <p:tgtEl>
                                          <p:spTgt spid="5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5" grpId="0"/>
      <p:bldP spid="46" grpId="0"/>
      <p:bldP spid="47" grpId="0"/>
      <p:bldP spid="48" grpId="0"/>
      <p:bldP spid="49" grpId="0" animBg="1"/>
      <p:bldP spid="50" grpId="0" animBg="1"/>
      <p:bldP spid="51" grpId="0"/>
      <p:bldP spid="5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2655901197"/>
              </p:ext>
            </p:extLst>
          </p:nvPr>
        </p:nvGraphicFramePr>
        <p:xfrm>
          <a:off x="1845737" y="3234265"/>
          <a:ext cx="6306043" cy="2585949"/>
        </p:xfrm>
        <a:graphic>
          <a:graphicData uri="http://schemas.openxmlformats.org/drawingml/2006/table">
            <a:tbl>
              <a:tblPr firstRow="1" bandRow="1">
                <a:tableStyleId>{2D5ABB26-0587-4C30-8999-92F81FD0307C}</a:tableStyleId>
              </a:tblPr>
              <a:tblGrid>
                <a:gridCol w="1215607">
                  <a:extLst>
                    <a:ext uri="{9D8B030D-6E8A-4147-A177-3AD203B41FA5}">
                      <a16:colId xmlns="" xmlns:a16="http://schemas.microsoft.com/office/drawing/2014/main" val="20000"/>
                    </a:ext>
                  </a:extLst>
                </a:gridCol>
                <a:gridCol w="848406">
                  <a:extLst>
                    <a:ext uri="{9D8B030D-6E8A-4147-A177-3AD203B41FA5}">
                      <a16:colId xmlns="" xmlns:a16="http://schemas.microsoft.com/office/drawing/2014/main" val="20001"/>
                    </a:ext>
                  </a:extLst>
                </a:gridCol>
                <a:gridCol w="848406">
                  <a:extLst>
                    <a:ext uri="{9D8B030D-6E8A-4147-A177-3AD203B41FA5}">
                      <a16:colId xmlns="" xmlns:a16="http://schemas.microsoft.com/office/drawing/2014/main" val="20002"/>
                    </a:ext>
                  </a:extLst>
                </a:gridCol>
                <a:gridCol w="848406">
                  <a:extLst>
                    <a:ext uri="{9D8B030D-6E8A-4147-A177-3AD203B41FA5}">
                      <a16:colId xmlns="" xmlns:a16="http://schemas.microsoft.com/office/drawing/2014/main" val="20003"/>
                    </a:ext>
                  </a:extLst>
                </a:gridCol>
                <a:gridCol w="848406">
                  <a:extLst>
                    <a:ext uri="{9D8B030D-6E8A-4147-A177-3AD203B41FA5}">
                      <a16:colId xmlns="" xmlns:a16="http://schemas.microsoft.com/office/drawing/2014/main" val="20004"/>
                    </a:ext>
                  </a:extLst>
                </a:gridCol>
                <a:gridCol w="848406">
                  <a:extLst>
                    <a:ext uri="{9D8B030D-6E8A-4147-A177-3AD203B41FA5}">
                      <a16:colId xmlns="" xmlns:a16="http://schemas.microsoft.com/office/drawing/2014/main" val="20005"/>
                    </a:ext>
                  </a:extLst>
                </a:gridCol>
                <a:gridCol w="848406">
                  <a:extLst>
                    <a:ext uri="{9D8B030D-6E8A-4147-A177-3AD203B41FA5}">
                      <a16:colId xmlns="" xmlns:a16="http://schemas.microsoft.com/office/drawing/2014/main" val="20006"/>
                    </a:ext>
                  </a:extLst>
                </a:gridCol>
              </a:tblGrid>
              <a:tr h="356733">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445551">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 xmlns:a16="http://schemas.microsoft.com/office/drawing/2014/main" val="10001"/>
                  </a:ext>
                </a:extLst>
              </a:tr>
              <a:tr h="356733">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1.0000</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 xmlns:a16="http://schemas.microsoft.com/office/drawing/2014/main" val="10002"/>
                  </a:ext>
                </a:extLst>
              </a:tr>
              <a:tr h="356733">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hr-HR" sz="1400" dirty="0"/>
                        <a:t>2.0700</a:t>
                      </a:r>
                    </a:p>
                  </a:txBody>
                  <a:tcPr>
                    <a:solidFill>
                      <a:srgbClr val="FFFFCC"/>
                    </a:solidFill>
                  </a:tcPr>
                </a:tc>
                <a:tc>
                  <a:txBody>
                    <a:bodyPr/>
                    <a:lstStyle/>
                    <a:p>
                      <a:pPr algn="r"/>
                      <a:r>
                        <a:rPr lang="hr-HR" sz="1400" dirty="0"/>
                        <a:t>2.0800</a:t>
                      </a:r>
                    </a:p>
                  </a:txBody>
                  <a:tcPr>
                    <a:solidFill>
                      <a:srgbClr val="FFFFCC"/>
                    </a:solidFill>
                  </a:tcPr>
                </a:tc>
                <a:tc>
                  <a:txBody>
                    <a:bodyPr/>
                    <a:lstStyle/>
                    <a:p>
                      <a:pPr algn="r"/>
                      <a:r>
                        <a:rPr lang="hr-HR" sz="1400" dirty="0"/>
                        <a:t>2.0900</a:t>
                      </a:r>
                    </a:p>
                  </a:txBody>
                  <a:tcPr>
                    <a:solidFill>
                      <a:srgbClr val="FFFFCC"/>
                    </a:solidFill>
                  </a:tcPr>
                </a:tc>
                <a:tc>
                  <a:txBody>
                    <a:bodyPr/>
                    <a:lstStyle/>
                    <a:p>
                      <a:pPr algn="r"/>
                      <a:r>
                        <a:rPr lang="hr-HR" sz="1400"/>
                        <a:t>2.1000</a:t>
                      </a:r>
                    </a:p>
                  </a:txBody>
                  <a:tcPr>
                    <a:solidFill>
                      <a:srgbClr val="FFFFCC"/>
                    </a:solidFill>
                  </a:tcPr>
                </a:tc>
                <a:tc>
                  <a:txBody>
                    <a:bodyPr/>
                    <a:lstStyle/>
                    <a:p>
                      <a:pPr algn="r"/>
                      <a:r>
                        <a:rPr lang="hr-HR" sz="1400"/>
                        <a:t>2.1100</a:t>
                      </a:r>
                    </a:p>
                  </a:txBody>
                  <a:tcPr>
                    <a:solidFill>
                      <a:srgbClr val="FFFFCC"/>
                    </a:solidFill>
                  </a:tcPr>
                </a:tc>
                <a:tc>
                  <a:txBody>
                    <a:bodyPr/>
                    <a:lstStyle/>
                    <a:p>
                      <a:pPr algn="r"/>
                      <a:r>
                        <a:rPr lang="is-IS" sz="1400"/>
                        <a:t>2.1200</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3"/>
                  </a:ext>
                </a:extLst>
              </a:tr>
              <a:tr h="356733">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cs-CZ" sz="1400"/>
                        <a:t>3.2149</a:t>
                      </a:r>
                    </a:p>
                  </a:txBody>
                  <a:tcPr>
                    <a:solidFill>
                      <a:srgbClr val="FFFFCC"/>
                    </a:solidFill>
                  </a:tcPr>
                </a:tc>
                <a:tc>
                  <a:txBody>
                    <a:bodyPr/>
                    <a:lstStyle/>
                    <a:p>
                      <a:pPr algn="r"/>
                      <a:r>
                        <a:rPr lang="is-IS" sz="1400"/>
                        <a:t>3.2464</a:t>
                      </a:r>
                    </a:p>
                  </a:txBody>
                  <a:tcPr>
                    <a:solidFill>
                      <a:srgbClr val="FFFFCC"/>
                    </a:solidFill>
                  </a:tcPr>
                </a:tc>
                <a:tc>
                  <a:txBody>
                    <a:bodyPr/>
                    <a:lstStyle/>
                    <a:p>
                      <a:pPr algn="r"/>
                      <a:r>
                        <a:rPr lang="is-IS" sz="1400" dirty="0"/>
                        <a:t>3.2781</a:t>
                      </a:r>
                    </a:p>
                  </a:txBody>
                  <a:tcPr>
                    <a:solidFill>
                      <a:srgbClr val="FFFFCC"/>
                    </a:solidFill>
                  </a:tcPr>
                </a:tc>
                <a:tc>
                  <a:txBody>
                    <a:bodyPr/>
                    <a:lstStyle/>
                    <a:p>
                      <a:pPr algn="r"/>
                      <a:r>
                        <a:rPr lang="hr-HR" sz="1400" b="1" dirty="0">
                          <a:solidFill>
                            <a:srgbClr val="FF0000"/>
                          </a:solidFill>
                        </a:rPr>
                        <a:t>3.3100</a:t>
                      </a:r>
                      <a:endParaRPr lang="hr-HR" sz="1400" dirty="0">
                        <a:solidFill>
                          <a:srgbClr val="FF0000"/>
                        </a:solidFill>
                      </a:endParaRPr>
                    </a:p>
                  </a:txBody>
                  <a:tcPr>
                    <a:solidFill>
                      <a:srgbClr val="FFFFCC"/>
                    </a:solidFill>
                  </a:tcPr>
                </a:tc>
                <a:tc>
                  <a:txBody>
                    <a:bodyPr/>
                    <a:lstStyle/>
                    <a:p>
                      <a:pPr algn="r"/>
                      <a:r>
                        <a:rPr lang="hr-HR" sz="1400"/>
                        <a:t>3.3421</a:t>
                      </a:r>
                    </a:p>
                  </a:txBody>
                  <a:tcPr>
                    <a:solidFill>
                      <a:srgbClr val="FFFFCC"/>
                    </a:solidFill>
                  </a:tcPr>
                </a:tc>
                <a:tc>
                  <a:txBody>
                    <a:bodyPr/>
                    <a:lstStyle/>
                    <a:p>
                      <a:pPr algn="r"/>
                      <a:r>
                        <a:rPr lang="hr-HR" sz="1400" dirty="0"/>
                        <a:t>3.3744</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4"/>
                  </a:ext>
                </a:extLst>
              </a:tr>
              <a:tr h="356733">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uk-UA" sz="1400"/>
                        <a:t>4.4399</a:t>
                      </a:r>
                    </a:p>
                  </a:txBody>
                  <a:tcPr>
                    <a:solidFill>
                      <a:srgbClr val="FFFFCC"/>
                    </a:solidFill>
                  </a:tcPr>
                </a:tc>
                <a:tc>
                  <a:txBody>
                    <a:bodyPr/>
                    <a:lstStyle/>
                    <a:p>
                      <a:pPr algn="r"/>
                      <a:r>
                        <a:rPr lang="hr-HR" sz="1400"/>
                        <a:t>4.5061</a:t>
                      </a:r>
                    </a:p>
                  </a:txBody>
                  <a:tcPr>
                    <a:solidFill>
                      <a:srgbClr val="FFFFCC"/>
                    </a:solidFill>
                  </a:tcPr>
                </a:tc>
                <a:tc>
                  <a:txBody>
                    <a:bodyPr/>
                    <a:lstStyle/>
                    <a:p>
                      <a:pPr algn="r"/>
                      <a:r>
                        <a:rPr lang="hr-HR" sz="1400"/>
                        <a:t>4.5731</a:t>
                      </a:r>
                    </a:p>
                  </a:txBody>
                  <a:tcPr>
                    <a:solidFill>
                      <a:srgbClr val="FFFFCC"/>
                    </a:solidFill>
                  </a:tcPr>
                </a:tc>
                <a:tc>
                  <a:txBody>
                    <a:bodyPr/>
                    <a:lstStyle/>
                    <a:p>
                      <a:pPr algn="r"/>
                      <a:r>
                        <a:rPr lang="hr-HR" sz="1400" dirty="0"/>
                        <a:t>4.6410</a:t>
                      </a:r>
                    </a:p>
                  </a:txBody>
                  <a:tcPr>
                    <a:solidFill>
                      <a:srgbClr val="FFFFCC"/>
                    </a:solidFill>
                  </a:tcPr>
                </a:tc>
                <a:tc>
                  <a:txBody>
                    <a:bodyPr/>
                    <a:lstStyle/>
                    <a:p>
                      <a:pPr algn="r"/>
                      <a:r>
                        <a:rPr lang="hr-HR" sz="1400" dirty="0"/>
                        <a:t>4.7097</a:t>
                      </a:r>
                    </a:p>
                  </a:txBody>
                  <a:tcPr>
                    <a:solidFill>
                      <a:srgbClr val="FFFFCC"/>
                    </a:solidFill>
                  </a:tcPr>
                </a:tc>
                <a:tc>
                  <a:txBody>
                    <a:bodyPr/>
                    <a:lstStyle/>
                    <a:p>
                      <a:pPr algn="r"/>
                      <a:r>
                        <a:rPr lang="fi-FI" sz="1400" dirty="0"/>
                        <a:t>4.7793</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 xmlns:a16="http://schemas.microsoft.com/office/drawing/2014/main" val="10005"/>
                  </a:ext>
                </a:extLst>
              </a:tr>
              <a:tr h="356733">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dirty="0"/>
                        <a:t>5.7507</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a:t>5.8666</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a:t>5.9847</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a:t>6.1051</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is-IS" sz="1400"/>
                        <a:t>6.2278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dirty="0"/>
                        <a:t>6.3528</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 xmlns:a16="http://schemas.microsoft.com/office/drawing/2014/main" val="10006"/>
                  </a:ext>
                </a:extLst>
              </a:tr>
            </a:tbl>
          </a:graphicData>
        </a:graphic>
      </p:graphicFrame>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sp>
        <p:nvSpPr>
          <p:cNvPr id="9" name="Rectangle 8"/>
          <p:cNvSpPr/>
          <p:nvPr/>
        </p:nvSpPr>
        <p:spPr>
          <a:xfrm>
            <a:off x="1015999" y="1733119"/>
            <a:ext cx="7135780" cy="356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FVA = $10,000 (annuity amount) × </a:t>
            </a:r>
            <a:r>
              <a:rPr lang="en-US" sz="2800" b="1" dirty="0">
                <a:solidFill>
                  <a:schemeClr val="tx1"/>
                </a:solidFill>
              </a:rPr>
              <a:t>3.31</a:t>
            </a:r>
            <a:r>
              <a:rPr lang="en-US" sz="2800" dirty="0">
                <a:solidFill>
                  <a:schemeClr val="tx1"/>
                </a:solidFill>
              </a:rPr>
              <a:t>*</a:t>
            </a:r>
          </a:p>
        </p:txBody>
      </p:sp>
      <p:sp>
        <p:nvSpPr>
          <p:cNvPr id="14" name="Rectangle 13"/>
          <p:cNvSpPr/>
          <p:nvPr/>
        </p:nvSpPr>
        <p:spPr>
          <a:xfrm>
            <a:off x="6998235" y="1729150"/>
            <a:ext cx="1932326" cy="360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a:t>
            </a:r>
            <a:r>
              <a:rPr lang="en-US" sz="2800" b="1" dirty="0">
                <a:solidFill>
                  <a:srgbClr val="E8008C"/>
                </a:solidFill>
              </a:rPr>
              <a:t> </a:t>
            </a:r>
            <a:r>
              <a:rPr lang="en-US" sz="2800" b="1" dirty="0">
                <a:solidFill>
                  <a:srgbClr val="C00000"/>
                </a:solidFill>
              </a:rPr>
              <a:t>$33,100</a:t>
            </a:r>
          </a:p>
        </p:txBody>
      </p:sp>
      <p:sp>
        <p:nvSpPr>
          <p:cNvPr id="15" name="Rectangle 14"/>
          <p:cNvSpPr/>
          <p:nvPr/>
        </p:nvSpPr>
        <p:spPr>
          <a:xfrm>
            <a:off x="977090" y="2258694"/>
            <a:ext cx="6707762" cy="293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solidFill>
                  <a:schemeClr val="tx1"/>
                </a:solidFill>
              </a:rPr>
              <a:t>*Future value of an ordinary annuity of $1: </a:t>
            </a:r>
            <a:r>
              <a:rPr lang="en-IN" sz="2000" i="1" dirty="0">
                <a:solidFill>
                  <a:schemeClr val="tx1"/>
                </a:solidFill>
              </a:rPr>
              <a:t>n</a:t>
            </a:r>
            <a:r>
              <a:rPr lang="en-IN" sz="2000" dirty="0">
                <a:solidFill>
                  <a:schemeClr val="tx1"/>
                </a:solidFill>
              </a:rPr>
              <a:t> = 3, </a:t>
            </a:r>
            <a:r>
              <a:rPr lang="en-IN" sz="2000" i="1" dirty="0">
                <a:solidFill>
                  <a:schemeClr val="tx1"/>
                </a:solidFill>
              </a:rPr>
              <a:t>i</a:t>
            </a:r>
            <a:r>
              <a:rPr lang="en-IN" sz="2000" dirty="0">
                <a:solidFill>
                  <a:schemeClr val="tx1"/>
                </a:solidFill>
              </a:rPr>
              <a:t> =10%</a:t>
            </a:r>
            <a:endParaRPr lang="en-US" sz="2000" dirty="0">
              <a:solidFill>
                <a:schemeClr val="tx1"/>
              </a:solidFill>
            </a:endParaRPr>
          </a:p>
        </p:txBody>
      </p:sp>
      <p:cxnSp>
        <p:nvCxnSpPr>
          <p:cNvPr id="4" name="Straight Arrow Connector 3"/>
          <p:cNvCxnSpPr>
            <a:stCxn id="10" idx="0"/>
          </p:cNvCxnSpPr>
          <p:nvPr/>
        </p:nvCxnSpPr>
        <p:spPr>
          <a:xfrm flipV="1">
            <a:off x="6132003" y="2116667"/>
            <a:ext cx="234930" cy="268463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a:xfrm>
            <a:off x="541867" y="4"/>
            <a:ext cx="8602131" cy="1444625"/>
          </a:xfrm>
        </p:spPr>
        <p:txBody>
          <a:bodyPr>
            <a:normAutofit/>
          </a:bodyPr>
          <a:lstStyle/>
          <a:p>
            <a:pPr algn="ctr"/>
            <a:r>
              <a:rPr lang="en-US" sz="3100" dirty="0"/>
              <a:t>Using the FVA Table to Calculate the Future Value</a:t>
            </a:r>
          </a:p>
        </p:txBody>
      </p:sp>
      <p:sp>
        <p:nvSpPr>
          <p:cNvPr id="10" name="TextBox 9"/>
          <p:cNvSpPr txBox="1"/>
          <p:nvPr/>
        </p:nvSpPr>
        <p:spPr>
          <a:xfrm>
            <a:off x="5762078" y="4801303"/>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807567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grpId="0" nodeType="afterEffect">
                                  <p:stCondLst>
                                    <p:cond delay="20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Future Value of an Annuity Due</a:t>
            </a:r>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15" t="28161" r="7019" b="6404"/>
          <a:stretch/>
        </p:blipFill>
        <p:spPr bwMode="auto">
          <a:xfrm>
            <a:off x="1270002" y="1031565"/>
            <a:ext cx="7461501" cy="2254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63773" y="3096606"/>
            <a:ext cx="8102223" cy="220165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210581" y="3868363"/>
            <a:ext cx="1540723" cy="369332"/>
          </a:xfrm>
          <a:prstGeom prst="rect">
            <a:avLst/>
          </a:prstGeom>
          <a:noFill/>
        </p:spPr>
        <p:txBody>
          <a:bodyPr wrap="square" rtlCol="0">
            <a:spAutoFit/>
          </a:bodyPr>
          <a:lstStyle/>
          <a:p>
            <a:r>
              <a:rPr lang="en-IN" dirty="0"/>
              <a:t>First payment </a:t>
            </a:r>
          </a:p>
        </p:txBody>
      </p:sp>
      <p:sp>
        <p:nvSpPr>
          <p:cNvPr id="12" name="TextBox 11"/>
          <p:cNvSpPr txBox="1"/>
          <p:nvPr/>
        </p:nvSpPr>
        <p:spPr>
          <a:xfrm>
            <a:off x="3044574" y="3895258"/>
            <a:ext cx="1008404" cy="369332"/>
          </a:xfrm>
          <a:prstGeom prst="rect">
            <a:avLst/>
          </a:prstGeom>
          <a:noFill/>
        </p:spPr>
        <p:txBody>
          <a:bodyPr wrap="square" rtlCol="0">
            <a:spAutoFit/>
          </a:bodyPr>
          <a:lstStyle/>
          <a:p>
            <a:r>
              <a:rPr lang="en-IN" dirty="0"/>
              <a:t>$10,000</a:t>
            </a:r>
          </a:p>
        </p:txBody>
      </p:sp>
      <p:sp>
        <p:nvSpPr>
          <p:cNvPr id="13" name="TextBox 12"/>
          <p:cNvSpPr txBox="1"/>
          <p:nvPr/>
        </p:nvSpPr>
        <p:spPr>
          <a:xfrm>
            <a:off x="4244167" y="3900412"/>
            <a:ext cx="318376" cy="369332"/>
          </a:xfrm>
          <a:prstGeom prst="rect">
            <a:avLst/>
          </a:prstGeom>
          <a:noFill/>
        </p:spPr>
        <p:txBody>
          <a:bodyPr wrap="square" rtlCol="0">
            <a:spAutoFit/>
          </a:bodyPr>
          <a:lstStyle/>
          <a:p>
            <a:r>
              <a:rPr lang="en-IN" dirty="0"/>
              <a:t>×</a:t>
            </a:r>
          </a:p>
        </p:txBody>
      </p:sp>
      <p:sp>
        <p:nvSpPr>
          <p:cNvPr id="14" name="TextBox 13"/>
          <p:cNvSpPr txBox="1"/>
          <p:nvPr/>
        </p:nvSpPr>
        <p:spPr>
          <a:xfrm>
            <a:off x="4534583" y="3886293"/>
            <a:ext cx="1008404" cy="369332"/>
          </a:xfrm>
          <a:prstGeom prst="rect">
            <a:avLst/>
          </a:prstGeom>
          <a:noFill/>
        </p:spPr>
        <p:txBody>
          <a:bodyPr wrap="square" rtlCol="0">
            <a:spAutoFit/>
          </a:bodyPr>
          <a:lstStyle/>
          <a:p>
            <a:pPr algn="r"/>
            <a:r>
              <a:rPr lang="en-IN" dirty="0"/>
              <a:t>1.331</a:t>
            </a:r>
          </a:p>
        </p:txBody>
      </p:sp>
      <p:sp>
        <p:nvSpPr>
          <p:cNvPr id="15" name="TextBox 14"/>
          <p:cNvSpPr txBox="1"/>
          <p:nvPr/>
        </p:nvSpPr>
        <p:spPr>
          <a:xfrm>
            <a:off x="5812283" y="3868362"/>
            <a:ext cx="318376" cy="369332"/>
          </a:xfrm>
          <a:prstGeom prst="rect">
            <a:avLst/>
          </a:prstGeom>
          <a:noFill/>
        </p:spPr>
        <p:txBody>
          <a:bodyPr wrap="square" rtlCol="0">
            <a:spAutoFit/>
          </a:bodyPr>
          <a:lstStyle/>
          <a:p>
            <a:r>
              <a:rPr lang="en-IN" dirty="0"/>
              <a:t>=</a:t>
            </a:r>
          </a:p>
        </p:txBody>
      </p:sp>
      <p:sp>
        <p:nvSpPr>
          <p:cNvPr id="16" name="TextBox 15"/>
          <p:cNvSpPr txBox="1"/>
          <p:nvPr/>
        </p:nvSpPr>
        <p:spPr>
          <a:xfrm>
            <a:off x="6594938" y="3860893"/>
            <a:ext cx="1008404" cy="369332"/>
          </a:xfrm>
          <a:prstGeom prst="rect">
            <a:avLst/>
          </a:prstGeom>
          <a:noFill/>
        </p:spPr>
        <p:txBody>
          <a:bodyPr wrap="square" rtlCol="0">
            <a:spAutoFit/>
          </a:bodyPr>
          <a:lstStyle/>
          <a:p>
            <a:pPr algn="r"/>
            <a:r>
              <a:rPr lang="en-IN" dirty="0"/>
              <a:t>$13,310</a:t>
            </a:r>
          </a:p>
        </p:txBody>
      </p:sp>
      <p:sp>
        <p:nvSpPr>
          <p:cNvPr id="17" name="TextBox 16"/>
          <p:cNvSpPr txBox="1"/>
          <p:nvPr/>
        </p:nvSpPr>
        <p:spPr>
          <a:xfrm>
            <a:off x="1201126" y="4236712"/>
            <a:ext cx="1864273" cy="369332"/>
          </a:xfrm>
          <a:prstGeom prst="rect">
            <a:avLst/>
          </a:prstGeom>
          <a:noFill/>
        </p:spPr>
        <p:txBody>
          <a:bodyPr wrap="square" rtlCol="0">
            <a:spAutoFit/>
          </a:bodyPr>
          <a:lstStyle/>
          <a:p>
            <a:r>
              <a:rPr lang="en-IN" dirty="0"/>
              <a:t>Second payment </a:t>
            </a:r>
          </a:p>
        </p:txBody>
      </p:sp>
      <p:sp>
        <p:nvSpPr>
          <p:cNvPr id="18" name="TextBox 17"/>
          <p:cNvSpPr txBox="1"/>
          <p:nvPr/>
        </p:nvSpPr>
        <p:spPr>
          <a:xfrm>
            <a:off x="3157450" y="4230604"/>
            <a:ext cx="1008404" cy="369332"/>
          </a:xfrm>
          <a:prstGeom prst="rect">
            <a:avLst/>
          </a:prstGeom>
          <a:noFill/>
        </p:spPr>
        <p:txBody>
          <a:bodyPr wrap="square" rtlCol="0">
            <a:spAutoFit/>
          </a:bodyPr>
          <a:lstStyle/>
          <a:p>
            <a:r>
              <a:rPr lang="en-IN" dirty="0"/>
              <a:t>10,000</a:t>
            </a:r>
          </a:p>
        </p:txBody>
      </p:sp>
      <p:sp>
        <p:nvSpPr>
          <p:cNvPr id="19" name="TextBox 18"/>
          <p:cNvSpPr txBox="1"/>
          <p:nvPr/>
        </p:nvSpPr>
        <p:spPr>
          <a:xfrm>
            <a:off x="4242743" y="4244722"/>
            <a:ext cx="318376" cy="369332"/>
          </a:xfrm>
          <a:prstGeom prst="rect">
            <a:avLst/>
          </a:prstGeom>
          <a:noFill/>
        </p:spPr>
        <p:txBody>
          <a:bodyPr wrap="square" rtlCol="0">
            <a:spAutoFit/>
          </a:bodyPr>
          <a:lstStyle/>
          <a:p>
            <a:r>
              <a:rPr lang="en-IN" dirty="0"/>
              <a:t>×</a:t>
            </a:r>
          </a:p>
        </p:txBody>
      </p:sp>
      <p:sp>
        <p:nvSpPr>
          <p:cNvPr id="20" name="TextBox 19"/>
          <p:cNvSpPr txBox="1"/>
          <p:nvPr/>
        </p:nvSpPr>
        <p:spPr>
          <a:xfrm>
            <a:off x="4533159" y="4224159"/>
            <a:ext cx="1008404" cy="369332"/>
          </a:xfrm>
          <a:prstGeom prst="rect">
            <a:avLst/>
          </a:prstGeom>
          <a:noFill/>
        </p:spPr>
        <p:txBody>
          <a:bodyPr wrap="square" rtlCol="0">
            <a:spAutoFit/>
          </a:bodyPr>
          <a:lstStyle/>
          <a:p>
            <a:pPr algn="r"/>
            <a:r>
              <a:rPr lang="en-IN" dirty="0"/>
              <a:t>1.210</a:t>
            </a:r>
          </a:p>
        </p:txBody>
      </p:sp>
      <p:sp>
        <p:nvSpPr>
          <p:cNvPr id="21" name="TextBox 20"/>
          <p:cNvSpPr txBox="1"/>
          <p:nvPr/>
        </p:nvSpPr>
        <p:spPr>
          <a:xfrm>
            <a:off x="5810859" y="4212673"/>
            <a:ext cx="318376" cy="369332"/>
          </a:xfrm>
          <a:prstGeom prst="rect">
            <a:avLst/>
          </a:prstGeom>
          <a:noFill/>
        </p:spPr>
        <p:txBody>
          <a:bodyPr wrap="square" rtlCol="0">
            <a:spAutoFit/>
          </a:bodyPr>
          <a:lstStyle/>
          <a:p>
            <a:r>
              <a:rPr lang="en-IN" dirty="0"/>
              <a:t>=</a:t>
            </a:r>
          </a:p>
        </p:txBody>
      </p:sp>
      <p:sp>
        <p:nvSpPr>
          <p:cNvPr id="22" name="TextBox 21"/>
          <p:cNvSpPr txBox="1"/>
          <p:nvPr/>
        </p:nvSpPr>
        <p:spPr>
          <a:xfrm>
            <a:off x="6617126" y="4224158"/>
            <a:ext cx="1008404" cy="369332"/>
          </a:xfrm>
          <a:prstGeom prst="rect">
            <a:avLst/>
          </a:prstGeom>
          <a:noFill/>
        </p:spPr>
        <p:txBody>
          <a:bodyPr wrap="square" rtlCol="0">
            <a:spAutoFit/>
          </a:bodyPr>
          <a:lstStyle/>
          <a:p>
            <a:pPr algn="r"/>
            <a:r>
              <a:rPr lang="en-IN" dirty="0"/>
              <a:t>12,100</a:t>
            </a:r>
          </a:p>
        </p:txBody>
      </p:sp>
      <p:sp>
        <p:nvSpPr>
          <p:cNvPr id="23" name="TextBox 22"/>
          <p:cNvSpPr txBox="1"/>
          <p:nvPr/>
        </p:nvSpPr>
        <p:spPr>
          <a:xfrm>
            <a:off x="1208105" y="4613323"/>
            <a:ext cx="1540722" cy="277485"/>
          </a:xfrm>
          <a:prstGeom prst="rect">
            <a:avLst/>
          </a:prstGeom>
          <a:noFill/>
        </p:spPr>
        <p:txBody>
          <a:bodyPr wrap="square" rtlCol="0">
            <a:spAutoFit/>
          </a:bodyPr>
          <a:lstStyle/>
          <a:p>
            <a:r>
              <a:rPr lang="en-IN" dirty="0"/>
              <a:t>Third payment </a:t>
            </a:r>
          </a:p>
        </p:txBody>
      </p:sp>
      <p:sp>
        <p:nvSpPr>
          <p:cNvPr id="24" name="TextBox 23"/>
          <p:cNvSpPr txBox="1"/>
          <p:nvPr/>
        </p:nvSpPr>
        <p:spPr>
          <a:xfrm>
            <a:off x="3156026" y="4587268"/>
            <a:ext cx="1008404" cy="369332"/>
          </a:xfrm>
          <a:prstGeom prst="rect">
            <a:avLst/>
          </a:prstGeom>
          <a:noFill/>
        </p:spPr>
        <p:txBody>
          <a:bodyPr wrap="square" rtlCol="0">
            <a:spAutoFit/>
          </a:bodyPr>
          <a:lstStyle/>
          <a:p>
            <a:r>
              <a:rPr lang="en-IN" dirty="0"/>
              <a:t>10,000</a:t>
            </a:r>
          </a:p>
        </p:txBody>
      </p:sp>
      <p:sp>
        <p:nvSpPr>
          <p:cNvPr id="25" name="TextBox 24"/>
          <p:cNvSpPr txBox="1"/>
          <p:nvPr/>
        </p:nvSpPr>
        <p:spPr>
          <a:xfrm>
            <a:off x="4241319" y="4601387"/>
            <a:ext cx="318376" cy="369332"/>
          </a:xfrm>
          <a:prstGeom prst="rect">
            <a:avLst/>
          </a:prstGeom>
          <a:noFill/>
        </p:spPr>
        <p:txBody>
          <a:bodyPr wrap="square" rtlCol="0">
            <a:spAutoFit/>
          </a:bodyPr>
          <a:lstStyle/>
          <a:p>
            <a:r>
              <a:rPr lang="en-IN" dirty="0"/>
              <a:t>×</a:t>
            </a:r>
          </a:p>
        </p:txBody>
      </p:sp>
      <p:sp>
        <p:nvSpPr>
          <p:cNvPr id="26" name="TextBox 25"/>
          <p:cNvSpPr txBox="1"/>
          <p:nvPr/>
        </p:nvSpPr>
        <p:spPr>
          <a:xfrm>
            <a:off x="4531735" y="4579954"/>
            <a:ext cx="1008404" cy="369332"/>
          </a:xfrm>
          <a:prstGeom prst="rect">
            <a:avLst/>
          </a:prstGeom>
          <a:noFill/>
        </p:spPr>
        <p:txBody>
          <a:bodyPr wrap="square" rtlCol="0">
            <a:spAutoFit/>
          </a:bodyPr>
          <a:lstStyle/>
          <a:p>
            <a:pPr algn="r"/>
            <a:r>
              <a:rPr lang="en-IN" dirty="0"/>
              <a:t>1.100</a:t>
            </a:r>
          </a:p>
        </p:txBody>
      </p:sp>
      <p:sp>
        <p:nvSpPr>
          <p:cNvPr id="27" name="TextBox 26"/>
          <p:cNvSpPr txBox="1"/>
          <p:nvPr/>
        </p:nvSpPr>
        <p:spPr>
          <a:xfrm>
            <a:off x="5809435" y="4587268"/>
            <a:ext cx="318376" cy="369332"/>
          </a:xfrm>
          <a:prstGeom prst="rect">
            <a:avLst/>
          </a:prstGeom>
          <a:noFill/>
        </p:spPr>
        <p:txBody>
          <a:bodyPr wrap="square" rtlCol="0">
            <a:spAutoFit/>
          </a:bodyPr>
          <a:lstStyle/>
          <a:p>
            <a:r>
              <a:rPr lang="en-IN" dirty="0"/>
              <a:t>=</a:t>
            </a:r>
          </a:p>
        </p:txBody>
      </p:sp>
      <p:sp>
        <p:nvSpPr>
          <p:cNvPr id="28" name="TextBox 27"/>
          <p:cNvSpPr txBox="1"/>
          <p:nvPr/>
        </p:nvSpPr>
        <p:spPr>
          <a:xfrm>
            <a:off x="6614089" y="4586603"/>
            <a:ext cx="1005840" cy="369332"/>
          </a:xfrm>
          <a:prstGeom prst="rect">
            <a:avLst/>
          </a:prstGeom>
          <a:noFill/>
        </p:spPr>
        <p:txBody>
          <a:bodyPr wrap="square" rtlCol="0">
            <a:spAutoFit/>
          </a:bodyPr>
          <a:lstStyle/>
          <a:p>
            <a:pPr algn="r"/>
            <a:r>
              <a:rPr lang="en-IN" dirty="0"/>
              <a:t>11,000</a:t>
            </a:r>
          </a:p>
        </p:txBody>
      </p:sp>
      <p:sp>
        <p:nvSpPr>
          <p:cNvPr id="29" name="TextBox 28"/>
          <p:cNvSpPr txBox="1"/>
          <p:nvPr/>
        </p:nvSpPr>
        <p:spPr>
          <a:xfrm>
            <a:off x="1472544" y="4967798"/>
            <a:ext cx="651520" cy="305233"/>
          </a:xfrm>
          <a:prstGeom prst="rect">
            <a:avLst/>
          </a:prstGeom>
          <a:noFill/>
        </p:spPr>
        <p:txBody>
          <a:bodyPr wrap="square" rtlCol="0">
            <a:spAutoFit/>
          </a:bodyPr>
          <a:lstStyle/>
          <a:p>
            <a:r>
              <a:rPr lang="en-IN" dirty="0"/>
              <a:t>Total </a:t>
            </a:r>
          </a:p>
        </p:txBody>
      </p:sp>
      <p:sp>
        <p:nvSpPr>
          <p:cNvPr id="30" name="TextBox 29"/>
          <p:cNvSpPr txBox="1"/>
          <p:nvPr/>
        </p:nvSpPr>
        <p:spPr>
          <a:xfrm>
            <a:off x="4545823" y="4885508"/>
            <a:ext cx="1008404" cy="369332"/>
          </a:xfrm>
          <a:prstGeom prst="rect">
            <a:avLst/>
          </a:prstGeom>
          <a:noFill/>
        </p:spPr>
        <p:txBody>
          <a:bodyPr wrap="square" rtlCol="0">
            <a:spAutoFit/>
          </a:bodyPr>
          <a:lstStyle/>
          <a:p>
            <a:pPr algn="r"/>
            <a:r>
              <a:rPr lang="en-IN" b="1" dirty="0">
                <a:solidFill>
                  <a:srgbClr val="C00000"/>
                </a:solidFill>
              </a:rPr>
              <a:t>3.641</a:t>
            </a:r>
          </a:p>
        </p:txBody>
      </p:sp>
      <p:sp>
        <p:nvSpPr>
          <p:cNvPr id="31" name="TextBox 30"/>
          <p:cNvSpPr txBox="1"/>
          <p:nvPr/>
        </p:nvSpPr>
        <p:spPr>
          <a:xfrm>
            <a:off x="6624560" y="4885508"/>
            <a:ext cx="1008404" cy="369332"/>
          </a:xfrm>
          <a:prstGeom prst="rect">
            <a:avLst/>
          </a:prstGeom>
          <a:noFill/>
        </p:spPr>
        <p:txBody>
          <a:bodyPr wrap="square" rtlCol="0">
            <a:spAutoFit/>
          </a:bodyPr>
          <a:lstStyle/>
          <a:p>
            <a:pPr algn="r"/>
            <a:r>
              <a:rPr lang="en-IN" b="1" dirty="0">
                <a:solidFill>
                  <a:srgbClr val="C00000"/>
                </a:solidFill>
              </a:rPr>
              <a:t>$36,410</a:t>
            </a:r>
          </a:p>
        </p:txBody>
      </p:sp>
      <p:sp>
        <p:nvSpPr>
          <p:cNvPr id="32" name="TextBox 31"/>
          <p:cNvSpPr txBox="1"/>
          <p:nvPr/>
        </p:nvSpPr>
        <p:spPr>
          <a:xfrm>
            <a:off x="8367289" y="3829730"/>
            <a:ext cx="388784" cy="369332"/>
          </a:xfrm>
          <a:prstGeom prst="rect">
            <a:avLst/>
          </a:prstGeom>
          <a:noFill/>
        </p:spPr>
        <p:txBody>
          <a:bodyPr wrap="square" rtlCol="0">
            <a:spAutoFit/>
          </a:bodyPr>
          <a:lstStyle/>
          <a:p>
            <a:pPr algn="ctr"/>
            <a:r>
              <a:rPr lang="en-IN" dirty="0"/>
              <a:t>3</a:t>
            </a:r>
          </a:p>
        </p:txBody>
      </p:sp>
      <p:sp>
        <p:nvSpPr>
          <p:cNvPr id="33" name="TextBox 32"/>
          <p:cNvSpPr txBox="1"/>
          <p:nvPr/>
        </p:nvSpPr>
        <p:spPr>
          <a:xfrm>
            <a:off x="8367017" y="4219422"/>
            <a:ext cx="388784" cy="369332"/>
          </a:xfrm>
          <a:prstGeom prst="rect">
            <a:avLst/>
          </a:prstGeom>
          <a:noFill/>
        </p:spPr>
        <p:txBody>
          <a:bodyPr wrap="square" rtlCol="0">
            <a:spAutoFit/>
          </a:bodyPr>
          <a:lstStyle/>
          <a:p>
            <a:pPr algn="ctr"/>
            <a:r>
              <a:rPr lang="en-IN" dirty="0"/>
              <a:t>2</a:t>
            </a:r>
          </a:p>
        </p:txBody>
      </p:sp>
      <p:sp>
        <p:nvSpPr>
          <p:cNvPr id="34" name="TextBox 33"/>
          <p:cNvSpPr txBox="1"/>
          <p:nvPr/>
        </p:nvSpPr>
        <p:spPr>
          <a:xfrm>
            <a:off x="8362594" y="4559558"/>
            <a:ext cx="388784" cy="369332"/>
          </a:xfrm>
          <a:prstGeom prst="rect">
            <a:avLst/>
          </a:prstGeom>
          <a:noFill/>
        </p:spPr>
        <p:txBody>
          <a:bodyPr wrap="square" rtlCol="0">
            <a:spAutoFit/>
          </a:bodyPr>
          <a:lstStyle/>
          <a:p>
            <a:pPr algn="ctr"/>
            <a:r>
              <a:rPr lang="en-IN" dirty="0"/>
              <a:t>1</a:t>
            </a:r>
          </a:p>
        </p:txBody>
      </p:sp>
      <p:cxnSp>
        <p:nvCxnSpPr>
          <p:cNvPr id="36" name="Straight Connector 35"/>
          <p:cNvCxnSpPr/>
          <p:nvPr/>
        </p:nvCxnSpPr>
        <p:spPr>
          <a:xfrm>
            <a:off x="4621049" y="4922928"/>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625233" y="521472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541354" y="4922923"/>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714354" y="521471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625233" y="5275665"/>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714354" y="528835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39077" y="3787821"/>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897941" y="3374512"/>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5451093" y="3229607"/>
            <a:ext cx="2947320" cy="584775"/>
          </a:xfrm>
          <a:prstGeom prst="rect">
            <a:avLst/>
          </a:prstGeom>
          <a:noFill/>
        </p:spPr>
        <p:txBody>
          <a:bodyPr wrap="square" rtlCol="0">
            <a:spAutoFit/>
          </a:bodyPr>
          <a:lstStyle/>
          <a:p>
            <a:pPr algn="ctr"/>
            <a:r>
              <a:rPr lang="en-US" sz="1600" b="1" dirty="0"/>
              <a:t>Future value</a:t>
            </a:r>
          </a:p>
          <a:p>
            <a:pPr algn="ctr"/>
            <a:r>
              <a:rPr lang="en-US" sz="1600" b="1" dirty="0"/>
              <a:t> (at the end of year 3)</a:t>
            </a:r>
          </a:p>
        </p:txBody>
      </p:sp>
      <p:sp>
        <p:nvSpPr>
          <p:cNvPr id="47" name="TextBox 46"/>
          <p:cNvSpPr txBox="1"/>
          <p:nvPr/>
        </p:nvSpPr>
        <p:spPr>
          <a:xfrm>
            <a:off x="8391407" y="3414617"/>
            <a:ext cx="384025" cy="369332"/>
          </a:xfrm>
          <a:prstGeom prst="rect">
            <a:avLst/>
          </a:prstGeom>
          <a:noFill/>
        </p:spPr>
        <p:txBody>
          <a:bodyPr wrap="square" rtlCol="0">
            <a:spAutoFit/>
          </a:bodyPr>
          <a:lstStyle/>
          <a:p>
            <a:pPr algn="ctr"/>
            <a:r>
              <a:rPr lang="en-US" b="1" i="1" dirty="0"/>
              <a:t>n</a:t>
            </a:r>
          </a:p>
        </p:txBody>
      </p:sp>
      <p:sp>
        <p:nvSpPr>
          <p:cNvPr id="48" name="TextBox 47"/>
          <p:cNvSpPr txBox="1"/>
          <p:nvPr/>
        </p:nvSpPr>
        <p:spPr>
          <a:xfrm>
            <a:off x="4566203" y="3176168"/>
            <a:ext cx="1097280" cy="646331"/>
          </a:xfrm>
          <a:prstGeom prst="rect">
            <a:avLst/>
          </a:prstGeom>
          <a:noFill/>
        </p:spPr>
        <p:txBody>
          <a:bodyPr wrap="square" rtlCol="0">
            <a:spAutoFit/>
          </a:bodyPr>
          <a:lstStyle/>
          <a:p>
            <a:pPr algn="ctr"/>
            <a:r>
              <a:rPr lang="en-US" b="1" dirty="0"/>
              <a:t>FV of $1 </a:t>
            </a:r>
          </a:p>
          <a:p>
            <a:pPr algn="ctr"/>
            <a:r>
              <a:rPr lang="en-US" b="1" i="1" dirty="0"/>
              <a:t>i </a:t>
            </a:r>
            <a:r>
              <a:rPr lang="en-US" b="1" dirty="0"/>
              <a:t>= 10%</a:t>
            </a:r>
          </a:p>
        </p:txBody>
      </p:sp>
      <p:sp>
        <p:nvSpPr>
          <p:cNvPr id="49" name="Oval 48"/>
          <p:cNvSpPr/>
          <p:nvPr/>
        </p:nvSpPr>
        <p:spPr>
          <a:xfrm>
            <a:off x="4707391" y="4926377"/>
            <a:ext cx="873338"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p:nvSpPr>
        <p:spPr>
          <a:xfrm>
            <a:off x="6650242" y="4873749"/>
            <a:ext cx="960672" cy="40906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3773" y="3193439"/>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837568" y="5536156"/>
            <a:ext cx="7853364" cy="7383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400" i="1" dirty="0">
                <a:solidFill>
                  <a:schemeClr val="tx1"/>
                </a:solidFill>
              </a:rPr>
              <a:t>Easier way:</a:t>
            </a:r>
          </a:p>
          <a:p>
            <a:r>
              <a:rPr lang="en-US" sz="2600" dirty="0">
                <a:solidFill>
                  <a:schemeClr val="tx1"/>
                </a:solidFill>
              </a:rPr>
              <a:t>FVA = $10,000 (annuity </a:t>
            </a:r>
            <a:r>
              <a:rPr lang="en-US" sz="2600" dirty="0" smtClean="0">
                <a:solidFill>
                  <a:schemeClr val="tx1"/>
                </a:solidFill>
              </a:rPr>
              <a:t>amount</a:t>
            </a:r>
            <a:r>
              <a:rPr lang="en-US" sz="2600" dirty="0">
                <a:solidFill>
                  <a:schemeClr val="tx1"/>
                </a:solidFill>
              </a:rPr>
              <a:t>) × </a:t>
            </a:r>
            <a:r>
              <a:rPr lang="en-US" sz="2600" b="1" dirty="0">
                <a:solidFill>
                  <a:srgbClr val="C00000"/>
                </a:solidFill>
              </a:rPr>
              <a:t>3.641</a:t>
            </a:r>
            <a:r>
              <a:rPr lang="en-US" sz="2600" dirty="0">
                <a:solidFill>
                  <a:schemeClr val="tx1"/>
                </a:solidFill>
              </a:rPr>
              <a:t>* = </a:t>
            </a:r>
            <a:r>
              <a:rPr lang="en-US" sz="2600" b="1" dirty="0">
                <a:solidFill>
                  <a:srgbClr val="C00000"/>
                </a:solidFill>
              </a:rPr>
              <a:t>$36,410</a:t>
            </a:r>
          </a:p>
        </p:txBody>
      </p:sp>
      <p:sp>
        <p:nvSpPr>
          <p:cNvPr id="54" name="Rectangle 53"/>
          <p:cNvSpPr/>
          <p:nvPr/>
        </p:nvSpPr>
        <p:spPr>
          <a:xfrm>
            <a:off x="815461" y="6428960"/>
            <a:ext cx="6707762" cy="293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solidFill>
                  <a:schemeClr val="tx1"/>
                </a:solidFill>
              </a:rPr>
              <a:t>          *Future value of an ordinary annuity of $1: </a:t>
            </a:r>
            <a:r>
              <a:rPr lang="en-IN" sz="2000" i="1" dirty="0">
                <a:solidFill>
                  <a:schemeClr val="tx1"/>
                </a:solidFill>
              </a:rPr>
              <a:t>n</a:t>
            </a:r>
            <a:r>
              <a:rPr lang="en-IN" sz="2000" dirty="0">
                <a:solidFill>
                  <a:schemeClr val="tx1"/>
                </a:solidFill>
              </a:rPr>
              <a:t> = 3, </a:t>
            </a:r>
            <a:r>
              <a:rPr lang="en-IN" sz="2000" i="1" dirty="0">
                <a:solidFill>
                  <a:schemeClr val="tx1"/>
                </a:solidFill>
              </a:rPr>
              <a:t>i</a:t>
            </a:r>
            <a:r>
              <a:rPr lang="en-IN" sz="2000" dirty="0">
                <a:solidFill>
                  <a:schemeClr val="tx1"/>
                </a:solidFill>
              </a:rPr>
              <a:t> =10%</a:t>
            </a:r>
            <a:endParaRPr lang="en-US" sz="2000" dirty="0">
              <a:solidFill>
                <a:schemeClr val="tx1"/>
              </a:solidFill>
            </a:endParaRPr>
          </a:p>
        </p:txBody>
      </p:sp>
    </p:spTree>
    <p:extLst>
      <p:ext uri="{BB962C8B-B14F-4D97-AF65-F5344CB8AC3E}">
        <p14:creationId xmlns:p14="http://schemas.microsoft.com/office/powerpoint/2010/main" val="1745198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fade">
                                      <p:cBhvr>
                                        <p:cTn id="99" dur="500"/>
                                        <p:tgtEl>
                                          <p:spTgt spid="2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par>
                                <p:cTn id="106" presetID="10" presetClass="entr" presetSubtype="0" fill="hold"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childTnLst>
                                </p:cTn>
                              </p:par>
                              <p:par>
                                <p:cTn id="109" presetID="10" presetClass="entr" presetSubtype="0"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par>
                                <p:cTn id="112" presetID="10" presetClass="entr" presetSubtype="0"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childTnLst>
                                </p:cTn>
                              </p:par>
                              <p:par>
                                <p:cTn id="115" presetID="10" presetClass="entr" presetSubtype="0" fill="hold"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par>
                                <p:cTn id="118" presetID="10" presetClass="entr" presetSubtype="0" fill="hold"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500"/>
                                        <p:tgtEl>
                                          <p:spTgt spid="4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Effect transition="in" filter="fade">
                                      <p:cBhvr>
                                        <p:cTn id="131" dur="500"/>
                                        <p:tgtEl>
                                          <p:spTgt spid="50"/>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fade">
                                      <p:cBhvr>
                                        <p:cTn id="136" dur="500"/>
                                        <p:tgtEl>
                                          <p:spTgt spid="51"/>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45" grpId="0"/>
      <p:bldP spid="46" grpId="0"/>
      <p:bldP spid="47" grpId="0"/>
      <p:bldP spid="48" grpId="0"/>
      <p:bldP spid="49" grpId="0" animBg="1"/>
      <p:bldP spid="50" grpId="0" animBg="1"/>
      <p:bldP spid="51" grpId="0" animBg="1"/>
      <p:bldP spid="53" grpId="0"/>
      <p:bldP spid="5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dirty="0"/>
              <a:t>Concept Check: Annual Deposits</a:t>
            </a:r>
            <a:endParaRPr lang="en-US" dirty="0"/>
          </a:p>
        </p:txBody>
      </p:sp>
      <p:sp>
        <p:nvSpPr>
          <p:cNvPr id="414723" name="Rectangle 3"/>
          <p:cNvSpPr>
            <a:spLocks noGrp="1" noChangeArrowheads="1"/>
          </p:cNvSpPr>
          <p:nvPr>
            <p:ph idx="1"/>
          </p:nvPr>
        </p:nvSpPr>
        <p:spPr>
          <a:xfrm>
            <a:off x="761999" y="1444626"/>
            <a:ext cx="8013600" cy="5273674"/>
          </a:xfrm>
          <a:solidFill>
            <a:schemeClr val="bg1">
              <a:lumMod val="95000"/>
            </a:schemeClr>
          </a:solidFill>
        </p:spPr>
        <p:txBody>
          <a:bodyPr>
            <a:normAutofit fontScale="77500" lnSpcReduction="20000"/>
          </a:bodyPr>
          <a:lstStyle/>
          <a:p>
            <a:pPr marL="0" indent="0">
              <a:lnSpc>
                <a:spcPct val="120000"/>
              </a:lnSpc>
              <a:spcAft>
                <a:spcPts val="14000"/>
              </a:spcAft>
              <a:buNone/>
            </a:pPr>
            <a:r>
              <a:rPr lang="en-US" sz="2600" dirty="0"/>
              <a:t>The Stinch Fertilizer Corporation wants to accumulate $8,000,000 for plant expansion. The funds are needed on January 1, 2023. </a:t>
            </a:r>
            <a:r>
              <a:rPr lang="en-US" sz="2600" dirty="0" err="1" smtClean="0"/>
              <a:t>Stinch</a:t>
            </a:r>
            <a:r>
              <a:rPr lang="en-US" sz="2600" dirty="0" smtClean="0"/>
              <a:t> </a:t>
            </a:r>
            <a:r>
              <a:rPr lang="en-US" sz="2600" dirty="0"/>
              <a:t>intends to make five equal annual deposits in a fund that will earn interest at 7% compounded annually. The first deposit is to be made on January 1, 2018.  Present value and future value facts are as </a:t>
            </a:r>
            <a:r>
              <a:rPr lang="en-US" sz="2600" dirty="0" smtClean="0"/>
              <a:t>follows:</a:t>
            </a:r>
          </a:p>
          <a:p>
            <a:pPr marL="0" indent="0">
              <a:spcAft>
                <a:spcPts val="600"/>
              </a:spcAft>
              <a:buNone/>
            </a:pPr>
            <a:r>
              <a:rPr lang="en-US" sz="2600" dirty="0" smtClean="0"/>
              <a:t>What </a:t>
            </a:r>
            <a:r>
              <a:rPr lang="en-US" sz="2600" dirty="0"/>
              <a:t>is the amount of the required annual deposit?</a:t>
            </a:r>
          </a:p>
          <a:p>
            <a:pPr marL="514350" indent="-514350">
              <a:buFont typeface="+mj-lt"/>
              <a:buAutoNum type="alphaLcPeriod"/>
            </a:pPr>
            <a:r>
              <a:rPr lang="en-US" sz="2600" dirty="0" smtClean="0"/>
              <a:t>$</a:t>
            </a:r>
            <a:r>
              <a:rPr lang="en-US" sz="2600" dirty="0"/>
              <a:t>1,300,813</a:t>
            </a:r>
          </a:p>
          <a:p>
            <a:pPr marL="514350" indent="-514350">
              <a:buFont typeface="+mj-lt"/>
              <a:buAutoNum type="alphaLcPeriod"/>
            </a:pPr>
            <a:r>
              <a:rPr lang="en-US" sz="2600" dirty="0" smtClean="0"/>
              <a:t>$</a:t>
            </a:r>
            <a:r>
              <a:rPr lang="en-US" sz="2600" dirty="0"/>
              <a:t>1,391,304</a:t>
            </a:r>
          </a:p>
          <a:p>
            <a:pPr marL="514350" indent="-514350">
              <a:buFont typeface="+mj-lt"/>
              <a:buAutoNum type="alphaLcPeriod"/>
            </a:pPr>
            <a:r>
              <a:rPr lang="en-US" sz="2600" dirty="0" smtClean="0"/>
              <a:t>$</a:t>
            </a:r>
            <a:r>
              <a:rPr lang="en-US" sz="2600" dirty="0"/>
              <a:t>1,951,220</a:t>
            </a:r>
          </a:p>
          <a:p>
            <a:pPr marL="514350" indent="-514350">
              <a:buFont typeface="+mj-lt"/>
              <a:buAutoNum type="alphaLcPeriod"/>
            </a:pPr>
            <a:r>
              <a:rPr lang="en-US" sz="2600" dirty="0" smtClean="0"/>
              <a:t>$</a:t>
            </a:r>
            <a:r>
              <a:rPr lang="en-US" sz="2600" dirty="0"/>
              <a:t>1,704,000</a:t>
            </a:r>
          </a:p>
          <a:p>
            <a:pPr marL="0" indent="0">
              <a:buNone/>
              <a:tabLst>
                <a:tab pos="7772400" algn="dec"/>
              </a:tabLst>
              <a:defRPr/>
            </a:pPr>
            <a:endParaRPr lang="en-US" sz="1800" dirty="0"/>
          </a:p>
        </p:txBody>
      </p:sp>
      <p:sp>
        <p:nvSpPr>
          <p:cNvPr id="2" name="Oval 1"/>
          <p:cNvSpPr/>
          <p:nvPr/>
        </p:nvSpPr>
        <p:spPr bwMode="auto">
          <a:xfrm flipV="1">
            <a:off x="730271" y="5242605"/>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3193916" y="5167553"/>
            <a:ext cx="5594257" cy="1508105"/>
          </a:xfrm>
          <a:prstGeom prst="rect">
            <a:avLst/>
          </a:prstGeom>
          <a:solidFill>
            <a:schemeClr val="accent2">
              <a:lumMod val="20000"/>
              <a:lumOff val="80000"/>
            </a:schemeClr>
          </a:solidFill>
          <a:ln w="6350">
            <a:solidFill>
              <a:schemeClr val="tx1"/>
            </a:solidFill>
          </a:ln>
        </p:spPr>
        <p:txBody>
          <a:bodyPr wrap="square" rtlCol="0">
            <a:spAutoFit/>
          </a:bodyPr>
          <a:lstStyle/>
          <a:p>
            <a:pPr>
              <a:spcAft>
                <a:spcPts val="1200"/>
              </a:spcAft>
            </a:pPr>
            <a:r>
              <a:rPr lang="en-US" dirty="0"/>
              <a:t>The correct answer is </a:t>
            </a:r>
            <a:r>
              <a:rPr lang="en-US" i="1" dirty="0"/>
              <a:t>a</a:t>
            </a:r>
            <a:r>
              <a:rPr lang="en-US" dirty="0"/>
              <a:t>:</a:t>
            </a:r>
          </a:p>
          <a:p>
            <a:pPr>
              <a:spcAft>
                <a:spcPts val="1200"/>
              </a:spcAft>
            </a:pPr>
            <a:r>
              <a:rPr lang="en-US" dirty="0"/>
              <a:t>$8,000,000 ÷ 6.15* = </a:t>
            </a:r>
            <a:r>
              <a:rPr lang="en-US" b="1" dirty="0"/>
              <a:t>$1,300,813</a:t>
            </a:r>
            <a:r>
              <a:rPr lang="en-US" dirty="0"/>
              <a:t> </a:t>
            </a:r>
          </a:p>
          <a:p>
            <a:pPr marL="574675" lvl="1" indent="-117475"/>
            <a:r>
              <a:rPr lang="en-US" dirty="0"/>
              <a:t>  *Future value of an annuity due of $1 at 7% for </a:t>
            </a:r>
            <a:r>
              <a:rPr lang="en-US" dirty="0" smtClean="0"/>
              <a:t>five periods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144709843"/>
              </p:ext>
            </p:extLst>
          </p:nvPr>
        </p:nvGraphicFramePr>
        <p:xfrm>
          <a:off x="1155700" y="3182724"/>
          <a:ext cx="7569200" cy="1524000"/>
        </p:xfrm>
        <a:graphic>
          <a:graphicData uri="http://schemas.openxmlformats.org/drawingml/2006/table">
            <a:tbl>
              <a:tblPr firstRow="1" bandRow="1">
                <a:tableStyleId>{2D5ABB26-0587-4C30-8999-92F81FD0307C}</a:tableStyleId>
              </a:tblPr>
              <a:tblGrid>
                <a:gridCol w="6667500">
                  <a:extLst>
                    <a:ext uri="{9D8B030D-6E8A-4147-A177-3AD203B41FA5}">
                      <a16:colId xmlns="" xmlns:a16="http://schemas.microsoft.com/office/drawing/2014/main" val="20000"/>
                    </a:ext>
                  </a:extLst>
                </a:gridCol>
                <a:gridCol w="901700">
                  <a:extLst>
                    <a:ext uri="{9D8B030D-6E8A-4147-A177-3AD203B41FA5}">
                      <a16:colId xmlns="" xmlns:a16="http://schemas.microsoft.com/office/drawing/2014/main" val="20001"/>
                    </a:ext>
                  </a:extLst>
                </a:gridCol>
              </a:tblGrid>
              <a:tr h="23659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900" dirty="0" smtClean="0"/>
                        <a:t>Future value of an ordinary annuity of $1 at 7% for five periods</a:t>
                      </a:r>
                    </a:p>
                  </a:txBody>
                  <a:tcPr/>
                </a:tc>
                <a:tc>
                  <a:txBody>
                    <a:bodyPr/>
                    <a:lstStyle/>
                    <a:p>
                      <a:pPr marL="0" indent="0" algn="l"/>
                      <a:r>
                        <a:rPr lang="en-US" sz="1900" dirty="0" smtClean="0"/>
                        <a:t>5.75</a:t>
                      </a:r>
                      <a:endParaRPr lang="en-US" sz="1900" dirty="0"/>
                    </a:p>
                  </a:txBody>
                  <a:tcPr/>
                </a:tc>
                <a:extLst>
                  <a:ext uri="{0D108BD9-81ED-4DB2-BD59-A6C34878D82A}">
                    <a16:rowId xmlns="" xmlns:a16="http://schemas.microsoft.com/office/drawing/2014/main" val="10000"/>
                  </a:ext>
                </a:extLst>
              </a:tr>
              <a:tr h="23659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900" dirty="0" smtClean="0"/>
                        <a:t>Future value of an annuity due of $1 at 7% for five periods	</a:t>
                      </a:r>
                    </a:p>
                  </a:txBody>
                  <a:tcPr/>
                </a:tc>
                <a:tc>
                  <a:txBody>
                    <a:bodyPr/>
                    <a:lstStyle/>
                    <a:p>
                      <a:pPr algn="l"/>
                      <a:r>
                        <a:rPr lang="en-US" sz="1900" dirty="0" smtClean="0"/>
                        <a:t>6.15    </a:t>
                      </a:r>
                      <a:endParaRPr lang="en-US" sz="1900" dirty="0"/>
                    </a:p>
                  </a:txBody>
                  <a:tcPr/>
                </a:tc>
                <a:extLst>
                  <a:ext uri="{0D108BD9-81ED-4DB2-BD59-A6C34878D82A}">
                    <a16:rowId xmlns="" xmlns:a16="http://schemas.microsoft.com/office/drawing/2014/main" val="10001"/>
                  </a:ext>
                </a:extLst>
              </a:tr>
              <a:tr h="236590">
                <a:tc>
                  <a:txBody>
                    <a:bodyPr/>
                    <a:lstStyle/>
                    <a:p>
                      <a:pPr marL="114300" marR="0" indent="-114300" algn="l" defTabSz="914377" rtl="0" eaLnBrk="1" fontAlgn="auto" latinLnBrk="0" hangingPunct="1">
                        <a:lnSpc>
                          <a:spcPct val="100000"/>
                        </a:lnSpc>
                        <a:spcBef>
                          <a:spcPts val="0"/>
                        </a:spcBef>
                        <a:spcAft>
                          <a:spcPts val="0"/>
                        </a:spcAft>
                        <a:buClrTx/>
                        <a:buSzTx/>
                        <a:buFontTx/>
                        <a:buNone/>
                        <a:tabLst/>
                        <a:defRPr/>
                      </a:pPr>
                      <a:r>
                        <a:rPr lang="en-US" sz="1900" dirty="0" smtClean="0"/>
                        <a:t>Present value of $1 at 7% for five periods	</a:t>
                      </a:r>
                    </a:p>
                  </a:txBody>
                  <a:tcPr/>
                </a:tc>
                <a:tc>
                  <a:txBody>
                    <a:bodyPr/>
                    <a:lstStyle/>
                    <a:p>
                      <a:pPr marL="114300" indent="0" algn="l"/>
                      <a:r>
                        <a:rPr lang="en-US" sz="1900" dirty="0" smtClean="0"/>
                        <a:t>.713</a:t>
                      </a:r>
                      <a:endParaRPr lang="en-US" sz="1900" dirty="0"/>
                    </a:p>
                  </a:txBody>
                  <a:tcPr/>
                </a:tc>
                <a:extLst>
                  <a:ext uri="{0D108BD9-81ED-4DB2-BD59-A6C34878D82A}">
                    <a16:rowId xmlns="" xmlns:a16="http://schemas.microsoft.com/office/drawing/2014/main" val="10002"/>
                  </a:ext>
                </a:extLst>
              </a:tr>
              <a:tr h="236590">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900" dirty="0" smtClean="0"/>
                        <a:t>Present value of an ordinary annuity of $1 at 7% for five periods</a:t>
                      </a:r>
                    </a:p>
                  </a:txBody>
                  <a:tcPr/>
                </a:tc>
                <a:tc>
                  <a:txBody>
                    <a:bodyPr/>
                    <a:lstStyle/>
                    <a:p>
                      <a:pPr algn="l"/>
                      <a:r>
                        <a:rPr lang="en-US" sz="1900" dirty="0" smtClean="0"/>
                        <a:t>4.10</a:t>
                      </a:r>
                      <a:endParaRPr lang="en-US" sz="1900" dirty="0"/>
                    </a:p>
                  </a:txBody>
                  <a:tcPr/>
                </a:tc>
                <a:extLst>
                  <a:ext uri="{0D108BD9-81ED-4DB2-BD59-A6C34878D82A}">
                    <a16:rowId xmlns="" xmlns:a16="http://schemas.microsoft.com/office/drawing/2014/main" val="10003"/>
                  </a:ext>
                </a:extLst>
              </a:tr>
            </a:tbl>
          </a:graphicData>
        </a:graphic>
      </p:graphicFrame>
      <p:sp>
        <p:nvSpPr>
          <p:cNvPr id="7"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-6</a:t>
            </a:r>
            <a:endParaRPr lang="en-IN" sz="1500" dirty="0"/>
          </a:p>
        </p:txBody>
      </p:sp>
    </p:spTree>
    <p:extLst>
      <p:ext uri="{BB962C8B-B14F-4D97-AF65-F5344CB8AC3E}">
        <p14:creationId xmlns:p14="http://schemas.microsoft.com/office/powerpoint/2010/main" val="168592157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Accumulated Savings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AutoNum type="romanUcPeriod"/>
            </a:pPr>
            <a:r>
              <a:rPr lang="en-US" sz="2000" dirty="0"/>
              <a:t> R. Wright plans to make quarterly deposits of $200 for </a:t>
            </a:r>
            <a:r>
              <a:rPr lang="en-US" sz="2000" dirty="0" smtClean="0"/>
              <a:t>five </a:t>
            </a:r>
            <a:r>
              <a:rPr lang="en-US" sz="2000" dirty="0"/>
              <a:t>years into a savings account. The first deposit will be made immediately. The savings account pays interest at an annual rate of 8%, compounded quarterly. </a:t>
            </a:r>
            <a:r>
              <a:rPr lang="en-US" sz="2000" dirty="0" smtClean="0"/>
              <a:t>How </a:t>
            </a:r>
            <a:r>
              <a:rPr lang="en-US" sz="2000" dirty="0"/>
              <a:t>much will </a:t>
            </a:r>
            <a:r>
              <a:rPr lang="en-US" sz="2000" dirty="0" smtClean="0"/>
              <a:t>Wright </a:t>
            </a:r>
            <a:r>
              <a:rPr lang="en-US" sz="2000" dirty="0"/>
              <a:t>have accumulated in the savings account at the end of the </a:t>
            </a:r>
            <a:r>
              <a:rPr lang="en-US" sz="2000" dirty="0" smtClean="0"/>
              <a:t>five-</a:t>
            </a:r>
            <a:r>
              <a:rPr lang="en-US" sz="2000" dirty="0"/>
              <a:t>year period</a:t>
            </a:r>
            <a:r>
              <a:rPr lang="en-US" sz="2000" dirty="0" smtClean="0"/>
              <a:t>?</a:t>
            </a:r>
            <a:endParaRPr lang="en-US" sz="2000" dirty="0"/>
          </a:p>
          <a:p>
            <a:pPr marL="0" indent="0">
              <a:buNone/>
              <a:tabLst>
                <a:tab pos="225425" algn="l"/>
                <a:tab pos="7256463" algn="dec"/>
              </a:tabLst>
            </a:pPr>
            <a:r>
              <a:rPr lang="en-US" sz="2000" dirty="0"/>
              <a:t>	Future value of an ordinary annuity of $1 at 8% for </a:t>
            </a:r>
            <a:r>
              <a:rPr lang="en-US" sz="2000" dirty="0" smtClean="0"/>
              <a:t>five </a:t>
            </a:r>
            <a:r>
              <a:rPr lang="en-US" sz="2000" dirty="0"/>
              <a:t>periods	6.3359</a:t>
            </a:r>
          </a:p>
          <a:p>
            <a:pPr marL="0" indent="0">
              <a:buNone/>
              <a:tabLst>
                <a:tab pos="225425" algn="l"/>
                <a:tab pos="7256463" algn="dec"/>
              </a:tabLst>
            </a:pPr>
            <a:r>
              <a:rPr lang="en-US" sz="2000" dirty="0"/>
              <a:t>	Future value of an annuity due of $1 at 8% for </a:t>
            </a:r>
            <a:r>
              <a:rPr lang="en-US" sz="2000" dirty="0" smtClean="0"/>
              <a:t>five </a:t>
            </a:r>
            <a:r>
              <a:rPr lang="en-US" sz="2000" dirty="0"/>
              <a:t>periods	5.8666</a:t>
            </a:r>
          </a:p>
          <a:p>
            <a:pPr marL="0" indent="0">
              <a:buNone/>
              <a:tabLst>
                <a:tab pos="225425" algn="l"/>
                <a:tab pos="7256463" algn="dec"/>
              </a:tabLst>
            </a:pPr>
            <a:r>
              <a:rPr lang="en-US" sz="2000" dirty="0"/>
              <a:t>	Future value of an ordinary annuity of $1 at 2% for 20 periods 	26.1833</a:t>
            </a:r>
          </a:p>
          <a:p>
            <a:pPr marL="0" indent="0">
              <a:spcAft>
                <a:spcPts val="1200"/>
              </a:spcAft>
              <a:buNone/>
              <a:tabLst>
                <a:tab pos="225425" algn="l"/>
                <a:tab pos="7256463" algn="dec"/>
              </a:tabLst>
            </a:pPr>
            <a:r>
              <a:rPr lang="en-US" sz="2000" dirty="0"/>
              <a:t>	Future value of an annuity due of $1 at 2% for 20 periods	 24.2974 </a:t>
            </a:r>
          </a:p>
          <a:p>
            <a:pPr marL="457200" indent="-457200">
              <a:buFont typeface="+mj-lt"/>
              <a:buAutoNum type="alphaLcPeriod"/>
              <a:tabLst>
                <a:tab pos="1317625" algn="dec"/>
              </a:tabLst>
            </a:pPr>
            <a:r>
              <a:rPr lang="en-US" sz="2000" dirty="0" smtClean="0"/>
              <a:t>$</a:t>
            </a:r>
            <a:r>
              <a:rPr lang="en-US" sz="2000" dirty="0"/>
              <a:t>2,672</a:t>
            </a:r>
          </a:p>
          <a:p>
            <a:pPr marL="457200" indent="-457200">
              <a:buFont typeface="+mj-lt"/>
              <a:buAutoNum type="alphaLcPeriod"/>
              <a:tabLst>
                <a:tab pos="1317625" algn="dec"/>
              </a:tabLst>
            </a:pPr>
            <a:r>
              <a:rPr lang="en-US" sz="2000" dirty="0" smtClean="0"/>
              <a:t>$</a:t>
            </a:r>
            <a:r>
              <a:rPr lang="en-US" sz="2000" dirty="0"/>
              <a:t>4,000</a:t>
            </a:r>
          </a:p>
          <a:p>
            <a:pPr marL="457200" indent="-457200">
              <a:buFont typeface="+mj-lt"/>
              <a:buAutoNum type="alphaLcPeriod"/>
              <a:tabLst>
                <a:tab pos="1317625" algn="dec"/>
              </a:tabLst>
            </a:pPr>
            <a:r>
              <a:rPr lang="en-US" sz="2000" dirty="0" smtClean="0"/>
              <a:t>$4,859</a:t>
            </a:r>
            <a:endParaRPr lang="en-US" sz="2000" dirty="0"/>
          </a:p>
          <a:p>
            <a:pPr marL="342900" indent="-342900">
              <a:buFont typeface="+mj-lt"/>
              <a:buAutoNum type="alphaLcPeriod"/>
              <a:tabLst>
                <a:tab pos="1317625" algn="dec"/>
                <a:tab pos="7772400" algn="dec"/>
              </a:tabLst>
              <a:defRPr/>
            </a:pPr>
            <a:r>
              <a:rPr lang="en-US" sz="2000" dirty="0" smtClean="0"/>
              <a:t>  $</a:t>
            </a:r>
            <a:r>
              <a:rPr lang="en-US" sz="2000" dirty="0"/>
              <a:t>5,237</a:t>
            </a:r>
          </a:p>
          <a:p>
            <a:pPr marL="0" indent="0">
              <a:buNone/>
              <a:tabLst>
                <a:tab pos="7772400" algn="dec"/>
              </a:tabLst>
              <a:defRPr/>
            </a:pPr>
            <a:endParaRPr lang="en-US" sz="1800" dirty="0"/>
          </a:p>
        </p:txBody>
      </p:sp>
      <p:sp>
        <p:nvSpPr>
          <p:cNvPr id="2" name="Oval 1"/>
          <p:cNvSpPr/>
          <p:nvPr/>
        </p:nvSpPr>
        <p:spPr bwMode="auto">
          <a:xfrm flipV="1">
            <a:off x="747204" y="5494403"/>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81574" y="4990828"/>
            <a:ext cx="5480877" cy="1077218"/>
          </a:xfrm>
          <a:prstGeom prst="rect">
            <a:avLst/>
          </a:prstGeom>
          <a:solidFill>
            <a:schemeClr val="accent2">
              <a:lumMod val="20000"/>
              <a:lumOff val="80000"/>
            </a:schemeClr>
          </a:solidFill>
          <a:ln w="6350">
            <a:solidFill>
              <a:schemeClr val="tx1"/>
            </a:solidFill>
          </a:ln>
        </p:spPr>
        <p:txBody>
          <a:bodyPr wrap="square" rtlCol="0">
            <a:spAutoFit/>
          </a:bodyPr>
          <a:lstStyle/>
          <a:p>
            <a:pPr>
              <a:spcAft>
                <a:spcPts val="1200"/>
              </a:spcAft>
            </a:pPr>
            <a:r>
              <a:rPr lang="en-US" dirty="0"/>
              <a:t>The correct answer is </a:t>
            </a:r>
            <a:r>
              <a:rPr lang="en-US" i="1" dirty="0"/>
              <a:t>c</a:t>
            </a:r>
            <a:r>
              <a:rPr lang="en-US" dirty="0"/>
              <a:t>: </a:t>
            </a:r>
          </a:p>
          <a:p>
            <a:r>
              <a:rPr lang="en-US" dirty="0"/>
              <a:t>$200 </a:t>
            </a:r>
            <a:r>
              <a:rPr lang="en-US" dirty="0" smtClean="0"/>
              <a:t>× </a:t>
            </a:r>
            <a:r>
              <a:rPr lang="en-US" dirty="0"/>
              <a:t>24.2974* = </a:t>
            </a:r>
            <a:r>
              <a:rPr lang="en-US" b="1" dirty="0"/>
              <a:t>$</a:t>
            </a:r>
            <a:r>
              <a:rPr lang="en-US" b="1" dirty="0" smtClean="0"/>
              <a:t>4,859</a:t>
            </a:r>
            <a:endParaRPr lang="en-US" b="1" dirty="0"/>
          </a:p>
          <a:p>
            <a:r>
              <a:rPr lang="en-US" dirty="0"/>
              <a:t>     *Future value of an annuity due for 20 periods at 2%</a:t>
            </a:r>
            <a:endParaRPr lang="en-US" b="1" dirty="0">
              <a:solidFill>
                <a:srgbClr val="C00000"/>
              </a:solidFill>
            </a:endParaRP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-6</a:t>
            </a:r>
            <a:endParaRPr lang="en-IN" sz="1500" dirty="0"/>
          </a:p>
        </p:txBody>
      </p:sp>
    </p:spTree>
    <p:extLst>
      <p:ext uri="{BB962C8B-B14F-4D97-AF65-F5344CB8AC3E}">
        <p14:creationId xmlns:p14="http://schemas.microsoft.com/office/powerpoint/2010/main" val="52494482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Check: Accumulated Savings </a:t>
            </a:r>
            <a:r>
              <a:rPr lang="en-US" altLang="en-US" sz="3100" dirty="0" smtClean="0"/>
              <a:t>(continued)</a:t>
            </a:r>
            <a:endParaRPr lang="en-US" sz="3100"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buNone/>
            </a:pPr>
            <a:r>
              <a:rPr lang="en-US" sz="2000" dirty="0"/>
              <a:t>U. B. Wong plans to make quarterly deposits of $200 for </a:t>
            </a:r>
            <a:r>
              <a:rPr lang="en-US" sz="2000" dirty="0" smtClean="0"/>
              <a:t>five </a:t>
            </a:r>
            <a:r>
              <a:rPr lang="en-US" sz="2000" dirty="0"/>
              <a:t>years into a savings account. The deposits will be made at the end of each quarter. The savings account pays interest at an annual rate of 8%, compounded quarterly. How much will Wong have accumulated in the savings account at the end of the </a:t>
            </a:r>
            <a:r>
              <a:rPr lang="en-US" sz="2000" dirty="0" smtClean="0"/>
              <a:t>five-</a:t>
            </a:r>
            <a:r>
              <a:rPr lang="en-US" sz="2000" dirty="0"/>
              <a:t>year period</a:t>
            </a:r>
            <a:r>
              <a:rPr lang="en-US" sz="2000" dirty="0" smtClean="0"/>
              <a:t>?</a:t>
            </a:r>
          </a:p>
          <a:p>
            <a:pPr marL="0" indent="0">
              <a:buNone/>
              <a:tabLst>
                <a:tab pos="225425" algn="l"/>
                <a:tab pos="7256463" algn="dec"/>
              </a:tabLst>
            </a:pPr>
            <a:r>
              <a:rPr lang="en-US" sz="2000" dirty="0" smtClean="0"/>
              <a:t>	Future value of an ordinary annuity of $1 at 8% for five periods	6.3359</a:t>
            </a:r>
          </a:p>
          <a:p>
            <a:pPr marL="0" indent="0">
              <a:buNone/>
              <a:tabLst>
                <a:tab pos="225425" algn="l"/>
                <a:tab pos="7256463" algn="dec"/>
              </a:tabLst>
            </a:pPr>
            <a:r>
              <a:rPr lang="en-US" sz="2000" dirty="0"/>
              <a:t>	Future value of an annuity due of $1 at 8% for </a:t>
            </a:r>
            <a:r>
              <a:rPr lang="en-US" sz="2000" dirty="0" smtClean="0"/>
              <a:t>five </a:t>
            </a:r>
            <a:r>
              <a:rPr lang="en-US" sz="2000" dirty="0"/>
              <a:t>periods	5.8666</a:t>
            </a:r>
          </a:p>
          <a:p>
            <a:pPr marL="0" indent="0">
              <a:buNone/>
              <a:tabLst>
                <a:tab pos="225425" algn="l"/>
                <a:tab pos="7256463" algn="dec"/>
              </a:tabLst>
            </a:pPr>
            <a:r>
              <a:rPr lang="en-US" sz="2000" dirty="0"/>
              <a:t>	Future value of an ordinary annuity of $1 at 2% for 20 periods 	26.1833</a:t>
            </a:r>
          </a:p>
          <a:p>
            <a:pPr marL="0" indent="0">
              <a:spcAft>
                <a:spcPts val="1200"/>
              </a:spcAft>
              <a:buNone/>
              <a:tabLst>
                <a:tab pos="225425" algn="l"/>
                <a:tab pos="7256463" algn="dec"/>
              </a:tabLst>
            </a:pPr>
            <a:r>
              <a:rPr lang="en-US" sz="2000" dirty="0"/>
              <a:t>	Future value of an annuity due of $1 at 2% for 20 periods	 24.2974 </a:t>
            </a:r>
          </a:p>
          <a:p>
            <a:pPr marL="457200" indent="-457200">
              <a:buFont typeface="+mj-lt"/>
              <a:buAutoNum type="alphaLcPeriod"/>
              <a:tabLst>
                <a:tab pos="1317625" algn="dec"/>
              </a:tabLst>
            </a:pPr>
            <a:r>
              <a:rPr lang="en-US" sz="2000" dirty="0" smtClean="0"/>
              <a:t>$</a:t>
            </a:r>
            <a:r>
              <a:rPr lang="en-US" sz="2000" dirty="0"/>
              <a:t>2,672</a:t>
            </a:r>
          </a:p>
          <a:p>
            <a:pPr marL="457200" indent="-457200">
              <a:buFont typeface="+mj-lt"/>
              <a:buAutoNum type="alphaLcPeriod"/>
              <a:tabLst>
                <a:tab pos="1317625" algn="dec"/>
              </a:tabLst>
            </a:pPr>
            <a:r>
              <a:rPr lang="en-US" sz="2000" dirty="0" smtClean="0"/>
              <a:t>$</a:t>
            </a:r>
            <a:r>
              <a:rPr lang="en-US" sz="2000" dirty="0"/>
              <a:t>4,000</a:t>
            </a:r>
          </a:p>
          <a:p>
            <a:pPr marL="457200" indent="-457200">
              <a:buFont typeface="+mj-lt"/>
              <a:buAutoNum type="alphaLcPeriod"/>
              <a:tabLst>
                <a:tab pos="1317625" algn="dec"/>
              </a:tabLst>
            </a:pPr>
            <a:r>
              <a:rPr lang="en-US" sz="2000" dirty="0" smtClean="0"/>
              <a:t>$</a:t>
            </a:r>
            <a:r>
              <a:rPr lang="en-US" sz="2000" dirty="0"/>
              <a:t>4,860</a:t>
            </a:r>
          </a:p>
          <a:p>
            <a:pPr marL="457200" indent="-457200">
              <a:buFont typeface="+mj-lt"/>
              <a:buAutoNum type="alphaLcPeriod"/>
              <a:tabLst>
                <a:tab pos="1317625" algn="dec"/>
                <a:tab pos="7772400" algn="dec"/>
              </a:tabLst>
              <a:defRPr/>
            </a:pPr>
            <a:r>
              <a:rPr lang="en-US" sz="2000" dirty="0" smtClean="0"/>
              <a:t>$</a:t>
            </a:r>
            <a:r>
              <a:rPr lang="en-US" sz="2000" dirty="0"/>
              <a:t>5,237</a:t>
            </a:r>
          </a:p>
          <a:p>
            <a:pPr marL="0" indent="0">
              <a:buNone/>
              <a:tabLst>
                <a:tab pos="1031875" algn="dec"/>
                <a:tab pos="7772400" algn="dec"/>
              </a:tabLst>
              <a:defRPr/>
            </a:pPr>
            <a:endParaRPr lang="en-US" sz="1800" dirty="0"/>
          </a:p>
        </p:txBody>
      </p:sp>
      <p:sp>
        <p:nvSpPr>
          <p:cNvPr id="2" name="Oval 1"/>
          <p:cNvSpPr/>
          <p:nvPr/>
        </p:nvSpPr>
        <p:spPr bwMode="auto">
          <a:xfrm flipV="1">
            <a:off x="747204" y="5906632"/>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581573" y="4990828"/>
            <a:ext cx="5923329" cy="1077218"/>
          </a:xfrm>
          <a:prstGeom prst="rect">
            <a:avLst/>
          </a:prstGeom>
          <a:solidFill>
            <a:schemeClr val="accent2">
              <a:lumMod val="20000"/>
              <a:lumOff val="80000"/>
            </a:schemeClr>
          </a:solidFill>
          <a:ln w="6350">
            <a:solidFill>
              <a:schemeClr val="tx1"/>
            </a:solidFill>
          </a:ln>
        </p:spPr>
        <p:txBody>
          <a:bodyPr wrap="square" rtlCol="0">
            <a:spAutoFit/>
          </a:bodyPr>
          <a:lstStyle/>
          <a:p>
            <a:pPr>
              <a:spcAft>
                <a:spcPts val="1200"/>
              </a:spcAft>
            </a:pPr>
            <a:r>
              <a:rPr lang="en-US" dirty="0"/>
              <a:t>The correct answer is </a:t>
            </a:r>
            <a:r>
              <a:rPr lang="en-US" i="1" dirty="0"/>
              <a:t>d</a:t>
            </a:r>
            <a:r>
              <a:rPr lang="en-US" dirty="0"/>
              <a:t>:</a:t>
            </a:r>
          </a:p>
          <a:p>
            <a:r>
              <a:rPr lang="en-US" dirty="0"/>
              <a:t>$200 </a:t>
            </a:r>
            <a:r>
              <a:rPr lang="en-US" dirty="0" smtClean="0"/>
              <a:t>× </a:t>
            </a:r>
            <a:r>
              <a:rPr lang="en-US" dirty="0"/>
              <a:t>26.1833* = </a:t>
            </a:r>
            <a:r>
              <a:rPr lang="en-US" b="1" dirty="0"/>
              <a:t>$5,237</a:t>
            </a:r>
          </a:p>
          <a:p>
            <a:r>
              <a:rPr lang="en-US" dirty="0"/>
              <a:t>     *Future value of an ordinary annuity for 20 periods at 2%</a:t>
            </a:r>
            <a:endParaRPr lang="en-US" b="1" dirty="0">
              <a:solidFill>
                <a:srgbClr val="C00000"/>
              </a:solidFill>
            </a:endParaRP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-6</a:t>
            </a:r>
            <a:endParaRPr lang="en-IN" sz="1500" dirty="0"/>
          </a:p>
        </p:txBody>
      </p:sp>
    </p:spTree>
    <p:extLst>
      <p:ext uri="{BB962C8B-B14F-4D97-AF65-F5344CB8AC3E}">
        <p14:creationId xmlns:p14="http://schemas.microsoft.com/office/powerpoint/2010/main" val="22982977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Simple Interest</a:t>
            </a:r>
          </a:p>
        </p:txBody>
      </p:sp>
      <p:sp>
        <p:nvSpPr>
          <p:cNvPr id="3" name="Content Placeholder 2"/>
          <p:cNvSpPr>
            <a:spLocks noGrp="1"/>
          </p:cNvSpPr>
          <p:nvPr>
            <p:ph idx="1"/>
          </p:nvPr>
        </p:nvSpPr>
        <p:spPr/>
        <p:txBody>
          <a:bodyPr>
            <a:noAutofit/>
          </a:bodyPr>
          <a:lstStyle/>
          <a:p>
            <a:pPr marL="0" indent="0">
              <a:buNone/>
            </a:pPr>
            <a:r>
              <a:rPr lang="en-IN" sz="2400" b="1" dirty="0" smtClean="0">
                <a:solidFill>
                  <a:srgbClr val="C00000"/>
                </a:solidFill>
              </a:rPr>
              <a:t>Example:</a:t>
            </a:r>
            <a:endParaRPr lang="en-IN" sz="2400" b="1" dirty="0">
              <a:solidFill>
                <a:srgbClr val="C00000"/>
              </a:solidFill>
            </a:endParaRPr>
          </a:p>
          <a:p>
            <a:pPr marL="0" indent="0">
              <a:buNone/>
            </a:pPr>
            <a:r>
              <a:rPr lang="en-IN" sz="2400" dirty="0"/>
              <a:t>What is the simple interest earned each year on a $1,000 investment paying 10% interest?</a:t>
            </a:r>
            <a:endParaRPr lang="en-IN" sz="2800" b="1" dirty="0">
              <a:solidFill>
                <a:srgbClr val="8C3D65"/>
              </a:solidFill>
            </a:endParaRPr>
          </a:p>
          <a:p>
            <a:pPr marL="0" indent="0">
              <a:buNone/>
            </a:pPr>
            <a:endParaRPr lang="en-IN" sz="2800" b="1" dirty="0">
              <a:solidFill>
                <a:srgbClr val="8C3D65"/>
              </a:solidFill>
            </a:endParaRP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10" name="TextBox 9"/>
          <p:cNvSpPr txBox="1"/>
          <p:nvPr/>
        </p:nvSpPr>
        <p:spPr>
          <a:xfrm>
            <a:off x="914057" y="3681257"/>
            <a:ext cx="1301141" cy="492443"/>
          </a:xfrm>
          <a:prstGeom prst="rect">
            <a:avLst/>
          </a:prstGeom>
          <a:noFill/>
        </p:spPr>
        <p:txBody>
          <a:bodyPr wrap="square" rtlCol="0" anchor="ctr">
            <a:spAutoFit/>
          </a:bodyPr>
          <a:lstStyle/>
          <a:p>
            <a:pPr algn="ctr"/>
            <a:r>
              <a:rPr lang="en-IN" sz="2600" dirty="0"/>
              <a:t>$1,000</a:t>
            </a:r>
          </a:p>
        </p:txBody>
      </p:sp>
      <p:sp>
        <p:nvSpPr>
          <p:cNvPr id="11" name="TextBox 10"/>
          <p:cNvSpPr txBox="1"/>
          <p:nvPr/>
        </p:nvSpPr>
        <p:spPr>
          <a:xfrm>
            <a:off x="3255089" y="3681257"/>
            <a:ext cx="807905" cy="492443"/>
          </a:xfrm>
          <a:prstGeom prst="rect">
            <a:avLst/>
          </a:prstGeom>
          <a:noFill/>
        </p:spPr>
        <p:txBody>
          <a:bodyPr wrap="square" rtlCol="0" anchor="ctr">
            <a:spAutoFit/>
          </a:bodyPr>
          <a:lstStyle/>
          <a:p>
            <a:r>
              <a:rPr lang="en-IN" sz="2600" dirty="0"/>
              <a:t>10%</a:t>
            </a:r>
          </a:p>
        </p:txBody>
      </p:sp>
      <p:sp>
        <p:nvSpPr>
          <p:cNvPr id="12" name="TextBox 11"/>
          <p:cNvSpPr txBox="1"/>
          <p:nvPr/>
        </p:nvSpPr>
        <p:spPr>
          <a:xfrm>
            <a:off x="5162509" y="3655131"/>
            <a:ext cx="1235116" cy="492443"/>
          </a:xfrm>
          <a:prstGeom prst="rect">
            <a:avLst/>
          </a:prstGeom>
          <a:noFill/>
        </p:spPr>
        <p:txBody>
          <a:bodyPr wrap="square" rtlCol="0" anchor="ctr">
            <a:spAutoFit/>
          </a:bodyPr>
          <a:lstStyle/>
          <a:p>
            <a:r>
              <a:rPr lang="en-IN" sz="2600" dirty="0"/>
              <a:t>1 Year</a:t>
            </a:r>
          </a:p>
        </p:txBody>
      </p:sp>
      <p:sp>
        <p:nvSpPr>
          <p:cNvPr id="13" name="TextBox 12"/>
          <p:cNvSpPr txBox="1"/>
          <p:nvPr/>
        </p:nvSpPr>
        <p:spPr>
          <a:xfrm>
            <a:off x="2405882" y="3672423"/>
            <a:ext cx="342631" cy="492443"/>
          </a:xfrm>
          <a:prstGeom prst="rect">
            <a:avLst/>
          </a:prstGeom>
          <a:noFill/>
        </p:spPr>
        <p:txBody>
          <a:bodyPr wrap="square" rtlCol="0" anchor="ctr">
            <a:spAutoFit/>
          </a:bodyPr>
          <a:lstStyle/>
          <a:p>
            <a:r>
              <a:rPr lang="en-IN" sz="2600" dirty="0"/>
              <a:t>×</a:t>
            </a:r>
          </a:p>
        </p:txBody>
      </p:sp>
      <p:sp>
        <p:nvSpPr>
          <p:cNvPr id="14" name="TextBox 13"/>
          <p:cNvSpPr txBox="1"/>
          <p:nvPr/>
        </p:nvSpPr>
        <p:spPr>
          <a:xfrm>
            <a:off x="4474754" y="3662193"/>
            <a:ext cx="376894" cy="492443"/>
          </a:xfrm>
          <a:prstGeom prst="rect">
            <a:avLst/>
          </a:prstGeom>
          <a:noFill/>
        </p:spPr>
        <p:txBody>
          <a:bodyPr wrap="square" rtlCol="0" anchor="ctr">
            <a:spAutoFit/>
          </a:bodyPr>
          <a:lstStyle/>
          <a:p>
            <a:r>
              <a:rPr lang="en-IN" sz="2600" dirty="0"/>
              <a:t>×</a:t>
            </a:r>
          </a:p>
        </p:txBody>
      </p:sp>
      <p:sp>
        <p:nvSpPr>
          <p:cNvPr id="15" name="TextBox 14"/>
          <p:cNvSpPr txBox="1"/>
          <p:nvPr/>
        </p:nvSpPr>
        <p:spPr>
          <a:xfrm>
            <a:off x="7342749" y="3655131"/>
            <a:ext cx="888682" cy="492443"/>
          </a:xfrm>
          <a:prstGeom prst="rect">
            <a:avLst/>
          </a:prstGeom>
          <a:noFill/>
        </p:spPr>
        <p:txBody>
          <a:bodyPr wrap="square" rtlCol="0" anchor="ctr">
            <a:spAutoFit/>
          </a:bodyPr>
          <a:lstStyle/>
          <a:p>
            <a:r>
              <a:rPr lang="en-IN" sz="2600" dirty="0"/>
              <a:t>$100</a:t>
            </a:r>
          </a:p>
        </p:txBody>
      </p:sp>
      <p:sp>
        <p:nvSpPr>
          <p:cNvPr id="16" name="TextBox 15"/>
          <p:cNvSpPr txBox="1"/>
          <p:nvPr/>
        </p:nvSpPr>
        <p:spPr>
          <a:xfrm>
            <a:off x="6518582" y="3655131"/>
            <a:ext cx="311483" cy="492443"/>
          </a:xfrm>
          <a:prstGeom prst="rect">
            <a:avLst/>
          </a:prstGeom>
          <a:noFill/>
        </p:spPr>
        <p:txBody>
          <a:bodyPr wrap="square" rtlCol="0" anchor="ctr">
            <a:spAutoFit/>
          </a:bodyPr>
          <a:lstStyle/>
          <a:p>
            <a:pPr algn="ctr"/>
            <a:r>
              <a:rPr lang="en-IN" sz="2600" dirty="0"/>
              <a:t>=</a:t>
            </a:r>
          </a:p>
        </p:txBody>
      </p:sp>
      <p:sp>
        <p:nvSpPr>
          <p:cNvPr id="17" name="Rectangle 16"/>
          <p:cNvSpPr/>
          <p:nvPr/>
        </p:nvSpPr>
        <p:spPr>
          <a:xfrm>
            <a:off x="714375" y="3093574"/>
            <a:ext cx="8255000" cy="1287925"/>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55560" y="3176568"/>
            <a:ext cx="1731819" cy="492443"/>
          </a:xfrm>
          <a:prstGeom prst="rect">
            <a:avLst/>
          </a:prstGeom>
          <a:noFill/>
        </p:spPr>
        <p:txBody>
          <a:bodyPr wrap="square" rtlCol="0">
            <a:spAutoFit/>
          </a:bodyPr>
          <a:lstStyle/>
          <a:p>
            <a:pPr algn="ctr"/>
            <a:r>
              <a:rPr lang="en-IN" sz="2600" dirty="0"/>
              <a:t>Investment</a:t>
            </a:r>
          </a:p>
        </p:txBody>
      </p:sp>
      <p:sp>
        <p:nvSpPr>
          <p:cNvPr id="19" name="TextBox 18"/>
          <p:cNvSpPr txBox="1"/>
          <p:nvPr/>
        </p:nvSpPr>
        <p:spPr>
          <a:xfrm>
            <a:off x="2667016" y="3176568"/>
            <a:ext cx="1905001" cy="492443"/>
          </a:xfrm>
          <a:prstGeom prst="rect">
            <a:avLst/>
          </a:prstGeom>
          <a:noFill/>
        </p:spPr>
        <p:txBody>
          <a:bodyPr wrap="square" rtlCol="0">
            <a:spAutoFit/>
          </a:bodyPr>
          <a:lstStyle/>
          <a:p>
            <a:pPr algn="ctr"/>
            <a:r>
              <a:rPr lang="en-IN" sz="2600" dirty="0"/>
              <a:t>Interest rate</a:t>
            </a:r>
          </a:p>
        </p:txBody>
      </p:sp>
      <p:sp>
        <p:nvSpPr>
          <p:cNvPr id="20" name="TextBox 19"/>
          <p:cNvSpPr txBox="1"/>
          <p:nvPr/>
        </p:nvSpPr>
        <p:spPr>
          <a:xfrm>
            <a:off x="4751654" y="3176568"/>
            <a:ext cx="1905001" cy="492443"/>
          </a:xfrm>
          <a:prstGeom prst="rect">
            <a:avLst/>
          </a:prstGeom>
          <a:noFill/>
        </p:spPr>
        <p:txBody>
          <a:bodyPr wrap="square" rtlCol="0">
            <a:spAutoFit/>
          </a:bodyPr>
          <a:lstStyle/>
          <a:p>
            <a:pPr algn="ctr"/>
            <a:r>
              <a:rPr lang="en-IN" sz="2600" dirty="0"/>
              <a:t>Time period</a:t>
            </a:r>
          </a:p>
        </p:txBody>
      </p:sp>
      <p:sp>
        <p:nvSpPr>
          <p:cNvPr id="21" name="TextBox 20"/>
          <p:cNvSpPr txBox="1"/>
          <p:nvPr/>
        </p:nvSpPr>
        <p:spPr>
          <a:xfrm>
            <a:off x="2349177" y="3176568"/>
            <a:ext cx="456041" cy="492443"/>
          </a:xfrm>
          <a:prstGeom prst="rect">
            <a:avLst/>
          </a:prstGeom>
          <a:noFill/>
        </p:spPr>
        <p:txBody>
          <a:bodyPr wrap="square" rtlCol="0">
            <a:spAutoFit/>
          </a:bodyPr>
          <a:lstStyle/>
          <a:p>
            <a:pPr algn="ctr"/>
            <a:r>
              <a:rPr lang="en-IN" sz="2600" dirty="0"/>
              <a:t>×</a:t>
            </a:r>
          </a:p>
        </p:txBody>
      </p:sp>
      <p:sp>
        <p:nvSpPr>
          <p:cNvPr id="22" name="TextBox 21"/>
          <p:cNvSpPr txBox="1"/>
          <p:nvPr/>
        </p:nvSpPr>
        <p:spPr>
          <a:xfrm>
            <a:off x="4433815" y="3176568"/>
            <a:ext cx="456041" cy="492443"/>
          </a:xfrm>
          <a:prstGeom prst="rect">
            <a:avLst/>
          </a:prstGeom>
          <a:noFill/>
        </p:spPr>
        <p:txBody>
          <a:bodyPr wrap="square" rtlCol="0">
            <a:spAutoFit/>
          </a:bodyPr>
          <a:lstStyle/>
          <a:p>
            <a:pPr algn="ctr"/>
            <a:r>
              <a:rPr lang="en-IN" sz="2600" dirty="0"/>
              <a:t>×</a:t>
            </a:r>
          </a:p>
        </p:txBody>
      </p:sp>
      <p:sp>
        <p:nvSpPr>
          <p:cNvPr id="23" name="TextBox 22"/>
          <p:cNvSpPr txBox="1"/>
          <p:nvPr/>
        </p:nvSpPr>
        <p:spPr>
          <a:xfrm>
            <a:off x="6691733" y="3176568"/>
            <a:ext cx="2305014" cy="492443"/>
          </a:xfrm>
          <a:prstGeom prst="rect">
            <a:avLst/>
          </a:prstGeom>
          <a:noFill/>
        </p:spPr>
        <p:txBody>
          <a:bodyPr wrap="square" rtlCol="0">
            <a:spAutoFit/>
          </a:bodyPr>
          <a:lstStyle/>
          <a:p>
            <a:pPr algn="ctr"/>
            <a:r>
              <a:rPr lang="en-IN" sz="2600" dirty="0" smtClean="0"/>
              <a:t> Simple </a:t>
            </a:r>
            <a:r>
              <a:rPr lang="en-IN" sz="2600" dirty="0"/>
              <a:t>interest</a:t>
            </a:r>
          </a:p>
        </p:txBody>
      </p:sp>
      <p:sp>
        <p:nvSpPr>
          <p:cNvPr id="24" name="TextBox 23"/>
          <p:cNvSpPr txBox="1"/>
          <p:nvPr/>
        </p:nvSpPr>
        <p:spPr>
          <a:xfrm>
            <a:off x="6542966" y="3204027"/>
            <a:ext cx="311483" cy="492443"/>
          </a:xfrm>
          <a:prstGeom prst="rect">
            <a:avLst/>
          </a:prstGeom>
          <a:noFill/>
        </p:spPr>
        <p:txBody>
          <a:bodyPr wrap="square" rtlCol="0" anchor="ctr">
            <a:spAutoFit/>
          </a:bodyPr>
          <a:lstStyle/>
          <a:p>
            <a:pPr algn="ctr"/>
            <a:r>
              <a:rPr lang="en-IN" sz="2600" dirty="0"/>
              <a:t>=</a:t>
            </a:r>
          </a:p>
        </p:txBody>
      </p:sp>
    </p:spTree>
    <p:extLst>
      <p:ext uri="{BB962C8B-B14F-4D97-AF65-F5344CB8AC3E}">
        <p14:creationId xmlns:p14="http://schemas.microsoft.com/office/powerpoint/2010/main" val="10719632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animBg="1"/>
      <p:bldP spid="18" grpId="0"/>
      <p:bldP spid="19" grpId="0"/>
      <p:bldP spid="20" grpId="0"/>
      <p:bldP spid="21" grpId="0"/>
      <p:bldP spid="22" grpId="0"/>
      <p:bldP spid="23"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5" name="Title 4"/>
          <p:cNvSpPr>
            <a:spLocks noGrp="1"/>
          </p:cNvSpPr>
          <p:nvPr>
            <p:ph type="title"/>
          </p:nvPr>
        </p:nvSpPr>
        <p:spPr/>
        <p:txBody>
          <a:bodyPr>
            <a:normAutofit/>
          </a:bodyPr>
          <a:lstStyle/>
          <a:p>
            <a:pPr algn="ctr"/>
            <a:r>
              <a:rPr lang="en-US" dirty="0"/>
              <a:t>Present Value of an Ordinary Annuity</a:t>
            </a:r>
          </a:p>
        </p:txBody>
      </p:sp>
      <p:sp>
        <p:nvSpPr>
          <p:cNvPr id="2" name="Content Placeholder 1"/>
          <p:cNvSpPr>
            <a:spLocks noGrp="1"/>
          </p:cNvSpPr>
          <p:nvPr>
            <p:ph idx="1"/>
          </p:nvPr>
        </p:nvSpPr>
        <p:spPr/>
        <p:txBody>
          <a:bodyPr/>
          <a:lstStyle/>
          <a:p>
            <a:r>
              <a:rPr lang="en-IN" sz="2400" dirty="0"/>
              <a:t>Rita Grant wants to accumulate a sum of money to pay for graduate school. She wants to invest a </a:t>
            </a:r>
            <a:r>
              <a:rPr lang="en-IN" sz="2400" b="1" dirty="0">
                <a:solidFill>
                  <a:srgbClr val="C00000"/>
                </a:solidFill>
              </a:rPr>
              <a:t>single amount today</a:t>
            </a:r>
            <a:r>
              <a:rPr lang="en-IN" sz="2400" dirty="0"/>
              <a:t> in a savings account earning </a:t>
            </a:r>
            <a:r>
              <a:rPr lang="en-IN" sz="2400" b="1" dirty="0">
                <a:solidFill>
                  <a:srgbClr val="C00000"/>
                </a:solidFill>
              </a:rPr>
              <a:t>10%</a:t>
            </a:r>
            <a:r>
              <a:rPr lang="en-IN" sz="2400" dirty="0"/>
              <a:t> interest compounded annually that is </a:t>
            </a:r>
            <a:r>
              <a:rPr lang="en-IN" sz="2400" b="1" dirty="0">
                <a:solidFill>
                  <a:srgbClr val="C00000"/>
                </a:solidFill>
              </a:rPr>
              <a:t>equivalent to investing $10,000 at the end of each of the next three years.</a:t>
            </a:r>
            <a:endParaRPr lang="en-US" sz="2400" b="1" dirty="0">
              <a:solidFill>
                <a:srgbClr val="C00000"/>
              </a:solidFill>
            </a:endParaRPr>
          </a:p>
          <a:p>
            <a:endParaRPr lang="en-US" dirty="0"/>
          </a:p>
        </p:txBody>
      </p:sp>
      <p:sp>
        <p:nvSpPr>
          <p:cNvPr id="6" name="TextBox 5"/>
          <p:cNvSpPr txBox="1"/>
          <p:nvPr/>
        </p:nvSpPr>
        <p:spPr>
          <a:xfrm>
            <a:off x="1210324" y="4404484"/>
            <a:ext cx="1540723" cy="369332"/>
          </a:xfrm>
          <a:prstGeom prst="rect">
            <a:avLst/>
          </a:prstGeom>
          <a:noFill/>
        </p:spPr>
        <p:txBody>
          <a:bodyPr wrap="square" rtlCol="0">
            <a:spAutoFit/>
          </a:bodyPr>
          <a:lstStyle/>
          <a:p>
            <a:r>
              <a:rPr lang="en-IN" dirty="0"/>
              <a:t>First payment </a:t>
            </a:r>
          </a:p>
        </p:txBody>
      </p:sp>
      <p:sp>
        <p:nvSpPr>
          <p:cNvPr id="7" name="TextBox 6"/>
          <p:cNvSpPr txBox="1"/>
          <p:nvPr/>
        </p:nvSpPr>
        <p:spPr>
          <a:xfrm>
            <a:off x="3044317" y="4431379"/>
            <a:ext cx="1008404" cy="369332"/>
          </a:xfrm>
          <a:prstGeom prst="rect">
            <a:avLst/>
          </a:prstGeom>
          <a:noFill/>
        </p:spPr>
        <p:txBody>
          <a:bodyPr wrap="square" rtlCol="0">
            <a:spAutoFit/>
          </a:bodyPr>
          <a:lstStyle/>
          <a:p>
            <a:r>
              <a:rPr lang="en-IN" dirty="0"/>
              <a:t>$10,000</a:t>
            </a:r>
          </a:p>
        </p:txBody>
      </p:sp>
      <p:sp>
        <p:nvSpPr>
          <p:cNvPr id="9" name="TextBox 8"/>
          <p:cNvSpPr txBox="1"/>
          <p:nvPr/>
        </p:nvSpPr>
        <p:spPr>
          <a:xfrm>
            <a:off x="4243910" y="4436533"/>
            <a:ext cx="318376" cy="369332"/>
          </a:xfrm>
          <a:prstGeom prst="rect">
            <a:avLst/>
          </a:prstGeom>
          <a:noFill/>
        </p:spPr>
        <p:txBody>
          <a:bodyPr wrap="square" rtlCol="0">
            <a:spAutoFit/>
          </a:bodyPr>
          <a:lstStyle/>
          <a:p>
            <a:r>
              <a:rPr lang="en-IN" dirty="0"/>
              <a:t>×</a:t>
            </a:r>
          </a:p>
        </p:txBody>
      </p:sp>
      <p:sp>
        <p:nvSpPr>
          <p:cNvPr id="10" name="TextBox 9"/>
          <p:cNvSpPr txBox="1"/>
          <p:nvPr/>
        </p:nvSpPr>
        <p:spPr>
          <a:xfrm>
            <a:off x="4534326" y="4422414"/>
            <a:ext cx="1008404" cy="369332"/>
          </a:xfrm>
          <a:prstGeom prst="rect">
            <a:avLst/>
          </a:prstGeom>
          <a:noFill/>
        </p:spPr>
        <p:txBody>
          <a:bodyPr wrap="square" rtlCol="0">
            <a:spAutoFit/>
          </a:bodyPr>
          <a:lstStyle/>
          <a:p>
            <a:pPr algn="r"/>
            <a:r>
              <a:rPr lang="en-IN" dirty="0"/>
              <a:t>.90909</a:t>
            </a:r>
          </a:p>
        </p:txBody>
      </p:sp>
      <p:sp>
        <p:nvSpPr>
          <p:cNvPr id="11" name="TextBox 10"/>
          <p:cNvSpPr txBox="1"/>
          <p:nvPr/>
        </p:nvSpPr>
        <p:spPr>
          <a:xfrm>
            <a:off x="5812026" y="4404483"/>
            <a:ext cx="318376" cy="369332"/>
          </a:xfrm>
          <a:prstGeom prst="rect">
            <a:avLst/>
          </a:prstGeom>
          <a:noFill/>
        </p:spPr>
        <p:txBody>
          <a:bodyPr wrap="square" rtlCol="0">
            <a:spAutoFit/>
          </a:bodyPr>
          <a:lstStyle/>
          <a:p>
            <a:r>
              <a:rPr lang="en-IN" dirty="0"/>
              <a:t>=</a:t>
            </a:r>
          </a:p>
        </p:txBody>
      </p:sp>
      <p:sp>
        <p:nvSpPr>
          <p:cNvPr id="12" name="TextBox 11"/>
          <p:cNvSpPr txBox="1"/>
          <p:nvPr/>
        </p:nvSpPr>
        <p:spPr>
          <a:xfrm>
            <a:off x="6594681" y="4397014"/>
            <a:ext cx="1008404" cy="369332"/>
          </a:xfrm>
          <a:prstGeom prst="rect">
            <a:avLst/>
          </a:prstGeom>
          <a:noFill/>
        </p:spPr>
        <p:txBody>
          <a:bodyPr wrap="square" rtlCol="0">
            <a:spAutoFit/>
          </a:bodyPr>
          <a:lstStyle/>
          <a:p>
            <a:pPr algn="r"/>
            <a:r>
              <a:rPr lang="en-IN" dirty="0"/>
              <a:t>$9,091</a:t>
            </a:r>
          </a:p>
        </p:txBody>
      </p:sp>
      <p:sp>
        <p:nvSpPr>
          <p:cNvPr id="13" name="TextBox 12"/>
          <p:cNvSpPr txBox="1"/>
          <p:nvPr/>
        </p:nvSpPr>
        <p:spPr>
          <a:xfrm>
            <a:off x="1200869" y="4772833"/>
            <a:ext cx="1864273" cy="369332"/>
          </a:xfrm>
          <a:prstGeom prst="rect">
            <a:avLst/>
          </a:prstGeom>
          <a:noFill/>
        </p:spPr>
        <p:txBody>
          <a:bodyPr wrap="square" rtlCol="0">
            <a:spAutoFit/>
          </a:bodyPr>
          <a:lstStyle/>
          <a:p>
            <a:r>
              <a:rPr lang="en-IN" dirty="0"/>
              <a:t>Second payment </a:t>
            </a:r>
          </a:p>
        </p:txBody>
      </p:sp>
      <p:sp>
        <p:nvSpPr>
          <p:cNvPr id="14" name="TextBox 13"/>
          <p:cNvSpPr txBox="1"/>
          <p:nvPr/>
        </p:nvSpPr>
        <p:spPr>
          <a:xfrm>
            <a:off x="3157193" y="4766725"/>
            <a:ext cx="1008404" cy="369332"/>
          </a:xfrm>
          <a:prstGeom prst="rect">
            <a:avLst/>
          </a:prstGeom>
          <a:noFill/>
        </p:spPr>
        <p:txBody>
          <a:bodyPr wrap="square" rtlCol="0">
            <a:spAutoFit/>
          </a:bodyPr>
          <a:lstStyle/>
          <a:p>
            <a:r>
              <a:rPr lang="en-IN" dirty="0"/>
              <a:t>10,000</a:t>
            </a:r>
          </a:p>
        </p:txBody>
      </p:sp>
      <p:sp>
        <p:nvSpPr>
          <p:cNvPr id="15" name="TextBox 14"/>
          <p:cNvSpPr txBox="1"/>
          <p:nvPr/>
        </p:nvSpPr>
        <p:spPr>
          <a:xfrm>
            <a:off x="4242486" y="4780843"/>
            <a:ext cx="318376" cy="369332"/>
          </a:xfrm>
          <a:prstGeom prst="rect">
            <a:avLst/>
          </a:prstGeom>
          <a:noFill/>
        </p:spPr>
        <p:txBody>
          <a:bodyPr wrap="square" rtlCol="0">
            <a:spAutoFit/>
          </a:bodyPr>
          <a:lstStyle/>
          <a:p>
            <a:r>
              <a:rPr lang="en-IN" dirty="0"/>
              <a:t>×</a:t>
            </a:r>
          </a:p>
        </p:txBody>
      </p:sp>
      <p:sp>
        <p:nvSpPr>
          <p:cNvPr id="16" name="TextBox 15"/>
          <p:cNvSpPr txBox="1"/>
          <p:nvPr/>
        </p:nvSpPr>
        <p:spPr>
          <a:xfrm>
            <a:off x="4532902" y="4760280"/>
            <a:ext cx="1008404" cy="369332"/>
          </a:xfrm>
          <a:prstGeom prst="rect">
            <a:avLst/>
          </a:prstGeom>
          <a:noFill/>
        </p:spPr>
        <p:txBody>
          <a:bodyPr wrap="square" rtlCol="0">
            <a:spAutoFit/>
          </a:bodyPr>
          <a:lstStyle/>
          <a:p>
            <a:pPr algn="r"/>
            <a:r>
              <a:rPr lang="en-IN" dirty="0"/>
              <a:t>.82645</a:t>
            </a:r>
          </a:p>
        </p:txBody>
      </p:sp>
      <p:sp>
        <p:nvSpPr>
          <p:cNvPr id="17" name="TextBox 16"/>
          <p:cNvSpPr txBox="1"/>
          <p:nvPr/>
        </p:nvSpPr>
        <p:spPr>
          <a:xfrm>
            <a:off x="5810602" y="4748794"/>
            <a:ext cx="318376" cy="369332"/>
          </a:xfrm>
          <a:prstGeom prst="rect">
            <a:avLst/>
          </a:prstGeom>
          <a:noFill/>
        </p:spPr>
        <p:txBody>
          <a:bodyPr wrap="square" rtlCol="0">
            <a:spAutoFit/>
          </a:bodyPr>
          <a:lstStyle/>
          <a:p>
            <a:r>
              <a:rPr lang="en-IN" dirty="0"/>
              <a:t>=</a:t>
            </a:r>
          </a:p>
        </p:txBody>
      </p:sp>
      <p:sp>
        <p:nvSpPr>
          <p:cNvPr id="18" name="TextBox 17"/>
          <p:cNvSpPr txBox="1"/>
          <p:nvPr/>
        </p:nvSpPr>
        <p:spPr>
          <a:xfrm>
            <a:off x="6616869" y="4760279"/>
            <a:ext cx="1008404" cy="369332"/>
          </a:xfrm>
          <a:prstGeom prst="rect">
            <a:avLst/>
          </a:prstGeom>
          <a:noFill/>
        </p:spPr>
        <p:txBody>
          <a:bodyPr wrap="square" rtlCol="0">
            <a:spAutoFit/>
          </a:bodyPr>
          <a:lstStyle/>
          <a:p>
            <a:pPr algn="r"/>
            <a:r>
              <a:rPr lang="en-IN" dirty="0"/>
              <a:t>8,264</a:t>
            </a:r>
          </a:p>
        </p:txBody>
      </p:sp>
      <p:sp>
        <p:nvSpPr>
          <p:cNvPr id="19" name="TextBox 18"/>
          <p:cNvSpPr txBox="1"/>
          <p:nvPr/>
        </p:nvSpPr>
        <p:spPr>
          <a:xfrm>
            <a:off x="1207848" y="5149444"/>
            <a:ext cx="1540722" cy="277485"/>
          </a:xfrm>
          <a:prstGeom prst="rect">
            <a:avLst/>
          </a:prstGeom>
          <a:noFill/>
        </p:spPr>
        <p:txBody>
          <a:bodyPr wrap="square" rtlCol="0">
            <a:spAutoFit/>
          </a:bodyPr>
          <a:lstStyle/>
          <a:p>
            <a:r>
              <a:rPr lang="en-IN" dirty="0"/>
              <a:t>Third payment </a:t>
            </a:r>
          </a:p>
        </p:txBody>
      </p:sp>
      <p:sp>
        <p:nvSpPr>
          <p:cNvPr id="20" name="TextBox 19"/>
          <p:cNvSpPr txBox="1"/>
          <p:nvPr/>
        </p:nvSpPr>
        <p:spPr>
          <a:xfrm>
            <a:off x="3155769" y="5123389"/>
            <a:ext cx="1008404" cy="369332"/>
          </a:xfrm>
          <a:prstGeom prst="rect">
            <a:avLst/>
          </a:prstGeom>
          <a:noFill/>
        </p:spPr>
        <p:txBody>
          <a:bodyPr wrap="square" rtlCol="0">
            <a:spAutoFit/>
          </a:bodyPr>
          <a:lstStyle/>
          <a:p>
            <a:r>
              <a:rPr lang="en-IN" dirty="0"/>
              <a:t>10,000</a:t>
            </a:r>
          </a:p>
        </p:txBody>
      </p:sp>
      <p:sp>
        <p:nvSpPr>
          <p:cNvPr id="21" name="TextBox 20"/>
          <p:cNvSpPr txBox="1"/>
          <p:nvPr/>
        </p:nvSpPr>
        <p:spPr>
          <a:xfrm>
            <a:off x="4241062" y="5137508"/>
            <a:ext cx="318376" cy="369332"/>
          </a:xfrm>
          <a:prstGeom prst="rect">
            <a:avLst/>
          </a:prstGeom>
          <a:noFill/>
        </p:spPr>
        <p:txBody>
          <a:bodyPr wrap="square" rtlCol="0">
            <a:spAutoFit/>
          </a:bodyPr>
          <a:lstStyle/>
          <a:p>
            <a:r>
              <a:rPr lang="en-IN" dirty="0"/>
              <a:t>×</a:t>
            </a:r>
          </a:p>
        </p:txBody>
      </p:sp>
      <p:sp>
        <p:nvSpPr>
          <p:cNvPr id="22" name="TextBox 21"/>
          <p:cNvSpPr txBox="1"/>
          <p:nvPr/>
        </p:nvSpPr>
        <p:spPr>
          <a:xfrm>
            <a:off x="4531478" y="5116075"/>
            <a:ext cx="1008404" cy="369332"/>
          </a:xfrm>
          <a:prstGeom prst="rect">
            <a:avLst/>
          </a:prstGeom>
          <a:noFill/>
        </p:spPr>
        <p:txBody>
          <a:bodyPr wrap="square" rtlCol="0">
            <a:spAutoFit/>
          </a:bodyPr>
          <a:lstStyle/>
          <a:p>
            <a:pPr algn="r"/>
            <a:r>
              <a:rPr lang="en-IN" dirty="0"/>
              <a:t>.75131</a:t>
            </a:r>
          </a:p>
        </p:txBody>
      </p:sp>
      <p:sp>
        <p:nvSpPr>
          <p:cNvPr id="23" name="TextBox 22"/>
          <p:cNvSpPr txBox="1"/>
          <p:nvPr/>
        </p:nvSpPr>
        <p:spPr>
          <a:xfrm>
            <a:off x="5809178" y="5123389"/>
            <a:ext cx="318376" cy="369332"/>
          </a:xfrm>
          <a:prstGeom prst="rect">
            <a:avLst/>
          </a:prstGeom>
          <a:noFill/>
        </p:spPr>
        <p:txBody>
          <a:bodyPr wrap="square" rtlCol="0">
            <a:spAutoFit/>
          </a:bodyPr>
          <a:lstStyle/>
          <a:p>
            <a:r>
              <a:rPr lang="en-IN" dirty="0"/>
              <a:t>=</a:t>
            </a:r>
          </a:p>
        </p:txBody>
      </p:sp>
      <p:sp>
        <p:nvSpPr>
          <p:cNvPr id="24" name="TextBox 23"/>
          <p:cNvSpPr txBox="1"/>
          <p:nvPr/>
        </p:nvSpPr>
        <p:spPr>
          <a:xfrm>
            <a:off x="6613832" y="5122724"/>
            <a:ext cx="1005840" cy="369332"/>
          </a:xfrm>
          <a:prstGeom prst="rect">
            <a:avLst/>
          </a:prstGeom>
          <a:noFill/>
        </p:spPr>
        <p:txBody>
          <a:bodyPr wrap="square" rtlCol="0">
            <a:spAutoFit/>
          </a:bodyPr>
          <a:lstStyle/>
          <a:p>
            <a:pPr algn="r"/>
            <a:r>
              <a:rPr lang="en-IN" dirty="0"/>
              <a:t>7,513</a:t>
            </a:r>
          </a:p>
        </p:txBody>
      </p:sp>
      <p:sp>
        <p:nvSpPr>
          <p:cNvPr id="25" name="TextBox 24"/>
          <p:cNvSpPr txBox="1"/>
          <p:nvPr/>
        </p:nvSpPr>
        <p:spPr>
          <a:xfrm>
            <a:off x="1472287" y="5503919"/>
            <a:ext cx="651520" cy="305233"/>
          </a:xfrm>
          <a:prstGeom prst="rect">
            <a:avLst/>
          </a:prstGeom>
          <a:noFill/>
        </p:spPr>
        <p:txBody>
          <a:bodyPr wrap="square" rtlCol="0">
            <a:spAutoFit/>
          </a:bodyPr>
          <a:lstStyle/>
          <a:p>
            <a:r>
              <a:rPr lang="en-IN" dirty="0"/>
              <a:t>Total </a:t>
            </a:r>
          </a:p>
        </p:txBody>
      </p:sp>
      <p:sp>
        <p:nvSpPr>
          <p:cNvPr id="26" name="TextBox 25"/>
          <p:cNvSpPr txBox="1"/>
          <p:nvPr/>
        </p:nvSpPr>
        <p:spPr>
          <a:xfrm>
            <a:off x="4545566" y="5421629"/>
            <a:ext cx="1008404" cy="369332"/>
          </a:xfrm>
          <a:prstGeom prst="rect">
            <a:avLst/>
          </a:prstGeom>
          <a:noFill/>
        </p:spPr>
        <p:txBody>
          <a:bodyPr wrap="square" rtlCol="0">
            <a:spAutoFit/>
          </a:bodyPr>
          <a:lstStyle/>
          <a:p>
            <a:pPr algn="r"/>
            <a:r>
              <a:rPr lang="en-IN" b="1" dirty="0">
                <a:solidFill>
                  <a:srgbClr val="C00000"/>
                </a:solidFill>
              </a:rPr>
              <a:t>2.48685</a:t>
            </a:r>
          </a:p>
        </p:txBody>
      </p:sp>
      <p:sp>
        <p:nvSpPr>
          <p:cNvPr id="27" name="TextBox 26"/>
          <p:cNvSpPr txBox="1"/>
          <p:nvPr/>
        </p:nvSpPr>
        <p:spPr>
          <a:xfrm>
            <a:off x="6624303" y="5421629"/>
            <a:ext cx="1008404" cy="369332"/>
          </a:xfrm>
          <a:prstGeom prst="rect">
            <a:avLst/>
          </a:prstGeom>
          <a:noFill/>
        </p:spPr>
        <p:txBody>
          <a:bodyPr wrap="square" rtlCol="0">
            <a:spAutoFit/>
          </a:bodyPr>
          <a:lstStyle/>
          <a:p>
            <a:pPr algn="r"/>
            <a:r>
              <a:rPr lang="en-IN" b="1" dirty="0">
                <a:solidFill>
                  <a:srgbClr val="C00000"/>
                </a:solidFill>
              </a:rPr>
              <a:t>$24,868</a:t>
            </a:r>
          </a:p>
        </p:txBody>
      </p:sp>
      <p:sp>
        <p:nvSpPr>
          <p:cNvPr id="28" name="TextBox 27"/>
          <p:cNvSpPr txBox="1"/>
          <p:nvPr/>
        </p:nvSpPr>
        <p:spPr>
          <a:xfrm>
            <a:off x="8367032" y="4365851"/>
            <a:ext cx="388784" cy="369332"/>
          </a:xfrm>
          <a:prstGeom prst="rect">
            <a:avLst/>
          </a:prstGeom>
          <a:noFill/>
        </p:spPr>
        <p:txBody>
          <a:bodyPr wrap="square" rtlCol="0">
            <a:spAutoFit/>
          </a:bodyPr>
          <a:lstStyle/>
          <a:p>
            <a:pPr algn="ctr"/>
            <a:r>
              <a:rPr lang="en-IN" dirty="0"/>
              <a:t>1</a:t>
            </a:r>
          </a:p>
        </p:txBody>
      </p:sp>
      <p:sp>
        <p:nvSpPr>
          <p:cNvPr id="29" name="TextBox 28"/>
          <p:cNvSpPr txBox="1"/>
          <p:nvPr/>
        </p:nvSpPr>
        <p:spPr>
          <a:xfrm>
            <a:off x="8366760" y="4755543"/>
            <a:ext cx="388784" cy="369332"/>
          </a:xfrm>
          <a:prstGeom prst="rect">
            <a:avLst/>
          </a:prstGeom>
          <a:noFill/>
        </p:spPr>
        <p:txBody>
          <a:bodyPr wrap="square" rtlCol="0">
            <a:spAutoFit/>
          </a:bodyPr>
          <a:lstStyle/>
          <a:p>
            <a:pPr algn="ctr"/>
            <a:r>
              <a:rPr lang="en-IN" dirty="0"/>
              <a:t>2</a:t>
            </a:r>
          </a:p>
        </p:txBody>
      </p:sp>
      <p:sp>
        <p:nvSpPr>
          <p:cNvPr id="30" name="TextBox 29"/>
          <p:cNvSpPr txBox="1"/>
          <p:nvPr/>
        </p:nvSpPr>
        <p:spPr>
          <a:xfrm>
            <a:off x="8362337" y="5095679"/>
            <a:ext cx="388784" cy="369332"/>
          </a:xfrm>
          <a:prstGeom prst="rect">
            <a:avLst/>
          </a:prstGeom>
          <a:noFill/>
        </p:spPr>
        <p:txBody>
          <a:bodyPr wrap="square" rtlCol="0">
            <a:spAutoFit/>
          </a:bodyPr>
          <a:lstStyle/>
          <a:p>
            <a:pPr algn="ctr"/>
            <a:r>
              <a:rPr lang="en-IN" dirty="0"/>
              <a:t>3</a:t>
            </a:r>
          </a:p>
        </p:txBody>
      </p:sp>
      <p:cxnSp>
        <p:nvCxnSpPr>
          <p:cNvPr id="31" name="Straight Connector 30"/>
          <p:cNvCxnSpPr/>
          <p:nvPr/>
        </p:nvCxnSpPr>
        <p:spPr>
          <a:xfrm>
            <a:off x="4620792" y="545904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624976" y="575084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41097" y="5459044"/>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714097" y="5750837"/>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624976" y="581178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714097" y="582448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838820" y="4350503"/>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2897684" y="3910633"/>
            <a:ext cx="1097280" cy="369332"/>
          </a:xfrm>
          <a:prstGeom prst="rect">
            <a:avLst/>
          </a:prstGeom>
          <a:noFill/>
        </p:spPr>
        <p:txBody>
          <a:bodyPr wrap="square" rtlCol="0">
            <a:spAutoFit/>
          </a:bodyPr>
          <a:lstStyle/>
          <a:p>
            <a:pPr algn="ctr"/>
            <a:r>
              <a:rPr lang="en-US" b="1" dirty="0"/>
              <a:t>Payment</a:t>
            </a:r>
          </a:p>
        </p:txBody>
      </p:sp>
      <p:sp>
        <p:nvSpPr>
          <p:cNvPr id="41" name="TextBox 40"/>
          <p:cNvSpPr txBox="1"/>
          <p:nvPr/>
        </p:nvSpPr>
        <p:spPr>
          <a:xfrm>
            <a:off x="4509674" y="3670092"/>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2" name="TextBox 41"/>
          <p:cNvSpPr txBox="1"/>
          <p:nvPr/>
        </p:nvSpPr>
        <p:spPr>
          <a:xfrm>
            <a:off x="5450836" y="3765728"/>
            <a:ext cx="2947320" cy="584775"/>
          </a:xfrm>
          <a:prstGeom prst="rect">
            <a:avLst/>
          </a:prstGeom>
          <a:noFill/>
        </p:spPr>
        <p:txBody>
          <a:bodyPr wrap="square" rtlCol="0">
            <a:spAutoFit/>
          </a:bodyPr>
          <a:lstStyle/>
          <a:p>
            <a:pPr algn="ctr"/>
            <a:r>
              <a:rPr lang="en-US" sz="1600" b="1" dirty="0"/>
              <a:t>Present value</a:t>
            </a:r>
          </a:p>
          <a:p>
            <a:pPr algn="ctr"/>
            <a:r>
              <a:rPr lang="en-US" sz="1600" b="1" dirty="0"/>
              <a:t> (at the beginning of the year 1)</a:t>
            </a:r>
          </a:p>
        </p:txBody>
      </p:sp>
      <p:sp>
        <p:nvSpPr>
          <p:cNvPr id="43" name="TextBox 42"/>
          <p:cNvSpPr txBox="1"/>
          <p:nvPr/>
        </p:nvSpPr>
        <p:spPr>
          <a:xfrm>
            <a:off x="8391150" y="3950738"/>
            <a:ext cx="384025" cy="369332"/>
          </a:xfrm>
          <a:prstGeom prst="rect">
            <a:avLst/>
          </a:prstGeom>
          <a:noFill/>
        </p:spPr>
        <p:txBody>
          <a:bodyPr wrap="square" rtlCol="0">
            <a:spAutoFit/>
          </a:bodyPr>
          <a:lstStyle/>
          <a:p>
            <a:pPr algn="ctr"/>
            <a:r>
              <a:rPr lang="en-US" b="1" i="1" dirty="0"/>
              <a:t>n</a:t>
            </a:r>
          </a:p>
        </p:txBody>
      </p:sp>
      <p:sp>
        <p:nvSpPr>
          <p:cNvPr id="44" name="Rectangle 43"/>
          <p:cNvSpPr/>
          <p:nvPr/>
        </p:nvSpPr>
        <p:spPr>
          <a:xfrm>
            <a:off x="763516" y="3743698"/>
            <a:ext cx="8102223" cy="230854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p:cNvSpPr/>
          <p:nvPr/>
        </p:nvSpPr>
        <p:spPr>
          <a:xfrm>
            <a:off x="712976" y="3708085"/>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4974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10" presetClass="entr" presetSubtype="0"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childTnLst>
                                </p:cTn>
                              </p:par>
                              <p:par>
                                <p:cTn id="107" presetID="10" presetClass="entr" presetSubtype="0" fill="hold" nodeType="with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fade">
                                      <p:cBhvr>
                                        <p:cTn id="109" dur="500"/>
                                        <p:tgtEl>
                                          <p:spTgt spid="37"/>
                                        </p:tgtEl>
                                      </p:cBhvr>
                                    </p:animEffect>
                                  </p:childTnLst>
                                </p:cTn>
                              </p:par>
                              <p:par>
                                <p:cTn id="110" presetID="10" presetClass="entr" presetSubtype="0" fill="hold"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500"/>
                                        <p:tgtEl>
                                          <p:spTgt spid="32"/>
                                        </p:tgtEl>
                                      </p:cBhvr>
                                    </p:animEffect>
                                  </p:childTnLst>
                                </p:cTn>
                              </p:par>
                              <p:par>
                                <p:cTn id="113" presetID="10" presetClass="entr" presetSubtype="0" fill="hold" nodeType="with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par>
                                <p:cTn id="116" presetID="10" presetClass="entr" presetSubtype="0" fill="hold"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500"/>
                                        <p:tgtEl>
                                          <p:spTgt spid="34"/>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46"/>
                                        </p:tgtEl>
                                        <p:attrNameLst>
                                          <p:attrName>style.visibility</p:attrName>
                                        </p:attrNameLst>
                                      </p:cBhvr>
                                      <p:to>
                                        <p:strVal val="visible"/>
                                      </p:to>
                                    </p:set>
                                    <p:animEffect transition="in" filter="fade">
                                      <p:cBhvr>
                                        <p:cTn id="1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40" grpId="0"/>
      <p:bldP spid="41" grpId="0"/>
      <p:bldP spid="42" grpId="0"/>
      <p:bldP spid="43" grpId="0"/>
      <p:bldP spid="44" grpId="0"/>
      <p:bldP spid="4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3613859118"/>
              </p:ext>
            </p:extLst>
          </p:nvPr>
        </p:nvGraphicFramePr>
        <p:xfrm>
          <a:off x="1727201" y="2170400"/>
          <a:ext cx="6129552" cy="2232265"/>
        </p:xfrm>
        <a:graphic>
          <a:graphicData uri="http://schemas.openxmlformats.org/drawingml/2006/table">
            <a:tbl>
              <a:tblPr firstRow="1" bandRow="1">
                <a:tableStyleId>{2D5ABB26-0587-4C30-8999-92F81FD0307C}</a:tableStyleId>
              </a:tblPr>
              <a:tblGrid>
                <a:gridCol w="1084815">
                  <a:extLst>
                    <a:ext uri="{9D8B030D-6E8A-4147-A177-3AD203B41FA5}">
                      <a16:colId xmlns="" xmlns:a16="http://schemas.microsoft.com/office/drawing/2014/main" val="20000"/>
                    </a:ext>
                  </a:extLst>
                </a:gridCol>
                <a:gridCol w="921432">
                  <a:extLst>
                    <a:ext uri="{9D8B030D-6E8A-4147-A177-3AD203B41FA5}">
                      <a16:colId xmlns="" xmlns:a16="http://schemas.microsoft.com/office/drawing/2014/main" val="20001"/>
                    </a:ext>
                  </a:extLst>
                </a:gridCol>
                <a:gridCol w="824661">
                  <a:extLst>
                    <a:ext uri="{9D8B030D-6E8A-4147-A177-3AD203B41FA5}">
                      <a16:colId xmlns="" xmlns:a16="http://schemas.microsoft.com/office/drawing/2014/main" val="20002"/>
                    </a:ext>
                  </a:extLst>
                </a:gridCol>
                <a:gridCol w="824661">
                  <a:extLst>
                    <a:ext uri="{9D8B030D-6E8A-4147-A177-3AD203B41FA5}">
                      <a16:colId xmlns="" xmlns:a16="http://schemas.microsoft.com/office/drawing/2014/main" val="20003"/>
                    </a:ext>
                  </a:extLst>
                </a:gridCol>
                <a:gridCol w="824661">
                  <a:extLst>
                    <a:ext uri="{9D8B030D-6E8A-4147-A177-3AD203B41FA5}">
                      <a16:colId xmlns="" xmlns:a16="http://schemas.microsoft.com/office/drawing/2014/main" val="20004"/>
                    </a:ext>
                  </a:extLst>
                </a:gridCol>
                <a:gridCol w="824661">
                  <a:extLst>
                    <a:ext uri="{9D8B030D-6E8A-4147-A177-3AD203B41FA5}">
                      <a16:colId xmlns="" xmlns:a16="http://schemas.microsoft.com/office/drawing/2014/main" val="20005"/>
                    </a:ext>
                  </a:extLst>
                </a:gridCol>
                <a:gridCol w="824661">
                  <a:extLst>
                    <a:ext uri="{9D8B030D-6E8A-4147-A177-3AD203B41FA5}">
                      <a16:colId xmlns="" xmlns:a16="http://schemas.microsoft.com/office/drawing/2014/main" val="20006"/>
                    </a:ext>
                  </a:extLst>
                </a:gridCol>
              </a:tblGrid>
              <a:tr h="318895">
                <a:tc>
                  <a:txBody>
                    <a:bodyPr/>
                    <a:lstStyle/>
                    <a:p>
                      <a:endParaRPr lang="en-US" sz="1400" dirty="0"/>
                    </a:p>
                  </a:txBody>
                  <a:tcPr>
                    <a:solidFill>
                      <a:srgbClr val="FDF2D8"/>
                    </a:solidFill>
                  </a:tcPr>
                </a:tc>
                <a:tc gridSpan="6">
                  <a:txBody>
                    <a:bodyPr/>
                    <a:lstStyle/>
                    <a:p>
                      <a:pPr algn="ctr"/>
                      <a:r>
                        <a:rPr lang="en-US" sz="1400" b="1" dirty="0"/>
                        <a:t>Interest Rates (</a:t>
                      </a:r>
                      <a:r>
                        <a:rPr lang="en-US" sz="1400" b="1" i="1" dirty="0"/>
                        <a:t>i</a:t>
                      </a:r>
                      <a:r>
                        <a:rPr lang="en-US" sz="1400" b="1" dirty="0"/>
                        <a:t>)</a:t>
                      </a:r>
                      <a:endParaRPr lang="en-US" sz="1400" dirty="0"/>
                    </a:p>
                  </a:txBody>
                  <a:tcPr>
                    <a:lnB w="12700" cap="flat" cmpd="sng" algn="ctr">
                      <a:solidFill>
                        <a:schemeClr val="tx1"/>
                      </a:solidFill>
                      <a:prstDash val="solid"/>
                      <a:round/>
                      <a:headEnd type="none" w="med" len="med"/>
                      <a:tailEnd type="none" w="med" len="med"/>
                    </a:lnB>
                    <a:solidFill>
                      <a:srgbClr val="FDF2D8"/>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31889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B w="12700" cap="flat" cmpd="sng" algn="ctr">
                      <a:solidFill>
                        <a:schemeClr val="tx1"/>
                      </a:solidFill>
                      <a:prstDash val="solid"/>
                      <a:round/>
                      <a:headEnd type="none" w="med" len="med"/>
                      <a:tailEnd type="none" w="med" len="med"/>
                    </a:lnB>
                    <a:solidFill>
                      <a:srgbClr val="FDF2D8"/>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12%</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extLst>
                  <a:ext uri="{0D108BD9-81ED-4DB2-BD59-A6C34878D82A}">
                    <a16:rowId xmlns="" xmlns:a16="http://schemas.microsoft.com/office/drawing/2014/main" val="10001"/>
                  </a:ext>
                </a:extLst>
              </a:tr>
              <a:tr h="318895">
                <a:tc>
                  <a:txBody>
                    <a:bodyPr/>
                    <a:lstStyle/>
                    <a:p>
                      <a:pPr algn="ctr"/>
                      <a:r>
                        <a:rPr lang="en-US" sz="1400" dirty="0"/>
                        <a:t>1</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a:t>0.92593</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a:t>0.91743</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s-IS" sz="1400"/>
                        <a:t>0.90909</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s-IS" sz="1400"/>
                        <a:t>0.90090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t-IT" sz="1400"/>
                        <a:t>0.89286</a:t>
                      </a:r>
                    </a:p>
                  </a:txBody>
                  <a:tcPr>
                    <a:lnT w="12700" cap="flat" cmpd="sng" algn="ctr">
                      <a:solidFill>
                        <a:schemeClr val="tx1"/>
                      </a:solidFill>
                      <a:prstDash val="solid"/>
                      <a:round/>
                      <a:headEnd type="none" w="med" len="med"/>
                      <a:tailEnd type="none" w="med" len="med"/>
                    </a:lnT>
                    <a:solidFill>
                      <a:srgbClr val="FDF2D8"/>
                    </a:solidFill>
                  </a:tcPr>
                </a:tc>
                <a:extLst>
                  <a:ext uri="{0D108BD9-81ED-4DB2-BD59-A6C34878D82A}">
                    <a16:rowId xmlns="" xmlns:a16="http://schemas.microsoft.com/office/drawing/2014/main" val="10002"/>
                  </a:ext>
                </a:extLst>
              </a:tr>
              <a:tr h="318895">
                <a:tc>
                  <a:txBody>
                    <a:bodyPr/>
                    <a:lstStyle/>
                    <a:p>
                      <a:pPr algn="ctr"/>
                      <a:r>
                        <a:rPr lang="en-US" sz="1400" dirty="0"/>
                        <a:t>2</a:t>
                      </a:r>
                    </a:p>
                  </a:txBody>
                  <a:tcPr>
                    <a:solidFill>
                      <a:srgbClr val="FDF2D8"/>
                    </a:solidFill>
                  </a:tcPr>
                </a:tc>
                <a:tc>
                  <a:txBody>
                    <a:bodyPr/>
                    <a:lstStyle/>
                    <a:p>
                      <a:pPr algn="r"/>
                      <a:r>
                        <a:rPr lang="nb-NO" sz="1400" dirty="0"/>
                        <a:t>1.80802</a:t>
                      </a:r>
                    </a:p>
                  </a:txBody>
                  <a:tcPr>
                    <a:solidFill>
                      <a:srgbClr val="FDF2D8"/>
                    </a:solidFill>
                  </a:tcPr>
                </a:tc>
                <a:tc>
                  <a:txBody>
                    <a:bodyPr/>
                    <a:lstStyle/>
                    <a:p>
                      <a:pPr algn="r"/>
                      <a:r>
                        <a:rPr lang="nb-NO" sz="1400" dirty="0"/>
                        <a:t>1.78326</a:t>
                      </a:r>
                    </a:p>
                  </a:txBody>
                  <a:tcPr>
                    <a:solidFill>
                      <a:srgbClr val="FDF2D8"/>
                    </a:solidFill>
                  </a:tcPr>
                </a:tc>
                <a:tc>
                  <a:txBody>
                    <a:bodyPr/>
                    <a:lstStyle/>
                    <a:p>
                      <a:pPr algn="r"/>
                      <a:r>
                        <a:rPr lang="nb-NO" sz="1400"/>
                        <a:t>1.75911</a:t>
                      </a:r>
                    </a:p>
                  </a:txBody>
                  <a:tcPr>
                    <a:solidFill>
                      <a:srgbClr val="FDF2D8"/>
                    </a:solidFill>
                  </a:tcPr>
                </a:tc>
                <a:tc>
                  <a:txBody>
                    <a:bodyPr/>
                    <a:lstStyle/>
                    <a:p>
                      <a:pPr algn="r"/>
                      <a:r>
                        <a:rPr lang="nb-NO" sz="1400"/>
                        <a:t>1.73554</a:t>
                      </a:r>
                    </a:p>
                  </a:txBody>
                  <a:tcPr>
                    <a:solidFill>
                      <a:srgbClr val="FDF2D8"/>
                    </a:solidFill>
                  </a:tcPr>
                </a:tc>
                <a:tc>
                  <a:txBody>
                    <a:bodyPr/>
                    <a:lstStyle/>
                    <a:p>
                      <a:pPr algn="r"/>
                      <a:r>
                        <a:rPr lang="nb-NO" sz="1400"/>
                        <a:t>1.71252</a:t>
                      </a:r>
                    </a:p>
                  </a:txBody>
                  <a:tcPr>
                    <a:solidFill>
                      <a:srgbClr val="FDF2D8"/>
                    </a:solidFill>
                  </a:tcPr>
                </a:tc>
                <a:tc>
                  <a:txBody>
                    <a:bodyPr/>
                    <a:lstStyle/>
                    <a:p>
                      <a:pPr algn="r"/>
                      <a:r>
                        <a:rPr lang="is-IS" sz="1400" dirty="0"/>
                        <a:t>1.69005</a:t>
                      </a:r>
                      <a:endParaRPr lang="nb-NO" sz="1400" dirty="0"/>
                    </a:p>
                  </a:txBody>
                  <a:tcPr>
                    <a:solidFill>
                      <a:srgbClr val="FDF2D8"/>
                    </a:solidFill>
                  </a:tcPr>
                </a:tc>
                <a:extLst>
                  <a:ext uri="{0D108BD9-81ED-4DB2-BD59-A6C34878D82A}">
                    <a16:rowId xmlns="" xmlns:a16="http://schemas.microsoft.com/office/drawing/2014/main" val="10003"/>
                  </a:ext>
                </a:extLst>
              </a:tr>
              <a:tr h="318895">
                <a:tc>
                  <a:txBody>
                    <a:bodyPr/>
                    <a:lstStyle/>
                    <a:p>
                      <a:pPr algn="ctr"/>
                      <a:r>
                        <a:rPr lang="en-US" sz="1400" dirty="0"/>
                        <a:t>3</a:t>
                      </a:r>
                    </a:p>
                  </a:txBody>
                  <a:tcPr>
                    <a:solidFill>
                      <a:srgbClr val="FDF2D8"/>
                    </a:solidFill>
                  </a:tcPr>
                </a:tc>
                <a:tc>
                  <a:txBody>
                    <a:bodyPr/>
                    <a:lstStyle/>
                    <a:p>
                      <a:pPr algn="r"/>
                      <a:r>
                        <a:rPr lang="hr-HR" sz="1400"/>
                        <a:t>2.62432</a:t>
                      </a:r>
                    </a:p>
                  </a:txBody>
                  <a:tcPr>
                    <a:solidFill>
                      <a:srgbClr val="FDF2D8"/>
                    </a:solidFill>
                  </a:tcPr>
                </a:tc>
                <a:tc>
                  <a:txBody>
                    <a:bodyPr/>
                    <a:lstStyle/>
                    <a:p>
                      <a:pPr algn="r"/>
                      <a:r>
                        <a:rPr lang="hr-HR" sz="1400" dirty="0"/>
                        <a:t>2.57710</a:t>
                      </a:r>
                    </a:p>
                  </a:txBody>
                  <a:tcPr>
                    <a:solidFill>
                      <a:srgbClr val="FDF2D8"/>
                    </a:solidFill>
                  </a:tcPr>
                </a:tc>
                <a:tc>
                  <a:txBody>
                    <a:bodyPr/>
                    <a:lstStyle/>
                    <a:p>
                      <a:pPr algn="r"/>
                      <a:r>
                        <a:rPr lang="hr-HR" sz="1400" dirty="0"/>
                        <a:t>2.53129</a:t>
                      </a:r>
                    </a:p>
                  </a:txBody>
                  <a:tcPr>
                    <a:solidFill>
                      <a:srgbClr val="FDF2D8"/>
                    </a:solidFill>
                  </a:tcPr>
                </a:tc>
                <a:tc>
                  <a:txBody>
                    <a:bodyPr/>
                    <a:lstStyle/>
                    <a:p>
                      <a:pPr algn="r"/>
                      <a:r>
                        <a:rPr lang="hr-HR" sz="1400" b="1" dirty="0">
                          <a:solidFill>
                            <a:srgbClr val="FF0000"/>
                          </a:solidFill>
                        </a:rPr>
                        <a:t>2.48685</a:t>
                      </a:r>
                      <a:endParaRPr lang="hr-HR" sz="1400" dirty="0">
                        <a:solidFill>
                          <a:srgbClr val="FF0000"/>
                        </a:solidFill>
                      </a:endParaRPr>
                    </a:p>
                  </a:txBody>
                  <a:tcPr>
                    <a:solidFill>
                      <a:srgbClr val="FDF2D8"/>
                    </a:solidFill>
                  </a:tcPr>
                </a:tc>
                <a:tc>
                  <a:txBody>
                    <a:bodyPr/>
                    <a:lstStyle/>
                    <a:p>
                      <a:pPr algn="r"/>
                      <a:r>
                        <a:rPr lang="hr-HR" sz="1400"/>
                        <a:t>2.44371</a:t>
                      </a:r>
                    </a:p>
                  </a:txBody>
                  <a:tcPr>
                    <a:solidFill>
                      <a:srgbClr val="FDF2D8"/>
                    </a:solidFill>
                  </a:tcPr>
                </a:tc>
                <a:tc>
                  <a:txBody>
                    <a:bodyPr/>
                    <a:lstStyle/>
                    <a:p>
                      <a:pPr algn="r"/>
                      <a:r>
                        <a:rPr lang="hr-HR" sz="1400" dirty="0"/>
                        <a:t>2.40183</a:t>
                      </a:r>
                    </a:p>
                  </a:txBody>
                  <a:tcPr>
                    <a:solidFill>
                      <a:srgbClr val="FDF2D8"/>
                    </a:solidFill>
                  </a:tcPr>
                </a:tc>
                <a:extLst>
                  <a:ext uri="{0D108BD9-81ED-4DB2-BD59-A6C34878D82A}">
                    <a16:rowId xmlns="" xmlns:a16="http://schemas.microsoft.com/office/drawing/2014/main" val="10004"/>
                  </a:ext>
                </a:extLst>
              </a:tr>
              <a:tr h="318895">
                <a:tc>
                  <a:txBody>
                    <a:bodyPr/>
                    <a:lstStyle/>
                    <a:p>
                      <a:pPr algn="ctr"/>
                      <a:r>
                        <a:rPr lang="en-US" sz="1400" dirty="0"/>
                        <a:t>4</a:t>
                      </a:r>
                    </a:p>
                  </a:txBody>
                  <a:tcPr>
                    <a:solidFill>
                      <a:srgbClr val="FDF2D8"/>
                    </a:solidFill>
                  </a:tcPr>
                </a:tc>
                <a:tc>
                  <a:txBody>
                    <a:bodyPr/>
                    <a:lstStyle/>
                    <a:p>
                      <a:pPr algn="r"/>
                      <a:r>
                        <a:rPr lang="fi-FI" sz="1400"/>
                        <a:t>3.38721</a:t>
                      </a:r>
                    </a:p>
                  </a:txBody>
                  <a:tcPr>
                    <a:solidFill>
                      <a:srgbClr val="FDF2D8"/>
                    </a:solidFill>
                  </a:tcPr>
                </a:tc>
                <a:tc>
                  <a:txBody>
                    <a:bodyPr/>
                    <a:lstStyle/>
                    <a:p>
                      <a:pPr algn="r"/>
                      <a:r>
                        <a:rPr lang="cs-CZ" sz="1400"/>
                        <a:t>3.31213</a:t>
                      </a:r>
                    </a:p>
                  </a:txBody>
                  <a:tcPr>
                    <a:solidFill>
                      <a:srgbClr val="FDF2D8"/>
                    </a:solidFill>
                  </a:tcPr>
                </a:tc>
                <a:tc>
                  <a:txBody>
                    <a:bodyPr/>
                    <a:lstStyle/>
                    <a:p>
                      <a:pPr algn="r"/>
                      <a:r>
                        <a:rPr lang="hr-HR" sz="1400" dirty="0"/>
                        <a:t>3.23972</a:t>
                      </a:r>
                    </a:p>
                  </a:txBody>
                  <a:tcPr>
                    <a:solidFill>
                      <a:srgbClr val="FDF2D8"/>
                    </a:solidFill>
                  </a:tcPr>
                </a:tc>
                <a:tc>
                  <a:txBody>
                    <a:bodyPr/>
                    <a:lstStyle/>
                    <a:p>
                      <a:pPr algn="r"/>
                      <a:r>
                        <a:rPr lang="is-IS" sz="1400" dirty="0"/>
                        <a:t>3.16987</a:t>
                      </a:r>
                    </a:p>
                  </a:txBody>
                  <a:tcPr>
                    <a:solidFill>
                      <a:srgbClr val="FDF2D8"/>
                    </a:solidFill>
                  </a:tcPr>
                </a:tc>
                <a:tc>
                  <a:txBody>
                    <a:bodyPr/>
                    <a:lstStyle/>
                    <a:p>
                      <a:pPr algn="r"/>
                      <a:r>
                        <a:rPr lang="fi-FI" sz="1400" dirty="0"/>
                        <a:t>3.10245</a:t>
                      </a:r>
                    </a:p>
                  </a:txBody>
                  <a:tcPr>
                    <a:solidFill>
                      <a:srgbClr val="FDF2D8"/>
                    </a:solidFill>
                  </a:tcPr>
                </a:tc>
                <a:tc>
                  <a:txBody>
                    <a:bodyPr/>
                    <a:lstStyle/>
                    <a:p>
                      <a:pPr algn="r"/>
                      <a:r>
                        <a:rPr lang="is-IS" sz="1400" dirty="0"/>
                        <a:t>3.03735</a:t>
                      </a:r>
                      <a:endParaRPr lang="fi-FI" sz="1400" dirty="0"/>
                    </a:p>
                  </a:txBody>
                  <a:tcPr>
                    <a:solidFill>
                      <a:srgbClr val="FDF2D8"/>
                    </a:solidFill>
                  </a:tcPr>
                </a:tc>
                <a:extLst>
                  <a:ext uri="{0D108BD9-81ED-4DB2-BD59-A6C34878D82A}">
                    <a16:rowId xmlns="" xmlns:a16="http://schemas.microsoft.com/office/drawing/2014/main" val="10005"/>
                  </a:ext>
                </a:extLst>
              </a:tr>
              <a:tr h="318895">
                <a:tc>
                  <a:txBody>
                    <a:bodyPr/>
                    <a:lstStyle/>
                    <a:p>
                      <a:pPr algn="ctr"/>
                      <a:r>
                        <a:rPr lang="en-US" sz="1400" dirty="0"/>
                        <a:t>5</a:t>
                      </a:r>
                    </a:p>
                  </a:txBody>
                  <a:tcPr>
                    <a:solidFill>
                      <a:srgbClr val="FDF2D8"/>
                    </a:solidFill>
                  </a:tcPr>
                </a:tc>
                <a:tc>
                  <a:txBody>
                    <a:bodyPr/>
                    <a:lstStyle/>
                    <a:p>
                      <a:pPr algn="r"/>
                      <a:r>
                        <a:rPr lang="nb-NO" sz="1400"/>
                        <a:t>4.10020</a:t>
                      </a:r>
                    </a:p>
                  </a:txBody>
                  <a:tcPr>
                    <a:solidFill>
                      <a:srgbClr val="FDF2D8"/>
                    </a:solidFill>
                  </a:tcPr>
                </a:tc>
                <a:tc>
                  <a:txBody>
                    <a:bodyPr/>
                    <a:lstStyle/>
                    <a:p>
                      <a:pPr algn="r"/>
                      <a:r>
                        <a:rPr lang="hr-HR" sz="1400"/>
                        <a:t>3.99271</a:t>
                      </a:r>
                    </a:p>
                  </a:txBody>
                  <a:tcPr>
                    <a:solidFill>
                      <a:srgbClr val="FDF2D8"/>
                    </a:solidFill>
                  </a:tcPr>
                </a:tc>
                <a:tc>
                  <a:txBody>
                    <a:bodyPr/>
                    <a:lstStyle/>
                    <a:p>
                      <a:pPr algn="r"/>
                      <a:r>
                        <a:rPr lang="hr-HR" sz="1400"/>
                        <a:t>3.88965</a:t>
                      </a:r>
                    </a:p>
                  </a:txBody>
                  <a:tcPr>
                    <a:solidFill>
                      <a:srgbClr val="FDF2D8"/>
                    </a:solidFill>
                  </a:tcPr>
                </a:tc>
                <a:tc>
                  <a:txBody>
                    <a:bodyPr/>
                    <a:lstStyle/>
                    <a:p>
                      <a:pPr algn="r"/>
                      <a:r>
                        <a:rPr lang="fi-FI" sz="1400"/>
                        <a:t>3.79079</a:t>
                      </a:r>
                    </a:p>
                  </a:txBody>
                  <a:tcPr>
                    <a:solidFill>
                      <a:srgbClr val="FDF2D8"/>
                    </a:solidFill>
                  </a:tcPr>
                </a:tc>
                <a:tc>
                  <a:txBody>
                    <a:bodyPr/>
                    <a:lstStyle/>
                    <a:p>
                      <a:pPr algn="r"/>
                      <a:r>
                        <a:rPr lang="hr-HR" sz="1400" dirty="0"/>
                        <a:t>3.69590</a:t>
                      </a:r>
                    </a:p>
                  </a:txBody>
                  <a:tcPr>
                    <a:solidFill>
                      <a:srgbClr val="FDF2D8"/>
                    </a:solidFill>
                  </a:tcPr>
                </a:tc>
                <a:tc>
                  <a:txBody>
                    <a:bodyPr/>
                    <a:lstStyle/>
                    <a:p>
                      <a:pPr algn="r"/>
                      <a:r>
                        <a:rPr lang="is-IS" sz="1400" dirty="0"/>
                        <a:t>3.60478</a:t>
                      </a:r>
                      <a:endParaRPr lang="hr-HR" sz="1400" dirty="0"/>
                    </a:p>
                  </a:txBody>
                  <a:tcPr>
                    <a:solidFill>
                      <a:srgbClr val="FDF2D8"/>
                    </a:solidFill>
                  </a:tcPr>
                </a:tc>
                <a:extLst>
                  <a:ext uri="{0D108BD9-81ED-4DB2-BD59-A6C34878D82A}">
                    <a16:rowId xmlns="" xmlns:a16="http://schemas.microsoft.com/office/drawing/2014/main" val="10006"/>
                  </a:ext>
                </a:extLst>
              </a:tr>
            </a:tbl>
          </a:graphicData>
        </a:graphic>
      </p:graphicFrame>
      <p:sp>
        <p:nvSpPr>
          <p:cNvPr id="3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6" name="Title 5"/>
          <p:cNvSpPr>
            <a:spLocks noGrp="1"/>
          </p:cNvSpPr>
          <p:nvPr>
            <p:ph type="title"/>
          </p:nvPr>
        </p:nvSpPr>
        <p:spPr/>
        <p:txBody>
          <a:bodyPr>
            <a:normAutofit/>
          </a:bodyPr>
          <a:lstStyle/>
          <a:p>
            <a:pPr algn="ctr"/>
            <a:r>
              <a:rPr lang="en-US" dirty="0"/>
              <a:t>Using the PVA Table to Calculate Present Value</a:t>
            </a:r>
          </a:p>
        </p:txBody>
      </p:sp>
      <p:sp>
        <p:nvSpPr>
          <p:cNvPr id="39" name="TextBox 38"/>
          <p:cNvSpPr txBox="1"/>
          <p:nvPr/>
        </p:nvSpPr>
        <p:spPr>
          <a:xfrm>
            <a:off x="911595" y="1422819"/>
            <a:ext cx="7957767" cy="492443"/>
          </a:xfrm>
          <a:prstGeom prst="rect">
            <a:avLst/>
          </a:prstGeom>
          <a:noFill/>
        </p:spPr>
        <p:txBody>
          <a:bodyPr wrap="square" rtlCol="0">
            <a:spAutoFit/>
          </a:bodyPr>
          <a:lstStyle/>
          <a:p>
            <a:r>
              <a:rPr lang="en-IN" sz="2600" dirty="0"/>
              <a:t>PVA = $10,000 (annuity amount) × </a:t>
            </a:r>
            <a:r>
              <a:rPr lang="en-IN" sz="2600" b="1" dirty="0"/>
              <a:t>2.48685* = </a:t>
            </a:r>
            <a:r>
              <a:rPr lang="en-IN" sz="2600" b="1" dirty="0">
                <a:solidFill>
                  <a:srgbClr val="C00000"/>
                </a:solidFill>
              </a:rPr>
              <a:t>$24,868</a:t>
            </a:r>
          </a:p>
        </p:txBody>
      </p:sp>
      <p:cxnSp>
        <p:nvCxnSpPr>
          <p:cNvPr id="41" name="Straight Arrow Connector 40"/>
          <p:cNvCxnSpPr/>
          <p:nvPr/>
        </p:nvCxnSpPr>
        <p:spPr>
          <a:xfrm flipV="1">
            <a:off x="6105832" y="1828800"/>
            <a:ext cx="117987" cy="16518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3867" y="4436108"/>
            <a:ext cx="6871945" cy="2244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457284" y="3489305"/>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444364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500"/>
                                        <p:tgtEl>
                                          <p:spTgt spid="41"/>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Present Value of an Annuity Due</a:t>
            </a:r>
          </a:p>
        </p:txBody>
      </p:sp>
      <p:sp>
        <p:nvSpPr>
          <p:cNvPr id="3" name="Content Placeholder 2"/>
          <p:cNvSpPr>
            <a:spLocks noGrp="1"/>
          </p:cNvSpPr>
          <p:nvPr>
            <p:ph idx="1"/>
          </p:nvPr>
        </p:nvSpPr>
        <p:spPr/>
        <p:txBody>
          <a:bodyPr>
            <a:normAutofit/>
          </a:bodyPr>
          <a:lstStyle/>
          <a:p>
            <a:r>
              <a:rPr lang="en-IN" sz="1900" dirty="0"/>
              <a:t>In the previous illustration, suppose that the three equal payments of $10,000 are to be made at the </a:t>
            </a:r>
            <a:r>
              <a:rPr lang="en-IN" sz="1900" b="1" dirty="0">
                <a:solidFill>
                  <a:srgbClr val="C00000"/>
                </a:solidFill>
              </a:rPr>
              <a:t>beginning</a:t>
            </a:r>
            <a:r>
              <a:rPr lang="en-IN" sz="1900" b="1" i="1" dirty="0"/>
              <a:t> </a:t>
            </a:r>
            <a:r>
              <a:rPr lang="en-IN" sz="1900" dirty="0"/>
              <a:t>of each of the three years. Recall from the previous slide that the future value of this annuity is $36,410. What is the present value of this annuity?</a:t>
            </a:r>
            <a:endParaRPr lang="en-US" sz="1900" dirty="0"/>
          </a:p>
        </p:txBody>
      </p:sp>
      <p:sp>
        <p:nvSpPr>
          <p:cNvPr id="3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8839"/>
          <a:stretch/>
        </p:blipFill>
        <p:spPr bwMode="auto">
          <a:xfrm>
            <a:off x="1083739" y="2681335"/>
            <a:ext cx="7498764" cy="182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902825" y="525513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p:nvSpPr>
        <p:spPr>
          <a:xfrm>
            <a:off x="902825" y="550983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p:cNvSpPr/>
          <p:nvPr/>
        </p:nvSpPr>
        <p:spPr>
          <a:xfrm>
            <a:off x="902825" y="574714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ectangle 11"/>
          <p:cNvSpPr/>
          <p:nvPr/>
        </p:nvSpPr>
        <p:spPr>
          <a:xfrm>
            <a:off x="902825" y="5972875"/>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TextBox 13"/>
          <p:cNvSpPr txBox="1"/>
          <p:nvPr/>
        </p:nvSpPr>
        <p:spPr>
          <a:xfrm>
            <a:off x="1252785" y="5206526"/>
            <a:ext cx="1540723" cy="369332"/>
          </a:xfrm>
          <a:prstGeom prst="rect">
            <a:avLst/>
          </a:prstGeom>
          <a:noFill/>
        </p:spPr>
        <p:txBody>
          <a:bodyPr wrap="square" rtlCol="0">
            <a:spAutoFit/>
          </a:bodyPr>
          <a:lstStyle/>
          <a:p>
            <a:r>
              <a:rPr lang="en-IN" dirty="0"/>
              <a:t>First payment </a:t>
            </a:r>
          </a:p>
        </p:txBody>
      </p:sp>
      <p:sp>
        <p:nvSpPr>
          <p:cNvPr id="15" name="TextBox 14"/>
          <p:cNvSpPr txBox="1"/>
          <p:nvPr/>
        </p:nvSpPr>
        <p:spPr>
          <a:xfrm>
            <a:off x="3086778" y="5233421"/>
            <a:ext cx="1008404" cy="369332"/>
          </a:xfrm>
          <a:prstGeom prst="rect">
            <a:avLst/>
          </a:prstGeom>
          <a:noFill/>
        </p:spPr>
        <p:txBody>
          <a:bodyPr wrap="square" rtlCol="0">
            <a:spAutoFit/>
          </a:bodyPr>
          <a:lstStyle/>
          <a:p>
            <a:r>
              <a:rPr lang="en-IN" dirty="0"/>
              <a:t>$10,000</a:t>
            </a:r>
          </a:p>
        </p:txBody>
      </p:sp>
      <p:sp>
        <p:nvSpPr>
          <p:cNvPr id="16" name="TextBox 15"/>
          <p:cNvSpPr txBox="1"/>
          <p:nvPr/>
        </p:nvSpPr>
        <p:spPr>
          <a:xfrm>
            <a:off x="4286371" y="5238575"/>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4689331" y="5224456"/>
            <a:ext cx="1008404" cy="369332"/>
          </a:xfrm>
          <a:prstGeom prst="rect">
            <a:avLst/>
          </a:prstGeom>
          <a:noFill/>
        </p:spPr>
        <p:txBody>
          <a:bodyPr wrap="square" rtlCol="0">
            <a:spAutoFit/>
          </a:bodyPr>
          <a:lstStyle/>
          <a:p>
            <a:pPr algn="r"/>
            <a:r>
              <a:rPr lang="en-IN" dirty="0"/>
              <a:t>1.00000</a:t>
            </a:r>
          </a:p>
        </p:txBody>
      </p:sp>
      <p:sp>
        <p:nvSpPr>
          <p:cNvPr id="18" name="TextBox 17"/>
          <p:cNvSpPr txBox="1"/>
          <p:nvPr/>
        </p:nvSpPr>
        <p:spPr>
          <a:xfrm>
            <a:off x="6051439" y="5206525"/>
            <a:ext cx="318376" cy="369332"/>
          </a:xfrm>
          <a:prstGeom prst="rect">
            <a:avLst/>
          </a:prstGeom>
          <a:noFill/>
        </p:spPr>
        <p:txBody>
          <a:bodyPr wrap="square" rtlCol="0">
            <a:spAutoFit/>
          </a:bodyPr>
          <a:lstStyle/>
          <a:p>
            <a:r>
              <a:rPr lang="en-IN" dirty="0"/>
              <a:t>=</a:t>
            </a:r>
          </a:p>
        </p:txBody>
      </p:sp>
      <p:sp>
        <p:nvSpPr>
          <p:cNvPr id="19" name="TextBox 18"/>
          <p:cNvSpPr txBox="1"/>
          <p:nvPr/>
        </p:nvSpPr>
        <p:spPr>
          <a:xfrm>
            <a:off x="6862230" y="5199056"/>
            <a:ext cx="1008404" cy="369332"/>
          </a:xfrm>
          <a:prstGeom prst="rect">
            <a:avLst/>
          </a:prstGeom>
          <a:noFill/>
        </p:spPr>
        <p:txBody>
          <a:bodyPr wrap="square" rtlCol="0">
            <a:spAutoFit/>
          </a:bodyPr>
          <a:lstStyle/>
          <a:p>
            <a:pPr algn="r"/>
            <a:r>
              <a:rPr lang="en-IN" dirty="0"/>
              <a:t>$10,000</a:t>
            </a:r>
          </a:p>
        </p:txBody>
      </p:sp>
      <p:sp>
        <p:nvSpPr>
          <p:cNvPr id="20" name="TextBox 19"/>
          <p:cNvSpPr txBox="1"/>
          <p:nvPr/>
        </p:nvSpPr>
        <p:spPr>
          <a:xfrm>
            <a:off x="1243330" y="5574875"/>
            <a:ext cx="1864273" cy="369332"/>
          </a:xfrm>
          <a:prstGeom prst="rect">
            <a:avLst/>
          </a:prstGeom>
          <a:noFill/>
        </p:spPr>
        <p:txBody>
          <a:bodyPr wrap="square" rtlCol="0">
            <a:spAutoFit/>
          </a:bodyPr>
          <a:lstStyle/>
          <a:p>
            <a:r>
              <a:rPr lang="en-IN" dirty="0"/>
              <a:t>Second payment </a:t>
            </a:r>
          </a:p>
        </p:txBody>
      </p:sp>
      <p:sp>
        <p:nvSpPr>
          <p:cNvPr id="21" name="TextBox 20"/>
          <p:cNvSpPr txBox="1"/>
          <p:nvPr/>
        </p:nvSpPr>
        <p:spPr>
          <a:xfrm>
            <a:off x="3199654" y="5568767"/>
            <a:ext cx="1008404" cy="369332"/>
          </a:xfrm>
          <a:prstGeom prst="rect">
            <a:avLst/>
          </a:prstGeom>
          <a:noFill/>
        </p:spPr>
        <p:txBody>
          <a:bodyPr wrap="square" rtlCol="0">
            <a:spAutoFit/>
          </a:bodyPr>
          <a:lstStyle/>
          <a:p>
            <a:r>
              <a:rPr lang="en-IN" dirty="0"/>
              <a:t>10,000</a:t>
            </a:r>
          </a:p>
        </p:txBody>
      </p:sp>
      <p:sp>
        <p:nvSpPr>
          <p:cNvPr id="22" name="TextBox 21"/>
          <p:cNvSpPr txBox="1"/>
          <p:nvPr/>
        </p:nvSpPr>
        <p:spPr>
          <a:xfrm>
            <a:off x="4284947" y="5582885"/>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4687907" y="5562322"/>
            <a:ext cx="1008404" cy="369332"/>
          </a:xfrm>
          <a:prstGeom prst="rect">
            <a:avLst/>
          </a:prstGeom>
          <a:noFill/>
        </p:spPr>
        <p:txBody>
          <a:bodyPr wrap="square" rtlCol="0">
            <a:spAutoFit/>
          </a:bodyPr>
          <a:lstStyle/>
          <a:p>
            <a:pPr algn="r"/>
            <a:r>
              <a:rPr lang="en-IN" dirty="0"/>
              <a:t>.90909</a:t>
            </a:r>
          </a:p>
        </p:txBody>
      </p:sp>
      <p:sp>
        <p:nvSpPr>
          <p:cNvPr id="24" name="TextBox 23"/>
          <p:cNvSpPr txBox="1"/>
          <p:nvPr/>
        </p:nvSpPr>
        <p:spPr>
          <a:xfrm>
            <a:off x="6050015" y="5550836"/>
            <a:ext cx="318376" cy="369332"/>
          </a:xfrm>
          <a:prstGeom prst="rect">
            <a:avLst/>
          </a:prstGeom>
          <a:noFill/>
        </p:spPr>
        <p:txBody>
          <a:bodyPr wrap="square" rtlCol="0">
            <a:spAutoFit/>
          </a:bodyPr>
          <a:lstStyle/>
          <a:p>
            <a:r>
              <a:rPr lang="en-IN" dirty="0"/>
              <a:t>=</a:t>
            </a:r>
          </a:p>
        </p:txBody>
      </p:sp>
      <p:sp>
        <p:nvSpPr>
          <p:cNvPr id="25" name="TextBox 24"/>
          <p:cNvSpPr txBox="1"/>
          <p:nvPr/>
        </p:nvSpPr>
        <p:spPr>
          <a:xfrm>
            <a:off x="6870350" y="5562321"/>
            <a:ext cx="1008404" cy="646331"/>
          </a:xfrm>
          <a:prstGeom prst="rect">
            <a:avLst/>
          </a:prstGeom>
          <a:noFill/>
        </p:spPr>
        <p:txBody>
          <a:bodyPr wrap="square" rtlCol="0">
            <a:spAutoFit/>
          </a:bodyPr>
          <a:lstStyle/>
          <a:p>
            <a:pPr algn="r"/>
            <a:r>
              <a:rPr lang="en-IN" dirty="0"/>
              <a:t>9,091</a:t>
            </a:r>
          </a:p>
          <a:p>
            <a:pPr algn="r"/>
            <a:endParaRPr lang="en-IN" dirty="0"/>
          </a:p>
        </p:txBody>
      </p:sp>
      <p:sp>
        <p:nvSpPr>
          <p:cNvPr id="26" name="TextBox 25"/>
          <p:cNvSpPr txBox="1"/>
          <p:nvPr/>
        </p:nvSpPr>
        <p:spPr>
          <a:xfrm>
            <a:off x="1250309" y="5951486"/>
            <a:ext cx="1540722" cy="277485"/>
          </a:xfrm>
          <a:prstGeom prst="rect">
            <a:avLst/>
          </a:prstGeom>
          <a:noFill/>
        </p:spPr>
        <p:txBody>
          <a:bodyPr wrap="square" rtlCol="0">
            <a:spAutoFit/>
          </a:bodyPr>
          <a:lstStyle/>
          <a:p>
            <a:r>
              <a:rPr lang="en-IN" dirty="0"/>
              <a:t>Third payment </a:t>
            </a:r>
          </a:p>
        </p:txBody>
      </p:sp>
      <p:sp>
        <p:nvSpPr>
          <p:cNvPr id="27" name="TextBox 26"/>
          <p:cNvSpPr txBox="1"/>
          <p:nvPr/>
        </p:nvSpPr>
        <p:spPr>
          <a:xfrm>
            <a:off x="3198230" y="5925431"/>
            <a:ext cx="1008404" cy="369332"/>
          </a:xfrm>
          <a:prstGeom prst="rect">
            <a:avLst/>
          </a:prstGeom>
          <a:noFill/>
        </p:spPr>
        <p:txBody>
          <a:bodyPr wrap="square" rtlCol="0">
            <a:spAutoFit/>
          </a:bodyPr>
          <a:lstStyle/>
          <a:p>
            <a:r>
              <a:rPr lang="en-IN" dirty="0"/>
              <a:t>10,000</a:t>
            </a:r>
          </a:p>
        </p:txBody>
      </p:sp>
      <p:sp>
        <p:nvSpPr>
          <p:cNvPr id="28" name="TextBox 27"/>
          <p:cNvSpPr txBox="1"/>
          <p:nvPr/>
        </p:nvSpPr>
        <p:spPr>
          <a:xfrm>
            <a:off x="4283523" y="5939550"/>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4686483" y="5918117"/>
            <a:ext cx="1008404" cy="369332"/>
          </a:xfrm>
          <a:prstGeom prst="rect">
            <a:avLst/>
          </a:prstGeom>
          <a:noFill/>
        </p:spPr>
        <p:txBody>
          <a:bodyPr wrap="square" rtlCol="0">
            <a:spAutoFit/>
          </a:bodyPr>
          <a:lstStyle/>
          <a:p>
            <a:pPr algn="r"/>
            <a:r>
              <a:rPr lang="en-IN" dirty="0"/>
              <a:t>.82645</a:t>
            </a:r>
          </a:p>
        </p:txBody>
      </p:sp>
      <p:sp>
        <p:nvSpPr>
          <p:cNvPr id="30" name="TextBox 29"/>
          <p:cNvSpPr txBox="1"/>
          <p:nvPr/>
        </p:nvSpPr>
        <p:spPr>
          <a:xfrm>
            <a:off x="6048591" y="5925431"/>
            <a:ext cx="318376" cy="369332"/>
          </a:xfrm>
          <a:prstGeom prst="rect">
            <a:avLst/>
          </a:prstGeom>
          <a:noFill/>
        </p:spPr>
        <p:txBody>
          <a:bodyPr wrap="square" rtlCol="0">
            <a:spAutoFit/>
          </a:bodyPr>
          <a:lstStyle/>
          <a:p>
            <a:r>
              <a:rPr lang="en-IN" dirty="0"/>
              <a:t>=</a:t>
            </a:r>
          </a:p>
        </p:txBody>
      </p:sp>
      <p:sp>
        <p:nvSpPr>
          <p:cNvPr id="31" name="TextBox 30"/>
          <p:cNvSpPr txBox="1"/>
          <p:nvPr/>
        </p:nvSpPr>
        <p:spPr>
          <a:xfrm>
            <a:off x="6878986" y="5924767"/>
            <a:ext cx="971045" cy="369332"/>
          </a:xfrm>
          <a:prstGeom prst="rect">
            <a:avLst/>
          </a:prstGeom>
          <a:noFill/>
        </p:spPr>
        <p:txBody>
          <a:bodyPr wrap="square" rtlCol="0">
            <a:spAutoFit/>
          </a:bodyPr>
          <a:lstStyle/>
          <a:p>
            <a:pPr algn="r"/>
            <a:r>
              <a:rPr lang="en-IN" dirty="0"/>
              <a:t>8,264</a:t>
            </a:r>
          </a:p>
        </p:txBody>
      </p:sp>
      <p:sp>
        <p:nvSpPr>
          <p:cNvPr id="32" name="TextBox 31"/>
          <p:cNvSpPr txBox="1"/>
          <p:nvPr/>
        </p:nvSpPr>
        <p:spPr>
          <a:xfrm>
            <a:off x="1514748" y="6305961"/>
            <a:ext cx="651520" cy="305233"/>
          </a:xfrm>
          <a:prstGeom prst="rect">
            <a:avLst/>
          </a:prstGeom>
          <a:noFill/>
        </p:spPr>
        <p:txBody>
          <a:bodyPr wrap="square" rtlCol="0">
            <a:spAutoFit/>
          </a:bodyPr>
          <a:lstStyle/>
          <a:p>
            <a:r>
              <a:rPr lang="en-IN" dirty="0"/>
              <a:t>Total </a:t>
            </a:r>
          </a:p>
        </p:txBody>
      </p:sp>
      <p:sp>
        <p:nvSpPr>
          <p:cNvPr id="33" name="TextBox 32"/>
          <p:cNvSpPr txBox="1"/>
          <p:nvPr/>
        </p:nvSpPr>
        <p:spPr>
          <a:xfrm>
            <a:off x="4672435" y="6223671"/>
            <a:ext cx="1008404" cy="369332"/>
          </a:xfrm>
          <a:prstGeom prst="rect">
            <a:avLst/>
          </a:prstGeom>
          <a:noFill/>
        </p:spPr>
        <p:txBody>
          <a:bodyPr wrap="square" rtlCol="0">
            <a:spAutoFit/>
          </a:bodyPr>
          <a:lstStyle/>
          <a:p>
            <a:pPr algn="r"/>
            <a:r>
              <a:rPr lang="en-IN" b="1" dirty="0">
                <a:solidFill>
                  <a:srgbClr val="C00000"/>
                </a:solidFill>
              </a:rPr>
              <a:t>2.73554</a:t>
            </a:r>
          </a:p>
        </p:txBody>
      </p:sp>
      <p:sp>
        <p:nvSpPr>
          <p:cNvPr id="34" name="TextBox 33"/>
          <p:cNvSpPr txBox="1"/>
          <p:nvPr/>
        </p:nvSpPr>
        <p:spPr>
          <a:xfrm>
            <a:off x="6849648" y="6223671"/>
            <a:ext cx="1008404" cy="369332"/>
          </a:xfrm>
          <a:prstGeom prst="rect">
            <a:avLst/>
          </a:prstGeom>
          <a:noFill/>
        </p:spPr>
        <p:txBody>
          <a:bodyPr wrap="square" rtlCol="0">
            <a:spAutoFit/>
          </a:bodyPr>
          <a:lstStyle/>
          <a:p>
            <a:pPr algn="r"/>
            <a:r>
              <a:rPr lang="en-IN" b="1" dirty="0">
                <a:solidFill>
                  <a:srgbClr val="C00000"/>
                </a:solidFill>
              </a:rPr>
              <a:t>$27,355</a:t>
            </a:r>
          </a:p>
        </p:txBody>
      </p:sp>
      <p:sp>
        <p:nvSpPr>
          <p:cNvPr id="35" name="TextBox 34"/>
          <p:cNvSpPr txBox="1"/>
          <p:nvPr/>
        </p:nvSpPr>
        <p:spPr>
          <a:xfrm>
            <a:off x="8507975" y="5167893"/>
            <a:ext cx="388784" cy="369332"/>
          </a:xfrm>
          <a:prstGeom prst="rect">
            <a:avLst/>
          </a:prstGeom>
          <a:noFill/>
        </p:spPr>
        <p:txBody>
          <a:bodyPr wrap="square" rtlCol="0">
            <a:spAutoFit/>
          </a:bodyPr>
          <a:lstStyle/>
          <a:p>
            <a:pPr algn="ctr"/>
            <a:r>
              <a:rPr lang="en-IN" dirty="0"/>
              <a:t>0</a:t>
            </a:r>
          </a:p>
        </p:txBody>
      </p:sp>
      <p:sp>
        <p:nvSpPr>
          <p:cNvPr id="36" name="TextBox 35"/>
          <p:cNvSpPr txBox="1"/>
          <p:nvPr/>
        </p:nvSpPr>
        <p:spPr>
          <a:xfrm>
            <a:off x="8507703" y="5557585"/>
            <a:ext cx="388784" cy="369332"/>
          </a:xfrm>
          <a:prstGeom prst="rect">
            <a:avLst/>
          </a:prstGeom>
          <a:noFill/>
        </p:spPr>
        <p:txBody>
          <a:bodyPr wrap="square" rtlCol="0">
            <a:spAutoFit/>
          </a:bodyPr>
          <a:lstStyle/>
          <a:p>
            <a:pPr algn="ctr"/>
            <a:r>
              <a:rPr lang="en-IN" dirty="0"/>
              <a:t>1</a:t>
            </a:r>
          </a:p>
        </p:txBody>
      </p:sp>
      <p:sp>
        <p:nvSpPr>
          <p:cNvPr id="37" name="TextBox 36"/>
          <p:cNvSpPr txBox="1"/>
          <p:nvPr/>
        </p:nvSpPr>
        <p:spPr>
          <a:xfrm>
            <a:off x="8503280" y="5897721"/>
            <a:ext cx="388784" cy="369332"/>
          </a:xfrm>
          <a:prstGeom prst="rect">
            <a:avLst/>
          </a:prstGeom>
          <a:noFill/>
        </p:spPr>
        <p:txBody>
          <a:bodyPr wrap="square" rtlCol="0">
            <a:spAutoFit/>
          </a:bodyPr>
          <a:lstStyle/>
          <a:p>
            <a:pPr algn="ctr"/>
            <a:r>
              <a:rPr lang="en-IN" dirty="0"/>
              <a:t>2</a:t>
            </a:r>
          </a:p>
        </p:txBody>
      </p:sp>
      <p:cxnSp>
        <p:nvCxnSpPr>
          <p:cNvPr id="39" name="Straight Connector 38"/>
          <p:cNvCxnSpPr/>
          <p:nvPr/>
        </p:nvCxnSpPr>
        <p:spPr>
          <a:xfrm>
            <a:off x="4747661" y="6261091"/>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737777" y="6552885"/>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907122" y="626108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925374" y="655287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737777" y="6613828"/>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925374" y="662652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923485" y="5210388"/>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3038621" y="4797079"/>
            <a:ext cx="1097280" cy="369332"/>
          </a:xfrm>
          <a:prstGeom prst="rect">
            <a:avLst/>
          </a:prstGeom>
          <a:noFill/>
        </p:spPr>
        <p:txBody>
          <a:bodyPr wrap="square" rtlCol="0">
            <a:spAutoFit/>
          </a:bodyPr>
          <a:lstStyle/>
          <a:p>
            <a:pPr algn="ctr"/>
            <a:r>
              <a:rPr lang="en-US" b="1" dirty="0"/>
              <a:t>Payment</a:t>
            </a:r>
          </a:p>
        </p:txBody>
      </p:sp>
      <p:sp>
        <p:nvSpPr>
          <p:cNvPr id="47" name="TextBox 46"/>
          <p:cNvSpPr txBox="1"/>
          <p:nvPr/>
        </p:nvSpPr>
        <p:spPr>
          <a:xfrm>
            <a:off x="4650611" y="4556538"/>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8" name="TextBox 47"/>
          <p:cNvSpPr txBox="1"/>
          <p:nvPr/>
        </p:nvSpPr>
        <p:spPr>
          <a:xfrm>
            <a:off x="5591773" y="4652174"/>
            <a:ext cx="2947320" cy="584775"/>
          </a:xfrm>
          <a:prstGeom prst="rect">
            <a:avLst/>
          </a:prstGeom>
          <a:noFill/>
        </p:spPr>
        <p:txBody>
          <a:bodyPr wrap="square" rtlCol="0">
            <a:spAutoFit/>
          </a:bodyPr>
          <a:lstStyle/>
          <a:p>
            <a:pPr algn="ctr"/>
            <a:r>
              <a:rPr lang="en-US" sz="1600" b="1" dirty="0"/>
              <a:t>Present value</a:t>
            </a:r>
          </a:p>
          <a:p>
            <a:pPr algn="ctr"/>
            <a:r>
              <a:rPr lang="en-US" sz="1600" b="1" dirty="0"/>
              <a:t> (at the beginning of the year 1)</a:t>
            </a:r>
          </a:p>
        </p:txBody>
      </p:sp>
      <p:sp>
        <p:nvSpPr>
          <p:cNvPr id="49" name="TextBox 48"/>
          <p:cNvSpPr txBox="1"/>
          <p:nvPr/>
        </p:nvSpPr>
        <p:spPr>
          <a:xfrm>
            <a:off x="8532087" y="4837184"/>
            <a:ext cx="384025" cy="369332"/>
          </a:xfrm>
          <a:prstGeom prst="rect">
            <a:avLst/>
          </a:prstGeom>
          <a:noFill/>
        </p:spPr>
        <p:txBody>
          <a:bodyPr wrap="square" rtlCol="0">
            <a:spAutoFit/>
          </a:bodyPr>
          <a:lstStyle/>
          <a:p>
            <a:pPr algn="ctr"/>
            <a:r>
              <a:rPr lang="en-US" b="1" i="1" dirty="0"/>
              <a:t>n</a:t>
            </a:r>
          </a:p>
        </p:txBody>
      </p:sp>
      <p:sp>
        <p:nvSpPr>
          <p:cNvPr id="50" name="Rectangle 49"/>
          <p:cNvSpPr/>
          <p:nvPr/>
        </p:nvSpPr>
        <p:spPr>
          <a:xfrm>
            <a:off x="862249" y="4515119"/>
            <a:ext cx="8102223" cy="220006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831509" y="4554751"/>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869744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500"/>
                                        <p:tgtEl>
                                          <p:spTgt spid="3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par>
                                <p:cTn id="103" presetID="10" presetClass="entr" presetSubtype="0" fill="hold"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childTnLst>
                                </p:cTn>
                              </p:par>
                              <p:par>
                                <p:cTn id="110" presetID="10"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fade">
                                      <p:cBhvr>
                                        <p:cTn id="118" dur="500"/>
                                        <p:tgtEl>
                                          <p:spTgt spid="42"/>
                                        </p:tgtEl>
                                      </p:cBhvr>
                                    </p:animEffect>
                                  </p:childTnLst>
                                </p:cTn>
                              </p:par>
                              <p:par>
                                <p:cTn id="119" presetID="10" presetClass="entr" presetSubtype="0" fill="hold"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par>
                                <p:cTn id="122" presetID="10" presetClass="entr" presetSubtype="0" fill="hold"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6" grpId="0"/>
      <p:bldP spid="47" grpId="0"/>
      <p:bldP spid="48" grpId="0"/>
      <p:bldP spid="49" grpId="0"/>
      <p:bldP spid="50" grpId="0"/>
      <p:bldP spid="5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4"/>
            <a:ext cx="8554063" cy="1444625"/>
          </a:xfrm>
        </p:spPr>
        <p:txBody>
          <a:bodyPr>
            <a:normAutofit/>
          </a:bodyPr>
          <a:lstStyle/>
          <a:p>
            <a:pPr algn="ctr"/>
            <a:r>
              <a:rPr lang="en-IN" sz="3000" dirty="0"/>
              <a:t>Using the PVAD Table to Calculate the Present Value</a:t>
            </a:r>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037" y="1349860"/>
            <a:ext cx="8057026" cy="2790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09500" y="4378927"/>
            <a:ext cx="8220200" cy="492443"/>
          </a:xfrm>
          <a:prstGeom prst="rect">
            <a:avLst/>
          </a:prstGeom>
          <a:noFill/>
        </p:spPr>
        <p:txBody>
          <a:bodyPr wrap="square" rtlCol="0">
            <a:spAutoFit/>
          </a:bodyPr>
          <a:lstStyle/>
          <a:p>
            <a:r>
              <a:rPr lang="en-IN" sz="2600" dirty="0" smtClean="0"/>
              <a:t>PVA = </a:t>
            </a:r>
            <a:r>
              <a:rPr lang="en-IN" sz="2600" dirty="0"/>
              <a:t>$10,000 (annuity amount) × </a:t>
            </a:r>
            <a:r>
              <a:rPr lang="en-IN" sz="2600" b="1" dirty="0"/>
              <a:t>2.73554</a:t>
            </a:r>
            <a:r>
              <a:rPr lang="en-IN" sz="2600" dirty="0"/>
              <a:t>* =</a:t>
            </a:r>
            <a:r>
              <a:rPr lang="en-IN" sz="2600" b="1" dirty="0">
                <a:solidFill>
                  <a:srgbClr val="E8008C"/>
                </a:solidFill>
              </a:rPr>
              <a:t> </a:t>
            </a:r>
            <a:r>
              <a:rPr lang="en-IN" sz="2600" b="1" dirty="0">
                <a:solidFill>
                  <a:srgbClr val="C00000"/>
                </a:solidFill>
              </a:rPr>
              <a:t>$27,355</a:t>
            </a:r>
          </a:p>
        </p:txBody>
      </p:sp>
      <p:sp>
        <p:nvSpPr>
          <p:cNvPr id="7" name="TextBox 6"/>
          <p:cNvSpPr txBox="1"/>
          <p:nvPr/>
        </p:nvSpPr>
        <p:spPr>
          <a:xfrm>
            <a:off x="790450" y="4844052"/>
            <a:ext cx="7380794" cy="430887"/>
          </a:xfrm>
          <a:prstGeom prst="rect">
            <a:avLst/>
          </a:prstGeom>
          <a:noFill/>
        </p:spPr>
        <p:txBody>
          <a:bodyPr wrap="square" rtlCol="0">
            <a:spAutoFit/>
          </a:bodyPr>
          <a:lstStyle/>
          <a:p>
            <a:r>
              <a:rPr lang="en-IN" sz="2200" dirty="0"/>
              <a:t>*Present value of an annuity due of $1: </a:t>
            </a:r>
            <a:r>
              <a:rPr lang="en-IN" sz="2200" i="1" dirty="0"/>
              <a:t>n</a:t>
            </a:r>
            <a:r>
              <a:rPr lang="en-IN" sz="2200" dirty="0"/>
              <a:t> = 3, </a:t>
            </a:r>
            <a:r>
              <a:rPr lang="en-IN" sz="2200" i="1" dirty="0"/>
              <a:t>i</a:t>
            </a:r>
            <a:r>
              <a:rPr lang="en-IN" sz="2200" dirty="0"/>
              <a:t> = 10%</a:t>
            </a:r>
            <a:endParaRPr lang="en-IN" sz="2200" b="1" dirty="0"/>
          </a:p>
        </p:txBody>
      </p:sp>
      <p:sp>
        <p:nvSpPr>
          <p:cNvPr id="3" name="TextBox 2"/>
          <p:cNvSpPr txBox="1"/>
          <p:nvPr/>
        </p:nvSpPr>
        <p:spPr>
          <a:xfrm>
            <a:off x="7194272" y="5172230"/>
            <a:ext cx="1635626" cy="400110"/>
          </a:xfrm>
          <a:prstGeom prst="rect">
            <a:avLst/>
          </a:prstGeom>
          <a:solidFill>
            <a:schemeClr val="accent1">
              <a:lumMod val="20000"/>
              <a:lumOff val="80000"/>
            </a:schemeClr>
          </a:solidFill>
          <a:ln w="3175">
            <a:solidFill>
              <a:schemeClr val="accent5"/>
            </a:solidFill>
          </a:ln>
        </p:spPr>
        <p:txBody>
          <a:bodyPr wrap="square" rtlCol="0">
            <a:spAutoFit/>
          </a:bodyPr>
          <a:lstStyle/>
          <a:p>
            <a:r>
              <a:rPr lang="en-US" sz="2000" dirty="0"/>
              <a:t>From Table 6</a:t>
            </a:r>
          </a:p>
        </p:txBody>
      </p:sp>
      <p:cxnSp>
        <p:nvCxnSpPr>
          <p:cNvPr id="8" name="Straight Arrow Connector 7"/>
          <p:cNvCxnSpPr/>
          <p:nvPr/>
        </p:nvCxnSpPr>
        <p:spPr>
          <a:xfrm flipH="1" flipV="1">
            <a:off x="6648450" y="4755357"/>
            <a:ext cx="1522794" cy="416873"/>
          </a:xfrm>
          <a:prstGeom prst="straightConnector1">
            <a:avLst/>
          </a:prstGeom>
          <a:ln w="15875">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0764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Present Value of a </a:t>
            </a:r>
            <a:r>
              <a:rPr lang="en-IN" dirty="0"/>
              <a:t>Deferred Annuity</a:t>
            </a:r>
          </a:p>
        </p:txBody>
      </p:sp>
      <p:sp>
        <p:nvSpPr>
          <p:cNvPr id="3" name="Content Placeholder 2"/>
          <p:cNvSpPr>
            <a:spLocks noGrp="1"/>
          </p:cNvSpPr>
          <p:nvPr>
            <p:ph idx="1"/>
          </p:nvPr>
        </p:nvSpPr>
        <p:spPr/>
        <p:txBody>
          <a:bodyPr/>
          <a:lstStyle/>
          <a:p>
            <a:pPr marL="0" indent="0">
              <a:spcAft>
                <a:spcPts val="1800"/>
              </a:spcAft>
              <a:buNone/>
            </a:pPr>
            <a:r>
              <a:rPr lang="en-IN" sz="2300" b="1" dirty="0">
                <a:solidFill>
                  <a:srgbClr val="C00000"/>
                </a:solidFill>
              </a:rPr>
              <a:t>Deferred annuity</a:t>
            </a:r>
            <a:r>
              <a:rPr lang="en-IN" sz="2300" b="1" dirty="0"/>
              <a:t> </a:t>
            </a:r>
            <a:r>
              <a:rPr lang="en-IN" sz="2300" dirty="0"/>
              <a:t>exists when the first cash flow occurs more than one period after the date the agreement begins</a:t>
            </a:r>
          </a:p>
          <a:p>
            <a:r>
              <a:rPr lang="en-IN" sz="2100" dirty="0"/>
              <a:t>At January 1, 2018, you are considering acquiring an investment that will provide three equal payments of $10,000 each to be received at the end of three consecutive years. However, the </a:t>
            </a:r>
            <a:r>
              <a:rPr lang="en-IN" sz="2100" b="1" dirty="0">
                <a:solidFill>
                  <a:srgbClr val="C00000"/>
                </a:solidFill>
              </a:rPr>
              <a:t>first payment is not expected until </a:t>
            </a:r>
            <a:r>
              <a:rPr lang="en-IN" sz="2100" b="1" i="1" dirty="0">
                <a:solidFill>
                  <a:srgbClr val="C00000"/>
                </a:solidFill>
              </a:rPr>
              <a:t>December 31, 2020</a:t>
            </a:r>
            <a:r>
              <a:rPr lang="en-IN" sz="2100" dirty="0"/>
              <a:t>.</a:t>
            </a:r>
            <a:r>
              <a:rPr lang="en-IN" sz="2100" b="1" i="1" dirty="0"/>
              <a:t> </a:t>
            </a:r>
            <a:r>
              <a:rPr lang="en-IN" sz="2100" dirty="0"/>
              <a:t>The time value of money is </a:t>
            </a:r>
            <a:r>
              <a:rPr lang="en-IN" sz="2100" b="1" dirty="0">
                <a:solidFill>
                  <a:srgbClr val="C00000"/>
                </a:solidFill>
              </a:rPr>
              <a:t>10%</a:t>
            </a:r>
            <a:r>
              <a:rPr lang="en-IN" sz="2100" dirty="0"/>
              <a:t>. How much would you be willing to pay for this investment?</a:t>
            </a:r>
            <a:endParaRPr lang="en-US" sz="2100" dirty="0"/>
          </a:p>
          <a:p>
            <a:endParaRPr lang="en-US" sz="2200" b="1" dirty="0">
              <a:solidFill>
                <a:srgbClr val="642382"/>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4" name="Picture 3"/>
          <p:cNvPicPr>
            <a:picLocks noChangeAspect="1"/>
          </p:cNvPicPr>
          <p:nvPr/>
        </p:nvPicPr>
        <p:blipFill>
          <a:blip r:embed="rId3"/>
          <a:stretch>
            <a:fillRect/>
          </a:stretch>
        </p:blipFill>
        <p:spPr>
          <a:xfrm>
            <a:off x="948267" y="4355047"/>
            <a:ext cx="7621744" cy="2266289"/>
          </a:xfrm>
          <a:prstGeom prst="rect">
            <a:avLst/>
          </a:prstGeom>
        </p:spPr>
      </p:pic>
    </p:spTree>
    <p:extLst>
      <p:ext uri="{BB962C8B-B14F-4D97-AF65-F5344CB8AC3E}">
        <p14:creationId xmlns:p14="http://schemas.microsoft.com/office/powerpoint/2010/main" val="17262863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Present Value of a Deferred Annuity </a:t>
            </a:r>
            <a:r>
              <a:rPr lang="en-US" sz="2600" dirty="0" smtClean="0"/>
              <a:t>(continued)</a:t>
            </a:r>
            <a:endParaRPr lang="en-IN" sz="2600" dirty="0"/>
          </a:p>
        </p:txBody>
      </p:sp>
      <p:sp>
        <p:nvSpPr>
          <p:cNvPr id="3" name="Content Placeholder 2"/>
          <p:cNvSpPr>
            <a:spLocks noGrp="1"/>
          </p:cNvSpPr>
          <p:nvPr>
            <p:ph idx="1"/>
          </p:nvPr>
        </p:nvSpPr>
        <p:spPr/>
        <p:txBody>
          <a:bodyPr/>
          <a:lstStyle/>
          <a:p>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8" name="Rectangle 7"/>
          <p:cNvSpPr/>
          <p:nvPr/>
        </p:nvSpPr>
        <p:spPr>
          <a:xfrm>
            <a:off x="826755" y="222928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p:nvSpPr>
        <p:spPr>
          <a:xfrm>
            <a:off x="826755" y="248398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p:cNvSpPr/>
          <p:nvPr/>
        </p:nvSpPr>
        <p:spPr>
          <a:xfrm>
            <a:off x="826755" y="272129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ectangle 11"/>
          <p:cNvSpPr/>
          <p:nvPr/>
        </p:nvSpPr>
        <p:spPr>
          <a:xfrm>
            <a:off x="826755" y="2947029"/>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TextBox 12"/>
          <p:cNvSpPr txBox="1"/>
          <p:nvPr/>
        </p:nvSpPr>
        <p:spPr>
          <a:xfrm>
            <a:off x="1176715" y="2180680"/>
            <a:ext cx="1540723" cy="369332"/>
          </a:xfrm>
          <a:prstGeom prst="rect">
            <a:avLst/>
          </a:prstGeom>
          <a:noFill/>
        </p:spPr>
        <p:txBody>
          <a:bodyPr wrap="square" rtlCol="0">
            <a:spAutoFit/>
          </a:bodyPr>
          <a:lstStyle/>
          <a:p>
            <a:r>
              <a:rPr lang="en-IN" dirty="0"/>
              <a:t>First payment </a:t>
            </a:r>
          </a:p>
        </p:txBody>
      </p:sp>
      <p:sp>
        <p:nvSpPr>
          <p:cNvPr id="14" name="TextBox 13"/>
          <p:cNvSpPr txBox="1"/>
          <p:nvPr/>
        </p:nvSpPr>
        <p:spPr>
          <a:xfrm>
            <a:off x="3010708" y="2207575"/>
            <a:ext cx="1008404" cy="369332"/>
          </a:xfrm>
          <a:prstGeom prst="rect">
            <a:avLst/>
          </a:prstGeom>
          <a:noFill/>
        </p:spPr>
        <p:txBody>
          <a:bodyPr wrap="square" rtlCol="0">
            <a:spAutoFit/>
          </a:bodyPr>
          <a:lstStyle/>
          <a:p>
            <a:r>
              <a:rPr lang="en-IN" dirty="0"/>
              <a:t>$10,000</a:t>
            </a:r>
          </a:p>
        </p:txBody>
      </p:sp>
      <p:sp>
        <p:nvSpPr>
          <p:cNvPr id="15" name="TextBox 14"/>
          <p:cNvSpPr txBox="1"/>
          <p:nvPr/>
        </p:nvSpPr>
        <p:spPr>
          <a:xfrm>
            <a:off x="4210301" y="2212729"/>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4613261" y="2198610"/>
            <a:ext cx="1008404" cy="369332"/>
          </a:xfrm>
          <a:prstGeom prst="rect">
            <a:avLst/>
          </a:prstGeom>
          <a:noFill/>
        </p:spPr>
        <p:txBody>
          <a:bodyPr wrap="square" rtlCol="0">
            <a:spAutoFit/>
          </a:bodyPr>
          <a:lstStyle/>
          <a:p>
            <a:pPr algn="r"/>
            <a:r>
              <a:rPr lang="en-IN" dirty="0"/>
              <a:t>.75131</a:t>
            </a:r>
          </a:p>
        </p:txBody>
      </p:sp>
      <p:sp>
        <p:nvSpPr>
          <p:cNvPr id="18" name="TextBox 17"/>
          <p:cNvSpPr txBox="1"/>
          <p:nvPr/>
        </p:nvSpPr>
        <p:spPr>
          <a:xfrm>
            <a:off x="5975369" y="2180679"/>
            <a:ext cx="318376" cy="369332"/>
          </a:xfrm>
          <a:prstGeom prst="rect">
            <a:avLst/>
          </a:prstGeom>
          <a:noFill/>
        </p:spPr>
        <p:txBody>
          <a:bodyPr wrap="square" rtlCol="0">
            <a:spAutoFit/>
          </a:bodyPr>
          <a:lstStyle/>
          <a:p>
            <a:r>
              <a:rPr lang="en-IN" dirty="0"/>
              <a:t>=</a:t>
            </a:r>
          </a:p>
        </p:txBody>
      </p:sp>
      <p:sp>
        <p:nvSpPr>
          <p:cNvPr id="19" name="TextBox 18"/>
          <p:cNvSpPr txBox="1"/>
          <p:nvPr/>
        </p:nvSpPr>
        <p:spPr>
          <a:xfrm>
            <a:off x="6786160" y="2173210"/>
            <a:ext cx="1008404" cy="369332"/>
          </a:xfrm>
          <a:prstGeom prst="rect">
            <a:avLst/>
          </a:prstGeom>
          <a:noFill/>
        </p:spPr>
        <p:txBody>
          <a:bodyPr wrap="square" rtlCol="0">
            <a:spAutoFit/>
          </a:bodyPr>
          <a:lstStyle/>
          <a:p>
            <a:pPr algn="r"/>
            <a:r>
              <a:rPr lang="en-IN" dirty="0"/>
              <a:t>$7, 513</a:t>
            </a:r>
          </a:p>
        </p:txBody>
      </p:sp>
      <p:sp>
        <p:nvSpPr>
          <p:cNvPr id="20" name="TextBox 19"/>
          <p:cNvSpPr txBox="1"/>
          <p:nvPr/>
        </p:nvSpPr>
        <p:spPr>
          <a:xfrm>
            <a:off x="1167260" y="2549029"/>
            <a:ext cx="1864273" cy="369332"/>
          </a:xfrm>
          <a:prstGeom prst="rect">
            <a:avLst/>
          </a:prstGeom>
          <a:noFill/>
        </p:spPr>
        <p:txBody>
          <a:bodyPr wrap="square" rtlCol="0">
            <a:spAutoFit/>
          </a:bodyPr>
          <a:lstStyle/>
          <a:p>
            <a:r>
              <a:rPr lang="en-IN" dirty="0"/>
              <a:t>Second payment </a:t>
            </a:r>
          </a:p>
        </p:txBody>
      </p:sp>
      <p:sp>
        <p:nvSpPr>
          <p:cNvPr id="21" name="TextBox 20"/>
          <p:cNvSpPr txBox="1"/>
          <p:nvPr/>
        </p:nvSpPr>
        <p:spPr>
          <a:xfrm>
            <a:off x="3123584" y="2542921"/>
            <a:ext cx="1008404" cy="369332"/>
          </a:xfrm>
          <a:prstGeom prst="rect">
            <a:avLst/>
          </a:prstGeom>
          <a:noFill/>
        </p:spPr>
        <p:txBody>
          <a:bodyPr wrap="square" rtlCol="0">
            <a:spAutoFit/>
          </a:bodyPr>
          <a:lstStyle/>
          <a:p>
            <a:r>
              <a:rPr lang="en-IN" dirty="0"/>
              <a:t>10,000</a:t>
            </a:r>
          </a:p>
        </p:txBody>
      </p:sp>
      <p:sp>
        <p:nvSpPr>
          <p:cNvPr id="22" name="TextBox 21"/>
          <p:cNvSpPr txBox="1"/>
          <p:nvPr/>
        </p:nvSpPr>
        <p:spPr>
          <a:xfrm>
            <a:off x="4208877" y="2557039"/>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4611837" y="2536476"/>
            <a:ext cx="1008404" cy="369332"/>
          </a:xfrm>
          <a:prstGeom prst="rect">
            <a:avLst/>
          </a:prstGeom>
          <a:noFill/>
        </p:spPr>
        <p:txBody>
          <a:bodyPr wrap="square" rtlCol="0">
            <a:spAutoFit/>
          </a:bodyPr>
          <a:lstStyle/>
          <a:p>
            <a:pPr algn="r"/>
            <a:r>
              <a:rPr lang="en-IN" dirty="0"/>
              <a:t>.68301</a:t>
            </a:r>
          </a:p>
        </p:txBody>
      </p:sp>
      <p:sp>
        <p:nvSpPr>
          <p:cNvPr id="24" name="TextBox 23"/>
          <p:cNvSpPr txBox="1"/>
          <p:nvPr/>
        </p:nvSpPr>
        <p:spPr>
          <a:xfrm>
            <a:off x="5973945" y="2524990"/>
            <a:ext cx="318376" cy="369332"/>
          </a:xfrm>
          <a:prstGeom prst="rect">
            <a:avLst/>
          </a:prstGeom>
          <a:noFill/>
        </p:spPr>
        <p:txBody>
          <a:bodyPr wrap="square" rtlCol="0">
            <a:spAutoFit/>
          </a:bodyPr>
          <a:lstStyle/>
          <a:p>
            <a:r>
              <a:rPr lang="en-IN" dirty="0"/>
              <a:t>=</a:t>
            </a:r>
          </a:p>
        </p:txBody>
      </p:sp>
      <p:sp>
        <p:nvSpPr>
          <p:cNvPr id="25" name="TextBox 24"/>
          <p:cNvSpPr txBox="1"/>
          <p:nvPr/>
        </p:nvSpPr>
        <p:spPr>
          <a:xfrm>
            <a:off x="6794280" y="2536475"/>
            <a:ext cx="1008404" cy="365760"/>
          </a:xfrm>
          <a:prstGeom prst="rect">
            <a:avLst/>
          </a:prstGeom>
          <a:noFill/>
        </p:spPr>
        <p:txBody>
          <a:bodyPr wrap="square" rtlCol="0">
            <a:spAutoFit/>
          </a:bodyPr>
          <a:lstStyle/>
          <a:p>
            <a:pPr algn="r"/>
            <a:r>
              <a:rPr lang="en-IN" dirty="0"/>
              <a:t>6,830</a:t>
            </a:r>
          </a:p>
          <a:p>
            <a:pPr algn="r"/>
            <a:endParaRPr lang="en-IN" dirty="0"/>
          </a:p>
        </p:txBody>
      </p:sp>
      <p:sp>
        <p:nvSpPr>
          <p:cNvPr id="26" name="TextBox 25"/>
          <p:cNvSpPr txBox="1"/>
          <p:nvPr/>
        </p:nvSpPr>
        <p:spPr>
          <a:xfrm>
            <a:off x="1174239" y="2925640"/>
            <a:ext cx="1540722" cy="277485"/>
          </a:xfrm>
          <a:prstGeom prst="rect">
            <a:avLst/>
          </a:prstGeom>
          <a:noFill/>
        </p:spPr>
        <p:txBody>
          <a:bodyPr wrap="square" rtlCol="0">
            <a:spAutoFit/>
          </a:bodyPr>
          <a:lstStyle/>
          <a:p>
            <a:r>
              <a:rPr lang="en-IN" dirty="0"/>
              <a:t>Third payment </a:t>
            </a:r>
          </a:p>
        </p:txBody>
      </p:sp>
      <p:sp>
        <p:nvSpPr>
          <p:cNvPr id="27" name="TextBox 26"/>
          <p:cNvSpPr txBox="1"/>
          <p:nvPr/>
        </p:nvSpPr>
        <p:spPr>
          <a:xfrm>
            <a:off x="3122160" y="2899585"/>
            <a:ext cx="1008404" cy="369332"/>
          </a:xfrm>
          <a:prstGeom prst="rect">
            <a:avLst/>
          </a:prstGeom>
          <a:noFill/>
        </p:spPr>
        <p:txBody>
          <a:bodyPr wrap="square" rtlCol="0">
            <a:spAutoFit/>
          </a:bodyPr>
          <a:lstStyle/>
          <a:p>
            <a:r>
              <a:rPr lang="en-IN" dirty="0"/>
              <a:t>10,000</a:t>
            </a:r>
          </a:p>
        </p:txBody>
      </p:sp>
      <p:sp>
        <p:nvSpPr>
          <p:cNvPr id="28" name="TextBox 27"/>
          <p:cNvSpPr txBox="1"/>
          <p:nvPr/>
        </p:nvSpPr>
        <p:spPr>
          <a:xfrm>
            <a:off x="4207453" y="2913704"/>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4610413" y="2892271"/>
            <a:ext cx="1008404" cy="369332"/>
          </a:xfrm>
          <a:prstGeom prst="rect">
            <a:avLst/>
          </a:prstGeom>
          <a:noFill/>
        </p:spPr>
        <p:txBody>
          <a:bodyPr wrap="square" rtlCol="0">
            <a:spAutoFit/>
          </a:bodyPr>
          <a:lstStyle/>
          <a:p>
            <a:pPr algn="r"/>
            <a:r>
              <a:rPr lang="en-IN" dirty="0"/>
              <a:t>.62092</a:t>
            </a:r>
          </a:p>
        </p:txBody>
      </p:sp>
      <p:sp>
        <p:nvSpPr>
          <p:cNvPr id="30" name="TextBox 29"/>
          <p:cNvSpPr txBox="1"/>
          <p:nvPr/>
        </p:nvSpPr>
        <p:spPr>
          <a:xfrm>
            <a:off x="5972521" y="2899585"/>
            <a:ext cx="318376" cy="369332"/>
          </a:xfrm>
          <a:prstGeom prst="rect">
            <a:avLst/>
          </a:prstGeom>
          <a:noFill/>
        </p:spPr>
        <p:txBody>
          <a:bodyPr wrap="square" rtlCol="0">
            <a:spAutoFit/>
          </a:bodyPr>
          <a:lstStyle/>
          <a:p>
            <a:r>
              <a:rPr lang="en-IN" dirty="0"/>
              <a:t>=</a:t>
            </a:r>
          </a:p>
        </p:txBody>
      </p:sp>
      <p:sp>
        <p:nvSpPr>
          <p:cNvPr id="31" name="TextBox 30"/>
          <p:cNvSpPr txBox="1"/>
          <p:nvPr/>
        </p:nvSpPr>
        <p:spPr>
          <a:xfrm>
            <a:off x="6802916" y="2898921"/>
            <a:ext cx="971045" cy="369332"/>
          </a:xfrm>
          <a:prstGeom prst="rect">
            <a:avLst/>
          </a:prstGeom>
          <a:noFill/>
        </p:spPr>
        <p:txBody>
          <a:bodyPr wrap="square" rtlCol="0">
            <a:spAutoFit/>
          </a:bodyPr>
          <a:lstStyle/>
          <a:p>
            <a:pPr algn="r"/>
            <a:r>
              <a:rPr lang="en-IN" dirty="0"/>
              <a:t>6,209</a:t>
            </a:r>
          </a:p>
        </p:txBody>
      </p:sp>
      <p:sp>
        <p:nvSpPr>
          <p:cNvPr id="32" name="TextBox 31"/>
          <p:cNvSpPr txBox="1"/>
          <p:nvPr/>
        </p:nvSpPr>
        <p:spPr>
          <a:xfrm>
            <a:off x="1438678" y="3280115"/>
            <a:ext cx="651520" cy="305233"/>
          </a:xfrm>
          <a:prstGeom prst="rect">
            <a:avLst/>
          </a:prstGeom>
          <a:noFill/>
        </p:spPr>
        <p:txBody>
          <a:bodyPr wrap="square" rtlCol="0">
            <a:spAutoFit/>
          </a:bodyPr>
          <a:lstStyle/>
          <a:p>
            <a:r>
              <a:rPr lang="en-IN" dirty="0"/>
              <a:t>Total </a:t>
            </a:r>
          </a:p>
        </p:txBody>
      </p:sp>
      <p:sp>
        <p:nvSpPr>
          <p:cNvPr id="34" name="TextBox 33"/>
          <p:cNvSpPr txBox="1"/>
          <p:nvPr/>
        </p:nvSpPr>
        <p:spPr>
          <a:xfrm>
            <a:off x="6773578" y="3197825"/>
            <a:ext cx="1008404" cy="369332"/>
          </a:xfrm>
          <a:prstGeom prst="rect">
            <a:avLst/>
          </a:prstGeom>
          <a:noFill/>
        </p:spPr>
        <p:txBody>
          <a:bodyPr wrap="square" rtlCol="0">
            <a:spAutoFit/>
          </a:bodyPr>
          <a:lstStyle/>
          <a:p>
            <a:pPr algn="r"/>
            <a:r>
              <a:rPr lang="en-IN" b="1" dirty="0">
                <a:solidFill>
                  <a:srgbClr val="C00000"/>
                </a:solidFill>
              </a:rPr>
              <a:t>$20,552</a:t>
            </a:r>
          </a:p>
        </p:txBody>
      </p:sp>
      <p:sp>
        <p:nvSpPr>
          <p:cNvPr id="35" name="TextBox 34"/>
          <p:cNvSpPr txBox="1"/>
          <p:nvPr/>
        </p:nvSpPr>
        <p:spPr>
          <a:xfrm>
            <a:off x="8431905" y="2142047"/>
            <a:ext cx="388784" cy="369332"/>
          </a:xfrm>
          <a:prstGeom prst="rect">
            <a:avLst/>
          </a:prstGeom>
          <a:noFill/>
        </p:spPr>
        <p:txBody>
          <a:bodyPr wrap="square" rtlCol="0">
            <a:spAutoFit/>
          </a:bodyPr>
          <a:lstStyle/>
          <a:p>
            <a:pPr algn="ctr"/>
            <a:r>
              <a:rPr lang="en-IN" b="1" dirty="0">
                <a:solidFill>
                  <a:srgbClr val="C00000"/>
                </a:solidFill>
              </a:rPr>
              <a:t>3</a:t>
            </a:r>
          </a:p>
        </p:txBody>
      </p:sp>
      <p:sp>
        <p:nvSpPr>
          <p:cNvPr id="36" name="TextBox 35"/>
          <p:cNvSpPr txBox="1"/>
          <p:nvPr/>
        </p:nvSpPr>
        <p:spPr>
          <a:xfrm>
            <a:off x="8431633" y="2531739"/>
            <a:ext cx="388784" cy="369332"/>
          </a:xfrm>
          <a:prstGeom prst="rect">
            <a:avLst/>
          </a:prstGeom>
          <a:noFill/>
        </p:spPr>
        <p:txBody>
          <a:bodyPr wrap="square" rtlCol="0">
            <a:spAutoFit/>
          </a:bodyPr>
          <a:lstStyle/>
          <a:p>
            <a:pPr algn="ctr"/>
            <a:r>
              <a:rPr lang="en-IN" b="1" dirty="0">
                <a:solidFill>
                  <a:srgbClr val="C00000"/>
                </a:solidFill>
              </a:rPr>
              <a:t>4</a:t>
            </a:r>
          </a:p>
        </p:txBody>
      </p:sp>
      <p:sp>
        <p:nvSpPr>
          <p:cNvPr id="37" name="TextBox 36"/>
          <p:cNvSpPr txBox="1"/>
          <p:nvPr/>
        </p:nvSpPr>
        <p:spPr>
          <a:xfrm>
            <a:off x="8427210" y="2871875"/>
            <a:ext cx="388784" cy="369332"/>
          </a:xfrm>
          <a:prstGeom prst="rect">
            <a:avLst/>
          </a:prstGeom>
          <a:noFill/>
        </p:spPr>
        <p:txBody>
          <a:bodyPr wrap="square" rtlCol="0">
            <a:spAutoFit/>
          </a:bodyPr>
          <a:lstStyle/>
          <a:p>
            <a:pPr algn="ctr"/>
            <a:r>
              <a:rPr lang="en-IN" b="1" dirty="0">
                <a:solidFill>
                  <a:srgbClr val="C00000"/>
                </a:solidFill>
              </a:rPr>
              <a:t>5</a:t>
            </a:r>
          </a:p>
        </p:txBody>
      </p:sp>
      <p:cxnSp>
        <p:nvCxnSpPr>
          <p:cNvPr id="40" name="Straight Connector 39"/>
          <p:cNvCxnSpPr/>
          <p:nvPr/>
        </p:nvCxnSpPr>
        <p:spPr>
          <a:xfrm>
            <a:off x="6831052" y="323524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849304" y="352703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849304" y="360067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47415" y="2184542"/>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962551" y="1771233"/>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4574541" y="1530692"/>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7" name="TextBox 46"/>
          <p:cNvSpPr txBox="1"/>
          <p:nvPr/>
        </p:nvSpPr>
        <p:spPr>
          <a:xfrm>
            <a:off x="6275350" y="1809210"/>
            <a:ext cx="2013221" cy="338554"/>
          </a:xfrm>
          <a:prstGeom prst="rect">
            <a:avLst/>
          </a:prstGeom>
          <a:noFill/>
        </p:spPr>
        <p:txBody>
          <a:bodyPr wrap="square" rtlCol="0">
            <a:spAutoFit/>
          </a:bodyPr>
          <a:lstStyle/>
          <a:p>
            <a:pPr algn="ctr"/>
            <a:r>
              <a:rPr lang="en-US" sz="1600" b="1" dirty="0"/>
              <a:t>Present value</a:t>
            </a:r>
          </a:p>
        </p:txBody>
      </p:sp>
      <p:sp>
        <p:nvSpPr>
          <p:cNvPr id="48" name="TextBox 47"/>
          <p:cNvSpPr txBox="1"/>
          <p:nvPr/>
        </p:nvSpPr>
        <p:spPr>
          <a:xfrm>
            <a:off x="8456017" y="1811338"/>
            <a:ext cx="384025" cy="369332"/>
          </a:xfrm>
          <a:prstGeom prst="rect">
            <a:avLst/>
          </a:prstGeom>
          <a:noFill/>
        </p:spPr>
        <p:txBody>
          <a:bodyPr wrap="square" rtlCol="0">
            <a:spAutoFit/>
          </a:bodyPr>
          <a:lstStyle/>
          <a:p>
            <a:pPr algn="ctr"/>
            <a:r>
              <a:rPr lang="en-US" b="1" i="1" dirty="0"/>
              <a:t>n</a:t>
            </a:r>
          </a:p>
        </p:txBody>
      </p:sp>
      <p:sp>
        <p:nvSpPr>
          <p:cNvPr id="50" name="Rectangle 49"/>
          <p:cNvSpPr/>
          <p:nvPr/>
        </p:nvSpPr>
        <p:spPr>
          <a:xfrm>
            <a:off x="800247" y="1507408"/>
            <a:ext cx="8102223" cy="230854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p:nvPr/>
        </p:nvSpPr>
        <p:spPr>
          <a:xfrm>
            <a:off x="766380" y="1490475"/>
            <a:ext cx="8102223" cy="2308548"/>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56704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par>
                                <p:cTn id="101" presetID="10" presetClass="entr" presetSubtype="0" fill="hold"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4" grpId="0"/>
      <p:bldP spid="35" grpId="0"/>
      <p:bldP spid="36" grpId="0"/>
      <p:bldP spid="37" grpId="0"/>
      <p:bldP spid="45" grpId="0"/>
      <p:bldP spid="46" grpId="0"/>
      <p:bldP spid="47" grpId="0"/>
      <p:bldP spid="48" grpId="0"/>
      <p:bldP spid="50" grpId="0"/>
      <p:bldP spid="4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Present Value of a Deferred Annuity</a:t>
            </a:r>
            <a:br>
              <a:rPr lang="en-IN" dirty="0"/>
            </a:br>
            <a:r>
              <a:rPr lang="en-IN" dirty="0"/>
              <a:t>Alternative</a:t>
            </a:r>
            <a:r>
              <a:rPr lang="en-IN" i="1" dirty="0"/>
              <a:t>:</a:t>
            </a:r>
            <a:r>
              <a:rPr lang="en-IN" dirty="0"/>
              <a:t> Two-Step Process</a:t>
            </a:r>
          </a:p>
        </p:txBody>
      </p:sp>
      <p:sp>
        <p:nvSpPr>
          <p:cNvPr id="3" name="Content Placeholder 2"/>
          <p:cNvSpPr>
            <a:spLocks noGrp="1"/>
          </p:cNvSpPr>
          <p:nvPr>
            <p:ph idx="1"/>
          </p:nvPr>
        </p:nvSpPr>
        <p:spPr/>
        <p:txBody>
          <a:bodyPr/>
          <a:lstStyle/>
          <a:p>
            <a:pPr marL="344488" indent="-344488">
              <a:buNone/>
            </a:pPr>
            <a:r>
              <a:rPr lang="en-IN" dirty="0"/>
              <a:t>1. </a:t>
            </a:r>
            <a:r>
              <a:rPr lang="en-IN" sz="2400" dirty="0"/>
              <a:t>Calculate the PV of the annuity </a:t>
            </a:r>
            <a:r>
              <a:rPr lang="en-IN" sz="2400" b="1" dirty="0">
                <a:solidFill>
                  <a:srgbClr val="C00000"/>
                </a:solidFill>
              </a:rPr>
              <a:t>as of the beginning of the annuity </a:t>
            </a:r>
            <a:r>
              <a:rPr lang="en-IN" sz="2400" b="1" dirty="0" smtClean="0">
                <a:solidFill>
                  <a:srgbClr val="C00000"/>
                </a:solidFill>
              </a:rPr>
              <a:t>period</a:t>
            </a:r>
            <a:endParaRPr lang="en-IN" sz="2400" dirty="0"/>
          </a:p>
          <a:p>
            <a:pPr marL="344488" indent="-344488">
              <a:spcAft>
                <a:spcPts val="2400"/>
              </a:spcAft>
              <a:buNone/>
            </a:pPr>
            <a:r>
              <a:rPr lang="en-US" sz="2400" dirty="0"/>
              <a:t>2. </a:t>
            </a:r>
            <a:r>
              <a:rPr lang="en-IN" sz="2400" dirty="0"/>
              <a:t>Reduce the single amount calculated in (1) to its present value </a:t>
            </a:r>
            <a:r>
              <a:rPr lang="en-IN" sz="2400" b="1" dirty="0">
                <a:solidFill>
                  <a:srgbClr val="C00000"/>
                </a:solidFill>
              </a:rPr>
              <a:t>as of </a:t>
            </a:r>
            <a:r>
              <a:rPr lang="en-IN" sz="2400" b="1" dirty="0" smtClean="0">
                <a:solidFill>
                  <a:srgbClr val="C00000"/>
                </a:solidFill>
              </a:rPr>
              <a:t>today</a:t>
            </a:r>
            <a:endParaRPr lang="en-IN" sz="2400" dirty="0"/>
          </a:p>
          <a:p>
            <a:pPr marL="344488" indent="-344488">
              <a:buNone/>
            </a:pPr>
            <a:r>
              <a:rPr lang="en-IN" sz="2400" b="1" dirty="0">
                <a:solidFill>
                  <a:srgbClr val="660066"/>
                </a:solidFill>
              </a:rPr>
              <a:t>Illustration:</a:t>
            </a:r>
          </a:p>
          <a:p>
            <a:pPr marL="0" indent="0">
              <a:buNone/>
            </a:pPr>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5" name="Picture 4"/>
          <p:cNvPicPr>
            <a:picLocks noChangeAspect="1"/>
          </p:cNvPicPr>
          <p:nvPr/>
        </p:nvPicPr>
        <p:blipFill>
          <a:blip r:embed="rId3"/>
          <a:stretch>
            <a:fillRect/>
          </a:stretch>
        </p:blipFill>
        <p:spPr>
          <a:xfrm>
            <a:off x="1200677" y="3935973"/>
            <a:ext cx="6953888" cy="2751806"/>
          </a:xfrm>
          <a:prstGeom prst="rect">
            <a:avLst/>
          </a:prstGeom>
        </p:spPr>
      </p:pic>
    </p:spTree>
    <p:extLst>
      <p:ext uri="{BB962C8B-B14F-4D97-AF65-F5344CB8AC3E}">
        <p14:creationId xmlns:p14="http://schemas.microsoft.com/office/powerpoint/2010/main" val="1169145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4"/>
            <a:ext cx="8554063" cy="1099592"/>
          </a:xfrm>
        </p:spPr>
        <p:txBody>
          <a:bodyPr>
            <a:noAutofit/>
          </a:bodyPr>
          <a:lstStyle/>
          <a:p>
            <a:pPr algn="ctr"/>
            <a:r>
              <a:rPr lang="en-IN" dirty="0"/>
              <a:t>Present Value of a Deferred Annuity</a:t>
            </a:r>
            <a:br>
              <a:rPr lang="en-IN" dirty="0"/>
            </a:br>
            <a:r>
              <a:rPr lang="en-IN" dirty="0"/>
              <a:t>Alternative: Two-Step Process </a:t>
            </a:r>
            <a:r>
              <a:rPr lang="en-IN" sz="2600" dirty="0" smtClean="0"/>
              <a:t>(continued)</a:t>
            </a:r>
            <a:endParaRPr lang="en-IN" sz="2600" dirty="0"/>
          </a:p>
        </p:txBody>
      </p:sp>
      <p:sp>
        <p:nvSpPr>
          <p:cNvPr id="3" name="Content Placeholder 2"/>
          <p:cNvSpPr>
            <a:spLocks noGrp="1"/>
          </p:cNvSpPr>
          <p:nvPr>
            <p:ph idx="1"/>
          </p:nvPr>
        </p:nvSpPr>
        <p:spPr/>
        <p:txBody>
          <a:bodyPr/>
          <a:lstStyle/>
          <a:p>
            <a:pPr marL="0" indent="0">
              <a:buNone/>
            </a:pPr>
            <a:endParaRPr lang="en-IN" dirty="0"/>
          </a:p>
          <a:p>
            <a:pPr marL="0" indent="0">
              <a:buNone/>
            </a:pPr>
            <a:endParaRPr lang="en-IN" dirty="0"/>
          </a:p>
          <a:p>
            <a:pPr marL="0" indent="0">
              <a:buNone/>
            </a:pPr>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13" name="TextBox 12"/>
          <p:cNvSpPr txBox="1"/>
          <p:nvPr/>
        </p:nvSpPr>
        <p:spPr>
          <a:xfrm>
            <a:off x="809500" y="1390793"/>
            <a:ext cx="8220200" cy="892552"/>
          </a:xfrm>
          <a:prstGeom prst="rect">
            <a:avLst/>
          </a:prstGeom>
          <a:noFill/>
        </p:spPr>
        <p:txBody>
          <a:bodyPr wrap="square" rtlCol="0">
            <a:spAutoFit/>
          </a:bodyPr>
          <a:lstStyle/>
          <a:p>
            <a:r>
              <a:rPr lang="en-IN" sz="2400" b="1" dirty="0"/>
              <a:t>Step 1:</a:t>
            </a:r>
            <a:r>
              <a:rPr lang="en-IN" sz="2600" dirty="0"/>
              <a:t/>
            </a:r>
            <a:br>
              <a:rPr lang="en-IN" sz="2600" dirty="0"/>
            </a:br>
            <a:r>
              <a:rPr lang="en-IN" sz="2600" dirty="0" smtClean="0"/>
              <a:t>PVA = </a:t>
            </a:r>
            <a:r>
              <a:rPr lang="en-IN" sz="2600" dirty="0"/>
              <a:t>$10,000 (annuity amount) × 2.48685* =</a:t>
            </a:r>
            <a:r>
              <a:rPr lang="en-IN" sz="2600" b="1" dirty="0">
                <a:solidFill>
                  <a:srgbClr val="E8008C"/>
                </a:solidFill>
              </a:rPr>
              <a:t> </a:t>
            </a:r>
            <a:r>
              <a:rPr lang="en-IN" sz="2600" b="1" dirty="0">
                <a:solidFill>
                  <a:srgbClr val="C00000"/>
                </a:solidFill>
              </a:rPr>
              <a:t>$24,868</a:t>
            </a:r>
          </a:p>
        </p:txBody>
      </p:sp>
      <p:sp>
        <p:nvSpPr>
          <p:cNvPr id="14" name="TextBox 13"/>
          <p:cNvSpPr txBox="1"/>
          <p:nvPr/>
        </p:nvSpPr>
        <p:spPr>
          <a:xfrm>
            <a:off x="807114" y="2654921"/>
            <a:ext cx="7795898" cy="892552"/>
          </a:xfrm>
          <a:prstGeom prst="rect">
            <a:avLst/>
          </a:prstGeom>
          <a:noFill/>
        </p:spPr>
        <p:txBody>
          <a:bodyPr wrap="square" rtlCol="0">
            <a:spAutoFit/>
          </a:bodyPr>
          <a:lstStyle/>
          <a:p>
            <a:r>
              <a:rPr lang="en-IN" sz="2400" b="1" dirty="0"/>
              <a:t>Step 2:</a:t>
            </a:r>
            <a:r>
              <a:rPr lang="en-IN" sz="2800" b="1" dirty="0"/>
              <a:t/>
            </a:r>
            <a:br>
              <a:rPr lang="en-IN" sz="2800" b="1" dirty="0"/>
            </a:br>
            <a:r>
              <a:rPr lang="en-IN" sz="2800" b="1" dirty="0"/>
              <a:t> </a:t>
            </a:r>
            <a:r>
              <a:rPr lang="en-IN" sz="2600" dirty="0"/>
              <a:t>PV = </a:t>
            </a:r>
            <a:r>
              <a:rPr lang="en-IN" sz="2600" b="1" dirty="0">
                <a:solidFill>
                  <a:srgbClr val="07BEF2"/>
                </a:solidFill>
              </a:rPr>
              <a:t>$24,868 </a:t>
            </a:r>
            <a:r>
              <a:rPr lang="en-IN" sz="2600" dirty="0"/>
              <a:t>(future amount) × .82645* =</a:t>
            </a:r>
            <a:r>
              <a:rPr lang="en-IN" sz="2600" b="1" dirty="0">
                <a:solidFill>
                  <a:srgbClr val="E8008C"/>
                </a:solidFill>
              </a:rPr>
              <a:t> </a:t>
            </a:r>
            <a:r>
              <a:rPr lang="en-IN" sz="2600" b="1" dirty="0">
                <a:solidFill>
                  <a:srgbClr val="C00000"/>
                </a:solidFill>
              </a:rPr>
              <a:t>$20,552</a:t>
            </a:r>
          </a:p>
        </p:txBody>
      </p:sp>
      <p:sp>
        <p:nvSpPr>
          <p:cNvPr id="15" name="TextBox 14"/>
          <p:cNvSpPr txBox="1"/>
          <p:nvPr/>
        </p:nvSpPr>
        <p:spPr>
          <a:xfrm>
            <a:off x="756838" y="1709145"/>
            <a:ext cx="7380794" cy="923330"/>
          </a:xfrm>
          <a:prstGeom prst="rect">
            <a:avLst/>
          </a:prstGeom>
          <a:noFill/>
        </p:spPr>
        <p:txBody>
          <a:bodyPr wrap="square" rtlCol="0">
            <a:spAutoFit/>
          </a:bodyPr>
          <a:lstStyle/>
          <a:p>
            <a:pPr>
              <a:spcAft>
                <a:spcPts val="1200"/>
              </a:spcAft>
            </a:pPr>
            <a:r>
              <a:rPr lang="en-IN" sz="2200" dirty="0"/>
              <a:t>  </a:t>
            </a:r>
            <a:endParaRPr lang="en-IN" sz="500" dirty="0"/>
          </a:p>
          <a:p>
            <a:r>
              <a:rPr lang="en-IN" sz="2200" dirty="0"/>
              <a:t>*Present value of an ordinary annuity of $1: </a:t>
            </a:r>
            <a:r>
              <a:rPr lang="en-IN" sz="2200" i="1" dirty="0"/>
              <a:t>n</a:t>
            </a:r>
            <a:r>
              <a:rPr lang="en-IN" sz="2200" dirty="0"/>
              <a:t> = 3, </a:t>
            </a:r>
            <a:r>
              <a:rPr lang="en-IN" sz="2200" i="1" dirty="0"/>
              <a:t>i</a:t>
            </a:r>
            <a:r>
              <a:rPr lang="en-IN" sz="2200" dirty="0"/>
              <a:t> = 10%*</a:t>
            </a:r>
            <a:endParaRPr lang="en-IN" sz="2200" b="1" dirty="0"/>
          </a:p>
        </p:txBody>
      </p:sp>
      <p:sp>
        <p:nvSpPr>
          <p:cNvPr id="20" name="TextBox 19"/>
          <p:cNvSpPr txBox="1"/>
          <p:nvPr/>
        </p:nvSpPr>
        <p:spPr>
          <a:xfrm>
            <a:off x="809500" y="3045982"/>
            <a:ext cx="6281199" cy="923330"/>
          </a:xfrm>
          <a:prstGeom prst="rect">
            <a:avLst/>
          </a:prstGeom>
          <a:noFill/>
        </p:spPr>
        <p:txBody>
          <a:bodyPr wrap="square" rtlCol="0">
            <a:spAutoFit/>
          </a:bodyPr>
          <a:lstStyle/>
          <a:p>
            <a:pPr>
              <a:spcAft>
                <a:spcPts val="1200"/>
              </a:spcAft>
            </a:pPr>
            <a:r>
              <a:rPr lang="en-IN" sz="2200" dirty="0"/>
              <a:t>  </a:t>
            </a:r>
            <a:endParaRPr lang="en-IN" sz="1400" dirty="0"/>
          </a:p>
          <a:p>
            <a:r>
              <a:rPr lang="en-IN" sz="2200" dirty="0"/>
              <a:t>*Present value of $1: </a:t>
            </a:r>
            <a:r>
              <a:rPr lang="en-IN" sz="2200" i="1" dirty="0"/>
              <a:t>n</a:t>
            </a:r>
            <a:r>
              <a:rPr lang="en-IN" sz="2200" dirty="0"/>
              <a:t> = 2, </a:t>
            </a:r>
            <a:r>
              <a:rPr lang="en-IN" sz="2200" i="1" dirty="0"/>
              <a:t>i </a:t>
            </a:r>
            <a:r>
              <a:rPr lang="en-IN" sz="2200" dirty="0"/>
              <a:t>= 10%*</a:t>
            </a:r>
            <a:endParaRPr lang="en-IN" sz="2200" b="1" dirty="0"/>
          </a:p>
        </p:txBody>
      </p:sp>
      <p:cxnSp>
        <p:nvCxnSpPr>
          <p:cNvPr id="5" name="Straight Arrow Connector 4"/>
          <p:cNvCxnSpPr/>
          <p:nvPr/>
        </p:nvCxnSpPr>
        <p:spPr>
          <a:xfrm flipH="1">
            <a:off x="2589892" y="2093864"/>
            <a:ext cx="4302522" cy="106897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a:stretch>
            <a:fillRect/>
          </a:stretch>
        </p:blipFill>
        <p:spPr>
          <a:xfrm>
            <a:off x="1171170" y="3892909"/>
            <a:ext cx="6953888" cy="2751806"/>
          </a:xfrm>
          <a:prstGeom prst="rect">
            <a:avLst/>
          </a:prstGeom>
        </p:spPr>
      </p:pic>
    </p:spTree>
    <p:extLst>
      <p:ext uri="{BB962C8B-B14F-4D97-AF65-F5344CB8AC3E}">
        <p14:creationId xmlns:p14="http://schemas.microsoft.com/office/powerpoint/2010/main" val="22743745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Check: Present Value Concepts </a:t>
            </a:r>
            <a:r>
              <a:rPr lang="en-US" altLang="en-US" sz="3100" dirty="0" smtClean="0"/>
              <a:t>(continued)</a:t>
            </a:r>
            <a:endParaRPr lang="en-US" sz="3100"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Harry Byrd’s Chicken Shack agrees to pay an employee $50,000 a year for six years beginning two years from today and decides to fund the payments by depositing one lump sum in a savings account today. The company should use which present value concept to determine the required deposit?</a:t>
            </a:r>
          </a:p>
          <a:p>
            <a:pPr marL="457200" indent="-457200">
              <a:buFont typeface="+mj-lt"/>
              <a:buAutoNum type="alphaLcPeriod"/>
            </a:pPr>
            <a:r>
              <a:rPr lang="en-US" sz="2400" dirty="0" smtClean="0"/>
              <a:t>Future </a:t>
            </a:r>
            <a:r>
              <a:rPr lang="en-US" sz="2400" dirty="0"/>
              <a:t>value of $</a:t>
            </a:r>
            <a:r>
              <a:rPr lang="en-US" sz="2400" dirty="0" smtClean="0"/>
              <a:t>1</a:t>
            </a:r>
            <a:endParaRPr lang="en-US" sz="2400" dirty="0"/>
          </a:p>
          <a:p>
            <a:pPr marL="457200" indent="-457200">
              <a:buFont typeface="+mj-lt"/>
              <a:buAutoNum type="alphaLcPeriod"/>
            </a:pPr>
            <a:r>
              <a:rPr lang="en-US" sz="2400" dirty="0" smtClean="0"/>
              <a:t>Future </a:t>
            </a:r>
            <a:r>
              <a:rPr lang="en-US" sz="2400" dirty="0"/>
              <a:t>value of a deferred </a:t>
            </a:r>
            <a:r>
              <a:rPr lang="en-US" sz="2400" dirty="0" smtClean="0"/>
              <a:t>annuity</a:t>
            </a:r>
            <a:endParaRPr lang="en-US" sz="2400" dirty="0"/>
          </a:p>
          <a:p>
            <a:pPr marL="457200" indent="-457200">
              <a:buFont typeface="+mj-lt"/>
              <a:buAutoNum type="alphaLcPeriod"/>
            </a:pPr>
            <a:r>
              <a:rPr lang="en-US" sz="2400" dirty="0" smtClean="0"/>
              <a:t>Present </a:t>
            </a:r>
            <a:r>
              <a:rPr lang="en-US" sz="2400" dirty="0"/>
              <a:t>value of a deferred </a:t>
            </a:r>
            <a:r>
              <a:rPr lang="en-US" sz="2400" dirty="0" smtClean="0"/>
              <a:t>annuity</a:t>
            </a:r>
            <a:endParaRPr lang="en-US" sz="2400" dirty="0"/>
          </a:p>
          <a:p>
            <a:pPr marL="457200" indent="-457200">
              <a:buFont typeface="+mj-lt"/>
              <a:buAutoNum type="alphaLcPeriod"/>
            </a:pPr>
            <a:r>
              <a:rPr lang="en-US" sz="2400" dirty="0" smtClean="0"/>
              <a:t>None </a:t>
            </a:r>
            <a:r>
              <a:rPr lang="en-US" sz="2400" dirty="0"/>
              <a:t>of the </a:t>
            </a:r>
            <a:r>
              <a:rPr lang="en-US" sz="2400" dirty="0" smtClean="0"/>
              <a:t>above</a:t>
            </a:r>
            <a:endParaRPr lang="en-US" sz="2400" dirty="0"/>
          </a:p>
          <a:p>
            <a:pPr marL="0" indent="0">
              <a:buNone/>
              <a:tabLst>
                <a:tab pos="7772400" algn="dec"/>
              </a:tabLst>
              <a:defRPr/>
            </a:pPr>
            <a:endParaRPr lang="en-US" sz="2000" dirty="0"/>
          </a:p>
        </p:txBody>
      </p:sp>
      <p:sp>
        <p:nvSpPr>
          <p:cNvPr id="2" name="Oval 1"/>
          <p:cNvSpPr/>
          <p:nvPr/>
        </p:nvSpPr>
        <p:spPr bwMode="auto">
          <a:xfrm flipV="1">
            <a:off x="761999" y="432471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302072"/>
            <a:ext cx="8013600" cy="1200329"/>
          </a:xfrm>
          <a:prstGeom prst="rect">
            <a:avLst/>
          </a:prstGeom>
          <a:solidFill>
            <a:schemeClr val="accent2">
              <a:lumMod val="20000"/>
              <a:lumOff val="80000"/>
            </a:schemeClr>
          </a:solidFill>
          <a:ln w="6350">
            <a:solidFill>
              <a:schemeClr val="tx1"/>
            </a:solidFill>
          </a:ln>
        </p:spPr>
        <p:txBody>
          <a:bodyPr wrap="square" rtlCol="0">
            <a:spAutoFit/>
          </a:bodyPr>
          <a:lstStyle/>
          <a:p>
            <a:r>
              <a:rPr lang="en-US" sz="2400" dirty="0"/>
              <a:t>The correct answer is </a:t>
            </a:r>
            <a:r>
              <a:rPr lang="en-US" sz="2400" i="1" dirty="0"/>
              <a:t>c</a:t>
            </a:r>
            <a:r>
              <a:rPr lang="en-US" sz="2400" dirty="0"/>
              <a:t>. The calculation is the amount to be deposited today, the present value, of six equal payments (an annuity), that doesn’t start for two years (deferred annuity).</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-7</a:t>
            </a:r>
            <a:endParaRPr lang="en-IN" sz="1500" dirty="0"/>
          </a:p>
        </p:txBody>
      </p:sp>
    </p:spTree>
    <p:extLst>
      <p:ext uri="{BB962C8B-B14F-4D97-AF65-F5344CB8AC3E}">
        <p14:creationId xmlns:p14="http://schemas.microsoft.com/office/powerpoint/2010/main" val="24119225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Financial Calculators</a:t>
            </a:r>
          </a:p>
        </p:txBody>
      </p:sp>
      <p:sp>
        <p:nvSpPr>
          <p:cNvPr id="4" name="Title 2"/>
          <p:cNvSpPr txBox="1">
            <a:spLocks/>
          </p:cNvSpPr>
          <p:nvPr/>
        </p:nvSpPr>
        <p:spPr bwMode="auto">
          <a:xfrm>
            <a:off x="8525396" y="79167"/>
            <a:ext cx="609004" cy="205207"/>
          </a:xfrm>
          <a:prstGeom prst="rect">
            <a:avLst/>
          </a:prstGeom>
          <a:noFill/>
          <a:ln>
            <a:noFill/>
          </a:ln>
          <a:extLst/>
        </p:spPr>
        <p:txBody>
          <a:bodyPr anchor="ctr">
            <a:no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200" dirty="0"/>
              <a:t>LO6-7</a:t>
            </a:r>
          </a:p>
        </p:txBody>
      </p:sp>
      <p:sp>
        <p:nvSpPr>
          <p:cNvPr id="6" name="Content Placeholder 5"/>
          <p:cNvSpPr>
            <a:spLocks noGrp="1"/>
          </p:cNvSpPr>
          <p:nvPr>
            <p:ph idx="1"/>
          </p:nvPr>
        </p:nvSpPr>
        <p:spPr>
          <a:xfrm>
            <a:off x="761998" y="1307690"/>
            <a:ext cx="8303343" cy="5476567"/>
          </a:xfrm>
        </p:spPr>
        <p:txBody>
          <a:bodyPr>
            <a:noAutofit/>
          </a:bodyPr>
          <a:lstStyle/>
          <a:p>
            <a:pPr marL="0" indent="0">
              <a:buNone/>
            </a:pPr>
            <a:r>
              <a:rPr lang="en-US" sz="2400" dirty="0"/>
              <a:t>Texas Instruments model BA-35 has:</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r>
              <a:rPr lang="en-US" sz="2400" b="1" dirty="0">
                <a:solidFill>
                  <a:srgbClr val="C00000"/>
                </a:solidFill>
              </a:rPr>
              <a:t>Example: </a:t>
            </a:r>
          </a:p>
          <a:p>
            <a:pPr marL="0" indent="0">
              <a:buNone/>
            </a:pPr>
            <a:r>
              <a:rPr lang="en-US" sz="2400" dirty="0"/>
              <a:t>Assume</a:t>
            </a:r>
            <a:r>
              <a:rPr lang="en-US" sz="2400" b="1" dirty="0">
                <a:solidFill>
                  <a:srgbClr val="A46585"/>
                </a:solidFill>
              </a:rPr>
              <a:t> </a:t>
            </a:r>
            <a:r>
              <a:rPr lang="en-IN" sz="2400" dirty="0"/>
              <a:t>you need to determine the present value of a 10-period ordinary annuity of $200 using a 10% interest rate.</a:t>
            </a:r>
          </a:p>
          <a:p>
            <a:r>
              <a:rPr lang="en-US" sz="2400" dirty="0"/>
              <a:t>Enter </a:t>
            </a:r>
            <a:r>
              <a:rPr lang="en-US" sz="2400" b="1" dirty="0">
                <a:solidFill>
                  <a:srgbClr val="C00000"/>
                </a:solidFill>
              </a:rPr>
              <a:t>N </a:t>
            </a:r>
            <a:r>
              <a:rPr lang="en-US" sz="2400" dirty="0"/>
              <a:t>to be </a:t>
            </a:r>
            <a:r>
              <a:rPr lang="en-US" sz="2400" b="1" dirty="0">
                <a:solidFill>
                  <a:srgbClr val="C00000"/>
                </a:solidFill>
              </a:rPr>
              <a:t>10</a:t>
            </a:r>
            <a:r>
              <a:rPr lang="en-US" sz="2400" dirty="0"/>
              <a:t>, </a:t>
            </a:r>
            <a:r>
              <a:rPr lang="en-US" sz="2400" b="1" dirty="0">
                <a:solidFill>
                  <a:srgbClr val="C00000"/>
                </a:solidFill>
              </a:rPr>
              <a:t>%I </a:t>
            </a:r>
            <a:r>
              <a:rPr lang="en-US" sz="2400" dirty="0"/>
              <a:t>to be </a:t>
            </a:r>
            <a:r>
              <a:rPr lang="en-US" sz="2400" b="1" dirty="0">
                <a:solidFill>
                  <a:srgbClr val="C00000"/>
                </a:solidFill>
              </a:rPr>
              <a:t>10</a:t>
            </a:r>
            <a:r>
              <a:rPr lang="en-US" sz="2400" dirty="0"/>
              <a:t>, and </a:t>
            </a:r>
            <a:r>
              <a:rPr lang="en-US" sz="2400" b="1" dirty="0">
                <a:solidFill>
                  <a:srgbClr val="C00000"/>
                </a:solidFill>
              </a:rPr>
              <a:t>PMT </a:t>
            </a:r>
            <a:r>
              <a:rPr lang="en-US" sz="2400" dirty="0"/>
              <a:t>to be </a:t>
            </a:r>
            <a:r>
              <a:rPr lang="en-US" sz="2400" b="1" dirty="0">
                <a:solidFill>
                  <a:srgbClr val="C00000"/>
                </a:solidFill>
              </a:rPr>
              <a:t>−200</a:t>
            </a:r>
            <a:r>
              <a:rPr lang="en-US" sz="2400" dirty="0"/>
              <a:t>, then </a:t>
            </a:r>
            <a:r>
              <a:rPr lang="en-US" sz="2400" b="1" dirty="0">
                <a:solidFill>
                  <a:srgbClr val="C00000"/>
                </a:solidFill>
              </a:rPr>
              <a:t>press CPT and PV </a:t>
            </a:r>
            <a:r>
              <a:rPr lang="en-US" sz="2400" dirty="0"/>
              <a:t>to obtain the answer of $</a:t>
            </a:r>
            <a:r>
              <a:rPr lang="en-US" sz="2400" dirty="0" smtClean="0"/>
              <a:t>1,229</a:t>
            </a:r>
            <a:endParaRPr lang="en-US" sz="24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507" y="1911544"/>
            <a:ext cx="7783186" cy="609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999"/>
          <a:stretch/>
        </p:blipFill>
        <p:spPr bwMode="auto">
          <a:xfrm>
            <a:off x="830262" y="2529058"/>
            <a:ext cx="4116399" cy="175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4722" y="2529058"/>
            <a:ext cx="4216878" cy="1703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830261" y="1265443"/>
            <a:ext cx="8060859" cy="2966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92902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fade">
                                      <p:cBhvr>
                                        <p:cTn id="10" dur="500"/>
                                        <p:tgtEl>
                                          <p:spTgt spid="15362"/>
                                        </p:tgtEl>
                                      </p:cBhvr>
                                    </p:animEffect>
                                  </p:childTnLst>
                                </p:cTn>
                              </p:par>
                              <p:par>
                                <p:cTn id="11" presetID="10" presetClass="entr" presetSubtype="0" fill="hold" nodeType="with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fade">
                                      <p:cBhvr>
                                        <p:cTn id="13" dur="500"/>
                                        <p:tgtEl>
                                          <p:spTgt spid="15364"/>
                                        </p:tgtEl>
                                      </p:cBhvr>
                                    </p:animEffect>
                                  </p:childTnLst>
                                </p:cTn>
                              </p:par>
                              <p:par>
                                <p:cTn id="14" presetID="10" presetClass="entr" presetSubtype="0" fill="hold" nodeType="withEffect">
                                  <p:stCondLst>
                                    <p:cond delay="0"/>
                                  </p:stCondLst>
                                  <p:childTnLst>
                                    <p:set>
                                      <p:cBhvr>
                                        <p:cTn id="15" dur="1" fill="hold">
                                          <p:stCondLst>
                                            <p:cond delay="0"/>
                                          </p:stCondLst>
                                        </p:cTn>
                                        <p:tgtEl>
                                          <p:spTgt spid="15363"/>
                                        </p:tgtEl>
                                        <p:attrNameLst>
                                          <p:attrName>style.visibility</p:attrName>
                                        </p:attrNameLst>
                                      </p:cBhvr>
                                      <p:to>
                                        <p:strVal val="visible"/>
                                      </p:to>
                                    </p:set>
                                    <p:animEffect transition="in" filter="fade">
                                      <p:cBhvr>
                                        <p:cTn id="16" dur="500"/>
                                        <p:tgtEl>
                                          <p:spTgt spid="1536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animEffect transition="in" filter="fade">
                                      <p:cBhvr>
                                        <p:cTn id="21" dur="500"/>
                                        <p:tgtEl>
                                          <p:spTgt spid="6">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8" end="8"/>
                                            </p:txEl>
                                          </p:spTgt>
                                        </p:tgtEl>
                                        <p:attrNameLst>
                                          <p:attrName>style.visibility</p:attrName>
                                        </p:attrNameLst>
                                      </p:cBhvr>
                                      <p:to>
                                        <p:strVal val="visible"/>
                                      </p:to>
                                    </p:set>
                                    <p:animEffect transition="in" filter="fade">
                                      <p:cBhvr>
                                        <p:cTn id="26" dur="500"/>
                                        <p:tgtEl>
                                          <p:spTgt spid="6">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animEffect transition="in" filter="fade">
                                      <p:cBhvr>
                                        <p:cTn id="31"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Compound Interest</a:t>
            </a:r>
          </a:p>
        </p:txBody>
      </p:sp>
      <p:sp>
        <p:nvSpPr>
          <p:cNvPr id="3" name="Content Placeholder 2"/>
          <p:cNvSpPr>
            <a:spLocks noGrp="1"/>
          </p:cNvSpPr>
          <p:nvPr>
            <p:ph idx="1"/>
          </p:nvPr>
        </p:nvSpPr>
        <p:spPr/>
        <p:txBody>
          <a:bodyPr>
            <a:normAutofit fontScale="70000" lnSpcReduction="20000"/>
          </a:bodyPr>
          <a:lstStyle/>
          <a:p>
            <a:r>
              <a:rPr lang="en-IN" sz="3400" dirty="0"/>
              <a:t>Occurs when money remains invested for multiple </a:t>
            </a:r>
            <a:r>
              <a:rPr lang="en-IN" sz="3400" dirty="0" smtClean="0"/>
              <a:t>periods </a:t>
            </a:r>
            <a:endParaRPr lang="en-IN" sz="3400" dirty="0"/>
          </a:p>
          <a:p>
            <a:endParaRPr lang="en-IN" sz="2300" dirty="0"/>
          </a:p>
          <a:p>
            <a:pPr marL="0" indent="0">
              <a:buNone/>
            </a:pPr>
            <a:r>
              <a:rPr lang="en-IN" sz="3400" b="1" dirty="0">
                <a:solidFill>
                  <a:srgbClr val="C00000"/>
                </a:solidFill>
              </a:rPr>
              <a:t>Example:</a:t>
            </a:r>
          </a:p>
          <a:p>
            <a:pPr marL="0" indent="0">
              <a:buNone/>
            </a:pPr>
            <a:r>
              <a:rPr lang="en-IN" sz="3400" dirty="0"/>
              <a:t>Cindy Johnson invested $1,000 in a savings account paying 10% interest </a:t>
            </a:r>
            <a:r>
              <a:rPr lang="en-IN" sz="3400" b="1" dirty="0">
                <a:solidFill>
                  <a:srgbClr val="07BEF2"/>
                </a:solidFill>
              </a:rPr>
              <a:t>compounded</a:t>
            </a:r>
            <a:r>
              <a:rPr lang="en-IN" sz="3400" i="1" dirty="0">
                <a:solidFill>
                  <a:srgbClr val="07BEF2"/>
                </a:solidFill>
              </a:rPr>
              <a:t> </a:t>
            </a:r>
            <a:r>
              <a:rPr lang="en-IN" sz="3400" b="1" dirty="0">
                <a:solidFill>
                  <a:srgbClr val="07BEF2"/>
                </a:solidFill>
              </a:rPr>
              <a:t>annually</a:t>
            </a:r>
            <a:r>
              <a:rPr lang="en-IN" sz="3400" dirty="0"/>
              <a:t>.</a:t>
            </a:r>
            <a:r>
              <a:rPr lang="en-IN" sz="3400" dirty="0">
                <a:solidFill>
                  <a:srgbClr val="07BEF2"/>
                </a:solidFill>
              </a:rPr>
              <a:t> </a:t>
            </a:r>
            <a:r>
              <a:rPr lang="en-IN" sz="3400" dirty="0"/>
              <a:t>How much interest will she earn in each of the next three years, and what will be her investment balance after three years?</a:t>
            </a:r>
          </a:p>
          <a:p>
            <a:pPr marL="0" indent="0">
              <a:buNone/>
            </a:pPr>
            <a:endParaRPr lang="en-US" sz="3100" dirty="0"/>
          </a:p>
          <a:p>
            <a:pPr marL="1588" lvl="4" indent="0" fontAlgn="b">
              <a:buNone/>
              <a:tabLst>
                <a:tab pos="855663" algn="ctr"/>
                <a:tab pos="3716338" algn="ctr"/>
                <a:tab pos="6400800" algn="ctr"/>
              </a:tabLst>
            </a:pPr>
            <a:endParaRPr lang="en-US" b="1" dirty="0"/>
          </a:p>
          <a:p>
            <a:pPr marL="1588" lvl="4" indent="0" fontAlgn="b">
              <a:buNone/>
              <a:tabLst>
                <a:tab pos="855663" algn="ctr"/>
                <a:tab pos="3716338" algn="ctr"/>
                <a:tab pos="6400800" algn="ctr"/>
              </a:tabLst>
            </a:pPr>
            <a:r>
              <a:rPr lang="en-US" b="1" dirty="0"/>
              <a:t>	</a:t>
            </a:r>
            <a:r>
              <a:rPr lang="en-US" sz="2600" b="1" dirty="0"/>
              <a:t> Date </a:t>
            </a:r>
            <a:r>
              <a:rPr lang="en-US" b="1" dirty="0"/>
              <a:t>	</a:t>
            </a:r>
            <a:r>
              <a:rPr lang="en-US" sz="2600" b="1" dirty="0"/>
              <a:t>Interest	</a:t>
            </a:r>
            <a:r>
              <a:rPr lang="en-US" sz="2800" b="1" dirty="0"/>
              <a:t>Balance</a:t>
            </a:r>
            <a:endParaRPr lang="en-US" sz="2600" b="1" dirty="0"/>
          </a:p>
          <a:p>
            <a:pPr marL="0" indent="0" fontAlgn="b">
              <a:spcBef>
                <a:spcPts val="0"/>
              </a:spcBef>
              <a:buNone/>
              <a:tabLst>
                <a:tab pos="855663" algn="ctr"/>
                <a:tab pos="3716338" algn="ctr"/>
                <a:tab pos="6400800" algn="ctr"/>
              </a:tabLst>
            </a:pPr>
            <a:r>
              <a:rPr lang="en-US" dirty="0"/>
              <a:t>		</a:t>
            </a:r>
            <a:r>
              <a:rPr lang="en-US" sz="2400" dirty="0"/>
              <a:t>(Interest rate × </a:t>
            </a:r>
          </a:p>
          <a:p>
            <a:pPr marL="0" indent="0" fontAlgn="b">
              <a:spcBef>
                <a:spcPts val="0"/>
              </a:spcBef>
              <a:buNone/>
              <a:tabLst>
                <a:tab pos="855663" algn="ctr"/>
                <a:tab pos="3716338" algn="ctr"/>
                <a:tab pos="6400800" algn="ctr"/>
              </a:tabLst>
            </a:pPr>
            <a:r>
              <a:rPr lang="en-US" sz="2400" dirty="0"/>
              <a:t>		Outstanding </a:t>
            </a:r>
            <a:r>
              <a:rPr lang="en-US" sz="2400" dirty="0" smtClean="0"/>
              <a:t>balance</a:t>
            </a:r>
            <a:r>
              <a:rPr lang="en-US" sz="2400" dirty="0"/>
              <a:t>)</a:t>
            </a:r>
          </a:p>
          <a:p>
            <a:pPr marL="0" indent="0" fontAlgn="b">
              <a:buNone/>
              <a:tabLst>
                <a:tab pos="855663" algn="ctr"/>
                <a:tab pos="3716338" algn="ctr"/>
                <a:tab pos="6400800" algn="ctr"/>
              </a:tabLst>
            </a:pPr>
            <a:r>
              <a:rPr lang="en-US" dirty="0"/>
              <a:t>Initial deposit		$1,000 </a:t>
            </a:r>
          </a:p>
          <a:p>
            <a:pPr marL="0" indent="0" fontAlgn="b">
              <a:buNone/>
              <a:tabLst>
                <a:tab pos="855663" algn="ctr"/>
                <a:tab pos="3716338" algn="ctr"/>
                <a:tab pos="6400800" algn="ctr"/>
              </a:tabLst>
            </a:pPr>
            <a:r>
              <a:rPr lang="en-US" dirty="0"/>
              <a:t>End of year 1	10% × $1,000 =</a:t>
            </a:r>
            <a:r>
              <a:rPr lang="en-US" dirty="0">
                <a:solidFill>
                  <a:srgbClr val="C00000"/>
                </a:solidFill>
              </a:rPr>
              <a:t> </a:t>
            </a:r>
            <a:r>
              <a:rPr lang="en-US" b="1" dirty="0">
                <a:solidFill>
                  <a:srgbClr val="C00000"/>
                </a:solidFill>
              </a:rPr>
              <a:t>$100</a:t>
            </a:r>
            <a:r>
              <a:rPr lang="en-US" dirty="0"/>
              <a:t>	$1,100 </a:t>
            </a:r>
          </a:p>
          <a:p>
            <a:pPr marL="0" indent="0" fontAlgn="b">
              <a:buNone/>
              <a:tabLst>
                <a:tab pos="855663" algn="ctr"/>
                <a:tab pos="3716338" algn="ctr"/>
                <a:tab pos="6400800" algn="ctr"/>
              </a:tabLst>
            </a:pPr>
            <a:r>
              <a:rPr lang="en-US" dirty="0"/>
              <a:t>End of year 2	10% × $1,100 =</a:t>
            </a:r>
            <a:r>
              <a:rPr lang="en-US" b="1" dirty="0"/>
              <a:t> </a:t>
            </a:r>
            <a:r>
              <a:rPr lang="en-US" b="1" dirty="0">
                <a:solidFill>
                  <a:srgbClr val="C00000"/>
                </a:solidFill>
              </a:rPr>
              <a:t>$110</a:t>
            </a:r>
            <a:r>
              <a:rPr lang="en-US" dirty="0"/>
              <a:t>	$1,210 </a:t>
            </a:r>
          </a:p>
          <a:p>
            <a:pPr marL="0" indent="0" fontAlgn="b">
              <a:buNone/>
              <a:tabLst>
                <a:tab pos="855663" algn="ctr"/>
                <a:tab pos="3716338" algn="ctr"/>
                <a:tab pos="6400800" algn="ctr"/>
              </a:tabLst>
            </a:pPr>
            <a:r>
              <a:rPr lang="en-US" dirty="0"/>
              <a:t>End of year 3	10% × $1,210 = </a:t>
            </a:r>
            <a:r>
              <a:rPr lang="en-US" b="1" dirty="0">
                <a:solidFill>
                  <a:srgbClr val="C00000"/>
                </a:solidFill>
              </a:rPr>
              <a:t>$121</a:t>
            </a:r>
            <a:r>
              <a:rPr lang="en-US" dirty="0"/>
              <a:t>	</a:t>
            </a:r>
            <a:r>
              <a:rPr lang="en-US" b="1" dirty="0">
                <a:solidFill>
                  <a:srgbClr val="C00000"/>
                </a:solidFill>
              </a:rPr>
              <a:t>$1,331 </a:t>
            </a:r>
            <a:endParaRPr lang="en-US" dirty="0">
              <a:solidFill>
                <a:srgbClr val="C00000"/>
              </a:solidFill>
            </a:endParaRPr>
          </a:p>
          <a:p>
            <a:pPr marL="0" indent="0" fontAlgn="b">
              <a:spcBef>
                <a:spcPts val="0"/>
              </a:spcBef>
              <a:buNone/>
              <a:tabLst>
                <a:tab pos="855663" algn="ctr"/>
                <a:tab pos="3716338" algn="ctr"/>
                <a:tab pos="6400800" algn="ctr"/>
              </a:tabLst>
            </a:pPr>
            <a:r>
              <a:rPr lang="en-US" dirty="0"/>
              <a:t>	</a:t>
            </a:r>
            <a:endParaRPr lang="en-IN" b="1" dirty="0">
              <a:solidFill>
                <a:srgbClr val="8C3D65"/>
              </a:solidFill>
            </a:endParaRP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22" name="Rectangle 21"/>
          <p:cNvSpPr/>
          <p:nvPr/>
        </p:nvSpPr>
        <p:spPr>
          <a:xfrm>
            <a:off x="761999" y="3889375"/>
            <a:ext cx="8071234" cy="25764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H="1">
            <a:off x="4864100" y="5308600"/>
            <a:ext cx="2019300" cy="2159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97712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anim calcmode="lin" valueType="num">
                                      <p:cBhvr>
                                        <p:cTn id="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42"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1000"/>
                                        <p:tgtEl>
                                          <p:spTgt spid="3">
                                            <p:txEl>
                                              <p:pRg st="7" end="7"/>
                                            </p:txEl>
                                          </p:spTgt>
                                        </p:tgtEl>
                                      </p:cBhvr>
                                    </p:animEffect>
                                    <p:anim calcmode="lin" valueType="num">
                                      <p:cBhvr>
                                        <p:cTn id="1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7" end="7"/>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8" end="8"/>
                                            </p:txEl>
                                          </p:spTgt>
                                        </p:tgtEl>
                                        <p:attrNameLst>
                                          <p:attrName>style.visibility</p:attrName>
                                        </p:attrNameLst>
                                      </p:cBhvr>
                                      <p:to>
                                        <p:strVal val="visible"/>
                                      </p:to>
                                    </p:set>
                                    <p:animEffect transition="in" filter="fade">
                                      <p:cBhvr>
                                        <p:cTn id="20" dur="1000"/>
                                        <p:tgtEl>
                                          <p:spTgt spid="3">
                                            <p:txEl>
                                              <p:pRg st="8" end="8"/>
                                            </p:txEl>
                                          </p:spTgt>
                                        </p:tgtEl>
                                      </p:cBhvr>
                                    </p:animEffect>
                                    <p:anim calcmode="lin" valueType="num">
                                      <p:cBhvr>
                                        <p:cTn id="2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8" end="8"/>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fade">
                                      <p:cBhvr>
                                        <p:cTn id="25" dur="1000"/>
                                        <p:tgtEl>
                                          <p:spTgt spid="3">
                                            <p:txEl>
                                              <p:pRg st="9" end="9"/>
                                            </p:txEl>
                                          </p:spTgt>
                                        </p:tgtEl>
                                      </p:cBhvr>
                                    </p:animEffect>
                                    <p:anim calcmode="lin" valueType="num">
                                      <p:cBhvr>
                                        <p:cTn id="2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500"/>
                                        <p:tgtEl>
                                          <p:spTgt spid="3">
                                            <p:txEl>
                                              <p:pRg st="11" end="11"/>
                                            </p:txEl>
                                          </p:spTgt>
                                        </p:tgtEl>
                                      </p:cBhvr>
                                    </p:animEffect>
                                  </p:childTnLst>
                                </p:cTn>
                              </p:par>
                              <p:par>
                                <p:cTn id="38" presetID="1"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animEffect transition="in" filter="fade">
                                      <p:cBhvr>
                                        <p:cTn id="44"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Excel</a:t>
            </a:r>
          </a:p>
        </p:txBody>
      </p:sp>
      <p:sp>
        <p:nvSpPr>
          <p:cNvPr id="6" name="Content Placeholder 5"/>
          <p:cNvSpPr>
            <a:spLocks noGrp="1"/>
          </p:cNvSpPr>
          <p:nvPr>
            <p:ph idx="1"/>
          </p:nvPr>
        </p:nvSpPr>
        <p:spPr/>
        <p:txBody>
          <a:bodyPr>
            <a:noAutofit/>
          </a:bodyPr>
          <a:lstStyle/>
          <a:p>
            <a:r>
              <a:rPr lang="en-US" sz="2400" dirty="0"/>
              <a:t>We can use spreadsheet software, such as Excel, to solve time value of money problems</a:t>
            </a:r>
          </a:p>
          <a:p>
            <a:r>
              <a:rPr lang="en-US" sz="2400" dirty="0"/>
              <a:t>Excel has a </a:t>
            </a:r>
            <a:r>
              <a:rPr lang="en-US" sz="2400" b="1" dirty="0">
                <a:solidFill>
                  <a:srgbClr val="C00000"/>
                </a:solidFill>
              </a:rPr>
              <a:t>function</a:t>
            </a:r>
            <a:r>
              <a:rPr lang="en-US" sz="2400" dirty="0"/>
              <a:t> called </a:t>
            </a:r>
            <a:r>
              <a:rPr lang="en-US" sz="2400" b="1" dirty="0">
                <a:solidFill>
                  <a:srgbClr val="C00000"/>
                </a:solidFill>
              </a:rPr>
              <a:t>PV</a:t>
            </a:r>
            <a:r>
              <a:rPr lang="en-US" sz="2400" dirty="0"/>
              <a:t> that calculates the present value of an ordinary annuity</a:t>
            </a:r>
          </a:p>
          <a:p>
            <a:pPr lvl="1"/>
            <a:r>
              <a:rPr lang="en-US" sz="2400" dirty="0"/>
              <a:t>Select the pull-down menu for “</a:t>
            </a:r>
            <a:r>
              <a:rPr lang="en-US" sz="2400" b="1" dirty="0">
                <a:solidFill>
                  <a:srgbClr val="C00000"/>
                </a:solidFill>
              </a:rPr>
              <a:t>Insert</a:t>
            </a:r>
            <a:r>
              <a:rPr lang="en-US" sz="2400" dirty="0"/>
              <a:t>,” click on “</a:t>
            </a:r>
            <a:r>
              <a:rPr lang="en-US" sz="2400" b="1" dirty="0">
                <a:solidFill>
                  <a:srgbClr val="C00000"/>
                </a:solidFill>
              </a:rPr>
              <a:t>Function</a:t>
            </a:r>
            <a:r>
              <a:rPr lang="en-US" sz="2400" dirty="0"/>
              <a:t>” and choose the category called “</a:t>
            </a:r>
            <a:r>
              <a:rPr lang="en-US" sz="2400" b="1" dirty="0">
                <a:solidFill>
                  <a:srgbClr val="C00000"/>
                </a:solidFill>
              </a:rPr>
              <a:t>Financial</a:t>
            </a:r>
            <a:r>
              <a:rPr lang="en-US" sz="2400" dirty="0"/>
              <a:t>” </a:t>
            </a:r>
          </a:p>
          <a:p>
            <a:pPr lvl="1"/>
            <a:r>
              <a:rPr lang="en-US" sz="2400" dirty="0"/>
              <a:t>Scroll down to </a:t>
            </a:r>
            <a:r>
              <a:rPr lang="en-US" sz="2400" b="1" dirty="0">
                <a:solidFill>
                  <a:srgbClr val="C00000"/>
                </a:solidFill>
              </a:rPr>
              <a:t>PV</a:t>
            </a:r>
            <a:r>
              <a:rPr lang="en-US" sz="2400" dirty="0"/>
              <a:t> and double-click</a:t>
            </a:r>
          </a:p>
          <a:p>
            <a:pPr lvl="1">
              <a:buClr>
                <a:schemeClr val="tx1"/>
              </a:buClr>
            </a:pPr>
            <a:r>
              <a:rPr lang="en-US" sz="2400" b="1" dirty="0">
                <a:solidFill>
                  <a:srgbClr val="C00000"/>
                </a:solidFill>
              </a:rPr>
              <a:t>Input the necessary variables</a:t>
            </a:r>
            <a:r>
              <a:rPr lang="en-US" sz="2400" dirty="0"/>
              <a:t>—interest rate, the number of periods, and the payment amount</a:t>
            </a:r>
          </a:p>
        </p:txBody>
      </p:sp>
      <p:sp>
        <p:nvSpPr>
          <p:cNvPr id="4" name="Title 2"/>
          <p:cNvSpPr txBox="1">
            <a:spLocks/>
          </p:cNvSpPr>
          <p:nvPr/>
        </p:nvSpPr>
        <p:spPr bwMode="auto">
          <a:xfrm>
            <a:off x="8525396" y="79167"/>
            <a:ext cx="609004" cy="205207"/>
          </a:xfrm>
          <a:prstGeom prst="rect">
            <a:avLst/>
          </a:prstGeom>
          <a:noFill/>
          <a:ln>
            <a:noFill/>
          </a:ln>
          <a:extLst/>
        </p:spPr>
        <p:txBody>
          <a:bodyPr anchor="ctr">
            <a:no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200" dirty="0"/>
              <a:t>LO6-7</a:t>
            </a:r>
          </a:p>
        </p:txBody>
      </p:sp>
    </p:spTree>
    <p:extLst>
      <p:ext uri="{BB962C8B-B14F-4D97-AF65-F5344CB8AC3E}">
        <p14:creationId xmlns:p14="http://schemas.microsoft.com/office/powerpoint/2010/main" val="1234938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Determining the Annuity Amount When Other Variables </a:t>
            </a:r>
            <a:r>
              <a:rPr lang="en-US" dirty="0" smtClean="0"/>
              <a:t>Are </a:t>
            </a:r>
            <a:r>
              <a:rPr lang="en-US" dirty="0"/>
              <a:t>Known</a:t>
            </a:r>
            <a:endParaRPr lang="en-IN" dirty="0"/>
          </a:p>
        </p:txBody>
      </p:sp>
      <p:sp>
        <p:nvSpPr>
          <p:cNvPr id="4" name="Content Placeholder 3"/>
          <p:cNvSpPr>
            <a:spLocks noGrp="1"/>
          </p:cNvSpPr>
          <p:nvPr>
            <p:ph idx="1"/>
          </p:nvPr>
        </p:nvSpPr>
        <p:spPr/>
        <p:txBody>
          <a:bodyPr>
            <a:normAutofit/>
          </a:bodyPr>
          <a:lstStyle/>
          <a:p>
            <a:r>
              <a:rPr lang="en-IN" sz="2000" dirty="0"/>
              <a:t>Assume that you borrow </a:t>
            </a:r>
            <a:r>
              <a:rPr lang="en-IN" sz="2000" b="1" dirty="0">
                <a:solidFill>
                  <a:srgbClr val="C00000"/>
                </a:solidFill>
              </a:rPr>
              <a:t>$700 </a:t>
            </a:r>
            <a:r>
              <a:rPr lang="en-IN" sz="2000" dirty="0"/>
              <a:t>from a friend and intend to repay the amount in </a:t>
            </a:r>
            <a:r>
              <a:rPr lang="en-IN" sz="2000" b="1" dirty="0">
                <a:solidFill>
                  <a:srgbClr val="C00000"/>
                </a:solidFill>
              </a:rPr>
              <a:t>four equal installments beginning one year from today.</a:t>
            </a:r>
            <a:r>
              <a:rPr lang="en-IN" sz="2000" dirty="0"/>
              <a:t> Your friend wishes to be reimbursed for the time value of money at an </a:t>
            </a:r>
            <a:r>
              <a:rPr lang="en-IN" sz="2000" b="1" dirty="0">
                <a:solidFill>
                  <a:srgbClr val="C00000"/>
                </a:solidFill>
              </a:rPr>
              <a:t>8% annual rate</a:t>
            </a:r>
            <a:r>
              <a:rPr lang="en-IN" sz="2000" dirty="0"/>
              <a:t>. What is the required annual payment that must be made (the annuity amount), to repay the loan in four years?</a:t>
            </a:r>
            <a:endParaRPr lang="en-US" sz="2000" dirty="0"/>
          </a:p>
          <a:p>
            <a:pPr marL="0" indent="0">
              <a:buNone/>
            </a:pPr>
            <a:endParaRPr lang="en-US" sz="2000" dirty="0"/>
          </a:p>
        </p:txBody>
      </p:sp>
      <p:sp>
        <p:nvSpPr>
          <p:cNvPr id="9"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24" b="8789"/>
          <a:stretch/>
        </p:blipFill>
        <p:spPr bwMode="auto">
          <a:xfrm>
            <a:off x="1266160" y="3131521"/>
            <a:ext cx="6978692" cy="2214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Content Placeholder 2"/>
          <p:cNvSpPr txBox="1">
            <a:spLocks/>
          </p:cNvSpPr>
          <p:nvPr/>
        </p:nvSpPr>
        <p:spPr>
          <a:xfrm>
            <a:off x="631844" y="1444629"/>
            <a:ext cx="8474874" cy="5057775"/>
          </a:xfrm>
          <a:prstGeom prst="rect">
            <a:avLst/>
          </a:prstGeom>
        </p:spPr>
        <p:txBody>
          <a:bodyPr vert="horz" lIns="91440" tIns="45720" rIns="91440" bIns="45720"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kern="1200">
                <a:solidFill>
                  <a:schemeClr val="tx1"/>
                </a:solidFill>
                <a:latin typeface="+mn-lt"/>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b="1" dirty="0">
              <a:solidFill>
                <a:srgbClr val="C00000"/>
              </a:solidFill>
            </a:endParaRPr>
          </a:p>
        </p:txBody>
      </p:sp>
      <p:sp>
        <p:nvSpPr>
          <p:cNvPr id="14" name="TextBox 13"/>
          <p:cNvSpPr txBox="1"/>
          <p:nvPr/>
        </p:nvSpPr>
        <p:spPr>
          <a:xfrm>
            <a:off x="838200" y="5353506"/>
            <a:ext cx="8067898" cy="461665"/>
          </a:xfrm>
          <a:prstGeom prst="rect">
            <a:avLst/>
          </a:prstGeom>
          <a:noFill/>
        </p:spPr>
        <p:txBody>
          <a:bodyPr wrap="square" rtlCol="0">
            <a:spAutoFit/>
          </a:bodyPr>
          <a:lstStyle/>
          <a:p>
            <a:r>
              <a:rPr lang="en-IN" sz="2400" b="1" dirty="0">
                <a:solidFill>
                  <a:srgbClr val="C00000"/>
                </a:solidFill>
              </a:rPr>
              <a:t>$700 </a:t>
            </a:r>
            <a:r>
              <a:rPr lang="en-IN" sz="2400" dirty="0"/>
              <a:t>(present value) = 3.31213* × annuity amount</a:t>
            </a:r>
          </a:p>
        </p:txBody>
      </p:sp>
      <p:sp>
        <p:nvSpPr>
          <p:cNvPr id="15" name="TextBox 14"/>
          <p:cNvSpPr txBox="1"/>
          <p:nvPr/>
        </p:nvSpPr>
        <p:spPr>
          <a:xfrm>
            <a:off x="838198" y="5958729"/>
            <a:ext cx="8067900" cy="461665"/>
          </a:xfrm>
          <a:prstGeom prst="rect">
            <a:avLst/>
          </a:prstGeom>
          <a:noFill/>
        </p:spPr>
        <p:txBody>
          <a:bodyPr wrap="square" rtlCol="0">
            <a:spAutoFit/>
          </a:bodyPr>
          <a:lstStyle/>
          <a:p>
            <a:r>
              <a:rPr lang="en-IN" sz="2400" b="1" dirty="0">
                <a:solidFill>
                  <a:srgbClr val="C00000"/>
                </a:solidFill>
              </a:rPr>
              <a:t>$700 </a:t>
            </a:r>
            <a:r>
              <a:rPr lang="en-IN" sz="2400" dirty="0"/>
              <a:t>(present value) ÷ 3.31213* = </a:t>
            </a:r>
            <a:r>
              <a:rPr lang="en-IN" sz="2400" b="1" dirty="0"/>
              <a:t>$211.34 </a:t>
            </a:r>
            <a:r>
              <a:rPr lang="en-IN" sz="2400" dirty="0"/>
              <a:t>(annuity amount)</a:t>
            </a:r>
          </a:p>
        </p:txBody>
      </p:sp>
      <p:sp>
        <p:nvSpPr>
          <p:cNvPr id="16" name="TextBox 15"/>
          <p:cNvSpPr txBox="1"/>
          <p:nvPr/>
        </p:nvSpPr>
        <p:spPr>
          <a:xfrm>
            <a:off x="819149" y="6316336"/>
            <a:ext cx="7872715" cy="430887"/>
          </a:xfrm>
          <a:prstGeom prst="rect">
            <a:avLst/>
          </a:prstGeom>
          <a:noFill/>
        </p:spPr>
        <p:txBody>
          <a:bodyPr wrap="square" rtlCol="0">
            <a:spAutoFit/>
          </a:bodyPr>
          <a:lstStyle/>
          <a:p>
            <a:r>
              <a:rPr lang="en-IN" sz="2200" dirty="0"/>
              <a:t>   * Present value of an ordinary annuity of $1: </a:t>
            </a:r>
            <a:r>
              <a:rPr lang="en-IN" sz="2200" i="1" dirty="0"/>
              <a:t>n </a:t>
            </a:r>
            <a:r>
              <a:rPr lang="en-IN" sz="2200" dirty="0"/>
              <a:t>= 4, </a:t>
            </a:r>
            <a:r>
              <a:rPr lang="en-IN" sz="2200" i="1" dirty="0"/>
              <a:t>i</a:t>
            </a:r>
            <a:r>
              <a:rPr lang="en-IN" sz="2200" dirty="0"/>
              <a:t> = 8%</a:t>
            </a:r>
          </a:p>
        </p:txBody>
      </p:sp>
    </p:spTree>
    <p:extLst>
      <p:ext uri="{BB962C8B-B14F-4D97-AF65-F5344CB8AC3E}">
        <p14:creationId xmlns:p14="http://schemas.microsoft.com/office/powerpoint/2010/main" val="3931088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Unknown Number of Periods—Ordinary Annuity</a:t>
            </a:r>
            <a:endParaRPr lang="en-US" dirty="0"/>
          </a:p>
        </p:txBody>
      </p:sp>
      <p:sp>
        <p:nvSpPr>
          <p:cNvPr id="3" name="Content Placeholder 2"/>
          <p:cNvSpPr>
            <a:spLocks noGrp="1"/>
          </p:cNvSpPr>
          <p:nvPr>
            <p:ph idx="1"/>
          </p:nvPr>
        </p:nvSpPr>
        <p:spPr/>
        <p:txBody>
          <a:bodyPr>
            <a:normAutofit/>
          </a:bodyPr>
          <a:lstStyle/>
          <a:p>
            <a:r>
              <a:rPr lang="en-IN" sz="2200" dirty="0"/>
              <a:t>Assume that you borrow </a:t>
            </a:r>
            <a:r>
              <a:rPr lang="en-IN" sz="2200" b="1" dirty="0">
                <a:solidFill>
                  <a:srgbClr val="C00000"/>
                </a:solidFill>
              </a:rPr>
              <a:t>$700</a:t>
            </a:r>
            <a:r>
              <a:rPr lang="en-IN" sz="2200" dirty="0"/>
              <a:t> from a friend and intend to repay the amount </a:t>
            </a:r>
            <a:r>
              <a:rPr lang="en-IN" sz="2200" b="1" dirty="0">
                <a:solidFill>
                  <a:srgbClr val="C00000"/>
                </a:solidFill>
              </a:rPr>
              <a:t>in equal installments of $100 per year </a:t>
            </a:r>
            <a:r>
              <a:rPr lang="en-IN" sz="2200" dirty="0"/>
              <a:t>over a period of years. </a:t>
            </a:r>
            <a:r>
              <a:rPr lang="en-IN" sz="2200" dirty="0" smtClean="0"/>
              <a:t>The </a:t>
            </a:r>
            <a:r>
              <a:rPr lang="en-IN" sz="2200" dirty="0"/>
              <a:t>payments will be made at the end of the year beginning one year from now. Your friend wishes to be reimbursed for the time value of money at a </a:t>
            </a:r>
            <a:r>
              <a:rPr lang="en-IN" sz="2200" b="1" dirty="0">
                <a:solidFill>
                  <a:srgbClr val="C00000"/>
                </a:solidFill>
              </a:rPr>
              <a:t>7%</a:t>
            </a:r>
            <a:r>
              <a:rPr lang="en-IN" sz="2200" dirty="0"/>
              <a:t> annual rate. How many years would it take before you repaid the loan?</a:t>
            </a:r>
            <a:endParaRPr lang="en-US" sz="2200" dirty="0"/>
          </a:p>
          <a:p>
            <a:endParaRPr lang="en-US" sz="22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436" y="4150639"/>
            <a:ext cx="7950529" cy="2196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3068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Unknown Number of Periods—Ordinary Annuity </a:t>
            </a:r>
            <a:r>
              <a:rPr lang="en-IN" sz="2600" dirty="0" smtClean="0"/>
              <a:t>(continued)</a:t>
            </a:r>
            <a:endParaRPr lang="en-US" sz="26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4" name="TextBox 13"/>
          <p:cNvSpPr txBox="1"/>
          <p:nvPr/>
        </p:nvSpPr>
        <p:spPr>
          <a:xfrm>
            <a:off x="1022425" y="3384438"/>
            <a:ext cx="7495928" cy="523220"/>
          </a:xfrm>
          <a:prstGeom prst="rect">
            <a:avLst/>
          </a:prstGeom>
          <a:noFill/>
        </p:spPr>
        <p:txBody>
          <a:bodyPr wrap="square" rtlCol="0">
            <a:spAutoFit/>
          </a:bodyPr>
          <a:lstStyle/>
          <a:p>
            <a:r>
              <a:rPr lang="en-IN" sz="2400" b="1" dirty="0">
                <a:solidFill>
                  <a:srgbClr val="C00000"/>
                </a:solidFill>
              </a:rPr>
              <a:t>$700 </a:t>
            </a:r>
            <a:r>
              <a:rPr lang="en-IN" sz="2400" dirty="0"/>
              <a:t>(present value) = $100 (annuity amount) × </a:t>
            </a:r>
            <a:r>
              <a:rPr lang="en-IN" sz="2800" b="1" dirty="0">
                <a:solidFill>
                  <a:srgbClr val="C00000"/>
                </a:solidFill>
              </a:rPr>
              <a:t>?</a:t>
            </a:r>
            <a:r>
              <a:rPr lang="en-IN" sz="2400" dirty="0"/>
              <a:t>*</a:t>
            </a:r>
          </a:p>
        </p:txBody>
      </p:sp>
      <p:sp>
        <p:nvSpPr>
          <p:cNvPr id="15" name="TextBox 14"/>
          <p:cNvSpPr txBox="1"/>
          <p:nvPr/>
        </p:nvSpPr>
        <p:spPr>
          <a:xfrm>
            <a:off x="1022424" y="4394627"/>
            <a:ext cx="7959529" cy="461665"/>
          </a:xfrm>
          <a:prstGeom prst="rect">
            <a:avLst/>
          </a:prstGeom>
          <a:noFill/>
        </p:spPr>
        <p:txBody>
          <a:bodyPr wrap="square" rtlCol="0">
            <a:spAutoFit/>
          </a:bodyPr>
          <a:lstStyle/>
          <a:p>
            <a:r>
              <a:rPr lang="en-IN" sz="2400" b="1" dirty="0">
                <a:solidFill>
                  <a:srgbClr val="C00000"/>
                </a:solidFill>
              </a:rPr>
              <a:t>$700 </a:t>
            </a:r>
            <a:r>
              <a:rPr lang="en-IN" sz="2400" dirty="0"/>
              <a:t>(present value) ÷ $100 (annuity amount) = </a:t>
            </a:r>
            <a:r>
              <a:rPr lang="en-IN" sz="2400" b="1" dirty="0">
                <a:solidFill>
                  <a:srgbClr val="C00000"/>
                </a:solidFill>
              </a:rPr>
              <a:t>7.0000</a:t>
            </a:r>
            <a:r>
              <a:rPr lang="en-IN" sz="2400" dirty="0"/>
              <a:t>*</a:t>
            </a:r>
          </a:p>
        </p:txBody>
      </p:sp>
      <p:sp>
        <p:nvSpPr>
          <p:cNvPr id="16" name="TextBox 15"/>
          <p:cNvSpPr txBox="1"/>
          <p:nvPr/>
        </p:nvSpPr>
        <p:spPr>
          <a:xfrm>
            <a:off x="914401" y="5343144"/>
            <a:ext cx="8077200" cy="1338828"/>
          </a:xfrm>
          <a:prstGeom prst="rect">
            <a:avLst/>
          </a:prstGeom>
          <a:solidFill>
            <a:srgbClr val="FFFFCC"/>
          </a:solidFill>
          <a:ln>
            <a:solidFill>
              <a:srgbClr val="F79646"/>
            </a:solidFill>
          </a:ln>
        </p:spPr>
        <p:txBody>
          <a:bodyPr wrap="square" rtlCol="0">
            <a:spAutoFit/>
          </a:bodyPr>
          <a:lstStyle/>
          <a:p>
            <a:pPr>
              <a:spcAft>
                <a:spcPts val="1800"/>
              </a:spcAft>
            </a:pPr>
            <a:r>
              <a:rPr lang="en-US" sz="2200" dirty="0"/>
              <a:t>In the PVA table (Table 4), search the 7% column (</a:t>
            </a:r>
            <a:r>
              <a:rPr lang="en-US" sz="2200" i="1" dirty="0"/>
              <a:t>i</a:t>
            </a:r>
            <a:r>
              <a:rPr lang="en-US" sz="2200" dirty="0"/>
              <a:t> = 7%) for this   value and find 7.02358 in row 10. </a:t>
            </a:r>
          </a:p>
          <a:p>
            <a:pPr>
              <a:spcAft>
                <a:spcPts val="1800"/>
              </a:spcAft>
            </a:pPr>
            <a:r>
              <a:rPr lang="en-US" sz="2200" dirty="0"/>
              <a:t>So it would take about </a:t>
            </a:r>
            <a:r>
              <a:rPr lang="en-US" sz="2200" b="1" dirty="0"/>
              <a:t>10 years </a:t>
            </a:r>
            <a:r>
              <a:rPr lang="en-US" sz="2200" dirty="0"/>
              <a:t>to repay the loan.</a:t>
            </a:r>
            <a:endParaRPr lang="en-IN" sz="2200" dirty="0"/>
          </a:p>
        </p:txBody>
      </p:sp>
      <p:sp>
        <p:nvSpPr>
          <p:cNvPr id="17" name="TextBox 16"/>
          <p:cNvSpPr txBox="1"/>
          <p:nvPr/>
        </p:nvSpPr>
        <p:spPr>
          <a:xfrm>
            <a:off x="1022425" y="3863226"/>
            <a:ext cx="6732612" cy="400110"/>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 </a:t>
            </a:r>
            <a:r>
              <a:rPr lang="en-IN" sz="2000" i="1" dirty="0"/>
              <a:t>i  = </a:t>
            </a:r>
            <a:r>
              <a:rPr lang="en-IN" sz="2000" dirty="0"/>
              <a:t>7%</a:t>
            </a:r>
          </a:p>
        </p:txBody>
      </p:sp>
      <p:sp>
        <p:nvSpPr>
          <p:cNvPr id="18" name="TextBox 17"/>
          <p:cNvSpPr txBox="1"/>
          <p:nvPr/>
        </p:nvSpPr>
        <p:spPr>
          <a:xfrm>
            <a:off x="1022424" y="4748137"/>
            <a:ext cx="6929377" cy="400110"/>
          </a:xfrm>
          <a:prstGeom prst="rect">
            <a:avLst/>
          </a:prstGeom>
          <a:noFill/>
        </p:spPr>
        <p:txBody>
          <a:bodyPr wrap="square" rtlCol="0">
            <a:spAutoFit/>
          </a:bodyPr>
          <a:lstStyle/>
          <a:p>
            <a:r>
              <a:rPr lang="en-IN" sz="2000" dirty="0"/>
              <a:t>    * Present value of an ordinary annuity of $1: </a:t>
            </a:r>
            <a:r>
              <a:rPr lang="en-IN" sz="2000" b="1" i="1" dirty="0">
                <a:solidFill>
                  <a:srgbClr val="C00000"/>
                </a:solidFill>
              </a:rPr>
              <a:t>n </a:t>
            </a:r>
            <a:r>
              <a:rPr lang="en-IN" sz="2000" b="1" dirty="0">
                <a:solidFill>
                  <a:srgbClr val="C00000"/>
                </a:solidFill>
              </a:rPr>
              <a:t>= ?</a:t>
            </a:r>
            <a:r>
              <a:rPr lang="en-IN" sz="2000" dirty="0"/>
              <a:t>, </a:t>
            </a:r>
            <a:r>
              <a:rPr lang="en-IN" sz="2000" i="1" dirty="0"/>
              <a:t>i  = </a:t>
            </a:r>
            <a:r>
              <a:rPr lang="en-IN" sz="2000" dirty="0"/>
              <a:t>7%</a:t>
            </a:r>
          </a:p>
        </p:txBody>
      </p:sp>
      <p:sp>
        <p:nvSpPr>
          <p:cNvPr id="3" name="TextBox 2"/>
          <p:cNvSpPr txBox="1"/>
          <p:nvPr/>
        </p:nvSpPr>
        <p:spPr>
          <a:xfrm>
            <a:off x="7373645" y="3867433"/>
            <a:ext cx="1700962"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PVA table factor</a:t>
            </a:r>
          </a:p>
        </p:txBody>
      </p:sp>
      <p:cxnSp>
        <p:nvCxnSpPr>
          <p:cNvPr id="5" name="Straight Arrow Connector 4"/>
          <p:cNvCxnSpPr/>
          <p:nvPr/>
        </p:nvCxnSpPr>
        <p:spPr>
          <a:xfrm flipH="1">
            <a:off x="7627142" y="4236765"/>
            <a:ext cx="265472" cy="230832"/>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911600" y="5113867"/>
            <a:ext cx="2438400" cy="123613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503" y="1255039"/>
            <a:ext cx="7950529" cy="2196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420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150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t>
            </a:r>
            <a:r>
              <a:rPr lang="en-IN" i="1" dirty="0"/>
              <a:t>i</a:t>
            </a:r>
            <a:r>
              <a:rPr lang="en-IN" dirty="0"/>
              <a:t> When Other Variables </a:t>
            </a:r>
            <a:r>
              <a:rPr lang="en-IN" dirty="0" smtClean="0"/>
              <a:t>Are </a:t>
            </a:r>
            <a:r>
              <a:rPr lang="en-IN" dirty="0"/>
              <a:t>Known </a:t>
            </a:r>
            <a:endParaRPr lang="en-US" dirty="0"/>
          </a:p>
        </p:txBody>
      </p:sp>
      <p:sp>
        <p:nvSpPr>
          <p:cNvPr id="3" name="Content Placeholder 2"/>
          <p:cNvSpPr>
            <a:spLocks noGrp="1"/>
          </p:cNvSpPr>
          <p:nvPr>
            <p:ph idx="1"/>
          </p:nvPr>
        </p:nvSpPr>
        <p:spPr/>
        <p:txBody>
          <a:bodyPr>
            <a:normAutofit/>
          </a:bodyPr>
          <a:lstStyle/>
          <a:p>
            <a:r>
              <a:rPr lang="en-IN" sz="2400" dirty="0"/>
              <a:t>Suppose that a friend asked to borrow </a:t>
            </a:r>
            <a:r>
              <a:rPr lang="en-IN" sz="2400" b="1" dirty="0">
                <a:solidFill>
                  <a:srgbClr val="C00000"/>
                </a:solidFill>
              </a:rPr>
              <a:t>$331</a:t>
            </a:r>
            <a:r>
              <a:rPr lang="en-IN" sz="2400" dirty="0"/>
              <a:t> today (present value) and promised to repay you </a:t>
            </a:r>
            <a:r>
              <a:rPr lang="en-IN" sz="2400" b="1" dirty="0">
                <a:solidFill>
                  <a:srgbClr val="C00000"/>
                </a:solidFill>
              </a:rPr>
              <a:t>$100 </a:t>
            </a:r>
            <a:r>
              <a:rPr lang="en-IN" sz="2400" dirty="0"/>
              <a:t>(the annuity amount) </a:t>
            </a:r>
            <a:r>
              <a:rPr lang="en-IN" sz="2400" b="1" dirty="0">
                <a:solidFill>
                  <a:srgbClr val="C00000"/>
                </a:solidFill>
              </a:rPr>
              <a:t>at the end of each year for each of the next four years</a:t>
            </a:r>
            <a:r>
              <a:rPr lang="en-IN" sz="2400" dirty="0"/>
              <a:t>. What is the annual interest rate implicit in this agreement?</a:t>
            </a:r>
            <a:endParaRPr lang="en-US" sz="2400" dirty="0"/>
          </a:p>
          <a:p>
            <a:endParaRPr lang="en-US" sz="24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8" name="Picture 7"/>
          <p:cNvPicPr>
            <a:picLocks noChangeAspect="1"/>
          </p:cNvPicPr>
          <p:nvPr/>
        </p:nvPicPr>
        <p:blipFill>
          <a:blip r:embed="rId3"/>
          <a:stretch>
            <a:fillRect/>
          </a:stretch>
        </p:blipFill>
        <p:spPr>
          <a:xfrm>
            <a:off x="761998" y="3460622"/>
            <a:ext cx="7480953" cy="2574417"/>
          </a:xfrm>
          <a:prstGeom prst="rect">
            <a:avLst/>
          </a:prstGeom>
        </p:spPr>
      </p:pic>
    </p:spTree>
    <p:extLst>
      <p:ext uri="{BB962C8B-B14F-4D97-AF65-F5344CB8AC3E}">
        <p14:creationId xmlns:p14="http://schemas.microsoft.com/office/powerpoint/2010/main" val="38257122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t>
            </a:r>
            <a:r>
              <a:rPr lang="en-IN" i="1" dirty="0"/>
              <a:t>i</a:t>
            </a:r>
            <a:r>
              <a:rPr lang="en-IN" dirty="0"/>
              <a:t> When Other Variables </a:t>
            </a:r>
            <a:r>
              <a:rPr lang="en-IN" dirty="0" smtClean="0"/>
              <a:t>Are </a:t>
            </a:r>
            <a:r>
              <a:rPr lang="en-IN" dirty="0"/>
              <a:t>Known </a:t>
            </a:r>
            <a:r>
              <a:rPr lang="en-IN" sz="2600" dirty="0" smtClean="0"/>
              <a:t>(continued)</a:t>
            </a:r>
            <a:endParaRPr lang="en-US" sz="26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4" name="TextBox 13"/>
          <p:cNvSpPr txBox="1"/>
          <p:nvPr/>
        </p:nvSpPr>
        <p:spPr>
          <a:xfrm>
            <a:off x="1022424" y="3267253"/>
            <a:ext cx="7495928" cy="523220"/>
          </a:xfrm>
          <a:prstGeom prst="rect">
            <a:avLst/>
          </a:prstGeom>
          <a:noFill/>
        </p:spPr>
        <p:txBody>
          <a:bodyPr wrap="square" rtlCol="0">
            <a:spAutoFit/>
          </a:bodyPr>
          <a:lstStyle/>
          <a:p>
            <a:r>
              <a:rPr lang="en-IN" sz="2400" b="1" dirty="0">
                <a:solidFill>
                  <a:srgbClr val="C00000"/>
                </a:solidFill>
              </a:rPr>
              <a:t>$331 </a:t>
            </a:r>
            <a:r>
              <a:rPr lang="en-IN" sz="2400" dirty="0"/>
              <a:t>(present value) = $100 (annuity amount) × </a:t>
            </a:r>
            <a:r>
              <a:rPr lang="en-IN" sz="2800" b="1" dirty="0">
                <a:solidFill>
                  <a:srgbClr val="C00000"/>
                </a:solidFill>
              </a:rPr>
              <a:t>?</a:t>
            </a:r>
            <a:r>
              <a:rPr lang="en-IN" sz="2400" dirty="0"/>
              <a:t>*</a:t>
            </a:r>
          </a:p>
        </p:txBody>
      </p:sp>
      <p:sp>
        <p:nvSpPr>
          <p:cNvPr id="15" name="TextBox 14"/>
          <p:cNvSpPr txBox="1"/>
          <p:nvPr/>
        </p:nvSpPr>
        <p:spPr>
          <a:xfrm>
            <a:off x="1022424" y="4277442"/>
            <a:ext cx="7959529" cy="461665"/>
          </a:xfrm>
          <a:prstGeom prst="rect">
            <a:avLst/>
          </a:prstGeom>
          <a:noFill/>
        </p:spPr>
        <p:txBody>
          <a:bodyPr wrap="square" rtlCol="0">
            <a:spAutoFit/>
          </a:bodyPr>
          <a:lstStyle/>
          <a:p>
            <a:r>
              <a:rPr lang="en-IN" sz="2400" b="1" dirty="0">
                <a:solidFill>
                  <a:srgbClr val="C00000"/>
                </a:solidFill>
              </a:rPr>
              <a:t>$331 </a:t>
            </a:r>
            <a:r>
              <a:rPr lang="en-IN" sz="2400" dirty="0"/>
              <a:t>(present value) ÷ $100 (annuity amount) = </a:t>
            </a:r>
            <a:r>
              <a:rPr lang="en-IN" sz="2400" b="1" dirty="0">
                <a:solidFill>
                  <a:srgbClr val="C00000"/>
                </a:solidFill>
              </a:rPr>
              <a:t>3.31</a:t>
            </a:r>
            <a:r>
              <a:rPr lang="en-IN" sz="2400" dirty="0"/>
              <a:t>*</a:t>
            </a:r>
          </a:p>
        </p:txBody>
      </p:sp>
      <p:sp>
        <p:nvSpPr>
          <p:cNvPr id="16" name="TextBox 15"/>
          <p:cNvSpPr txBox="1"/>
          <p:nvPr/>
        </p:nvSpPr>
        <p:spPr>
          <a:xfrm>
            <a:off x="897467" y="5054639"/>
            <a:ext cx="7954202" cy="1569660"/>
          </a:xfrm>
          <a:prstGeom prst="rect">
            <a:avLst/>
          </a:prstGeom>
          <a:solidFill>
            <a:srgbClr val="FFFFCC"/>
          </a:solidFill>
          <a:ln>
            <a:solidFill>
              <a:srgbClr val="F79646"/>
            </a:solidFill>
          </a:ln>
        </p:spPr>
        <p:txBody>
          <a:bodyPr wrap="square" rtlCol="0">
            <a:spAutoFit/>
          </a:bodyPr>
          <a:lstStyle/>
          <a:p>
            <a:r>
              <a:rPr lang="en-US" sz="2400" dirty="0"/>
              <a:t>In the PVA table (Table 4), search row four (</a:t>
            </a:r>
            <a:r>
              <a:rPr lang="en-US" sz="2400" i="1" dirty="0"/>
              <a:t>n</a:t>
            </a:r>
            <a:r>
              <a:rPr lang="en-US" sz="2400" dirty="0"/>
              <a:t> = 4) for </a:t>
            </a:r>
            <a:r>
              <a:rPr lang="en-US" sz="2400" b="1" dirty="0"/>
              <a:t>3.31</a:t>
            </a:r>
            <a:r>
              <a:rPr lang="en-US" sz="2400" dirty="0"/>
              <a:t>.  We find it in the </a:t>
            </a:r>
            <a:r>
              <a:rPr lang="en-US" sz="2400" b="1" dirty="0"/>
              <a:t>8% column</a:t>
            </a:r>
            <a:r>
              <a:rPr lang="en-US" sz="2400" dirty="0"/>
              <a:t>. </a:t>
            </a:r>
          </a:p>
          <a:p>
            <a:endParaRPr lang="en-US" sz="2400" dirty="0"/>
          </a:p>
          <a:p>
            <a:r>
              <a:rPr lang="en-US" sz="2400" dirty="0"/>
              <a:t>The effective interest rate is </a:t>
            </a:r>
            <a:r>
              <a:rPr lang="en-US" sz="2400" b="1" dirty="0"/>
              <a:t>8%</a:t>
            </a:r>
            <a:r>
              <a:rPr lang="en-US" sz="2400" dirty="0"/>
              <a:t>.</a:t>
            </a:r>
            <a:endParaRPr lang="en-IN" sz="2400" dirty="0"/>
          </a:p>
        </p:txBody>
      </p:sp>
      <p:sp>
        <p:nvSpPr>
          <p:cNvPr id="17" name="TextBox 16"/>
          <p:cNvSpPr txBox="1"/>
          <p:nvPr/>
        </p:nvSpPr>
        <p:spPr>
          <a:xfrm>
            <a:off x="1022425" y="3746041"/>
            <a:ext cx="6732612" cy="461665"/>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4, </a:t>
            </a:r>
            <a:r>
              <a:rPr lang="en-IN" sz="2000" i="1" dirty="0"/>
              <a:t>i  = </a:t>
            </a:r>
            <a:r>
              <a:rPr lang="en-IN" sz="2400" b="1" dirty="0">
                <a:solidFill>
                  <a:srgbClr val="C00000"/>
                </a:solidFill>
              </a:rPr>
              <a:t>?</a:t>
            </a:r>
          </a:p>
        </p:txBody>
      </p:sp>
      <p:sp>
        <p:nvSpPr>
          <p:cNvPr id="18" name="TextBox 17"/>
          <p:cNvSpPr txBox="1"/>
          <p:nvPr/>
        </p:nvSpPr>
        <p:spPr>
          <a:xfrm>
            <a:off x="1022424" y="4630952"/>
            <a:ext cx="6929377" cy="400110"/>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4, </a:t>
            </a:r>
            <a:r>
              <a:rPr lang="en-IN" sz="2000" i="1" dirty="0"/>
              <a:t>i  = </a:t>
            </a:r>
            <a:r>
              <a:rPr lang="en-IN" sz="2000" b="1" dirty="0">
                <a:solidFill>
                  <a:srgbClr val="C00000"/>
                </a:solidFill>
              </a:rPr>
              <a:t>?</a:t>
            </a:r>
          </a:p>
        </p:txBody>
      </p:sp>
      <p:sp>
        <p:nvSpPr>
          <p:cNvPr id="3" name="TextBox 2"/>
          <p:cNvSpPr txBox="1"/>
          <p:nvPr/>
        </p:nvSpPr>
        <p:spPr>
          <a:xfrm>
            <a:off x="7405756" y="3849291"/>
            <a:ext cx="1700962"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PVA table factor</a:t>
            </a:r>
          </a:p>
        </p:txBody>
      </p:sp>
      <p:cxnSp>
        <p:nvCxnSpPr>
          <p:cNvPr id="5" name="Straight Arrow Connector 4"/>
          <p:cNvCxnSpPr>
            <a:stCxn id="3" idx="2"/>
          </p:cNvCxnSpPr>
          <p:nvPr/>
        </p:nvCxnSpPr>
        <p:spPr>
          <a:xfrm flipH="1">
            <a:off x="7835685" y="4218623"/>
            <a:ext cx="420552" cy="289651"/>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927600" y="4935813"/>
            <a:ext cx="1836993" cy="149885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3"/>
          <a:stretch>
            <a:fillRect/>
          </a:stretch>
        </p:blipFill>
        <p:spPr>
          <a:xfrm>
            <a:off x="1015998" y="1276222"/>
            <a:ext cx="7480953" cy="2574417"/>
          </a:xfrm>
          <a:prstGeom prst="rect">
            <a:avLst/>
          </a:prstGeom>
        </p:spPr>
      </p:pic>
    </p:spTree>
    <p:extLst>
      <p:ext uri="{BB962C8B-B14F-4D97-AF65-F5344CB8AC3E}">
        <p14:creationId xmlns:p14="http://schemas.microsoft.com/office/powerpoint/2010/main" val="18478479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500"/>
                            </p:stCondLst>
                            <p:childTnLst>
                              <p:par>
                                <p:cTn id="29" presetID="1" presetClass="entr" presetSubtype="0" fill="hold" nodeType="afterEffect">
                                  <p:stCondLst>
                                    <p:cond delay="150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p:bldP spid="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08866" y="3585518"/>
            <a:ext cx="7041833" cy="2902274"/>
          </a:xfrm>
          <a:prstGeom prst="rect">
            <a:avLst/>
          </a:prstGeom>
        </p:spPr>
      </p:pic>
      <p:sp>
        <p:nvSpPr>
          <p:cNvPr id="2" name="Title 1"/>
          <p:cNvSpPr>
            <a:spLocks noGrp="1"/>
          </p:cNvSpPr>
          <p:nvPr>
            <p:ph type="title"/>
          </p:nvPr>
        </p:nvSpPr>
        <p:spPr/>
        <p:txBody>
          <a:bodyPr>
            <a:noAutofit/>
          </a:bodyPr>
          <a:lstStyle/>
          <a:p>
            <a:pPr algn="ctr"/>
            <a:r>
              <a:rPr lang="en-IN" dirty="0"/>
              <a:t>Determining </a:t>
            </a:r>
            <a:r>
              <a:rPr lang="en-IN" i="1" dirty="0"/>
              <a:t>i</a:t>
            </a:r>
            <a:r>
              <a:rPr lang="en-IN" dirty="0"/>
              <a:t> When Other Variables </a:t>
            </a:r>
            <a:r>
              <a:rPr lang="en-IN" dirty="0" smtClean="0"/>
              <a:t/>
            </a:r>
            <a:br>
              <a:rPr lang="en-IN" dirty="0" smtClean="0"/>
            </a:br>
            <a:r>
              <a:rPr lang="en-IN" dirty="0" smtClean="0"/>
              <a:t>Are Known—Unequal </a:t>
            </a:r>
            <a:r>
              <a:rPr lang="en-IN" dirty="0"/>
              <a:t>Cash Flows</a:t>
            </a:r>
            <a:endParaRPr lang="en-US" dirty="0"/>
          </a:p>
        </p:txBody>
      </p:sp>
      <p:sp>
        <p:nvSpPr>
          <p:cNvPr id="3" name="Content Placeholder 2"/>
          <p:cNvSpPr>
            <a:spLocks noGrp="1"/>
          </p:cNvSpPr>
          <p:nvPr>
            <p:ph idx="1"/>
          </p:nvPr>
        </p:nvSpPr>
        <p:spPr/>
        <p:txBody>
          <a:bodyPr/>
          <a:lstStyle/>
          <a:p>
            <a:r>
              <a:rPr lang="en-IN" sz="2400" dirty="0"/>
              <a:t>Suppose that you borrowed </a:t>
            </a:r>
            <a:r>
              <a:rPr lang="en-IN" sz="2400" b="1" dirty="0">
                <a:solidFill>
                  <a:srgbClr val="C00000"/>
                </a:solidFill>
              </a:rPr>
              <a:t>$400 </a:t>
            </a:r>
            <a:r>
              <a:rPr lang="en-IN" sz="2400" dirty="0"/>
              <a:t>from a friend and promised to repay the loan by making three annual payments of </a:t>
            </a:r>
            <a:r>
              <a:rPr lang="en-IN" sz="2400" b="1" dirty="0">
                <a:solidFill>
                  <a:srgbClr val="C00000"/>
                </a:solidFill>
              </a:rPr>
              <a:t>$100 at the end of each of the next three years </a:t>
            </a:r>
            <a:r>
              <a:rPr lang="en-IN" sz="2400" dirty="0"/>
              <a:t>plus a </a:t>
            </a:r>
            <a:r>
              <a:rPr lang="en-IN" sz="2400" b="1" dirty="0">
                <a:solidFill>
                  <a:srgbClr val="C00000"/>
                </a:solidFill>
              </a:rPr>
              <a:t>final payment of $200 </a:t>
            </a:r>
            <a:r>
              <a:rPr lang="en-IN" sz="2400" dirty="0"/>
              <a:t>at the end of year four. What is the interest rate implicit in this agreement?</a:t>
            </a:r>
            <a:endParaRPr lang="en-US" sz="2400" dirty="0"/>
          </a:p>
          <a:p>
            <a:endParaRPr lang="en-US" dirty="0"/>
          </a:p>
        </p:txBody>
      </p:sp>
      <p:sp>
        <p:nvSpPr>
          <p:cNvPr id="7"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Tree>
    <p:extLst>
      <p:ext uri="{BB962C8B-B14F-4D97-AF65-F5344CB8AC3E}">
        <p14:creationId xmlns:p14="http://schemas.microsoft.com/office/powerpoint/2010/main" val="536964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a:t>
            </a:r>
            <a:r>
              <a:rPr lang="en-IN" i="1" dirty="0"/>
              <a:t>i</a:t>
            </a:r>
            <a:r>
              <a:rPr lang="en-IN" dirty="0"/>
              <a:t> When Other Variables </a:t>
            </a:r>
            <a:r>
              <a:rPr lang="en-IN" dirty="0" smtClean="0"/>
              <a:t/>
            </a:r>
            <a:br>
              <a:rPr lang="en-IN" dirty="0" smtClean="0"/>
            </a:br>
            <a:r>
              <a:rPr lang="en-IN" dirty="0" smtClean="0"/>
              <a:t>Are </a:t>
            </a:r>
            <a:r>
              <a:rPr lang="en-IN" dirty="0"/>
              <a:t>Known</a:t>
            </a:r>
            <a:r>
              <a:rPr lang="en-IN" dirty="0" smtClean="0"/>
              <a:t>—Unequal </a:t>
            </a:r>
            <a:r>
              <a:rPr lang="en-IN" dirty="0"/>
              <a:t>Cash Flows </a:t>
            </a:r>
            <a:r>
              <a:rPr lang="en-IN" sz="2600" dirty="0" smtClean="0"/>
              <a:t>(continued)</a:t>
            </a:r>
            <a:endParaRPr lang="en-US" sz="2600" dirty="0"/>
          </a:p>
        </p:txBody>
      </p:sp>
      <p:sp>
        <p:nvSpPr>
          <p:cNvPr id="7"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0" name="TextBox 9"/>
          <p:cNvSpPr txBox="1"/>
          <p:nvPr/>
        </p:nvSpPr>
        <p:spPr>
          <a:xfrm>
            <a:off x="588414" y="3314158"/>
            <a:ext cx="8555586" cy="769441"/>
          </a:xfrm>
          <a:prstGeom prst="rect">
            <a:avLst/>
          </a:prstGeom>
          <a:noFill/>
        </p:spPr>
        <p:txBody>
          <a:bodyPr wrap="square" rtlCol="0">
            <a:spAutoFit/>
          </a:bodyPr>
          <a:lstStyle/>
          <a:p>
            <a:r>
              <a:rPr lang="en-IN" sz="2200" b="1" dirty="0">
                <a:solidFill>
                  <a:srgbClr val="C00000"/>
                </a:solidFill>
              </a:rPr>
              <a:t>$400 </a:t>
            </a:r>
            <a:r>
              <a:rPr lang="en-IN" sz="2200" dirty="0"/>
              <a:t>(present value) = </a:t>
            </a:r>
          </a:p>
          <a:p>
            <a:r>
              <a:rPr lang="en-IN" sz="2200" dirty="0"/>
              <a:t>           $100 (annuity amount) × </a:t>
            </a:r>
            <a:r>
              <a:rPr lang="en-IN" sz="2200" b="1" dirty="0">
                <a:solidFill>
                  <a:srgbClr val="C00000"/>
                </a:solidFill>
              </a:rPr>
              <a:t>PVA</a:t>
            </a:r>
            <a:r>
              <a:rPr lang="en-IN" sz="2200" dirty="0"/>
              <a:t>* + $200 (single payment) × </a:t>
            </a:r>
            <a:r>
              <a:rPr lang="en-IN" sz="2200" b="1" dirty="0">
                <a:solidFill>
                  <a:srgbClr val="C00000"/>
                </a:solidFill>
              </a:rPr>
              <a:t>PV</a:t>
            </a:r>
            <a:r>
              <a:rPr lang="en-IN" sz="2200" dirty="0"/>
              <a:t>†</a:t>
            </a:r>
          </a:p>
        </p:txBody>
      </p:sp>
      <p:sp>
        <p:nvSpPr>
          <p:cNvPr id="11" name="TextBox 10"/>
          <p:cNvSpPr txBox="1"/>
          <p:nvPr/>
        </p:nvSpPr>
        <p:spPr>
          <a:xfrm>
            <a:off x="749404" y="4924839"/>
            <a:ext cx="1558879" cy="400110"/>
          </a:xfrm>
          <a:prstGeom prst="rect">
            <a:avLst/>
          </a:prstGeom>
          <a:noFill/>
        </p:spPr>
        <p:txBody>
          <a:bodyPr wrap="square" rtlCol="0" anchor="ctr">
            <a:spAutoFit/>
          </a:bodyPr>
          <a:lstStyle/>
          <a:p>
            <a:r>
              <a:rPr lang="en-IN" sz="2000" dirty="0"/>
              <a:t>Using </a:t>
            </a:r>
            <a:r>
              <a:rPr lang="en-IN" sz="2000" i="1" dirty="0"/>
              <a:t>i</a:t>
            </a:r>
            <a:r>
              <a:rPr lang="en-IN" sz="2000" dirty="0"/>
              <a:t> = </a:t>
            </a:r>
            <a:r>
              <a:rPr lang="en-IN" sz="2000" b="1" dirty="0">
                <a:solidFill>
                  <a:srgbClr val="C00000"/>
                </a:solidFill>
              </a:rPr>
              <a:t>9%</a:t>
            </a:r>
          </a:p>
        </p:txBody>
      </p:sp>
      <p:sp>
        <p:nvSpPr>
          <p:cNvPr id="12" name="TextBox 11"/>
          <p:cNvSpPr txBox="1"/>
          <p:nvPr/>
        </p:nvSpPr>
        <p:spPr>
          <a:xfrm>
            <a:off x="2888399" y="4904143"/>
            <a:ext cx="5664679" cy="461665"/>
          </a:xfrm>
          <a:prstGeom prst="rect">
            <a:avLst/>
          </a:prstGeom>
          <a:noFill/>
        </p:spPr>
        <p:txBody>
          <a:bodyPr wrap="square" rtlCol="0" anchor="ctr">
            <a:spAutoFit/>
          </a:bodyPr>
          <a:lstStyle/>
          <a:p>
            <a:r>
              <a:rPr lang="en-IN" sz="2000" dirty="0"/>
              <a:t>PV = $100 (2.53129)</a:t>
            </a:r>
            <a:r>
              <a:rPr lang="en-IN" sz="2400" dirty="0"/>
              <a:t>*</a:t>
            </a:r>
            <a:r>
              <a:rPr lang="en-IN" sz="2000" dirty="0"/>
              <a:t> + $200 (.70843)</a:t>
            </a:r>
            <a:r>
              <a:rPr lang="en-IN" sz="2400" dirty="0"/>
              <a:t>†</a:t>
            </a:r>
            <a:r>
              <a:rPr lang="en-IN" sz="2000" dirty="0"/>
              <a:t> = </a:t>
            </a:r>
            <a:r>
              <a:rPr lang="en-IN" sz="2000" b="1" dirty="0">
                <a:solidFill>
                  <a:srgbClr val="C00000"/>
                </a:solidFill>
              </a:rPr>
              <a:t>$395</a:t>
            </a:r>
          </a:p>
        </p:txBody>
      </p:sp>
      <p:cxnSp>
        <p:nvCxnSpPr>
          <p:cNvPr id="13" name="Straight Arrow Connector 12"/>
          <p:cNvCxnSpPr/>
          <p:nvPr/>
        </p:nvCxnSpPr>
        <p:spPr>
          <a:xfrm>
            <a:off x="2222090" y="5153606"/>
            <a:ext cx="651627" cy="0"/>
          </a:xfrm>
          <a:prstGeom prst="straightConnector1">
            <a:avLst/>
          </a:prstGeom>
          <a:ln w="19050">
            <a:solidFill>
              <a:srgbClr val="5B691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49403" y="5378654"/>
            <a:ext cx="1558880" cy="400110"/>
          </a:xfrm>
          <a:prstGeom prst="rect">
            <a:avLst/>
          </a:prstGeom>
          <a:noFill/>
        </p:spPr>
        <p:txBody>
          <a:bodyPr wrap="square" rtlCol="0">
            <a:spAutoFit/>
          </a:bodyPr>
          <a:lstStyle/>
          <a:p>
            <a:r>
              <a:rPr lang="en-IN" sz="2000" dirty="0"/>
              <a:t>Using </a:t>
            </a:r>
            <a:r>
              <a:rPr lang="en-IN" sz="2000" i="1" dirty="0"/>
              <a:t>i</a:t>
            </a:r>
            <a:r>
              <a:rPr lang="en-IN" sz="2000" dirty="0"/>
              <a:t> = </a:t>
            </a:r>
            <a:r>
              <a:rPr lang="en-IN" sz="2000" b="1" dirty="0">
                <a:solidFill>
                  <a:srgbClr val="C00000"/>
                </a:solidFill>
              </a:rPr>
              <a:t>8%</a:t>
            </a:r>
          </a:p>
        </p:txBody>
      </p:sp>
      <p:sp>
        <p:nvSpPr>
          <p:cNvPr id="15" name="TextBox 14"/>
          <p:cNvSpPr txBox="1"/>
          <p:nvPr/>
        </p:nvSpPr>
        <p:spPr>
          <a:xfrm>
            <a:off x="2873717" y="5363265"/>
            <a:ext cx="5473870" cy="461665"/>
          </a:xfrm>
          <a:prstGeom prst="rect">
            <a:avLst/>
          </a:prstGeom>
          <a:noFill/>
        </p:spPr>
        <p:txBody>
          <a:bodyPr wrap="square" rtlCol="0" anchor="ctr">
            <a:spAutoFit/>
          </a:bodyPr>
          <a:lstStyle>
            <a:defPPr>
              <a:defRPr lang="en-US"/>
            </a:defPPr>
            <a:lvl1pPr>
              <a:defRPr sz="2200"/>
            </a:lvl1pPr>
          </a:lstStyle>
          <a:p>
            <a:r>
              <a:rPr lang="en-IN" sz="2000" dirty="0"/>
              <a:t>PV = $100 (2.57710)</a:t>
            </a:r>
            <a:r>
              <a:rPr lang="en-IN" sz="2400" dirty="0"/>
              <a:t>*</a:t>
            </a:r>
            <a:r>
              <a:rPr lang="en-IN" sz="2000" dirty="0"/>
              <a:t> + $200 (.73503)</a:t>
            </a:r>
            <a:r>
              <a:rPr lang="en-IN" sz="2400" dirty="0"/>
              <a:t>†</a:t>
            </a:r>
            <a:r>
              <a:rPr lang="en-IN" sz="2000" dirty="0"/>
              <a:t> = </a:t>
            </a:r>
            <a:r>
              <a:rPr lang="en-IN" sz="2000" b="1" dirty="0">
                <a:solidFill>
                  <a:srgbClr val="C00000"/>
                </a:solidFill>
              </a:rPr>
              <a:t>$405</a:t>
            </a:r>
          </a:p>
        </p:txBody>
      </p:sp>
      <p:cxnSp>
        <p:nvCxnSpPr>
          <p:cNvPr id="16" name="Straight Arrow Connector 15"/>
          <p:cNvCxnSpPr/>
          <p:nvPr/>
        </p:nvCxnSpPr>
        <p:spPr>
          <a:xfrm>
            <a:off x="2222090" y="5591832"/>
            <a:ext cx="651627" cy="0"/>
          </a:xfrm>
          <a:prstGeom prst="straightConnector1">
            <a:avLst/>
          </a:prstGeom>
          <a:ln w="19050">
            <a:solidFill>
              <a:srgbClr val="5B6912"/>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89974" y="4099412"/>
            <a:ext cx="8213300" cy="707886"/>
          </a:xfrm>
          <a:prstGeom prst="rect">
            <a:avLst/>
          </a:prstGeom>
          <a:noFill/>
        </p:spPr>
        <p:txBody>
          <a:bodyPr wrap="square" rtlCol="0">
            <a:spAutoFit/>
          </a:bodyPr>
          <a:lstStyle/>
          <a:p>
            <a:r>
              <a:rPr lang="en-IN" sz="2000" dirty="0"/>
              <a:t>* Present value of an ordinary annuity (</a:t>
            </a:r>
            <a:r>
              <a:rPr lang="en-IN" sz="2000" b="1" dirty="0">
                <a:solidFill>
                  <a:srgbClr val="C00000"/>
                </a:solidFill>
              </a:rPr>
              <a:t>PVA</a:t>
            </a:r>
            <a:r>
              <a:rPr lang="en-IN" sz="2000" dirty="0"/>
              <a:t>)</a:t>
            </a:r>
            <a:r>
              <a:rPr lang="en-IN" sz="2000" b="1" dirty="0">
                <a:solidFill>
                  <a:srgbClr val="C00000"/>
                </a:solidFill>
              </a:rPr>
              <a:t> </a:t>
            </a:r>
            <a:r>
              <a:rPr lang="en-IN" sz="2000" dirty="0"/>
              <a:t>of $1: </a:t>
            </a:r>
            <a:r>
              <a:rPr lang="en-IN" sz="2000" i="1" dirty="0"/>
              <a:t>n </a:t>
            </a:r>
            <a:r>
              <a:rPr lang="en-IN" sz="2000" dirty="0"/>
              <a:t>= 3,</a:t>
            </a:r>
            <a:r>
              <a:rPr lang="en-IN" sz="2000" i="1" dirty="0"/>
              <a:t> i </a:t>
            </a:r>
            <a:r>
              <a:rPr lang="en-IN" sz="2000" dirty="0"/>
              <a:t>= ?</a:t>
            </a:r>
          </a:p>
          <a:p>
            <a:r>
              <a:rPr lang="en-IN" sz="2000" dirty="0"/>
              <a:t>† Present value (</a:t>
            </a:r>
            <a:r>
              <a:rPr lang="en-IN" sz="2000" b="1" dirty="0">
                <a:solidFill>
                  <a:srgbClr val="C00000"/>
                </a:solidFill>
              </a:rPr>
              <a:t>PV</a:t>
            </a:r>
            <a:r>
              <a:rPr lang="en-IN" sz="2000" dirty="0"/>
              <a:t>)</a:t>
            </a:r>
            <a:r>
              <a:rPr lang="en-IN" sz="2000" b="1" dirty="0">
                <a:solidFill>
                  <a:srgbClr val="C00000"/>
                </a:solidFill>
              </a:rPr>
              <a:t> </a:t>
            </a:r>
            <a:r>
              <a:rPr lang="en-IN" sz="2000" dirty="0"/>
              <a:t>of $1: </a:t>
            </a:r>
            <a:r>
              <a:rPr lang="en-IN" sz="2000" i="1" dirty="0"/>
              <a:t>n </a:t>
            </a:r>
            <a:r>
              <a:rPr lang="en-IN" sz="2000" dirty="0"/>
              <a:t>= 4,</a:t>
            </a:r>
            <a:r>
              <a:rPr lang="en-IN" sz="2000" i="1" dirty="0"/>
              <a:t> i </a:t>
            </a:r>
            <a:r>
              <a:rPr lang="en-IN" sz="2000" dirty="0"/>
              <a:t>= ?</a:t>
            </a:r>
          </a:p>
        </p:txBody>
      </p:sp>
      <p:sp>
        <p:nvSpPr>
          <p:cNvPr id="5" name="TextBox 4"/>
          <p:cNvSpPr txBox="1"/>
          <p:nvPr/>
        </p:nvSpPr>
        <p:spPr>
          <a:xfrm>
            <a:off x="923436" y="5882156"/>
            <a:ext cx="7946376" cy="738664"/>
          </a:xfrm>
          <a:prstGeom prst="rect">
            <a:avLst/>
          </a:prstGeom>
          <a:solidFill>
            <a:srgbClr val="FFFFCC"/>
          </a:solidFill>
          <a:ln>
            <a:solidFill>
              <a:srgbClr val="F79646"/>
            </a:solidFill>
          </a:ln>
        </p:spPr>
        <p:txBody>
          <a:bodyPr wrap="square" rtlCol="0">
            <a:spAutoFit/>
          </a:bodyPr>
          <a:lstStyle/>
          <a:p>
            <a:r>
              <a:rPr lang="en-US" sz="2100" dirty="0"/>
              <a:t>This indicates that the interest rate implicit in the agreement is between 8% and 9%.</a:t>
            </a:r>
            <a:endParaRPr lang="en-US" sz="2100" b="1" dirty="0">
              <a:solidFill>
                <a:srgbClr val="C00000"/>
              </a:solidFill>
            </a:endParaRPr>
          </a:p>
        </p:txBody>
      </p:sp>
      <p:sp>
        <p:nvSpPr>
          <p:cNvPr id="6" name="Right Brace 5"/>
          <p:cNvSpPr/>
          <p:nvPr/>
        </p:nvSpPr>
        <p:spPr>
          <a:xfrm>
            <a:off x="8248279" y="5158408"/>
            <a:ext cx="49654" cy="440491"/>
          </a:xfrm>
          <a:prstGeom prst="rightBrace">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extBox 7"/>
          <p:cNvSpPr txBox="1"/>
          <p:nvPr/>
        </p:nvSpPr>
        <p:spPr>
          <a:xfrm>
            <a:off x="8347587" y="5193988"/>
            <a:ext cx="655850" cy="369332"/>
          </a:xfrm>
          <a:prstGeom prst="rect">
            <a:avLst/>
          </a:prstGeom>
          <a:noFill/>
        </p:spPr>
        <p:txBody>
          <a:bodyPr wrap="square" rtlCol="0">
            <a:spAutoFit/>
          </a:bodyPr>
          <a:lstStyle/>
          <a:p>
            <a:r>
              <a:rPr lang="en-US" b="1" dirty="0">
                <a:solidFill>
                  <a:srgbClr val="C00000"/>
                </a:solidFill>
              </a:rPr>
              <a:t>$400</a:t>
            </a:r>
          </a:p>
        </p:txBody>
      </p:sp>
      <p:pic>
        <p:nvPicPr>
          <p:cNvPr id="18" name="Picture 17"/>
          <p:cNvPicPr>
            <a:picLocks noChangeAspect="1"/>
          </p:cNvPicPr>
          <p:nvPr/>
        </p:nvPicPr>
        <p:blipFill>
          <a:blip r:embed="rId3"/>
          <a:stretch>
            <a:fillRect/>
          </a:stretch>
        </p:blipFill>
        <p:spPr>
          <a:xfrm>
            <a:off x="1862667" y="1282583"/>
            <a:ext cx="6046165" cy="2171818"/>
          </a:xfrm>
          <a:prstGeom prst="rect">
            <a:avLst/>
          </a:prstGeom>
        </p:spPr>
      </p:pic>
    </p:spTree>
    <p:extLst>
      <p:ext uri="{BB962C8B-B14F-4D97-AF65-F5344CB8AC3E}">
        <p14:creationId xmlns:p14="http://schemas.microsoft.com/office/powerpoint/2010/main" val="20768007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7" grpId="0"/>
      <p:bldP spid="5" grpId="0" animBg="1"/>
      <p:bldP spid="6" grpId="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Annual Installments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400" dirty="0"/>
              <a:t>The Omagosh Company purchased office furniture for $25,800 and agreed to pay for the purchase by making five annual installment payments beginning one year from today. </a:t>
            </a:r>
            <a:r>
              <a:rPr lang="en-US" sz="2400" dirty="0" smtClean="0"/>
              <a:t>The </a:t>
            </a:r>
            <a:r>
              <a:rPr lang="en-US" sz="2400" dirty="0"/>
              <a:t>installment payments include interest at 8%. </a:t>
            </a:r>
            <a:r>
              <a:rPr lang="en-US" sz="2400" dirty="0" smtClean="0"/>
              <a:t>The </a:t>
            </a:r>
            <a:r>
              <a:rPr lang="en-US" sz="2400" dirty="0"/>
              <a:t>present value of an ordinary annuity for </a:t>
            </a:r>
            <a:r>
              <a:rPr lang="en-US" sz="2400" dirty="0" smtClean="0"/>
              <a:t>five </a:t>
            </a:r>
            <a:r>
              <a:rPr lang="en-US" sz="2400" dirty="0"/>
              <a:t>periods at 8% is 3.99271. </a:t>
            </a:r>
            <a:r>
              <a:rPr lang="en-US" sz="2400" dirty="0" smtClean="0"/>
              <a:t>The </a:t>
            </a:r>
            <a:r>
              <a:rPr lang="en-US" sz="2400" dirty="0"/>
              <a:t>present value of an annuity due for </a:t>
            </a:r>
            <a:r>
              <a:rPr lang="en-US" sz="2400" dirty="0" smtClean="0"/>
              <a:t>five </a:t>
            </a:r>
            <a:r>
              <a:rPr lang="en-US" sz="2400" dirty="0"/>
              <a:t>periods at 8% is 4.31213. </a:t>
            </a:r>
            <a:r>
              <a:rPr lang="en-US" sz="2400" dirty="0" smtClean="0"/>
              <a:t>What </a:t>
            </a:r>
            <a:r>
              <a:rPr lang="en-US" sz="2400" dirty="0"/>
              <a:t>is the required annual installment </a:t>
            </a:r>
            <a:r>
              <a:rPr lang="en-US" sz="2400" dirty="0" smtClean="0"/>
              <a:t>payment? </a:t>
            </a:r>
            <a:endParaRPr lang="en-US" sz="2400" dirty="0"/>
          </a:p>
          <a:p>
            <a:pPr marL="457200" indent="-457200">
              <a:buFont typeface="+mj-lt"/>
              <a:buAutoNum type="alphaLcPeriod"/>
            </a:pPr>
            <a:r>
              <a:rPr lang="en-US" sz="2400" dirty="0"/>
              <a:t>$5,160</a:t>
            </a:r>
          </a:p>
          <a:p>
            <a:pPr marL="457200" indent="-457200">
              <a:buFont typeface="+mj-lt"/>
              <a:buAutoNum type="alphaLcPeriod"/>
            </a:pPr>
            <a:r>
              <a:rPr lang="en-US" sz="2400" dirty="0"/>
              <a:t>$6,462</a:t>
            </a:r>
          </a:p>
          <a:p>
            <a:pPr marL="457200" indent="-457200">
              <a:buFont typeface="+mj-lt"/>
              <a:buAutoNum type="alphaLcPeriod"/>
            </a:pPr>
            <a:r>
              <a:rPr lang="en-US" sz="2400" dirty="0"/>
              <a:t>$</a:t>
            </a:r>
            <a:r>
              <a:rPr lang="en-US" sz="2400" dirty="0" smtClean="0"/>
              <a:t>5,983</a:t>
            </a:r>
            <a:endParaRPr lang="en-US" sz="2400" dirty="0"/>
          </a:p>
          <a:p>
            <a:pPr marL="457200" indent="-457200">
              <a:buFont typeface="+mj-lt"/>
              <a:buAutoNum type="alphaLcPeriod"/>
            </a:pPr>
            <a:r>
              <a:rPr lang="en-US" sz="2400" dirty="0"/>
              <a:t>$4,398</a:t>
            </a:r>
          </a:p>
          <a:p>
            <a:pPr marL="0" indent="0">
              <a:buNone/>
              <a:tabLst>
                <a:tab pos="1031875" algn="dec"/>
                <a:tab pos="7772400" algn="dec"/>
              </a:tabLst>
              <a:defRPr/>
            </a:pPr>
            <a:endParaRPr lang="en-US" sz="2000" dirty="0"/>
          </a:p>
        </p:txBody>
      </p:sp>
      <p:sp>
        <p:nvSpPr>
          <p:cNvPr id="2" name="Oval 1"/>
          <p:cNvSpPr/>
          <p:nvPr/>
        </p:nvSpPr>
        <p:spPr bwMode="auto">
          <a:xfrm flipV="1">
            <a:off x="745066" y="4522064"/>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2787657" y="4144178"/>
            <a:ext cx="5361652" cy="1723549"/>
          </a:xfrm>
          <a:prstGeom prst="rect">
            <a:avLst/>
          </a:prstGeom>
          <a:solidFill>
            <a:schemeClr val="accent2">
              <a:lumMod val="20000"/>
              <a:lumOff val="80000"/>
            </a:schemeClr>
          </a:solidFill>
          <a:ln w="6350">
            <a:solidFill>
              <a:schemeClr val="tx1"/>
            </a:solidFill>
          </a:ln>
        </p:spPr>
        <p:txBody>
          <a:bodyPr wrap="square" rtlCol="0">
            <a:spAutoFit/>
          </a:bodyPr>
          <a:lstStyle/>
          <a:p>
            <a:pPr>
              <a:spcAft>
                <a:spcPts val="1200"/>
              </a:spcAft>
            </a:pPr>
            <a:r>
              <a:rPr lang="en-US" sz="2400" dirty="0"/>
              <a:t>The correct answer is </a:t>
            </a:r>
            <a:r>
              <a:rPr lang="en-US" sz="2400" i="1" dirty="0"/>
              <a:t>b</a:t>
            </a:r>
            <a:r>
              <a:rPr lang="en-US" sz="2400" dirty="0"/>
              <a:t>:</a:t>
            </a:r>
          </a:p>
          <a:p>
            <a:r>
              <a:rPr lang="en-US" sz="2400" dirty="0"/>
              <a:t>$25,800 ÷ 3.99271* = </a:t>
            </a:r>
            <a:r>
              <a:rPr lang="en-US" sz="2400" b="1" dirty="0"/>
              <a:t>$ 6,462     </a:t>
            </a:r>
          </a:p>
          <a:p>
            <a:pPr lvl="1"/>
            <a:r>
              <a:rPr lang="en-US" sz="2400" dirty="0"/>
              <a:t>  *present value of an ordinary annuity for </a:t>
            </a:r>
            <a:r>
              <a:rPr lang="en-US" sz="2400" dirty="0" smtClean="0"/>
              <a:t>five </a:t>
            </a:r>
            <a:r>
              <a:rPr lang="en-US" sz="2400" dirty="0"/>
              <a:t>periods at 8%</a:t>
            </a:r>
            <a:endParaRPr lang="en-US" sz="2400" b="1" dirty="0">
              <a:solidFill>
                <a:srgbClr val="C00000"/>
              </a:solidFill>
            </a:endParaRP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-8</a:t>
            </a:r>
            <a:endParaRPr lang="en-IN" sz="1500" dirty="0"/>
          </a:p>
        </p:txBody>
      </p:sp>
    </p:spTree>
    <p:extLst>
      <p:ext uri="{BB962C8B-B14F-4D97-AF65-F5344CB8AC3E}">
        <p14:creationId xmlns:p14="http://schemas.microsoft.com/office/powerpoint/2010/main" val="17251166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Long-Term Bond Liability</a:t>
            </a:r>
          </a:p>
        </p:txBody>
      </p:sp>
      <p:sp>
        <p:nvSpPr>
          <p:cNvPr id="3" name="Content Placeholder 2"/>
          <p:cNvSpPr>
            <a:spLocks noGrp="1"/>
          </p:cNvSpPr>
          <p:nvPr>
            <p:ph idx="1"/>
          </p:nvPr>
        </p:nvSpPr>
        <p:spPr>
          <a:xfrm>
            <a:off x="761999" y="1168401"/>
            <a:ext cx="8013600" cy="5334004"/>
          </a:xfrm>
        </p:spPr>
        <p:txBody>
          <a:bodyPr>
            <a:normAutofit/>
          </a:bodyPr>
          <a:lstStyle/>
          <a:p>
            <a:r>
              <a:rPr lang="en-IN" sz="1900" dirty="0"/>
              <a:t>On June 30, 2018, Fumatsu Electric issued 10% stated rate bonds with a face amount of $200 million. The bonds mature on June 30, 2038 (20 years). The market rate of interest for similar issues was 12%. Interest is paid </a:t>
            </a:r>
            <a:r>
              <a:rPr lang="en-US" sz="1900" dirty="0"/>
              <a:t>semiannually</a:t>
            </a:r>
            <a:r>
              <a:rPr lang="en-IN" sz="1900" dirty="0"/>
              <a:t> (5%) on June 30 and December 31, beginning December 31, 2018. The interest payment is $10 million (5% </a:t>
            </a:r>
            <a:r>
              <a:rPr lang="en-IN" sz="1900" dirty="0" smtClean="0"/>
              <a:t>× </a:t>
            </a:r>
            <a:r>
              <a:rPr lang="en-IN" sz="1900" dirty="0"/>
              <a:t>$200 million). What was the price of the bond issue? What amount of interest expense will Fumatsu record for the bonds in 2018?</a:t>
            </a:r>
            <a:endParaRPr lang="en-US" sz="1900" dirty="0"/>
          </a:p>
          <a:p>
            <a:endParaRPr lang="en-US" sz="1900" dirty="0"/>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7" name="TextBox 6"/>
          <p:cNvSpPr txBox="1"/>
          <p:nvPr/>
        </p:nvSpPr>
        <p:spPr>
          <a:xfrm>
            <a:off x="689306" y="4065571"/>
            <a:ext cx="6105379" cy="461665"/>
          </a:xfrm>
          <a:prstGeom prst="rect">
            <a:avLst/>
          </a:prstGeom>
          <a:noFill/>
        </p:spPr>
        <p:txBody>
          <a:bodyPr wrap="square" rtlCol="0">
            <a:spAutoFit/>
          </a:bodyPr>
          <a:lstStyle/>
          <a:p>
            <a:pPr algn="r"/>
            <a:r>
              <a:rPr lang="en-IN" sz="2400" dirty="0"/>
              <a:t>PVA = $10 million (annuity amount) </a:t>
            </a:r>
            <a:r>
              <a:rPr lang="en-IN" sz="2400" dirty="0" smtClean="0"/>
              <a:t>× </a:t>
            </a:r>
            <a:r>
              <a:rPr lang="en-IN" sz="2400" dirty="0"/>
              <a:t>15.04630</a:t>
            </a:r>
            <a:endParaRPr lang="en-US" sz="2400" dirty="0"/>
          </a:p>
        </p:txBody>
      </p:sp>
      <p:sp>
        <p:nvSpPr>
          <p:cNvPr id="17" name="TextBox 16"/>
          <p:cNvSpPr txBox="1"/>
          <p:nvPr/>
        </p:nvSpPr>
        <p:spPr>
          <a:xfrm>
            <a:off x="701026" y="4541526"/>
            <a:ext cx="6105379" cy="461665"/>
          </a:xfrm>
          <a:prstGeom prst="rect">
            <a:avLst/>
          </a:prstGeom>
          <a:noFill/>
        </p:spPr>
        <p:txBody>
          <a:bodyPr wrap="square" rtlCol="0">
            <a:spAutoFit/>
          </a:bodyPr>
          <a:lstStyle/>
          <a:p>
            <a:pPr algn="r"/>
            <a:r>
              <a:rPr lang="en-IN" sz="2400" dirty="0"/>
              <a:t>PV = </a:t>
            </a:r>
            <a:r>
              <a:rPr lang="en-US" sz="2400" dirty="0"/>
              <a:t>$200 million (lump-sum) </a:t>
            </a:r>
            <a:r>
              <a:rPr lang="en-US" sz="2400" dirty="0" smtClean="0"/>
              <a:t>× </a:t>
            </a:r>
            <a:r>
              <a:rPr lang="en-US" sz="2400" dirty="0"/>
              <a:t>.09722</a:t>
            </a:r>
          </a:p>
        </p:txBody>
      </p:sp>
      <p:sp>
        <p:nvSpPr>
          <p:cNvPr id="11" name="TextBox 10"/>
          <p:cNvSpPr txBox="1"/>
          <p:nvPr/>
        </p:nvSpPr>
        <p:spPr>
          <a:xfrm>
            <a:off x="7033843" y="4079634"/>
            <a:ext cx="2011680" cy="461665"/>
          </a:xfrm>
          <a:prstGeom prst="rect">
            <a:avLst/>
          </a:prstGeom>
          <a:noFill/>
        </p:spPr>
        <p:txBody>
          <a:bodyPr wrap="square" rtlCol="0">
            <a:spAutoFit/>
          </a:bodyPr>
          <a:lstStyle/>
          <a:p>
            <a:pPr algn="r"/>
            <a:r>
              <a:rPr lang="en-IN" sz="2400" dirty="0"/>
              <a:t>$150,463,000</a:t>
            </a:r>
            <a:endParaRPr lang="en-US" sz="2400" dirty="0"/>
          </a:p>
        </p:txBody>
      </p:sp>
      <p:sp>
        <p:nvSpPr>
          <p:cNvPr id="19" name="TextBox 18"/>
          <p:cNvSpPr txBox="1"/>
          <p:nvPr/>
        </p:nvSpPr>
        <p:spPr>
          <a:xfrm>
            <a:off x="7039698" y="4541299"/>
            <a:ext cx="2011680" cy="461665"/>
          </a:xfrm>
          <a:prstGeom prst="rect">
            <a:avLst/>
          </a:prstGeom>
          <a:noFill/>
        </p:spPr>
        <p:txBody>
          <a:bodyPr wrap="square" rtlCol="0">
            <a:spAutoFit/>
          </a:bodyPr>
          <a:lstStyle/>
          <a:p>
            <a:pPr algn="r"/>
            <a:r>
              <a:rPr lang="en-US" sz="2400" dirty="0"/>
              <a:t>19,444,000</a:t>
            </a:r>
          </a:p>
        </p:txBody>
      </p:sp>
      <p:sp>
        <p:nvSpPr>
          <p:cNvPr id="20" name="TextBox 19"/>
          <p:cNvSpPr txBox="1"/>
          <p:nvPr/>
        </p:nvSpPr>
        <p:spPr>
          <a:xfrm>
            <a:off x="698678" y="5073757"/>
            <a:ext cx="6105379" cy="461665"/>
          </a:xfrm>
          <a:prstGeom prst="rect">
            <a:avLst/>
          </a:prstGeom>
          <a:noFill/>
        </p:spPr>
        <p:txBody>
          <a:bodyPr wrap="square" rtlCol="0">
            <a:spAutoFit/>
          </a:bodyPr>
          <a:lstStyle/>
          <a:p>
            <a:pPr algn="r"/>
            <a:r>
              <a:rPr lang="en-IN" sz="2400" dirty="0"/>
              <a:t>Price of the bond issue</a:t>
            </a:r>
            <a:endParaRPr lang="en-US" sz="2400" dirty="0"/>
          </a:p>
        </p:txBody>
      </p:sp>
      <p:sp>
        <p:nvSpPr>
          <p:cNvPr id="12" name="TextBox 11"/>
          <p:cNvSpPr txBox="1"/>
          <p:nvPr/>
        </p:nvSpPr>
        <p:spPr>
          <a:xfrm>
            <a:off x="6822821" y="4065570"/>
            <a:ext cx="379831" cy="461665"/>
          </a:xfrm>
          <a:prstGeom prst="rect">
            <a:avLst/>
          </a:prstGeom>
          <a:noFill/>
        </p:spPr>
        <p:txBody>
          <a:bodyPr wrap="square" rtlCol="0">
            <a:spAutoFit/>
          </a:bodyPr>
          <a:lstStyle/>
          <a:p>
            <a:r>
              <a:rPr lang="en-US" sz="2400" dirty="0"/>
              <a:t>=</a:t>
            </a:r>
            <a:endParaRPr lang="en-US" dirty="0"/>
          </a:p>
        </p:txBody>
      </p:sp>
      <p:sp>
        <p:nvSpPr>
          <p:cNvPr id="22" name="TextBox 21"/>
          <p:cNvSpPr txBox="1"/>
          <p:nvPr/>
        </p:nvSpPr>
        <p:spPr>
          <a:xfrm>
            <a:off x="6855647" y="4541299"/>
            <a:ext cx="379831" cy="461665"/>
          </a:xfrm>
          <a:prstGeom prst="rect">
            <a:avLst/>
          </a:prstGeom>
          <a:noFill/>
        </p:spPr>
        <p:txBody>
          <a:bodyPr wrap="square" rtlCol="0">
            <a:spAutoFit/>
          </a:bodyPr>
          <a:lstStyle/>
          <a:p>
            <a:r>
              <a:rPr lang="en-US" sz="2400" dirty="0"/>
              <a:t>=</a:t>
            </a:r>
            <a:endParaRPr lang="en-US" dirty="0"/>
          </a:p>
        </p:txBody>
      </p:sp>
      <p:sp>
        <p:nvSpPr>
          <p:cNvPr id="23" name="TextBox 22"/>
          <p:cNvSpPr txBox="1"/>
          <p:nvPr/>
        </p:nvSpPr>
        <p:spPr>
          <a:xfrm>
            <a:off x="6853299" y="5087592"/>
            <a:ext cx="379831" cy="461665"/>
          </a:xfrm>
          <a:prstGeom prst="rect">
            <a:avLst/>
          </a:prstGeom>
          <a:noFill/>
        </p:spPr>
        <p:txBody>
          <a:bodyPr wrap="square" rtlCol="0">
            <a:spAutoFit/>
          </a:bodyPr>
          <a:lstStyle/>
          <a:p>
            <a:r>
              <a:rPr lang="en-US" sz="2400" dirty="0"/>
              <a:t>=</a:t>
            </a:r>
            <a:endParaRPr lang="en-US" dirty="0"/>
          </a:p>
        </p:txBody>
      </p:sp>
      <p:sp>
        <p:nvSpPr>
          <p:cNvPr id="24" name="TextBox 23"/>
          <p:cNvSpPr txBox="1"/>
          <p:nvPr/>
        </p:nvSpPr>
        <p:spPr>
          <a:xfrm>
            <a:off x="7037350" y="5073525"/>
            <a:ext cx="2011680" cy="461665"/>
          </a:xfrm>
          <a:prstGeom prst="rect">
            <a:avLst/>
          </a:prstGeom>
          <a:noFill/>
        </p:spPr>
        <p:txBody>
          <a:bodyPr wrap="square" rtlCol="0">
            <a:spAutoFit/>
          </a:bodyPr>
          <a:lstStyle/>
          <a:p>
            <a:pPr algn="r"/>
            <a:r>
              <a:rPr lang="en-US" sz="2400" b="1" dirty="0">
                <a:solidFill>
                  <a:srgbClr val="C00000"/>
                </a:solidFill>
              </a:rPr>
              <a:t>$169,907,000</a:t>
            </a:r>
          </a:p>
        </p:txBody>
      </p:sp>
      <p:cxnSp>
        <p:nvCxnSpPr>
          <p:cNvPr id="15" name="Straight Connector 14"/>
          <p:cNvCxnSpPr/>
          <p:nvPr/>
        </p:nvCxnSpPr>
        <p:spPr>
          <a:xfrm flipV="1">
            <a:off x="7202652" y="5059236"/>
            <a:ext cx="1758469"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V="1">
            <a:off x="7214372" y="5549262"/>
            <a:ext cx="1758469"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V="1">
            <a:off x="7212024" y="5603186"/>
            <a:ext cx="1758469" cy="0"/>
          </a:xfrm>
          <a:prstGeom prst="line">
            <a:avLst/>
          </a:prstGeom>
          <a:ln w="19050"/>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761998" y="6045588"/>
            <a:ext cx="8074574" cy="481818"/>
          </a:xfrm>
          <a:prstGeom prst="rect">
            <a:avLst/>
          </a:prstGeom>
          <a:solidFill>
            <a:srgbClr val="FFFFCC"/>
          </a:solidFill>
          <a:ln>
            <a:solidFill>
              <a:srgbClr val="F79646"/>
            </a:solidFill>
          </a:ln>
        </p:spPr>
        <p:txBody>
          <a:bodyPr wrap="square" rtlCol="0">
            <a:spAutoFit/>
          </a:bodyPr>
          <a:lstStyle/>
          <a:p>
            <a:endParaRPr lang="en-US" dirty="0"/>
          </a:p>
        </p:txBody>
      </p:sp>
      <p:sp>
        <p:nvSpPr>
          <p:cNvPr id="30" name="TextBox 29"/>
          <p:cNvSpPr txBox="1"/>
          <p:nvPr/>
        </p:nvSpPr>
        <p:spPr>
          <a:xfrm>
            <a:off x="853374" y="6060043"/>
            <a:ext cx="2778426" cy="430887"/>
          </a:xfrm>
          <a:prstGeom prst="rect">
            <a:avLst/>
          </a:prstGeom>
          <a:noFill/>
        </p:spPr>
        <p:txBody>
          <a:bodyPr wrap="square" rtlCol="0" anchor="ctr">
            <a:spAutoFit/>
          </a:bodyPr>
          <a:lstStyle/>
          <a:p>
            <a:pPr algn="ctr"/>
            <a:r>
              <a:rPr lang="en-IN" sz="2200" dirty="0"/>
              <a:t>Interest expense</a:t>
            </a:r>
          </a:p>
        </p:txBody>
      </p:sp>
      <p:sp>
        <p:nvSpPr>
          <p:cNvPr id="31" name="TextBox 30"/>
          <p:cNvSpPr txBox="1"/>
          <p:nvPr/>
        </p:nvSpPr>
        <p:spPr>
          <a:xfrm>
            <a:off x="3879660" y="6067054"/>
            <a:ext cx="4673418" cy="430887"/>
          </a:xfrm>
          <a:prstGeom prst="rect">
            <a:avLst/>
          </a:prstGeom>
          <a:noFill/>
        </p:spPr>
        <p:txBody>
          <a:bodyPr wrap="square" rtlCol="0" anchor="ctr">
            <a:spAutoFit/>
          </a:bodyPr>
          <a:lstStyle/>
          <a:p>
            <a:pPr algn="ctr"/>
            <a:r>
              <a:rPr lang="en-IN" sz="2200" dirty="0"/>
              <a:t>$169,907,000 × 6% = </a:t>
            </a:r>
            <a:r>
              <a:rPr lang="en-IN" sz="2200" b="1" dirty="0">
                <a:solidFill>
                  <a:srgbClr val="C00000"/>
                </a:solidFill>
              </a:rPr>
              <a:t>$10,194,420</a:t>
            </a:r>
          </a:p>
        </p:txBody>
      </p:sp>
      <p:sp>
        <p:nvSpPr>
          <p:cNvPr id="32" name="Rectangle 31"/>
          <p:cNvSpPr/>
          <p:nvPr/>
        </p:nvSpPr>
        <p:spPr>
          <a:xfrm>
            <a:off x="3481986" y="6196563"/>
            <a:ext cx="326944" cy="191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a:t>
            </a:r>
            <a:endParaRPr lang="en-US" sz="2800" dirty="0"/>
          </a:p>
        </p:txBody>
      </p:sp>
      <p:cxnSp>
        <p:nvCxnSpPr>
          <p:cNvPr id="4" name="Straight Arrow Connector 3"/>
          <p:cNvCxnSpPr/>
          <p:nvPr/>
        </p:nvCxnSpPr>
        <p:spPr>
          <a:xfrm flipH="1">
            <a:off x="6330463" y="3801845"/>
            <a:ext cx="703380" cy="36219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flipV="1">
            <a:off x="2374805" y="4915242"/>
            <a:ext cx="3846747" cy="612359"/>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481985" y="3432513"/>
            <a:ext cx="5479135"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an ordinary annuity of $1: </a:t>
            </a:r>
            <a:r>
              <a:rPr lang="en-US" i="1" dirty="0"/>
              <a:t>n </a:t>
            </a:r>
            <a:r>
              <a:rPr lang="en-US" dirty="0"/>
              <a:t>= 40, </a:t>
            </a:r>
            <a:r>
              <a:rPr lang="en-US" i="1" dirty="0"/>
              <a:t>i</a:t>
            </a:r>
            <a:r>
              <a:rPr lang="en-US" dirty="0"/>
              <a:t> = 6%</a:t>
            </a:r>
          </a:p>
        </p:txBody>
      </p:sp>
      <p:sp>
        <p:nvSpPr>
          <p:cNvPr id="21" name="TextBox 20"/>
          <p:cNvSpPr txBox="1"/>
          <p:nvPr/>
        </p:nvSpPr>
        <p:spPr>
          <a:xfrm>
            <a:off x="641841" y="5513533"/>
            <a:ext cx="3465928"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40, </a:t>
            </a:r>
            <a:r>
              <a:rPr lang="en-US" i="1" dirty="0"/>
              <a:t>i</a:t>
            </a:r>
            <a:r>
              <a:rPr lang="en-US" dirty="0"/>
              <a:t> = 6%</a:t>
            </a:r>
          </a:p>
        </p:txBody>
      </p:sp>
    </p:spTree>
    <p:extLst>
      <p:ext uri="{BB962C8B-B14F-4D97-AF65-F5344CB8AC3E}">
        <p14:creationId xmlns:p14="http://schemas.microsoft.com/office/powerpoint/2010/main" val="25239559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2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27"/>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4"/>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22" presetClass="entr" presetSubtype="4"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25"/>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21"/>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1" grpId="0"/>
      <p:bldP spid="19" grpId="0"/>
      <p:bldP spid="20" grpId="0"/>
      <p:bldP spid="12" grpId="0"/>
      <p:bldP spid="22" grpId="0"/>
      <p:bldP spid="23" grpId="0"/>
      <p:bldP spid="24" grpId="0"/>
      <p:bldP spid="10" grpId="0" animBg="1"/>
      <p:bldP spid="30" grpId="0"/>
      <p:bldP spid="31" grpId="0"/>
      <p:bldP spid="32" grpId="0"/>
      <p:bldP spid="27" grpId="0" animBg="1"/>
      <p:bldP spid="27" grpId="1" animBg="1"/>
      <p:bldP spid="21" grpId="0" animBg="1"/>
      <p:bldP spid="2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Effective Rate</a:t>
            </a:r>
            <a:endParaRPr lang="en-US" dirty="0"/>
          </a:p>
        </p:txBody>
      </p:sp>
      <p:sp>
        <p:nvSpPr>
          <p:cNvPr id="3" name="Content Placeholder 2"/>
          <p:cNvSpPr>
            <a:spLocks noGrp="1"/>
          </p:cNvSpPr>
          <p:nvPr>
            <p:ph idx="1"/>
          </p:nvPr>
        </p:nvSpPr>
        <p:spPr>
          <a:xfrm>
            <a:off x="798815" y="1354667"/>
            <a:ext cx="8013600" cy="4957237"/>
          </a:xfrm>
        </p:spPr>
        <p:txBody>
          <a:bodyPr>
            <a:normAutofit/>
          </a:bodyPr>
          <a:lstStyle/>
          <a:p>
            <a:pPr>
              <a:spcBef>
                <a:spcPts val="1272"/>
              </a:spcBef>
            </a:pPr>
            <a:r>
              <a:rPr lang="en-US" sz="2800" dirty="0"/>
              <a:t>Actual rate at which money grows per year</a:t>
            </a:r>
            <a:endParaRPr lang="en-IN" sz="900" b="1" dirty="0">
              <a:solidFill>
                <a:srgbClr val="8E0000"/>
              </a:solidFill>
            </a:endParaRPr>
          </a:p>
          <a:p>
            <a:pPr marL="0" indent="0">
              <a:spcBef>
                <a:spcPts val="1872"/>
              </a:spcBef>
              <a:buNone/>
            </a:pPr>
            <a:r>
              <a:rPr lang="en-IN" sz="2800" b="1" dirty="0">
                <a:solidFill>
                  <a:srgbClr val="C00000"/>
                </a:solidFill>
              </a:rPr>
              <a:t>Example:</a:t>
            </a:r>
          </a:p>
          <a:p>
            <a:pPr marL="0" indent="0">
              <a:spcBef>
                <a:spcPts val="72"/>
              </a:spcBef>
              <a:buNone/>
            </a:pPr>
            <a:r>
              <a:rPr lang="en-IN" sz="2800" dirty="0"/>
              <a:t>Assuming an annual rate of 12%:</a:t>
            </a:r>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US" sz="2600" dirty="0"/>
          </a:p>
          <a:p>
            <a:endParaRPr lang="en-US" b="1" dirty="0">
              <a:solidFill>
                <a:srgbClr val="0000FF"/>
              </a:solidFill>
            </a:endParaRP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graphicFrame>
        <p:nvGraphicFramePr>
          <p:cNvPr id="8" name="Table 7"/>
          <p:cNvGraphicFramePr>
            <a:graphicFrameLocks noGrp="1"/>
          </p:cNvGraphicFramePr>
          <p:nvPr>
            <p:extLst>
              <p:ext uri="{D42A27DB-BD31-4B8C-83A1-F6EECF244321}">
                <p14:modId xmlns:p14="http://schemas.microsoft.com/office/powerpoint/2010/main" val="3995953656"/>
              </p:ext>
            </p:extLst>
          </p:nvPr>
        </p:nvGraphicFramePr>
        <p:xfrm>
          <a:off x="912339" y="3022369"/>
          <a:ext cx="7600111" cy="2419350"/>
        </p:xfrm>
        <a:graphic>
          <a:graphicData uri="http://schemas.openxmlformats.org/drawingml/2006/table">
            <a:tbl>
              <a:tblPr/>
              <a:tblGrid>
                <a:gridCol w="2231912">
                  <a:extLst>
                    <a:ext uri="{9D8B030D-6E8A-4147-A177-3AD203B41FA5}">
                      <a16:colId xmlns="" xmlns:a16="http://schemas.microsoft.com/office/drawing/2014/main" val="20000"/>
                    </a:ext>
                  </a:extLst>
                </a:gridCol>
                <a:gridCol w="2231912">
                  <a:extLst>
                    <a:ext uri="{9D8B030D-6E8A-4147-A177-3AD203B41FA5}">
                      <a16:colId xmlns="" xmlns:a16="http://schemas.microsoft.com/office/drawing/2014/main" val="20001"/>
                    </a:ext>
                  </a:extLst>
                </a:gridCol>
                <a:gridCol w="486610">
                  <a:extLst>
                    <a:ext uri="{9D8B030D-6E8A-4147-A177-3AD203B41FA5}">
                      <a16:colId xmlns="" xmlns:a16="http://schemas.microsoft.com/office/drawing/2014/main" val="20002"/>
                    </a:ext>
                  </a:extLst>
                </a:gridCol>
                <a:gridCol w="1078816">
                  <a:extLst>
                    <a:ext uri="{9D8B030D-6E8A-4147-A177-3AD203B41FA5}">
                      <a16:colId xmlns="" xmlns:a16="http://schemas.microsoft.com/office/drawing/2014/main" val="20003"/>
                    </a:ext>
                  </a:extLst>
                </a:gridCol>
                <a:gridCol w="483175">
                  <a:extLst>
                    <a:ext uri="{9D8B030D-6E8A-4147-A177-3AD203B41FA5}">
                      <a16:colId xmlns="" xmlns:a16="http://schemas.microsoft.com/office/drawing/2014/main" val="20004"/>
                    </a:ext>
                  </a:extLst>
                </a:gridCol>
                <a:gridCol w="467143">
                  <a:extLst>
                    <a:ext uri="{9D8B030D-6E8A-4147-A177-3AD203B41FA5}">
                      <a16:colId xmlns="" xmlns:a16="http://schemas.microsoft.com/office/drawing/2014/main" val="20005"/>
                    </a:ext>
                  </a:extLst>
                </a:gridCol>
                <a:gridCol w="556435">
                  <a:extLst>
                    <a:ext uri="{9D8B030D-6E8A-4147-A177-3AD203B41FA5}">
                      <a16:colId xmlns="" xmlns:a16="http://schemas.microsoft.com/office/drawing/2014/main" val="20006"/>
                    </a:ext>
                  </a:extLst>
                </a:gridCol>
                <a:gridCol w="64108">
                  <a:extLst>
                    <a:ext uri="{9D8B030D-6E8A-4147-A177-3AD203B41FA5}">
                      <a16:colId xmlns="" xmlns:a16="http://schemas.microsoft.com/office/drawing/2014/main" val="20007"/>
                    </a:ext>
                  </a:extLst>
                </a:gridCol>
              </a:tblGrid>
              <a:tr h="483870">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gridSpan="6">
                  <a:txBody>
                    <a:bodyPr/>
                    <a:lstStyle/>
                    <a:p>
                      <a:pPr algn="ctr" fontAlgn="b"/>
                      <a:r>
                        <a:rPr lang="en-US" sz="2400" b="1" i="0" u="none" strike="noStrike" dirty="0">
                          <a:solidFill>
                            <a:srgbClr val="000000"/>
                          </a:solidFill>
                          <a:effectLst/>
                          <a:latin typeface="Calibri"/>
                        </a:rPr>
                        <a:t>   Interest Rate Per</a:t>
                      </a:r>
                    </a:p>
                  </a:txBody>
                  <a:tcPr marL="19354" marR="19354" marT="19354" marB="0" anchor="b">
                    <a:lnL>
                      <a:noFill/>
                    </a:lnL>
                    <a:lnR>
                      <a:noFill/>
                    </a:lnR>
                    <a:lnT>
                      <a:noFill/>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83870">
                <a:tc>
                  <a:txBody>
                    <a:bodyPr/>
                    <a:lstStyle/>
                    <a:p>
                      <a:pPr algn="l" fontAlgn="b"/>
                      <a:r>
                        <a:rPr lang="en-US" sz="2400" b="1" i="0" u="none" strike="noStrike" dirty="0">
                          <a:solidFill>
                            <a:srgbClr val="000000"/>
                          </a:solidFill>
                          <a:effectLst/>
                          <a:latin typeface="Calibri"/>
                        </a:rPr>
                        <a:t>Compounded</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2400" b="1" i="0" u="none" strike="noStrike" dirty="0">
                          <a:solidFill>
                            <a:srgbClr val="000000"/>
                          </a:solidFill>
                          <a:effectLst/>
                          <a:latin typeface="Calibri"/>
                        </a:rPr>
                        <a:t> </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r" fontAlgn="b"/>
                      <a:r>
                        <a:rPr lang="en-US" sz="2400" b="1" i="0" u="none" strike="noStrike" dirty="0">
                          <a:solidFill>
                            <a:srgbClr val="000000"/>
                          </a:solidFill>
                          <a:effectLst/>
                          <a:latin typeface="Calibri"/>
                        </a:rPr>
                        <a:t>Compounding Period</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1"/>
                  </a:ext>
                </a:extLst>
              </a:tr>
              <a:tr h="483870">
                <a:tc>
                  <a:txBody>
                    <a:bodyPr/>
                    <a:lstStyle/>
                    <a:p>
                      <a:pPr algn="l" fontAlgn="b"/>
                      <a:r>
                        <a:rPr lang="en-US" sz="2400" b="0" i="0" u="none" strike="noStrike" dirty="0">
                          <a:solidFill>
                            <a:srgbClr val="000000"/>
                          </a:solidFill>
                          <a:effectLst/>
                          <a:latin typeface="Calibri"/>
                        </a:rPr>
                        <a:t>Semiannually</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2</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6%</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83870">
                <a:tc>
                  <a:txBody>
                    <a:bodyPr/>
                    <a:lstStyle/>
                    <a:p>
                      <a:pPr algn="l" fontAlgn="b"/>
                      <a:r>
                        <a:rPr lang="en-US" sz="2400" b="0" i="0" u="none" strike="noStrike" dirty="0">
                          <a:solidFill>
                            <a:srgbClr val="000000"/>
                          </a:solidFill>
                          <a:effectLst/>
                          <a:latin typeface="Calibri"/>
                        </a:rPr>
                        <a:t>Quarterly</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4</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3%</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83870">
                <a:tc>
                  <a:txBody>
                    <a:bodyPr/>
                    <a:lstStyle/>
                    <a:p>
                      <a:pPr algn="l" fontAlgn="b"/>
                      <a:r>
                        <a:rPr lang="en-US" sz="2400" b="0" i="0" u="none" strike="noStrike" dirty="0">
                          <a:solidFill>
                            <a:srgbClr val="000000"/>
                          </a:solidFill>
                          <a:effectLst/>
                          <a:latin typeface="Calibri"/>
                        </a:rPr>
                        <a:t>Monthly</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12</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1%</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bl>
          </a:graphicData>
        </a:graphic>
      </p:graphicFrame>
      <p:sp>
        <p:nvSpPr>
          <p:cNvPr id="14" name="Oval 13"/>
          <p:cNvSpPr/>
          <p:nvPr/>
        </p:nvSpPr>
        <p:spPr>
          <a:xfrm>
            <a:off x="7836111" y="4137093"/>
            <a:ext cx="769793" cy="362934"/>
          </a:xfrm>
          <a:prstGeom prst="ellipse">
            <a:avLst/>
          </a:prstGeom>
          <a:solidFill>
            <a:srgbClr val="860086">
              <a:alpha val="20000"/>
            </a:srgbClr>
          </a:solidFill>
          <a:ln w="38100">
            <a:solidFill>
              <a:srgbClr val="8600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7855351" y="4584440"/>
            <a:ext cx="769793" cy="399227"/>
          </a:xfrm>
          <a:prstGeom prst="ellipse">
            <a:avLst/>
          </a:prstGeom>
          <a:solidFill>
            <a:srgbClr val="00B050">
              <a:alpha val="20000"/>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7855351" y="5097058"/>
            <a:ext cx="769793" cy="399227"/>
          </a:xfrm>
          <a:prstGeom prst="ellipse">
            <a:avLst/>
          </a:prstGeom>
          <a:solidFill>
            <a:srgbClr val="ED7D31">
              <a:alpha val="20000"/>
            </a:srgb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881147" y="4130885"/>
            <a:ext cx="1811949" cy="409091"/>
          </a:xfrm>
          <a:prstGeom prst="rect">
            <a:avLst/>
          </a:prstGeom>
          <a:solidFill>
            <a:srgbClr val="860086">
              <a:alpha val="20000"/>
            </a:srgbClr>
          </a:solidFill>
          <a:ln w="38100">
            <a:solidFill>
              <a:srgbClr val="8600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881146" y="4624593"/>
            <a:ext cx="1811949" cy="377915"/>
          </a:xfrm>
          <a:prstGeom prst="rect">
            <a:avLst/>
          </a:prstGeom>
          <a:solidFill>
            <a:srgbClr val="00B050">
              <a:alpha val="20000"/>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866995" y="5103690"/>
            <a:ext cx="1826100" cy="417720"/>
          </a:xfrm>
          <a:prstGeom prst="rect">
            <a:avLst/>
          </a:prstGeom>
          <a:solidFill>
            <a:srgbClr val="ED7D31">
              <a:alpha val="20000"/>
            </a:srgb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77864" y="3403597"/>
            <a:ext cx="8071234" cy="246037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31200" y="3152773"/>
            <a:ext cx="8112125" cy="2444750"/>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a:off x="755014" y="4020246"/>
            <a:ext cx="8071234" cy="0"/>
          </a:xfrm>
          <a:prstGeom prst="line">
            <a:avLst/>
          </a:prstGeom>
          <a:ln w="28575">
            <a:solidFill>
              <a:srgbClr val="F796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384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xit" presetSubtype="0" fill="hold" grpId="1" nodeType="withEffect">
                                  <p:stCondLst>
                                    <p:cond delay="0"/>
                                  </p:stCondLst>
                                  <p:childTnLst>
                                    <p:animEffect transition="out" filter="fade">
                                      <p:cBhvr>
                                        <p:cTn id="53" dur="500"/>
                                        <p:tgtEl>
                                          <p:spTgt spid="20"/>
                                        </p:tgtEl>
                                      </p:cBhvr>
                                    </p:animEffect>
                                    <p:set>
                                      <p:cBhvr>
                                        <p:cTn id="54" dur="1" fill="hold">
                                          <p:stCondLst>
                                            <p:cond delay="499"/>
                                          </p:stCondLst>
                                        </p:cTn>
                                        <p:tgtEl>
                                          <p:spTgt spid="2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8" grpId="0" animBg="1"/>
      <p:bldP spid="19" grpId="0" animBg="1"/>
      <p:bldP spid="19" grpId="1" animBg="1"/>
      <p:bldP spid="20" grpId="0" animBg="1"/>
      <p:bldP spid="20" grpId="1" animBg="1"/>
      <p:bldP spid="21" grpId="0" animBg="1"/>
      <p:bldP spid="12" grpId="0"/>
      <p:bldP spid="1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Valuing a Long-Term Lease Liability</a:t>
            </a:r>
            <a:endParaRPr lang="en-IN" dirty="0"/>
          </a:p>
        </p:txBody>
      </p:sp>
      <p:sp>
        <p:nvSpPr>
          <p:cNvPr id="3" name="Content Placeholder 2"/>
          <p:cNvSpPr>
            <a:spLocks noGrp="1"/>
          </p:cNvSpPr>
          <p:nvPr>
            <p:ph idx="1"/>
          </p:nvPr>
        </p:nvSpPr>
        <p:spPr/>
        <p:txBody>
          <a:bodyPr>
            <a:normAutofit/>
          </a:bodyPr>
          <a:lstStyle/>
          <a:p>
            <a:r>
              <a:rPr lang="en-IN" sz="2100" dirty="0"/>
              <a:t>On January 1, 2018, the Stridewell Wholesale Shoe Company signed a 25-year lease agreement for an office building. Terms of the lease call for Stridewell to make annual lease payments of </a:t>
            </a:r>
            <a:r>
              <a:rPr lang="en-IN" sz="2100" b="1" dirty="0">
                <a:solidFill>
                  <a:srgbClr val="C00000"/>
                </a:solidFill>
              </a:rPr>
              <a:t>$10,000</a:t>
            </a:r>
            <a:r>
              <a:rPr lang="en-IN" sz="2100" b="1" dirty="0"/>
              <a:t> </a:t>
            </a:r>
            <a:r>
              <a:rPr lang="en-IN" sz="2100" dirty="0"/>
              <a:t>at the </a:t>
            </a:r>
            <a:r>
              <a:rPr lang="en-IN" sz="2100" b="1" dirty="0">
                <a:solidFill>
                  <a:srgbClr val="C00000"/>
                </a:solidFill>
              </a:rPr>
              <a:t>beginning of each year</a:t>
            </a:r>
            <a:r>
              <a:rPr lang="en-IN" sz="2100" dirty="0"/>
              <a:t>, with the first payment due on January 1, 2018. Assuming an interest rate of 10% properly reflects the time value of money in this situation, how should Stridewell value the asset acquired and the </a:t>
            </a:r>
            <a:r>
              <a:rPr lang="en-US" sz="2100" dirty="0"/>
              <a:t>corresponding lease liability?</a:t>
            </a:r>
          </a:p>
        </p:txBody>
      </p:sp>
      <p:sp>
        <p:nvSpPr>
          <p:cNvPr id="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29" name="TextBox 28"/>
          <p:cNvSpPr txBox="1"/>
          <p:nvPr/>
        </p:nvSpPr>
        <p:spPr>
          <a:xfrm>
            <a:off x="661567" y="3929422"/>
            <a:ext cx="8192318" cy="461665"/>
          </a:xfrm>
          <a:prstGeom prst="rect">
            <a:avLst/>
          </a:prstGeom>
          <a:noFill/>
          <a:ln w="19050">
            <a:solidFill>
              <a:srgbClr val="F79646"/>
            </a:solidFill>
          </a:ln>
        </p:spPr>
        <p:txBody>
          <a:bodyPr wrap="square" rtlCol="0">
            <a:spAutoFit/>
          </a:bodyPr>
          <a:lstStyle/>
          <a:p>
            <a:pPr algn="ctr"/>
            <a:r>
              <a:rPr lang="en-IN" sz="2400" dirty="0"/>
              <a:t>PVAD = </a:t>
            </a:r>
            <a:r>
              <a:rPr lang="en-IN" sz="2400" b="1" dirty="0">
                <a:solidFill>
                  <a:srgbClr val="C00000"/>
                </a:solidFill>
              </a:rPr>
              <a:t>$10,000 </a:t>
            </a:r>
            <a:r>
              <a:rPr lang="en-IN" sz="2400" dirty="0"/>
              <a:t>(annuity amount) × 9.98474 = $99,847</a:t>
            </a:r>
          </a:p>
        </p:txBody>
      </p:sp>
      <p:sp>
        <p:nvSpPr>
          <p:cNvPr id="17" name="TextBox 16"/>
          <p:cNvSpPr txBox="1"/>
          <p:nvPr/>
        </p:nvSpPr>
        <p:spPr>
          <a:xfrm>
            <a:off x="2990851" y="4673713"/>
            <a:ext cx="5700010" cy="400110"/>
          </a:xfrm>
          <a:prstGeom prst="rect">
            <a:avLst/>
          </a:prstGeom>
          <a:solidFill>
            <a:schemeClr val="accent1">
              <a:lumMod val="20000"/>
              <a:lumOff val="80000"/>
            </a:schemeClr>
          </a:solidFill>
          <a:ln>
            <a:solidFill>
              <a:schemeClr val="accent5"/>
            </a:solidFill>
          </a:ln>
        </p:spPr>
        <p:txBody>
          <a:bodyPr wrap="square" rtlCol="0">
            <a:spAutoFit/>
          </a:bodyPr>
          <a:lstStyle/>
          <a:p>
            <a:r>
              <a:rPr lang="en-US" sz="2000" dirty="0"/>
              <a:t>Present value of an annuity due of $1: </a:t>
            </a:r>
            <a:r>
              <a:rPr lang="en-US" sz="2000" i="1" dirty="0"/>
              <a:t>n </a:t>
            </a:r>
            <a:r>
              <a:rPr lang="en-US" sz="2000" dirty="0"/>
              <a:t>= 25, </a:t>
            </a:r>
            <a:r>
              <a:rPr lang="en-US" sz="2000" i="1" dirty="0"/>
              <a:t>i</a:t>
            </a:r>
            <a:r>
              <a:rPr lang="en-US" sz="2000" dirty="0"/>
              <a:t> =10%</a:t>
            </a:r>
          </a:p>
        </p:txBody>
      </p:sp>
      <p:cxnSp>
        <p:nvCxnSpPr>
          <p:cNvPr id="5" name="Straight Arrow Connector 4"/>
          <p:cNvCxnSpPr>
            <a:stCxn id="17" idx="0"/>
          </p:cNvCxnSpPr>
          <p:nvPr/>
        </p:nvCxnSpPr>
        <p:spPr>
          <a:xfrm flipV="1">
            <a:off x="5840856" y="4368800"/>
            <a:ext cx="322877" cy="304913"/>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886980" y="5213962"/>
            <a:ext cx="7921625" cy="141702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IN" dirty="0"/>
          </a:p>
        </p:txBody>
      </p:sp>
      <p:sp>
        <p:nvSpPr>
          <p:cNvPr id="14" name="TextBox 31"/>
          <p:cNvSpPr txBox="1">
            <a:spLocks noChangeArrowheads="1"/>
          </p:cNvSpPr>
          <p:nvPr/>
        </p:nvSpPr>
        <p:spPr bwMode="auto">
          <a:xfrm>
            <a:off x="908406" y="5345270"/>
            <a:ext cx="468630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2400" b="1" dirty="0">
                <a:latin typeface="Calibri" pitchFamily="34" charset="0"/>
              </a:rPr>
              <a:t>Journal Entry</a:t>
            </a:r>
            <a:endParaRPr lang="en-IN" sz="2400" b="1" baseline="30000" dirty="0">
              <a:latin typeface="Calibri" pitchFamily="34" charset="0"/>
            </a:endParaRPr>
          </a:p>
        </p:txBody>
      </p:sp>
      <p:sp>
        <p:nvSpPr>
          <p:cNvPr id="15" name="TextBox 32"/>
          <p:cNvSpPr txBox="1">
            <a:spLocks noChangeArrowheads="1"/>
          </p:cNvSpPr>
          <p:nvPr/>
        </p:nvSpPr>
        <p:spPr bwMode="auto">
          <a:xfrm>
            <a:off x="7541883" y="5330983"/>
            <a:ext cx="128905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sz="2400" b="1" dirty="0">
                <a:latin typeface="Calibri" pitchFamily="34" charset="0"/>
              </a:rPr>
              <a:t>Credit</a:t>
            </a:r>
            <a:endParaRPr lang="en-IN" sz="2400" b="1" baseline="30000" dirty="0">
              <a:latin typeface="Calibri" pitchFamily="34" charset="0"/>
            </a:endParaRPr>
          </a:p>
        </p:txBody>
      </p:sp>
      <p:sp>
        <p:nvSpPr>
          <p:cNvPr id="18" name="TextBox 33"/>
          <p:cNvSpPr txBox="1">
            <a:spLocks noChangeArrowheads="1"/>
          </p:cNvSpPr>
          <p:nvPr/>
        </p:nvSpPr>
        <p:spPr bwMode="auto">
          <a:xfrm>
            <a:off x="6231954" y="5354203"/>
            <a:ext cx="128905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sz="2400" b="1" dirty="0">
                <a:latin typeface="Calibri" pitchFamily="34" charset="0"/>
              </a:rPr>
              <a:t>Debit</a:t>
            </a:r>
            <a:endParaRPr lang="en-IN" sz="2400" b="1" baseline="30000" dirty="0">
              <a:latin typeface="Calibri" pitchFamily="34" charset="0"/>
            </a:endParaRPr>
          </a:p>
        </p:txBody>
      </p:sp>
      <p:sp>
        <p:nvSpPr>
          <p:cNvPr id="19" name="TextBox 35"/>
          <p:cNvSpPr txBox="1">
            <a:spLocks noChangeArrowheads="1"/>
          </p:cNvSpPr>
          <p:nvPr/>
        </p:nvSpPr>
        <p:spPr bwMode="auto">
          <a:xfrm>
            <a:off x="908406" y="5748034"/>
            <a:ext cx="5153025"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2400" dirty="0">
                <a:latin typeface="+mn-lt"/>
              </a:rPr>
              <a:t>Leased office building</a:t>
            </a:r>
          </a:p>
        </p:txBody>
      </p:sp>
      <p:sp>
        <p:nvSpPr>
          <p:cNvPr id="20" name="TextBox 36"/>
          <p:cNvSpPr txBox="1">
            <a:spLocks noChangeArrowheads="1"/>
          </p:cNvSpPr>
          <p:nvPr/>
        </p:nvSpPr>
        <p:spPr bwMode="auto">
          <a:xfrm>
            <a:off x="5909932" y="5748034"/>
            <a:ext cx="1563687"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IN" sz="2400" dirty="0">
                <a:latin typeface="+mn-lt"/>
              </a:rPr>
              <a:t>99,847</a:t>
            </a:r>
          </a:p>
        </p:txBody>
      </p:sp>
      <p:sp>
        <p:nvSpPr>
          <p:cNvPr id="21" name="TextBox 37"/>
          <p:cNvSpPr txBox="1">
            <a:spLocks noChangeArrowheads="1"/>
          </p:cNvSpPr>
          <p:nvPr/>
        </p:nvSpPr>
        <p:spPr bwMode="auto">
          <a:xfrm>
            <a:off x="7245706" y="6152845"/>
            <a:ext cx="1563687" cy="404813"/>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IN" sz="2400" dirty="0">
                <a:latin typeface="+mn-lt"/>
              </a:rPr>
              <a:t>99,847</a:t>
            </a:r>
          </a:p>
        </p:txBody>
      </p:sp>
      <p:sp>
        <p:nvSpPr>
          <p:cNvPr id="22" name="TextBox 38"/>
          <p:cNvSpPr txBox="1">
            <a:spLocks noChangeArrowheads="1"/>
          </p:cNvSpPr>
          <p:nvPr/>
        </p:nvSpPr>
        <p:spPr bwMode="auto">
          <a:xfrm>
            <a:off x="908406" y="6152846"/>
            <a:ext cx="5153025"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lvl="1"/>
            <a:r>
              <a:rPr lang="en-US" sz="2400" dirty="0">
                <a:latin typeface="+mn-lt"/>
              </a:rPr>
              <a:t>Lease payable</a:t>
            </a:r>
          </a:p>
        </p:txBody>
      </p:sp>
    </p:spTree>
    <p:extLst>
      <p:ext uri="{BB962C8B-B14F-4D97-AF65-F5344CB8AC3E}">
        <p14:creationId xmlns:p14="http://schemas.microsoft.com/office/powerpoint/2010/main" val="389448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7" grpId="0" animBg="1"/>
      <p:bldP spid="13" grpId="0" animBg="1"/>
      <p:bldP spid="14" grpId="0"/>
      <p:bldP spid="15" grpId="0"/>
      <p:bldP spid="18" grpId="0"/>
      <p:bldP spid="19" grpId="0"/>
      <p:bldP spid="20" grpId="0"/>
      <p:bldP spid="21"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altLang="en-US" dirty="0"/>
              <a:t>Concept Check: Accounting Applications of PV Techniques</a:t>
            </a:r>
            <a:endParaRPr lang="en-US" dirty="0"/>
          </a:p>
        </p:txBody>
      </p:sp>
      <p:sp>
        <p:nvSpPr>
          <p:cNvPr id="414723" name="Rectangle 3"/>
          <p:cNvSpPr>
            <a:spLocks noGrp="1" noChangeArrowheads="1"/>
          </p:cNvSpPr>
          <p:nvPr>
            <p:ph idx="1"/>
          </p:nvPr>
        </p:nvSpPr>
        <p:spPr>
          <a:solidFill>
            <a:schemeClr val="bg1">
              <a:lumMod val="95000"/>
            </a:schemeClr>
          </a:solidFill>
        </p:spPr>
        <p:txBody>
          <a:bodyPr>
            <a:normAutofit/>
          </a:bodyPr>
          <a:lstStyle/>
          <a:p>
            <a:pPr marL="0" indent="0">
              <a:spcAft>
                <a:spcPts val="1200"/>
              </a:spcAft>
              <a:buNone/>
            </a:pPr>
            <a:r>
              <a:rPr lang="en-US" sz="2200" dirty="0"/>
              <a:t>On March 31, 2018, the Gusto Beer Company leased a machine from B. A. Lush, Inc. </a:t>
            </a:r>
            <a:r>
              <a:rPr lang="en-US" sz="2200" dirty="0" smtClean="0"/>
              <a:t>The </a:t>
            </a:r>
            <a:r>
              <a:rPr lang="en-US" sz="2200" dirty="0"/>
              <a:t>lease agreement requires Gusto to pay </a:t>
            </a:r>
            <a:r>
              <a:rPr lang="en-US" sz="2200" dirty="0" smtClean="0"/>
              <a:t>eight </a:t>
            </a:r>
            <a:r>
              <a:rPr lang="en-US" sz="2200" dirty="0"/>
              <a:t>annual payments of $16,000 on each May 31, with the first payment due on May 31, 2018. </a:t>
            </a:r>
            <a:r>
              <a:rPr lang="en-US" sz="2200" dirty="0" smtClean="0"/>
              <a:t>Assuming </a:t>
            </a:r>
            <a:r>
              <a:rPr lang="en-US" sz="2200" dirty="0"/>
              <a:t>an interest rate of 6% and that this lease is treated as an installment sale (capital lease), Gusto will initially value the machine by multiplying $16,000 by which of the following?</a:t>
            </a:r>
          </a:p>
          <a:p>
            <a:pPr marL="457200" indent="-457200">
              <a:buFont typeface="+mj-lt"/>
              <a:buAutoNum type="alphaLcPeriod"/>
              <a:tabLst>
                <a:tab pos="511175" algn="l"/>
              </a:tabLst>
            </a:pPr>
            <a:r>
              <a:rPr lang="en-US" sz="2200" dirty="0" smtClean="0"/>
              <a:t>Present </a:t>
            </a:r>
            <a:r>
              <a:rPr lang="en-US" sz="2200" dirty="0"/>
              <a:t>value of $1 at 10% for </a:t>
            </a:r>
            <a:r>
              <a:rPr lang="en-US" sz="2200" dirty="0" smtClean="0"/>
              <a:t>six periods</a:t>
            </a:r>
            <a:endParaRPr lang="en-US" sz="2200" dirty="0"/>
          </a:p>
          <a:p>
            <a:pPr marL="457200" indent="-457200">
              <a:buFont typeface="+mj-lt"/>
              <a:buAutoNum type="alphaLcPeriod"/>
              <a:tabLst>
                <a:tab pos="511175" algn="l"/>
              </a:tabLst>
            </a:pPr>
            <a:r>
              <a:rPr lang="en-US" sz="2200" dirty="0" smtClean="0"/>
              <a:t>Present </a:t>
            </a:r>
            <a:r>
              <a:rPr lang="en-US" sz="2200" dirty="0"/>
              <a:t>value of an ordinary annuity of $1 at 10% for </a:t>
            </a:r>
            <a:r>
              <a:rPr lang="en-US" sz="2200" dirty="0" smtClean="0"/>
              <a:t>six periods</a:t>
            </a:r>
            <a:endParaRPr lang="en-US" sz="2200" dirty="0"/>
          </a:p>
          <a:p>
            <a:pPr marL="457200" indent="-457200">
              <a:buFont typeface="+mj-lt"/>
              <a:buAutoNum type="alphaLcPeriod"/>
              <a:tabLst>
                <a:tab pos="511175" algn="l"/>
              </a:tabLst>
            </a:pPr>
            <a:r>
              <a:rPr lang="en-US" sz="2200" dirty="0" smtClean="0"/>
              <a:t>Present value of an annuity due of $1 at 10% for six periods</a:t>
            </a:r>
          </a:p>
          <a:p>
            <a:pPr marL="457200" indent="-457200">
              <a:buFont typeface="+mj-lt"/>
              <a:buAutoNum type="alphaLcPeriod"/>
              <a:tabLst>
                <a:tab pos="511175" algn="l"/>
              </a:tabLst>
            </a:pPr>
            <a:r>
              <a:rPr lang="en-US" sz="2200" dirty="0" smtClean="0"/>
              <a:t>Future value of an annuity due of $1 at 10% for six periods</a:t>
            </a:r>
          </a:p>
          <a:p>
            <a:pPr marL="0" indent="0">
              <a:buNone/>
              <a:tabLst>
                <a:tab pos="1031875" algn="dec"/>
                <a:tab pos="7772400" algn="dec"/>
              </a:tabLst>
              <a:defRPr/>
            </a:pPr>
            <a:endParaRPr lang="en-US" sz="2200" dirty="0"/>
          </a:p>
        </p:txBody>
      </p:sp>
      <p:sp>
        <p:nvSpPr>
          <p:cNvPr id="2" name="Oval 1"/>
          <p:cNvSpPr/>
          <p:nvPr/>
        </p:nvSpPr>
        <p:spPr bwMode="auto">
          <a:xfrm flipV="1">
            <a:off x="743009" y="4716481"/>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5518456"/>
            <a:ext cx="8013600" cy="1107996"/>
          </a:xfrm>
          <a:prstGeom prst="rect">
            <a:avLst/>
          </a:prstGeom>
          <a:solidFill>
            <a:schemeClr val="accent2">
              <a:lumMod val="20000"/>
              <a:lumOff val="80000"/>
            </a:schemeClr>
          </a:solidFill>
          <a:ln w="6350">
            <a:solidFill>
              <a:schemeClr val="tx1"/>
            </a:solidFill>
          </a:ln>
        </p:spPr>
        <p:txBody>
          <a:bodyPr wrap="square" rtlCol="0">
            <a:spAutoFit/>
          </a:bodyPr>
          <a:lstStyle/>
          <a:p>
            <a:r>
              <a:rPr lang="en-US" sz="2200" dirty="0"/>
              <a:t>The correct answer is </a:t>
            </a:r>
            <a:r>
              <a:rPr lang="en-US" sz="2200" i="1" dirty="0"/>
              <a:t>c</a:t>
            </a:r>
            <a:r>
              <a:rPr lang="en-US" sz="2200" dirty="0"/>
              <a:t>. Present value of an </a:t>
            </a:r>
            <a:r>
              <a:rPr lang="en-US" sz="2200" b="1" dirty="0"/>
              <a:t>annuity due</a:t>
            </a:r>
            <a:r>
              <a:rPr lang="en-US" sz="2200" dirty="0"/>
              <a:t> of $1 at 10% for </a:t>
            </a:r>
            <a:r>
              <a:rPr lang="en-US" sz="2200" dirty="0" smtClean="0"/>
              <a:t>six </a:t>
            </a:r>
            <a:r>
              <a:rPr lang="en-US" sz="2200" dirty="0"/>
              <a:t>periods. </a:t>
            </a:r>
            <a:r>
              <a:rPr lang="en-US" sz="2200" dirty="0" smtClean="0"/>
              <a:t>The </a:t>
            </a:r>
            <a:r>
              <a:rPr lang="en-US" sz="2200" dirty="0"/>
              <a:t>calculation is how much is recorded </a:t>
            </a:r>
            <a:r>
              <a:rPr lang="en-US" sz="2200" b="1" dirty="0"/>
              <a:t>today</a:t>
            </a:r>
            <a:r>
              <a:rPr lang="en-US" sz="2200" dirty="0"/>
              <a:t>, the present value of equal payments that </a:t>
            </a:r>
            <a:r>
              <a:rPr lang="en-US" sz="2200" b="1" dirty="0"/>
              <a:t>start today</a:t>
            </a:r>
            <a:r>
              <a:rPr lang="en-US" sz="2200" dirty="0"/>
              <a:t> (annuity due).</a:t>
            </a:r>
          </a:p>
        </p:txBody>
      </p:sp>
      <p:sp>
        <p:nvSpPr>
          <p:cNvPr id="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a:t>
            </a:r>
            <a:r>
              <a:rPr lang="en-IN" sz="1500" dirty="0" smtClean="0"/>
              <a:t>-9</a:t>
            </a:r>
            <a:endParaRPr lang="en-IN" sz="1500" dirty="0"/>
          </a:p>
        </p:txBody>
      </p:sp>
    </p:spTree>
    <p:extLst>
      <p:ext uri="{BB962C8B-B14F-4D97-AF65-F5344CB8AC3E}">
        <p14:creationId xmlns:p14="http://schemas.microsoft.com/office/powerpoint/2010/main" val="32025386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Pension Obligation</a:t>
            </a:r>
          </a:p>
        </p:txBody>
      </p:sp>
      <p:sp>
        <p:nvSpPr>
          <p:cNvPr id="7" name="Content Placeholder 6"/>
          <p:cNvSpPr>
            <a:spLocks noGrp="1"/>
          </p:cNvSpPr>
          <p:nvPr>
            <p:ph idx="1"/>
          </p:nvPr>
        </p:nvSpPr>
        <p:spPr/>
        <p:txBody>
          <a:bodyPr>
            <a:normAutofit fontScale="85000" lnSpcReduction="10000"/>
          </a:bodyPr>
          <a:lstStyle/>
          <a:p>
            <a:r>
              <a:rPr lang="en-IN" sz="2800" dirty="0"/>
              <a:t>On January 1, 2018, the Stridewell Wholesale Shoe Company hired Terry Elliot. Terry is expected to work for 25 years before retirement on December 31, 2042. Annual retirement payments will be paid at the end of each year during his retirement period, expected to be 20 years. </a:t>
            </a:r>
            <a:br>
              <a:rPr lang="en-IN" sz="2800" dirty="0"/>
            </a:br>
            <a:r>
              <a:rPr lang="en-IN" sz="2800" dirty="0"/>
              <a:t/>
            </a:r>
            <a:br>
              <a:rPr lang="en-IN" sz="2800" dirty="0"/>
            </a:br>
            <a:r>
              <a:rPr lang="en-IN" sz="2800" b="1" dirty="0">
                <a:solidFill>
                  <a:srgbClr val="C00000"/>
                </a:solidFill>
              </a:rPr>
              <a:t>The first payment will be on December 31, 2043</a:t>
            </a:r>
            <a:r>
              <a:rPr lang="en-IN" sz="2800" dirty="0"/>
              <a:t>. During 2018 Terry earned an annual retirement benefit estimated to be </a:t>
            </a:r>
            <a:r>
              <a:rPr lang="en-IN" sz="2800" b="1" dirty="0">
                <a:solidFill>
                  <a:srgbClr val="C00000"/>
                </a:solidFill>
              </a:rPr>
              <a:t>$2,000</a:t>
            </a:r>
            <a:r>
              <a:rPr lang="en-IN" sz="2800" b="1" dirty="0"/>
              <a:t> </a:t>
            </a:r>
            <a:r>
              <a:rPr lang="en-IN" sz="2800" dirty="0"/>
              <a:t>per year. The company plans to contribute cash to a pension fund that will accumulate to an amount sufficient to pay Terry this benefit. Assuming that Stridewell anticipates earning </a:t>
            </a:r>
            <a:r>
              <a:rPr lang="en-IN" sz="2800" b="1" dirty="0">
                <a:solidFill>
                  <a:srgbClr val="C00000"/>
                </a:solidFill>
              </a:rPr>
              <a:t>6% </a:t>
            </a:r>
            <a:r>
              <a:rPr lang="en-IN" sz="2800" dirty="0"/>
              <a:t>on all funds invested in the pension plan, how much would the company have to contribute at the end of 2018 to pay for pension benefits earned in 2018?</a:t>
            </a:r>
            <a:endParaRPr lang="en-US" sz="2800" dirty="0"/>
          </a:p>
          <a:p>
            <a:endParaRPr lang="en-US" dirty="0"/>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Tree>
    <p:extLst>
      <p:ext uri="{BB962C8B-B14F-4D97-AF65-F5344CB8AC3E}">
        <p14:creationId xmlns:p14="http://schemas.microsoft.com/office/powerpoint/2010/main" val="1241644687"/>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Pension Obligation </a:t>
            </a:r>
            <a:r>
              <a:rPr lang="en-IN" sz="2600" dirty="0" smtClean="0"/>
              <a:t>(continued)</a:t>
            </a:r>
            <a:endParaRPr lang="en-IN" sz="2600" dirty="0"/>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14" name="TextBox 13"/>
          <p:cNvSpPr txBox="1"/>
          <p:nvPr/>
        </p:nvSpPr>
        <p:spPr>
          <a:xfrm>
            <a:off x="703378" y="5119353"/>
            <a:ext cx="5148762" cy="430887"/>
          </a:xfrm>
          <a:prstGeom prst="rect">
            <a:avLst/>
          </a:prstGeom>
          <a:noFill/>
        </p:spPr>
        <p:txBody>
          <a:bodyPr wrap="square" rtlCol="0">
            <a:spAutoFit/>
          </a:bodyPr>
          <a:lstStyle/>
          <a:p>
            <a:pPr algn="r"/>
            <a:r>
              <a:rPr lang="en-IN" sz="2200" dirty="0"/>
              <a:t>PVA = </a:t>
            </a:r>
            <a:r>
              <a:rPr lang="en-IN" sz="2200" b="1" dirty="0">
                <a:solidFill>
                  <a:srgbClr val="C00000"/>
                </a:solidFill>
              </a:rPr>
              <a:t>$2,000 </a:t>
            </a:r>
            <a:r>
              <a:rPr lang="en-IN" sz="2200" dirty="0"/>
              <a:t>(annuity amount) </a:t>
            </a:r>
            <a:r>
              <a:rPr lang="en-IN" sz="2200" dirty="0" smtClean="0"/>
              <a:t>× </a:t>
            </a:r>
            <a:r>
              <a:rPr lang="en-IN" sz="2200" dirty="0"/>
              <a:t>11.46992</a:t>
            </a:r>
            <a:endParaRPr lang="en-US" sz="2200" dirty="0"/>
          </a:p>
        </p:txBody>
      </p:sp>
      <p:sp>
        <p:nvSpPr>
          <p:cNvPr id="15" name="TextBox 14"/>
          <p:cNvSpPr txBox="1"/>
          <p:nvPr/>
        </p:nvSpPr>
        <p:spPr>
          <a:xfrm>
            <a:off x="6133488" y="5133416"/>
            <a:ext cx="1280166" cy="430887"/>
          </a:xfrm>
          <a:prstGeom prst="rect">
            <a:avLst/>
          </a:prstGeom>
          <a:noFill/>
        </p:spPr>
        <p:txBody>
          <a:bodyPr wrap="square" rtlCol="0">
            <a:spAutoFit/>
          </a:bodyPr>
          <a:lstStyle/>
          <a:p>
            <a:pPr algn="r"/>
            <a:r>
              <a:rPr lang="en-IN" sz="2200" dirty="0"/>
              <a:t>$22,940</a:t>
            </a:r>
            <a:endParaRPr lang="en-US" sz="2200" dirty="0"/>
          </a:p>
        </p:txBody>
      </p:sp>
      <p:sp>
        <p:nvSpPr>
          <p:cNvPr id="16" name="TextBox 15"/>
          <p:cNvSpPr txBox="1"/>
          <p:nvPr/>
        </p:nvSpPr>
        <p:spPr>
          <a:xfrm>
            <a:off x="5880276" y="5119352"/>
            <a:ext cx="379831" cy="430887"/>
          </a:xfrm>
          <a:prstGeom prst="rect">
            <a:avLst/>
          </a:prstGeom>
          <a:noFill/>
        </p:spPr>
        <p:txBody>
          <a:bodyPr wrap="square" rtlCol="0">
            <a:spAutoFit/>
          </a:bodyPr>
          <a:lstStyle/>
          <a:p>
            <a:r>
              <a:rPr lang="en-US" sz="2200" dirty="0"/>
              <a:t>=</a:t>
            </a:r>
          </a:p>
        </p:txBody>
      </p:sp>
      <p:sp>
        <p:nvSpPr>
          <p:cNvPr id="17" name="TextBox 16"/>
          <p:cNvSpPr txBox="1"/>
          <p:nvPr/>
        </p:nvSpPr>
        <p:spPr>
          <a:xfrm>
            <a:off x="715098" y="5539038"/>
            <a:ext cx="5148762" cy="430887"/>
          </a:xfrm>
          <a:prstGeom prst="rect">
            <a:avLst/>
          </a:prstGeom>
          <a:noFill/>
        </p:spPr>
        <p:txBody>
          <a:bodyPr wrap="square" rtlCol="0">
            <a:spAutoFit/>
          </a:bodyPr>
          <a:lstStyle/>
          <a:p>
            <a:pPr algn="r"/>
            <a:r>
              <a:rPr lang="en-IN" sz="2200" dirty="0"/>
              <a:t>PV = </a:t>
            </a:r>
            <a:r>
              <a:rPr lang="en-US" sz="2200" dirty="0"/>
              <a:t>$22,940 (future amount) </a:t>
            </a:r>
            <a:r>
              <a:rPr lang="en-US" sz="2200" dirty="0" smtClean="0"/>
              <a:t>× </a:t>
            </a:r>
            <a:r>
              <a:rPr lang="en-US" sz="2200" dirty="0"/>
              <a:t>.24698</a:t>
            </a:r>
          </a:p>
        </p:txBody>
      </p:sp>
      <p:sp>
        <p:nvSpPr>
          <p:cNvPr id="18" name="TextBox 17"/>
          <p:cNvSpPr txBox="1"/>
          <p:nvPr/>
        </p:nvSpPr>
        <p:spPr>
          <a:xfrm>
            <a:off x="6167479" y="5538811"/>
            <a:ext cx="1280166" cy="430887"/>
          </a:xfrm>
          <a:prstGeom prst="rect">
            <a:avLst/>
          </a:prstGeom>
          <a:noFill/>
        </p:spPr>
        <p:txBody>
          <a:bodyPr wrap="square" rtlCol="0">
            <a:spAutoFit/>
          </a:bodyPr>
          <a:lstStyle/>
          <a:p>
            <a:pPr algn="r"/>
            <a:r>
              <a:rPr lang="en-US" sz="2200" dirty="0"/>
              <a:t>$5,666</a:t>
            </a:r>
          </a:p>
        </p:txBody>
      </p:sp>
      <p:sp>
        <p:nvSpPr>
          <p:cNvPr id="19" name="TextBox 18"/>
          <p:cNvSpPr txBox="1"/>
          <p:nvPr/>
        </p:nvSpPr>
        <p:spPr>
          <a:xfrm>
            <a:off x="5913102" y="5538811"/>
            <a:ext cx="379831" cy="430887"/>
          </a:xfrm>
          <a:prstGeom prst="rect">
            <a:avLst/>
          </a:prstGeom>
          <a:noFill/>
        </p:spPr>
        <p:txBody>
          <a:bodyPr wrap="square" rtlCol="0">
            <a:spAutoFit/>
          </a:bodyPr>
          <a:lstStyle/>
          <a:p>
            <a:r>
              <a:rPr lang="en-US" sz="2200" dirty="0"/>
              <a:t>=</a:t>
            </a:r>
          </a:p>
        </p:txBody>
      </p:sp>
      <p:cxnSp>
        <p:nvCxnSpPr>
          <p:cNvPr id="22" name="Straight Arrow Connector 21"/>
          <p:cNvCxnSpPr/>
          <p:nvPr/>
        </p:nvCxnSpPr>
        <p:spPr>
          <a:xfrm flipH="1">
            <a:off x="5520378" y="4852795"/>
            <a:ext cx="703380" cy="36219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4375330" y="5888183"/>
            <a:ext cx="1046579" cy="238590"/>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6186140" y="4227232"/>
            <a:ext cx="2851067" cy="646331"/>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an ordinary annuity of $1: </a:t>
            </a:r>
            <a:r>
              <a:rPr lang="en-US" i="1" dirty="0"/>
              <a:t>n </a:t>
            </a:r>
            <a:r>
              <a:rPr lang="en-US" dirty="0"/>
              <a:t>= 20, </a:t>
            </a:r>
            <a:r>
              <a:rPr lang="en-US" i="1" dirty="0"/>
              <a:t>i </a:t>
            </a:r>
            <a:r>
              <a:rPr lang="en-US" dirty="0"/>
              <a:t>= 6%</a:t>
            </a:r>
          </a:p>
        </p:txBody>
      </p:sp>
      <p:sp>
        <p:nvSpPr>
          <p:cNvPr id="21" name="TextBox 20"/>
          <p:cNvSpPr txBox="1"/>
          <p:nvPr/>
        </p:nvSpPr>
        <p:spPr>
          <a:xfrm>
            <a:off x="909402" y="5928039"/>
            <a:ext cx="3465928"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24, </a:t>
            </a:r>
            <a:r>
              <a:rPr lang="en-US" i="1" dirty="0"/>
              <a:t>i </a:t>
            </a:r>
            <a:r>
              <a:rPr lang="en-US" dirty="0"/>
              <a:t>= 6%</a:t>
            </a:r>
          </a:p>
        </p:txBody>
      </p:sp>
      <p:sp>
        <p:nvSpPr>
          <p:cNvPr id="25" name="Oval 24"/>
          <p:cNvSpPr/>
          <p:nvPr/>
        </p:nvSpPr>
        <p:spPr>
          <a:xfrm>
            <a:off x="6437354" y="5594768"/>
            <a:ext cx="1079272" cy="34155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097258" y="3856245"/>
            <a:ext cx="2889526" cy="830997"/>
          </a:xfrm>
          <a:prstGeom prst="rect">
            <a:avLst/>
          </a:prstGeom>
          <a:solidFill>
            <a:srgbClr val="FFFFCC"/>
          </a:solidFill>
          <a:ln>
            <a:solidFill>
              <a:srgbClr val="F79646"/>
            </a:solidFill>
          </a:ln>
        </p:spPr>
        <p:txBody>
          <a:bodyPr wrap="square" rtlCol="0">
            <a:spAutoFit/>
          </a:bodyPr>
          <a:lstStyle/>
          <a:p>
            <a:pPr algn="ctr"/>
            <a:r>
              <a:rPr lang="en-US" sz="2400" dirty="0"/>
              <a:t>This is a </a:t>
            </a:r>
            <a:br>
              <a:rPr lang="en-US" sz="2400" dirty="0"/>
            </a:br>
            <a:r>
              <a:rPr lang="en-US" sz="2400" dirty="0"/>
              <a:t>deferred annuity.</a:t>
            </a:r>
          </a:p>
        </p:txBody>
      </p:sp>
      <p:graphicFrame>
        <p:nvGraphicFramePr>
          <p:cNvPr id="4" name="Table 3"/>
          <p:cNvGraphicFramePr>
            <a:graphicFrameLocks noGrp="1"/>
          </p:cNvGraphicFramePr>
          <p:nvPr>
            <p:extLst>
              <p:ext uri="{D42A27DB-BD31-4B8C-83A1-F6EECF244321}">
                <p14:modId xmlns:p14="http://schemas.microsoft.com/office/powerpoint/2010/main" val="1847133201"/>
              </p:ext>
            </p:extLst>
          </p:nvPr>
        </p:nvGraphicFramePr>
        <p:xfrm>
          <a:off x="1733825" y="1112151"/>
          <a:ext cx="5870133" cy="2449195"/>
        </p:xfrm>
        <a:graphic>
          <a:graphicData uri="http://schemas.openxmlformats.org/drawingml/2006/table">
            <a:tbl>
              <a:tblPr firstRow="1" bandRow="1">
                <a:tableStyleId>{2D5ABB26-0587-4C30-8999-92F81FD0307C}</a:tableStyleId>
              </a:tblPr>
              <a:tblGrid>
                <a:gridCol w="1016000">
                  <a:extLst>
                    <a:ext uri="{9D8B030D-6E8A-4147-A177-3AD203B41FA5}">
                      <a16:colId xmlns="" xmlns:a16="http://schemas.microsoft.com/office/drawing/2014/main" val="20000"/>
                    </a:ext>
                  </a:extLst>
                </a:gridCol>
                <a:gridCol w="1016000">
                  <a:extLst>
                    <a:ext uri="{9D8B030D-6E8A-4147-A177-3AD203B41FA5}">
                      <a16:colId xmlns="" xmlns:a16="http://schemas.microsoft.com/office/drawing/2014/main" val="20001"/>
                    </a:ext>
                  </a:extLst>
                </a:gridCol>
                <a:gridCol w="508000">
                  <a:extLst>
                    <a:ext uri="{9D8B030D-6E8A-4147-A177-3AD203B41FA5}">
                      <a16:colId xmlns="" xmlns:a16="http://schemas.microsoft.com/office/drawing/2014/main" val="20002"/>
                    </a:ext>
                  </a:extLst>
                </a:gridCol>
                <a:gridCol w="508000">
                  <a:extLst>
                    <a:ext uri="{9D8B030D-6E8A-4147-A177-3AD203B41FA5}">
                      <a16:colId xmlns="" xmlns:a16="http://schemas.microsoft.com/office/drawing/2014/main" val="20003"/>
                    </a:ext>
                  </a:extLst>
                </a:gridCol>
                <a:gridCol w="848954">
                  <a:extLst>
                    <a:ext uri="{9D8B030D-6E8A-4147-A177-3AD203B41FA5}">
                      <a16:colId xmlns="" xmlns:a16="http://schemas.microsoft.com/office/drawing/2014/main" val="20004"/>
                    </a:ext>
                  </a:extLst>
                </a:gridCol>
                <a:gridCol w="167046">
                  <a:extLst>
                    <a:ext uri="{9D8B030D-6E8A-4147-A177-3AD203B41FA5}">
                      <a16:colId xmlns="" xmlns:a16="http://schemas.microsoft.com/office/drawing/2014/main" val="20005"/>
                    </a:ext>
                  </a:extLst>
                </a:gridCol>
                <a:gridCol w="827564">
                  <a:extLst>
                    <a:ext uri="{9D8B030D-6E8A-4147-A177-3AD203B41FA5}">
                      <a16:colId xmlns="" xmlns:a16="http://schemas.microsoft.com/office/drawing/2014/main" val="20006"/>
                    </a:ext>
                  </a:extLst>
                </a:gridCol>
                <a:gridCol w="188436">
                  <a:extLst>
                    <a:ext uri="{9D8B030D-6E8A-4147-A177-3AD203B41FA5}">
                      <a16:colId xmlns="" xmlns:a16="http://schemas.microsoft.com/office/drawing/2014/main" val="20007"/>
                    </a:ext>
                  </a:extLst>
                </a:gridCol>
                <a:gridCol w="790133">
                  <a:extLst>
                    <a:ext uri="{9D8B030D-6E8A-4147-A177-3AD203B41FA5}">
                      <a16:colId xmlns="" xmlns:a16="http://schemas.microsoft.com/office/drawing/2014/main" val="20008"/>
                    </a:ext>
                  </a:extLst>
                </a:gridCol>
              </a:tblGrid>
              <a:tr h="370840">
                <a:tc gridSpan="3">
                  <a:txBody>
                    <a:bodyPr/>
                    <a:lstStyle/>
                    <a:p>
                      <a:r>
                        <a:rPr lang="en-US" sz="1400" b="1" dirty="0"/>
                        <a:t>Present</a:t>
                      </a:r>
                      <a:br>
                        <a:rPr lang="en-US" sz="1400" b="1" dirty="0"/>
                      </a:br>
                      <a:r>
                        <a:rPr lang="en-US" sz="1400" b="1" dirty="0"/>
                        <a:t>value </a:t>
                      </a:r>
                      <a:br>
                        <a:rPr lang="en-US" sz="1400" b="1" dirty="0"/>
                      </a:br>
                      <a:r>
                        <a:rPr lang="en-US" sz="1400" b="1" dirty="0"/>
                        <a:t>?</a:t>
                      </a:r>
                    </a:p>
                  </a:txBody>
                  <a:tcPr/>
                </a:tc>
                <a:tc hMerge="1">
                  <a:txBody>
                    <a:bodyPr/>
                    <a:lstStyle/>
                    <a:p>
                      <a:endParaRPr lang="en-US"/>
                    </a:p>
                  </a:txBody>
                  <a:tcPr/>
                </a:tc>
                <a:tc hMerge="1">
                  <a:txBody>
                    <a:bodyPr/>
                    <a:lstStyle/>
                    <a:p>
                      <a:endParaRPr lang="en-US"/>
                    </a:p>
                  </a:txBody>
                  <a:tcPr/>
                </a:tc>
                <a:tc gridSpan="6">
                  <a:txBody>
                    <a:bodyPr/>
                    <a:lstStyle/>
                    <a:p>
                      <a:pPr algn="r"/>
                      <a:r>
                        <a:rPr lang="en-US" sz="1400" b="0" i="1" dirty="0"/>
                        <a:t>I </a:t>
                      </a:r>
                      <a:r>
                        <a:rPr lang="en-US" sz="1400" b="0" i="0" dirty="0"/>
                        <a:t>=</a:t>
                      </a:r>
                      <a:r>
                        <a:rPr lang="en-US" sz="1400" b="0" i="0" baseline="0" dirty="0"/>
                        <a:t> 6%</a:t>
                      </a:r>
                      <a:endParaRPr lang="en-US" sz="1400" b="0" i="1" dirty="0"/>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241803">
                <a:tc>
                  <a:txBody>
                    <a:bodyPr/>
                    <a:lstStyle/>
                    <a:p>
                      <a:r>
                        <a:rPr lang="en-US" sz="1400" b="0" dirty="0"/>
                        <a:t>2018</a:t>
                      </a:r>
                    </a:p>
                  </a:txBody>
                  <a:tcPr/>
                </a:tc>
                <a:tc>
                  <a:txBody>
                    <a:bodyPr/>
                    <a:lstStyle/>
                    <a:p>
                      <a:r>
                        <a:rPr lang="en-US" sz="1400" b="0" dirty="0"/>
                        <a:t>2019</a:t>
                      </a:r>
                    </a:p>
                  </a:txBody>
                  <a:tcPr/>
                </a:tc>
                <a:tc gridSpan="2">
                  <a:txBody>
                    <a:bodyPr/>
                    <a:lstStyle/>
                    <a:p>
                      <a:r>
                        <a:rPr lang="en-US" sz="1400" b="0" dirty="0"/>
                        <a:t>2042</a:t>
                      </a:r>
                    </a:p>
                  </a:txBody>
                  <a:tcPr/>
                </a:tc>
                <a:tc hMerge="1">
                  <a:txBody>
                    <a:bodyPr/>
                    <a:lstStyle/>
                    <a:p>
                      <a:endParaRPr lang="en-US" sz="1400" dirty="0"/>
                    </a:p>
                  </a:txBody>
                  <a:tcPr/>
                </a:tc>
                <a:tc gridSpan="2">
                  <a:txBody>
                    <a:bodyPr/>
                    <a:lstStyle/>
                    <a:p>
                      <a:pPr algn="ctr"/>
                      <a:r>
                        <a:rPr lang="en-US" sz="1400" b="0" dirty="0"/>
                        <a:t>2043</a:t>
                      </a:r>
                    </a:p>
                  </a:txBody>
                  <a:tcPr/>
                </a:tc>
                <a:tc hMerge="1">
                  <a:txBody>
                    <a:bodyPr/>
                    <a:lstStyle/>
                    <a:p>
                      <a:endParaRPr lang="en-US"/>
                    </a:p>
                  </a:txBody>
                  <a:tcPr/>
                </a:tc>
                <a:tc gridSpan="2">
                  <a:txBody>
                    <a:bodyPr/>
                    <a:lstStyle/>
                    <a:p>
                      <a:r>
                        <a:rPr lang="en-US" sz="1400" b="0" dirty="0"/>
                        <a:t>      2044</a:t>
                      </a:r>
                    </a:p>
                  </a:txBody>
                  <a:tcPr/>
                </a:tc>
                <a:tc hMerge="1">
                  <a:txBody>
                    <a:bodyPr/>
                    <a:lstStyle/>
                    <a:p>
                      <a:endParaRPr lang="en-US"/>
                    </a:p>
                  </a:txBody>
                  <a:tcPr/>
                </a:tc>
                <a:tc>
                  <a:txBody>
                    <a:bodyPr/>
                    <a:lstStyle/>
                    <a:p>
                      <a:r>
                        <a:rPr lang="en-US" sz="1400" b="0" dirty="0"/>
                        <a:t>      2062</a:t>
                      </a:r>
                    </a:p>
                  </a:txBody>
                  <a:tcPr/>
                </a:tc>
                <a:extLst>
                  <a:ext uri="{0D108BD9-81ED-4DB2-BD59-A6C34878D82A}">
                    <a16:rowId xmlns="" xmlns:a16="http://schemas.microsoft.com/office/drawing/2014/main" val="10001"/>
                  </a:ext>
                </a:extLst>
              </a:tr>
              <a:tr h="578687">
                <a:tc gridSpan="3">
                  <a:txBody>
                    <a:bodyPr/>
                    <a:lstStyle/>
                    <a:p>
                      <a:endParaRPr lang="en-US" sz="1400" b="1" dirty="0"/>
                    </a:p>
                  </a:txBody>
                  <a:tcPr/>
                </a:tc>
                <a:tc hMerge="1">
                  <a:txBody>
                    <a:bodyPr/>
                    <a:lstStyle/>
                    <a:p>
                      <a:endParaRPr lang="en-US"/>
                    </a:p>
                  </a:txBody>
                  <a:tcPr/>
                </a:tc>
                <a:tc hMerge="1">
                  <a:txBody>
                    <a:bodyPr/>
                    <a:lstStyle/>
                    <a:p>
                      <a:endParaRPr lang="en-US"/>
                    </a:p>
                  </a:txBody>
                  <a:tcPr/>
                </a:tc>
                <a:tc gridSpan="6">
                  <a:txBody>
                    <a:bodyPr/>
                    <a:lstStyle/>
                    <a:p>
                      <a:endParaRPr lang="en-US" sz="1400" b="1"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2"/>
                  </a:ext>
                </a:extLst>
              </a:tr>
              <a:tr h="208547">
                <a:tc gridSpan="3">
                  <a:txBody>
                    <a:bodyPr/>
                    <a:lstStyle/>
                    <a:p>
                      <a:endParaRPr lang="en-US" sz="1400" b="1" dirty="0"/>
                    </a:p>
                  </a:txBody>
                  <a:tcPr/>
                </a:tc>
                <a:tc hMerge="1">
                  <a:txBody>
                    <a:bodyPr/>
                    <a:lstStyle/>
                    <a:p>
                      <a:endParaRPr lang="en-US"/>
                    </a:p>
                  </a:txBody>
                  <a:tcPr/>
                </a:tc>
                <a:tc hMerge="1">
                  <a:txBody>
                    <a:bodyPr/>
                    <a:lstStyle/>
                    <a:p>
                      <a:endParaRPr lang="en-US"/>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endParaRPr lang="en-US"/>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pPr algn="r"/>
                      <a:endParaRPr lang="en-US" sz="1400" b="1" dirty="0">
                        <a:solidFill>
                          <a:srgbClr val="FF0000"/>
                        </a:solidFill>
                      </a:endParaRPr>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pPr algn="r"/>
                      <a:endParaRPr lang="en-US" sz="1400" b="1" dirty="0">
                        <a:solidFill>
                          <a:srgbClr val="FF0000"/>
                        </a:solidFill>
                      </a:endParaRPr>
                    </a:p>
                  </a:txBody>
                  <a:tcPr/>
                </a:tc>
                <a:extLst>
                  <a:ext uri="{0D108BD9-81ED-4DB2-BD59-A6C34878D82A}">
                    <a16:rowId xmlns="" xmlns:a16="http://schemas.microsoft.com/office/drawing/2014/main" val="10003"/>
                  </a:ext>
                </a:extLst>
              </a:tr>
              <a:tr h="529389">
                <a:tc gridSpan="3">
                  <a:txBody>
                    <a:bodyPr/>
                    <a:lstStyle/>
                    <a:p>
                      <a:pPr algn="ctr"/>
                      <a:r>
                        <a:rPr lang="en-US" sz="1400" b="0" dirty="0"/>
                        <a:t>      </a:t>
                      </a:r>
                      <a:r>
                        <a:rPr lang="en-US" sz="1400" b="0" i="1" dirty="0"/>
                        <a:t>n</a:t>
                      </a:r>
                      <a:r>
                        <a:rPr lang="en-US" sz="1400" b="0" i="1" baseline="0" dirty="0"/>
                        <a:t> </a:t>
                      </a:r>
                      <a:r>
                        <a:rPr lang="en-US" sz="1400" b="0" baseline="0" dirty="0"/>
                        <a:t>= 24</a:t>
                      </a:r>
                      <a:endParaRPr lang="en-US" sz="1400" b="0" dirty="0"/>
                    </a:p>
                  </a:txBody>
                  <a:tcPr anchor="b"/>
                </a:tc>
                <a:tc hMerge="1">
                  <a:txBody>
                    <a:bodyPr/>
                    <a:lstStyle/>
                    <a:p>
                      <a:endParaRPr lang="en-US"/>
                    </a:p>
                  </a:txBody>
                  <a:tcPr/>
                </a:tc>
                <a:tc hMerge="1">
                  <a:txBody>
                    <a:bodyPr/>
                    <a:lstStyle/>
                    <a:p>
                      <a:endParaRPr lang="en-US"/>
                    </a:p>
                  </a:txBody>
                  <a:tcPr/>
                </a:tc>
                <a:tc gridSpan="6">
                  <a:txBody>
                    <a:bodyPr/>
                    <a:lstStyle/>
                    <a:p>
                      <a:pPr algn="ctr"/>
                      <a:r>
                        <a:rPr lang="en-US" sz="1400" b="0" dirty="0"/>
                        <a:t>                 </a:t>
                      </a:r>
                      <a:r>
                        <a:rPr lang="en-US" sz="1400" b="0" i="1" dirty="0"/>
                        <a:t>n</a:t>
                      </a:r>
                      <a:r>
                        <a:rPr lang="en-US" sz="1400" b="0" dirty="0"/>
                        <a:t> = 20</a:t>
                      </a:r>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4"/>
                  </a:ext>
                </a:extLst>
              </a:tr>
            </a:tbl>
          </a:graphicData>
        </a:graphic>
      </p:graphicFrame>
      <p:pic>
        <p:nvPicPr>
          <p:cNvPr id="6" name="Picture 5"/>
          <p:cNvPicPr>
            <a:picLocks noChangeAspect="1"/>
          </p:cNvPicPr>
          <p:nvPr/>
        </p:nvPicPr>
        <p:blipFill>
          <a:blip r:embed="rId3"/>
          <a:stretch>
            <a:fillRect/>
          </a:stretch>
        </p:blipFill>
        <p:spPr>
          <a:xfrm>
            <a:off x="2048697" y="2083474"/>
            <a:ext cx="5384800" cy="546100"/>
          </a:xfrm>
          <a:prstGeom prst="rect">
            <a:avLst/>
          </a:prstGeom>
        </p:spPr>
      </p:pic>
      <p:pic>
        <p:nvPicPr>
          <p:cNvPr id="7" name="Picture 6"/>
          <p:cNvPicPr>
            <a:picLocks noChangeAspect="1"/>
          </p:cNvPicPr>
          <p:nvPr/>
        </p:nvPicPr>
        <p:blipFill>
          <a:blip r:embed="rId4"/>
          <a:stretch>
            <a:fillRect/>
          </a:stretch>
        </p:blipFill>
        <p:spPr>
          <a:xfrm>
            <a:off x="2135241" y="3007446"/>
            <a:ext cx="5067300" cy="292100"/>
          </a:xfrm>
          <a:prstGeom prst="rect">
            <a:avLst/>
          </a:prstGeom>
        </p:spPr>
      </p:pic>
    </p:spTree>
    <p:extLst>
      <p:ext uri="{BB962C8B-B14F-4D97-AF65-F5344CB8AC3E}">
        <p14:creationId xmlns:p14="http://schemas.microsoft.com/office/powerpoint/2010/main" val="4261786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2" presetClass="entr" presetSubtype="1"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0"/>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animBg="1"/>
      <p:bldP spid="20" grpId="1" animBg="1"/>
      <p:bldP spid="21" grpId="0" animBg="1"/>
      <p:bldP spid="25" grpId="0" animBg="1"/>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US" dirty="0"/>
              <a:t>Summary</a:t>
            </a:r>
            <a:r>
              <a:rPr lang="en-US" sz="2800" dirty="0"/>
              <a:t> </a:t>
            </a:r>
            <a:r>
              <a:rPr lang="en-US" dirty="0"/>
              <a:t>of Time Value of Money Concepts</a:t>
            </a:r>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6689" y="562345"/>
            <a:ext cx="5753716" cy="6120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Tree>
    <p:extLst>
      <p:ext uri="{BB962C8B-B14F-4D97-AF65-F5344CB8AC3E}">
        <p14:creationId xmlns:p14="http://schemas.microsoft.com/office/powerpoint/2010/main" val="79625023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6</a:t>
            </a:r>
          </a:p>
        </p:txBody>
      </p:sp>
    </p:spTree>
    <p:extLst>
      <p:ext uri="{BB962C8B-B14F-4D97-AF65-F5344CB8AC3E}">
        <p14:creationId xmlns:p14="http://schemas.microsoft.com/office/powerpoint/2010/main" val="5918579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Compound Interest Example</a:t>
            </a:r>
            <a:endParaRPr lang="en-US" dirty="0"/>
          </a:p>
        </p:txBody>
      </p:sp>
      <p:sp>
        <p:nvSpPr>
          <p:cNvPr id="3" name="Content Placeholder 2"/>
          <p:cNvSpPr>
            <a:spLocks noGrp="1"/>
          </p:cNvSpPr>
          <p:nvPr>
            <p:ph idx="1"/>
          </p:nvPr>
        </p:nvSpPr>
        <p:spPr/>
        <p:txBody>
          <a:bodyPr>
            <a:normAutofit/>
          </a:bodyPr>
          <a:lstStyle/>
          <a:p>
            <a:pPr marL="0" indent="0">
              <a:buNone/>
            </a:pPr>
            <a:r>
              <a:rPr lang="en-IN" sz="2400" dirty="0"/>
              <a:t>Cindy Johnson invested $1,000 in a savings account paying 10% interest </a:t>
            </a:r>
            <a:r>
              <a:rPr lang="en-IN" sz="2400" b="1" dirty="0">
                <a:solidFill>
                  <a:srgbClr val="07BEF2"/>
                </a:solidFill>
              </a:rPr>
              <a:t>compounded twice </a:t>
            </a:r>
            <a:r>
              <a:rPr lang="en-IN" sz="2400" dirty="0"/>
              <a:t>a year. What will be her investment balance at the end of the year? What is the effective annual interest rate?</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US" sz="2800" dirty="0"/>
          </a:p>
          <a:p>
            <a:endParaRPr lang="en-US" sz="2800" b="1" dirty="0">
              <a:solidFill>
                <a:srgbClr val="0000FF"/>
              </a:solidFill>
            </a:endParaRP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graphicFrame>
        <p:nvGraphicFramePr>
          <p:cNvPr id="7" name="Table 6"/>
          <p:cNvGraphicFramePr>
            <a:graphicFrameLocks noGrp="1"/>
          </p:cNvGraphicFramePr>
          <p:nvPr>
            <p:extLst>
              <p:ext uri="{D42A27DB-BD31-4B8C-83A1-F6EECF244321}">
                <p14:modId xmlns:p14="http://schemas.microsoft.com/office/powerpoint/2010/main" val="2312623771"/>
              </p:ext>
            </p:extLst>
          </p:nvPr>
        </p:nvGraphicFramePr>
        <p:xfrm>
          <a:off x="770654" y="3009145"/>
          <a:ext cx="8220225" cy="2452910"/>
        </p:xfrm>
        <a:graphic>
          <a:graphicData uri="http://schemas.openxmlformats.org/drawingml/2006/table">
            <a:tbl>
              <a:tblPr/>
              <a:tblGrid>
                <a:gridCol w="2544046">
                  <a:extLst>
                    <a:ext uri="{9D8B030D-6E8A-4147-A177-3AD203B41FA5}">
                      <a16:colId xmlns="" xmlns:a16="http://schemas.microsoft.com/office/drawing/2014/main" val="20000"/>
                    </a:ext>
                  </a:extLst>
                </a:gridCol>
                <a:gridCol w="114300">
                  <a:extLst>
                    <a:ext uri="{9D8B030D-6E8A-4147-A177-3AD203B41FA5}">
                      <a16:colId xmlns="" xmlns:a16="http://schemas.microsoft.com/office/drawing/2014/main" val="20001"/>
                    </a:ext>
                  </a:extLst>
                </a:gridCol>
                <a:gridCol w="3257550">
                  <a:extLst>
                    <a:ext uri="{9D8B030D-6E8A-4147-A177-3AD203B41FA5}">
                      <a16:colId xmlns="" xmlns:a16="http://schemas.microsoft.com/office/drawing/2014/main" val="20002"/>
                    </a:ext>
                  </a:extLst>
                </a:gridCol>
                <a:gridCol w="190500">
                  <a:extLst>
                    <a:ext uri="{9D8B030D-6E8A-4147-A177-3AD203B41FA5}">
                      <a16:colId xmlns="" xmlns:a16="http://schemas.microsoft.com/office/drawing/2014/main" val="20003"/>
                    </a:ext>
                  </a:extLst>
                </a:gridCol>
                <a:gridCol w="2113829">
                  <a:extLst>
                    <a:ext uri="{9D8B030D-6E8A-4147-A177-3AD203B41FA5}">
                      <a16:colId xmlns="" xmlns:a16="http://schemas.microsoft.com/office/drawing/2014/main" val="20004"/>
                    </a:ext>
                  </a:extLst>
                </a:gridCol>
              </a:tblGrid>
              <a:tr h="377358">
                <a:tc>
                  <a:txBody>
                    <a:bodyPr/>
                    <a:lstStyle/>
                    <a:p>
                      <a:pPr algn="l" fontAlgn="b"/>
                      <a:endParaRPr lang="en-US" sz="2600" b="0" i="0" u="none" strike="noStrike" dirty="0">
                        <a:solidFill>
                          <a:srgbClr val="000000"/>
                        </a:solidFill>
                        <a:effectLst/>
                        <a:latin typeface="Calibri"/>
                      </a:endParaRPr>
                    </a:p>
                  </a:txBody>
                  <a:tcPr marL="15094" marR="15094" marT="15094"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2600" b="1" i="0" u="none" strike="noStrike" dirty="0">
                          <a:solidFill>
                            <a:srgbClr val="000000"/>
                          </a:solidFill>
                          <a:effectLst/>
                          <a:latin typeface="Calibri"/>
                        </a:rPr>
                        <a:t>Interest</a:t>
                      </a: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 xmlns:a16="http://schemas.microsoft.com/office/drawing/2014/main" val="10000"/>
                  </a:ext>
                </a:extLst>
              </a:tr>
              <a:tr h="675524">
                <a:tc>
                  <a:txBody>
                    <a:bodyPr/>
                    <a:lstStyle/>
                    <a:p>
                      <a:pPr algn="l" fontAlgn="b"/>
                      <a:r>
                        <a:rPr lang="en-US" sz="2600" b="1" i="0" u="none" strike="noStrike" dirty="0">
                          <a:solidFill>
                            <a:srgbClr val="000000"/>
                          </a:solidFill>
                          <a:effectLst/>
                          <a:latin typeface="Calibri"/>
                        </a:rPr>
                        <a:t>Date</a:t>
                      </a:r>
                    </a:p>
                  </a:txBody>
                  <a:tcPr marL="15094" marR="15094" marT="15094" marB="0" anchor="b">
                    <a:lnL w="12700" cap="flat" cmpd="sng" algn="ctr">
                      <a:solidFill>
                        <a:schemeClr val="tx1"/>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2600" b="0" i="0" u="none" strike="noStrike" dirty="0">
                          <a:solidFill>
                            <a:srgbClr val="000000"/>
                          </a:solidFill>
                          <a:effectLst/>
                          <a:latin typeface="Calibri"/>
                        </a:rPr>
                        <a:t> </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2600" b="1" i="0" u="none" strike="noStrike" dirty="0">
                          <a:solidFill>
                            <a:srgbClr val="000000"/>
                          </a:solidFill>
                          <a:effectLst/>
                          <a:latin typeface="Calibri"/>
                        </a:rPr>
                        <a:t>(Interest rate × </a:t>
                      </a:r>
                    </a:p>
                    <a:p>
                      <a:pPr algn="ctr" fontAlgn="b"/>
                      <a:r>
                        <a:rPr lang="en-US" sz="2600" b="1" i="0" u="none" strike="noStrike" dirty="0">
                          <a:solidFill>
                            <a:srgbClr val="000000"/>
                          </a:solidFill>
                          <a:effectLst/>
                          <a:latin typeface="Calibri"/>
                        </a:rPr>
                        <a:t>Outstanding</a:t>
                      </a:r>
                      <a:r>
                        <a:rPr lang="en-US" sz="2600" b="1" i="0" u="none" strike="noStrike" baseline="0" dirty="0">
                          <a:solidFill>
                            <a:srgbClr val="000000"/>
                          </a:solidFill>
                          <a:effectLst/>
                          <a:latin typeface="Calibri"/>
                        </a:rPr>
                        <a:t> </a:t>
                      </a:r>
                      <a:r>
                        <a:rPr lang="en-US" sz="2600" b="1" i="0" u="none" strike="noStrike" dirty="0">
                          <a:solidFill>
                            <a:srgbClr val="000000"/>
                          </a:solidFill>
                          <a:effectLst/>
                          <a:latin typeface="Calibri"/>
                        </a:rPr>
                        <a:t>balance)</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2600" b="0" i="0" u="none" strike="noStrike" dirty="0">
                          <a:solidFill>
                            <a:srgbClr val="000000"/>
                          </a:solidFill>
                          <a:effectLst/>
                          <a:latin typeface="Calibri"/>
                        </a:rPr>
                        <a:t> </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2600" b="1" i="0" u="none" strike="noStrike" dirty="0">
                          <a:solidFill>
                            <a:srgbClr val="000000"/>
                          </a:solidFill>
                          <a:effectLst/>
                          <a:latin typeface="Calibri"/>
                        </a:rPr>
                        <a:t>Balance</a:t>
                      </a:r>
                    </a:p>
                  </a:txBody>
                  <a:tcPr marL="15094" marR="15094" marT="15094" marB="0" anchor="b">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377358">
                <a:tc>
                  <a:txBody>
                    <a:bodyPr/>
                    <a:lstStyle/>
                    <a:p>
                      <a:pPr algn="l" fontAlgn="b"/>
                      <a:r>
                        <a:rPr lang="en-US" sz="2600" b="0" i="0" u="none" strike="noStrike" dirty="0">
                          <a:solidFill>
                            <a:srgbClr val="000000"/>
                          </a:solidFill>
                          <a:effectLst/>
                          <a:latin typeface="Calibri"/>
                        </a:rPr>
                        <a:t>Initial deposit</a:t>
                      </a:r>
                    </a:p>
                  </a:txBody>
                  <a:tcPr marL="15094" marR="15094" marT="15094" marB="0" anchor="b">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2600" b="0" i="0" u="none" strike="noStrike" dirty="0">
                          <a:solidFill>
                            <a:srgbClr val="000000"/>
                          </a:solidFill>
                          <a:effectLst/>
                          <a:latin typeface="Calibri"/>
                        </a:rPr>
                        <a:t>$1,000.00 </a:t>
                      </a:r>
                    </a:p>
                  </a:txBody>
                  <a:tcPr marL="15094" marR="15094" marT="15094" marB="0" anchor="b">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2"/>
                  </a:ext>
                </a:extLst>
              </a:tr>
              <a:tr h="377358">
                <a:tc>
                  <a:txBody>
                    <a:bodyPr/>
                    <a:lstStyle/>
                    <a:p>
                      <a:pPr algn="l" fontAlgn="b"/>
                      <a:r>
                        <a:rPr lang="en-US" sz="2600" b="0" i="0" u="none" strike="noStrike" dirty="0">
                          <a:solidFill>
                            <a:srgbClr val="000000"/>
                          </a:solidFill>
                          <a:effectLst/>
                          <a:latin typeface="Calibri"/>
                        </a:rPr>
                        <a:t>After six months</a:t>
                      </a:r>
                    </a:p>
                  </a:txBody>
                  <a:tcPr marL="15094" marR="15094" marT="15094" marB="0" anchor="b">
                    <a:lnL w="12700" cap="flat" cmpd="sng" algn="ctr">
                      <a:solidFill>
                        <a:schemeClr val="tx1"/>
                      </a:solidFill>
                      <a:prstDash val="solid"/>
                      <a:round/>
                      <a:headEnd type="none" w="med" len="med"/>
                      <a:tailEnd type="none" w="med" len="med"/>
                    </a:lnL>
                    <a:lnR>
                      <a:noFill/>
                    </a:lnR>
                    <a:lnT>
                      <a:noFill/>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a:noFill/>
                    </a:lnB>
                  </a:tcPr>
                </a:tc>
                <a:tc>
                  <a:txBody>
                    <a:bodyPr/>
                    <a:lstStyle/>
                    <a:p>
                      <a:pPr algn="ctr" fontAlgn="b"/>
                      <a:r>
                        <a:rPr lang="en-US" sz="2600" b="0" i="0" u="none" strike="noStrike" dirty="0">
                          <a:solidFill>
                            <a:srgbClr val="000000"/>
                          </a:solidFill>
                          <a:effectLst/>
                          <a:latin typeface="Calibri"/>
                        </a:rPr>
                        <a:t>5% × $1,000 = $50.00</a:t>
                      </a:r>
                    </a:p>
                  </a:txBody>
                  <a:tcPr marL="15094" marR="15094" marT="15094" marB="0" anchor="b">
                    <a:lnL>
                      <a:noFill/>
                    </a:lnL>
                    <a:lnR>
                      <a:noFill/>
                    </a:lnR>
                    <a:lnT>
                      <a:noFill/>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a:noFill/>
                    </a:lnB>
                  </a:tcPr>
                </a:tc>
                <a:tc>
                  <a:txBody>
                    <a:bodyPr/>
                    <a:lstStyle/>
                    <a:p>
                      <a:pPr algn="ctr" fontAlgn="b"/>
                      <a:r>
                        <a:rPr lang="en-US" sz="2600" b="0" i="0" u="none" strike="noStrike" dirty="0">
                          <a:solidFill>
                            <a:srgbClr val="000000"/>
                          </a:solidFill>
                          <a:effectLst/>
                          <a:latin typeface="Calibri"/>
                        </a:rPr>
                        <a:t>$1,050 .00</a:t>
                      </a:r>
                    </a:p>
                  </a:txBody>
                  <a:tcPr marL="15094" marR="15094" marT="15094" marB="0" anchor="b">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 xmlns:a16="http://schemas.microsoft.com/office/drawing/2014/main" val="10003"/>
                  </a:ext>
                </a:extLst>
              </a:tr>
              <a:tr h="377358">
                <a:tc>
                  <a:txBody>
                    <a:bodyPr/>
                    <a:lstStyle/>
                    <a:p>
                      <a:pPr algn="l" fontAlgn="b"/>
                      <a:r>
                        <a:rPr lang="en-US" sz="2600" b="0" i="0" u="none" strike="noStrike" dirty="0">
                          <a:solidFill>
                            <a:srgbClr val="000000"/>
                          </a:solidFill>
                          <a:effectLst/>
                          <a:latin typeface="Calibri"/>
                        </a:rPr>
                        <a:t>End of year 1</a:t>
                      </a:r>
                    </a:p>
                  </a:txBody>
                  <a:tcPr marL="15094" marR="15094" marT="15094"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600" b="0" i="0" u="none" strike="noStrike" dirty="0">
                          <a:solidFill>
                            <a:srgbClr val="000000"/>
                          </a:solidFill>
                          <a:effectLst/>
                          <a:latin typeface="Calibri"/>
                        </a:rPr>
                        <a:t>5% × $1,050 = $52.50</a:t>
                      </a: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600" b="1" i="0" u="none" strike="noStrike" dirty="0">
                          <a:solidFill>
                            <a:srgbClr val="C00000"/>
                          </a:solidFill>
                          <a:effectLst/>
                          <a:latin typeface="Calibri"/>
                        </a:rPr>
                        <a:t>$1,102.50 </a:t>
                      </a:r>
                    </a:p>
                  </a:txBody>
                  <a:tcPr marL="15094" marR="15094" marT="15094"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5" name="TextBox 4"/>
          <p:cNvSpPr txBox="1"/>
          <p:nvPr/>
        </p:nvSpPr>
        <p:spPr>
          <a:xfrm>
            <a:off x="773435" y="6063179"/>
            <a:ext cx="8155493" cy="492443"/>
          </a:xfrm>
          <a:prstGeom prst="rect">
            <a:avLst/>
          </a:prstGeom>
          <a:solidFill>
            <a:srgbClr val="FFFFCC"/>
          </a:solidFill>
          <a:ln w="9525">
            <a:solidFill>
              <a:srgbClr val="F79646"/>
            </a:solidFill>
          </a:ln>
        </p:spPr>
        <p:txBody>
          <a:bodyPr wrap="square" rtlCol="0">
            <a:spAutoFit/>
          </a:bodyPr>
          <a:lstStyle/>
          <a:p>
            <a:r>
              <a:rPr lang="en-US" sz="2600" b="1" dirty="0"/>
              <a:t>Effective annual interest rate </a:t>
            </a:r>
            <a:r>
              <a:rPr lang="en-US" sz="2600" dirty="0"/>
              <a:t>= $102.50 ÷ $1,000 = </a:t>
            </a:r>
            <a:r>
              <a:rPr lang="en-US" sz="2600" b="1" dirty="0">
                <a:solidFill>
                  <a:srgbClr val="C00000"/>
                </a:solidFill>
              </a:rPr>
              <a:t>10.25%</a:t>
            </a:r>
            <a:r>
              <a:rPr lang="en-US" sz="2600" dirty="0"/>
              <a:t> </a:t>
            </a:r>
          </a:p>
        </p:txBody>
      </p:sp>
      <p:cxnSp>
        <p:nvCxnSpPr>
          <p:cNvPr id="9" name="Straight Arrow Connector 8"/>
          <p:cNvCxnSpPr/>
          <p:nvPr/>
        </p:nvCxnSpPr>
        <p:spPr>
          <a:xfrm flipH="1">
            <a:off x="5711785" y="5939685"/>
            <a:ext cx="0" cy="264485"/>
          </a:xfrm>
          <a:prstGeom prst="straightConnector1">
            <a:avLst/>
          </a:prstGeom>
          <a:ln w="25400">
            <a:solidFill>
              <a:schemeClr val="accent5"/>
            </a:solidFill>
            <a:tailEnd type="triangle"/>
          </a:ln>
        </p:spPr>
        <p:style>
          <a:lnRef idx="3">
            <a:schemeClr val="accent2"/>
          </a:lnRef>
          <a:fillRef idx="0">
            <a:schemeClr val="accent2"/>
          </a:fillRef>
          <a:effectRef idx="2">
            <a:schemeClr val="accent2"/>
          </a:effectRef>
          <a:fontRef idx="minor">
            <a:schemeClr val="tx1"/>
          </a:fontRef>
        </p:style>
      </p:cxnSp>
      <p:sp>
        <p:nvSpPr>
          <p:cNvPr id="20" name="Oval 19"/>
          <p:cNvSpPr/>
          <p:nvPr/>
        </p:nvSpPr>
        <p:spPr>
          <a:xfrm>
            <a:off x="7121167" y="4989386"/>
            <a:ext cx="1653013" cy="58450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6" name="TextBox 5"/>
          <p:cNvSpPr txBox="1"/>
          <p:nvPr/>
        </p:nvSpPr>
        <p:spPr>
          <a:xfrm>
            <a:off x="4867417" y="5587963"/>
            <a:ext cx="2253750" cy="369332"/>
          </a:xfrm>
          <a:prstGeom prst="rect">
            <a:avLst/>
          </a:prstGeom>
          <a:solidFill>
            <a:schemeClr val="accent1">
              <a:lumMod val="20000"/>
              <a:lumOff val="80000"/>
            </a:schemeClr>
          </a:solidFill>
          <a:ln w="15875">
            <a:solidFill>
              <a:schemeClr val="accent5"/>
            </a:solidFill>
          </a:ln>
        </p:spPr>
        <p:txBody>
          <a:bodyPr wrap="square" rtlCol="0">
            <a:spAutoFit/>
          </a:bodyPr>
          <a:lstStyle/>
          <a:p>
            <a:r>
              <a:rPr lang="en-US" b="1" dirty="0">
                <a:solidFill>
                  <a:srgbClr val="C00000"/>
                </a:solidFill>
              </a:rPr>
              <a:t>$1,102.50  </a:t>
            </a:r>
            <a:r>
              <a:rPr lang="en-US" dirty="0"/>
              <a:t>– $1,000</a:t>
            </a:r>
          </a:p>
        </p:txBody>
      </p:sp>
      <p:cxnSp>
        <p:nvCxnSpPr>
          <p:cNvPr id="10" name="Straight Arrow Connector 9"/>
          <p:cNvCxnSpPr/>
          <p:nvPr/>
        </p:nvCxnSpPr>
        <p:spPr>
          <a:xfrm flipH="1">
            <a:off x="5289755" y="4411037"/>
            <a:ext cx="1831412" cy="314633"/>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278194" y="3254477"/>
            <a:ext cx="1465006" cy="369332"/>
          </a:xfrm>
          <a:prstGeom prst="rect">
            <a:avLst/>
          </a:prstGeom>
          <a:solidFill>
            <a:schemeClr val="accent1">
              <a:lumMod val="20000"/>
              <a:lumOff val="80000"/>
            </a:schemeClr>
          </a:solidFill>
          <a:ln w="6350">
            <a:solidFill>
              <a:schemeClr val="accent5"/>
            </a:solidFill>
          </a:ln>
        </p:spPr>
        <p:txBody>
          <a:bodyPr wrap="square" rtlCol="0">
            <a:spAutoFit/>
          </a:bodyPr>
          <a:lstStyle/>
          <a:p>
            <a:r>
              <a:rPr lang="en-US" dirty="0"/>
              <a:t>10% ÷ 2 = 5% </a:t>
            </a:r>
          </a:p>
        </p:txBody>
      </p:sp>
      <p:cxnSp>
        <p:nvCxnSpPr>
          <p:cNvPr id="13" name="Straight Arrow Connector 12"/>
          <p:cNvCxnSpPr/>
          <p:nvPr/>
        </p:nvCxnSpPr>
        <p:spPr>
          <a:xfrm>
            <a:off x="2363901" y="3623809"/>
            <a:ext cx="1146215" cy="1154668"/>
          </a:xfrm>
          <a:prstGeom prst="straightConnector1">
            <a:avLst/>
          </a:prstGeom>
          <a:ln w="15875">
            <a:solidFill>
              <a:schemeClr val="accent5"/>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14043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6"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Concept Check: Compound Interest</a:t>
            </a:r>
            <a:endParaRPr lang="en-US" dirty="0"/>
          </a:p>
        </p:txBody>
      </p:sp>
      <p:sp>
        <p:nvSpPr>
          <p:cNvPr id="414723" name="Rectangle 3"/>
          <p:cNvSpPr>
            <a:spLocks noGrp="1" noChangeArrowheads="1"/>
          </p:cNvSpPr>
          <p:nvPr>
            <p:ph idx="1"/>
          </p:nvPr>
        </p:nvSpPr>
        <p:spPr>
          <a:xfrm>
            <a:off x="761999" y="1366308"/>
            <a:ext cx="8013600" cy="5136093"/>
          </a:xfrm>
          <a:solidFill>
            <a:schemeClr val="bg1">
              <a:lumMod val="95000"/>
            </a:schemeClr>
          </a:solidFill>
        </p:spPr>
        <p:txBody>
          <a:bodyPr>
            <a:normAutofit/>
          </a:bodyPr>
          <a:lstStyle/>
          <a:p>
            <a:pPr marL="0" indent="0">
              <a:spcAft>
                <a:spcPts val="600"/>
              </a:spcAft>
              <a:buNone/>
            </a:pPr>
            <a:r>
              <a:rPr lang="en-IN" sz="2400" dirty="0"/>
              <a:t>Jacob Lee invested $600 in a savings account paying 8% interest compounded twice a year. What will be his investment balance at the end of the year?</a:t>
            </a:r>
          </a:p>
          <a:p>
            <a:pPr marL="457200" indent="-457200">
              <a:buFont typeface="+mj-lt"/>
              <a:buAutoNum type="alphaLcPeriod"/>
            </a:pPr>
            <a:r>
              <a:rPr lang="en-US" sz="2400" dirty="0"/>
              <a:t>$680</a:t>
            </a:r>
          </a:p>
          <a:p>
            <a:pPr marL="457200" indent="-457200">
              <a:buFont typeface="+mj-lt"/>
              <a:buAutoNum type="alphaLcPeriod"/>
            </a:pPr>
            <a:r>
              <a:rPr lang="en-US" sz="2400" dirty="0"/>
              <a:t>$649</a:t>
            </a:r>
          </a:p>
          <a:p>
            <a:pPr marL="457200" indent="-457200">
              <a:buFont typeface="+mj-lt"/>
              <a:buAutoNum type="alphaLcPeriod"/>
            </a:pPr>
            <a:r>
              <a:rPr lang="en-US" sz="2400" dirty="0"/>
              <a:t>$624</a:t>
            </a:r>
          </a:p>
          <a:p>
            <a:pPr marL="457200" indent="-457200">
              <a:buFont typeface="+mj-lt"/>
              <a:buAutoNum type="alphaLcPeriod"/>
            </a:pPr>
            <a:r>
              <a:rPr lang="en-US" sz="2400" dirty="0"/>
              <a:t>$600</a:t>
            </a:r>
          </a:p>
          <a:p>
            <a:pPr marL="0" indent="0">
              <a:buNone/>
              <a:tabLst>
                <a:tab pos="7772400" algn="dec"/>
              </a:tabLst>
              <a:defRPr/>
            </a:pPr>
            <a:endParaRPr lang="en-US" sz="2400" dirty="0"/>
          </a:p>
        </p:txBody>
      </p:sp>
      <p:sp>
        <p:nvSpPr>
          <p:cNvPr id="2" name="Oval 1"/>
          <p:cNvSpPr/>
          <p:nvPr/>
        </p:nvSpPr>
        <p:spPr bwMode="auto">
          <a:xfrm flipV="1">
            <a:off x="761808" y="3045649"/>
            <a:ext cx="381000" cy="391886"/>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4" name="TextBox 3"/>
          <p:cNvSpPr txBox="1"/>
          <p:nvPr/>
        </p:nvSpPr>
        <p:spPr>
          <a:xfrm>
            <a:off x="761999" y="4400606"/>
            <a:ext cx="7620001" cy="2169825"/>
          </a:xfrm>
          <a:prstGeom prst="rect">
            <a:avLst/>
          </a:prstGeom>
          <a:solidFill>
            <a:schemeClr val="accent2">
              <a:lumMod val="20000"/>
              <a:lumOff val="80000"/>
            </a:schemeClr>
          </a:solidFill>
          <a:ln w="6350">
            <a:solidFill>
              <a:schemeClr val="tx1"/>
            </a:solidFill>
          </a:ln>
        </p:spPr>
        <p:txBody>
          <a:bodyPr wrap="square" rtlCol="0">
            <a:spAutoFit/>
          </a:bodyPr>
          <a:lstStyle/>
          <a:p>
            <a:pPr lvl="0">
              <a:spcAft>
                <a:spcPts val="1800"/>
              </a:spcAft>
            </a:pPr>
            <a:r>
              <a:rPr lang="en-US" sz="2400" dirty="0"/>
              <a:t>The correct answer is </a:t>
            </a:r>
            <a:r>
              <a:rPr lang="en-US" sz="2400" i="1" dirty="0"/>
              <a:t>b</a:t>
            </a:r>
            <a:r>
              <a:rPr lang="en-US" sz="2400" dirty="0"/>
              <a:t>:</a:t>
            </a:r>
          </a:p>
          <a:p>
            <a:pPr lvl="0"/>
            <a:r>
              <a:rPr lang="en-US" sz="2400" b="1" dirty="0"/>
              <a:t>Date			Interest			Balance</a:t>
            </a:r>
          </a:p>
          <a:p>
            <a:pPr lvl="0"/>
            <a:r>
              <a:rPr lang="en-US" sz="2400" dirty="0"/>
              <a:t>Initial </a:t>
            </a:r>
            <a:r>
              <a:rPr lang="en-US" sz="2400" dirty="0" smtClean="0"/>
              <a:t>deposit</a:t>
            </a:r>
            <a:r>
              <a:rPr lang="en-US" sz="2400" dirty="0"/>
              <a:t>						$600</a:t>
            </a:r>
          </a:p>
          <a:p>
            <a:pPr lvl="0"/>
            <a:r>
              <a:rPr lang="en-US" sz="2400" dirty="0"/>
              <a:t>After 6 months	4% </a:t>
            </a:r>
            <a:r>
              <a:rPr lang="en-US" sz="2400" dirty="0" smtClean="0"/>
              <a:t>× </a:t>
            </a:r>
            <a:r>
              <a:rPr lang="en-US" sz="2400" dirty="0"/>
              <a:t>$600 = $24		$624</a:t>
            </a:r>
          </a:p>
          <a:p>
            <a:pPr lvl="0"/>
            <a:r>
              <a:rPr lang="en-US" sz="2400" dirty="0"/>
              <a:t>End of </a:t>
            </a:r>
            <a:r>
              <a:rPr lang="en-US" sz="2400" dirty="0" smtClean="0"/>
              <a:t>year</a:t>
            </a:r>
            <a:r>
              <a:rPr lang="en-US" sz="2400" dirty="0"/>
              <a:t>		4% </a:t>
            </a:r>
            <a:r>
              <a:rPr lang="en-US" sz="2400" dirty="0" smtClean="0"/>
              <a:t>× $</a:t>
            </a:r>
            <a:r>
              <a:rPr lang="en-US" sz="2400" dirty="0"/>
              <a:t>624 = $25		$649</a:t>
            </a:r>
          </a:p>
        </p:txBody>
      </p:sp>
      <p:sp>
        <p:nvSpPr>
          <p:cNvPr id="6" name="Title 2"/>
          <p:cNvSpPr txBox="1">
            <a:spLocks/>
          </p:cNvSpPr>
          <p:nvPr/>
        </p:nvSpPr>
        <p:spPr bwMode="auto">
          <a:xfrm>
            <a:off x="8553078" y="40976"/>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Tree>
    <p:extLst>
      <p:ext uri="{BB962C8B-B14F-4D97-AF65-F5344CB8AC3E}">
        <p14:creationId xmlns:p14="http://schemas.microsoft.com/office/powerpoint/2010/main" val="34596730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48303890"/>
              </p:ext>
            </p:extLst>
          </p:nvPr>
        </p:nvGraphicFramePr>
        <p:xfrm>
          <a:off x="3520051" y="4703113"/>
          <a:ext cx="5469698" cy="1920240"/>
        </p:xfrm>
        <a:graphic>
          <a:graphicData uri="http://schemas.openxmlformats.org/drawingml/2006/table">
            <a:tbl>
              <a:tblPr firstRow="1" bandRow="1">
                <a:tableStyleId>{2D5ABB26-0587-4C30-8999-92F81FD0307C}</a:tableStyleId>
              </a:tblPr>
              <a:tblGrid>
                <a:gridCol w="939515">
                  <a:extLst>
                    <a:ext uri="{9D8B030D-6E8A-4147-A177-3AD203B41FA5}">
                      <a16:colId xmlns="" xmlns:a16="http://schemas.microsoft.com/office/drawing/2014/main" val="20000"/>
                    </a:ext>
                  </a:extLst>
                </a:gridCol>
                <a:gridCol w="748066">
                  <a:extLst>
                    <a:ext uri="{9D8B030D-6E8A-4147-A177-3AD203B41FA5}">
                      <a16:colId xmlns="" xmlns:a16="http://schemas.microsoft.com/office/drawing/2014/main" val="20001"/>
                    </a:ext>
                  </a:extLst>
                </a:gridCol>
                <a:gridCol w="812698">
                  <a:extLst>
                    <a:ext uri="{9D8B030D-6E8A-4147-A177-3AD203B41FA5}">
                      <a16:colId xmlns="" xmlns:a16="http://schemas.microsoft.com/office/drawing/2014/main" val="20002"/>
                    </a:ext>
                  </a:extLst>
                </a:gridCol>
                <a:gridCol w="744973">
                  <a:extLst>
                    <a:ext uri="{9D8B030D-6E8A-4147-A177-3AD203B41FA5}">
                      <a16:colId xmlns="" xmlns:a16="http://schemas.microsoft.com/office/drawing/2014/main" val="20003"/>
                    </a:ext>
                  </a:extLst>
                </a:gridCol>
                <a:gridCol w="744973">
                  <a:extLst>
                    <a:ext uri="{9D8B030D-6E8A-4147-A177-3AD203B41FA5}">
                      <a16:colId xmlns="" xmlns:a16="http://schemas.microsoft.com/office/drawing/2014/main" val="20004"/>
                    </a:ext>
                  </a:extLst>
                </a:gridCol>
                <a:gridCol w="744973">
                  <a:extLst>
                    <a:ext uri="{9D8B030D-6E8A-4147-A177-3AD203B41FA5}">
                      <a16:colId xmlns="" xmlns:a16="http://schemas.microsoft.com/office/drawing/2014/main" val="20005"/>
                    </a:ext>
                  </a:extLst>
                </a:gridCol>
                <a:gridCol w="734500">
                  <a:extLst>
                    <a:ext uri="{9D8B030D-6E8A-4147-A177-3AD203B41FA5}">
                      <a16:colId xmlns="" xmlns:a16="http://schemas.microsoft.com/office/drawing/2014/main" val="20006"/>
                    </a:ext>
                  </a:extLst>
                </a:gridCol>
              </a:tblGrid>
              <a:tr h="0">
                <a:tc>
                  <a:txBody>
                    <a:bodyPr/>
                    <a:lstStyle/>
                    <a:p>
                      <a:endParaRPr lang="en-US" sz="1200" dirty="0"/>
                    </a:p>
                  </a:txBody>
                  <a:tcPr>
                    <a:solidFill>
                      <a:srgbClr val="FDF2D8"/>
                    </a:solidFill>
                  </a:tcPr>
                </a:tc>
                <a:tc gridSpan="6">
                  <a:txBody>
                    <a:bodyPr/>
                    <a:lstStyle/>
                    <a:p>
                      <a:pPr algn="ctr"/>
                      <a:r>
                        <a:rPr lang="en-US" sz="1200" b="1" dirty="0"/>
                        <a:t>Interest Rates (</a:t>
                      </a:r>
                      <a:r>
                        <a:rPr lang="en-US" sz="1200" b="1" i="1" dirty="0"/>
                        <a:t>i</a:t>
                      </a:r>
                      <a:r>
                        <a:rPr lang="en-US" sz="1200" b="1" dirty="0"/>
                        <a:t>)</a:t>
                      </a:r>
                      <a:endParaRPr lang="en-US" sz="1200" dirty="0"/>
                    </a:p>
                  </a:txBody>
                  <a:tcPr>
                    <a:lnB w="12700" cap="flat" cmpd="sng" algn="ctr">
                      <a:solidFill>
                        <a:schemeClr val="tx1"/>
                      </a:solidFill>
                      <a:prstDash val="solid"/>
                      <a:round/>
                      <a:headEnd type="none" w="med" len="med"/>
                      <a:tailEnd type="none" w="med" len="med"/>
                    </a:lnB>
                    <a:solidFill>
                      <a:srgbClr val="FDF2D8"/>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 xmlns:a16="http://schemas.microsoft.com/office/drawing/2014/main"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B w="12700" cap="flat" cmpd="sng" algn="ctr">
                      <a:solidFill>
                        <a:schemeClr val="tx1"/>
                      </a:solidFill>
                      <a:prstDash val="solid"/>
                      <a:round/>
                      <a:headEnd type="none" w="med" len="med"/>
                      <a:tailEnd type="none" w="med" len="med"/>
                    </a:lnB>
                    <a:solidFill>
                      <a:srgbClr val="FDF2D8"/>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12%</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extLst>
                  <a:ext uri="{0D108BD9-81ED-4DB2-BD59-A6C34878D82A}">
                    <a16:rowId xmlns="" xmlns:a16="http://schemas.microsoft.com/office/drawing/2014/main" val="10001"/>
                  </a:ext>
                </a:extLst>
              </a:tr>
              <a:tr h="0">
                <a:tc>
                  <a:txBody>
                    <a:bodyPr/>
                    <a:lstStyle/>
                    <a:p>
                      <a:pPr algn="ctr"/>
                      <a:r>
                        <a:rPr lang="en-US" sz="1200" dirty="0"/>
                        <a:t>1</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200" dirty="0"/>
                        <a:t>1.07000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1.08000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1.09000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1.10000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1.11000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200" dirty="0"/>
                        <a:t>1.12000</a:t>
                      </a:r>
                    </a:p>
                  </a:txBody>
                  <a:tcPr>
                    <a:lnT w="12700" cap="flat" cmpd="sng" algn="ctr">
                      <a:solidFill>
                        <a:schemeClr val="tx1"/>
                      </a:solidFill>
                      <a:prstDash val="solid"/>
                      <a:round/>
                      <a:headEnd type="none" w="med" len="med"/>
                      <a:tailEnd type="none" w="med" len="med"/>
                    </a:lnT>
                    <a:solidFill>
                      <a:srgbClr val="FDF2D8"/>
                    </a:solidFill>
                  </a:tcPr>
                </a:tc>
                <a:extLst>
                  <a:ext uri="{0D108BD9-81ED-4DB2-BD59-A6C34878D82A}">
                    <a16:rowId xmlns="" xmlns:a16="http://schemas.microsoft.com/office/drawing/2014/main" val="10002"/>
                  </a:ext>
                </a:extLst>
              </a:tr>
              <a:tr h="0">
                <a:tc>
                  <a:txBody>
                    <a:bodyPr/>
                    <a:lstStyle/>
                    <a:p>
                      <a:pPr algn="ctr"/>
                      <a:r>
                        <a:rPr lang="en-US" sz="1200" dirty="0"/>
                        <a:t>2</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1.14490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1.16640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1.18810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1.21000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1.23210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1.25440</a:t>
                      </a:r>
                    </a:p>
                  </a:txBody>
                  <a:tcPr>
                    <a:solidFill>
                      <a:srgbClr val="FDF2D8"/>
                    </a:solidFill>
                  </a:tcPr>
                </a:tc>
                <a:extLst>
                  <a:ext uri="{0D108BD9-81ED-4DB2-BD59-A6C34878D82A}">
                    <a16:rowId xmlns="" xmlns:a16="http://schemas.microsoft.com/office/drawing/2014/main" val="10003"/>
                  </a:ext>
                </a:extLst>
              </a:tr>
              <a:tr h="0">
                <a:tc>
                  <a:txBody>
                    <a:bodyPr/>
                    <a:lstStyle/>
                    <a:p>
                      <a:pPr algn="ctr"/>
                      <a:r>
                        <a:rPr lang="en-US" sz="1200" dirty="0"/>
                        <a:t>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1.22504</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1.25971</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1.29503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b="1" dirty="0">
                          <a:solidFill>
                            <a:srgbClr val="FF0000"/>
                          </a:solidFill>
                        </a:rPr>
                        <a:t>1.33100</a:t>
                      </a:r>
                      <a:endParaRPr lang="nb-NO" sz="1200" dirty="0">
                        <a:solidFill>
                          <a:srgbClr val="FF0000"/>
                        </a:solidFill>
                      </a:endParaRP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1.36763</a:t>
                      </a:r>
                    </a:p>
                  </a:txBody>
                  <a:tcPr>
                    <a:solidFill>
                      <a:srgbClr val="FDF2D8"/>
                    </a:solidFill>
                  </a:tcPr>
                </a:tc>
                <a:tc>
                  <a:txBody>
                    <a:bodyPr/>
                    <a:lstStyle/>
                    <a:p>
                      <a:pPr algn="r"/>
                      <a:r>
                        <a:rPr lang="nb-NO" sz="1200" dirty="0"/>
                        <a:t>1.40493</a:t>
                      </a:r>
                    </a:p>
                  </a:txBody>
                  <a:tcPr>
                    <a:solidFill>
                      <a:srgbClr val="FDF2D8"/>
                    </a:solidFill>
                  </a:tcPr>
                </a:tc>
                <a:extLst>
                  <a:ext uri="{0D108BD9-81ED-4DB2-BD59-A6C34878D82A}">
                    <a16:rowId xmlns="" xmlns:a16="http://schemas.microsoft.com/office/drawing/2014/main" val="10004"/>
                  </a:ext>
                </a:extLst>
              </a:tr>
              <a:tr h="0">
                <a:tc>
                  <a:txBody>
                    <a:bodyPr/>
                    <a:lstStyle/>
                    <a:p>
                      <a:pPr algn="ctr"/>
                      <a:r>
                        <a:rPr lang="en-US" sz="1200" dirty="0"/>
                        <a:t>4</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1.31080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1.36049</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1.41158</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1.46410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1.51807</a:t>
                      </a:r>
                    </a:p>
                  </a:txBody>
                  <a:tcPr>
                    <a:solidFill>
                      <a:srgbClr val="FDF2D8"/>
                    </a:solidFill>
                  </a:tcPr>
                </a:tc>
                <a:tc>
                  <a:txBody>
                    <a:bodyPr/>
                    <a:lstStyle/>
                    <a:p>
                      <a:pPr algn="r"/>
                      <a:r>
                        <a:rPr lang="nb-NO" sz="1200" dirty="0"/>
                        <a:t>1.57352</a:t>
                      </a:r>
                    </a:p>
                  </a:txBody>
                  <a:tcPr>
                    <a:solidFill>
                      <a:srgbClr val="FDF2D8"/>
                    </a:solidFill>
                  </a:tcPr>
                </a:tc>
                <a:extLst>
                  <a:ext uri="{0D108BD9-81ED-4DB2-BD59-A6C34878D82A}">
                    <a16:rowId xmlns="" xmlns:a16="http://schemas.microsoft.com/office/drawing/2014/main" val="10005"/>
                  </a:ext>
                </a:extLst>
              </a:tr>
              <a:tr h="0">
                <a:tc>
                  <a:txBody>
                    <a:bodyPr/>
                    <a:lstStyle/>
                    <a:p>
                      <a:pPr algn="ctr"/>
                      <a:r>
                        <a:rPr lang="en-US" sz="1200" dirty="0"/>
                        <a:t>5</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1.40255</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1.46933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1.5386</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1.61051</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1.68506</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1.76234</a:t>
                      </a:r>
                    </a:p>
                  </a:txBody>
                  <a:tcPr>
                    <a:solidFill>
                      <a:srgbClr val="FDF2D8"/>
                    </a:solidFill>
                  </a:tcPr>
                </a:tc>
                <a:extLst>
                  <a:ext uri="{0D108BD9-81ED-4DB2-BD59-A6C34878D82A}">
                    <a16:rowId xmlns="" xmlns:a16="http://schemas.microsoft.com/office/drawing/2014/main" val="10006"/>
                  </a:ext>
                </a:extLst>
              </a:tr>
            </a:tbl>
          </a:graphicData>
        </a:graphic>
      </p:graphicFrame>
      <p:sp>
        <p:nvSpPr>
          <p:cNvPr id="2" name="Title 1"/>
          <p:cNvSpPr>
            <a:spLocks noGrp="1"/>
          </p:cNvSpPr>
          <p:nvPr>
            <p:ph type="title"/>
          </p:nvPr>
        </p:nvSpPr>
        <p:spPr/>
        <p:txBody>
          <a:bodyPr/>
          <a:lstStyle/>
          <a:p>
            <a:pPr algn="ctr"/>
            <a:r>
              <a:rPr lang="en-US" dirty="0"/>
              <a:t>Future Value of a Single Amount</a:t>
            </a:r>
          </a:p>
        </p:txBody>
      </p:sp>
      <p:sp>
        <p:nvSpPr>
          <p:cNvPr id="3" name="Content Placeholder 2"/>
          <p:cNvSpPr>
            <a:spLocks noGrp="1"/>
          </p:cNvSpPr>
          <p:nvPr>
            <p:ph idx="1"/>
          </p:nvPr>
        </p:nvSpPr>
        <p:spPr>
          <a:xfrm>
            <a:off x="761999" y="1253067"/>
            <a:ext cx="8013600" cy="5249337"/>
          </a:xfrm>
        </p:spPr>
        <p:txBody>
          <a:bodyPr>
            <a:normAutofit/>
          </a:bodyPr>
          <a:lstStyle/>
          <a:p>
            <a:pPr marL="0" indent="0">
              <a:buNone/>
            </a:pPr>
            <a:r>
              <a:rPr lang="en-IN" b="1" dirty="0">
                <a:solidFill>
                  <a:srgbClr val="C00000"/>
                </a:solidFill>
              </a:rPr>
              <a:t>Example:</a:t>
            </a:r>
          </a:p>
          <a:p>
            <a:pPr marL="0" indent="0">
              <a:spcBef>
                <a:spcPts val="24"/>
              </a:spcBef>
              <a:buNone/>
            </a:pPr>
            <a:r>
              <a:rPr lang="en-IN" dirty="0"/>
              <a:t>Cindy Johnson invested $1,000 in a savings account for three years paying 10% interest </a:t>
            </a:r>
            <a:r>
              <a:rPr lang="en-US" b="1" dirty="0">
                <a:solidFill>
                  <a:srgbClr val="07BEF2"/>
                </a:solidFill>
              </a:rPr>
              <a:t>compounded</a:t>
            </a:r>
            <a:r>
              <a:rPr lang="en-US" dirty="0">
                <a:solidFill>
                  <a:srgbClr val="07BEF2"/>
                </a:solidFill>
              </a:rPr>
              <a:t> </a:t>
            </a:r>
            <a:r>
              <a:rPr lang="en-US" b="1" dirty="0">
                <a:solidFill>
                  <a:srgbClr val="07BEF2"/>
                </a:solidFill>
              </a:rPr>
              <a:t>annually</a:t>
            </a:r>
            <a:r>
              <a:rPr lang="en-US" dirty="0"/>
              <a:t>. </a:t>
            </a:r>
            <a:endParaRPr lang="en-IN" b="1" dirty="0"/>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p:txBody>
      </p:sp>
      <p:sp>
        <p:nvSpPr>
          <p:cNvPr id="12" name="TextBox 11"/>
          <p:cNvSpPr txBox="1"/>
          <p:nvPr/>
        </p:nvSpPr>
        <p:spPr>
          <a:xfrm>
            <a:off x="631702" y="4769527"/>
            <a:ext cx="2458550" cy="1389631"/>
          </a:xfrm>
          <a:prstGeom prst="rect">
            <a:avLst/>
          </a:prstGeom>
          <a:solidFill>
            <a:srgbClr val="FFFFCC"/>
          </a:solidFill>
          <a:ln w="9525">
            <a:solidFill>
              <a:srgbClr val="F79646"/>
            </a:solidFill>
          </a:ln>
        </p:spPr>
        <p:txBody>
          <a:bodyPr wrap="square" rtlCol="0">
            <a:spAutoFit/>
          </a:bodyPr>
          <a:lstStyle/>
          <a:p>
            <a:endParaRPr lang="en-US" dirty="0"/>
          </a:p>
        </p:txBody>
      </p:sp>
      <p:sp>
        <p:nvSpPr>
          <p:cNvPr id="2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LO6-2</a:t>
            </a:r>
          </a:p>
        </p:txBody>
      </p:sp>
      <p:sp>
        <p:nvSpPr>
          <p:cNvPr id="8" name="TextBox 7"/>
          <p:cNvSpPr txBox="1"/>
          <p:nvPr/>
        </p:nvSpPr>
        <p:spPr>
          <a:xfrm>
            <a:off x="674004" y="5247012"/>
            <a:ext cx="2638255" cy="430887"/>
          </a:xfrm>
          <a:prstGeom prst="rect">
            <a:avLst/>
          </a:prstGeom>
          <a:noFill/>
        </p:spPr>
        <p:txBody>
          <a:bodyPr wrap="square" rtlCol="0">
            <a:spAutoFit/>
          </a:bodyPr>
          <a:lstStyle/>
          <a:p>
            <a:r>
              <a:rPr lang="en-IN" sz="2200" dirty="0"/>
              <a:t>FV = $1,000 × </a:t>
            </a:r>
            <a:r>
              <a:rPr lang="en-IN" sz="2200" b="1" dirty="0"/>
              <a:t>1.331</a:t>
            </a:r>
          </a:p>
        </p:txBody>
      </p:sp>
      <p:sp>
        <p:nvSpPr>
          <p:cNvPr id="9" name="TextBox 8"/>
          <p:cNvSpPr txBox="1"/>
          <p:nvPr/>
        </p:nvSpPr>
        <p:spPr>
          <a:xfrm>
            <a:off x="668517" y="4739758"/>
            <a:ext cx="2603833" cy="430887"/>
          </a:xfrm>
          <a:prstGeom prst="rect">
            <a:avLst/>
          </a:prstGeom>
          <a:noFill/>
        </p:spPr>
        <p:txBody>
          <a:bodyPr wrap="square" rtlCol="0">
            <a:spAutoFit/>
          </a:bodyPr>
          <a:lstStyle/>
          <a:p>
            <a:r>
              <a:rPr lang="en-IN" sz="2200" dirty="0"/>
              <a:t>FV = </a:t>
            </a:r>
            <a:r>
              <a:rPr lang="en-IN" sz="2200" dirty="0">
                <a:cs typeface="Times New Roman" panose="02020603050405020304" pitchFamily="18" charset="0"/>
              </a:rPr>
              <a:t>I</a:t>
            </a:r>
            <a:r>
              <a:rPr lang="en-IN" sz="2200" dirty="0"/>
              <a:t>  × FV Factor</a:t>
            </a:r>
          </a:p>
        </p:txBody>
      </p:sp>
      <p:sp>
        <p:nvSpPr>
          <p:cNvPr id="10" name="TextBox 9"/>
          <p:cNvSpPr txBox="1"/>
          <p:nvPr/>
        </p:nvSpPr>
        <p:spPr>
          <a:xfrm>
            <a:off x="668592" y="5728271"/>
            <a:ext cx="2552871" cy="430887"/>
          </a:xfrm>
          <a:prstGeom prst="rect">
            <a:avLst/>
          </a:prstGeom>
          <a:noFill/>
        </p:spPr>
        <p:txBody>
          <a:bodyPr wrap="square" rtlCol="0">
            <a:spAutoFit/>
          </a:bodyPr>
          <a:lstStyle/>
          <a:p>
            <a:r>
              <a:rPr lang="en-IN" sz="2200" dirty="0"/>
              <a:t>FV = </a:t>
            </a:r>
            <a:r>
              <a:rPr lang="en-IN" sz="2200" b="1" dirty="0">
                <a:solidFill>
                  <a:srgbClr val="C00000"/>
                </a:solidFill>
              </a:rPr>
              <a:t>$1,331 </a:t>
            </a:r>
          </a:p>
        </p:txBody>
      </p:sp>
      <p:cxnSp>
        <p:nvCxnSpPr>
          <p:cNvPr id="16" name="Straight Arrow Connector 15"/>
          <p:cNvCxnSpPr>
            <a:stCxn id="7" idx="1"/>
          </p:cNvCxnSpPr>
          <p:nvPr/>
        </p:nvCxnSpPr>
        <p:spPr>
          <a:xfrm flipH="1" flipV="1">
            <a:off x="3035300" y="5486400"/>
            <a:ext cx="3822864" cy="45965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3459309953"/>
              </p:ext>
            </p:extLst>
          </p:nvPr>
        </p:nvGraphicFramePr>
        <p:xfrm>
          <a:off x="1771642" y="3993036"/>
          <a:ext cx="6184901" cy="504825"/>
        </p:xfrm>
        <a:graphic>
          <a:graphicData uri="http://schemas.openxmlformats.org/drawingml/2006/table">
            <a:tbl>
              <a:tblPr/>
              <a:tblGrid>
                <a:gridCol w="2045775">
                  <a:extLst>
                    <a:ext uri="{9D8B030D-6E8A-4147-A177-3AD203B41FA5}">
                      <a16:colId xmlns="" xmlns:a16="http://schemas.microsoft.com/office/drawing/2014/main" val="20000"/>
                    </a:ext>
                  </a:extLst>
                </a:gridCol>
                <a:gridCol w="2093351">
                  <a:extLst>
                    <a:ext uri="{9D8B030D-6E8A-4147-A177-3AD203B41FA5}">
                      <a16:colId xmlns="" xmlns:a16="http://schemas.microsoft.com/office/drawing/2014/main" val="20001"/>
                    </a:ext>
                  </a:extLst>
                </a:gridCol>
                <a:gridCol w="2045775">
                  <a:extLst>
                    <a:ext uri="{9D8B030D-6E8A-4147-A177-3AD203B41FA5}">
                      <a16:colId xmlns="" xmlns:a16="http://schemas.microsoft.com/office/drawing/2014/main" val="20002"/>
                    </a:ext>
                  </a:extLst>
                </a:gridCol>
              </a:tblGrid>
              <a:tr h="504825">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C2"/>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E6A4"/>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E2BA68"/>
                    </a:solidFill>
                  </a:tcPr>
                </a:tc>
                <a:extLst>
                  <a:ext uri="{0D108BD9-81ED-4DB2-BD59-A6C34878D82A}">
                    <a16:rowId xmlns="" xmlns:a16="http://schemas.microsoft.com/office/drawing/2014/main" val="10000"/>
                  </a:ext>
                </a:extLst>
              </a:tr>
            </a:tbl>
          </a:graphicData>
        </a:graphic>
      </p:graphicFrame>
      <p:sp>
        <p:nvSpPr>
          <p:cNvPr id="6" name="TextBox 5"/>
          <p:cNvSpPr txBox="1"/>
          <p:nvPr/>
        </p:nvSpPr>
        <p:spPr>
          <a:xfrm>
            <a:off x="7418842" y="2549515"/>
            <a:ext cx="1743389" cy="1054135"/>
          </a:xfrm>
          <a:prstGeom prst="rect">
            <a:avLst/>
          </a:prstGeom>
          <a:noFill/>
        </p:spPr>
        <p:txBody>
          <a:bodyPr wrap="square" rtlCol="0">
            <a:spAutoFit/>
          </a:bodyPr>
          <a:lstStyle/>
          <a:p>
            <a:pPr>
              <a:lnSpc>
                <a:spcPts val="2500"/>
              </a:lnSpc>
            </a:pPr>
            <a:r>
              <a:rPr lang="en-US" sz="2200" dirty="0"/>
              <a:t>Future value</a:t>
            </a:r>
          </a:p>
          <a:p>
            <a:pPr>
              <a:lnSpc>
                <a:spcPts val="2500"/>
              </a:lnSpc>
            </a:pPr>
            <a:r>
              <a:rPr lang="en-US" sz="2200" b="1" dirty="0">
                <a:solidFill>
                  <a:srgbClr val="C00000"/>
                </a:solidFill>
              </a:rPr>
              <a:t>$1,331</a:t>
            </a:r>
          </a:p>
          <a:p>
            <a:pPr>
              <a:lnSpc>
                <a:spcPts val="2500"/>
              </a:lnSpc>
            </a:pPr>
            <a:r>
              <a:rPr lang="en-US" sz="2200" dirty="0"/>
              <a:t>End of year 3</a:t>
            </a:r>
          </a:p>
        </p:txBody>
      </p:sp>
      <p:sp>
        <p:nvSpPr>
          <p:cNvPr id="13" name="TextBox 12"/>
          <p:cNvSpPr txBox="1"/>
          <p:nvPr/>
        </p:nvSpPr>
        <p:spPr>
          <a:xfrm>
            <a:off x="5465561" y="336984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4" name="TextBox 13"/>
          <p:cNvSpPr txBox="1"/>
          <p:nvPr/>
        </p:nvSpPr>
        <p:spPr>
          <a:xfrm>
            <a:off x="3390020" y="336984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5" name="TextBox 14"/>
          <p:cNvSpPr txBox="1"/>
          <p:nvPr/>
        </p:nvSpPr>
        <p:spPr>
          <a:xfrm>
            <a:off x="1648112" y="3613498"/>
            <a:ext cx="327334" cy="349583"/>
          </a:xfrm>
          <a:prstGeom prst="rect">
            <a:avLst/>
          </a:prstGeom>
          <a:noFill/>
        </p:spPr>
        <p:txBody>
          <a:bodyPr wrap="none" rtlCol="0">
            <a:spAutoFit/>
          </a:bodyPr>
          <a:lstStyle/>
          <a:p>
            <a:pPr>
              <a:lnSpc>
                <a:spcPts val="1900"/>
              </a:lnSpc>
            </a:pPr>
            <a:r>
              <a:rPr lang="en-US" sz="2200" dirty="0"/>
              <a:t>0</a:t>
            </a:r>
          </a:p>
        </p:txBody>
      </p:sp>
      <p:sp>
        <p:nvSpPr>
          <p:cNvPr id="17" name="TextBox 16"/>
          <p:cNvSpPr txBox="1"/>
          <p:nvPr/>
        </p:nvSpPr>
        <p:spPr>
          <a:xfrm>
            <a:off x="1328804" y="2890799"/>
            <a:ext cx="968535" cy="349583"/>
          </a:xfrm>
          <a:prstGeom prst="rect">
            <a:avLst/>
          </a:prstGeom>
          <a:noFill/>
        </p:spPr>
        <p:txBody>
          <a:bodyPr wrap="none" rtlCol="0">
            <a:spAutoFit/>
          </a:bodyPr>
          <a:lstStyle/>
          <a:p>
            <a:pPr>
              <a:lnSpc>
                <a:spcPts val="1900"/>
              </a:lnSpc>
            </a:pPr>
            <a:r>
              <a:rPr lang="en-US" sz="2200" dirty="0"/>
              <a:t>$1,000</a:t>
            </a:r>
          </a:p>
        </p:txBody>
      </p:sp>
      <p:cxnSp>
        <p:nvCxnSpPr>
          <p:cNvPr id="11" name="Straight Arrow Connector 10"/>
          <p:cNvCxnSpPr/>
          <p:nvPr/>
        </p:nvCxnSpPr>
        <p:spPr>
          <a:xfrm>
            <a:off x="2423547" y="3063503"/>
            <a:ext cx="4951523" cy="0"/>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58164" y="5819929"/>
            <a:ext cx="611480" cy="252259"/>
          </a:xfrm>
          <a:prstGeom prst="rect">
            <a:avLst/>
          </a:prstGeom>
          <a:noFill/>
          <a:ln w="28575">
            <a:solidFill>
              <a:srgbClr val="C00000"/>
            </a:solidFill>
          </a:ln>
        </p:spPr>
        <p:txBody>
          <a:bodyPr wrap="square" rtlCol="0">
            <a:spAutoFit/>
          </a:bodyPr>
          <a:lstStyle/>
          <a:p>
            <a:endParaRPr lang="en-US" dirty="0"/>
          </a:p>
        </p:txBody>
      </p:sp>
      <p:sp>
        <p:nvSpPr>
          <p:cNvPr id="18" name="TextBox 17"/>
          <p:cNvSpPr txBox="1"/>
          <p:nvPr/>
        </p:nvSpPr>
        <p:spPr>
          <a:xfrm>
            <a:off x="-3098800" y="149013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42731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2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9" grpId="0"/>
      <p:bldP spid="10" grpId="0"/>
      <p:bldP spid="6" grpId="0"/>
      <p:bldP spid="13" grpId="0"/>
      <p:bldP spid="14" grpId="0"/>
      <p:bldP spid="15" grpId="0"/>
      <p:bldP spid="17" grpId="0"/>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31139</TotalTime>
  <Words>13237</Words>
  <Application>Microsoft Macintosh PowerPoint</Application>
  <PresentationFormat>On-screen Show (4:3)</PresentationFormat>
  <Paragraphs>1511</Paragraphs>
  <Slides>65</Slides>
  <Notes>64</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Office Theme</vt:lpstr>
      <vt:lpstr>Chapter 6</vt:lpstr>
      <vt:lpstr>Time Value of Money</vt:lpstr>
      <vt:lpstr>Simple versus Compound Interest</vt:lpstr>
      <vt:lpstr>Simple Interest</vt:lpstr>
      <vt:lpstr>Compound Interest</vt:lpstr>
      <vt:lpstr>Effective Rate</vt:lpstr>
      <vt:lpstr>Compound Interest Example</vt:lpstr>
      <vt:lpstr>Concept Check: Compound Interest</vt:lpstr>
      <vt:lpstr>Future Value of a Single Amount</vt:lpstr>
      <vt:lpstr>Concept Check: Future Value</vt:lpstr>
      <vt:lpstr>Present Value of a Single Amount</vt:lpstr>
      <vt:lpstr>Present Value of a Single Amount (continued)</vt:lpstr>
      <vt:lpstr>Relation Between the Present Value and the Future Value </vt:lpstr>
      <vt:lpstr>Concept Check: Calculating Value</vt:lpstr>
      <vt:lpstr>Determining an Unknown Interest Rate</vt:lpstr>
      <vt:lpstr>Determining an Unknown Interest Rate (continued)</vt:lpstr>
      <vt:lpstr>Determining an Unknown Number of Periods</vt:lpstr>
      <vt:lpstr>Determining an Unknown Number of Periods (continued)</vt:lpstr>
      <vt:lpstr>Preview of Accounting Applications of Present Value Techniques—Single Cash Amount</vt:lpstr>
      <vt:lpstr>Valuing a Note: One Payment, Explicit Interest</vt:lpstr>
      <vt:lpstr>Valuing a Note: One Payment, Explicit Interest (continued)</vt:lpstr>
      <vt:lpstr>Valuing a Note: One Payment, No Interest Stated</vt:lpstr>
      <vt:lpstr>Valuing a Note: One Payment, No Interest Stated (continued)</vt:lpstr>
      <vt:lpstr>Concept Check: Valuing a Note</vt:lpstr>
      <vt:lpstr>Expected Cash Flow Approach</vt:lpstr>
      <vt:lpstr>Expected Cash Flow Approach (continued)</vt:lpstr>
      <vt:lpstr>Concept Check: Cash Flow Approach</vt:lpstr>
      <vt:lpstr>Basic Annuities</vt:lpstr>
      <vt:lpstr>Ordinary Annuity</vt:lpstr>
      <vt:lpstr>Annuity Due</vt:lpstr>
      <vt:lpstr>Concept Check: Calculating Present Value</vt:lpstr>
      <vt:lpstr>Concept Check: Present Value Concepts</vt:lpstr>
      <vt:lpstr>Concept Check: Calculating Cash Price</vt:lpstr>
      <vt:lpstr>Future Value of an Ordinary Annuity</vt:lpstr>
      <vt:lpstr>Using the FVA Table to Calculate the Future Value</vt:lpstr>
      <vt:lpstr>Future Value of an Annuity Due</vt:lpstr>
      <vt:lpstr>Concept Check: Annual Deposits</vt:lpstr>
      <vt:lpstr>Concept Check: Accumulated Savings</vt:lpstr>
      <vt:lpstr>Concept Check: Accumulated Savings (continued)</vt:lpstr>
      <vt:lpstr>Present Value of an Ordinary Annuity</vt:lpstr>
      <vt:lpstr>Using the PVA Table to Calculate Present Value</vt:lpstr>
      <vt:lpstr>Present Value of an Annuity Due</vt:lpstr>
      <vt:lpstr>Using the PVAD Table to Calculate the Present Value</vt:lpstr>
      <vt:lpstr>Present Value of a Deferred Annuity</vt:lpstr>
      <vt:lpstr>Present Value of a Deferred Annuity (continued)</vt:lpstr>
      <vt:lpstr>Present Value of a Deferred Annuity Alternative: Two-Step Process</vt:lpstr>
      <vt:lpstr>Present Value of a Deferred Annuity Alternative: Two-Step Process (continued)</vt:lpstr>
      <vt:lpstr>Concept Check: Present Value Concepts (continued)</vt:lpstr>
      <vt:lpstr>Financial Calculators</vt:lpstr>
      <vt:lpstr>Excel</vt:lpstr>
      <vt:lpstr>Determining the Annuity Amount When Other Variables Are Known</vt:lpstr>
      <vt:lpstr>Determining Unknown Number of Periods—Ordinary Annuity</vt:lpstr>
      <vt:lpstr>Determining Unknown Number of Periods—Ordinary Annuity (continued)</vt:lpstr>
      <vt:lpstr>Determining i When Other Variables Are Known </vt:lpstr>
      <vt:lpstr>Determining i When Other Variables Are Known (continued)</vt:lpstr>
      <vt:lpstr>Determining i When Other Variables  Are Known—Unequal Cash Flows</vt:lpstr>
      <vt:lpstr>Determining i When Other Variables  Are Known—Unequal Cash Flows (continued)</vt:lpstr>
      <vt:lpstr>Concept Check: Annual Installments</vt:lpstr>
      <vt:lpstr>Valuing a Long-Term Bond Liability</vt:lpstr>
      <vt:lpstr>Valuing a Long-Term Lease Liability</vt:lpstr>
      <vt:lpstr>Concept Check: Accounting Applications of PV Techniques</vt:lpstr>
      <vt:lpstr>Valuing a Pension Obligation</vt:lpstr>
      <vt:lpstr>Valuing a Pension Obligation (continued)</vt:lpstr>
      <vt:lpstr>Summary of Time Value of Money Concepts</vt:lpstr>
      <vt:lpstr>End of Chapter 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dc:title>
  <dc:creator>Bhopender Jangir</dc:creator>
  <cp:lastModifiedBy>Colton Gigot</cp:lastModifiedBy>
  <cp:revision>1850</cp:revision>
  <dcterms:created xsi:type="dcterms:W3CDTF">2014-09-04T09:26:21Z</dcterms:created>
  <dcterms:modified xsi:type="dcterms:W3CDTF">2017-04-04T17:49:13Z</dcterms:modified>
</cp:coreProperties>
</file>