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embeddings/oleObject1.bin" ContentType="application/vnd.openxmlformats-officedocument.oleObject"/>
  <Override PartName="/ppt/notesSlides/notesSlide16.xml" ContentType="application/vnd.openxmlformats-officedocument.presentationml.notesSlide+xml"/>
  <Override PartName="/ppt/embeddings/oleObject2.bin" ContentType="application/vnd.openxmlformats-officedocument.oleObject"/>
  <Override PartName="/ppt/embeddings/oleObject3.bin" ContentType="application/vnd.openxmlformats-officedocument.oleObject"/>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embeddings/oleObject4.bin" ContentType="application/vnd.openxmlformats-officedocument.oleObject"/>
  <Override PartName="/ppt/notesSlides/notesSlide27.xml" ContentType="application/vnd.openxmlformats-officedocument.presentationml.notesSlide+xml"/>
  <Override PartName="/ppt/embeddings/oleObject5.bin" ContentType="application/vnd.openxmlformats-officedocument.oleObject"/>
  <Override PartName="/ppt/embeddings/oleObject6.bin" ContentType="application/vnd.openxmlformats-officedocument.oleObject"/>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embeddings/oleObject7.bin" ContentType="application/vnd.openxmlformats-officedocument.oleObject"/>
  <Override PartName="/ppt/notesSlides/notesSlide44.xml" ContentType="application/vnd.openxmlformats-officedocument.presentationml.notesSlide+xml"/>
  <Override PartName="/ppt/embeddings/oleObject8.bin" ContentType="application/vnd.openxmlformats-officedocument.oleObject"/>
  <Override PartName="/ppt/notesSlides/notesSlide45.xml" ContentType="application/vnd.openxmlformats-officedocument.presentationml.notesSlide+xml"/>
  <Override PartName="/ppt/embeddings/oleObject9.bin" ContentType="application/vnd.openxmlformats-officedocument.oleObject"/>
  <Override PartName="/ppt/embeddings/oleObject10.bin" ContentType="application/vnd.openxmlformats-officedocument.oleObject"/>
  <Override PartName="/ppt/notesSlides/notesSlide46.xml" ContentType="application/vnd.openxmlformats-officedocument.presentationml.notesSlide+xml"/>
  <Override PartName="/ppt/embeddings/oleObject11.bin" ContentType="application/vnd.openxmlformats-officedocument.oleObject"/>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embeddings/oleObject12.bin" ContentType="application/vnd.openxmlformats-officedocument.oleObject"/>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embeddings/oleObject13.bin" ContentType="application/vnd.openxmlformats-officedocument.oleObject"/>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Lst>
  <p:notesMasterIdLst>
    <p:notesMasterId r:id="rId111"/>
  </p:notesMasterIdLst>
  <p:sldIdLst>
    <p:sldId id="266" r:id="rId3"/>
    <p:sldId id="279" r:id="rId4"/>
    <p:sldId id="405" r:id="rId5"/>
    <p:sldId id="404" r:id="rId6"/>
    <p:sldId id="471" r:id="rId7"/>
    <p:sldId id="520" r:id="rId8"/>
    <p:sldId id="486" r:id="rId9"/>
    <p:sldId id="270" r:id="rId10"/>
    <p:sldId id="281" r:id="rId11"/>
    <p:sldId id="271" r:id="rId12"/>
    <p:sldId id="272" r:id="rId13"/>
    <p:sldId id="487" r:id="rId14"/>
    <p:sldId id="406" r:id="rId15"/>
    <p:sldId id="274" r:id="rId16"/>
    <p:sldId id="394" r:id="rId17"/>
    <p:sldId id="395" r:id="rId18"/>
    <p:sldId id="521" r:id="rId19"/>
    <p:sldId id="284" r:id="rId20"/>
    <p:sldId id="407" r:id="rId21"/>
    <p:sldId id="330" r:id="rId22"/>
    <p:sldId id="408" r:id="rId23"/>
    <p:sldId id="285" r:id="rId24"/>
    <p:sldId id="286" r:id="rId25"/>
    <p:sldId id="287" r:id="rId26"/>
    <p:sldId id="288" r:id="rId27"/>
    <p:sldId id="396" r:id="rId28"/>
    <p:sldId id="397" r:id="rId29"/>
    <p:sldId id="363" r:id="rId30"/>
    <p:sldId id="409" r:id="rId31"/>
    <p:sldId id="367" r:id="rId32"/>
    <p:sldId id="292" r:id="rId33"/>
    <p:sldId id="484" r:id="rId34"/>
    <p:sldId id="354" r:id="rId35"/>
    <p:sldId id="522" r:id="rId36"/>
    <p:sldId id="355" r:id="rId37"/>
    <p:sldId id="475" r:id="rId38"/>
    <p:sldId id="489" r:id="rId39"/>
    <p:sldId id="496" r:id="rId40"/>
    <p:sldId id="299" r:id="rId41"/>
    <p:sldId id="300" r:id="rId42"/>
    <p:sldId id="368" r:id="rId43"/>
    <p:sldId id="347" r:id="rId44"/>
    <p:sldId id="398" r:id="rId45"/>
    <p:sldId id="399" r:id="rId46"/>
    <p:sldId id="400" r:id="rId47"/>
    <p:sldId id="401" r:id="rId48"/>
    <p:sldId id="523" r:id="rId49"/>
    <p:sldId id="524" r:id="rId50"/>
    <p:sldId id="293" r:id="rId51"/>
    <p:sldId id="525" r:id="rId52"/>
    <p:sldId id="413" r:id="rId53"/>
    <p:sldId id="345" r:id="rId54"/>
    <p:sldId id="306" r:id="rId55"/>
    <p:sldId id="361" r:id="rId56"/>
    <p:sldId id="527" r:id="rId57"/>
    <p:sldId id="308" r:id="rId58"/>
    <p:sldId id="346" r:id="rId59"/>
    <p:sldId id="526" r:id="rId60"/>
    <p:sldId id="309" r:id="rId61"/>
    <p:sldId id="310" r:id="rId62"/>
    <p:sldId id="311" r:id="rId63"/>
    <p:sldId id="312" r:id="rId64"/>
    <p:sldId id="362" r:id="rId65"/>
    <p:sldId id="497" r:id="rId66"/>
    <p:sldId id="314" r:id="rId67"/>
    <p:sldId id="418" r:id="rId68"/>
    <p:sldId id="528" r:id="rId69"/>
    <p:sldId id="498" r:id="rId70"/>
    <p:sldId id="499" r:id="rId71"/>
    <p:sldId id="421" r:id="rId72"/>
    <p:sldId id="500" r:id="rId73"/>
    <p:sldId id="423" r:id="rId74"/>
    <p:sldId id="501" r:id="rId75"/>
    <p:sldId id="425" r:id="rId76"/>
    <p:sldId id="502" r:id="rId77"/>
    <p:sldId id="427" r:id="rId78"/>
    <p:sldId id="428" r:id="rId79"/>
    <p:sldId id="305" r:id="rId80"/>
    <p:sldId id="456" r:id="rId81"/>
    <p:sldId id="457" r:id="rId82"/>
    <p:sldId id="459" r:id="rId83"/>
    <p:sldId id="511" r:id="rId84"/>
    <p:sldId id="294" r:id="rId85"/>
    <p:sldId id="460" r:id="rId86"/>
    <p:sldId id="316" r:id="rId87"/>
    <p:sldId id="317" r:id="rId88"/>
    <p:sldId id="402" r:id="rId89"/>
    <p:sldId id="338" r:id="rId90"/>
    <p:sldId id="461" r:id="rId91"/>
    <p:sldId id="462" r:id="rId92"/>
    <p:sldId id="403" r:id="rId93"/>
    <p:sldId id="472" r:id="rId94"/>
    <p:sldId id="324" r:id="rId95"/>
    <p:sldId id="508" r:id="rId96"/>
    <p:sldId id="503" r:id="rId97"/>
    <p:sldId id="505" r:id="rId98"/>
    <p:sldId id="504" r:id="rId99"/>
    <p:sldId id="506" r:id="rId100"/>
    <p:sldId id="507" r:id="rId101"/>
    <p:sldId id="325" r:id="rId102"/>
    <p:sldId id="464" r:id="rId103"/>
    <p:sldId id="465" r:id="rId104"/>
    <p:sldId id="466" r:id="rId105"/>
    <p:sldId id="467" r:id="rId106"/>
    <p:sldId id="468" r:id="rId107"/>
    <p:sldId id="469" r:id="rId108"/>
    <p:sldId id="463" r:id="rId109"/>
    <p:sldId id="328" r:id="rId11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BA90A762-FD0A-0B48-950E-83D5258CAC62}">
          <p14:sldIdLst>
            <p14:sldId id="266"/>
            <p14:sldId id="279"/>
            <p14:sldId id="405"/>
            <p14:sldId id="404"/>
            <p14:sldId id="471"/>
            <p14:sldId id="520"/>
            <p14:sldId id="486"/>
            <p14:sldId id="270"/>
            <p14:sldId id="281"/>
            <p14:sldId id="271"/>
            <p14:sldId id="272"/>
            <p14:sldId id="487"/>
            <p14:sldId id="406"/>
            <p14:sldId id="274"/>
            <p14:sldId id="394"/>
            <p14:sldId id="395"/>
            <p14:sldId id="521"/>
            <p14:sldId id="284"/>
            <p14:sldId id="407"/>
            <p14:sldId id="330"/>
            <p14:sldId id="408"/>
            <p14:sldId id="285"/>
            <p14:sldId id="286"/>
            <p14:sldId id="287"/>
            <p14:sldId id="288"/>
            <p14:sldId id="396"/>
            <p14:sldId id="397"/>
            <p14:sldId id="363"/>
            <p14:sldId id="409"/>
            <p14:sldId id="367"/>
            <p14:sldId id="292"/>
            <p14:sldId id="484"/>
            <p14:sldId id="354"/>
            <p14:sldId id="522"/>
            <p14:sldId id="355"/>
            <p14:sldId id="475"/>
            <p14:sldId id="489"/>
            <p14:sldId id="496"/>
            <p14:sldId id="299"/>
            <p14:sldId id="300"/>
            <p14:sldId id="368"/>
            <p14:sldId id="347"/>
            <p14:sldId id="398"/>
            <p14:sldId id="399"/>
            <p14:sldId id="400"/>
            <p14:sldId id="401"/>
            <p14:sldId id="523"/>
            <p14:sldId id="524"/>
            <p14:sldId id="293"/>
            <p14:sldId id="525"/>
            <p14:sldId id="413"/>
            <p14:sldId id="345"/>
            <p14:sldId id="306"/>
            <p14:sldId id="361"/>
            <p14:sldId id="527"/>
            <p14:sldId id="308"/>
            <p14:sldId id="346"/>
            <p14:sldId id="526"/>
            <p14:sldId id="309"/>
            <p14:sldId id="310"/>
            <p14:sldId id="311"/>
            <p14:sldId id="312"/>
            <p14:sldId id="362"/>
            <p14:sldId id="497"/>
            <p14:sldId id="314"/>
            <p14:sldId id="418"/>
            <p14:sldId id="528"/>
            <p14:sldId id="498"/>
            <p14:sldId id="499"/>
            <p14:sldId id="421"/>
            <p14:sldId id="500"/>
            <p14:sldId id="423"/>
            <p14:sldId id="501"/>
            <p14:sldId id="425"/>
            <p14:sldId id="502"/>
            <p14:sldId id="427"/>
            <p14:sldId id="428"/>
            <p14:sldId id="305"/>
            <p14:sldId id="456"/>
            <p14:sldId id="457"/>
            <p14:sldId id="459"/>
            <p14:sldId id="511"/>
            <p14:sldId id="294"/>
            <p14:sldId id="460"/>
            <p14:sldId id="316"/>
            <p14:sldId id="317"/>
            <p14:sldId id="402"/>
            <p14:sldId id="338"/>
            <p14:sldId id="461"/>
            <p14:sldId id="462"/>
            <p14:sldId id="403"/>
            <p14:sldId id="472"/>
            <p14:sldId id="324"/>
            <p14:sldId id="508"/>
            <p14:sldId id="503"/>
            <p14:sldId id="505"/>
            <p14:sldId id="504"/>
            <p14:sldId id="506"/>
            <p14:sldId id="507"/>
            <p14:sldId id="325"/>
            <p14:sldId id="464"/>
            <p14:sldId id="465"/>
            <p14:sldId id="466"/>
            <p14:sldId id="467"/>
            <p14:sldId id="468"/>
            <p14:sldId id="469"/>
            <p14:sldId id="463"/>
            <p14:sldId id="328"/>
          </p14:sldIdLst>
        </p14:section>
      </p14:sectionLst>
    </p:ext>
    <p:ext uri="{EFAFB233-063F-42B5-8137-9DF3F51BA10A}">
      <p15:sldGuideLst xmlns="" xmlns:p15="http://schemas.microsoft.com/office/powerpoint/2012/main">
        <p15:guide id="1" orient="horz" pos="2934" userDrawn="1">
          <p15:clr>
            <a:srgbClr val="A4A3A4"/>
          </p15:clr>
        </p15:guide>
        <p15:guide id="2" pos="3072" userDrawn="1">
          <p15:clr>
            <a:srgbClr val="A4A3A4"/>
          </p15:clr>
        </p15:guide>
        <p15:guide id="3" orient="horz" pos="3298" userDrawn="1">
          <p15:clr>
            <a:srgbClr val="A4A3A4"/>
          </p15:clr>
        </p15:guide>
        <p15:guide id="4" orient="horz" pos="3571">
          <p15:clr>
            <a:srgbClr val="A4A3A4"/>
          </p15:clr>
        </p15:guide>
        <p15:guide id="5" orient="horz" pos="4117">
          <p15:clr>
            <a:srgbClr val="A4A3A4"/>
          </p15:clr>
        </p15:guide>
        <p15:guide id="6" pos="5232">
          <p15:clr>
            <a:srgbClr val="A4A3A4"/>
          </p15:clr>
        </p15:guide>
        <p15:guide id="7" orient="horz" pos="2979">
          <p15:clr>
            <a:srgbClr val="A4A3A4"/>
          </p15:clr>
        </p15:guide>
        <p15:guide id="8" orient="horz" pos="4026">
          <p15:clr>
            <a:srgbClr val="A4A3A4"/>
          </p15:clr>
        </p15:guide>
        <p15:guide id="9" orient="horz" pos="4253">
          <p15:clr>
            <a:srgbClr val="A4A3A4"/>
          </p15:clr>
        </p15:guide>
        <p15:guide id="10" pos="741">
          <p15:clr>
            <a:srgbClr val="A4A3A4"/>
          </p15:clr>
        </p15:guide>
        <p15:guide id="11" pos="5428">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Mark Nelson" initials="MWN" lastIdx="0" clrIdx="1"/>
  <p:cmAuthor id="3" name="Evelyn Ivy CPA MBA CVA" initials="EICMC" lastIdx="14" clrIdx="2">
    <p:extLst/>
  </p:cmAuthor>
  <p:cmAuthor id="4" name="Karyn Smith" initials="KS" lastIdx="374" clrIdx="3">
    <p:extLst/>
  </p:cmAuthor>
  <p:cmAuthor id="5" name="Agate 10" initials="A1" lastIdx="2" clrIdx="4"/>
  <p:cmAuthor id="6" name="Colton Gigot" initials="CG"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A2"/>
    <a:srgbClr val="C00000"/>
    <a:srgbClr val="FFFFCC"/>
    <a:srgbClr val="2E75B6"/>
    <a:srgbClr val="F79646"/>
    <a:srgbClr val="FFCC66"/>
    <a:srgbClr val="333300"/>
    <a:srgbClr val="996600"/>
    <a:srgbClr val="006699"/>
    <a:srgbClr val="00B0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59" autoAdjust="0"/>
    <p:restoredTop sz="96269" autoAdjust="0"/>
  </p:normalViewPr>
  <p:slideViewPr>
    <p:cSldViewPr snapToObjects="1">
      <p:cViewPr>
        <p:scale>
          <a:sx n="112" d="100"/>
          <a:sy n="112" d="100"/>
        </p:scale>
        <p:origin x="-1056" y="-304"/>
      </p:cViewPr>
      <p:guideLst>
        <p:guide orient="horz" pos="2934"/>
        <p:guide orient="horz" pos="3298"/>
        <p:guide orient="horz" pos="3571"/>
        <p:guide orient="horz" pos="4117"/>
        <p:guide orient="horz" pos="2979"/>
        <p:guide orient="horz" pos="4026"/>
        <p:guide orient="horz" pos="4253"/>
        <p:guide pos="3072"/>
        <p:guide pos="5232"/>
        <p:guide pos="741"/>
        <p:guide pos="5428"/>
      </p:guideLst>
    </p:cSldViewPr>
  </p:slideViewPr>
  <p:outlineViewPr>
    <p:cViewPr>
      <p:scale>
        <a:sx n="33" d="100"/>
        <a:sy n="33" d="100"/>
      </p:scale>
      <p:origin x="152" y="23496"/>
    </p:cViewPr>
  </p:outlineViewPr>
  <p:notesTextViewPr>
    <p:cViewPr>
      <p:scale>
        <a:sx n="100" d="100"/>
        <a:sy n="100" d="100"/>
      </p:scale>
      <p:origin x="0" y="0"/>
    </p:cViewPr>
  </p:notesTextViewPr>
  <p:sorterViewPr>
    <p:cViewPr varScale="1">
      <p:scale>
        <a:sx n="100" d="100"/>
        <a:sy n="100" d="100"/>
      </p:scale>
      <p:origin x="0" y="27210"/>
    </p:cViewPr>
  </p:sorterViewPr>
  <p:notesViewPr>
    <p:cSldViewPr snapToObjects="1">
      <p:cViewPr>
        <p:scale>
          <a:sx n="201" d="100"/>
          <a:sy n="201" d="100"/>
        </p:scale>
        <p:origin x="-200" y="-80"/>
      </p:cViewPr>
      <p:guideLst>
        <p:guide orient="horz" pos="2880"/>
        <p:guide pos="2160"/>
      </p:guideLst>
    </p:cSldViewPr>
  </p:notesViewPr>
  <p:gridSpacing cx="72237" cy="72237"/>
</p:viewPr>
</file>

<file path=ppt/_rels/presentation.xml.rels><?xml version="1.0" encoding="UTF-8" standalone="yes"?>
<Relationships xmlns="http://schemas.openxmlformats.org/package/2006/relationships"><Relationship Id="rId101" Type="http://schemas.openxmlformats.org/officeDocument/2006/relationships/slide" Target="slides/slide99.xml"/><Relationship Id="rId102" Type="http://schemas.openxmlformats.org/officeDocument/2006/relationships/slide" Target="slides/slide100.xml"/><Relationship Id="rId103" Type="http://schemas.openxmlformats.org/officeDocument/2006/relationships/slide" Target="slides/slide101.xml"/><Relationship Id="rId104" Type="http://schemas.openxmlformats.org/officeDocument/2006/relationships/slide" Target="slides/slide102.xml"/><Relationship Id="rId105" Type="http://schemas.openxmlformats.org/officeDocument/2006/relationships/slide" Target="slides/slide103.xml"/><Relationship Id="rId106" Type="http://schemas.openxmlformats.org/officeDocument/2006/relationships/slide" Target="slides/slide104.xml"/><Relationship Id="rId107" Type="http://schemas.openxmlformats.org/officeDocument/2006/relationships/slide" Target="slides/slide10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8" Type="http://schemas.openxmlformats.org/officeDocument/2006/relationships/slide" Target="slides/slide106.xml"/><Relationship Id="rId109" Type="http://schemas.openxmlformats.org/officeDocument/2006/relationships/slide" Target="slides/slide10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110" Type="http://schemas.openxmlformats.org/officeDocument/2006/relationships/slide" Target="slides/slide108.xml"/><Relationship Id="rId90" Type="http://schemas.openxmlformats.org/officeDocument/2006/relationships/slide" Target="slides/slide88.xml"/><Relationship Id="rId91" Type="http://schemas.openxmlformats.org/officeDocument/2006/relationships/slide" Target="slides/slide89.xml"/><Relationship Id="rId92" Type="http://schemas.openxmlformats.org/officeDocument/2006/relationships/slide" Target="slides/slide90.xml"/><Relationship Id="rId93" Type="http://schemas.openxmlformats.org/officeDocument/2006/relationships/slide" Target="slides/slide91.xml"/><Relationship Id="rId94" Type="http://schemas.openxmlformats.org/officeDocument/2006/relationships/slide" Target="slides/slide92.xml"/><Relationship Id="rId95" Type="http://schemas.openxmlformats.org/officeDocument/2006/relationships/slide" Target="slides/slide93.xml"/><Relationship Id="rId96" Type="http://schemas.openxmlformats.org/officeDocument/2006/relationships/slide" Target="slides/slide94.xml"/><Relationship Id="rId97" Type="http://schemas.openxmlformats.org/officeDocument/2006/relationships/slide" Target="slides/slide95.xml"/><Relationship Id="rId98" Type="http://schemas.openxmlformats.org/officeDocument/2006/relationships/slide" Target="slides/slide96.xml"/><Relationship Id="rId99" Type="http://schemas.openxmlformats.org/officeDocument/2006/relationships/slide" Target="slides/slide97.xml"/><Relationship Id="rId111" Type="http://schemas.openxmlformats.org/officeDocument/2006/relationships/notesMaster" Target="notesMasters/notesMaster1.xml"/><Relationship Id="rId112" Type="http://schemas.openxmlformats.org/officeDocument/2006/relationships/printerSettings" Target="printerSettings/printerSettings1.bin"/><Relationship Id="rId113" Type="http://schemas.openxmlformats.org/officeDocument/2006/relationships/commentAuthors" Target="commentAuthors.xml"/><Relationship Id="rId114" Type="http://schemas.openxmlformats.org/officeDocument/2006/relationships/presProps" Target="presProps.xml"/><Relationship Id="rId115" Type="http://schemas.openxmlformats.org/officeDocument/2006/relationships/viewProps" Target="viewProps.xml"/><Relationship Id="rId116" Type="http://schemas.openxmlformats.org/officeDocument/2006/relationships/theme" Target="theme/theme1.xml"/><Relationship Id="rId117"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100" Type="http://schemas.openxmlformats.org/officeDocument/2006/relationships/slide" Target="slides/slide98.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slide" Target="slides/slide83.xml"/><Relationship Id="rId86" Type="http://schemas.openxmlformats.org/officeDocument/2006/relationships/slide" Target="slides/slide84.xml"/><Relationship Id="rId87" Type="http://schemas.openxmlformats.org/officeDocument/2006/relationships/slide" Target="slides/slide85.xml"/><Relationship Id="rId88" Type="http://schemas.openxmlformats.org/officeDocument/2006/relationships/slide" Target="slides/slide86.xml"/><Relationship Id="rId89" Type="http://schemas.openxmlformats.org/officeDocument/2006/relationships/slide" Target="slides/slide8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 Id="rId2"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 Id="rId2"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 Id="rId2"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4/4/17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this chapter, we focus on revenue recognition, which determines when and how much revenue appears in the income statement. </a:t>
            </a:r>
          </a:p>
          <a:p>
            <a:r>
              <a:rPr lang="en-US" sz="1200" b="0" i="0" u="none" strike="noStrike" kern="1200" baseline="0" dirty="0">
                <a:solidFill>
                  <a:schemeClr val="tx1"/>
                </a:solidFill>
                <a:latin typeface="+mn-lt"/>
                <a:ea typeface="+mn-ea"/>
                <a:cs typeface="+mn-cs"/>
              </a:rPr>
              <a:t>In Part A of this chapter we discuss the general approach for recognizing revenue in three situations—at a point in time, over a period of time, and for contracts that include multiple parts that might require recognizing revenue at different times. </a:t>
            </a:r>
          </a:p>
          <a:p>
            <a:r>
              <a:rPr lang="en-US" sz="1200" b="0" i="0" u="none" strike="noStrike" kern="1200" baseline="0" dirty="0">
                <a:solidFill>
                  <a:schemeClr val="tx1"/>
                </a:solidFill>
                <a:latin typeface="+mn-lt"/>
                <a:ea typeface="+mn-ea"/>
                <a:cs typeface="+mn-cs"/>
              </a:rPr>
              <a:t>In Part B we see how to deal with special issues that affect the revenue recognition process. </a:t>
            </a:r>
          </a:p>
          <a:p>
            <a:r>
              <a:rPr lang="en-US" sz="1200" b="0" i="0" u="none" strike="noStrike" kern="1200" baseline="0" dirty="0">
                <a:solidFill>
                  <a:schemeClr val="tx1"/>
                </a:solidFill>
                <a:latin typeface="+mn-lt"/>
                <a:ea typeface="+mn-ea"/>
                <a:cs typeface="+mn-cs"/>
              </a:rPr>
              <a:t>In Part C we discuss how to account for revenue in long-term contracts. </a:t>
            </a:r>
          </a:p>
          <a:p>
            <a:r>
              <a:rPr lang="en-US" sz="1200" b="0" i="0" u="none" strike="noStrike" kern="1200" baseline="0" dirty="0">
                <a:solidFill>
                  <a:schemeClr val="tx1"/>
                </a:solidFill>
                <a:latin typeface="+mn-lt"/>
                <a:ea typeface="+mn-ea"/>
                <a:cs typeface="+mn-cs"/>
              </a:rPr>
              <a:t>In an appendix we consider some aspects of GAAP that were eliminated by recent changes in accounting standards but that still will be used in practice until the end of 2017.</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15228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Illustration 5–4 </a:t>
            </a:r>
            <a:r>
              <a:rPr lang="en-IN" dirty="0"/>
              <a:t>continued</a:t>
            </a:r>
          </a:p>
          <a:p>
            <a:pPr>
              <a:spcBef>
                <a:spcPct val="0"/>
              </a:spcBef>
            </a:pPr>
            <a:endParaRPr lang="en-US" sz="1200" b="0" kern="1200" dirty="0" smtClean="0">
              <a:solidFill>
                <a:schemeClr val="tx1"/>
              </a:solidFill>
              <a:effectLst/>
              <a:latin typeface="+mn-lt"/>
              <a:ea typeface="+mn-ea"/>
              <a:cs typeface="+mn-cs"/>
            </a:endParaRPr>
          </a:p>
          <a:p>
            <a:pPr>
              <a:spcBef>
                <a:spcPct val="0"/>
              </a:spcBef>
            </a:pPr>
            <a:r>
              <a:rPr lang="en-US" sz="1200" b="0" kern="1200" dirty="0" smtClean="0">
                <a:solidFill>
                  <a:schemeClr val="tx1"/>
                </a:solidFill>
                <a:effectLst/>
                <a:latin typeface="+mn-lt"/>
                <a:ea typeface="+mn-ea"/>
                <a:cs typeface="+mn-cs"/>
              </a:rPr>
              <a:t>January 1, 2018: TrueTech delivers 1,000 Tri-Boxes to CompStores, and title to the Tri-Boxes transfers to CompStores. TrueTech has delivered the Tri-Boxes, and CompStores has accepted delivery, so CompStores has physical possession, legal title, the risks and rewards of ownership, and an obligation to pay TrueTech. TrueTech’s performance obligation has been satisfied, so TrueTech can recognize revenue and a related account receivable of $240,000.</a:t>
            </a:r>
            <a:endParaRPr lang="en-IN" b="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10</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Sometimes losses occur on long-term contracts</a:t>
            </a:r>
            <a:r>
              <a:rPr lang="en-US" dirty="0" smtClean="0"/>
              <a:t>.</a:t>
            </a:r>
            <a:r>
              <a:rPr lang="en-US" baseline="0" dirty="0" smtClean="0"/>
              <a:t> </a:t>
            </a:r>
            <a:r>
              <a:rPr lang="en-US" dirty="0" smtClean="0"/>
              <a:t>A</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loss could either be a </a:t>
            </a:r>
            <a:r>
              <a:rPr lang="en-IN" dirty="0"/>
              <a:t>periodic loss that occurs for an overall profitable project</a:t>
            </a:r>
            <a:r>
              <a:rPr lang="en-IN" baseline="0" dirty="0"/>
              <a:t> or </a:t>
            </a:r>
            <a:r>
              <a:rPr lang="en-IN" dirty="0"/>
              <a:t>projected on the entire project</a:t>
            </a:r>
            <a:r>
              <a:rPr lang="en-IN" dirty="0" smtClean="0"/>
              <a:t>. We </a:t>
            </a:r>
            <a:r>
              <a:rPr lang="en-IN" dirty="0"/>
              <a:t>have to consider periodic</a:t>
            </a:r>
            <a:r>
              <a:rPr lang="en-IN" baseline="0" dirty="0"/>
              <a:t> losses only if revenue is recognized over time, but we have to consider overall losses regardless of the timing of revenue recognition.</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100</a:t>
            </a:fld>
            <a:endParaRPr lang="en-IN" dirty="0"/>
          </a:p>
        </p:txBody>
      </p:sp>
    </p:spTree>
    <p:extLst>
      <p:ext uri="{BB962C8B-B14F-4D97-AF65-F5344CB8AC3E}">
        <p14:creationId xmlns:p14="http://schemas.microsoft.com/office/powerpoint/2010/main" val="209164067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 project qualifies for revenue recognition over time, a loss sometimes must be recognized in at least one period along the way, even though the project as a whole is expected to be profitable. We determine the loss in precisely the same way we determine the profit in profitable years.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end of 2018, 40% of the project is complete ($1,500,000 ÷ 3,750,000). Revenue of $2,000,000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cost of construction of $1,500,000 = gross profit of $500,000 is recognized in 2018, as previously determined. </a:t>
            </a:r>
          </a:p>
          <a:p>
            <a:r>
              <a:rPr lang="en-US" sz="1200" b="0" i="0" u="none" strike="noStrike" kern="1200" baseline="0" dirty="0">
                <a:solidFill>
                  <a:schemeClr val="tx1"/>
                </a:solidFill>
                <a:latin typeface="+mn-lt"/>
                <a:ea typeface="+mn-ea"/>
                <a:cs typeface="+mn-cs"/>
              </a:rPr>
              <a:t>At the end of 2019, though, the company now forecasts a total profit of $400,000 ($5,000,000 – 4,600,000) on the project and, at that time, the project is estimated to be 60% complete (</a:t>
            </a:r>
            <a:r>
              <a:rPr lang="en-US" sz="1200" b="1" i="0" u="none" strike="noStrike" kern="1200" baseline="0" dirty="0">
                <a:solidFill>
                  <a:schemeClr val="tx1"/>
                </a:solidFill>
                <a:latin typeface="+mn-lt"/>
                <a:ea typeface="+mn-ea"/>
                <a:cs typeface="+mn-cs"/>
              </a:rPr>
              <a:t>$2,760,000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4,600,000</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101</a:t>
            </a:fld>
            <a:endParaRPr lang="en-IN" dirty="0"/>
          </a:p>
        </p:txBody>
      </p:sp>
    </p:spTree>
    <p:extLst>
      <p:ext uri="{BB962C8B-B14F-4D97-AF65-F5344CB8AC3E}">
        <p14:creationId xmlns:p14="http://schemas.microsoft.com/office/powerpoint/2010/main" val="233982084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a:ea typeface="ＭＳ Ｐゴシック" pitchFamily="34" charset="-128"/>
              </a:rPr>
              <a:t>No entry is made if</a:t>
            </a:r>
            <a:r>
              <a:rPr lang="en-US" altLang="en-US" baseline="0" dirty="0">
                <a:ea typeface="ＭＳ Ｐゴシック" pitchFamily="34" charset="-128"/>
              </a:rPr>
              <a:t> revenue recognition is delayed until contract completion if we are dealing with periodic </a:t>
            </a:r>
            <a:r>
              <a:rPr lang="en-US" altLang="en-US" baseline="0" dirty="0" smtClean="0">
                <a:ea typeface="ＭＳ Ｐゴシック" pitchFamily="34" charset="-128"/>
              </a:rPr>
              <a:t>losses on a contract that we expect to be profitable overall, </a:t>
            </a:r>
            <a:r>
              <a:rPr lang="en-US" altLang="en-US" baseline="0" dirty="0">
                <a:ea typeface="ＭＳ Ｐゴシック" pitchFamily="34" charset="-128"/>
              </a:rPr>
              <a:t>because no revenue has been recognized to date. The point of recognizing periodic contract losses is to true up revenue recognized over time to the cumulative amount that should be recognized given current information.</a:t>
            </a:r>
            <a:endParaRPr lang="en-US" altLang="en-US" dirty="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102</a:t>
            </a:fld>
            <a:endParaRPr lang="en-IN" dirty="0"/>
          </a:p>
        </p:txBody>
      </p:sp>
    </p:spTree>
    <p:extLst>
      <p:ext uri="{BB962C8B-B14F-4D97-AF65-F5344CB8AC3E}">
        <p14:creationId xmlns:p14="http://schemas.microsoft.com/office/powerpoint/2010/main" val="233982084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Now let’s change the facts again to reflect a loss on the entire project</a:t>
            </a:r>
            <a:r>
              <a:rPr lang="en-IN" sz="1200" b="0" i="0" u="none" strike="noStrike" kern="1200" baseline="0" dirty="0" smtClean="0">
                <a:solidFill>
                  <a:schemeClr val="tx1"/>
                </a:solidFill>
                <a:latin typeface="+mn-lt"/>
                <a:ea typeface="+mn-ea"/>
                <a:cs typeface="+mn-cs"/>
              </a:rPr>
              <a:t>. Notice </a:t>
            </a:r>
            <a:r>
              <a:rPr lang="en-IN" sz="1200" b="0" i="0" u="none" strike="noStrike" kern="1200" baseline="0" dirty="0">
                <a:solidFill>
                  <a:schemeClr val="tx1"/>
                </a:solidFill>
                <a:latin typeface="+mn-lt"/>
                <a:ea typeface="+mn-ea"/>
                <a:cs typeface="+mn-cs"/>
              </a:rPr>
              <a:t>that in 2019 the estimated total cost of $5,100,000 exceeds total estimated revenue of $5,000,000</a:t>
            </a:r>
            <a:r>
              <a:rPr lang="en-IN" sz="1200" b="0" i="0" u="none" strike="noStrike" kern="1200" baseline="0" dirty="0" smtClean="0">
                <a:solidFill>
                  <a:schemeClr val="tx1"/>
                </a:solidFill>
                <a:latin typeface="+mn-lt"/>
                <a:ea typeface="+mn-ea"/>
                <a:cs typeface="+mn-cs"/>
              </a:rPr>
              <a:t>. In </a:t>
            </a:r>
            <a:r>
              <a:rPr lang="en-IN" sz="1200" b="0" i="0" u="none" strike="noStrike" kern="1200" baseline="0" dirty="0">
                <a:solidFill>
                  <a:schemeClr val="tx1"/>
                </a:solidFill>
                <a:latin typeface="+mn-lt"/>
                <a:ea typeface="+mn-ea"/>
                <a:cs typeface="+mn-cs"/>
              </a:rPr>
              <a:t>2020 there is more bad news, with an additional $100,000 of cost before the project is completed.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103</a:t>
            </a:fld>
            <a:endParaRPr lang="en-IN" dirty="0"/>
          </a:p>
        </p:txBody>
      </p:sp>
    </p:spTree>
    <p:extLst>
      <p:ext uri="{BB962C8B-B14F-4D97-AF65-F5344CB8AC3E}">
        <p14:creationId xmlns:p14="http://schemas.microsoft.com/office/powerpoint/2010/main" val="192037326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24G Allocation </a:t>
            </a:r>
            <a:r>
              <a:rPr lang="en-US" sz="1200" b="0" i="0" u="none" strike="noStrike" kern="1200" baseline="0" dirty="0">
                <a:solidFill>
                  <a:schemeClr val="tx1"/>
                </a:solidFill>
                <a:latin typeface="+mn-lt"/>
                <a:ea typeface="+mn-ea"/>
                <a:cs typeface="+mn-cs"/>
              </a:rPr>
              <a:t>of Revenue and Cost of Construction to Each Period—Loss on Entire Project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start by considering how overall losses on a contract are recognized when revenue is recognized over time. Each year we calculate the revenue to be recognized in the normal fashion, multiplying total revenue to be recognized by the percentage of completion</a:t>
            </a:r>
            <a:r>
              <a:rPr lang="en-IN" sz="1200" b="0" i="0" u="none" strike="noStrike" kern="1200" baseline="0" dirty="0" smtClean="0">
                <a:solidFill>
                  <a:schemeClr val="tx1"/>
                </a:solidFill>
                <a:latin typeface="+mn-lt"/>
                <a:ea typeface="+mn-ea"/>
                <a:cs typeface="+mn-cs"/>
              </a:rPr>
              <a:t>. In </a:t>
            </a:r>
            <a:r>
              <a:rPr lang="en-IN" sz="1200" b="0" i="0" u="none" strike="noStrike" kern="1200" baseline="0" dirty="0">
                <a:solidFill>
                  <a:schemeClr val="tx1"/>
                </a:solidFill>
                <a:latin typeface="+mn-lt"/>
                <a:ea typeface="+mn-ea"/>
                <a:cs typeface="+mn-cs"/>
              </a:rPr>
              <a:t>situations where a loss is expected on the entire project, we have to back out any gross profit recognized in prior periods and also recognize the overall loss. </a:t>
            </a:r>
            <a:r>
              <a:rPr lang="en-IN" sz="1200" b="0" i="0" u="none" strike="noStrike" kern="1200" baseline="0" dirty="0" smtClean="0">
                <a:solidFill>
                  <a:schemeClr val="tx1"/>
                </a:solidFill>
                <a:latin typeface="+mn-lt"/>
                <a:ea typeface="+mn-ea"/>
                <a:cs typeface="+mn-cs"/>
              </a:rPr>
              <a:t>Then </a:t>
            </a:r>
            <a:r>
              <a:rPr lang="en-IN" sz="1200" b="0" i="0" u="none" strike="noStrike" kern="1200" baseline="0" dirty="0">
                <a:solidFill>
                  <a:schemeClr val="tx1"/>
                </a:solidFill>
                <a:latin typeface="+mn-lt"/>
                <a:ea typeface="+mn-ea"/>
                <a:cs typeface="+mn-cs"/>
              </a:rPr>
              <a:t>we can back into the cost of construction by adding the amount of the loss recognized to the amount of revenue recognized. For example, in 2019, Harding has to back out gross profit of $500,000 recognized in 2018 and add to that amount the $100,000 overall loss it thinks will occur on the contract, so the total gross loss to recognize in 2019 is $600,000</a:t>
            </a:r>
            <a:r>
              <a:rPr lang="en-IN" sz="1200" b="0" i="0" u="none" strike="noStrike" kern="1200" baseline="0" dirty="0" smtClean="0">
                <a:solidFill>
                  <a:schemeClr val="tx1"/>
                </a:solidFill>
                <a:latin typeface="+mn-lt"/>
                <a:ea typeface="+mn-ea"/>
                <a:cs typeface="+mn-cs"/>
              </a:rPr>
              <a:t>. Revenue </a:t>
            </a:r>
            <a:r>
              <a:rPr lang="en-IN" sz="1200" b="0" i="0" u="none" strike="noStrike" kern="1200" baseline="0" dirty="0">
                <a:solidFill>
                  <a:schemeClr val="tx1"/>
                </a:solidFill>
                <a:latin typeface="+mn-lt"/>
                <a:ea typeface="+mn-ea"/>
                <a:cs typeface="+mn-cs"/>
              </a:rPr>
              <a:t>recognized of $706,000 is added to the gross loss of $600,000 to arrive at the cost of construction of $1,306,000. </a:t>
            </a:r>
          </a:p>
          <a:p>
            <a:endParaRPr lang="en-US" sz="1200" b="0" i="0" u="none" strike="noStrike" kern="1200" baseline="0" dirty="0">
              <a:solidFill>
                <a:schemeClr val="tx1"/>
              </a:solidFill>
              <a:latin typeface="+mn-lt"/>
              <a:ea typeface="+mn-ea"/>
              <a:cs typeface="+mn-cs"/>
            </a:endParaRPr>
          </a:p>
          <a:p>
            <a:endParaRPr lang="en-US" altLang="en-US" dirty="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104</a:t>
            </a:fld>
            <a:endParaRPr lang="en-IN" dirty="0"/>
          </a:p>
        </p:txBody>
      </p:sp>
    </p:spTree>
    <p:extLst>
      <p:ext uri="{BB962C8B-B14F-4D97-AF65-F5344CB8AC3E}">
        <p14:creationId xmlns:p14="http://schemas.microsoft.com/office/powerpoint/2010/main" val="192037326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a:t>
            </a:r>
            <a:r>
              <a:rPr lang="en-US" sz="1200" dirty="0" smtClean="0"/>
              <a:t>5–24G (continued)</a:t>
            </a:r>
            <a:endParaRPr lang="en-US"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Recognizing revenue over time in this case produces a large overstatement of income in 2018 and a large understatement in 2019 because of a change in the estimation of future costs. These estimate revisions happen occasionally when revenue is recognized over time.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a:t>
            </a:r>
            <a:r>
              <a:rPr lang="en-US" sz="1200" b="0" i="0" u="none" strike="noStrike" kern="1200" baseline="0" dirty="0">
                <a:solidFill>
                  <a:schemeClr val="tx1"/>
                </a:solidFill>
                <a:latin typeface="+mn-lt"/>
                <a:ea typeface="+mn-ea"/>
                <a:cs typeface="+mn-cs"/>
              </a:rPr>
              <a:t>2020, the income statement will report revenue of $5,000,000 and cost of construction of $5,100,000, combining for an additional loss of $100,000. </a:t>
            </a:r>
          </a:p>
          <a:p>
            <a:endParaRPr lang="en-US" sz="1200" b="0" i="0" u="none" strike="noStrike" kern="1200" baseline="0" dirty="0">
              <a:solidFill>
                <a:schemeClr val="tx1"/>
              </a:solidFill>
              <a:latin typeface="+mn-lt"/>
              <a:ea typeface="+mn-ea"/>
              <a:cs typeface="+mn-cs"/>
            </a:endParaRPr>
          </a:p>
          <a:p>
            <a:endParaRPr lang="en-US" altLang="en-US" dirty="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105</a:t>
            </a:fld>
            <a:endParaRPr lang="en-IN" dirty="0"/>
          </a:p>
        </p:txBody>
      </p:sp>
    </p:spTree>
    <p:extLst>
      <p:ext uri="{BB962C8B-B14F-4D97-AF65-F5344CB8AC3E}">
        <p14:creationId xmlns:p14="http://schemas.microsoft.com/office/powerpoint/2010/main" val="192037326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a:t>
            </a:r>
            <a:r>
              <a:rPr lang="en-US" sz="1200" dirty="0" smtClean="0"/>
              <a:t>5–24G (cont. 2)</a:t>
            </a: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r>
              <a:rPr lang="en-US" sz="1200" b="0" i="0" u="none" strike="noStrike" kern="1200" baseline="0" dirty="0">
                <a:solidFill>
                  <a:schemeClr val="tx1"/>
                </a:solidFill>
                <a:latin typeface="+mn-lt"/>
                <a:ea typeface="+mn-ea"/>
                <a:cs typeface="+mn-cs"/>
              </a:rPr>
              <a:t>The journal entries to record the losses in 2019 and 2020 are as follows: </a:t>
            </a:r>
          </a:p>
          <a:p>
            <a:r>
              <a:rPr lang="en-US" sz="1200" b="1" i="0" u="none" strike="noStrike" kern="1200" baseline="0" dirty="0">
                <a:solidFill>
                  <a:schemeClr val="tx1"/>
                </a:solidFill>
                <a:latin typeface="+mn-lt"/>
                <a:ea typeface="+mn-ea"/>
                <a:cs typeface="+mn-cs"/>
              </a:rPr>
              <a:t>2019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Cost of construction 	1,306,000 	</a:t>
            </a:r>
          </a:p>
          <a:p>
            <a:r>
              <a:rPr lang="en-US" sz="1200" b="0" i="0" u="none" strike="noStrike" kern="1200" baseline="0" dirty="0">
                <a:solidFill>
                  <a:schemeClr val="tx1"/>
                </a:solidFill>
                <a:latin typeface="+mn-lt"/>
                <a:ea typeface="+mn-ea"/>
                <a:cs typeface="+mn-cs"/>
              </a:rPr>
              <a:t>     Revenue from long-term contracts 	706,000 	</a:t>
            </a:r>
          </a:p>
          <a:p>
            <a:r>
              <a:rPr lang="en-US" sz="1200" b="0" i="0" u="none" strike="noStrike" kern="1200" baseline="0" dirty="0">
                <a:solidFill>
                  <a:schemeClr val="tx1"/>
                </a:solidFill>
                <a:latin typeface="+mn-lt"/>
                <a:ea typeface="+mn-ea"/>
                <a:cs typeface="+mn-cs"/>
              </a:rPr>
              <a:t>      Construction in progress (CIP) 	600,000 	</a:t>
            </a:r>
          </a:p>
          <a:p>
            <a:r>
              <a:rPr lang="en-US" sz="1200" b="1" i="0" u="none" strike="noStrike" kern="1200" baseline="0" dirty="0">
                <a:solidFill>
                  <a:schemeClr val="tx1"/>
                </a:solidFill>
                <a:latin typeface="+mn-lt"/>
                <a:ea typeface="+mn-ea"/>
                <a:cs typeface="+mn-cs"/>
              </a:rPr>
              <a:t>2020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Cost of construction 	2,394,000 	</a:t>
            </a:r>
          </a:p>
          <a:p>
            <a:r>
              <a:rPr lang="en-US" sz="1200" b="0" i="0" u="none" strike="noStrike" kern="1200" baseline="0" dirty="0">
                <a:solidFill>
                  <a:schemeClr val="tx1"/>
                </a:solidFill>
                <a:latin typeface="+mn-lt"/>
                <a:ea typeface="+mn-ea"/>
                <a:cs typeface="+mn-cs"/>
              </a:rPr>
              <a:t>      Revenue from long-term contracts 	2,294,000 	</a:t>
            </a:r>
          </a:p>
          <a:p>
            <a:r>
              <a:rPr lang="en-US" sz="1200" b="0" i="0" u="none" strike="noStrike" kern="1200" baseline="0" dirty="0">
                <a:solidFill>
                  <a:schemeClr val="tx1"/>
                </a:solidFill>
                <a:latin typeface="+mn-lt"/>
                <a:ea typeface="+mn-ea"/>
                <a:cs typeface="+mn-cs"/>
              </a:rPr>
              <a:t>      Construction in progress (CIP) 	100,000 	</a:t>
            </a:r>
          </a:p>
          <a:p>
            <a:endParaRPr lang="en-US" sz="1200" b="0" i="0" u="none" strike="noStrike" kern="1200" baseline="0" dirty="0">
              <a:solidFill>
                <a:schemeClr val="tx1"/>
              </a:solidFill>
              <a:latin typeface="+mn-lt"/>
              <a:ea typeface="+mn-ea"/>
              <a:cs typeface="+mn-cs"/>
            </a:endParaRPr>
          </a:p>
          <a:p>
            <a:endParaRPr lang="en-US" altLang="en-US" dirty="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106</a:t>
            </a:fld>
            <a:endParaRPr lang="en-IN" dirty="0"/>
          </a:p>
        </p:txBody>
      </p:sp>
    </p:spTree>
    <p:extLst>
      <p:ext uri="{BB962C8B-B14F-4D97-AF65-F5344CB8AC3E}">
        <p14:creationId xmlns:p14="http://schemas.microsoft.com/office/powerpoint/2010/main" val="192037326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smtClean="0"/>
              <a:t>Illustration 5–24G (concluded)</a:t>
            </a:r>
            <a:endParaRPr lang="en-US"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When the contract does not qualify for recognizing revenue over time, revenue recognition is delayed until project completion</a:t>
            </a:r>
            <a:r>
              <a:rPr lang="en-IN" sz="1200" b="0" i="0" u="none" strike="noStrike" kern="1200" baseline="0" dirty="0" smtClean="0">
                <a:solidFill>
                  <a:schemeClr val="tx1"/>
                </a:solidFill>
                <a:latin typeface="+mn-lt"/>
                <a:ea typeface="+mn-ea"/>
                <a:cs typeface="+mn-cs"/>
              </a:rPr>
              <a:t>. However</a:t>
            </a:r>
            <a:r>
              <a:rPr lang="en-IN" sz="1200" b="0" i="0" u="none" strike="noStrike" kern="1200" baseline="0" dirty="0">
                <a:solidFill>
                  <a:schemeClr val="tx1"/>
                </a:solidFill>
                <a:latin typeface="+mn-lt"/>
                <a:ea typeface="+mn-ea"/>
                <a:cs typeface="+mn-cs"/>
              </a:rPr>
              <a:t>, if an overall loss is anticipated for the contract, that loss must be recognized in the first period it is anticipated</a:t>
            </a:r>
            <a:r>
              <a:rPr lang="en-IN" sz="1200" b="0" i="0" u="none" strike="noStrike" kern="1200" baseline="0" dirty="0" smtClean="0">
                <a:solidFill>
                  <a:schemeClr val="tx1"/>
                </a:solidFill>
                <a:latin typeface="+mn-lt"/>
                <a:ea typeface="+mn-ea"/>
                <a:cs typeface="+mn-cs"/>
              </a:rPr>
              <a:t>. In </a:t>
            </a:r>
            <a:r>
              <a:rPr lang="en-IN" sz="1200" b="0" i="0" u="none" strike="noStrike" kern="1200" baseline="0" dirty="0">
                <a:solidFill>
                  <a:schemeClr val="tx1"/>
                </a:solidFill>
                <a:latin typeface="+mn-lt"/>
                <a:ea typeface="+mn-ea"/>
                <a:cs typeface="+mn-cs"/>
              </a:rPr>
              <a:t>our example: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2018, nothing is recognized because no overall loss is anticipated.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2019, loss on long-term contracts, which is an income statement account, is recognized for $100,000, and CIP is reduced by crediting it for $100,000.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2020, the income statement will report revenue of $5,000,000 and cost of construction of $5,100,000, combining for an additional loss of $100,000.</a:t>
            </a:r>
          </a:p>
          <a:p>
            <a:endParaRPr lang="en-IN" altLang="en-US" sz="1200" b="0" i="0" u="none" strike="noStrike" kern="1200" baseline="0" dirty="0">
              <a:solidFill>
                <a:schemeClr val="tx1"/>
              </a:solidFill>
              <a:latin typeface="+mn-lt"/>
              <a:ea typeface="+mn-ea"/>
              <a:cs typeface="+mn-cs"/>
            </a:endParaRPr>
          </a:p>
          <a:p>
            <a:endParaRPr lang="en-US" altLang="en-US" dirty="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107</a:t>
            </a:fld>
            <a:endParaRPr lang="en-IN" dirty="0"/>
          </a:p>
        </p:txBody>
      </p:sp>
    </p:spTree>
    <p:extLst>
      <p:ext uri="{BB962C8B-B14F-4D97-AF65-F5344CB8AC3E}">
        <p14:creationId xmlns:p14="http://schemas.microsoft.com/office/powerpoint/2010/main" val="192037326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108</a:t>
            </a:fld>
            <a:endParaRPr lang="en-IN" dirty="0"/>
          </a:p>
        </p:txBody>
      </p:sp>
    </p:spTree>
    <p:extLst>
      <p:ext uri="{BB962C8B-B14F-4D97-AF65-F5344CB8AC3E}">
        <p14:creationId xmlns:p14="http://schemas.microsoft.com/office/powerpoint/2010/main" val="371553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Illustration 5–4 </a:t>
            </a:r>
            <a:r>
              <a:rPr lang="en-IN" dirty="0"/>
              <a:t>ended</a:t>
            </a:r>
          </a:p>
          <a:p>
            <a:pPr>
              <a:spcBef>
                <a:spcPct val="0"/>
              </a:spcBef>
            </a:pPr>
            <a:endParaRPr lang="en-US" dirty="0"/>
          </a:p>
          <a:p>
            <a:pPr>
              <a:spcBef>
                <a:spcPct val="0"/>
              </a:spcBef>
            </a:pPr>
            <a:r>
              <a:rPr lang="en-US" dirty="0"/>
              <a:t>On </a:t>
            </a:r>
            <a:r>
              <a:rPr lang="en-IN" dirty="0"/>
              <a:t>January 25, 2018, TrueTech receives $240,000 from CompStores. This transaction does not affect revenue. We recognize revenue when performance obligations are satisfied, not when cash is received. TrueTech simply records collection of the account receivable.</a:t>
            </a:r>
          </a:p>
          <a:p>
            <a:pPr>
              <a:spcBef>
                <a:spcPct val="0"/>
              </a:spcBef>
            </a:pPr>
            <a:endParaRPr lang="en-IN" dirty="0"/>
          </a:p>
          <a:p>
            <a:pPr>
              <a:spcBef>
                <a:spcPct val="0"/>
              </a:spcBef>
            </a:pPr>
            <a:endParaRPr lang="en-IN" dirty="0"/>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EB3CB1-9E3F-4D18-80CD-EED10A9FC061}" type="slidenum">
              <a:rPr lang="en-IN">
                <a:cs typeface="Arial" charset="0"/>
              </a:rPr>
              <a:pPr fontAlgn="base">
                <a:spcBef>
                  <a:spcPct val="0"/>
                </a:spcBef>
                <a:spcAft>
                  <a:spcPct val="0"/>
                </a:spcAft>
              </a:pPr>
              <a:t>11</a:t>
            </a:fld>
            <a:endParaRPr lang="en-IN" dirty="0">
              <a:cs typeface="Arial" charset="0"/>
            </a:endParaRPr>
          </a:p>
        </p:txBody>
      </p:sp>
    </p:spTree>
    <p:extLst>
      <p:ext uri="{BB962C8B-B14F-4D97-AF65-F5344CB8AC3E}">
        <p14:creationId xmlns:p14="http://schemas.microsoft.com/office/powerpoint/2010/main" val="2557151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12</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060447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13</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7836843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lvl="0">
              <a:spcBef>
                <a:spcPct val="0"/>
              </a:spcBef>
              <a:defRPr/>
            </a:pPr>
            <a:r>
              <a:rPr lang="en-US" baseline="0" noProof="0" dirty="0"/>
              <a:t>Illustration </a:t>
            </a:r>
            <a:r>
              <a:rPr lang="en-US" baseline="0" noProof="0" dirty="0" smtClean="0"/>
              <a:t>5</a:t>
            </a:r>
            <a:r>
              <a:rPr lang="en-IN" dirty="0"/>
              <a:t>–</a:t>
            </a:r>
            <a:r>
              <a:rPr lang="en-US" baseline="0" noProof="0" dirty="0" smtClean="0"/>
              <a:t>5</a:t>
            </a:r>
            <a:endParaRPr lang="en-US" noProof="0" dirty="0"/>
          </a:p>
          <a:p>
            <a:pPr>
              <a:spcBef>
                <a:spcPct val="0"/>
              </a:spcBef>
            </a:pPr>
            <a:endParaRPr lang="en-US" noProof="0" dirty="0"/>
          </a:p>
          <a:p>
            <a:pPr>
              <a:spcBef>
                <a:spcPct val="0"/>
              </a:spcBef>
            </a:pPr>
            <a:r>
              <a:rPr lang="en-US" noProof="0" dirty="0"/>
              <a:t>Companies recognize revenue over time if either: (1) the customer consumes the benefit of the seller’s work as it is performed (when a company provides cleaning services to a customer for a period of time), (2) the customer controls the asset as it is created (when a contractor builds an extension onto a customer’s existing building), or (3) the seller is creating an asset that has no alternative use to the seller, and the seller has the legal right to receive payment for progress to date (when a company manufactures fighter jets for the U.S. Air Force).</a:t>
            </a:r>
          </a:p>
          <a:p>
            <a:pPr>
              <a:spcBef>
                <a:spcPct val="0"/>
              </a:spcBef>
            </a:pPr>
            <a:endParaRPr lang="en-US" sz="1000" noProof="0" dirty="0"/>
          </a:p>
          <a:p>
            <a:pPr>
              <a:spcBef>
                <a:spcPct val="0"/>
              </a:spcBef>
            </a:pPr>
            <a:endParaRPr lang="en-US" sz="1000" baseline="0" noProof="0" dirty="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15A464-B7DE-47B1-8E9C-7EC3C7FD373F}" type="slidenum">
              <a:rPr lang="en-IN">
                <a:cs typeface="Arial" charset="0"/>
              </a:rPr>
              <a:pPr fontAlgn="base">
                <a:spcBef>
                  <a:spcPct val="0"/>
                </a:spcBef>
                <a:spcAft>
                  <a:spcPct val="0"/>
                </a:spcAft>
              </a:pPr>
              <a:t>14</a:t>
            </a:fld>
            <a:endParaRPr lang="en-IN" dirty="0">
              <a:cs typeface="Arial" charset="0"/>
            </a:endParaRPr>
          </a:p>
        </p:txBody>
      </p:sp>
    </p:spTree>
    <p:extLst>
      <p:ext uri="{BB962C8B-B14F-4D97-AF65-F5344CB8AC3E}">
        <p14:creationId xmlns:p14="http://schemas.microsoft.com/office/powerpoint/2010/main" val="24678193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0" i="0" u="none" strike="noStrike" kern="1200" baseline="0" dirty="0">
                <a:solidFill>
                  <a:schemeClr val="tx1"/>
                </a:solidFill>
              </a:rPr>
              <a:t>Illustration 5–6 </a:t>
            </a:r>
          </a:p>
          <a:p>
            <a:pPr>
              <a:spcBef>
                <a:spcPct val="0"/>
              </a:spcBef>
            </a:pPr>
            <a:endParaRPr lang="en-US" dirty="0"/>
          </a:p>
          <a:p>
            <a:pPr>
              <a:spcBef>
                <a:spcPct val="0"/>
              </a:spcBef>
            </a:pPr>
            <a:r>
              <a:rPr lang="en-US" dirty="0"/>
              <a:t>For example, assume </a:t>
            </a:r>
            <a:r>
              <a:rPr lang="en-IN" dirty="0"/>
              <a:t>TrueTech sells one-year subscriptions to the Tri-Net multiuser platform of Internet-based games. TrueTech sells 1,000 subscriptions for $60 each on January 1, 2018, and the subscriptions commence immediately. TrueTech has a single performance obligation—to provide a service to subscribers by allowing them access to the gaming platform for one year. Note that Tri-Net users consume the benefits of access to the service over a period of one year, so this contract qualifies for revenue recognition over time under the first criterion stated earlier. </a:t>
            </a:r>
          </a:p>
          <a:p>
            <a:pPr>
              <a:spcBef>
                <a:spcPct val="0"/>
              </a:spcBef>
            </a:pPr>
            <a:endParaRPr lang="en-IN" dirty="0"/>
          </a:p>
          <a:p>
            <a:pPr marL="0" marR="0" indent="0" algn="l" defTabSz="914400" rtl="0" eaLnBrk="1" fontAlgn="base" latinLnBrk="0" hangingPunct="1">
              <a:lnSpc>
                <a:spcPct val="100000"/>
              </a:lnSpc>
              <a:spcBef>
                <a:spcPct val="0"/>
              </a:spcBef>
              <a:spcAft>
                <a:spcPct val="0"/>
              </a:spcAft>
              <a:buClrTx/>
              <a:buSzTx/>
              <a:buFontTx/>
              <a:buNone/>
              <a:tabLst/>
              <a:defRPr/>
            </a:pPr>
            <a:r>
              <a:rPr lang="en-US" noProof="0" dirty="0"/>
              <a:t>On January 1, TrueTech recognizes a deferred revenue liability for $60,000 associated with receiving cash prior to satisfying its performance obligation.</a:t>
            </a:r>
          </a:p>
          <a:p>
            <a:pPr>
              <a:spcBef>
                <a:spcPct val="0"/>
              </a:spcBef>
            </a:pPr>
            <a:endParaRPr lang="en-US" sz="1000" noProof="0" dirty="0"/>
          </a:p>
          <a:p>
            <a:pPr>
              <a:spcBef>
                <a:spcPct val="0"/>
              </a:spcBef>
            </a:pPr>
            <a:endParaRPr lang="en-IN" sz="800" dirty="0"/>
          </a:p>
          <a:p>
            <a:pPr marL="0" marR="0" indent="0" algn="l" defTabSz="914400" rtl="0" eaLnBrk="1" fontAlgn="base" latinLnBrk="0" hangingPunct="1">
              <a:lnSpc>
                <a:spcPct val="100000"/>
              </a:lnSpc>
              <a:spcBef>
                <a:spcPct val="0"/>
              </a:spcBef>
              <a:spcAft>
                <a:spcPct val="0"/>
              </a:spcAft>
              <a:buClrTx/>
              <a:buSzTx/>
              <a:buFontTx/>
              <a:buNone/>
              <a:tabLst/>
              <a:defRPr/>
            </a:pPr>
            <a:endParaRPr lang="en-US" sz="800" noProof="0" dirty="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15</a:t>
            </a:fld>
            <a:endParaRPr lang="en-IN" dirty="0">
              <a:cs typeface="Arial" charset="0"/>
            </a:endParaRPr>
          </a:p>
        </p:txBody>
      </p:sp>
    </p:spTree>
    <p:extLst>
      <p:ext uri="{BB962C8B-B14F-4D97-AF65-F5344CB8AC3E}">
        <p14:creationId xmlns:p14="http://schemas.microsoft.com/office/powerpoint/2010/main" val="35505349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6866" name="Notes Placeholder 2"/>
          <p:cNvSpPr>
            <a:spLocks noGrp="1"/>
          </p:cNvSpPr>
          <p:nvPr>
            <p:ph type="body" idx="1"/>
          </p:nvPr>
        </p:nvSpPr>
        <p:spPr bwMode="auto">
          <a:noFill/>
        </p:spPr>
        <p:txBody>
          <a:bodyPr wrap="square" numCol="1" anchor="t" anchorCtr="0" compatLnSpc="1">
            <a:prstTxWarp prst="textNoShape">
              <a:avLst/>
            </a:prstTxWarp>
          </a:bodyPr>
          <a:lstStyle/>
          <a:p>
            <a:pPr lvl="0">
              <a:defRPr/>
            </a:pPr>
            <a:r>
              <a:rPr lang="en-IN" sz="1200" dirty="0"/>
              <a:t>Illustration </a:t>
            </a:r>
            <a:r>
              <a:rPr lang="en-IN" sz="1200" dirty="0" smtClean="0"/>
              <a:t>5</a:t>
            </a:r>
            <a:r>
              <a:rPr lang="en-IN" dirty="0"/>
              <a:t>–</a:t>
            </a:r>
            <a:r>
              <a:rPr lang="en-IN" sz="1200" dirty="0" smtClean="0"/>
              <a:t>6</a:t>
            </a:r>
            <a:endParaRPr lang="en-IN" sz="1200" dirty="0"/>
          </a:p>
          <a:p>
            <a:endParaRPr lang="en-IN" sz="1200" b="0" i="0" u="none" strike="noStrike" kern="1200" baseline="0" dirty="0">
              <a:solidFill>
                <a:schemeClr val="tx1"/>
              </a:solidFill>
              <a:latin typeface="+mn-lt"/>
              <a:ea typeface="+mn-ea"/>
              <a:cs typeface="+mn-cs"/>
            </a:endParaRPr>
          </a:p>
          <a:p>
            <a:r>
              <a:rPr lang="en-IN" b="0" i="0" u="none" strike="noStrike" kern="1200" baseline="0" dirty="0">
                <a:solidFill>
                  <a:schemeClr val="tx1"/>
                </a:solidFill>
                <a:latin typeface="+mn-lt"/>
                <a:ea typeface="+mn-ea"/>
                <a:cs typeface="+mn-cs"/>
              </a:rPr>
              <a:t>Tri-Net subscribers receive benefits each day they have access to the Tri-Net network, so TrueTech </a:t>
            </a:r>
            <a:r>
              <a:rPr lang="en-IN" dirty="0" smtClean="0"/>
              <a:t>uses</a:t>
            </a:r>
            <a:r>
              <a:rPr lang="en-IN" b="0" i="0" u="none" strike="noStrike" kern="1200" baseline="0" dirty="0" smtClean="0">
                <a:solidFill>
                  <a:schemeClr val="tx1"/>
                </a:solidFill>
                <a:latin typeface="+mn-lt"/>
                <a:ea typeface="+mn-ea"/>
                <a:cs typeface="+mn-cs"/>
              </a:rPr>
              <a:t> </a:t>
            </a:r>
            <a:r>
              <a:rPr lang="en-IN" b="0" i="0" u="none" strike="noStrike" kern="1200" baseline="0" dirty="0">
                <a:solidFill>
                  <a:schemeClr val="tx1"/>
                </a:solidFill>
                <a:latin typeface="+mn-lt"/>
                <a:ea typeface="+mn-ea"/>
                <a:cs typeface="+mn-cs"/>
              </a:rPr>
              <a:t>“proportion of time” as its measure of progress toward completion. At the end of each of the 12 months, TrueTech recognizes subscription revenue of $5,000. Consequently, after 12 months, TrueTech will have recognized the entire $60,000 of Tri-Net subscription revenue, and the deferred revenue liability will be reduced to zero.</a:t>
            </a:r>
          </a:p>
          <a:p>
            <a:endParaRPr lang="en-IN" sz="1200" b="0" i="0" u="none" strike="noStrike" kern="1200" baseline="0" noProof="0" dirty="0">
              <a:solidFill>
                <a:schemeClr val="tx1"/>
              </a:solidFill>
              <a:latin typeface="+mn-lt"/>
              <a:ea typeface="+mn-ea"/>
              <a:cs typeface="+mn-cs"/>
            </a:endParaRPr>
          </a:p>
          <a:p>
            <a:endParaRPr lang="en-US" sz="1000" noProof="0" dirty="0"/>
          </a:p>
        </p:txBody>
      </p:sp>
      <p:sp>
        <p:nvSpPr>
          <p:cNvPr id="368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A56E7E-1930-4A5B-BDCD-DA4770FB9703}" type="slidenum">
              <a:rPr lang="en-IN">
                <a:cs typeface="Arial" charset="0"/>
              </a:rPr>
              <a:pPr fontAlgn="base">
                <a:spcBef>
                  <a:spcPct val="0"/>
                </a:spcBef>
                <a:spcAft>
                  <a:spcPct val="0"/>
                </a:spcAft>
              </a:pPr>
              <a:t>16</a:t>
            </a:fld>
            <a:endParaRPr lang="en-IN" dirty="0">
              <a:cs typeface="Arial" charset="0"/>
            </a:endParaRPr>
          </a:p>
        </p:txBody>
      </p:sp>
    </p:spTree>
    <p:extLst>
      <p:ext uri="{BB962C8B-B14F-4D97-AF65-F5344CB8AC3E}">
        <p14:creationId xmlns:p14="http://schemas.microsoft.com/office/powerpoint/2010/main" val="3157722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smtClean="0">
                <a:solidFill>
                  <a:schemeClr val="tx1"/>
                </a:solidFill>
                <a:latin typeface="+mn-lt"/>
                <a:ea typeface="+mn-ea"/>
                <a:cs typeface="+mn-cs"/>
              </a:rPr>
              <a:t>If a performance obligation doesn’t meet any of the three criteria for recognizing revenue over time, we recognize revenue at the point in time when the performance obligation has been completely satisfied, which usually occurs at the end of the contract. </a:t>
            </a:r>
          </a:p>
          <a:p>
            <a:pPr>
              <a:spcBef>
                <a:spcPct val="0"/>
              </a:spcBef>
            </a:pPr>
            <a:endParaRPr lang="en-US" sz="1200" b="0" i="0" u="none" strike="noStrike" kern="1200" baseline="0" dirty="0" smtClean="0">
              <a:solidFill>
                <a:schemeClr val="tx1"/>
              </a:solidFill>
              <a:latin typeface="+mn-lt"/>
              <a:ea typeface="+mn-ea"/>
              <a:cs typeface="+mn-cs"/>
            </a:endParaRPr>
          </a:p>
          <a:p>
            <a:pPr>
              <a:spcBef>
                <a:spcPct val="0"/>
              </a:spcBef>
            </a:pPr>
            <a:r>
              <a:rPr lang="en-US" sz="1200" b="0" i="0" u="none" strike="noStrike" kern="1200" baseline="0" dirty="0" smtClean="0">
                <a:solidFill>
                  <a:schemeClr val="tx1"/>
                </a:solidFill>
                <a:latin typeface="+mn-lt"/>
                <a:ea typeface="+mn-ea"/>
                <a:cs typeface="+mn-cs"/>
              </a:rPr>
              <a:t>Many services are so short-term in nature that companies don’t bother with recognizing revenue over time even if they qualify for doing so. For example, UPS</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picks up a package and delivers it to its destination within a few days. The company’s summary of significant accounting policies disclosure note indicates that “Revenue is recognized upon delivery of a letter or package.” In other words, UPS recognizes revenue upon completion of service rather than over time during the service period. This departure from GAAP is immaterial given the short duration of UPS’s services and the lack of additional useful information that would be provided by more precise timing of revenue recognition. </a:t>
            </a:r>
            <a:endParaRPr lang="en-US" sz="1000" baseline="0" noProof="0" dirty="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15A464-B7DE-47B1-8E9C-7EC3C7FD373F}" type="slidenum">
              <a:rPr lang="en-IN">
                <a:cs typeface="Arial" charset="0"/>
              </a:rPr>
              <a:pPr fontAlgn="base">
                <a:spcBef>
                  <a:spcPct val="0"/>
                </a:spcBef>
                <a:spcAft>
                  <a:spcPct val="0"/>
                </a:spcAft>
              </a:pPr>
              <a:t>17</a:t>
            </a:fld>
            <a:endParaRPr lang="en-IN" dirty="0">
              <a:cs typeface="Arial" charset="0"/>
            </a:endParaRPr>
          </a:p>
        </p:txBody>
      </p:sp>
    </p:spTree>
    <p:extLst>
      <p:ext uri="{BB962C8B-B14F-4D97-AF65-F5344CB8AC3E}">
        <p14:creationId xmlns:p14="http://schemas.microsoft.com/office/powerpoint/2010/main" val="1331790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When revenue is recognized over time, companies</a:t>
            </a:r>
            <a:r>
              <a:rPr lang="en-US" baseline="0" dirty="0"/>
              <a:t> have to estimate progress towards completion of the performance obligation</a:t>
            </a:r>
            <a:r>
              <a:rPr lang="en-US" baseline="0" dirty="0" smtClean="0"/>
              <a:t>. </a:t>
            </a:r>
            <a:r>
              <a:rPr lang="en-IN" dirty="0" smtClean="0"/>
              <a:t>This </a:t>
            </a:r>
            <a:r>
              <a:rPr lang="en-IN" dirty="0"/>
              <a:t>estimate can be done based on input or output methods. An </a:t>
            </a:r>
            <a:r>
              <a:rPr lang="en-IN" i="1" dirty="0"/>
              <a:t>output-based </a:t>
            </a:r>
            <a:r>
              <a:rPr lang="en-IN" dirty="0"/>
              <a:t>estimate of progress toward completion measures the proportion of the goods or services transferred to date. Examples include miles of road</a:t>
            </a:r>
            <a:r>
              <a:rPr lang="en-IN" baseline="0" dirty="0"/>
              <a:t> built, tons of coal delivered, or days of interest incurred</a:t>
            </a:r>
            <a:r>
              <a:rPr lang="en-IN" baseline="0" dirty="0" smtClean="0"/>
              <a:t>. On </a:t>
            </a:r>
            <a:r>
              <a:rPr lang="en-IN" baseline="0" dirty="0"/>
              <a:t>the other hand, </a:t>
            </a:r>
            <a:r>
              <a:rPr lang="en-IN" i="1" dirty="0"/>
              <a:t>input-based </a:t>
            </a:r>
            <a:r>
              <a:rPr lang="en-IN" dirty="0"/>
              <a:t>estimates of progress toward completion measures the proportion of effort expended so far relative to the total effort expected to be expended in order to satisfy the performance obligation</a:t>
            </a:r>
            <a:r>
              <a:rPr lang="en-IN" dirty="0" smtClean="0"/>
              <a:t>. A </a:t>
            </a:r>
            <a:r>
              <a:rPr lang="en-IN" dirty="0"/>
              <a:t>common input-based</a:t>
            </a:r>
            <a:r>
              <a:rPr lang="en-IN" baseline="0" dirty="0"/>
              <a:t> method is called the cost-to-cost ratio, which compares the cost incurred to date to the estimated total cost expected to be incurred</a:t>
            </a:r>
            <a:r>
              <a:rPr lang="en-IN" baseline="0" dirty="0" smtClean="0"/>
              <a:t>. </a:t>
            </a:r>
            <a:endParaRPr lang="en-IN" dirty="0"/>
          </a:p>
        </p:txBody>
      </p:sp>
      <p:sp>
        <p:nvSpPr>
          <p:cNvPr id="409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1796B2C-E0B1-4D3A-A68D-68995A02C7D0}" type="slidenum">
              <a:rPr lang="en-IN">
                <a:cs typeface="Arial" charset="0"/>
              </a:rPr>
              <a:pPr fontAlgn="base">
                <a:spcBef>
                  <a:spcPct val="0"/>
                </a:spcBef>
                <a:spcAft>
                  <a:spcPct val="0"/>
                </a:spcAft>
              </a:pPr>
              <a:t>18</a:t>
            </a:fld>
            <a:endParaRPr lang="en-IN" dirty="0">
              <a:cs typeface="Arial" charset="0"/>
            </a:endParaRPr>
          </a:p>
        </p:txBody>
      </p:sp>
    </p:spTree>
    <p:extLst>
      <p:ext uri="{BB962C8B-B14F-4D97-AF65-F5344CB8AC3E}">
        <p14:creationId xmlns:p14="http://schemas.microsoft.com/office/powerpoint/2010/main" val="33627417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7260596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According to the </a:t>
            </a:r>
            <a:r>
              <a:rPr lang="en-US" dirty="0" smtClean="0"/>
              <a:t>FASB’s conceptual framework, “Revenues are inflows or other enhancements of assets of an entity or settlements of its liabilities (or a combination of both) from delivering or producing goods, rendering services, or other activities that constitute the entity’s ongoing major or central operations.”</a:t>
            </a:r>
          </a:p>
          <a:p>
            <a:pPr>
              <a:spcBef>
                <a:spcPct val="0"/>
              </a:spcBef>
            </a:pPr>
            <a:endParaRPr lang="en-US" dirty="0" smtClean="0"/>
          </a:p>
          <a:p>
            <a:pPr>
              <a:spcBef>
                <a:spcPct val="0"/>
              </a:spcBef>
            </a:pPr>
            <a:r>
              <a:rPr lang="en-US" dirty="0" smtClean="0"/>
              <a:t>In simpler terms, we can say that revenue generally is the inflow of cash or accounts receivable that a business receives in exchange for providing</a:t>
            </a:r>
            <a:r>
              <a:rPr lang="en-US" baseline="0" dirty="0" smtClean="0"/>
              <a:t> </a:t>
            </a:r>
            <a:r>
              <a:rPr lang="en-US" dirty="0" smtClean="0"/>
              <a:t>goods or services to its customers.</a:t>
            </a:r>
          </a:p>
          <a:p>
            <a:pPr>
              <a:spcBef>
                <a:spcPct val="0"/>
              </a:spcBef>
            </a:pPr>
            <a:endParaRPr lang="en-US" dirty="0" smtClean="0"/>
          </a:p>
          <a:p>
            <a:pPr>
              <a:spcBef>
                <a:spcPct val="0"/>
              </a:spcBef>
            </a:pPr>
            <a:r>
              <a:rPr lang="en-IN" dirty="0" smtClean="0"/>
              <a:t>For many companies, revenue is the single largest number reported in the financial statements. </a:t>
            </a:r>
            <a:r>
              <a:rPr lang="en-US" dirty="0" smtClean="0"/>
              <a:t>Its pivotal role in the picture painted by the financial statements makes measuring and reporting revenue one of the most critical aspects of financial reporting. It is important not only to determine </a:t>
            </a:r>
            <a:r>
              <a:rPr lang="en-US" i="1" dirty="0" smtClean="0"/>
              <a:t>how much </a:t>
            </a:r>
            <a:r>
              <a:rPr lang="en-US" dirty="0" smtClean="0"/>
              <a:t>revenue to recognize (record), but also </a:t>
            </a:r>
            <a:r>
              <a:rPr lang="en-US" i="1" dirty="0" smtClean="0"/>
              <a:t>when</a:t>
            </a:r>
            <a:r>
              <a:rPr lang="en-US" dirty="0" smtClean="0"/>
              <a:t> to recognize</a:t>
            </a:r>
            <a:r>
              <a:rPr lang="en-US" baseline="0" dirty="0" smtClean="0"/>
              <a:t> </a:t>
            </a:r>
            <a:r>
              <a:rPr lang="en-US" dirty="0" smtClean="0"/>
              <a:t>it.</a:t>
            </a:r>
            <a:r>
              <a:rPr lang="en-IN" dirty="0" smtClean="0"/>
              <a:t> A one-year income statement should report a company’s revenues for only that one-year period.</a:t>
            </a:r>
            <a:endParaRPr lang="en-IN"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aseline="0" dirty="0"/>
              <a:t>Many contracts are complicated, and may contain more than one performance obligation</a:t>
            </a:r>
            <a:r>
              <a:rPr lang="en-US" baseline="0" dirty="0" smtClean="0"/>
              <a:t>. In </a:t>
            </a:r>
            <a:r>
              <a:rPr lang="en-US" baseline="0" dirty="0"/>
              <a:t>that case, steps 2 and 4 of the revenue recognition process come into play</a:t>
            </a:r>
            <a:r>
              <a:rPr lang="en-US" baseline="0" dirty="0" smtClean="0"/>
              <a:t>. We </a:t>
            </a:r>
            <a:r>
              <a:rPr lang="en-US" baseline="0" dirty="0"/>
              <a:t>have to identify all of the performance obligations, and we have to allocate the transaction price to each of those performance obligations to determine the amount of revenue that will be recognized when (or as) each performance obligation is satisfied</a:t>
            </a:r>
            <a:r>
              <a:rPr lang="en-US" baseline="0" dirty="0" smtClean="0"/>
              <a:t>. </a:t>
            </a:r>
            <a:endParaRPr lang="en-IN" dirty="0"/>
          </a:p>
        </p:txBody>
      </p:sp>
      <p:sp>
        <p:nvSpPr>
          <p:cNvPr id="409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1796B2C-E0B1-4D3A-A68D-68995A02C7D0}" type="slidenum">
              <a:rPr lang="en-IN">
                <a:cs typeface="Arial" charset="0"/>
              </a:rPr>
              <a:pPr fontAlgn="base">
                <a:spcBef>
                  <a:spcPct val="0"/>
                </a:spcBef>
                <a:spcAft>
                  <a:spcPct val="0"/>
                </a:spcAft>
              </a:pPr>
              <a:t>20</a:t>
            </a:fld>
            <a:endParaRPr lang="en-IN" dirty="0">
              <a:cs typeface="Arial" charset="0"/>
            </a:endParaRPr>
          </a:p>
        </p:txBody>
      </p:sp>
    </p:spTree>
    <p:extLst>
      <p:ext uri="{BB962C8B-B14F-4D97-AF65-F5344CB8AC3E}">
        <p14:creationId xmlns:p14="http://schemas.microsoft.com/office/powerpoint/2010/main" val="4387354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4505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Goods</a:t>
            </a:r>
            <a:r>
              <a:rPr lang="en-IN" baseline="0" dirty="0"/>
              <a:t> and services are viewed as separate performance obligations if they are </a:t>
            </a:r>
            <a:r>
              <a:rPr lang="en-IN" i="1" baseline="0" dirty="0"/>
              <a:t>distinct</a:t>
            </a:r>
            <a:r>
              <a:rPr lang="en-IN" baseline="0" dirty="0"/>
              <a:t>. </a:t>
            </a:r>
            <a:r>
              <a:rPr lang="en-US" sz="1200" kern="1200" dirty="0" smtClean="0">
                <a:solidFill>
                  <a:schemeClr val="tx1"/>
                </a:solidFill>
                <a:effectLst/>
                <a:latin typeface="+mn-lt"/>
                <a:ea typeface="+mn-ea"/>
                <a:cs typeface="+mn-cs"/>
              </a:rPr>
              <a:t>A good or service is distinct if it is both:</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1. </a:t>
            </a:r>
            <a:r>
              <a:rPr lang="en-US" sz="1200" i="1" kern="1200" dirty="0" smtClean="0">
                <a:solidFill>
                  <a:schemeClr val="tx1"/>
                </a:solidFill>
                <a:effectLst/>
                <a:latin typeface="+mn-lt"/>
                <a:ea typeface="+mn-ea"/>
                <a:cs typeface="+mn-cs"/>
              </a:rPr>
              <a:t>Capable of being distinct. </a:t>
            </a:r>
            <a:r>
              <a:rPr lang="en-US" sz="1200" kern="1200" dirty="0" smtClean="0">
                <a:solidFill>
                  <a:schemeClr val="tx1"/>
                </a:solidFill>
                <a:effectLst/>
                <a:latin typeface="+mn-lt"/>
                <a:ea typeface="+mn-ea"/>
                <a:cs typeface="+mn-cs"/>
              </a:rPr>
              <a:t>The customer could use the good or service on its own or in combination with other goods or services it could obtain elsewhere</a:t>
            </a:r>
            <a:r>
              <a:rPr lang="en-US" dirty="0"/>
              <a: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2. </a:t>
            </a:r>
            <a:r>
              <a:rPr lang="en-US" sz="1200" i="1" kern="1200" dirty="0" smtClean="0">
                <a:solidFill>
                  <a:schemeClr val="tx1"/>
                </a:solidFill>
                <a:effectLst/>
                <a:latin typeface="+mn-lt"/>
                <a:ea typeface="+mn-ea"/>
                <a:cs typeface="+mn-cs"/>
              </a:rPr>
              <a:t>Separately identifiable from other goods or services in the contract. </a:t>
            </a:r>
            <a:r>
              <a:rPr lang="en-US" sz="1200" kern="1200" dirty="0" smtClean="0">
                <a:solidFill>
                  <a:schemeClr val="tx1"/>
                </a:solidFill>
                <a:effectLst/>
                <a:latin typeface="+mn-lt"/>
                <a:ea typeface="+mn-ea"/>
                <a:cs typeface="+mn-cs"/>
              </a:rPr>
              <a:t>The promises to transfer goods and services are distinct in the </a:t>
            </a:r>
            <a:r>
              <a:rPr lang="en-US" sz="1200" i="1" kern="1200" dirty="0" smtClean="0">
                <a:solidFill>
                  <a:schemeClr val="tx1"/>
                </a:solidFill>
                <a:effectLst/>
                <a:latin typeface="+mn-lt"/>
                <a:ea typeface="+mn-ea"/>
                <a:cs typeface="+mn-cs"/>
              </a:rPr>
              <a:t>context of the contract, </a:t>
            </a:r>
            <a:r>
              <a:rPr lang="en-US" sz="1200" kern="1200" dirty="0" smtClean="0">
                <a:solidFill>
                  <a:schemeClr val="tx1"/>
                </a:solidFill>
                <a:effectLst/>
                <a:latin typeface="+mn-lt"/>
                <a:ea typeface="+mn-ea"/>
                <a:cs typeface="+mn-cs"/>
              </a:rPr>
              <a:t>because the seller is promising to provide goods and services </a:t>
            </a:r>
            <a:r>
              <a:rPr lang="en-US" sz="1200" i="1" kern="1200" dirty="0" smtClean="0">
                <a:solidFill>
                  <a:schemeClr val="tx1"/>
                </a:solidFill>
                <a:effectLst/>
                <a:latin typeface="+mn-lt"/>
                <a:ea typeface="+mn-ea"/>
                <a:cs typeface="+mn-cs"/>
              </a:rPr>
              <a:t>individually </a:t>
            </a:r>
            <a:r>
              <a:rPr lang="en-US" sz="1200" kern="1200" dirty="0" smtClean="0">
                <a:solidFill>
                  <a:schemeClr val="tx1"/>
                </a:solidFill>
                <a:effectLst/>
                <a:latin typeface="+mn-lt"/>
                <a:ea typeface="+mn-ea"/>
                <a:cs typeface="+mn-cs"/>
              </a:rPr>
              <a:t>as opposed to promising to provide a </a:t>
            </a:r>
            <a:r>
              <a:rPr lang="en-US" sz="1200" i="1" kern="1200" dirty="0" smtClean="0">
                <a:solidFill>
                  <a:schemeClr val="tx1"/>
                </a:solidFill>
                <a:effectLst/>
                <a:latin typeface="+mn-lt"/>
                <a:ea typeface="+mn-ea"/>
                <a:cs typeface="+mn-cs"/>
              </a:rPr>
              <a:t>combined </a:t>
            </a:r>
            <a:r>
              <a:rPr lang="en-US" sz="1200" kern="1200" dirty="0" smtClean="0">
                <a:solidFill>
                  <a:schemeClr val="tx1"/>
                </a:solidFill>
                <a:effectLst/>
                <a:latin typeface="+mn-lt"/>
                <a:ea typeface="+mn-ea"/>
                <a:cs typeface="+mn-cs"/>
              </a:rPr>
              <a:t>good or service for which the individual goods or services are inputs.</a:t>
            </a:r>
          </a:p>
          <a:p>
            <a:pPr marL="0" indent="0">
              <a:spcBef>
                <a:spcPct val="0"/>
              </a:spcBef>
              <a:buFont typeface="Arial" panose="020B0604020202020204" pitchFamily="34" charset="0"/>
              <a:buNone/>
            </a:pPr>
            <a:endParaRPr lang="en-IN" dirty="0"/>
          </a:p>
        </p:txBody>
      </p:sp>
      <p:sp>
        <p:nvSpPr>
          <p:cNvPr id="450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3FCE97-A389-4D50-AA13-1796FBA907A9}" type="slidenum">
              <a:rPr lang="en-IN">
                <a:cs typeface="Arial" charset="0"/>
              </a:rPr>
              <a:pPr fontAlgn="base">
                <a:spcBef>
                  <a:spcPct val="0"/>
                </a:spcBef>
                <a:spcAft>
                  <a:spcPct val="0"/>
                </a:spcAft>
              </a:pPr>
              <a:t>21</a:t>
            </a:fld>
            <a:endParaRPr lang="en-IN" dirty="0">
              <a:cs typeface="Arial" charset="0"/>
            </a:endParaRPr>
          </a:p>
        </p:txBody>
      </p:sp>
    </p:spTree>
    <p:extLst>
      <p:ext uri="{BB962C8B-B14F-4D97-AF65-F5344CB8AC3E}">
        <p14:creationId xmlns:p14="http://schemas.microsoft.com/office/powerpoint/2010/main" val="15072313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4301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–7 </a:t>
            </a:r>
            <a:r>
              <a:rPr lang="en-US" sz="1200" b="0" i="0" u="none" strike="noStrike" kern="1200" baseline="0" dirty="0">
                <a:solidFill>
                  <a:schemeClr val="tx1"/>
                </a:solidFill>
                <a:latin typeface="+mn-lt"/>
                <a:ea typeface="+mn-ea"/>
                <a:cs typeface="+mn-cs"/>
              </a:rPr>
              <a:t>Contract Containing Multiple Performance Obligations</a:t>
            </a:r>
            <a:endParaRPr lang="en-IN" sz="1200" dirty="0"/>
          </a:p>
          <a:p>
            <a:pPr>
              <a:spcBef>
                <a:spcPct val="0"/>
              </a:spcBef>
            </a:pPr>
            <a:endParaRPr lang="en-IN" dirty="0"/>
          </a:p>
          <a:p>
            <a:pPr>
              <a:spcBef>
                <a:spcPct val="0"/>
              </a:spcBef>
            </a:pPr>
            <a:r>
              <a:rPr lang="en-IN" dirty="0"/>
              <a:t>To consider revenue recognition for contracts that contain multiple performance</a:t>
            </a:r>
            <a:r>
              <a:rPr lang="en-IN" baseline="0" dirty="0"/>
              <a:t> obligations, let’s combine our previous two illustrations. </a:t>
            </a:r>
            <a:r>
              <a:rPr lang="en-IN" dirty="0"/>
              <a:t>Assume TrueTech sells a package deal called a Tri-Box System. Each</a:t>
            </a:r>
            <a:r>
              <a:rPr lang="en-IN" baseline="0" dirty="0"/>
              <a:t> Tri-Box System includes a Tri-Box module and a one-year subscription to the Tri-Net</a:t>
            </a:r>
            <a:r>
              <a:rPr lang="en-IN" baseline="0" dirty="0" smtClean="0"/>
              <a:t>. On </a:t>
            </a:r>
            <a:r>
              <a:rPr lang="en-IN" baseline="0" dirty="0"/>
              <a:t>January 1, TrueTech delivers </a:t>
            </a:r>
            <a:r>
              <a:rPr lang="en-IN" dirty="0"/>
              <a:t>1,000 Tri-Box systems at a price of $250 each, and TrueTech receives $250,000 </a:t>
            </a:r>
            <a:r>
              <a:rPr lang="en-IN" dirty="0" smtClean="0"/>
              <a:t>from CompStores </a:t>
            </a:r>
            <a:r>
              <a:rPr lang="en-IN" dirty="0"/>
              <a:t>on January 25, 2018. </a:t>
            </a:r>
          </a:p>
          <a:p>
            <a:pPr>
              <a:spcBef>
                <a:spcPct val="0"/>
              </a:spcBef>
            </a:pPr>
            <a:endParaRPr lang="en-IN" dirty="0"/>
          </a:p>
          <a:p>
            <a:pPr>
              <a:spcBef>
                <a:spcPct val="0"/>
              </a:spcBef>
            </a:pPr>
            <a:endParaRPr lang="en-IN" sz="1200" dirty="0"/>
          </a:p>
          <a:p>
            <a:pPr>
              <a:spcBef>
                <a:spcPct val="0"/>
              </a:spcBef>
            </a:pPr>
            <a:endParaRPr lang="en-IN" dirty="0"/>
          </a:p>
        </p:txBody>
      </p:sp>
      <p:sp>
        <p:nvSpPr>
          <p:cNvPr id="430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D70F7DD-BE47-4FD3-9D77-21354A5AED24}" type="slidenum">
              <a:rPr lang="en-IN">
                <a:cs typeface="Arial" charset="0"/>
              </a:rPr>
              <a:pPr fontAlgn="base">
                <a:spcBef>
                  <a:spcPct val="0"/>
                </a:spcBef>
                <a:spcAft>
                  <a:spcPct val="0"/>
                </a:spcAft>
              </a:pPr>
              <a:t>22</a:t>
            </a:fld>
            <a:endParaRPr lang="en-IN" dirty="0">
              <a:cs typeface="Arial" charset="0"/>
            </a:endParaRPr>
          </a:p>
        </p:txBody>
      </p:sp>
    </p:spTree>
    <p:extLst>
      <p:ext uri="{BB962C8B-B14F-4D97-AF65-F5344CB8AC3E}">
        <p14:creationId xmlns:p14="http://schemas.microsoft.com/office/powerpoint/2010/main" val="13611522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4505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8 Determining </a:t>
            </a:r>
            <a:r>
              <a:rPr lang="en-US" sz="1200" b="0" i="0" u="none" strike="noStrike" kern="1200" baseline="0" dirty="0">
                <a:solidFill>
                  <a:schemeClr val="tx1"/>
                </a:solidFill>
                <a:latin typeface="+mn-lt"/>
                <a:ea typeface="+mn-ea"/>
                <a:cs typeface="+mn-cs"/>
              </a:rPr>
              <a:t>Whether Goods or Services Are Distinct </a:t>
            </a:r>
            <a:endParaRPr lang="en-US" sz="1200" b="0" i="0" u="none" strike="noStrike" kern="1200" baseline="0" dirty="0" smtClean="0">
              <a:solidFill>
                <a:schemeClr val="tx1"/>
              </a:solidFill>
              <a:latin typeface="+mn-lt"/>
              <a:ea typeface="+mn-ea"/>
              <a:cs typeface="+mn-cs"/>
            </a:endParaRPr>
          </a:p>
          <a:p>
            <a:endParaRPr lang="en-IN" sz="1200" dirty="0"/>
          </a:p>
          <a:p>
            <a:pPr>
              <a:spcBef>
                <a:spcPct val="0"/>
              </a:spcBef>
            </a:pPr>
            <a:r>
              <a:rPr lang="en-IN" dirty="0"/>
              <a:t>Assume we have decided there is a contract between TrueTech and CompStores</a:t>
            </a:r>
            <a:r>
              <a:rPr lang="en-IN" dirty="0" smtClean="0"/>
              <a:t>. Let’s </a:t>
            </a:r>
            <a:r>
              <a:rPr lang="en-IN" dirty="0"/>
              <a:t>move on to step</a:t>
            </a:r>
            <a:r>
              <a:rPr lang="en-IN" baseline="0" dirty="0"/>
              <a:t> 2</a:t>
            </a:r>
            <a:r>
              <a:rPr lang="en-IN" baseline="0" dirty="0" smtClean="0"/>
              <a:t>. The </a:t>
            </a:r>
            <a:r>
              <a:rPr lang="en-IN" baseline="0" dirty="0"/>
              <a:t>goal is to </a:t>
            </a:r>
            <a:r>
              <a:rPr lang="en-IN" dirty="0"/>
              <a:t>separate the contract into parts that can be viewed on a stand-alone basis. That way the financial statements can better reflect the timing of the transfer of separate goods and services and the profit generated on each one. </a:t>
            </a:r>
          </a:p>
          <a:p>
            <a:pPr>
              <a:spcBef>
                <a:spcPct val="0"/>
              </a:spcBef>
            </a:pPr>
            <a:endParaRPr lang="en-IN" dirty="0"/>
          </a:p>
          <a:p>
            <a:pPr>
              <a:spcBef>
                <a:spcPct val="0"/>
              </a:spcBef>
            </a:pPr>
            <a:r>
              <a:rPr lang="en-US" dirty="0"/>
              <a:t>In our example, </a:t>
            </a:r>
            <a:r>
              <a:rPr lang="en-IN" dirty="0"/>
              <a:t>both the Tri-Box module and the Tri-Net subscription can be used on their own by a customer, so they are capable of being distinct, and they are separately identifiable</a:t>
            </a:r>
            <a:r>
              <a:rPr lang="en-IN" baseline="0" dirty="0"/>
              <a:t> in that they aren’t heavily dependent on each other.</a:t>
            </a:r>
          </a:p>
          <a:p>
            <a:pPr>
              <a:spcBef>
                <a:spcPct val="0"/>
              </a:spcBef>
            </a:pPr>
            <a:endParaRPr lang="en-IN" baseline="0" dirty="0"/>
          </a:p>
          <a:p>
            <a:pPr>
              <a:spcBef>
                <a:spcPct val="0"/>
              </a:spcBef>
            </a:pPr>
            <a:r>
              <a:rPr lang="en-US" baseline="0" dirty="0"/>
              <a:t>Conclusion: The module and subscription are distinct so the contract has two </a:t>
            </a:r>
            <a:r>
              <a:rPr lang="en-US" baseline="0" dirty="0" smtClean="0"/>
              <a:t>performance obligations</a:t>
            </a:r>
            <a:r>
              <a:rPr lang="en-US" baseline="0" dirty="0"/>
              <a:t>: (1) delivery of a Tri-Box module and (2) fulfillment of a one-year Tri-</a:t>
            </a:r>
            <a:r>
              <a:rPr lang="en-US" baseline="0" dirty="0" smtClean="0"/>
              <a:t>Net subscription</a:t>
            </a:r>
            <a:r>
              <a:rPr lang="en-US" baseline="0" dirty="0"/>
              <a:t>.</a:t>
            </a:r>
            <a:endParaRPr lang="en-IN" baseline="0" dirty="0"/>
          </a:p>
          <a:p>
            <a:pPr>
              <a:spcBef>
                <a:spcPct val="0"/>
              </a:spcBef>
            </a:pPr>
            <a:endParaRPr lang="en-IN" dirty="0"/>
          </a:p>
          <a:p>
            <a:pPr>
              <a:spcBef>
                <a:spcPct val="0"/>
              </a:spcBef>
            </a:pPr>
            <a:endParaRPr lang="en-IN" dirty="0"/>
          </a:p>
        </p:txBody>
      </p:sp>
      <p:sp>
        <p:nvSpPr>
          <p:cNvPr id="450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3FCE97-A389-4D50-AA13-1796FBA907A9}" type="slidenum">
              <a:rPr lang="en-IN">
                <a:cs typeface="Arial" charset="0"/>
              </a:rPr>
              <a:pPr fontAlgn="base">
                <a:spcBef>
                  <a:spcPct val="0"/>
                </a:spcBef>
                <a:spcAft>
                  <a:spcPct val="0"/>
                </a:spcAft>
              </a:pPr>
              <a:t>23</a:t>
            </a:fld>
            <a:endParaRPr lang="en-IN" dirty="0">
              <a:cs typeface="Arial" charset="0"/>
            </a:endParaRPr>
          </a:p>
        </p:txBody>
      </p:sp>
    </p:spTree>
    <p:extLst>
      <p:ext uri="{BB962C8B-B14F-4D97-AF65-F5344CB8AC3E}">
        <p14:creationId xmlns:p14="http://schemas.microsoft.com/office/powerpoint/2010/main" val="15072313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471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Next, we will determine the transaction price. </a:t>
            </a:r>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transaction price </a:t>
            </a:r>
            <a:r>
              <a:rPr lang="en-US" sz="1200" b="0" i="0" u="none" strike="noStrike" kern="1200" baseline="0" dirty="0">
                <a:solidFill>
                  <a:schemeClr val="tx1"/>
                </a:solidFill>
                <a:latin typeface="+mn-lt"/>
                <a:ea typeface="+mn-ea"/>
                <a:cs typeface="+mn-cs"/>
              </a:rPr>
              <a:t>is the amount the seller expects to be entitled to receive from the customer in exchange for providing goods or services. Determining the transaction price is simple if the customer pays a fixed amount immediately or soon after the sale. That’s the case with our TrueTech example. The transaction price is $250,000, equal to $250 per system × 1,000 systems. </a:t>
            </a:r>
            <a:endParaRPr lang="en-US" dirty="0"/>
          </a:p>
          <a:p>
            <a:pPr>
              <a:spcBef>
                <a:spcPct val="0"/>
              </a:spcBef>
            </a:pPr>
            <a:endParaRPr lang="en-US" dirty="0"/>
          </a:p>
          <a:p>
            <a:pPr>
              <a:spcBef>
                <a:spcPct val="0"/>
              </a:spcBef>
            </a:pPr>
            <a:endParaRPr lang="en-IN" dirty="0"/>
          </a:p>
          <a:p>
            <a:pPr>
              <a:spcBef>
                <a:spcPct val="0"/>
              </a:spcBef>
            </a:pPr>
            <a:endParaRPr lang="en-IN" dirty="0"/>
          </a:p>
        </p:txBody>
      </p:sp>
      <p:sp>
        <p:nvSpPr>
          <p:cNvPr id="471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452E9A-A646-408C-A73D-CBE75D55F632}" type="slidenum">
              <a:rPr lang="en-IN">
                <a:cs typeface="Arial" charset="0"/>
              </a:rPr>
              <a:pPr fontAlgn="base">
                <a:spcBef>
                  <a:spcPct val="0"/>
                </a:spcBef>
                <a:spcAft>
                  <a:spcPct val="0"/>
                </a:spcAft>
              </a:pPr>
              <a:t>24</a:t>
            </a:fld>
            <a:endParaRPr lang="en-IN" dirty="0">
              <a:cs typeface="Arial" charset="0"/>
            </a:endParaRPr>
          </a:p>
        </p:txBody>
      </p:sp>
    </p:spTree>
    <p:extLst>
      <p:ext uri="{BB962C8B-B14F-4D97-AF65-F5344CB8AC3E}">
        <p14:creationId xmlns:p14="http://schemas.microsoft.com/office/powerpoint/2010/main" val="8097162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9 Allocating </a:t>
            </a:r>
            <a:r>
              <a:rPr lang="en-US" sz="1200" b="0" i="0" u="none" strike="noStrike" kern="1200" baseline="0" dirty="0">
                <a:solidFill>
                  <a:schemeClr val="tx1"/>
                </a:solidFill>
                <a:latin typeface="+mn-lt"/>
                <a:ea typeface="+mn-ea"/>
                <a:cs typeface="+mn-cs"/>
              </a:rPr>
              <a:t>Transaction Price to Performance Obligations Based on Relative Selling Prices </a:t>
            </a:r>
          </a:p>
          <a:p>
            <a:endParaRPr lang="en-US" dirty="0"/>
          </a:p>
          <a:p>
            <a:r>
              <a:rPr lang="en-US" dirty="0"/>
              <a:t>The fourth step is to </a:t>
            </a:r>
            <a:r>
              <a:rPr lang="en-IN" dirty="0"/>
              <a:t>allocate the transaction price to each performance obligation based on their relative stand-alone selling prices. </a:t>
            </a:r>
            <a:r>
              <a:rPr lang="en-US" sz="1200" kern="1200" dirty="0" smtClean="0">
                <a:solidFill>
                  <a:schemeClr val="tx1"/>
                </a:solidFill>
                <a:effectLst/>
                <a:latin typeface="+mn-lt"/>
                <a:ea typeface="+mn-ea"/>
                <a:cs typeface="+mn-cs"/>
              </a:rPr>
              <a:t>The transaction price of one Tri-Box System is $250. Because the stand-alone price of a Tri-Box module ($240) represents 80% of the sum of the stand-alone selling prices ($240 ÷ [$240 + 60]), and the stand-alone price of</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 Tri-Net subscription comprises 20% of the total ($60 ÷ [$240 + 60]), we allocate 80% of the transaction price to the Tri-Box module and 20% of the transaction price to the Tri-Net subscription.</a:t>
            </a:r>
            <a:r>
              <a:rPr lang="en-US" dirty="0" smtClean="0">
                <a:effectLst/>
              </a:rPr>
              <a:t> </a:t>
            </a:r>
            <a:endParaRPr lang="en-IN" dirty="0" smtClean="0"/>
          </a:p>
          <a:p>
            <a:pPr>
              <a:spcBef>
                <a:spcPct val="0"/>
              </a:spcBef>
            </a:pPr>
            <a:endParaRPr lang="en-IN" dirty="0"/>
          </a:p>
          <a:p>
            <a:pPr>
              <a:spcBef>
                <a:spcPct val="0"/>
              </a:spcBef>
            </a:pPr>
            <a:r>
              <a:rPr lang="en-US" dirty="0"/>
              <a:t>If</a:t>
            </a:r>
            <a:r>
              <a:rPr lang="en-US" baseline="0" dirty="0"/>
              <a:t> </a:t>
            </a:r>
            <a:r>
              <a:rPr lang="en-US" dirty="0"/>
              <a:t>a stand-alone selling price can’t be directly observed, the seller should estimate it.</a:t>
            </a:r>
            <a:endParaRPr lang="en-IN" dirty="0"/>
          </a:p>
          <a:p>
            <a:pPr>
              <a:spcBef>
                <a:spcPct val="0"/>
              </a:spcBef>
            </a:pPr>
            <a:endParaRPr lang="en-IN" dirty="0"/>
          </a:p>
          <a:p>
            <a:pPr>
              <a:spcBef>
                <a:spcPct val="0"/>
              </a:spcBef>
            </a:pPr>
            <a:endParaRPr lang="en-IN" dirty="0"/>
          </a:p>
        </p:txBody>
      </p:sp>
      <p:sp>
        <p:nvSpPr>
          <p:cNvPr id="491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1F7924B-2446-4B8C-8945-2A4B9C420E86}" type="slidenum">
              <a:rPr lang="en-IN">
                <a:cs typeface="Arial" charset="0"/>
              </a:rPr>
              <a:pPr fontAlgn="base">
                <a:spcBef>
                  <a:spcPct val="0"/>
                </a:spcBef>
                <a:spcAft>
                  <a:spcPct val="0"/>
                </a:spcAft>
              </a:pPr>
              <a:t>25</a:t>
            </a:fld>
            <a:endParaRPr lang="en-IN" dirty="0">
              <a:cs typeface="Arial" charset="0"/>
            </a:endParaRPr>
          </a:p>
        </p:txBody>
      </p:sp>
    </p:spTree>
    <p:extLst>
      <p:ext uri="{BB962C8B-B14F-4D97-AF65-F5344CB8AC3E}">
        <p14:creationId xmlns:p14="http://schemas.microsoft.com/office/powerpoint/2010/main" val="11183864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5120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10 Recognizing </a:t>
            </a:r>
            <a:r>
              <a:rPr lang="en-US" sz="1200" b="0" i="0" u="none" strike="noStrike" kern="1200" baseline="0" dirty="0">
                <a:solidFill>
                  <a:schemeClr val="tx1"/>
                </a:solidFill>
                <a:latin typeface="+mn-lt"/>
                <a:ea typeface="+mn-ea"/>
                <a:cs typeface="+mn-cs"/>
              </a:rPr>
              <a:t>Revenue for Multiple Performance Obligations </a:t>
            </a:r>
            <a:endParaRPr lang="en-US"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Performance obligations can be satisfied either at a point in time or over a period of time, and revenue with respect to a performance obligation is recognized when (or as) the performance obligation is satisfied. That timing doesn’t depend on whether</a:t>
            </a:r>
            <a:r>
              <a:rPr lang="en-US" dirty="0" smtClean="0">
                <a:effectLst/>
              </a:rPr>
              <a:t> a </a:t>
            </a:r>
            <a:r>
              <a:rPr lang="en-US" sz="1200" kern="1200" dirty="0" smtClean="0">
                <a:solidFill>
                  <a:schemeClr val="tx1"/>
                </a:solidFill>
                <a:effectLst/>
                <a:latin typeface="+mn-lt"/>
                <a:ea typeface="+mn-ea"/>
                <a:cs typeface="+mn-cs"/>
              </a:rPr>
              <a:t>performance obligation is the only one in a contract or is one of several performance obligations in a contract. We determine the timing of revenue recognition for each performance obligation individually.</a:t>
            </a:r>
            <a:endParaRPr lang="en-US" sz="1200" b="0" i="0" u="none" strike="noStrike" kern="1200" baseline="0" dirty="0">
              <a:solidFill>
                <a:schemeClr val="tx1"/>
              </a:solidFill>
              <a:latin typeface="+mn-lt"/>
              <a:ea typeface="+mn-ea"/>
              <a:cs typeface="+mn-cs"/>
            </a:endParaRPr>
          </a:p>
          <a:p>
            <a:pPr marL="0" indent="0">
              <a:spcBef>
                <a:spcPct val="0"/>
              </a:spcBef>
              <a:buFont typeface="Arial" panose="020B0604020202020204" pitchFamily="34" charset="0"/>
              <a:buNone/>
            </a:pPr>
            <a:endParaRPr lang="en-US" sz="1200" kern="1200" dirty="0" smtClean="0">
              <a:solidFill>
                <a:schemeClr val="tx1"/>
              </a:solidFill>
              <a:effectLst/>
              <a:latin typeface="+mn-lt"/>
              <a:ea typeface="+mn-ea"/>
              <a:cs typeface="+mn-cs"/>
            </a:endParaRPr>
          </a:p>
          <a:p>
            <a:pPr marL="0" indent="0">
              <a:spcBef>
                <a:spcPct val="0"/>
              </a:spcBef>
              <a:buFont typeface="Arial" panose="020B0604020202020204" pitchFamily="34" charset="0"/>
              <a:buNone/>
            </a:pPr>
            <a:r>
              <a:rPr lang="en-US" sz="1200" kern="1200" dirty="0" smtClean="0">
                <a:solidFill>
                  <a:schemeClr val="tx1"/>
                </a:solidFill>
                <a:effectLst/>
                <a:latin typeface="+mn-lt"/>
                <a:ea typeface="+mn-ea"/>
                <a:cs typeface="+mn-cs"/>
              </a:rPr>
              <a:t>The $200,000 of revenue associated with the Tri-Box modules is recognized when those modules are delivered to CompStores on January 1, but the $50,000 of revenue associated with the Tri-Net subscriptions is recognized over the one-year subscription term. </a:t>
            </a:r>
            <a:r>
              <a:rPr lang="en-IN" dirty="0" smtClean="0"/>
              <a:t>As </a:t>
            </a:r>
            <a:r>
              <a:rPr lang="en-IN" dirty="0"/>
              <a:t>the total amount of $250,000 will be received only on January </a:t>
            </a:r>
            <a:r>
              <a:rPr lang="en-IN" dirty="0" smtClean="0"/>
              <a:t>25, </a:t>
            </a:r>
            <a:r>
              <a:rPr lang="en-IN" dirty="0"/>
              <a:t>it will be recorded as a debit to Accounts Receivable. </a:t>
            </a:r>
          </a:p>
          <a:p>
            <a:pPr marL="171450" indent="-171450">
              <a:spcBef>
                <a:spcPct val="0"/>
              </a:spcBef>
              <a:buFont typeface="Arial" panose="020B0604020202020204" pitchFamily="34" charset="0"/>
              <a:buChar char="•"/>
            </a:pPr>
            <a:endParaRPr lang="en-IN" dirty="0"/>
          </a:p>
          <a:p>
            <a:pPr marL="171450" indent="-171450">
              <a:spcBef>
                <a:spcPct val="0"/>
              </a:spcBef>
              <a:buFont typeface="Arial" panose="020B0604020202020204" pitchFamily="34" charset="0"/>
              <a:buChar char="•"/>
            </a:pPr>
            <a:endParaRPr lang="en-IN" dirty="0"/>
          </a:p>
        </p:txBody>
      </p:sp>
      <p:sp>
        <p:nvSpPr>
          <p:cNvPr id="51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F3B545-99CA-4855-8001-24190E8A47DB}" type="slidenum">
              <a:rPr lang="en-IN">
                <a:cs typeface="Arial" charset="0"/>
              </a:rPr>
              <a:pPr fontAlgn="base">
                <a:spcBef>
                  <a:spcPct val="0"/>
                </a:spcBef>
                <a:spcAft>
                  <a:spcPct val="0"/>
                </a:spcAft>
              </a:pPr>
              <a:t>26</a:t>
            </a:fld>
            <a:endParaRPr lang="en-IN" dirty="0">
              <a:cs typeface="Arial" charset="0"/>
            </a:endParaRPr>
          </a:p>
        </p:txBody>
      </p:sp>
    </p:spTree>
    <p:extLst>
      <p:ext uri="{BB962C8B-B14F-4D97-AF65-F5344CB8AC3E}">
        <p14:creationId xmlns:p14="http://schemas.microsoft.com/office/powerpoint/2010/main" val="24835791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53250"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a:t>
            </a:r>
            <a:r>
              <a:rPr lang="en-IN" sz="1200" dirty="0" smtClean="0"/>
              <a:t>5–10 </a:t>
            </a:r>
            <a:r>
              <a:rPr lang="en-IN" sz="1200" dirty="0"/>
              <a:t>continued</a:t>
            </a:r>
          </a:p>
          <a:p>
            <a:pPr>
              <a:spcBef>
                <a:spcPct val="0"/>
              </a:spcBef>
            </a:pPr>
            <a:endParaRPr lang="en-IN" dirty="0"/>
          </a:p>
          <a:p>
            <a:pPr>
              <a:spcBef>
                <a:spcPct val="0"/>
              </a:spcBef>
            </a:pPr>
            <a:r>
              <a:rPr lang="en-IN" dirty="0"/>
              <a:t>TrueTech will recognize subscription revenue each month during the one-year subscription period. That is, deferred revenue is reduced by $4,167 and service revenue is recognized. After 12 months, TrueTech will have recognized the entire $50,000 of Tri-Net subscription revenue, and the deferred revenue liability will have been reduced to zero.</a:t>
            </a:r>
          </a:p>
          <a:p>
            <a:pPr>
              <a:spcBef>
                <a:spcPct val="0"/>
              </a:spcBef>
            </a:pPr>
            <a:endParaRPr lang="en-IN" dirty="0"/>
          </a:p>
          <a:p>
            <a:pPr>
              <a:spcBef>
                <a:spcPct val="0"/>
              </a:spcBef>
            </a:pPr>
            <a:endParaRPr lang="en-IN" dirty="0"/>
          </a:p>
        </p:txBody>
      </p:sp>
      <p:sp>
        <p:nvSpPr>
          <p:cNvPr id="532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81738A3-3A47-4BB1-9C3B-49ABA51DAE42}" type="slidenum">
              <a:rPr lang="en-IN">
                <a:cs typeface="Arial" charset="0"/>
              </a:rPr>
              <a:pPr fontAlgn="base">
                <a:spcBef>
                  <a:spcPct val="0"/>
                </a:spcBef>
                <a:spcAft>
                  <a:spcPct val="0"/>
                </a:spcAft>
              </a:pPr>
              <a:t>27</a:t>
            </a:fld>
            <a:endParaRPr lang="en-IN" dirty="0">
              <a:cs typeface="Arial" charset="0"/>
            </a:endParaRPr>
          </a:p>
        </p:txBody>
      </p:sp>
    </p:spTree>
    <p:extLst>
      <p:ext uri="{BB962C8B-B14F-4D97-AF65-F5344CB8AC3E}">
        <p14:creationId xmlns:p14="http://schemas.microsoft.com/office/powerpoint/2010/main" val="7309720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5–11 Summary of Fundamental Issues Related to Recognizing Revenue </a:t>
            </a:r>
          </a:p>
          <a:p>
            <a:endParaRPr lang="en-IN" dirty="0"/>
          </a:p>
          <a:p>
            <a:r>
              <a:rPr lang="en-IN" dirty="0"/>
              <a:t>To</a:t>
            </a:r>
            <a:r>
              <a:rPr lang="en-IN" baseline="0" dirty="0"/>
              <a:t> summarize, </a:t>
            </a:r>
            <a:r>
              <a:rPr lang="en-US" sz="1200" b="0" i="0" u="none" strike="noStrike" kern="1200" baseline="0" dirty="0">
                <a:solidFill>
                  <a:schemeClr val="tx1"/>
                </a:solidFill>
                <a:latin typeface="+mn-lt"/>
                <a:ea typeface="+mn-ea"/>
                <a:cs typeface="+mn-cs"/>
              </a:rPr>
              <a:t>the core principle of revenue recognition is implemented by:</a:t>
            </a:r>
          </a:p>
          <a:p>
            <a:pPr marL="228600" indent="-228600">
              <a:buFont typeface="+mj-lt"/>
              <a:buAutoNum type="arabicPeriod"/>
            </a:pPr>
            <a:r>
              <a:rPr lang="en-US" sz="1200" b="0" i="0" u="none" strike="noStrike" kern="1200" baseline="0" dirty="0">
                <a:solidFill>
                  <a:schemeClr val="tx1"/>
                </a:solidFill>
                <a:latin typeface="+mn-lt"/>
                <a:ea typeface="+mn-ea"/>
                <a:cs typeface="+mn-cs"/>
              </a:rPr>
              <a:t>Identifying a contract with a customer which establishes </a:t>
            </a:r>
            <a:r>
              <a:rPr lang="en-IN" sz="1200" b="0" i="0" u="none" strike="noStrike" kern="1200" baseline="0" dirty="0">
                <a:solidFill>
                  <a:schemeClr val="tx1"/>
                </a:solidFill>
                <a:latin typeface="+mn-lt"/>
                <a:ea typeface="+mn-ea"/>
                <a:cs typeface="+mn-cs"/>
              </a:rPr>
              <a:t>the legal rights and obligations of the seller and customer with respect to one or more performance obligations.</a:t>
            </a:r>
          </a:p>
          <a:p>
            <a:pPr marL="228600" indent="-228600">
              <a:buFont typeface="+mj-lt"/>
              <a:buAutoNum type="arabicPeriod"/>
            </a:pPr>
            <a:r>
              <a:rPr lang="en-US" sz="1200" b="0" i="0" u="none" strike="noStrike" kern="1200" baseline="0" dirty="0">
                <a:solidFill>
                  <a:schemeClr val="tx1"/>
                </a:solidFill>
                <a:latin typeface="+mn-lt"/>
                <a:ea typeface="+mn-ea"/>
                <a:cs typeface="+mn-cs"/>
              </a:rPr>
              <a:t>Identifying performance obligations which are </a:t>
            </a:r>
            <a:r>
              <a:rPr lang="en-IN" sz="1200" b="0" i="0" u="none" strike="noStrike" kern="1200" baseline="0" dirty="0">
                <a:solidFill>
                  <a:schemeClr val="tx1"/>
                </a:solidFill>
                <a:latin typeface="+mn-lt"/>
                <a:ea typeface="+mn-ea"/>
                <a:cs typeface="+mn-cs"/>
              </a:rPr>
              <a:t>capable of being distinct and separately identifiable</a:t>
            </a:r>
            <a:r>
              <a:rPr lang="en-US" sz="1200" b="0" i="0" u="none" strike="noStrike" kern="1200" baseline="0" dirty="0">
                <a:solidFill>
                  <a:schemeClr val="tx1"/>
                </a:solidFill>
                <a:latin typeface="+mn-lt"/>
                <a:ea typeface="+mn-ea"/>
                <a:cs typeface="+mn-cs"/>
              </a:rPr>
              <a:t> in the contract.</a:t>
            </a:r>
          </a:p>
          <a:p>
            <a:pPr marL="228600" indent="-228600">
              <a:buFont typeface="+mj-lt"/>
              <a:buAutoNum type="arabicPeriod"/>
            </a:pPr>
            <a:r>
              <a:rPr lang="en-US" sz="1200" b="0" i="0" u="none" strike="noStrike" kern="1200" baseline="0" dirty="0">
                <a:solidFill>
                  <a:schemeClr val="tx1"/>
                </a:solidFill>
                <a:latin typeface="+mn-lt"/>
                <a:ea typeface="+mn-ea"/>
                <a:cs typeface="+mn-cs"/>
              </a:rPr>
              <a:t>Determining the </a:t>
            </a:r>
            <a:r>
              <a:rPr lang="en-IN" sz="1200" b="0" i="0" u="none" strike="noStrike" kern="1200" baseline="0" dirty="0">
                <a:solidFill>
                  <a:schemeClr val="tx1"/>
                </a:solidFill>
                <a:latin typeface="+mn-lt"/>
                <a:ea typeface="+mn-ea"/>
                <a:cs typeface="+mn-cs"/>
              </a:rPr>
              <a:t>amount the seller is entitled to receive from the customer as per the contract</a:t>
            </a:r>
            <a:r>
              <a:rPr lang="en-US" sz="1200" b="0" i="0" u="none" strike="noStrike" kern="1200" baseline="0" dirty="0">
                <a:solidFill>
                  <a:schemeClr val="tx1"/>
                </a:solidFill>
                <a:latin typeface="+mn-lt"/>
                <a:ea typeface="+mn-ea"/>
                <a:cs typeface="+mn-cs"/>
              </a:rPr>
              <a:t>. </a:t>
            </a:r>
          </a:p>
          <a:p>
            <a:pPr marL="228600" indent="-228600">
              <a:buFont typeface="+mj-lt"/>
              <a:buAutoNum type="arabicPeriod"/>
            </a:pPr>
            <a:r>
              <a:rPr lang="en-US" sz="1200" b="0" i="0" u="none" strike="noStrike" kern="1200" baseline="0" dirty="0">
                <a:solidFill>
                  <a:schemeClr val="tx1"/>
                </a:solidFill>
                <a:latin typeface="+mn-lt"/>
                <a:ea typeface="+mn-ea"/>
                <a:cs typeface="+mn-cs"/>
              </a:rPr>
              <a:t>Allocating that transaction price to the separate performance obligations. </a:t>
            </a:r>
          </a:p>
          <a:p>
            <a:pPr marL="228600" indent="-228600">
              <a:buFont typeface="+mj-lt"/>
              <a:buAutoNum type="arabicPeriod"/>
            </a:pPr>
            <a:r>
              <a:rPr lang="en-US" dirty="0"/>
              <a:t>R</a:t>
            </a:r>
            <a:r>
              <a:rPr lang="en-US" sz="1200" b="0" i="0" u="none" strike="noStrike" kern="1200" baseline="0" dirty="0" smtClean="0">
                <a:solidFill>
                  <a:schemeClr val="tx1"/>
                </a:solidFill>
                <a:latin typeface="+mn-lt"/>
                <a:ea typeface="+mn-ea"/>
                <a:cs typeface="+mn-cs"/>
              </a:rPr>
              <a:t>ecognizing </a:t>
            </a:r>
            <a:r>
              <a:rPr lang="en-US" sz="1200" b="0" i="0" u="none" strike="noStrike" kern="1200" baseline="0" dirty="0">
                <a:solidFill>
                  <a:schemeClr val="tx1"/>
                </a:solidFill>
                <a:latin typeface="+mn-lt"/>
                <a:ea typeface="+mn-ea"/>
                <a:cs typeface="+mn-cs"/>
              </a:rPr>
              <a:t>revenue </a:t>
            </a:r>
            <a:r>
              <a:rPr lang="en-IN" sz="1200" b="0" i="0" u="none" strike="noStrike" kern="1200" baseline="0" dirty="0">
                <a:solidFill>
                  <a:schemeClr val="tx1"/>
                </a:solidFill>
                <a:latin typeface="+mn-lt"/>
                <a:ea typeface="+mn-ea"/>
                <a:cs typeface="+mn-cs"/>
              </a:rPr>
              <a:t>at a single point in time or over a period of time</a:t>
            </a:r>
            <a:r>
              <a:rPr lang="en-US" sz="1200" b="0" i="0" u="none" strike="noStrike" kern="1200" baseline="0" dirty="0">
                <a:solidFill>
                  <a:schemeClr val="tx1"/>
                </a:solidFill>
                <a:latin typeface="+mn-lt"/>
                <a:ea typeface="+mn-ea"/>
                <a:cs typeface="+mn-cs"/>
              </a:rPr>
              <a:t>.</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28</a:t>
            </a:fld>
            <a:endParaRPr lang="en-IN" dirty="0"/>
          </a:p>
        </p:txBody>
      </p:sp>
    </p:spTree>
    <p:extLst>
      <p:ext uri="{BB962C8B-B14F-4D97-AF65-F5344CB8AC3E}">
        <p14:creationId xmlns:p14="http://schemas.microsoft.com/office/powerpoint/2010/main" val="25008483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29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192767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Revenue recognition previously was based on the “realization principle,” which required that we recognize revenue when </a:t>
            </a:r>
            <a:r>
              <a:rPr lang="en-US" b="1" dirty="0"/>
              <a:t>both</a:t>
            </a:r>
            <a:r>
              <a:rPr lang="en-US" dirty="0"/>
              <a:t> </a:t>
            </a:r>
          </a:p>
          <a:p>
            <a:pPr marL="228600" indent="-228600">
              <a:spcBef>
                <a:spcPct val="0"/>
              </a:spcBef>
              <a:buFont typeface="+mj-lt"/>
              <a:buAutoNum type="arabicPeriod"/>
            </a:pPr>
            <a:r>
              <a:rPr lang="en-US" dirty="0"/>
              <a:t>the earnings process is virtually complete, and </a:t>
            </a:r>
          </a:p>
          <a:p>
            <a:pPr marL="228600" indent="-228600">
              <a:spcBef>
                <a:spcPct val="0"/>
              </a:spcBef>
              <a:buFont typeface="+mj-lt"/>
              <a:buAutoNum type="arabicPeriod"/>
            </a:pPr>
            <a:r>
              <a:rPr lang="en-US" dirty="0"/>
              <a:t>there is reasonable certainty as to the collectibility of the assets to be received. </a:t>
            </a:r>
          </a:p>
          <a:p>
            <a:pPr>
              <a:spcBef>
                <a:spcPct val="0"/>
              </a:spcBef>
            </a:pPr>
            <a:endParaRPr lang="en-US" dirty="0"/>
          </a:p>
          <a:p>
            <a:pPr>
              <a:spcBef>
                <a:spcPct val="0"/>
              </a:spcBef>
            </a:pPr>
            <a:r>
              <a:rPr lang="en-US" dirty="0"/>
              <a:t>The realization principle had some problems. </a:t>
            </a:r>
          </a:p>
          <a:p>
            <a:pPr marL="171450" indent="-171450">
              <a:spcBef>
                <a:spcPct val="0"/>
              </a:spcBef>
              <a:buFont typeface="Arial" panose="020B0604020202020204" pitchFamily="34" charset="0"/>
              <a:buChar char="•"/>
            </a:pPr>
            <a:r>
              <a:rPr lang="en-US" dirty="0"/>
              <a:t>Revenue recognition was poorly tied to the FASB’s conceptual framework, which stresses a balance sheet focus that places more emphasis on recognizing assets and liabilities rather than on the earnings process. </a:t>
            </a:r>
          </a:p>
          <a:p>
            <a:pPr marL="171450" indent="-171450">
              <a:spcBef>
                <a:spcPct val="0"/>
              </a:spcBef>
              <a:buFont typeface="Arial" panose="020B0604020202020204" pitchFamily="34" charset="0"/>
              <a:buChar char="•"/>
            </a:pPr>
            <a:r>
              <a:rPr lang="en-US" dirty="0"/>
              <a:t>Also, the focus on the earnings process led to similar transactions being treated differently in different industries. </a:t>
            </a:r>
          </a:p>
          <a:p>
            <a:pPr marL="171450" indent="-171450">
              <a:spcBef>
                <a:spcPct val="0"/>
              </a:spcBef>
              <a:buFont typeface="Arial" panose="020B0604020202020204" pitchFamily="34" charset="0"/>
              <a:buChar char="•"/>
            </a:pPr>
            <a:r>
              <a:rPr lang="en-US" dirty="0"/>
              <a:t>And, the realization principle was difficult to apply to complex arrangements that involved multiple goods or services. </a:t>
            </a:r>
          </a:p>
          <a:p>
            <a:pPr marL="0" indent="0">
              <a:spcBef>
                <a:spcPct val="0"/>
              </a:spcBef>
              <a:buFont typeface="Arial" panose="020B0604020202020204" pitchFamily="34" charset="0"/>
              <a:buNone/>
            </a:pP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Now that we’ve covered the basics, let’s consider some important issues that occur in practice with respect to each of the five steps</a:t>
            </a:r>
            <a:r>
              <a:rPr lang="en-US" dirty="0" smtClean="0"/>
              <a:t>. </a:t>
            </a:r>
            <a:endParaRPr lang="en-US" sz="1200" b="0" i="0" kern="1200" dirty="0">
              <a:solidFill>
                <a:schemeClr val="tx1"/>
              </a:solidFill>
              <a:effectLst/>
              <a:latin typeface="+mn-lt"/>
              <a:ea typeface="+mn-ea"/>
              <a:cs typeface="+mn-cs"/>
            </a:endParaRPr>
          </a:p>
        </p:txBody>
      </p:sp>
      <p:sp>
        <p:nvSpPr>
          <p:cNvPr id="757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130A204-783B-44A2-95B5-7B164534D0AE}" type="slidenum">
              <a:rPr lang="en-IN">
                <a:solidFill>
                  <a:prstClr val="black"/>
                </a:solidFill>
              </a:rPr>
              <a:pPr/>
              <a:t>30</a:t>
            </a:fld>
            <a:endParaRPr lang="en-IN" dirty="0">
              <a:solidFill>
                <a:prstClr val="black"/>
              </a:solidFill>
            </a:endParaRPr>
          </a:p>
        </p:txBody>
      </p:sp>
    </p:spTree>
    <p:extLst>
      <p:ext uri="{BB962C8B-B14F-4D97-AF65-F5344CB8AC3E}">
        <p14:creationId xmlns:p14="http://schemas.microsoft.com/office/powerpoint/2010/main" val="6757346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5529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Contracts can be explicit</a:t>
            </a:r>
            <a:r>
              <a:rPr lang="en-IN" baseline="0" dirty="0"/>
              <a:t> or implicit based on common business practice. If explicit, they can be </a:t>
            </a:r>
            <a:r>
              <a:rPr lang="en-IN" dirty="0"/>
              <a:t>oral rather than written. </a:t>
            </a:r>
          </a:p>
          <a:p>
            <a:r>
              <a:rPr lang="en-IN" dirty="0"/>
              <a:t>However, there are several criteria that must be</a:t>
            </a:r>
            <a:r>
              <a:rPr lang="en-IN" baseline="0" dirty="0"/>
              <a:t> satisfied for a contract to exist. Specifically, a</a:t>
            </a:r>
            <a:r>
              <a:rPr lang="en-IN" dirty="0"/>
              <a:t> contract only exists if it:</a:t>
            </a:r>
          </a:p>
          <a:p>
            <a:pPr marL="628650" lvl="1" indent="-171450">
              <a:buFont typeface="Arial" panose="020B0604020202020204" pitchFamily="34" charset="0"/>
              <a:buChar char="•"/>
            </a:pPr>
            <a:r>
              <a:rPr lang="en-IN" dirty="0"/>
              <a:t>Has commercial substance</a:t>
            </a:r>
          </a:p>
          <a:p>
            <a:pPr marL="628650" lvl="1" indent="-171450">
              <a:buFont typeface="Arial" panose="020B0604020202020204" pitchFamily="34" charset="0"/>
              <a:buChar char="•"/>
            </a:pPr>
            <a:r>
              <a:rPr lang="en-IN" dirty="0"/>
              <a:t>Has been approved by the seller and customer</a:t>
            </a:r>
          </a:p>
          <a:p>
            <a:pPr marL="628650" lvl="1" indent="-171450">
              <a:buFont typeface="Arial" panose="020B0604020202020204" pitchFamily="34" charset="0"/>
              <a:buChar char="•"/>
            </a:pPr>
            <a:r>
              <a:rPr lang="en-IN" dirty="0"/>
              <a:t>Specifies the rights of the seller and customer</a:t>
            </a:r>
          </a:p>
          <a:p>
            <a:pPr marL="628650" lvl="1" indent="-171450">
              <a:buFont typeface="Arial" panose="020B0604020202020204" pitchFamily="34" charset="0"/>
              <a:buChar char="•"/>
            </a:pPr>
            <a:r>
              <a:rPr lang="en-IN" dirty="0"/>
              <a:t>Specifies payment terms</a:t>
            </a:r>
          </a:p>
          <a:p>
            <a:pPr marL="628650" lvl="1" indent="-171450">
              <a:buFont typeface="Arial" panose="020B0604020202020204" pitchFamily="34" charset="0"/>
              <a:buChar char="•"/>
            </a:pPr>
            <a:r>
              <a:rPr lang="en-IN" dirty="0"/>
              <a:t>Is probable that the seller will collect the amount it is entitled to receive under the contract</a:t>
            </a:r>
            <a:r>
              <a:rPr lang="en-IN" dirty="0" smtClean="0"/>
              <a:t>.</a:t>
            </a:r>
            <a:r>
              <a:rPr lang="en-IN" baseline="0" dirty="0" smtClean="0"/>
              <a:t> Note </a:t>
            </a:r>
            <a:r>
              <a:rPr lang="en-IN" baseline="0" dirty="0"/>
              <a:t>that this last criterion is somewhat similar to the contract having commercial substance</a:t>
            </a:r>
            <a:r>
              <a:rPr lang="en-IN" baseline="0" dirty="0" smtClean="0"/>
              <a:t>.</a:t>
            </a:r>
          </a:p>
          <a:p>
            <a:pPr marL="457200" lvl="1" indent="0">
              <a:buFont typeface="Arial" panose="020B0604020202020204" pitchFamily="34" charset="0"/>
              <a:buNone/>
            </a:pPr>
            <a:endParaRPr lang="en-US" dirty="0"/>
          </a:p>
          <a:p>
            <a:r>
              <a:rPr lang="en-US" sz="1200" kern="1200" dirty="0" smtClean="0">
                <a:solidFill>
                  <a:schemeClr val="tx1"/>
                </a:solidFill>
                <a:effectLst/>
                <a:latin typeface="+mn-lt"/>
                <a:ea typeface="+mn-ea"/>
                <a:cs typeface="+mn-cs"/>
              </a:rPr>
              <a:t>A contract does not exist if (a) neither the seller nor the customer has performed any obligations under the contract and (b) both the seller and the customer can terminate the contract without penalty. In other words, either the seller or the customer must have done something that has commercial substance for the seller to start accounting for revenue. </a:t>
            </a:r>
            <a:endParaRPr lang="en-IN" dirty="0"/>
          </a:p>
        </p:txBody>
      </p:sp>
      <p:sp>
        <p:nvSpPr>
          <p:cNvPr id="552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DEE1482-59E5-4CCD-A566-52A79528E4A8}" type="slidenum">
              <a:rPr lang="en-IN">
                <a:cs typeface="Arial" charset="0"/>
              </a:rPr>
              <a:pPr fontAlgn="base">
                <a:spcBef>
                  <a:spcPct val="0"/>
                </a:spcBef>
                <a:spcAft>
                  <a:spcPct val="0"/>
                </a:spcAft>
              </a:pPr>
              <a:t>31</a:t>
            </a:fld>
            <a:endParaRPr lang="en-IN" dirty="0">
              <a:cs typeface="Arial" charset="0"/>
            </a:endParaRPr>
          </a:p>
        </p:txBody>
      </p:sp>
    </p:spTree>
    <p:extLst>
      <p:ext uri="{BB962C8B-B14F-4D97-AF65-F5344CB8AC3E}">
        <p14:creationId xmlns:p14="http://schemas.microsoft.com/office/powerpoint/2010/main" val="37044550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5–12 </a:t>
            </a:r>
            <a:endParaRPr lang="en-US" dirty="0"/>
          </a:p>
          <a:p>
            <a:endParaRPr lang="en-US" dirty="0"/>
          </a:p>
          <a:p>
            <a:r>
              <a:rPr lang="en-US" dirty="0"/>
              <a:t>The arrangement qualifies as a contract on January 1, 2018. That’s the date TrueTech makes delivery to CompStores. Prior to delivery, neither TrueTech nor CompStores had performed an obligation under the contract, and both parties could cancel the order without penalty, so the arrangement didn’t qualify as a contract for purposes of revenue recognition. 	</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32</a:t>
            </a:fld>
            <a:endParaRPr lang="en-IN" dirty="0"/>
          </a:p>
        </p:txBody>
      </p:sp>
    </p:spTree>
    <p:extLst>
      <p:ext uri="{BB962C8B-B14F-4D97-AF65-F5344CB8AC3E}">
        <p14:creationId xmlns:p14="http://schemas.microsoft.com/office/powerpoint/2010/main" val="2132884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573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Sometimes it can be challenging</a:t>
            </a:r>
            <a:r>
              <a:rPr lang="en-IN" baseline="0" dirty="0"/>
              <a:t> to determine whether various aspects of a contract constitute performance obligations</a:t>
            </a:r>
            <a:r>
              <a:rPr lang="en-IN" baseline="0" dirty="0" smtClean="0"/>
              <a:t>. </a:t>
            </a:r>
            <a:endParaRPr lang="en-IN" baseline="0" dirty="0"/>
          </a:p>
          <a:p>
            <a:pPr>
              <a:spcBef>
                <a:spcPct val="0"/>
              </a:spcBef>
            </a:pPr>
            <a:r>
              <a:rPr lang="en-IN" baseline="0" dirty="0"/>
              <a:t>For example, the following are </a:t>
            </a:r>
            <a:r>
              <a:rPr lang="en-IN" b="1" baseline="0" dirty="0"/>
              <a:t>not </a:t>
            </a:r>
            <a:r>
              <a:rPr lang="en-IN" baseline="0" dirty="0"/>
              <a:t>viewed as separate performance obligations: </a:t>
            </a:r>
          </a:p>
          <a:p>
            <a:pPr marL="171450" indent="-171450">
              <a:spcBef>
                <a:spcPct val="0"/>
              </a:spcBef>
              <a:buFont typeface="Arial" panose="020B0604020202020204" pitchFamily="34" charset="0"/>
              <a:buChar char="•"/>
            </a:pPr>
            <a:r>
              <a:rPr lang="en-IN" dirty="0"/>
              <a:t>Prepayments. These are up-front fees paid in advance by the customer for future products or services. Prepayments are included in the transaction price and are allocated to the various performance obligations. They are accounted for as deferred revenue initially and later recognized as revenue as each performance obligation is satisfied. </a:t>
            </a:r>
          </a:p>
          <a:p>
            <a:pPr marL="171450" indent="-171450">
              <a:spcBef>
                <a:spcPct val="0"/>
              </a:spcBef>
              <a:buFont typeface="Arial" panose="020B0604020202020204" pitchFamily="34" charset="0"/>
              <a:buChar char="•"/>
            </a:pPr>
            <a:r>
              <a:rPr lang="en-IN" i="0" dirty="0"/>
              <a:t>Quality-assurance warranties</a:t>
            </a:r>
            <a:r>
              <a:rPr lang="en-IN" i="0" dirty="0" smtClean="0"/>
              <a:t>. These</a:t>
            </a:r>
            <a:r>
              <a:rPr lang="en-IN" b="1" i="0" dirty="0" smtClean="0"/>
              <a:t> </a:t>
            </a:r>
            <a:r>
              <a:rPr lang="en-IN" i="0" dirty="0"/>
              <a:t>are guarantees</a:t>
            </a:r>
            <a:r>
              <a:rPr lang="en-IN" i="0" baseline="0" dirty="0"/>
              <a:t> that the product or service is free of defects, and are a cost of satisfying the performance obligation to deliver goods and services. </a:t>
            </a:r>
            <a:r>
              <a:rPr lang="en-IN" i="0" dirty="0"/>
              <a:t>The seller recognizes this cost in the period of sale as a warranty expense and related contingent liability.</a:t>
            </a:r>
          </a:p>
          <a:p>
            <a:pPr marL="171450" indent="-171450">
              <a:spcBef>
                <a:spcPct val="0"/>
              </a:spcBef>
              <a:buFont typeface="Arial" panose="020B0604020202020204" pitchFamily="34" charset="0"/>
              <a:buChar char="•"/>
            </a:pPr>
            <a:r>
              <a:rPr lang="en-IN" i="0" dirty="0"/>
              <a:t>Right of return</a:t>
            </a:r>
            <a:r>
              <a:rPr lang="en-IN" i="0" dirty="0" smtClean="0"/>
              <a:t>. These </a:t>
            </a:r>
            <a:r>
              <a:rPr lang="en-IN" i="0" dirty="0"/>
              <a:t>are part</a:t>
            </a:r>
            <a:r>
              <a:rPr lang="en-IN" i="0" baseline="0" dirty="0"/>
              <a:t> of the performance obligation to deliver goods and services that the customer wants to keep</a:t>
            </a:r>
            <a:r>
              <a:rPr lang="en-IN" i="0" baseline="0" dirty="0" smtClean="0"/>
              <a:t>. They </a:t>
            </a:r>
            <a:r>
              <a:rPr lang="en-IN" i="0" baseline="0" dirty="0"/>
              <a:t>are viewed as a type of variable consideration, and the transaction price is adjusted to account for them.</a:t>
            </a:r>
            <a:endParaRPr lang="en-IN" i="0" dirty="0"/>
          </a:p>
        </p:txBody>
      </p:sp>
      <p:sp>
        <p:nvSpPr>
          <p:cNvPr id="573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F9741BD-B29A-4554-A308-0073E6FAAF3F}" type="slidenum">
              <a:rPr lang="en-IN">
                <a:cs typeface="Arial" charset="0"/>
              </a:rPr>
              <a:pPr fontAlgn="base">
                <a:spcBef>
                  <a:spcPct val="0"/>
                </a:spcBef>
                <a:spcAft>
                  <a:spcPct val="0"/>
                </a:spcAft>
              </a:pPr>
              <a:t>33</a:t>
            </a:fld>
            <a:endParaRPr lang="en-IN" dirty="0">
              <a:cs typeface="Arial" charset="0"/>
            </a:endParaRPr>
          </a:p>
        </p:txBody>
      </p:sp>
    </p:spTree>
    <p:extLst>
      <p:ext uri="{BB962C8B-B14F-4D97-AF65-F5344CB8AC3E}">
        <p14:creationId xmlns:p14="http://schemas.microsoft.com/office/powerpoint/2010/main" val="7790984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573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Sometimes it can be challenging</a:t>
            </a:r>
            <a:r>
              <a:rPr lang="en-IN" baseline="0" dirty="0"/>
              <a:t> to determine whether various aspects of a contract constitute performance obligations</a:t>
            </a:r>
            <a:r>
              <a:rPr lang="en-IN" baseline="0" dirty="0" smtClean="0"/>
              <a:t>. </a:t>
            </a:r>
            <a:endParaRPr lang="en-IN" baseline="0" dirty="0"/>
          </a:p>
          <a:p>
            <a:pPr>
              <a:spcBef>
                <a:spcPct val="0"/>
              </a:spcBef>
            </a:pPr>
            <a:r>
              <a:rPr lang="en-IN" i="0" dirty="0"/>
              <a:t>The following </a:t>
            </a:r>
            <a:r>
              <a:rPr lang="en-IN" b="1" i="0" dirty="0"/>
              <a:t>are</a:t>
            </a:r>
            <a:r>
              <a:rPr lang="en-IN" i="0" dirty="0"/>
              <a:t> viewed as separate performance obligations:</a:t>
            </a:r>
          </a:p>
          <a:p>
            <a:pPr marL="171450" indent="-171450">
              <a:spcBef>
                <a:spcPct val="0"/>
              </a:spcBef>
              <a:buFont typeface="Arial" panose="020B0604020202020204" pitchFamily="34" charset="0"/>
              <a:buChar char="•"/>
            </a:pPr>
            <a:r>
              <a:rPr lang="en-IN" i="0" dirty="0"/>
              <a:t>Extended warranties</a:t>
            </a:r>
            <a:r>
              <a:rPr lang="en-IN" i="0" dirty="0" smtClean="0"/>
              <a:t>. These </a:t>
            </a:r>
            <a:r>
              <a:rPr lang="en-IN" i="0" dirty="0"/>
              <a:t>are </a:t>
            </a:r>
            <a:r>
              <a:rPr lang="en-IN" dirty="0"/>
              <a:t>an additional service that covers new problems arising after the customer takes control of the product. We</a:t>
            </a:r>
            <a:r>
              <a:rPr lang="en-IN" baseline="0" dirty="0"/>
              <a:t> view an extended warranty as existing if the customer has the option to purchase it separately, or if the warranty provides a service to the customer beyond quality assurance</a:t>
            </a:r>
            <a:r>
              <a:rPr lang="en-IN" baseline="0" dirty="0" smtClean="0"/>
              <a:t>. The </a:t>
            </a:r>
            <a:r>
              <a:rPr lang="en-IN" baseline="0" dirty="0"/>
              <a:t>longer the warranty, the more likely it qualifies as an extended warranty</a:t>
            </a:r>
            <a:r>
              <a:rPr lang="en-IN" baseline="0" dirty="0" smtClean="0"/>
              <a:t>. </a:t>
            </a:r>
            <a:r>
              <a:rPr lang="en-IN" dirty="0" smtClean="0"/>
              <a:t>Extended </a:t>
            </a:r>
            <a:r>
              <a:rPr lang="en-IN" dirty="0"/>
              <a:t>warranties</a:t>
            </a:r>
            <a:r>
              <a:rPr lang="en-IN" baseline="0" dirty="0"/>
              <a:t> are</a:t>
            </a:r>
            <a:r>
              <a:rPr lang="en-IN" dirty="0"/>
              <a:t> recorded as a deferred revenue liability and then recognized as revenue over the extended warranty period.</a:t>
            </a:r>
          </a:p>
          <a:p>
            <a:pPr marL="171450" indent="-171450">
              <a:spcBef>
                <a:spcPct val="0"/>
              </a:spcBef>
              <a:buFont typeface="Arial" panose="020B0604020202020204" pitchFamily="34" charset="0"/>
              <a:buChar char="•"/>
            </a:pPr>
            <a:r>
              <a:rPr lang="en-IN" dirty="0"/>
              <a:t>An option granted to the customer to receive additional goods or services at no cost or at a </a:t>
            </a:r>
            <a:r>
              <a:rPr lang="en-IN" dirty="0" smtClean="0"/>
              <a:t>discount also qualifies as a performance obligation. </a:t>
            </a:r>
            <a:r>
              <a:rPr lang="en-IN" dirty="0"/>
              <a:t>These can be software upgrades, customer loyalty programs, discounts on future goods or services, and contract renewal options. Options for additional goods or services are considered performance obligations if they provide a </a:t>
            </a:r>
            <a:r>
              <a:rPr lang="en-IN" i="1" dirty="0"/>
              <a:t>material </a:t>
            </a:r>
            <a:r>
              <a:rPr lang="en-IN" i="1" dirty="0" smtClean="0"/>
              <a:t>right </a:t>
            </a:r>
            <a:r>
              <a:rPr lang="en-IN" dirty="0" smtClean="0"/>
              <a:t>to </a:t>
            </a:r>
            <a:r>
              <a:rPr lang="en-IN" dirty="0"/>
              <a:t>the customer that the customer would not receive otherwise. When a contract includes an option that provides a material right, the seller must allocate part of the contract’s transaction price to the option. Just like for other performance obligations, that allocation process requires the seller to estimate the stand-alone selling price of the option, taking into account the likelihood that the customer will actually exercise the option. The seller recognizes revenue associated with the option when the option is exercised or expires.</a:t>
            </a:r>
          </a:p>
        </p:txBody>
      </p:sp>
      <p:sp>
        <p:nvSpPr>
          <p:cNvPr id="573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F9741BD-B29A-4554-A308-0073E6FAAF3F}" type="slidenum">
              <a:rPr lang="en-IN">
                <a:cs typeface="Arial" charset="0"/>
              </a:rPr>
              <a:pPr fontAlgn="base">
                <a:spcBef>
                  <a:spcPct val="0"/>
                </a:spcBef>
                <a:spcAft>
                  <a:spcPct val="0"/>
                </a:spcAft>
              </a:pPr>
              <a:t>34</a:t>
            </a:fld>
            <a:endParaRPr lang="en-IN" dirty="0">
              <a:cs typeface="Arial" charset="0"/>
            </a:endParaRPr>
          </a:p>
        </p:txBody>
      </p:sp>
    </p:spTree>
    <p:extLst>
      <p:ext uri="{BB962C8B-B14F-4D97-AF65-F5344CB8AC3E}">
        <p14:creationId xmlns:p14="http://schemas.microsoft.com/office/powerpoint/2010/main" val="4344108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5939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dirty="0"/>
              <a:t>Illustration </a:t>
            </a:r>
            <a:r>
              <a:rPr lang="en-IN" sz="1200" dirty="0" smtClean="0"/>
              <a:t>5–13</a:t>
            </a:r>
            <a:endParaRPr lang="en-IN" sz="120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coupon provides a material right to the customer, because it provides a discount of $150 × 40% = $60, so it is a performance obligation. Therefore, TrueTech must allocate the $240 transaction price to two performance obligations: the Tri-Box and the coupon.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TrueTech expects only 80% of the coupons to be used, it estimates the stand-alone selling price of a coupon to be $60 × 80% = $48.</a:t>
            </a:r>
          </a:p>
          <a:p>
            <a:endParaRPr lang="en-US" sz="1200" b="0" i="0" u="none" strike="noStrike" kern="1200" baseline="0" dirty="0">
              <a:solidFill>
                <a:schemeClr val="tx1"/>
              </a:solidFill>
              <a:latin typeface="+mn-lt"/>
              <a:ea typeface="+mn-ea"/>
              <a:cs typeface="+mn-cs"/>
            </a:endParaRPr>
          </a:p>
          <a:p>
            <a:pPr>
              <a:spcBef>
                <a:spcPct val="0"/>
              </a:spcBef>
            </a:pPr>
            <a:endParaRPr lang="en-IN" sz="1200" dirty="0"/>
          </a:p>
          <a:p>
            <a:pPr>
              <a:spcBef>
                <a:spcPct val="0"/>
              </a:spcBef>
            </a:pPr>
            <a:endParaRPr lang="en-IN" dirty="0"/>
          </a:p>
        </p:txBody>
      </p:sp>
      <p:sp>
        <p:nvSpPr>
          <p:cNvPr id="593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6AA2A95-204E-445E-A46F-6030FA80393B}" type="slidenum">
              <a:rPr lang="en-IN">
                <a:cs typeface="Arial" charset="0"/>
              </a:rPr>
              <a:pPr fontAlgn="base">
                <a:spcBef>
                  <a:spcPct val="0"/>
                </a:spcBef>
                <a:spcAft>
                  <a:spcPct val="0"/>
                </a:spcAft>
              </a:pPr>
              <a:t>35</a:t>
            </a:fld>
            <a:endParaRPr lang="en-IN" dirty="0">
              <a:cs typeface="Arial" charset="0"/>
            </a:endParaRPr>
          </a:p>
        </p:txBody>
      </p:sp>
    </p:spTree>
    <p:extLst>
      <p:ext uri="{BB962C8B-B14F-4D97-AF65-F5344CB8AC3E}">
        <p14:creationId xmlns:p14="http://schemas.microsoft.com/office/powerpoint/2010/main" val="19218536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6144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a:t>
            </a:r>
            <a:r>
              <a:rPr lang="en-IN" sz="1200" dirty="0" smtClean="0"/>
              <a:t>5–13</a:t>
            </a:r>
            <a:endParaRPr lang="en-IN" sz="1200" dirty="0"/>
          </a:p>
          <a:p>
            <a:pPr marL="0" marR="0" lvl="0" indent="0" algn="l" defTabSz="914400" rtl="0" eaLnBrk="1" fontAlgn="base" latinLnBrk="0" hangingPunct="1">
              <a:lnSpc>
                <a:spcPct val="100000"/>
              </a:lnSpc>
              <a:spcBef>
                <a:spcPct val="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200" b="0" i="0" u="none" strike="noStrike" kern="1200" baseline="0" dirty="0">
                <a:solidFill>
                  <a:schemeClr val="tx1"/>
                </a:solidFill>
                <a:latin typeface="+mn-lt"/>
                <a:ea typeface="+mn-ea"/>
                <a:cs typeface="+mn-cs"/>
              </a:rPr>
              <a:t>The sum of the stand-alone selling prices of the performance obligations is $288, equal to the Tri-Box module ($240) plus the coupon ($48). The Tri-Box module ($240) represents five-sixths (or 83.33%) of the total ($240 ÷ $288), and the coupon comprises one-sixth (or 16.67%) of the total ($48 ÷ $288), so TrueTech allocates five-sixths of the $240 transaction price to the Tri-Box module and one-sixth to the </a:t>
            </a:r>
            <a:r>
              <a:rPr lang="en-US" sz="1200" b="0" i="0" u="none" strike="noStrike" kern="1200" baseline="0" dirty="0" smtClean="0">
                <a:solidFill>
                  <a:schemeClr val="tx1"/>
                </a:solidFill>
                <a:latin typeface="+mn-lt"/>
                <a:ea typeface="+mn-ea"/>
                <a:cs typeface="+mn-cs"/>
              </a:rPr>
              <a:t>coupon. </a:t>
            </a:r>
            <a:r>
              <a:rPr lang="en-US" sz="1200" b="0" i="0" u="none" strike="noStrike" kern="1200" baseline="0" dirty="0">
                <a:solidFill>
                  <a:schemeClr val="tx1"/>
                </a:solidFill>
                <a:latin typeface="+mn-lt"/>
                <a:ea typeface="+mn-ea"/>
                <a:cs typeface="+mn-cs"/>
              </a:rPr>
              <a:t>	</a:t>
            </a:r>
          </a:p>
          <a:p>
            <a:pPr>
              <a:spcBef>
                <a:spcPct val="0"/>
              </a:spcBef>
            </a:pPr>
            <a:endParaRPr lang="en-IN" sz="1200" dirty="0"/>
          </a:p>
          <a:p>
            <a:pPr>
              <a:spcBef>
                <a:spcPct val="0"/>
              </a:spcBef>
            </a:pPr>
            <a:endParaRPr lang="en-IN" dirty="0"/>
          </a:p>
        </p:txBody>
      </p:sp>
      <p:sp>
        <p:nvSpPr>
          <p:cNvPr id="614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28C2987-38B2-4003-B627-5322AB9D0EEC}" type="slidenum">
              <a:rPr lang="en-IN">
                <a:cs typeface="Arial" charset="0"/>
              </a:rPr>
              <a:pPr fontAlgn="base">
                <a:spcBef>
                  <a:spcPct val="0"/>
                </a:spcBef>
                <a:spcAft>
                  <a:spcPct val="0"/>
                </a:spcAft>
              </a:pPr>
              <a:t>36</a:t>
            </a:fld>
            <a:endParaRPr lang="en-IN" dirty="0">
              <a:cs typeface="Arial" charset="0"/>
            </a:endParaRPr>
          </a:p>
        </p:txBody>
      </p:sp>
    </p:spTree>
    <p:extLst>
      <p:ext uri="{BB962C8B-B14F-4D97-AF65-F5344CB8AC3E}">
        <p14:creationId xmlns:p14="http://schemas.microsoft.com/office/powerpoint/2010/main" val="5236925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37</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8356801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41788643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634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a:solidFill>
                  <a:schemeClr val="tx1"/>
                </a:solidFill>
                <a:latin typeface="+mn-lt"/>
                <a:ea typeface="+mn-ea"/>
                <a:cs typeface="+mn-cs"/>
              </a:rPr>
              <a:t>In some contracts the transaction price is less clear. Specific situations affecting the transaction price are </a:t>
            </a:r>
          </a:p>
          <a:p>
            <a:pPr marL="228600" indent="-228600">
              <a:spcBef>
                <a:spcPct val="0"/>
              </a:spcBef>
              <a:buAutoNum type="alphaLcParenBoth"/>
            </a:pPr>
            <a:r>
              <a:rPr lang="en-US" sz="1200" b="0" i="0" u="none" strike="noStrike" kern="1200" baseline="0" dirty="0">
                <a:solidFill>
                  <a:schemeClr val="tx1"/>
                </a:solidFill>
                <a:latin typeface="+mn-lt"/>
                <a:ea typeface="+mn-ea"/>
                <a:cs typeface="+mn-cs"/>
              </a:rPr>
              <a:t>variable consideration and the constraint on its recognition, </a:t>
            </a:r>
          </a:p>
          <a:p>
            <a:pPr marL="228600" indent="-228600">
              <a:spcBef>
                <a:spcPct val="0"/>
              </a:spcBef>
              <a:buAutoNum type="alphaLcParenBoth"/>
            </a:pPr>
            <a:r>
              <a:rPr lang="en-US" sz="1200" b="0" i="0" u="none" strike="noStrike" kern="1200" baseline="0" dirty="0">
                <a:solidFill>
                  <a:schemeClr val="tx1"/>
                </a:solidFill>
                <a:latin typeface="+mn-lt"/>
                <a:ea typeface="+mn-ea"/>
                <a:cs typeface="+mn-cs"/>
              </a:rPr>
              <a:t>sales with a right of return (a particular type of variable consideration), </a:t>
            </a:r>
          </a:p>
          <a:p>
            <a:pPr marL="228600" indent="-228600">
              <a:spcBef>
                <a:spcPct val="0"/>
              </a:spcBef>
              <a:buAutoNum type="alphaLcParenBoth"/>
            </a:pPr>
            <a:r>
              <a:rPr lang="en-US" sz="1200" b="0" i="0" u="none" strike="noStrike" kern="1200" baseline="0" dirty="0">
                <a:solidFill>
                  <a:schemeClr val="tx1"/>
                </a:solidFill>
                <a:latin typeface="+mn-lt"/>
                <a:ea typeface="+mn-ea"/>
                <a:cs typeface="+mn-cs"/>
              </a:rPr>
              <a:t>identifying whether the seller is acting as a principal or an agent, </a:t>
            </a:r>
          </a:p>
          <a:p>
            <a:pPr marL="228600" indent="-228600">
              <a:spcBef>
                <a:spcPct val="0"/>
              </a:spcBef>
              <a:buAutoNum type="alphaLcParenBoth"/>
            </a:pPr>
            <a:r>
              <a:rPr lang="en-US" sz="1200" b="0" i="0" u="none" strike="noStrike" kern="1200" baseline="0" dirty="0">
                <a:solidFill>
                  <a:schemeClr val="tx1"/>
                </a:solidFill>
                <a:latin typeface="+mn-lt"/>
                <a:ea typeface="+mn-ea"/>
                <a:cs typeface="+mn-cs"/>
              </a:rPr>
              <a:t>the time value of money, and </a:t>
            </a:r>
          </a:p>
          <a:p>
            <a:pPr marL="0" indent="0">
              <a:spcBef>
                <a:spcPct val="0"/>
              </a:spcBef>
              <a:buNone/>
            </a:pPr>
            <a:r>
              <a:rPr lang="en-US" sz="1200" b="0" i="0" u="none" strike="noStrike" kern="1200" baseline="0" dirty="0">
                <a:solidFill>
                  <a:schemeClr val="tx1"/>
                </a:solidFill>
                <a:latin typeface="+mn-lt"/>
                <a:ea typeface="+mn-ea"/>
                <a:cs typeface="+mn-cs"/>
              </a:rPr>
              <a:t>(e</a:t>
            </a:r>
            <a:r>
              <a:rPr lang="en-US" sz="1200" b="0" i="0" u="none" strike="noStrike" kern="1200" baseline="0" dirty="0" smtClean="0">
                <a:solidFill>
                  <a:schemeClr val="tx1"/>
                </a:solidFill>
                <a:latin typeface="+mn-lt"/>
                <a:ea typeface="+mn-ea"/>
                <a:cs typeface="+mn-cs"/>
              </a:rPr>
              <a:t>) payments </a:t>
            </a:r>
            <a:r>
              <a:rPr lang="en-US" sz="1200" b="0" i="0" u="none" strike="noStrike" kern="1200" baseline="0" dirty="0">
                <a:solidFill>
                  <a:schemeClr val="tx1"/>
                </a:solidFill>
                <a:latin typeface="+mn-lt"/>
                <a:ea typeface="+mn-ea"/>
                <a:cs typeface="+mn-cs"/>
              </a:rPr>
              <a:t>by the seller to the customer. </a:t>
            </a:r>
            <a:endParaRPr lang="en-IN" dirty="0"/>
          </a:p>
        </p:txBody>
      </p:sp>
      <p:sp>
        <p:nvSpPr>
          <p:cNvPr id="634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3F3C4AF-2F4A-4D6D-A3C5-B82B548B6DE8}" type="slidenum">
              <a:rPr lang="en-IN">
                <a:cs typeface="Arial" charset="0"/>
              </a:rPr>
              <a:pPr fontAlgn="base">
                <a:spcBef>
                  <a:spcPct val="0"/>
                </a:spcBef>
                <a:spcAft>
                  <a:spcPct val="0"/>
                </a:spcAft>
              </a:pPr>
              <a:t>39</a:t>
            </a:fld>
            <a:endParaRPr lang="en-IN" dirty="0">
              <a:cs typeface="Arial" charset="0"/>
            </a:endParaRPr>
          </a:p>
        </p:txBody>
      </p:sp>
    </p:spTree>
    <p:extLst>
      <p:ext uri="{BB962C8B-B14F-4D97-AF65-F5344CB8AC3E}">
        <p14:creationId xmlns:p14="http://schemas.microsoft.com/office/powerpoint/2010/main" val="1830268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The FASB and IASB worked together to develop a new revenue recognition standard, which the FASB issued as Accounting Standards Update (ASU) No. 2014–09, “Revenue from Contracts with Customers,” on May 28, 2014</a:t>
            </a:r>
            <a:r>
              <a:rPr lang="en-US" dirty="0" smtClean="0"/>
              <a:t>. The</a:t>
            </a:r>
            <a:r>
              <a:rPr lang="en-US" baseline="0" dirty="0" smtClean="0"/>
              <a:t> </a:t>
            </a:r>
            <a:r>
              <a:rPr lang="en-US" baseline="0" dirty="0"/>
              <a:t>IFRS version is IFRS No. 15.</a:t>
            </a:r>
          </a:p>
          <a:p>
            <a:pPr>
              <a:spcBef>
                <a:spcPct val="0"/>
              </a:spcBef>
            </a:pPr>
            <a:endParaRPr lang="en-US" baseline="0" dirty="0"/>
          </a:p>
          <a:p>
            <a:pPr>
              <a:spcBef>
                <a:spcPct val="0"/>
              </a:spcBef>
            </a:pPr>
            <a:r>
              <a:rPr lang="en-US" dirty="0"/>
              <a:t>The ASU provides a unified approach for revenue recognition that replaces more than 200 different pieces of specialized guidance that had developed over time in U.S. GAAP for revenue recognition under various industries and circumstances. </a:t>
            </a:r>
          </a:p>
          <a:p>
            <a:pPr marL="0" indent="0">
              <a:spcBef>
                <a:spcPct val="0"/>
              </a:spcBef>
              <a:buFont typeface="Arial" panose="020B0604020202020204" pitchFamily="34" charset="0"/>
              <a:buNone/>
            </a:pPr>
            <a:endParaRPr lang="en-US" dirty="0"/>
          </a:p>
          <a:p>
            <a:pPr marL="0" indent="0">
              <a:spcBef>
                <a:spcPct val="0"/>
              </a:spcBef>
              <a:buFont typeface="Arial" panose="020B0604020202020204" pitchFamily="34" charset="0"/>
              <a:buNone/>
            </a:pPr>
            <a:r>
              <a:rPr lang="en-US" dirty="0"/>
              <a:t>Because you need to understand the revenue recognition requirements that will be in effect during your career, we focus on the requirements of ASU No. 2014–09. In the chapter appendix, we consider aspects of GAAP that were eliminated by the ASU but that still will appear in practice for public companies until the end of 2017.</a:t>
            </a:r>
            <a:endParaRPr lang="en-IN" dirty="0"/>
          </a:p>
          <a:p>
            <a:pPr>
              <a:spcBef>
                <a:spcPct val="0"/>
              </a:spcBef>
            </a:pPr>
            <a:endParaRPr lang="en-IN" dirty="0"/>
          </a:p>
          <a:p>
            <a:pPr>
              <a:spcBef>
                <a:spcPct val="0"/>
              </a:spcBef>
            </a:pPr>
            <a:r>
              <a:rPr lang="en-IN" dirty="0"/>
              <a:t>The core revenue recognition principle states that companies must recognize revenue when goods or services are transferred to customers for the amount the company expects to be entitled to receive in exchange for those goods or services</a:t>
            </a:r>
            <a:r>
              <a:rPr lang="en-IN" dirty="0" smtClean="0"/>
              <a:t>. So</a:t>
            </a:r>
            <a:r>
              <a:rPr lang="en-IN" dirty="0"/>
              <a:t>, the “when” is upon transfer of goods and services to customers, and the “how much” is the amount the seller</a:t>
            </a:r>
            <a:r>
              <a:rPr lang="en-IN" baseline="0" dirty="0"/>
              <a:t> is entitled to receive for those goods and services</a:t>
            </a:r>
            <a:r>
              <a:rPr lang="en-IN" baseline="0" dirty="0" smtClean="0"/>
              <a:t>.</a:t>
            </a:r>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655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Variable consideration occurs when part of the transaction price</a:t>
            </a:r>
            <a:r>
              <a:rPr lang="en-IN" baseline="0" dirty="0"/>
              <a:t> depends on the outcome of some future event</a:t>
            </a:r>
            <a:r>
              <a:rPr lang="en-IN" baseline="0" dirty="0" smtClean="0"/>
              <a:t>. </a:t>
            </a:r>
            <a:r>
              <a:rPr lang="en-IN" dirty="0" smtClean="0"/>
              <a:t>Examples </a:t>
            </a:r>
            <a:r>
              <a:rPr lang="en-IN" dirty="0"/>
              <a:t>of</a:t>
            </a:r>
            <a:r>
              <a:rPr lang="en-IN" baseline="0" dirty="0"/>
              <a:t> variable consideration include</a:t>
            </a:r>
            <a:r>
              <a:rPr lang="en-IN" dirty="0"/>
              <a:t> incentive payments in the construction industry, royalties in entertainment and media, Medicare and Medicaid reimbursements in the health care industry, volume discounts and product returns in manufacturing, and rebates in the telecommunications industry.</a:t>
            </a:r>
          </a:p>
          <a:p>
            <a:pPr>
              <a:spcBef>
                <a:spcPct val="0"/>
              </a:spcBef>
            </a:pPr>
            <a:endParaRPr lang="en-IN" dirty="0"/>
          </a:p>
          <a:p>
            <a:pPr>
              <a:spcBef>
                <a:spcPct val="0"/>
              </a:spcBef>
            </a:pPr>
            <a:r>
              <a:rPr lang="en-IN" dirty="0"/>
              <a:t>Variable consideration is estimated as either the expected value or the most likely amount. If there are several possible outcomes, the expected value method of estimation will be appropriate</a:t>
            </a:r>
            <a:r>
              <a:rPr lang="en-IN" dirty="0" smtClean="0"/>
              <a:t>. Expected </a:t>
            </a:r>
            <a:r>
              <a:rPr lang="en-IN" dirty="0"/>
              <a:t>values are calculated by summing the product of each possible amount and its probability. On the other hand, if only two outcomes are possible, the most likely amount might be the best indication of the amount the seller will likely receive. </a:t>
            </a:r>
          </a:p>
        </p:txBody>
      </p:sp>
      <p:sp>
        <p:nvSpPr>
          <p:cNvPr id="655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4AC2DAF-8D7A-436D-B431-84E87DFBAAE4}" type="slidenum">
              <a:rPr lang="en-IN">
                <a:cs typeface="Arial" charset="0"/>
              </a:rPr>
              <a:pPr fontAlgn="base">
                <a:spcBef>
                  <a:spcPct val="0"/>
                </a:spcBef>
                <a:spcAft>
                  <a:spcPct val="0"/>
                </a:spcAft>
              </a:pPr>
              <a:t>40</a:t>
            </a:fld>
            <a:endParaRPr lang="en-IN" dirty="0">
              <a:cs typeface="Arial" charset="0"/>
            </a:endParaRPr>
          </a:p>
        </p:txBody>
      </p:sp>
    </p:spTree>
    <p:extLst>
      <p:ext uri="{BB962C8B-B14F-4D97-AF65-F5344CB8AC3E}">
        <p14:creationId xmlns:p14="http://schemas.microsoft.com/office/powerpoint/2010/main" val="24030687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6758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a:t>
            </a:r>
            <a:r>
              <a:rPr lang="en-IN" sz="1200" dirty="0" smtClean="0"/>
              <a:t>5–14</a:t>
            </a:r>
            <a:endParaRPr lang="en-IN" sz="1200" dirty="0"/>
          </a:p>
          <a:p>
            <a:pPr>
              <a:spcBef>
                <a:spcPct val="0"/>
              </a:spcBef>
            </a:pPr>
            <a:endParaRPr lang="en-IN" dirty="0"/>
          </a:p>
          <a:p>
            <a:pPr>
              <a:spcBef>
                <a:spcPct val="0"/>
              </a:spcBef>
            </a:pPr>
            <a:r>
              <a:rPr lang="en-IN" dirty="0"/>
              <a:t>As an example of accounting</a:t>
            </a:r>
            <a:r>
              <a:rPr lang="en-IN" baseline="0" dirty="0"/>
              <a:t> for variable consideration, assume that </a:t>
            </a:r>
            <a:r>
              <a:rPr lang="en-IN" dirty="0"/>
              <a:t>TrueTech enters into a contract with ProSport Gaming to add ProSport’s online games to the Tri-Net network. ProSport offers popular games like Brawl of Bands, and wants those games offered on the Tri-Net so ProSport can sell gems, weapons, health potions, and other game features that allow players to advance more quickly in a game.</a:t>
            </a:r>
          </a:p>
          <a:p>
            <a:pPr>
              <a:spcBef>
                <a:spcPct val="0"/>
              </a:spcBef>
            </a:pPr>
            <a:endParaRPr lang="en-IN" dirty="0"/>
          </a:p>
          <a:p>
            <a:pPr>
              <a:spcBef>
                <a:spcPct val="0"/>
              </a:spcBef>
            </a:pPr>
            <a:r>
              <a:rPr lang="en-IN" dirty="0"/>
              <a:t>On January 1, 2018, ProSport pays TrueTech an up-front fixed fee of $300,000 for six months of featured access. ProSport also will pay TrueTech a bonus of $180,000 if Tri-Net users access ProSport games for at least 15,000 hours during the six-month period. TrueTech estimates a 75% chance that it will achieve the usage target and receive the $180,000 bonus. </a:t>
            </a:r>
          </a:p>
          <a:p>
            <a:pPr>
              <a:spcBef>
                <a:spcPct val="0"/>
              </a:spcBef>
            </a:pPr>
            <a:endParaRPr lang="en-IN" dirty="0"/>
          </a:p>
          <a:p>
            <a:pPr>
              <a:spcBef>
                <a:spcPct val="0"/>
              </a:spcBef>
            </a:pPr>
            <a:endParaRPr lang="en-IN" dirty="0"/>
          </a:p>
        </p:txBody>
      </p:sp>
      <p:sp>
        <p:nvSpPr>
          <p:cNvPr id="675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8D615E-AA37-4026-BBA7-0C7E24A5A391}" type="slidenum">
              <a:rPr lang="en-IN">
                <a:cs typeface="Arial" charset="0"/>
              </a:rPr>
              <a:pPr fontAlgn="base">
                <a:spcBef>
                  <a:spcPct val="0"/>
                </a:spcBef>
                <a:spcAft>
                  <a:spcPct val="0"/>
                </a:spcAft>
              </a:pPr>
              <a:t>41</a:t>
            </a:fld>
            <a:endParaRPr lang="en-IN" dirty="0">
              <a:cs typeface="Arial" charset="0"/>
            </a:endParaRPr>
          </a:p>
        </p:txBody>
      </p:sp>
    </p:spTree>
    <p:extLst>
      <p:ext uri="{BB962C8B-B14F-4D97-AF65-F5344CB8AC3E}">
        <p14:creationId xmlns:p14="http://schemas.microsoft.com/office/powerpoint/2010/main" val="16936154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696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smtClean="0"/>
              <a:t>Illustration 5–14</a:t>
            </a:r>
            <a:endParaRPr lang="en-IN" sz="1200" dirty="0"/>
          </a:p>
          <a:p>
            <a:pPr>
              <a:spcBef>
                <a:spcPct val="0"/>
              </a:spcBef>
            </a:pPr>
            <a:endParaRPr lang="en-IN" dirty="0"/>
          </a:p>
          <a:p>
            <a:pPr>
              <a:spcBef>
                <a:spcPct val="0"/>
              </a:spcBef>
            </a:pPr>
            <a:r>
              <a:rPr lang="en-IN" dirty="0"/>
              <a:t>On January 1, 2018, TrueTech records the cash received for the up-front fixed fee of $300,000.</a:t>
            </a:r>
          </a:p>
          <a:p>
            <a:pPr>
              <a:spcBef>
                <a:spcPct val="0"/>
              </a:spcBef>
            </a:pPr>
            <a:endParaRPr lang="en-IN" dirty="0"/>
          </a:p>
          <a:p>
            <a:pPr>
              <a:spcBef>
                <a:spcPct val="0"/>
              </a:spcBef>
            </a:pPr>
            <a:r>
              <a:rPr lang="en-IN" dirty="0"/>
              <a:t>How TrueTech treats</a:t>
            </a:r>
            <a:r>
              <a:rPr lang="en-IN" baseline="0" dirty="0"/>
              <a:t> the potential </a:t>
            </a:r>
            <a:r>
              <a:rPr lang="en-IN" dirty="0"/>
              <a:t>bonus of $180,000 depends on whether it estimates the transaction price based on the expected value or the most likely amount.</a:t>
            </a:r>
          </a:p>
          <a:p>
            <a:pPr>
              <a:spcBef>
                <a:spcPct val="0"/>
              </a:spcBef>
            </a:pPr>
            <a:endParaRPr lang="en-IN" dirty="0"/>
          </a:p>
          <a:p>
            <a:pPr>
              <a:spcBef>
                <a:spcPct val="0"/>
              </a:spcBef>
            </a:pPr>
            <a:r>
              <a:rPr lang="en-US" dirty="0"/>
              <a:t>First,</a:t>
            </a:r>
            <a:r>
              <a:rPr lang="en-US" baseline="0" dirty="0"/>
              <a:t> we’</a:t>
            </a:r>
            <a:r>
              <a:rPr lang="en-US" dirty="0"/>
              <a:t>ll look at the expected value method. This method </a:t>
            </a:r>
            <a:r>
              <a:rPr lang="en-IN" dirty="0"/>
              <a:t>calculates the probability-weighted transaction price. </a:t>
            </a:r>
          </a:p>
          <a:p>
            <a:pPr>
              <a:spcBef>
                <a:spcPct val="0"/>
              </a:spcBef>
            </a:pPr>
            <a:endParaRPr lang="en-IN" dirty="0"/>
          </a:p>
          <a:p>
            <a:r>
              <a:rPr lang="en-US" sz="1200" b="1" i="0" u="none" strike="noStrike" kern="1200" baseline="0" dirty="0">
                <a:solidFill>
                  <a:schemeClr val="tx1"/>
                </a:solidFill>
                <a:latin typeface="+mn-lt"/>
                <a:ea typeface="+mn-ea"/>
                <a:cs typeface="+mn-cs"/>
              </a:rPr>
              <a:t>Alternative 1: Expected Value </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expected value would be calculated as a probability-weighted transaction price: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Possible Amounts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Probabilities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Expected Amounts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$480,000 ($300,000 fixed fee + 180,000 bonus) 	</a:t>
            </a:r>
            <a:r>
              <a:rPr lang="en-US" sz="1200" b="0" i="0" u="none" strike="noStrike" kern="1200" baseline="0" dirty="0" smtClean="0">
                <a:solidFill>
                  <a:schemeClr val="tx1"/>
                </a:solidFill>
                <a:latin typeface="+mn-lt"/>
                <a:ea typeface="+mn-ea"/>
                <a:cs typeface="+mn-cs"/>
              </a:rPr>
              <a:t> × </a:t>
            </a:r>
            <a:r>
              <a:rPr lang="en-US" sz="1200" b="0" i="0" u="none" strike="noStrike" kern="1200" baseline="0" dirty="0">
                <a:solidFill>
                  <a:schemeClr val="tx1"/>
                </a:solidFill>
                <a:latin typeface="+mn-lt"/>
                <a:ea typeface="+mn-ea"/>
                <a:cs typeface="+mn-cs"/>
              </a:rPr>
              <a:t>75% = 	</a:t>
            </a:r>
            <a:r>
              <a:rPr lang="en-US" sz="1200" b="0" i="0" u="none" strike="noStrike" kern="1200" baseline="0" dirty="0" smtClean="0">
                <a:solidFill>
                  <a:schemeClr val="tx1"/>
                </a:solidFill>
                <a:latin typeface="+mn-lt"/>
                <a:ea typeface="+mn-ea"/>
                <a:cs typeface="+mn-cs"/>
              </a:rPr>
              <a:t>	$ </a:t>
            </a:r>
            <a:r>
              <a:rPr lang="en-US" sz="1200" b="0" i="0" u="none" strike="noStrike" kern="1200" baseline="0" dirty="0">
                <a:solidFill>
                  <a:schemeClr val="tx1"/>
                </a:solidFill>
                <a:latin typeface="+mn-lt"/>
                <a:ea typeface="+mn-ea"/>
                <a:cs typeface="+mn-cs"/>
              </a:rPr>
              <a:t>360,000 	</a:t>
            </a:r>
          </a:p>
          <a:p>
            <a:r>
              <a:rPr lang="en-US" sz="1200" b="0" i="0" u="none" strike="noStrike" kern="1200" baseline="0" dirty="0">
                <a:solidFill>
                  <a:schemeClr val="tx1"/>
                </a:solidFill>
                <a:latin typeface="+mn-lt"/>
                <a:ea typeface="+mn-ea"/>
                <a:cs typeface="+mn-cs"/>
              </a:rPr>
              <a:t>$300,000 ($300,000 fixed fee + 0 bonus)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 25% = 	</a:t>
            </a:r>
            <a:r>
              <a:rPr lang="en-US" sz="1200" b="0" i="0" u="none" strike="noStrike" kern="1200" baseline="0" dirty="0" smtClean="0">
                <a:solidFill>
                  <a:schemeClr val="tx1"/>
                </a:solidFill>
                <a:latin typeface="+mn-lt"/>
                <a:ea typeface="+mn-ea"/>
                <a:cs typeface="+mn-cs"/>
              </a:rPr>
              <a:t>	</a:t>
            </a:r>
            <a:r>
              <a:rPr lang="en-US" sz="1200" b="0" i="0" u="sng" strike="noStrike" kern="1200" baseline="0" dirty="0" smtClean="0">
                <a:solidFill>
                  <a:schemeClr val="tx1"/>
                </a:solidFill>
                <a:latin typeface="+mn-lt"/>
                <a:ea typeface="+mn-ea"/>
                <a:cs typeface="+mn-cs"/>
              </a:rPr>
              <a:t>$   75,000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Expected value of the contract price at inception 	                        </a:t>
            </a:r>
            <a:r>
              <a:rPr lang="en-US" sz="1200" b="0" i="0" u="none" strike="noStrike" kern="1200" baseline="0" dirty="0" smtClean="0">
                <a:solidFill>
                  <a:schemeClr val="tx1"/>
                </a:solidFill>
                <a:latin typeface="+mn-lt"/>
                <a:ea typeface="+mn-ea"/>
                <a:cs typeface="+mn-cs"/>
              </a:rPr>
              <a:t>	</a:t>
            </a:r>
            <a:r>
              <a:rPr lang="en-US" sz="1200" b="1" i="0" u="dbl" strike="noStrike" kern="1200" baseline="0" dirty="0" smtClean="0">
                <a:solidFill>
                  <a:schemeClr val="tx1"/>
                </a:solidFill>
                <a:latin typeface="+mn-lt"/>
                <a:ea typeface="+mn-ea"/>
                <a:cs typeface="+mn-cs"/>
              </a:rPr>
              <a:t>$435,000 </a:t>
            </a:r>
            <a:r>
              <a:rPr lang="en-US" sz="1200" b="0" i="0" u="none" strike="noStrike" kern="1200" baseline="0" dirty="0">
                <a:solidFill>
                  <a:schemeClr val="tx1"/>
                </a:solidFill>
                <a:latin typeface="+mn-lt"/>
                <a:ea typeface="+mn-ea"/>
                <a:cs typeface="+mn-cs"/>
              </a:rPr>
              <a:t>	</a:t>
            </a:r>
          </a:p>
          <a:p>
            <a:pPr>
              <a:spcBef>
                <a:spcPct val="0"/>
              </a:spcBef>
            </a:pPr>
            <a:endParaRPr lang="en-IN" dirty="0"/>
          </a:p>
          <a:p>
            <a:pPr marL="0" marR="0" lvl="0" indent="0" algn="l" defTabSz="914400" rtl="0" eaLnBrk="1" fontAlgn="base" latinLnBrk="0" hangingPunct="1">
              <a:lnSpc>
                <a:spcPct val="100000"/>
              </a:lnSpc>
              <a:spcBef>
                <a:spcPct val="0"/>
              </a:spcBef>
              <a:spcAft>
                <a:spcPct val="0"/>
              </a:spcAft>
              <a:buClrTx/>
              <a:buSzTx/>
              <a:buFontTx/>
              <a:buNone/>
              <a:tabLst/>
              <a:defRPr/>
            </a:pPr>
            <a:r>
              <a:rPr lang="en-IN" baseline="0" dirty="0"/>
              <a:t>TrueTech estimates a 75% chance that it will achieve the usage target and receive the $180,000 bonus</a:t>
            </a:r>
            <a:r>
              <a:rPr lang="en-IN" baseline="0" dirty="0" smtClean="0"/>
              <a:t>. Thus</a:t>
            </a:r>
            <a:r>
              <a:rPr lang="en-IN" baseline="0" dirty="0"/>
              <a:t>, TrueTech estimates a 75% chance that it will </a:t>
            </a:r>
            <a:r>
              <a:rPr lang="en-IN" baseline="0" dirty="0" smtClean="0"/>
              <a:t>receive $</a:t>
            </a:r>
            <a:r>
              <a:rPr lang="en-IN" baseline="0" dirty="0"/>
              <a:t>480,000, which, probability weighted, equals $360,000. </a:t>
            </a:r>
          </a:p>
          <a:p>
            <a:pPr>
              <a:spcBef>
                <a:spcPct val="0"/>
              </a:spcBef>
            </a:pPr>
            <a:endParaRPr lang="en-US" dirty="0"/>
          </a:p>
          <a:p>
            <a:pPr marL="0" marR="0" lvl="0" indent="0" algn="l" defTabSz="914400" rtl="0" eaLnBrk="1" fontAlgn="base" latinLnBrk="0" hangingPunct="1">
              <a:lnSpc>
                <a:spcPct val="100000"/>
              </a:lnSpc>
              <a:spcBef>
                <a:spcPct val="0"/>
              </a:spcBef>
              <a:spcAft>
                <a:spcPct val="0"/>
              </a:spcAft>
              <a:buClrTx/>
              <a:buSzTx/>
              <a:buFontTx/>
              <a:buNone/>
              <a:tabLst/>
              <a:defRPr/>
            </a:pPr>
            <a:r>
              <a:rPr lang="en-IN" baseline="0" dirty="0"/>
              <a:t>TrueTech estimates a 25% chance that it will miss the usage target and not receive the bonus</a:t>
            </a:r>
            <a:r>
              <a:rPr lang="en-IN" baseline="0" dirty="0" smtClean="0"/>
              <a:t>. Thus</a:t>
            </a:r>
            <a:r>
              <a:rPr lang="en-IN" baseline="0" dirty="0"/>
              <a:t>, TrueTech estimates a 25% chance that it will receive only $300,000, which, probability weighted, equals $75,000. </a:t>
            </a:r>
          </a:p>
          <a:p>
            <a:pPr>
              <a:spcBef>
                <a:spcPct val="0"/>
              </a:spcBef>
            </a:pPr>
            <a:endParaRPr lang="en-IN" dirty="0"/>
          </a:p>
          <a:p>
            <a:pPr>
              <a:spcBef>
                <a:spcPct val="0"/>
              </a:spcBef>
            </a:pPr>
            <a:r>
              <a:rPr lang="en-IN" dirty="0"/>
              <a:t>Therefore, the total expected value of the contract price at inception is $360,000 + $75,000 = $435,000</a:t>
            </a:r>
            <a:r>
              <a:rPr lang="en-IN" dirty="0" smtClean="0"/>
              <a:t>. </a:t>
            </a:r>
            <a:endParaRPr lang="en-IN" dirty="0"/>
          </a:p>
          <a:p>
            <a:pPr>
              <a:spcBef>
                <a:spcPct val="0"/>
              </a:spcBef>
            </a:pPr>
            <a:endParaRPr lang="en-IN" dirty="0"/>
          </a:p>
          <a:p>
            <a:pPr>
              <a:spcBef>
                <a:spcPct val="0"/>
              </a:spcBef>
            </a:pPr>
            <a:endParaRPr lang="en-IN" dirty="0"/>
          </a:p>
        </p:txBody>
      </p:sp>
      <p:sp>
        <p:nvSpPr>
          <p:cNvPr id="696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12FEC7A-AD86-4B47-AF9C-009BCABFD600}" type="slidenum">
              <a:rPr lang="en-IN">
                <a:cs typeface="Arial" charset="0"/>
              </a:rPr>
              <a:pPr fontAlgn="base">
                <a:spcBef>
                  <a:spcPct val="0"/>
                </a:spcBef>
                <a:spcAft>
                  <a:spcPct val="0"/>
                </a:spcAft>
              </a:pPr>
              <a:t>42</a:t>
            </a:fld>
            <a:endParaRPr lang="en-IN" dirty="0">
              <a:cs typeface="Arial" charset="0"/>
            </a:endParaRPr>
          </a:p>
        </p:txBody>
      </p:sp>
    </p:spTree>
    <p:extLst>
      <p:ext uri="{BB962C8B-B14F-4D97-AF65-F5344CB8AC3E}">
        <p14:creationId xmlns:p14="http://schemas.microsoft.com/office/powerpoint/2010/main" val="12703700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716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a:t>
            </a:r>
            <a:r>
              <a:rPr lang="en-IN" sz="1200" dirty="0" smtClean="0"/>
              <a:t>5–14</a:t>
            </a:r>
            <a:endParaRPr lang="en-IN" sz="1200" dirty="0"/>
          </a:p>
          <a:p>
            <a:pPr>
              <a:spcBef>
                <a:spcPct val="0"/>
              </a:spcBef>
            </a:pPr>
            <a:endParaRPr lang="en-IN" dirty="0"/>
          </a:p>
          <a:p>
            <a:pPr>
              <a:spcBef>
                <a:spcPct val="0"/>
              </a:spcBef>
            </a:pPr>
            <a:r>
              <a:rPr lang="en-IN" dirty="0"/>
              <a:t>Now let’s estimate the contract price as the most likely amount</a:t>
            </a:r>
            <a:r>
              <a:rPr lang="en-IN" dirty="0" smtClean="0"/>
              <a:t>. There </a:t>
            </a:r>
            <a:r>
              <a:rPr lang="en-IN" dirty="0"/>
              <a:t>is a greater chance of qualifying for the bonus than of not qualifying for the bonus. Therefore, the transaction price would be $300,000 plus $180,000, or $480,000. </a:t>
            </a:r>
          </a:p>
          <a:p>
            <a:pPr>
              <a:spcBef>
                <a:spcPct val="0"/>
              </a:spcBef>
            </a:pPr>
            <a:endParaRPr lang="en-IN" dirty="0"/>
          </a:p>
          <a:p>
            <a:pPr>
              <a:spcBef>
                <a:spcPct val="0"/>
              </a:spcBef>
            </a:pPr>
            <a:r>
              <a:rPr lang="en-US" dirty="0"/>
              <a:t>Continuing to estimate the transaction price as the most likely amount, let’s </a:t>
            </a:r>
            <a:r>
              <a:rPr lang="en-IN" dirty="0"/>
              <a:t>see how TrueTech recognizes revenue. TrueTech would recognize one sixth of the estimated</a:t>
            </a:r>
            <a:r>
              <a:rPr lang="en-IN" baseline="0" dirty="0"/>
              <a:t> </a:t>
            </a:r>
            <a:r>
              <a:rPr lang="en-IN" dirty="0"/>
              <a:t>revenue each month for the next six months,</a:t>
            </a:r>
            <a:r>
              <a:rPr lang="en-IN" baseline="0" dirty="0"/>
              <a:t> totalling $480,000 ÷ 6 = $80,000 per month</a:t>
            </a:r>
            <a:r>
              <a:rPr lang="en-IN" baseline="0" dirty="0" smtClean="0"/>
              <a:t>. </a:t>
            </a:r>
            <a:r>
              <a:rPr lang="en-IN" dirty="0" smtClean="0"/>
              <a:t>Part </a:t>
            </a:r>
            <a:r>
              <a:rPr lang="en-IN" dirty="0"/>
              <a:t>of this $80,000 is one month’s worth of deferred revenue that is now</a:t>
            </a:r>
            <a:r>
              <a:rPr lang="en-IN" baseline="0" dirty="0"/>
              <a:t> recognized as revenue ($300,000 ÷ 6 = $50,000), and the other part is estimated bonus receivable ($180,000 ÷ 6 = $30,000</a:t>
            </a:r>
            <a:r>
              <a:rPr lang="en-IN" baseline="0" dirty="0" smtClean="0"/>
              <a:t>)</a:t>
            </a:r>
            <a:r>
              <a:rPr lang="en-IN" dirty="0" smtClean="0"/>
              <a:t>.</a:t>
            </a:r>
            <a:endParaRPr lang="en-IN" dirty="0"/>
          </a:p>
          <a:p>
            <a:pPr>
              <a:spcBef>
                <a:spcPct val="0"/>
              </a:spcBef>
            </a:pPr>
            <a:endParaRPr lang="en-IN" dirty="0"/>
          </a:p>
          <a:p>
            <a:pPr>
              <a:spcBef>
                <a:spcPct val="0"/>
              </a:spcBef>
            </a:pPr>
            <a:endParaRPr lang="en-IN" dirty="0"/>
          </a:p>
        </p:txBody>
      </p:sp>
      <p:sp>
        <p:nvSpPr>
          <p:cNvPr id="716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58657F-C173-4D6E-9054-420F47BE2A65}" type="slidenum">
              <a:rPr lang="en-IN">
                <a:cs typeface="Arial" charset="0"/>
              </a:rPr>
              <a:pPr fontAlgn="base">
                <a:spcBef>
                  <a:spcPct val="0"/>
                </a:spcBef>
                <a:spcAft>
                  <a:spcPct val="0"/>
                </a:spcAft>
              </a:pPr>
              <a:t>43</a:t>
            </a:fld>
            <a:endParaRPr lang="en-IN" dirty="0">
              <a:cs typeface="Arial" charset="0"/>
            </a:endParaRPr>
          </a:p>
        </p:txBody>
      </p:sp>
    </p:spTree>
    <p:extLst>
      <p:ext uri="{BB962C8B-B14F-4D97-AF65-F5344CB8AC3E}">
        <p14:creationId xmlns:p14="http://schemas.microsoft.com/office/powerpoint/2010/main" val="17115017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73730"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a:t>
            </a:r>
            <a:r>
              <a:rPr lang="en-IN" sz="1200" dirty="0" smtClean="0"/>
              <a:t>5–14</a:t>
            </a:r>
            <a:endParaRPr lang="en-IN" sz="1200" dirty="0"/>
          </a:p>
          <a:p>
            <a:pPr>
              <a:spcBef>
                <a:spcPct val="0"/>
              </a:spcBef>
            </a:pPr>
            <a:endParaRPr lang="en-IN" dirty="0"/>
          </a:p>
          <a:p>
            <a:pPr>
              <a:spcBef>
                <a:spcPct val="0"/>
              </a:spcBef>
            </a:pPr>
            <a:r>
              <a:rPr lang="en-IN" dirty="0"/>
              <a:t>At the end of six months, TrueTech would know whether</a:t>
            </a:r>
            <a:r>
              <a:rPr lang="en-IN" baseline="0" dirty="0"/>
              <a:t> or not</a:t>
            </a:r>
            <a:r>
              <a:rPr lang="en-IN" dirty="0"/>
              <a:t> the usage of ProSport products had reached the bonus threshold. In either case, TrueTech’s deferred revenue account would have been reduced to a zero balance, and the bonus receivable account would have a balance of $180,000 that would need to be reduced to zero. TrueTech either would record an increase in cash if the bonus is received, or a decrease in revenue if the bonus is not received.</a:t>
            </a:r>
          </a:p>
          <a:p>
            <a:pPr>
              <a:spcBef>
                <a:spcPct val="0"/>
              </a:spcBef>
            </a:pPr>
            <a:endParaRPr lang="en-IN" dirty="0"/>
          </a:p>
          <a:p>
            <a:pPr>
              <a:spcBef>
                <a:spcPct val="0"/>
              </a:spcBef>
            </a:pPr>
            <a:endParaRPr lang="en-IN" dirty="0"/>
          </a:p>
        </p:txBody>
      </p:sp>
      <p:sp>
        <p:nvSpPr>
          <p:cNvPr id="737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B78A0A-C20E-4012-B9EF-14EC46BEC2E6}" type="slidenum">
              <a:rPr lang="en-IN">
                <a:cs typeface="Arial" charset="0"/>
              </a:rPr>
              <a:pPr fontAlgn="base">
                <a:spcBef>
                  <a:spcPct val="0"/>
                </a:spcBef>
                <a:spcAft>
                  <a:spcPct val="0"/>
                </a:spcAft>
              </a:pPr>
              <a:t>44</a:t>
            </a:fld>
            <a:endParaRPr lang="en-IN" dirty="0">
              <a:cs typeface="Arial" charset="0"/>
            </a:endParaRPr>
          </a:p>
        </p:txBody>
      </p:sp>
    </p:spTree>
    <p:extLst>
      <p:ext uri="{BB962C8B-B14F-4D97-AF65-F5344CB8AC3E}">
        <p14:creationId xmlns:p14="http://schemas.microsoft.com/office/powerpoint/2010/main" val="25985109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Illustration</a:t>
            </a:r>
            <a:r>
              <a:rPr lang="en-US" baseline="0" dirty="0"/>
              <a:t> </a:t>
            </a:r>
            <a:r>
              <a:rPr lang="en-US" baseline="0" dirty="0" smtClean="0"/>
              <a:t>5–15</a:t>
            </a:r>
            <a:endParaRPr lang="en-US" baseline="0" dirty="0"/>
          </a:p>
          <a:p>
            <a:endParaRPr lang="en-US" dirty="0"/>
          </a:p>
          <a:p>
            <a:r>
              <a:rPr lang="en-US" dirty="0"/>
              <a:t>Companies make</a:t>
            </a:r>
            <a:r>
              <a:rPr lang="en-US" baseline="0" dirty="0"/>
              <a:t> adjustments to estimated variable consideration over time as new information becomes available</a:t>
            </a:r>
            <a:r>
              <a:rPr lang="en-US" baseline="0" dirty="0" smtClean="0"/>
              <a:t>. </a:t>
            </a:r>
            <a:r>
              <a:rPr lang="en-US" dirty="0" smtClean="0"/>
              <a:t>To </a:t>
            </a:r>
            <a:r>
              <a:rPr lang="en-US" dirty="0"/>
              <a:t>see this, </a:t>
            </a:r>
            <a:r>
              <a:rPr lang="en-US" baseline="0" dirty="0"/>
              <a:t>assume </a:t>
            </a:r>
            <a:r>
              <a:rPr lang="en-IN" altLang="en-US" sz="1200" dirty="0"/>
              <a:t>that TrueTech started recognizing revenue under the assumption that</a:t>
            </a:r>
            <a:r>
              <a:rPr lang="en-IN" altLang="en-US" sz="1200" baseline="0" dirty="0"/>
              <a:t> the most likely outcome was that it </a:t>
            </a:r>
            <a:r>
              <a:rPr lang="en-IN" altLang="en-US" sz="1200" baseline="0" dirty="0" smtClean="0"/>
              <a:t>would</a:t>
            </a:r>
            <a:r>
              <a:rPr lang="en-IN" altLang="en-US" sz="1200" dirty="0" smtClean="0"/>
              <a:t> </a:t>
            </a:r>
            <a:r>
              <a:rPr lang="en-IN" altLang="en-US" sz="1200" baseline="0" dirty="0" smtClean="0"/>
              <a:t>receive </a:t>
            </a:r>
            <a:r>
              <a:rPr lang="en-IN" altLang="en-US" sz="1200" baseline="0" dirty="0"/>
              <a:t>the bonus, but </a:t>
            </a:r>
            <a:r>
              <a:rPr lang="en-IN" altLang="en-US" sz="1200" dirty="0"/>
              <a:t>after three months TrueTech concludes that, due to low usage of ProSport’s games, the most likely outcome is that it will </a:t>
            </a:r>
            <a:r>
              <a:rPr lang="en-IN" altLang="en-US" sz="1200" b="1" i="0" baseline="0" dirty="0"/>
              <a:t>not</a:t>
            </a:r>
            <a:r>
              <a:rPr lang="en-IN" altLang="en-US" sz="1200" i="1" dirty="0"/>
              <a:t> </a:t>
            </a:r>
            <a:r>
              <a:rPr lang="en-IN" altLang="en-US" sz="1200" dirty="0"/>
              <a:t>receive the $180,000 bonus. Consequently, </a:t>
            </a:r>
            <a:r>
              <a:rPr lang="en-IN" sz="1200" b="0" i="0" u="none" strike="noStrike" kern="1200" baseline="0" dirty="0">
                <a:solidFill>
                  <a:schemeClr val="tx1"/>
                </a:solidFill>
                <a:latin typeface="+mn-lt"/>
                <a:ea typeface="+mn-ea"/>
                <a:cs typeface="+mn-cs"/>
              </a:rPr>
              <a:t>in April, TrueTech would reduce its bonus receivable balance of $90,000 to zero and would reflect that adjustment in revenue by reducing service revenue by $90,000.</a:t>
            </a:r>
          </a:p>
          <a:p>
            <a:endParaRPr lang="en-IN" altLang="en-US" sz="1200" dirty="0"/>
          </a:p>
          <a:p>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45</a:t>
            </a:fld>
            <a:endParaRPr lang="en-IN" dirty="0"/>
          </a:p>
        </p:txBody>
      </p:sp>
    </p:spTree>
    <p:extLst>
      <p:ext uri="{BB962C8B-B14F-4D97-AF65-F5344CB8AC3E}">
        <p14:creationId xmlns:p14="http://schemas.microsoft.com/office/powerpoint/2010/main" val="17638149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dirty="0"/>
              <a:t>Illustration </a:t>
            </a:r>
            <a:r>
              <a:rPr lang="en-IN" sz="1200" dirty="0" smtClean="0"/>
              <a:t>5–15</a:t>
            </a:r>
            <a:endParaRPr lang="en-IN" sz="120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the remainder of that contract, TrueTech only recognizes revenue in each month associated with the up-front fixed payment of $300,000. As $150,000 is the remaining amount to be recognized of the $300,000 </a:t>
            </a:r>
            <a:r>
              <a:rPr lang="en-IN" dirty="0" smtClean="0"/>
              <a:t>in</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April, TrueTech recognizes $50,000 each month for three months. </a:t>
            </a:r>
          </a:p>
          <a:p>
            <a:pPr>
              <a:spcBef>
                <a:spcPct val="0"/>
              </a:spcBef>
            </a:pPr>
            <a:endParaRPr lang="en-IN" dirty="0"/>
          </a:p>
          <a:p>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46</a:t>
            </a:fld>
            <a:endParaRPr lang="en-IN" dirty="0"/>
          </a:p>
        </p:txBody>
      </p:sp>
    </p:spTree>
    <p:extLst>
      <p:ext uri="{BB962C8B-B14F-4D97-AF65-F5344CB8AC3E}">
        <p14:creationId xmlns:p14="http://schemas.microsoft.com/office/powerpoint/2010/main" val="21660012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7246782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8839524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As you can see from our example, sellers record revenue based on their estimate of</a:t>
            </a:r>
            <a:r>
              <a:rPr lang="en-IN" baseline="0" dirty="0"/>
              <a:t> variable consideration to be received in the future</a:t>
            </a:r>
            <a:r>
              <a:rPr lang="en-IN" baseline="0" dirty="0" smtClean="0"/>
              <a:t>. </a:t>
            </a:r>
            <a:r>
              <a:rPr lang="en-IN" dirty="0" smtClean="0"/>
              <a:t>A </a:t>
            </a:r>
            <a:r>
              <a:rPr lang="en-IN" dirty="0"/>
              <a:t>concern is that the seller might overestimate the variable consideration and recognize revenue based on a transaction price that is too high. That would require the seller to later reverse that revenue and reduce the net income in order to correct the estimate.</a:t>
            </a:r>
          </a:p>
          <a:p>
            <a:pPr>
              <a:spcBef>
                <a:spcPct val="0"/>
              </a:spcBef>
            </a:pPr>
            <a:endParaRPr lang="en-IN" dirty="0"/>
          </a:p>
          <a:p>
            <a:pPr>
              <a:spcBef>
                <a:spcPct val="0"/>
              </a:spcBef>
            </a:pPr>
            <a:r>
              <a:rPr lang="en-IN" dirty="0"/>
              <a:t>To reduce the chance</a:t>
            </a:r>
            <a:r>
              <a:rPr lang="en-IN" baseline="0" dirty="0"/>
              <a:t> of that occurring, sellers are constrained to only </a:t>
            </a:r>
            <a:r>
              <a:rPr lang="en-US" baseline="0" dirty="0"/>
              <a:t>include an estimate of variable consideration in the transaction price to the extent it is probable that a significant revenue reversal will not occur when the uncertainty associated with the variable consideration is resolved.</a:t>
            </a:r>
          </a:p>
          <a:p>
            <a:pPr>
              <a:spcBef>
                <a:spcPct val="0"/>
              </a:spcBef>
            </a:pPr>
            <a:endParaRPr lang="en-IN" dirty="0"/>
          </a:p>
          <a:p>
            <a:pPr>
              <a:spcBef>
                <a:spcPct val="0"/>
              </a:spcBef>
            </a:pPr>
            <a:r>
              <a:rPr lang="en-IN" dirty="0"/>
              <a:t>Indicators that a significant revenue reversal could occur include: poor evidence on which to base an estimate, dependence of the estimate on factors outside the seller’s control, a history of the seller changing payment terms on similar contracts, a broad range of outcomes that could occur, and a long delay before the uncertainty resolves.</a:t>
            </a:r>
          </a:p>
          <a:p>
            <a:pPr>
              <a:spcBef>
                <a:spcPct val="0"/>
              </a:spcBef>
            </a:pPr>
            <a:endParaRPr lang="en-IN" dirty="0"/>
          </a:p>
          <a:p>
            <a:pPr>
              <a:spcBef>
                <a:spcPct val="0"/>
              </a:spcBef>
            </a:pPr>
            <a:r>
              <a:rPr lang="en-IN" dirty="0"/>
              <a:t>Sellers</a:t>
            </a:r>
            <a:r>
              <a:rPr lang="en-IN" baseline="0" dirty="0"/>
              <a:t> update their estimate of variable consideration each period, including their conclusion as to whether variable consideration should be constrained</a:t>
            </a:r>
            <a:r>
              <a:rPr lang="en-IN" baseline="0" dirty="0" smtClean="0"/>
              <a:t>. Those </a:t>
            </a:r>
            <a:r>
              <a:rPr lang="en-IN" baseline="0" dirty="0"/>
              <a:t>changes in estimates are recorded to revenue in the current period</a:t>
            </a:r>
            <a:r>
              <a:rPr lang="en-IN" baseline="0" dirty="0" smtClean="0"/>
              <a:t>. </a:t>
            </a:r>
            <a:endParaRPr lang="en-IN" dirty="0"/>
          </a:p>
        </p:txBody>
      </p:sp>
      <p:sp>
        <p:nvSpPr>
          <p:cNvPr id="757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130A204-783B-44A2-95B5-7B164534D0AE}" type="slidenum">
              <a:rPr lang="en-IN">
                <a:cs typeface="Arial" charset="0"/>
              </a:rPr>
              <a:pPr fontAlgn="base">
                <a:spcBef>
                  <a:spcPct val="0"/>
                </a:spcBef>
                <a:spcAft>
                  <a:spcPct val="0"/>
                </a:spcAft>
              </a:pPr>
              <a:t>49</a:t>
            </a:fld>
            <a:endParaRPr lang="en-IN" dirty="0">
              <a:cs typeface="Arial" charset="0"/>
            </a:endParaRPr>
          </a:p>
        </p:txBody>
      </p:sp>
    </p:spTree>
    <p:extLst>
      <p:ext uri="{BB962C8B-B14F-4D97-AF65-F5344CB8AC3E}">
        <p14:creationId xmlns:p14="http://schemas.microsoft.com/office/powerpoint/2010/main" val="675734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a:solidFill>
                  <a:schemeClr val="tx1"/>
                </a:solidFill>
                <a:latin typeface="+mn-lt"/>
                <a:ea typeface="+mn-ea"/>
                <a:cs typeface="+mn-cs"/>
              </a:rPr>
              <a:t>Illustration 5–1 Core Revenue Recognition Principle and the Five Steps Used to Apply the </a:t>
            </a:r>
            <a:r>
              <a:rPr lang="en-US" sz="1200" b="0" i="0" u="none" strike="noStrike" kern="1200" baseline="0" dirty="0" smtClean="0">
                <a:solidFill>
                  <a:schemeClr val="tx1"/>
                </a:solidFill>
                <a:latin typeface="+mn-lt"/>
                <a:ea typeface="+mn-ea"/>
                <a:cs typeface="+mn-cs"/>
              </a:rPr>
              <a:t>Principle</a:t>
            </a:r>
          </a:p>
          <a:p>
            <a:pPr>
              <a:spcBef>
                <a:spcPct val="0"/>
              </a:spcBef>
            </a:pPr>
            <a:endParaRPr lang="en-IN" dirty="0"/>
          </a:p>
          <a:p>
            <a:pPr>
              <a:spcBef>
                <a:spcPct val="0"/>
              </a:spcBef>
            </a:pPr>
            <a:r>
              <a:rPr lang="en-US" sz="1200" kern="1200" dirty="0" smtClean="0">
                <a:solidFill>
                  <a:schemeClr val="tx1"/>
                </a:solidFill>
                <a:effectLst/>
                <a:latin typeface="+mn-lt"/>
                <a:ea typeface="+mn-ea"/>
                <a:cs typeface="+mn-cs"/>
              </a:rPr>
              <a:t>Let’s start with the core revenue recognition principle and the key steps we use to apply that principle.</a:t>
            </a:r>
            <a:r>
              <a:rPr lang="en-US" dirty="0" smtClean="0">
                <a:effectLst/>
              </a:rPr>
              <a:t> </a:t>
            </a:r>
          </a:p>
          <a:p>
            <a:pPr>
              <a:spcBef>
                <a:spcPct val="0"/>
              </a:spcBef>
            </a:pPr>
            <a:endParaRPr lang="en-US" dirty="0" smtClean="0">
              <a:effectLst/>
            </a:endParaRPr>
          </a:p>
          <a:p>
            <a:r>
              <a:rPr lang="en-US" sz="1200" kern="1200" dirty="0" smtClean="0">
                <a:solidFill>
                  <a:schemeClr val="tx1"/>
                </a:solidFill>
                <a:effectLst/>
                <a:latin typeface="+mn-lt"/>
                <a:ea typeface="+mn-ea"/>
                <a:cs typeface="+mn-cs"/>
              </a:rPr>
              <a:t>All revenue recognition starts with a contract between a seller and a customer. Contracts between a seller and a customer contain one or more </a:t>
            </a:r>
            <a:r>
              <a:rPr lang="en-US" sz="1200" b="1" kern="1200" dirty="0" smtClean="0">
                <a:solidFill>
                  <a:schemeClr val="tx1"/>
                </a:solidFill>
                <a:effectLst/>
                <a:latin typeface="+mn-lt"/>
                <a:ea typeface="+mn-ea"/>
                <a:cs typeface="+mn-cs"/>
              </a:rPr>
              <a:t>performance obligations</a:t>
            </a:r>
            <a:r>
              <a:rPr lang="en-US" sz="1200" kern="1200" dirty="0" smtClean="0">
                <a:solidFill>
                  <a:schemeClr val="tx1"/>
                </a:solidFill>
                <a:effectLst/>
                <a:latin typeface="+mn-lt"/>
                <a:ea typeface="+mn-ea"/>
                <a:cs typeface="+mn-cs"/>
              </a:rPr>
              <a:t>, which are promises by the seller to transfer goods or services to a customer. The seller recognizes revenue when it satisfies a performance obligation by transferring the promised good or service. We consider transfer to have occurred when the customer has </a:t>
            </a:r>
            <a:r>
              <a:rPr lang="en-US" sz="1200" i="1" kern="1200" dirty="0" smtClean="0">
                <a:solidFill>
                  <a:schemeClr val="tx1"/>
                </a:solidFill>
                <a:effectLst/>
                <a:latin typeface="+mn-lt"/>
                <a:ea typeface="+mn-ea"/>
                <a:cs typeface="+mn-cs"/>
              </a:rPr>
              <a:t>control </a:t>
            </a:r>
            <a:r>
              <a:rPr lang="en-US" sz="1200" kern="1200" dirty="0" smtClean="0">
                <a:solidFill>
                  <a:schemeClr val="tx1"/>
                </a:solidFill>
                <a:effectLst/>
                <a:latin typeface="+mn-lt"/>
                <a:ea typeface="+mn-ea"/>
                <a:cs typeface="+mn-cs"/>
              </a:rPr>
              <a:t>of the good or service. </a:t>
            </a:r>
            <a:r>
              <a:rPr lang="en-US" sz="1200" i="1" kern="1200" dirty="0" smtClean="0">
                <a:solidFill>
                  <a:schemeClr val="tx1"/>
                </a:solidFill>
                <a:effectLst/>
                <a:latin typeface="+mn-lt"/>
                <a:ea typeface="+mn-ea"/>
                <a:cs typeface="+mn-cs"/>
              </a:rPr>
              <a:t>Control </a:t>
            </a:r>
            <a:r>
              <a:rPr lang="en-US" sz="1200" kern="1200" dirty="0" smtClean="0">
                <a:solidFill>
                  <a:schemeClr val="tx1"/>
                </a:solidFill>
                <a:effectLst/>
                <a:latin typeface="+mn-lt"/>
                <a:ea typeface="+mn-ea"/>
                <a:cs typeface="+mn-cs"/>
              </a:rPr>
              <a:t>means that the customer has direct influence over the use of the good or service and obtains its benefits.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many contracts, following this approach is very straightforward. In particular, if a contract includes only one performance obligation, we typically just have to decide when the seller delivers the good or provides the service to a customer, and then make sure that the seller recognizes revenue at that time.</a:t>
            </a:r>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6440D14-4D49-4A21-BC9B-2AECD6E27FB4}" type="slidenum">
              <a:rPr lang="en-IN">
                <a:cs typeface="Arial" charset="0"/>
              </a:rPr>
              <a:pPr fontAlgn="base">
                <a:spcBef>
                  <a:spcPct val="0"/>
                </a:spcBef>
                <a:spcAft>
                  <a:spcPct val="0"/>
                </a:spcAft>
              </a:pPr>
              <a:t>5</a:t>
            </a:fld>
            <a:endParaRPr lang="en-IN" dirty="0">
              <a:cs typeface="Arial" charset="0"/>
            </a:endParaRPr>
          </a:p>
        </p:txBody>
      </p:sp>
    </p:spTree>
    <p:extLst>
      <p:ext uri="{BB962C8B-B14F-4D97-AF65-F5344CB8AC3E}">
        <p14:creationId xmlns:p14="http://schemas.microsoft.com/office/powerpoint/2010/main" val="9145590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5259632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5–16: Constraint on Recognizing Variable Consideration </a:t>
            </a:r>
          </a:p>
          <a:p>
            <a:endParaRPr lang="en-US" dirty="0"/>
          </a:p>
          <a:p>
            <a:r>
              <a:rPr lang="en-US" sz="1200" kern="1200" dirty="0" smtClean="0">
                <a:solidFill>
                  <a:schemeClr val="tx1"/>
                </a:solidFill>
                <a:effectLst/>
                <a:latin typeface="+mn-lt"/>
                <a:ea typeface="+mn-ea"/>
                <a:cs typeface="+mn-cs"/>
              </a:rPr>
              <a:t>Assume that initially TrueTech can’t conclude that it is probable that a significant revenue reversal will not occur in the future. In that case, TrueTech is constrained from recognizing revenue associated with variable consideration. It includes only the up-front fixed payment of $300,000 in the transaction price, and recognizes revenue of $50,000 each month.</a:t>
            </a:r>
          </a:p>
          <a:p>
            <a:pPr>
              <a:spcBef>
                <a:spcPct val="0"/>
              </a:spcBef>
            </a:pPr>
            <a:endParaRPr lang="en-IN" dirty="0"/>
          </a:p>
          <a:p>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51</a:t>
            </a:fld>
            <a:endParaRPr lang="en-IN" dirty="0"/>
          </a:p>
        </p:txBody>
      </p:sp>
    </p:spTree>
    <p:extLst>
      <p:ext uri="{BB962C8B-B14F-4D97-AF65-F5344CB8AC3E}">
        <p14:creationId xmlns:p14="http://schemas.microsoft.com/office/powerpoint/2010/main" val="22144503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5–16: Constraint on Recognizing Variable Consideration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 March 31, after three months of the contract have passed, TrueTech concludes it can make an accurate enough bonus estimate for it to be probable that a significant revenue reversal will not occur. As in Illustration 5–14, TrueTech estimates a 75% likelihood it will receive the bonus and bases its estimate on the “most likely amount” of $180,000. Since on March 31 the contract is one-half finished (3 of the 6 months have passed), TrueTech records a bonus receivable and service revenue for $90,000 ($180,000 × 3/6), the cumulative amount that would have been recognized over the first three months of the contract if an estimate of variable consideration had been included in the transaction price to begin with.</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the final three months of the contract, TrueTech recognizes the remaining revenue assuming a transaction price of $480,000, </a:t>
            </a:r>
            <a:r>
              <a:rPr lang="en-IN" sz="1200" b="0" i="0" u="none" strike="noStrike" kern="1200" baseline="0" dirty="0" smtClean="0">
                <a:solidFill>
                  <a:schemeClr val="tx1"/>
                </a:solidFill>
                <a:latin typeface="+mn-lt"/>
                <a:ea typeface="+mn-ea"/>
                <a:cs typeface="+mn-cs"/>
              </a:rPr>
              <a:t>recognizing $80,000 of revenue exactly </a:t>
            </a:r>
            <a:r>
              <a:rPr lang="en-IN" sz="1200" b="0" i="0" u="none" strike="noStrike" kern="1200" baseline="0" dirty="0">
                <a:solidFill>
                  <a:schemeClr val="tx1"/>
                </a:solidFill>
                <a:latin typeface="+mn-lt"/>
                <a:ea typeface="+mn-ea"/>
                <a:cs typeface="+mn-cs"/>
              </a:rPr>
              <a:t>as if it had included an estimate of variable consideration in the transaction price all along.</a:t>
            </a:r>
          </a:p>
          <a:p>
            <a:pPr>
              <a:spcBef>
                <a:spcPct val="0"/>
              </a:spcBef>
            </a:pPr>
            <a:endParaRPr lang="en-IN" dirty="0"/>
          </a:p>
          <a:p>
            <a:endParaRPr lang="en-IN" sz="1200" b="0" i="0" u="none" strike="noStrike" kern="1200" baseline="0" dirty="0">
              <a:solidFill>
                <a:schemeClr val="tx1"/>
              </a:solidFill>
              <a:latin typeface="+mn-lt"/>
              <a:ea typeface="+mn-ea"/>
              <a:cs typeface="+mn-cs"/>
            </a:endParaRPr>
          </a:p>
          <a:p>
            <a:endParaRPr lang="en-IN" altLang="en-US"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52</a:t>
            </a:fld>
            <a:endParaRPr lang="en-IN" dirty="0"/>
          </a:p>
        </p:txBody>
      </p:sp>
    </p:spTree>
    <p:extLst>
      <p:ext uri="{BB962C8B-B14F-4D97-AF65-F5344CB8AC3E}">
        <p14:creationId xmlns:p14="http://schemas.microsoft.com/office/powerpoint/2010/main" val="22144503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778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kern="1200" dirty="0" smtClean="0">
                <a:solidFill>
                  <a:schemeClr val="tx1"/>
                </a:solidFill>
                <a:effectLst/>
                <a:latin typeface="+mn-lt"/>
                <a:ea typeface="+mn-ea"/>
                <a:cs typeface="+mn-cs"/>
              </a:rPr>
              <a:t>Retailers usually give customers the right to return merchandise if customers decide they don’t want it, are not satisfied with it, or are unable to resell it.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right to return merchandise does not create a performance obligation for the seller. Instead, it represents a potential failure to satisfy the original performance obligation to provide goods that the customer wants to keep. Because the total amount of cash a seller is entitled to receive depends on the amount of returns, a right of return creates a situation involving variable consideration. Based on past experience, a seller usually can estimate the returns that will result for a given volume of sales, so the seller reduces revenue by the estimated returns and records a liability for cash the seller anticipates refunding to customers. If the seller hasn’t yet been paid by the buyer, it might reduce its</a:t>
            </a:r>
            <a:r>
              <a:rPr lang="en-US" sz="1200" kern="1200" baseline="0" dirty="0" smtClean="0">
                <a:solidFill>
                  <a:schemeClr val="tx1"/>
                </a:solidFill>
                <a:effectLst/>
                <a:latin typeface="+mn-lt"/>
                <a:ea typeface="+mn-ea"/>
                <a:cs typeface="+mn-cs"/>
              </a:rPr>
              <a:t> accounts receivable with a contra asset, allowance for sales returns, rather than recognizing a liability to return cash it has not yet received.</a:t>
            </a:r>
            <a:endParaRPr lang="en-US" sz="120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0"/>
              </a:spcBef>
              <a:spcAft>
                <a:spcPct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If the seller lacks sufficient information to be able to accurately estimate returns, the constraint on recognizing variable consideration we discussed earlier applies, and the seller should recognize revenue only to the extent it is probable that a significant revenue reversal will not occur later if the estimate of returns changes. In fact, the seller might postpone recognizing any revenue until the uncertainty about returns is resolved. </a:t>
            </a:r>
            <a:endParaRPr lang="en-US" sz="1200" kern="1200" dirty="0" smtClean="0">
              <a:solidFill>
                <a:schemeClr val="tx1"/>
              </a:solidFill>
              <a:effectLst/>
              <a:latin typeface="+mn-lt"/>
              <a:ea typeface="+mn-ea"/>
              <a:cs typeface="+mn-cs"/>
            </a:endParaRPr>
          </a:p>
          <a:p>
            <a:pPr>
              <a:spcBef>
                <a:spcPct val="0"/>
              </a:spcBef>
            </a:pPr>
            <a:endParaRPr lang="en-IN" dirty="0" smtClean="0"/>
          </a:p>
        </p:txBody>
      </p:sp>
      <p:sp>
        <p:nvSpPr>
          <p:cNvPr id="778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8FB2E0E-E92F-4599-83CA-101A39189830}" type="slidenum">
              <a:rPr lang="en-IN">
                <a:cs typeface="Arial" charset="0"/>
              </a:rPr>
              <a:pPr fontAlgn="base">
                <a:spcBef>
                  <a:spcPct val="0"/>
                </a:spcBef>
                <a:spcAft>
                  <a:spcPct val="0"/>
                </a:spcAft>
              </a:pPr>
              <a:t>53</a:t>
            </a:fld>
            <a:endParaRPr lang="en-IN" dirty="0">
              <a:cs typeface="Arial" charset="0"/>
            </a:endParaRPr>
          </a:p>
        </p:txBody>
      </p:sp>
    </p:spTree>
    <p:extLst>
      <p:ext uri="{BB962C8B-B14F-4D97-AF65-F5344CB8AC3E}">
        <p14:creationId xmlns:p14="http://schemas.microsoft.com/office/powerpoint/2010/main" val="31385200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Let’s see how a company would record revenue when a right</a:t>
            </a:r>
            <a:r>
              <a:rPr lang="en-IN" baseline="0" dirty="0"/>
              <a:t> of return exists.</a:t>
            </a:r>
            <a:r>
              <a:rPr lang="en-IN" dirty="0"/>
              <a:t> Assume that TrueTech sold 1,000 Tri-Boxes to CompStores for $240 each, and received payment for that sale. TrueTech estimates that CompStores will return </a:t>
            </a:r>
            <a:r>
              <a:rPr lang="en-IN" dirty="0" smtClean="0"/>
              <a:t>5% of </a:t>
            </a:r>
            <a:r>
              <a:rPr lang="en-IN" dirty="0"/>
              <a:t>the Tri-Boxes purchased. The sale is recorded by increasing the cash and sales revenue for $240,000. The estimated return of </a:t>
            </a:r>
            <a:r>
              <a:rPr lang="en-IN" dirty="0" smtClean="0"/>
              <a:t>5% of </a:t>
            </a:r>
            <a:r>
              <a:rPr lang="en-IN" dirty="0"/>
              <a:t>sales is recorded in Sales Returns,</a:t>
            </a:r>
            <a:r>
              <a:rPr lang="en-IN" baseline="0" dirty="0"/>
              <a:t> a </a:t>
            </a:r>
            <a:r>
              <a:rPr lang="en-IN" dirty="0"/>
              <a:t>“contra revenue” account that has the effect of reducing revenue. A refund liability is also recorded with a credit entry for the $12,000.</a:t>
            </a:r>
          </a:p>
          <a:p>
            <a:pPr>
              <a:spcBef>
                <a:spcPct val="0"/>
              </a:spcBef>
            </a:pPr>
            <a:endParaRPr lang="en-IN" dirty="0"/>
          </a:p>
          <a:p>
            <a:pPr>
              <a:spcBef>
                <a:spcPct val="0"/>
              </a:spcBef>
            </a:pPr>
            <a:r>
              <a:rPr lang="en-IN" dirty="0"/>
              <a:t>Note that the sales revenue and sales returns</a:t>
            </a:r>
            <a:r>
              <a:rPr lang="en-IN" baseline="0" dirty="0"/>
              <a:t> accounts could be combined, such that TrueTech simply records revenue of 95% × $240,000 = $228,000</a:t>
            </a:r>
            <a:r>
              <a:rPr lang="en-IN" baseline="0" dirty="0" smtClean="0"/>
              <a:t>. However</a:t>
            </a:r>
            <a:r>
              <a:rPr lang="en-IN" baseline="0" dirty="0"/>
              <a:t>, companies typically don’t estimate returns separately for each sale.</a:t>
            </a:r>
          </a:p>
          <a:p>
            <a:pPr>
              <a:spcBef>
                <a:spcPct val="0"/>
              </a:spcBef>
            </a:pPr>
            <a:endParaRPr lang="en-IN" baseline="0" dirty="0"/>
          </a:p>
          <a:p>
            <a:pPr>
              <a:spcBef>
                <a:spcPct val="0"/>
              </a:spcBef>
            </a:pPr>
            <a:r>
              <a:rPr lang="en-IN" baseline="0" dirty="0"/>
              <a:t>Also note that, if TrueTech had not received cash for the sale, it would have an account receivable of $240,000, and would reduce that receivable by $12,000 rather than showing a refund liability for cash it had not yet received.</a:t>
            </a:r>
            <a:endParaRPr lang="en-IN" dirty="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5DBFFFF-2106-42F0-AC63-64BF2B181420}" type="slidenum">
              <a:rPr lang="en-IN">
                <a:cs typeface="Arial" charset="0"/>
              </a:rPr>
              <a:pPr fontAlgn="base">
                <a:spcBef>
                  <a:spcPct val="0"/>
                </a:spcBef>
                <a:spcAft>
                  <a:spcPct val="0"/>
                </a:spcAft>
              </a:pPr>
              <a:t>54</a:t>
            </a:fld>
            <a:endParaRPr lang="en-IN" dirty="0">
              <a:cs typeface="Arial" charset="0"/>
            </a:endParaRPr>
          </a:p>
        </p:txBody>
      </p:sp>
    </p:spTree>
    <p:extLst>
      <p:ext uri="{BB962C8B-B14F-4D97-AF65-F5344CB8AC3E}">
        <p14:creationId xmlns:p14="http://schemas.microsoft.com/office/powerpoint/2010/main" val="7639096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55</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40507098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819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The transaction price also depends on whether the seller is a principal or an agent. The principal has primary responsibility for delivering a product or service</a:t>
            </a:r>
            <a:r>
              <a:rPr lang="en-IN" dirty="0" smtClean="0"/>
              <a:t>. It</a:t>
            </a:r>
            <a:r>
              <a:rPr lang="en-IN" baseline="0" dirty="0" smtClean="0"/>
              <a:t> </a:t>
            </a:r>
            <a:r>
              <a:rPr lang="en-IN" baseline="0" dirty="0"/>
              <a:t>is </a:t>
            </a:r>
            <a:r>
              <a:rPr lang="en-IN" dirty="0"/>
              <a:t>vulnerable to risks associated with holding inventory, delivering the product or service, and collecting payment from the customer. In contrast, an agent doesn’t primarily deliver goods or services, but acts as a facilitator that receives a commission for helping sellers provide goods and services to buyers. An agent’s performance obligation is to facilitate a transaction between a principal and a customer.</a:t>
            </a:r>
          </a:p>
          <a:p>
            <a:pPr>
              <a:spcBef>
                <a:spcPct val="0"/>
              </a:spcBef>
            </a:pPr>
            <a:endParaRPr lang="en-IN" dirty="0"/>
          </a:p>
          <a:p>
            <a:pPr>
              <a:spcBef>
                <a:spcPct val="0"/>
              </a:spcBef>
            </a:pPr>
            <a:r>
              <a:rPr lang="en-IN" dirty="0"/>
              <a:t>If the company is a principal, it records revenue equal to the total sales price paid by customers</a:t>
            </a:r>
            <a:r>
              <a:rPr lang="en-IN" dirty="0" smtClean="0"/>
              <a:t>. It </a:t>
            </a:r>
            <a:r>
              <a:rPr lang="en-IN" dirty="0"/>
              <a:t>also records cost of goods sold equal to the cost of the item to the company. On the other hand, if the company is an agent, it records as revenue only the commission it receives on the transaction.</a:t>
            </a:r>
          </a:p>
        </p:txBody>
      </p:sp>
      <p:sp>
        <p:nvSpPr>
          <p:cNvPr id="819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1953DE9-E034-4407-B01E-E353CB781483}" type="slidenum">
              <a:rPr lang="en-IN">
                <a:cs typeface="Arial" charset="0"/>
              </a:rPr>
              <a:pPr fontAlgn="base">
                <a:spcBef>
                  <a:spcPct val="0"/>
                </a:spcBef>
                <a:spcAft>
                  <a:spcPct val="0"/>
                </a:spcAft>
              </a:pPr>
              <a:t>56</a:t>
            </a:fld>
            <a:endParaRPr lang="en-IN" dirty="0">
              <a:cs typeface="Arial" charset="0"/>
            </a:endParaRPr>
          </a:p>
        </p:txBody>
      </p:sp>
    </p:spTree>
    <p:extLst>
      <p:ext uri="{BB962C8B-B14F-4D97-AF65-F5344CB8AC3E}">
        <p14:creationId xmlns:p14="http://schemas.microsoft.com/office/powerpoint/2010/main" val="12671323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5–18 Comparison of Revenue Recognition by Principals and Agents </a:t>
            </a:r>
            <a:endParaRPr lang="en-IN"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 an example of the principal/agent distinction, let’s say that Mike buys a Tri-Box module from an online retailer for $290. Let’s consider accounting for that sale by two retailers: PrinCo and AgenCo.</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PrinCo purchases Tri-Box modules directly from TrueTech for $240, ships </a:t>
            </a:r>
            <a:r>
              <a:rPr lang="en-IN" dirty="0" smtClean="0"/>
              <a:t>them</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to its distribution center, and then ships the individual modules to buyers when a sale is made. Here, because PrinCo is responsible for fulfilling the contract, bears the risk of holding inventory, and has latitude in setting sales prices, the evidence suggests that PrinCo is a principal in this transaction.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AgenCo </a:t>
            </a:r>
            <a:r>
              <a:rPr lang="en-IN" sz="1200" b="0" i="0" u="none" strike="noStrike" kern="1200" baseline="0" dirty="0">
                <a:solidFill>
                  <a:schemeClr val="tx1"/>
                </a:solidFill>
                <a:latin typeface="+mn-lt"/>
                <a:ea typeface="+mn-ea"/>
                <a:cs typeface="+mn-cs"/>
              </a:rPr>
              <a:t>serves as a web portal by which multiple game module manufacturers like TrueTech can offer their products for sale. The manufacturers ship directly to buyers when a sale is made. AgenCo receives a $50 commission on each sale that occurs via its web portal. Given that AgenCo is not primarily responsible for fulfilling the contract, bears no inventory risk, has no latitude in setting sales prices, and is paid on commission, the evidence suggests AgenCo is an agent in this transaction.</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PrinCo and AgenCo record the same amount of gross profit of $50. The difference is just the amounts of revenue and expense recognized and reported in the income statement. AgenCo records the commission earned as revenue with no cost of goods sold. </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57</a:t>
            </a:fld>
            <a:endParaRPr lang="en-IN" dirty="0"/>
          </a:p>
        </p:txBody>
      </p:sp>
    </p:spTree>
    <p:extLst>
      <p:ext uri="{BB962C8B-B14F-4D97-AF65-F5344CB8AC3E}">
        <p14:creationId xmlns:p14="http://schemas.microsoft.com/office/powerpoint/2010/main" val="30083230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9993115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839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Payment and delivery for a performance obligation may happen at different points in time. If delivery and payment occur relatively near each other, the time value of money is not significant and can be ignored</a:t>
            </a:r>
            <a:r>
              <a:rPr lang="en-IN" dirty="0" smtClean="0"/>
              <a:t>. </a:t>
            </a:r>
            <a:r>
              <a:rPr lang="en-IN" baseline="0" dirty="0" smtClean="0"/>
              <a:t>However</a:t>
            </a:r>
            <a:r>
              <a:rPr lang="en-IN" baseline="0" dirty="0"/>
              <a:t>, if payment and delivery occur relatively far apart, the time value of money should be accounted for</a:t>
            </a:r>
            <a:r>
              <a:rPr lang="en-IN" baseline="0" dirty="0" smtClean="0"/>
              <a:t>. In </a:t>
            </a:r>
            <a:r>
              <a:rPr lang="en-IN" baseline="0" dirty="0"/>
              <a:t>that case, </a:t>
            </a:r>
            <a:r>
              <a:rPr lang="en-IN" dirty="0"/>
              <a:t>the seller views the transaction price as consisting of (a) the cash price of the good or service and (b) a “financing component” representing the interest for the time between the sale and the cash payment. The seller then adjusts the transaction price to remove the financing component. That way, the seller recognizes the same amount of revenue for goods and services that it would recognize if the customer paid cash at the time the seller delivers those goods and services. The seller separately accounts for the financing component of the contract over time by recognizing interest revenue in the case of an account receivable or interest expense in the case of a customer prepayment</a:t>
            </a:r>
            <a:r>
              <a:rPr lang="en-IN" dirty="0" smtClean="0"/>
              <a:t>.</a:t>
            </a:r>
          </a:p>
          <a:p>
            <a:pPr>
              <a:spcBef>
                <a:spcPct val="0"/>
              </a:spcBef>
            </a:pPr>
            <a:endParaRPr lang="en-IN" dirty="0" smtClean="0"/>
          </a:p>
          <a:p>
            <a:pPr>
              <a:spcBef>
                <a:spcPct val="0"/>
              </a:spcBef>
            </a:pPr>
            <a:r>
              <a:rPr lang="en-IN" dirty="0" smtClean="0"/>
              <a:t>You</a:t>
            </a:r>
            <a:r>
              <a:rPr lang="en-IN" baseline="0" dirty="0" smtClean="0"/>
              <a:t> will learn more about time value of money considerations in Chapter 6.</a:t>
            </a:r>
            <a:endParaRPr lang="en-IN" dirty="0"/>
          </a:p>
        </p:txBody>
      </p:sp>
      <p:sp>
        <p:nvSpPr>
          <p:cNvPr id="839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9F6EDB8-7458-4B6C-AEC4-15A65B41FCA9}" type="slidenum">
              <a:rPr lang="en-IN">
                <a:cs typeface="Arial" charset="0"/>
              </a:rPr>
              <a:pPr fontAlgn="base">
                <a:spcBef>
                  <a:spcPct val="0"/>
                </a:spcBef>
                <a:spcAft>
                  <a:spcPct val="0"/>
                </a:spcAft>
              </a:pPr>
              <a:t>59</a:t>
            </a:fld>
            <a:endParaRPr lang="en-IN" dirty="0">
              <a:cs typeface="Arial" charset="0"/>
            </a:endParaRPr>
          </a:p>
        </p:txBody>
      </p:sp>
    </p:spTree>
    <p:extLst>
      <p:ext uri="{BB962C8B-B14F-4D97-AF65-F5344CB8AC3E}">
        <p14:creationId xmlns:p14="http://schemas.microsoft.com/office/powerpoint/2010/main" val="398712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a:solidFill>
                  <a:schemeClr val="tx1"/>
                </a:solidFill>
                <a:latin typeface="+mn-lt"/>
                <a:ea typeface="+mn-ea"/>
                <a:cs typeface="+mn-cs"/>
              </a:rPr>
              <a:t>Illustration 5–2 Key Considerations When Applying the Five Steps to Revenue Recognition </a:t>
            </a:r>
            <a:endParaRPr lang="en-IN" dirty="0"/>
          </a:p>
          <a:p>
            <a:pPr>
              <a:spcBef>
                <a:spcPct val="0"/>
              </a:spcBef>
            </a:pPr>
            <a:endParaRPr lang="en-IN" dirty="0"/>
          </a:p>
          <a:p>
            <a:pPr>
              <a:spcBef>
                <a:spcPct val="0"/>
              </a:spcBef>
            </a:pPr>
            <a:r>
              <a:rPr lang="en-IN" dirty="0"/>
              <a:t>Transfer of control could happen either at a single point in time or over a period of time, so revenue is recognized accordingly at a point in time or over a period of time</a:t>
            </a:r>
            <a:r>
              <a:rPr lang="en-IN" dirty="0" smtClean="0"/>
              <a:t>.</a:t>
            </a:r>
            <a:r>
              <a:rPr lang="en-IN" baseline="0" dirty="0" smtClean="0"/>
              <a:t> And</a:t>
            </a:r>
            <a:r>
              <a:rPr lang="en-IN" baseline="0" dirty="0"/>
              <a:t>, if a contract contains multiple performance obligations, the timing of revenue recognition is determined separately for each performance obligation depending on when that performance obligation is satisfied</a:t>
            </a:r>
            <a:r>
              <a:rPr lang="en-IN" dirty="0"/>
              <a:t>.</a:t>
            </a:r>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6440D14-4D49-4A21-BC9B-2AECD6E27FB4}" type="slidenum">
              <a:rPr lang="en-IN">
                <a:cs typeface="Arial" charset="0"/>
              </a:rPr>
              <a:pPr fontAlgn="base">
                <a:spcBef>
                  <a:spcPct val="0"/>
                </a:spcBef>
                <a:spcAft>
                  <a:spcPct val="0"/>
                </a:spcAft>
              </a:pPr>
              <a:t>6</a:t>
            </a:fld>
            <a:endParaRPr lang="en-IN" dirty="0">
              <a:cs typeface="Arial" charset="0"/>
            </a:endParaRPr>
          </a:p>
        </p:txBody>
      </p:sp>
    </p:spTree>
    <p:extLst>
      <p:ext uri="{BB962C8B-B14F-4D97-AF65-F5344CB8AC3E}">
        <p14:creationId xmlns:p14="http://schemas.microsoft.com/office/powerpoint/2010/main" val="20306060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860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Another transaction-price complication occurs when,</a:t>
            </a:r>
            <a:r>
              <a:rPr lang="en-IN" baseline="0" dirty="0"/>
              <a:t> in addition to selling goods or services to the customer, the seller buys goods or services from the customer</a:t>
            </a:r>
            <a:r>
              <a:rPr lang="en-IN" baseline="0" dirty="0" smtClean="0"/>
              <a:t>. If </a:t>
            </a:r>
            <a:r>
              <a:rPr lang="en-IN" baseline="0" dirty="0"/>
              <a:t>the seller </a:t>
            </a:r>
            <a:r>
              <a:rPr lang="en-IN" dirty="0"/>
              <a:t>purchases distinct goods or services from the customer at the fair value of those goods or services, we account for that purchase as a separate transaction. However, if the seller pays more than the fair value of those goods or services, the excess payments are viewed as a refund. They are subtracted from the amount the seller is entitled to receive when calculating the transaction price of the sale to the customer.</a:t>
            </a:r>
          </a:p>
        </p:txBody>
      </p:sp>
      <p:sp>
        <p:nvSpPr>
          <p:cNvPr id="860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E3961AF-D335-461C-8165-7B745E79F8E6}" type="slidenum">
              <a:rPr lang="en-IN">
                <a:cs typeface="Arial" charset="0"/>
              </a:rPr>
              <a:pPr fontAlgn="base">
                <a:spcBef>
                  <a:spcPct val="0"/>
                </a:spcBef>
                <a:spcAft>
                  <a:spcPct val="0"/>
                </a:spcAft>
              </a:pPr>
              <a:t>60</a:t>
            </a:fld>
            <a:endParaRPr lang="en-IN" dirty="0">
              <a:cs typeface="Arial" charset="0"/>
            </a:endParaRPr>
          </a:p>
        </p:txBody>
      </p:sp>
    </p:spTree>
    <p:extLst>
      <p:ext uri="{BB962C8B-B14F-4D97-AF65-F5344CB8AC3E}">
        <p14:creationId xmlns:p14="http://schemas.microsoft.com/office/powerpoint/2010/main" val="383977079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880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We know that the seller must allocate the transaction price to each performance obligation in a contract in proportion to the stand-alone selling prices of the goods or services in the contract. When these goods and services aren’t sold separately, we can apply various approaches to estimating stand-alone selling prices, including:</a:t>
            </a:r>
          </a:p>
          <a:p>
            <a:pPr marL="228600" indent="-228600">
              <a:spcBef>
                <a:spcPct val="0"/>
              </a:spcBef>
              <a:buFont typeface="+mj-lt"/>
              <a:buAutoNum type="arabicPeriod"/>
            </a:pPr>
            <a:r>
              <a:rPr lang="en-IN" dirty="0" smtClean="0"/>
              <a:t>Adjusted </a:t>
            </a:r>
            <a:r>
              <a:rPr lang="en-IN" dirty="0"/>
              <a:t>market assessment approach: The seller considers the price it would receive if the product or services were sold in the market in which it normally conducts business. The seller often references prices charged by competitors.</a:t>
            </a:r>
          </a:p>
          <a:p>
            <a:pPr marL="228600" indent="-228600">
              <a:spcBef>
                <a:spcPct val="0"/>
              </a:spcBef>
              <a:buFont typeface="+mj-lt"/>
              <a:buAutoNum type="arabicPeriod"/>
            </a:pPr>
            <a:r>
              <a:rPr lang="en-IN" dirty="0" smtClean="0"/>
              <a:t>Expected </a:t>
            </a:r>
            <a:r>
              <a:rPr lang="en-IN" dirty="0"/>
              <a:t>cost plus margin approach: The seller estimates the costs of satisfying a performance obligation and then adds an appropriate profit margin.</a:t>
            </a:r>
          </a:p>
          <a:p>
            <a:pPr marL="228600" indent="-228600">
              <a:spcBef>
                <a:spcPct val="0"/>
              </a:spcBef>
              <a:buFont typeface="+mj-lt"/>
              <a:buAutoNum type="arabicPeriod"/>
            </a:pPr>
            <a:r>
              <a:rPr lang="en-IN" dirty="0" smtClean="0"/>
              <a:t>Residual </a:t>
            </a:r>
            <a:r>
              <a:rPr lang="en-IN" dirty="0"/>
              <a:t>approach: The seller estimates an unknown stand-alone selling price by subtracting the sum of the known or estimated stand-alone selling prices of other goods and services in the contract from the total transaction price of the contract.</a:t>
            </a:r>
          </a:p>
          <a:p>
            <a:pPr>
              <a:spcBef>
                <a:spcPct val="0"/>
              </a:spcBef>
            </a:pPr>
            <a:r>
              <a:rPr lang="en-IN" dirty="0" smtClean="0"/>
              <a:t>The </a:t>
            </a:r>
            <a:r>
              <a:rPr lang="en-IN" dirty="0"/>
              <a:t>residual approach is allowed only if the stand-alone selling price is highly uncertain, which is the case if the seller hasn’t previously sold such a good or service and hasn’t yet determined a price for it, or if the seller provides the same good or service to different customers at substantially different prices.</a:t>
            </a:r>
          </a:p>
        </p:txBody>
      </p:sp>
      <p:sp>
        <p:nvSpPr>
          <p:cNvPr id="880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68D605E-B541-4873-9324-4A747561A88A}" type="slidenum">
              <a:rPr lang="en-IN">
                <a:cs typeface="Arial" charset="0"/>
              </a:rPr>
              <a:pPr fontAlgn="base">
                <a:spcBef>
                  <a:spcPct val="0"/>
                </a:spcBef>
                <a:spcAft>
                  <a:spcPct val="0"/>
                </a:spcAft>
              </a:pPr>
              <a:t>61</a:t>
            </a:fld>
            <a:endParaRPr lang="en-IN" dirty="0">
              <a:cs typeface="Arial" charset="0"/>
            </a:endParaRPr>
          </a:p>
        </p:txBody>
      </p:sp>
    </p:spTree>
    <p:extLst>
      <p:ext uri="{BB962C8B-B14F-4D97-AF65-F5344CB8AC3E}">
        <p14:creationId xmlns:p14="http://schemas.microsoft.com/office/powerpoint/2010/main" val="408361495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011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5–19 </a:t>
            </a:r>
            <a:r>
              <a:rPr lang="en-US" sz="1200" b="0" i="0" u="none" strike="noStrike" kern="1200" baseline="0" dirty="0">
                <a:solidFill>
                  <a:schemeClr val="tx1"/>
                </a:solidFill>
                <a:latin typeface="+mn-lt"/>
                <a:ea typeface="+mn-ea"/>
                <a:cs typeface="+mn-cs"/>
              </a:rPr>
              <a:t>Allocating Transaction Price to Performance Obligations Using the Residual Approach </a:t>
            </a:r>
            <a:endParaRPr lang="en-IN" dirty="0"/>
          </a:p>
          <a:p>
            <a:pPr>
              <a:spcBef>
                <a:spcPct val="0"/>
              </a:spcBef>
            </a:pPr>
            <a:endParaRPr lang="en-IN" dirty="0"/>
          </a:p>
          <a:p>
            <a:pPr>
              <a:spcBef>
                <a:spcPct val="0"/>
              </a:spcBef>
            </a:pPr>
            <a:r>
              <a:rPr lang="en-IN" dirty="0"/>
              <a:t>As an example of applying the residual approach, let’s assume that TrueTech sold Tri-Box systems along with a one-year Tri-Net subscription. TrueTech is highly uncertain of the stand-alone selling price of the one-year subscription, as it hasn’t sold that service previously and hasn’t established a price for it. Therefore, to estimate the price, TrueTech uses the residual approach. The total price of the package is $250,000 for 1,000 systems, and the stand-alone price for the Tri-Box is $240,000. Therefore, the difference of $10,000 is estimated to be the stand-alone price of the Tri-Net subscription. </a:t>
            </a:r>
          </a:p>
          <a:p>
            <a:endParaRPr lang="en-IN" sz="1200" b="0" i="0" u="none" strike="noStrike" kern="1200" baseline="0" dirty="0">
              <a:solidFill>
                <a:schemeClr val="tx1"/>
              </a:solidFill>
              <a:latin typeface="+mn-lt"/>
              <a:ea typeface="+mn-ea"/>
              <a:cs typeface="+mn-cs"/>
            </a:endParaRPr>
          </a:p>
          <a:p>
            <a:pPr>
              <a:spcBef>
                <a:spcPct val="0"/>
              </a:spcBef>
            </a:pPr>
            <a:endParaRPr lang="en-IN" dirty="0"/>
          </a:p>
          <a:p>
            <a:pPr>
              <a:spcBef>
                <a:spcPct val="0"/>
              </a:spcBef>
            </a:pPr>
            <a:endParaRPr lang="en-IN" dirty="0"/>
          </a:p>
        </p:txBody>
      </p:sp>
      <p:sp>
        <p:nvSpPr>
          <p:cNvPr id="901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6E128BA-BD6C-4922-880A-230C3ABE4007}" type="slidenum">
              <a:rPr lang="en-IN">
                <a:cs typeface="Arial" charset="0"/>
              </a:rPr>
              <a:pPr fontAlgn="base">
                <a:spcBef>
                  <a:spcPct val="0"/>
                </a:spcBef>
                <a:spcAft>
                  <a:spcPct val="0"/>
                </a:spcAft>
              </a:pPr>
              <a:t>62</a:t>
            </a:fld>
            <a:endParaRPr lang="en-IN" dirty="0">
              <a:cs typeface="Arial" charset="0"/>
            </a:endParaRPr>
          </a:p>
        </p:txBody>
      </p:sp>
    </p:spTree>
    <p:extLst>
      <p:ext uri="{BB962C8B-B14F-4D97-AF65-F5344CB8AC3E}">
        <p14:creationId xmlns:p14="http://schemas.microsoft.com/office/powerpoint/2010/main" val="28639438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5–19 </a:t>
            </a:r>
            <a:r>
              <a:rPr lang="en-US" sz="1200" b="0" i="0" u="none" strike="noStrike" kern="1200" baseline="0" dirty="0" smtClean="0">
                <a:solidFill>
                  <a:schemeClr val="tx1"/>
                </a:solidFill>
                <a:latin typeface="+mn-lt"/>
                <a:ea typeface="+mn-ea"/>
                <a:cs typeface="+mn-cs"/>
              </a:rPr>
              <a:t>Allocating </a:t>
            </a:r>
            <a:r>
              <a:rPr lang="en-US" sz="1200" b="0" i="0" u="none" strike="noStrike" kern="1200" baseline="0" dirty="0">
                <a:solidFill>
                  <a:schemeClr val="tx1"/>
                </a:solidFill>
                <a:latin typeface="+mn-lt"/>
                <a:ea typeface="+mn-ea"/>
                <a:cs typeface="+mn-cs"/>
              </a:rPr>
              <a:t>Transaction Price to Performance Obligations Using the Residual Approach </a:t>
            </a:r>
            <a:r>
              <a:rPr lang="en-US" sz="1200" b="0" i="0" u="none" strike="noStrike" kern="1200" baseline="0" dirty="0" smtClean="0">
                <a:solidFill>
                  <a:schemeClr val="tx1"/>
                </a:solidFill>
                <a:latin typeface="+mn-lt"/>
                <a:ea typeface="+mn-ea"/>
                <a:cs typeface="+mn-cs"/>
              </a:rPr>
              <a:t>(continued)</a:t>
            </a:r>
            <a:endParaRPr lang="en-IN" dirty="0"/>
          </a:p>
          <a:p>
            <a:pPr>
              <a:spcBef>
                <a:spcPct val="0"/>
              </a:spcBef>
            </a:pPr>
            <a:endParaRPr lang="en-IN" dirty="0"/>
          </a:p>
          <a:p>
            <a:pPr>
              <a:spcBef>
                <a:spcPct val="0"/>
              </a:spcBef>
            </a:pPr>
            <a:r>
              <a:rPr lang="en-IN" dirty="0"/>
              <a:t>Based on the relative stand-alone selling prices, TrueTech records the subscription amount as deferred revenue of $10,000</a:t>
            </a:r>
            <a:r>
              <a:rPr lang="en-IN" dirty="0" smtClean="0"/>
              <a:t>. </a:t>
            </a:r>
            <a:r>
              <a:rPr lang="en-US" dirty="0" smtClean="0"/>
              <a:t>Sales </a:t>
            </a:r>
            <a:r>
              <a:rPr lang="en-US" dirty="0"/>
              <a:t>revenue is credited for the stand-alone price of the Tri-Boxes and </a:t>
            </a:r>
            <a:r>
              <a:rPr lang="en-IN" dirty="0"/>
              <a:t>accounts receivable is debited for the full amount of $250,000. At the end of one year, after it had delivered subscription services, TrueTech would convert the $10,000 of deferred revenue to revenue by debiting deferred revenue and crediting service revenue.</a:t>
            </a:r>
          </a:p>
          <a:p>
            <a:endParaRPr lang="en-IN" sz="1200" b="0" i="0" u="none" strike="noStrike" kern="1200" baseline="0" dirty="0">
              <a:solidFill>
                <a:schemeClr val="tx1"/>
              </a:solidFill>
              <a:latin typeface="+mn-lt"/>
              <a:ea typeface="+mn-ea"/>
              <a:cs typeface="+mn-cs"/>
            </a:endParaRPr>
          </a:p>
          <a:p>
            <a:pPr>
              <a:spcBef>
                <a:spcPct val="0"/>
              </a:spcBef>
            </a:pPr>
            <a:endParaRPr lang="en-IN" dirty="0"/>
          </a:p>
        </p:txBody>
      </p:sp>
      <p:sp>
        <p:nvSpPr>
          <p:cNvPr id="921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D41BB27-BB2E-443A-A7E7-4F63C2F417AB}" type="slidenum">
              <a:rPr lang="en-IN">
                <a:cs typeface="Arial" charset="0"/>
              </a:rPr>
              <a:pPr fontAlgn="base">
                <a:spcBef>
                  <a:spcPct val="0"/>
                </a:spcBef>
                <a:spcAft>
                  <a:spcPct val="0"/>
                </a:spcAft>
              </a:pPr>
              <a:t>63</a:t>
            </a:fld>
            <a:endParaRPr lang="en-IN" dirty="0">
              <a:cs typeface="Arial" charset="0"/>
            </a:endParaRPr>
          </a:p>
        </p:txBody>
      </p:sp>
    </p:spTree>
    <p:extLst>
      <p:ext uri="{BB962C8B-B14F-4D97-AF65-F5344CB8AC3E}">
        <p14:creationId xmlns:p14="http://schemas.microsoft.com/office/powerpoint/2010/main" val="362017775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64</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98057632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Let’s discuss the issues that make it more difficult to determine when revenue should be recognized. We’ll discuss the following topics</a:t>
            </a:r>
            <a:r>
              <a:rPr lang="en-IN" dirty="0" smtClean="0"/>
              <a:t>. </a:t>
            </a:r>
          </a:p>
          <a:p>
            <a:pPr marL="171450" indent="-171450">
              <a:spcBef>
                <a:spcPct val="0"/>
              </a:spcBef>
              <a:buFont typeface="Arial"/>
              <a:buChar char="•"/>
            </a:pPr>
            <a:r>
              <a:rPr lang="en-IN" b="1" dirty="0" smtClean="0"/>
              <a:t>Licenses</a:t>
            </a:r>
            <a:r>
              <a:rPr lang="en-IN" dirty="0" smtClean="0"/>
              <a:t> </a:t>
            </a:r>
            <a:r>
              <a:rPr lang="en-US" sz="1200" b="0" kern="1200" dirty="0" smtClean="0">
                <a:solidFill>
                  <a:schemeClr val="tx1"/>
                </a:solidFill>
                <a:effectLst/>
                <a:latin typeface="+mn-lt"/>
                <a:ea typeface="+mn-ea"/>
                <a:cs typeface="+mn-cs"/>
              </a:rPr>
              <a:t>allow the customer to use the seller’s intellectual property.</a:t>
            </a:r>
            <a:r>
              <a:rPr lang="en-US" b="0" dirty="0" smtClean="0">
                <a:effectLst/>
              </a:rPr>
              <a:t> </a:t>
            </a:r>
          </a:p>
          <a:p>
            <a:pPr marL="628650" lvl="1" indent="-171450">
              <a:spcBef>
                <a:spcPct val="0"/>
              </a:spcBef>
              <a:buFont typeface="Arial" panose="020B0604020202020204" pitchFamily="34" charset="0"/>
              <a:buChar char="•"/>
            </a:pPr>
            <a:r>
              <a:rPr lang="en-IN" dirty="0" smtClean="0"/>
              <a:t>Licenses of functional intellectual property transfer a </a:t>
            </a:r>
            <a:r>
              <a:rPr lang="en-IN" i="1" dirty="0" smtClean="0"/>
              <a:t>right of use</a:t>
            </a:r>
            <a:r>
              <a:rPr lang="en-IN" i="0" baseline="0" dirty="0" smtClean="0"/>
              <a:t> of the seller’s intellectual property. T</a:t>
            </a:r>
            <a:r>
              <a:rPr lang="en-IN" dirty="0" smtClean="0"/>
              <a:t>he seller’s activities during the license period are not expected to affect the intellectual property being licensed to the customer. For example, think</a:t>
            </a:r>
            <a:r>
              <a:rPr lang="en-IN" baseline="0" dirty="0" smtClean="0"/>
              <a:t> of a music download. </a:t>
            </a:r>
            <a:r>
              <a:rPr lang="en-IN" dirty="0" smtClean="0"/>
              <a:t>In that case, revenue is recognized at the start of the license period, that is, when the right is transferred. </a:t>
            </a:r>
          </a:p>
          <a:p>
            <a:pPr marL="628650" lvl="1" indent="-171450">
              <a:spcBef>
                <a:spcPct val="0"/>
              </a:spcBef>
              <a:buFont typeface="Arial" panose="020B0604020202020204" pitchFamily="34" charset="0"/>
              <a:buChar char="•"/>
            </a:pPr>
            <a:r>
              <a:rPr lang="en-IN" dirty="0" smtClean="0"/>
              <a:t>Licenses</a:t>
            </a:r>
            <a:r>
              <a:rPr lang="en-IN" baseline="0" dirty="0" smtClean="0"/>
              <a:t> for symbolic intellectual property transfer a</a:t>
            </a:r>
            <a:r>
              <a:rPr lang="en-IN" dirty="0" smtClean="0"/>
              <a:t> </a:t>
            </a:r>
            <a:r>
              <a:rPr lang="en-IN" i="1" dirty="0" smtClean="0"/>
              <a:t>right of access </a:t>
            </a:r>
            <a:r>
              <a:rPr lang="en-IN" dirty="0" smtClean="0"/>
              <a:t>to the seller’s intellectual property. The seller’s ongoing activities are expected to affect the benefit the customer receives from the intellectual property. For example, think of an</a:t>
            </a:r>
            <a:r>
              <a:rPr lang="en-IN" baseline="0" dirty="0" smtClean="0"/>
              <a:t> NFL trademark granted to a company over a period of time. In that case, rev</a:t>
            </a:r>
            <a:r>
              <a:rPr lang="en-IN" dirty="0" smtClean="0"/>
              <a:t>enue is recognized over the period of time for which access is provided.</a:t>
            </a:r>
            <a:endParaRPr lang="en-US" dirty="0" smtClean="0"/>
          </a:p>
          <a:p>
            <a:pPr marL="171450" indent="-171450">
              <a:spcBef>
                <a:spcPct val="0"/>
              </a:spcBef>
              <a:buFont typeface="Arial" panose="020B0604020202020204" pitchFamily="34" charset="0"/>
              <a:buChar char="•"/>
            </a:pPr>
            <a:r>
              <a:rPr lang="en-IN" b="1" dirty="0" smtClean="0"/>
              <a:t>Franchises</a:t>
            </a:r>
            <a:r>
              <a:rPr lang="en-IN" dirty="0"/>
              <a:t>. In a franchise arrangement, a franchisor grants to the franchisee the right to sell the franchisor’s products and use its name</a:t>
            </a:r>
            <a:r>
              <a:rPr lang="en-IN" dirty="0" smtClean="0"/>
              <a:t>. Franchises often include</a:t>
            </a:r>
            <a:r>
              <a:rPr lang="en-IN" baseline="0" dirty="0" smtClean="0"/>
              <a:t> a license, as well as goods and services transferred at the start of the franchise as well as over the life of the franchise. Each of these aspects must be evaluated to determine if they qualify as separate performance obligations and accounted for accordingly.</a:t>
            </a:r>
            <a:endParaRPr lang="en-IN" dirty="0" smtClean="0"/>
          </a:p>
          <a:p>
            <a:pPr marL="171450" indent="-171450">
              <a:spcBef>
                <a:spcPct val="0"/>
              </a:spcBef>
              <a:buFont typeface="Arial" panose="020B0604020202020204" pitchFamily="34" charset="0"/>
              <a:buChar char="•"/>
            </a:pPr>
            <a:r>
              <a:rPr lang="en-IN" dirty="0" smtClean="0"/>
              <a:t>A </a:t>
            </a:r>
            <a:r>
              <a:rPr lang="en-IN" b="1" dirty="0" smtClean="0"/>
              <a:t>bill-and-hold sale </a:t>
            </a:r>
            <a:r>
              <a:rPr lang="en-IN" dirty="0" smtClean="0"/>
              <a:t>involves an arrangement where a customer purchases goods but requests that the seller not ship the product until a later date. Since the customer doesn’t have physical possession of the asset until the seller has delivered it, transfer of control has not occurred, so revenue typically should not be recognized until actual delivery to the customer occurs.</a:t>
            </a:r>
          </a:p>
          <a:p>
            <a:pPr marL="171450" indent="-171450">
              <a:spcBef>
                <a:spcPct val="0"/>
              </a:spcBef>
              <a:buFont typeface="Arial" panose="020B0604020202020204" pitchFamily="34" charset="0"/>
              <a:buChar char="•"/>
            </a:pPr>
            <a:r>
              <a:rPr lang="en-IN" dirty="0" smtClean="0"/>
              <a:t>In </a:t>
            </a:r>
            <a:r>
              <a:rPr lang="en-IN" b="1" dirty="0"/>
              <a:t>consignment arrangements</a:t>
            </a:r>
            <a:r>
              <a:rPr lang="en-IN" dirty="0"/>
              <a:t>, the “consignor” physically transfers the goods to the other company, the consignee, but the consignor retains legal title. If a buyer is found, the consignee remits the selling price less commission and approved expenses to the consignor. </a:t>
            </a:r>
            <a:r>
              <a:rPr lang="en-IN" dirty="0" smtClean="0"/>
              <a:t>If the consignee can’t find a buyer within an agreed-upon time, the consignee returns the goods to the consignor. Given that the consignor retains</a:t>
            </a:r>
            <a:r>
              <a:rPr lang="en-IN" baseline="0" dirty="0" smtClean="0"/>
              <a:t> the risks of ownership, it postpones revenue recognition until sale to a third party occurs.</a:t>
            </a:r>
            <a:endParaRPr lang="en-IN" dirty="0" smtClean="0"/>
          </a:p>
          <a:p>
            <a:pPr marL="171450" indent="-171450">
              <a:spcBef>
                <a:spcPct val="0"/>
              </a:spcBef>
              <a:buFont typeface="Arial" panose="020B0604020202020204" pitchFamily="34" charset="0"/>
              <a:buChar char="•"/>
            </a:pPr>
            <a:r>
              <a:rPr lang="en-IN" dirty="0" smtClean="0"/>
              <a:t>Last we </a:t>
            </a:r>
            <a:r>
              <a:rPr lang="en-IN" b="0" dirty="0" smtClean="0"/>
              <a:t>have</a:t>
            </a:r>
            <a:r>
              <a:rPr lang="en-IN" b="1" dirty="0" smtClean="0"/>
              <a:t> gift cards</a:t>
            </a:r>
            <a:r>
              <a:rPr lang="en-IN" dirty="0" smtClean="0"/>
              <a:t>. Sales of gift cards are recognized as deferred revenue,</a:t>
            </a:r>
            <a:r>
              <a:rPr lang="en-IN" baseline="0" dirty="0" smtClean="0"/>
              <a:t> and then revenue is recognized when a gift card is redeemed or the likelihood of redemption is viewed as remote.</a:t>
            </a:r>
            <a:endParaRPr lang="en-IN" dirty="0"/>
          </a:p>
        </p:txBody>
      </p:sp>
      <p:sp>
        <p:nvSpPr>
          <p:cNvPr id="942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C4E5EA-C0F2-4ED0-B193-7FE4EDD05CE5}" type="slidenum">
              <a:rPr lang="en-IN">
                <a:cs typeface="Arial" charset="0"/>
              </a:rPr>
              <a:pPr fontAlgn="base">
                <a:spcBef>
                  <a:spcPct val="0"/>
                </a:spcBef>
                <a:spcAft>
                  <a:spcPct val="0"/>
                </a:spcAft>
              </a:pPr>
              <a:t>65</a:t>
            </a:fld>
            <a:endParaRPr lang="en-IN" dirty="0">
              <a:cs typeface="Arial" charset="0"/>
            </a:endParaRPr>
          </a:p>
        </p:txBody>
      </p:sp>
    </p:spTree>
    <p:extLst>
      <p:ext uri="{BB962C8B-B14F-4D97-AF65-F5344CB8AC3E}">
        <p14:creationId xmlns:p14="http://schemas.microsoft.com/office/powerpoint/2010/main" val="192372222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Let’s discuss the issues that make it more difficult to determine when revenue should be recognized. </a:t>
            </a:r>
            <a:endParaRPr lang="en-IN" dirty="0" smtClean="0"/>
          </a:p>
          <a:p>
            <a:pPr>
              <a:spcBef>
                <a:spcPct val="0"/>
              </a:spcBef>
            </a:pPr>
            <a:endParaRPr lang="en-IN" dirty="0"/>
          </a:p>
          <a:p>
            <a:pPr marL="0" indent="0">
              <a:spcBef>
                <a:spcPct val="0"/>
              </a:spcBef>
              <a:buFont typeface="Arial" panose="020B0604020202020204" pitchFamily="34" charset="0"/>
              <a:buNone/>
            </a:pPr>
            <a:r>
              <a:rPr lang="en-IN" b="1" dirty="0"/>
              <a:t>Licenses</a:t>
            </a:r>
            <a:r>
              <a:rPr lang="en-IN" dirty="0"/>
              <a:t> are rights to use the company’s intellectual </a:t>
            </a:r>
            <a:r>
              <a:rPr lang="en-IN" dirty="0" smtClean="0"/>
              <a:t>property (IP), </a:t>
            </a:r>
            <a:r>
              <a:rPr lang="en-IN" dirty="0"/>
              <a:t>such as software, technology, media, etc.</a:t>
            </a:r>
          </a:p>
          <a:p>
            <a:pPr marL="171450" lvl="0" indent="-171450">
              <a:spcBef>
                <a:spcPct val="0"/>
              </a:spcBef>
              <a:buFont typeface="Arial" panose="020B0604020202020204" pitchFamily="34" charset="0"/>
              <a:buChar char="•"/>
            </a:pPr>
            <a:r>
              <a:rPr lang="en-US" sz="1200" b="0" kern="1200" dirty="0" smtClean="0">
                <a:solidFill>
                  <a:schemeClr val="tx1"/>
                </a:solidFill>
                <a:effectLst/>
                <a:latin typeface="+mn-lt"/>
                <a:ea typeface="+mn-ea"/>
                <a:cs typeface="+mn-cs"/>
              </a:rPr>
              <a:t>Some licenses transfer a </a:t>
            </a:r>
            <a:r>
              <a:rPr lang="en-US" sz="1200" b="0" i="1" kern="1200" dirty="0" smtClean="0">
                <a:solidFill>
                  <a:schemeClr val="tx1"/>
                </a:solidFill>
                <a:effectLst/>
                <a:latin typeface="+mn-lt"/>
                <a:ea typeface="+mn-ea"/>
                <a:cs typeface="+mn-cs"/>
              </a:rPr>
              <a:t>right of use </a:t>
            </a:r>
            <a:r>
              <a:rPr lang="en-US" sz="1200" b="0" kern="1200" dirty="0" smtClean="0">
                <a:solidFill>
                  <a:schemeClr val="tx1"/>
                </a:solidFill>
                <a:effectLst/>
                <a:latin typeface="+mn-lt"/>
                <a:ea typeface="+mn-ea"/>
                <a:cs typeface="+mn-cs"/>
              </a:rPr>
              <a:t>to IP that has </a:t>
            </a:r>
            <a:r>
              <a:rPr lang="en-US" sz="1200" b="0" i="1" kern="1200" dirty="0" smtClean="0">
                <a:solidFill>
                  <a:schemeClr val="tx1"/>
                </a:solidFill>
                <a:effectLst/>
                <a:latin typeface="+mn-lt"/>
                <a:ea typeface="+mn-ea"/>
                <a:cs typeface="+mn-cs"/>
              </a:rPr>
              <a:t>significant standalone functionality, </a:t>
            </a:r>
            <a:r>
              <a:rPr lang="en-US" sz="1200" b="0" kern="1200" dirty="0" smtClean="0">
                <a:solidFill>
                  <a:schemeClr val="tx1"/>
                </a:solidFill>
                <a:effectLst/>
                <a:latin typeface="+mn-lt"/>
                <a:ea typeface="+mn-ea"/>
                <a:cs typeface="+mn-cs"/>
              </a:rPr>
              <a:t>meaning that it can perform a function or a task, or be played or aired. The benefit the customer receives from the license isn’t affected by the seller’s ongoing activity. Examples of this </a:t>
            </a:r>
            <a:r>
              <a:rPr lang="en-US" sz="1200" b="0" i="1" kern="1200" dirty="0" smtClean="0">
                <a:solidFill>
                  <a:schemeClr val="tx1"/>
                </a:solidFill>
                <a:effectLst/>
                <a:latin typeface="+mn-lt"/>
                <a:ea typeface="+mn-ea"/>
                <a:cs typeface="+mn-cs"/>
              </a:rPr>
              <a:t>functional intellectual</a:t>
            </a:r>
            <a:r>
              <a:rPr lang="en-US" sz="1200" b="0" i="1" kern="1200" baseline="0" dirty="0" smtClean="0">
                <a:solidFill>
                  <a:schemeClr val="tx1"/>
                </a:solidFill>
                <a:effectLst/>
                <a:latin typeface="+mn-lt"/>
                <a:ea typeface="+mn-ea"/>
                <a:cs typeface="+mn-cs"/>
              </a:rPr>
              <a:t> property</a:t>
            </a:r>
            <a:r>
              <a:rPr lang="en-US" sz="1200" b="0" i="1" kern="120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include software like Microsoft Office, drug formulas, and media content like books, music, and movies. </a:t>
            </a:r>
            <a:r>
              <a:rPr lang="en-US" sz="1200" kern="1200" dirty="0" smtClean="0">
                <a:solidFill>
                  <a:schemeClr val="tx1"/>
                </a:solidFill>
                <a:effectLst/>
                <a:latin typeface="+mn-lt"/>
                <a:ea typeface="+mn-ea"/>
                <a:cs typeface="+mn-cs"/>
              </a:rPr>
              <a:t>For licenses of functional IP, sellers typically recognize revenue at the </a:t>
            </a:r>
            <a:r>
              <a:rPr lang="en-US" sz="1200" i="1" kern="1200" dirty="0" smtClean="0">
                <a:solidFill>
                  <a:schemeClr val="tx1"/>
                </a:solidFill>
                <a:effectLst/>
                <a:latin typeface="+mn-lt"/>
                <a:ea typeface="+mn-ea"/>
                <a:cs typeface="+mn-cs"/>
              </a:rPr>
              <a:t>point in time </a:t>
            </a:r>
            <a:r>
              <a:rPr lang="en-US" sz="1200" kern="1200" dirty="0" smtClean="0">
                <a:solidFill>
                  <a:schemeClr val="tx1"/>
                </a:solidFill>
                <a:effectLst/>
                <a:latin typeface="+mn-lt"/>
                <a:ea typeface="+mn-ea"/>
                <a:cs typeface="+mn-cs"/>
              </a:rPr>
              <a:t>that the customer can start using the IP.</a:t>
            </a:r>
            <a:r>
              <a:rPr lang="en-US" dirty="0" smtClean="0">
                <a:effectLst/>
              </a:rPr>
              <a:t> </a:t>
            </a:r>
            <a:endParaRPr lang="en-US" sz="1200" b="0" kern="1200" dirty="0" smtClean="0">
              <a:solidFill>
                <a:schemeClr val="tx1"/>
              </a:solidFill>
              <a:effectLst/>
              <a:latin typeface="+mn-lt"/>
              <a:ea typeface="+mn-ea"/>
              <a:cs typeface="+mn-cs"/>
            </a:endParaRPr>
          </a:p>
          <a:p>
            <a:pPr marL="171450" lvl="0" indent="-171450">
              <a:spcBef>
                <a:spcPct val="0"/>
              </a:spcBef>
              <a:buFont typeface="Arial" panose="020B0604020202020204" pitchFamily="34" charset="0"/>
              <a:buChar char="•"/>
            </a:pPr>
            <a:r>
              <a:rPr lang="en-US" sz="1200" kern="1200" dirty="0" smtClean="0">
                <a:solidFill>
                  <a:schemeClr val="tx1"/>
                </a:solidFill>
                <a:effectLst/>
                <a:latin typeface="+mn-lt"/>
                <a:ea typeface="+mn-ea"/>
                <a:cs typeface="+mn-cs"/>
              </a:rPr>
              <a:t>Other licenses provide the customer with the </a:t>
            </a:r>
            <a:r>
              <a:rPr lang="en-US" sz="1200" i="1" kern="1200" dirty="0" smtClean="0">
                <a:solidFill>
                  <a:schemeClr val="tx1"/>
                </a:solidFill>
                <a:effectLst/>
                <a:latin typeface="+mn-lt"/>
                <a:ea typeface="+mn-ea"/>
                <a:cs typeface="+mn-cs"/>
              </a:rPr>
              <a:t>right of access </a:t>
            </a:r>
            <a:r>
              <a:rPr lang="en-US" sz="1200" kern="1200" dirty="0" smtClean="0">
                <a:solidFill>
                  <a:schemeClr val="tx1"/>
                </a:solidFill>
                <a:effectLst/>
                <a:latin typeface="+mn-lt"/>
                <a:ea typeface="+mn-ea"/>
                <a:cs typeface="+mn-cs"/>
              </a:rPr>
              <a:t>to the seller’s intellectual</a:t>
            </a:r>
            <a:r>
              <a:rPr lang="en-US" sz="1200" kern="1200" baseline="0" dirty="0" smtClean="0">
                <a:solidFill>
                  <a:schemeClr val="tx1"/>
                </a:solidFill>
                <a:effectLst/>
                <a:latin typeface="+mn-lt"/>
                <a:ea typeface="+mn-ea"/>
                <a:cs typeface="+mn-cs"/>
              </a:rPr>
              <a:t> property</a:t>
            </a:r>
            <a:r>
              <a:rPr lang="en-US" sz="1200" kern="1200" dirty="0" smtClean="0">
                <a:solidFill>
                  <a:schemeClr val="tx1"/>
                </a:solidFill>
                <a:effectLst/>
                <a:latin typeface="+mn-lt"/>
                <a:ea typeface="+mn-ea"/>
                <a:cs typeface="+mn-cs"/>
              </a:rPr>
              <a:t> with the understanding that the IP does not have significant standalone functionality. Rather, the seller will undertake ongoing activities during the license period that benefit the customer. The seller might make changes to the IP over the course of the license, or could perform marketing or other activities that affect the value of the license to the customer. Examples of this </a:t>
            </a:r>
            <a:r>
              <a:rPr lang="en-US" sz="1200" i="1" kern="1200" dirty="0" smtClean="0">
                <a:solidFill>
                  <a:schemeClr val="tx1"/>
                </a:solidFill>
                <a:effectLst/>
                <a:latin typeface="+mn-lt"/>
                <a:ea typeface="+mn-ea"/>
                <a:cs typeface="+mn-cs"/>
              </a:rPr>
              <a:t>symbolic IP </a:t>
            </a:r>
            <a:r>
              <a:rPr lang="en-US" sz="1200" kern="1200" dirty="0" smtClean="0">
                <a:solidFill>
                  <a:schemeClr val="tx1"/>
                </a:solidFill>
                <a:effectLst/>
                <a:latin typeface="+mn-lt"/>
                <a:ea typeface="+mn-ea"/>
                <a:cs typeface="+mn-cs"/>
              </a:rPr>
              <a:t>include trademarks, logos, brand names, and franchise rights. For licenses of symbolic IP, sellers recognize revenue </a:t>
            </a:r>
            <a:r>
              <a:rPr lang="en-US" sz="1200" i="1" kern="1200" dirty="0" smtClean="0">
                <a:solidFill>
                  <a:schemeClr val="tx1"/>
                </a:solidFill>
                <a:effectLst/>
                <a:latin typeface="+mn-lt"/>
                <a:ea typeface="+mn-ea"/>
                <a:cs typeface="+mn-cs"/>
              </a:rPr>
              <a:t>over time, </a:t>
            </a:r>
            <a:r>
              <a:rPr lang="en-US" sz="1200" kern="1200" dirty="0" smtClean="0">
                <a:solidFill>
                  <a:schemeClr val="tx1"/>
                </a:solidFill>
                <a:effectLst/>
                <a:latin typeface="+mn-lt"/>
                <a:ea typeface="+mn-ea"/>
                <a:cs typeface="+mn-cs"/>
              </a:rPr>
              <a:t>because that is when they satisfy their performance obligation.</a:t>
            </a:r>
            <a:r>
              <a:rPr lang="en-US" dirty="0" smtClean="0">
                <a:effectLst/>
              </a:rPr>
              <a:t> </a:t>
            </a:r>
          </a:p>
          <a:p>
            <a:pPr marL="0" lvl="0" indent="0">
              <a:spcBef>
                <a:spcPct val="0"/>
              </a:spcBef>
              <a:buFont typeface="Arial" panose="020B0604020202020204" pitchFamily="34" charset="0"/>
              <a:buNone/>
            </a:pPr>
            <a:endParaRPr lang="en-US" sz="1200" kern="1200" dirty="0" smtClean="0">
              <a:solidFill>
                <a:schemeClr val="tx1"/>
              </a:solidFill>
              <a:effectLst/>
              <a:latin typeface="+mn-lt"/>
              <a:ea typeface="+mn-ea"/>
              <a:cs typeface="+mn-cs"/>
            </a:endParaRPr>
          </a:p>
          <a:p>
            <a:pPr marL="0" lvl="0" indent="0">
              <a:spcBef>
                <a:spcPct val="0"/>
              </a:spcBef>
              <a:buFont typeface="Arial" panose="020B0604020202020204" pitchFamily="34" charset="0"/>
              <a:buNone/>
            </a:pPr>
            <a:r>
              <a:rPr lang="en-US" sz="1200" kern="1200" dirty="0" smtClean="0">
                <a:solidFill>
                  <a:schemeClr val="tx1"/>
                </a:solidFill>
                <a:effectLst/>
                <a:latin typeface="+mn-lt"/>
                <a:ea typeface="+mn-ea"/>
                <a:cs typeface="+mn-cs"/>
              </a:rPr>
              <a:t>Sometimes functional IP also requires revenue recognition over time. This happens when the seller is expected to change the functionality over the license period and the customer is required to use the updated version. For example, that’s the case with some software products, like virus protection. In that case,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we view the license as transferring a right of access, so revenue must be recognized over the license period.</a:t>
            </a:r>
          </a:p>
          <a:p>
            <a:pPr marL="0" lvl="0" indent="0">
              <a:spcBef>
                <a:spcPct val="0"/>
              </a:spcBef>
              <a:buFont typeface="Arial" panose="020B0604020202020204" pitchFamily="34" charset="0"/>
              <a:buNone/>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Finally, sometimes a license isn’t considered to be a separate performance obligation because it’s not </a:t>
            </a:r>
            <a:r>
              <a:rPr lang="en-US" sz="1200" i="1" kern="1200" dirty="0" smtClean="0">
                <a:solidFill>
                  <a:schemeClr val="tx1"/>
                </a:solidFill>
                <a:effectLst/>
                <a:latin typeface="+mn-lt"/>
                <a:ea typeface="+mn-ea"/>
                <a:cs typeface="+mn-cs"/>
              </a:rPr>
              <a:t>distinct </a:t>
            </a:r>
            <a:r>
              <a:rPr lang="en-US" sz="1200" kern="1200" dirty="0" smtClean="0">
                <a:solidFill>
                  <a:schemeClr val="tx1"/>
                </a:solidFill>
                <a:effectLst/>
                <a:latin typeface="+mn-lt"/>
                <a:ea typeface="+mn-ea"/>
                <a:cs typeface="+mn-cs"/>
              </a:rPr>
              <a:t>from other goods or services provided in the same transaction. For example, an online service might grant a license to customers to access content at a website. In that case, the license isn’t distinct from the website content, because the purpose of the license is to access the content. As result, the website access and license would be treated as</a:t>
            </a:r>
            <a:r>
              <a:rPr lang="en-US" dirty="0" smtClean="0">
                <a:effectLst/>
              </a:rPr>
              <a:t> </a:t>
            </a:r>
            <a:r>
              <a:rPr lang="en-US" sz="1200" kern="1200" dirty="0" smtClean="0">
                <a:solidFill>
                  <a:schemeClr val="tx1"/>
                </a:solidFill>
                <a:effectLst/>
                <a:latin typeface="+mn-lt"/>
                <a:ea typeface="+mn-ea"/>
                <a:cs typeface="+mn-cs"/>
              </a:rPr>
              <a:t>a single performance obligation, and revenue would be recognized over time.</a:t>
            </a:r>
          </a:p>
          <a:p>
            <a:pPr marL="0" lvl="0" indent="0">
              <a:spcBef>
                <a:spcPct val="0"/>
              </a:spcBef>
              <a:buFont typeface="Arial" panose="020B0604020202020204" pitchFamily="34" charset="0"/>
              <a:buNone/>
            </a:pPr>
            <a:endParaRPr lang="en-US" dirty="0"/>
          </a:p>
        </p:txBody>
      </p:sp>
      <p:sp>
        <p:nvSpPr>
          <p:cNvPr id="942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C4E5EA-C0F2-4ED0-B193-7FE4EDD05CE5}" type="slidenum">
              <a:rPr lang="en-IN">
                <a:cs typeface="Arial" charset="0"/>
              </a:rPr>
              <a:pPr fontAlgn="base">
                <a:spcBef>
                  <a:spcPct val="0"/>
                </a:spcBef>
                <a:spcAft>
                  <a:spcPct val="0"/>
                </a:spcAft>
              </a:pPr>
              <a:t>66</a:t>
            </a:fld>
            <a:endParaRPr lang="en-IN" dirty="0">
              <a:cs typeface="Arial" charset="0"/>
            </a:endParaRPr>
          </a:p>
        </p:txBody>
      </p:sp>
    </p:spTree>
    <p:extLst>
      <p:ext uri="{BB962C8B-B14F-4D97-AF65-F5344CB8AC3E}">
        <p14:creationId xmlns:p14="http://schemas.microsoft.com/office/powerpoint/2010/main" val="192372222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Let’s discuss the issues that make it more difficult to determine when revenue should be recognized. </a:t>
            </a:r>
            <a:endParaRPr lang="en-IN" dirty="0" smtClean="0"/>
          </a:p>
          <a:p>
            <a:pPr>
              <a:spcBef>
                <a:spcPct val="0"/>
              </a:spcBef>
            </a:pPr>
            <a:endParaRPr lang="en-IN" dirty="0"/>
          </a:p>
          <a:p>
            <a:pPr marL="0" indent="0">
              <a:spcBef>
                <a:spcPct val="0"/>
              </a:spcBef>
              <a:buFont typeface="Arial" panose="020B0604020202020204" pitchFamily="34" charset="0"/>
              <a:buNone/>
            </a:pPr>
            <a:r>
              <a:rPr lang="en-IN" b="1" dirty="0"/>
              <a:t>Licenses</a:t>
            </a:r>
            <a:r>
              <a:rPr lang="en-IN" dirty="0"/>
              <a:t> are rights to use the company’s intellectual </a:t>
            </a:r>
            <a:r>
              <a:rPr lang="en-IN" dirty="0" smtClean="0"/>
              <a:t>property (IP), </a:t>
            </a:r>
            <a:r>
              <a:rPr lang="en-IN" dirty="0"/>
              <a:t>such as software, technology, media, etc.</a:t>
            </a:r>
          </a:p>
          <a:p>
            <a:pPr marL="171450" lvl="0" indent="-171450">
              <a:spcBef>
                <a:spcPct val="0"/>
              </a:spcBef>
              <a:buFont typeface="Arial" panose="020B0604020202020204" pitchFamily="34" charset="0"/>
              <a:buChar char="•"/>
            </a:pPr>
            <a:r>
              <a:rPr lang="en-US" sz="1200" b="0" kern="1200" dirty="0" smtClean="0">
                <a:solidFill>
                  <a:schemeClr val="tx1"/>
                </a:solidFill>
                <a:effectLst/>
                <a:latin typeface="+mn-lt"/>
                <a:ea typeface="+mn-ea"/>
                <a:cs typeface="+mn-cs"/>
              </a:rPr>
              <a:t>Some licenses transfer a </a:t>
            </a:r>
            <a:r>
              <a:rPr lang="en-US" sz="1200" b="0" i="1" kern="1200" dirty="0" smtClean="0">
                <a:solidFill>
                  <a:schemeClr val="tx1"/>
                </a:solidFill>
                <a:effectLst/>
                <a:latin typeface="+mn-lt"/>
                <a:ea typeface="+mn-ea"/>
                <a:cs typeface="+mn-cs"/>
              </a:rPr>
              <a:t>right of use </a:t>
            </a:r>
            <a:r>
              <a:rPr lang="en-US" sz="1200" b="0" kern="1200" dirty="0" smtClean="0">
                <a:solidFill>
                  <a:schemeClr val="tx1"/>
                </a:solidFill>
                <a:effectLst/>
                <a:latin typeface="+mn-lt"/>
                <a:ea typeface="+mn-ea"/>
                <a:cs typeface="+mn-cs"/>
              </a:rPr>
              <a:t>to IP that has </a:t>
            </a:r>
            <a:r>
              <a:rPr lang="en-US" sz="1200" b="0" i="1" kern="1200" dirty="0" smtClean="0">
                <a:solidFill>
                  <a:schemeClr val="tx1"/>
                </a:solidFill>
                <a:effectLst/>
                <a:latin typeface="+mn-lt"/>
                <a:ea typeface="+mn-ea"/>
                <a:cs typeface="+mn-cs"/>
              </a:rPr>
              <a:t>significant standalone functionality, </a:t>
            </a:r>
            <a:r>
              <a:rPr lang="en-US" sz="1200" b="0" kern="1200" dirty="0" smtClean="0">
                <a:solidFill>
                  <a:schemeClr val="tx1"/>
                </a:solidFill>
                <a:effectLst/>
                <a:latin typeface="+mn-lt"/>
                <a:ea typeface="+mn-ea"/>
                <a:cs typeface="+mn-cs"/>
              </a:rPr>
              <a:t>meaning that it can perform a function or a task, or be played or aired. The benefit the customer receives from the license isn’t affected by the seller’s ongoing activity. Examples of this </a:t>
            </a:r>
            <a:r>
              <a:rPr lang="en-US" sz="1200" b="0" i="1" kern="1200" dirty="0" smtClean="0">
                <a:solidFill>
                  <a:schemeClr val="tx1"/>
                </a:solidFill>
                <a:effectLst/>
                <a:latin typeface="+mn-lt"/>
                <a:ea typeface="+mn-ea"/>
                <a:cs typeface="+mn-cs"/>
              </a:rPr>
              <a:t>functional intellectual</a:t>
            </a:r>
            <a:r>
              <a:rPr lang="en-US" sz="1200" b="0" i="1" kern="1200" baseline="0" dirty="0" smtClean="0">
                <a:solidFill>
                  <a:schemeClr val="tx1"/>
                </a:solidFill>
                <a:effectLst/>
                <a:latin typeface="+mn-lt"/>
                <a:ea typeface="+mn-ea"/>
                <a:cs typeface="+mn-cs"/>
              </a:rPr>
              <a:t> property</a:t>
            </a:r>
            <a:r>
              <a:rPr lang="en-US" sz="1200" b="0" i="1" kern="120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include software like Microsoft Office, drug formulas, and media content like books, music, and movies. </a:t>
            </a:r>
            <a:r>
              <a:rPr lang="en-US" sz="1200" kern="1200" dirty="0" smtClean="0">
                <a:solidFill>
                  <a:schemeClr val="tx1"/>
                </a:solidFill>
                <a:effectLst/>
                <a:latin typeface="+mn-lt"/>
                <a:ea typeface="+mn-ea"/>
                <a:cs typeface="+mn-cs"/>
              </a:rPr>
              <a:t>For licenses of functional IP, sellers typically recognize revenue at the </a:t>
            </a:r>
            <a:r>
              <a:rPr lang="en-US" sz="1200" i="1" kern="1200" dirty="0" smtClean="0">
                <a:solidFill>
                  <a:schemeClr val="tx1"/>
                </a:solidFill>
                <a:effectLst/>
                <a:latin typeface="+mn-lt"/>
                <a:ea typeface="+mn-ea"/>
                <a:cs typeface="+mn-cs"/>
              </a:rPr>
              <a:t>point in time </a:t>
            </a:r>
            <a:r>
              <a:rPr lang="en-US" sz="1200" kern="1200" dirty="0" smtClean="0">
                <a:solidFill>
                  <a:schemeClr val="tx1"/>
                </a:solidFill>
                <a:effectLst/>
                <a:latin typeface="+mn-lt"/>
                <a:ea typeface="+mn-ea"/>
                <a:cs typeface="+mn-cs"/>
              </a:rPr>
              <a:t>that the customer can start using the IP.</a:t>
            </a:r>
            <a:r>
              <a:rPr lang="en-US" dirty="0" smtClean="0">
                <a:effectLst/>
              </a:rPr>
              <a:t> </a:t>
            </a:r>
            <a:endParaRPr lang="en-US" sz="1200" b="0" kern="1200" dirty="0" smtClean="0">
              <a:solidFill>
                <a:schemeClr val="tx1"/>
              </a:solidFill>
              <a:effectLst/>
              <a:latin typeface="+mn-lt"/>
              <a:ea typeface="+mn-ea"/>
              <a:cs typeface="+mn-cs"/>
            </a:endParaRPr>
          </a:p>
          <a:p>
            <a:pPr marL="171450" lvl="0" indent="-171450">
              <a:spcBef>
                <a:spcPct val="0"/>
              </a:spcBef>
              <a:buFont typeface="Arial" panose="020B0604020202020204" pitchFamily="34" charset="0"/>
              <a:buChar char="•"/>
            </a:pPr>
            <a:r>
              <a:rPr lang="en-US" sz="1200" kern="1200" dirty="0" smtClean="0">
                <a:solidFill>
                  <a:schemeClr val="tx1"/>
                </a:solidFill>
                <a:effectLst/>
                <a:latin typeface="+mn-lt"/>
                <a:ea typeface="+mn-ea"/>
                <a:cs typeface="+mn-cs"/>
              </a:rPr>
              <a:t>Other licenses provide the customer with the </a:t>
            </a:r>
            <a:r>
              <a:rPr lang="en-US" sz="1200" i="1" kern="1200" dirty="0" smtClean="0">
                <a:solidFill>
                  <a:schemeClr val="tx1"/>
                </a:solidFill>
                <a:effectLst/>
                <a:latin typeface="+mn-lt"/>
                <a:ea typeface="+mn-ea"/>
                <a:cs typeface="+mn-cs"/>
              </a:rPr>
              <a:t>right of access </a:t>
            </a:r>
            <a:r>
              <a:rPr lang="en-US" sz="1200" kern="1200" dirty="0" smtClean="0">
                <a:solidFill>
                  <a:schemeClr val="tx1"/>
                </a:solidFill>
                <a:effectLst/>
                <a:latin typeface="+mn-lt"/>
                <a:ea typeface="+mn-ea"/>
                <a:cs typeface="+mn-cs"/>
              </a:rPr>
              <a:t>to the seller’s intellectual</a:t>
            </a:r>
            <a:r>
              <a:rPr lang="en-US" sz="1200" kern="1200" baseline="0" dirty="0" smtClean="0">
                <a:solidFill>
                  <a:schemeClr val="tx1"/>
                </a:solidFill>
                <a:effectLst/>
                <a:latin typeface="+mn-lt"/>
                <a:ea typeface="+mn-ea"/>
                <a:cs typeface="+mn-cs"/>
              </a:rPr>
              <a:t> property</a:t>
            </a:r>
            <a:r>
              <a:rPr lang="en-US" sz="1200" kern="1200" dirty="0" smtClean="0">
                <a:solidFill>
                  <a:schemeClr val="tx1"/>
                </a:solidFill>
                <a:effectLst/>
                <a:latin typeface="+mn-lt"/>
                <a:ea typeface="+mn-ea"/>
                <a:cs typeface="+mn-cs"/>
              </a:rPr>
              <a:t> with the understanding that the IP does not have significant stand- alone functionality. Rather, the seller will undertake ongoing activities during the license period that benefit the customer. The seller might make changes to the IP over the course of the license, or could perform marketing or other activities that affect the value of the license to the customer. Examples of this </a:t>
            </a:r>
            <a:r>
              <a:rPr lang="en-US" sz="1200" i="1" kern="1200" dirty="0" smtClean="0">
                <a:solidFill>
                  <a:schemeClr val="tx1"/>
                </a:solidFill>
                <a:effectLst/>
                <a:latin typeface="+mn-lt"/>
                <a:ea typeface="+mn-ea"/>
                <a:cs typeface="+mn-cs"/>
              </a:rPr>
              <a:t>symbolic IP </a:t>
            </a:r>
            <a:r>
              <a:rPr lang="en-US" sz="1200" kern="1200" dirty="0" smtClean="0">
                <a:solidFill>
                  <a:schemeClr val="tx1"/>
                </a:solidFill>
                <a:effectLst/>
                <a:latin typeface="+mn-lt"/>
                <a:ea typeface="+mn-ea"/>
                <a:cs typeface="+mn-cs"/>
              </a:rPr>
              <a:t>include trademarks, logos, brand names and franchise rights. For licenses of symbolic IP, sellers recognize revenue </a:t>
            </a:r>
            <a:r>
              <a:rPr lang="en-US" sz="1200" i="1" kern="1200" dirty="0" smtClean="0">
                <a:solidFill>
                  <a:schemeClr val="tx1"/>
                </a:solidFill>
                <a:effectLst/>
                <a:latin typeface="+mn-lt"/>
                <a:ea typeface="+mn-ea"/>
                <a:cs typeface="+mn-cs"/>
              </a:rPr>
              <a:t>over time, </a:t>
            </a:r>
            <a:r>
              <a:rPr lang="en-US" sz="1200" kern="1200" dirty="0" smtClean="0">
                <a:solidFill>
                  <a:schemeClr val="tx1"/>
                </a:solidFill>
                <a:effectLst/>
                <a:latin typeface="+mn-lt"/>
                <a:ea typeface="+mn-ea"/>
                <a:cs typeface="+mn-cs"/>
              </a:rPr>
              <a:t>because that is when they satisfy their performance obligation.</a:t>
            </a:r>
            <a:r>
              <a:rPr lang="en-US" dirty="0" smtClean="0">
                <a:effectLst/>
              </a:rPr>
              <a:t> </a:t>
            </a:r>
          </a:p>
          <a:p>
            <a:pPr marL="0" lvl="0" indent="0">
              <a:spcBef>
                <a:spcPct val="0"/>
              </a:spcBef>
              <a:buFont typeface="Arial" panose="020B0604020202020204" pitchFamily="34" charset="0"/>
              <a:buNone/>
            </a:pPr>
            <a:endParaRPr lang="en-US" sz="1200" kern="1200" dirty="0" smtClean="0">
              <a:solidFill>
                <a:schemeClr val="tx1"/>
              </a:solidFill>
              <a:effectLst/>
              <a:latin typeface="+mn-lt"/>
              <a:ea typeface="+mn-ea"/>
              <a:cs typeface="+mn-cs"/>
            </a:endParaRPr>
          </a:p>
          <a:p>
            <a:pPr marL="0" lvl="0" indent="0">
              <a:spcBef>
                <a:spcPct val="0"/>
              </a:spcBef>
              <a:buFont typeface="Arial" panose="020B0604020202020204" pitchFamily="34" charset="0"/>
              <a:buNone/>
            </a:pPr>
            <a:r>
              <a:rPr lang="en-US" sz="1200" kern="1200" dirty="0" smtClean="0">
                <a:solidFill>
                  <a:schemeClr val="tx1"/>
                </a:solidFill>
                <a:effectLst/>
                <a:latin typeface="+mn-lt"/>
                <a:ea typeface="+mn-ea"/>
                <a:cs typeface="+mn-cs"/>
              </a:rPr>
              <a:t>Sometimes functional IP also requires revenue recognition over time. This happens when the seller is expected to change the functionality over the license period and the customer is required to use the updated version. For example, that’s the case with some software products, like virus protection. In that case,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we view the license as transferring a right of access, so revenue must be recognized over the license period.</a:t>
            </a:r>
          </a:p>
          <a:p>
            <a:pPr marL="0" lvl="0" indent="0">
              <a:spcBef>
                <a:spcPct val="0"/>
              </a:spcBef>
              <a:buFont typeface="Arial" panose="020B0604020202020204" pitchFamily="34" charset="0"/>
              <a:buNone/>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Finally, sometimes a license isn’t considered to be a separate performance obligation because it’s not </a:t>
            </a:r>
            <a:r>
              <a:rPr lang="en-US" sz="1200" i="1" kern="1200" dirty="0" smtClean="0">
                <a:solidFill>
                  <a:schemeClr val="tx1"/>
                </a:solidFill>
                <a:effectLst/>
                <a:latin typeface="+mn-lt"/>
                <a:ea typeface="+mn-ea"/>
                <a:cs typeface="+mn-cs"/>
              </a:rPr>
              <a:t>distinct </a:t>
            </a:r>
            <a:r>
              <a:rPr lang="en-US" sz="1200" kern="1200" dirty="0" smtClean="0">
                <a:solidFill>
                  <a:schemeClr val="tx1"/>
                </a:solidFill>
                <a:effectLst/>
                <a:latin typeface="+mn-lt"/>
                <a:ea typeface="+mn-ea"/>
                <a:cs typeface="+mn-cs"/>
              </a:rPr>
              <a:t>from other goods or services provided in the same transaction. For example, an online service might grant a license to customers to access content at a website. In that case, the license isn’t distinct from the website content, because the purpose of the license is to access the content. As result, the website access and license would be treated as</a:t>
            </a:r>
            <a:r>
              <a:rPr lang="en-US" dirty="0" smtClean="0">
                <a:effectLst/>
              </a:rPr>
              <a:t> </a:t>
            </a:r>
            <a:r>
              <a:rPr lang="en-US" sz="1200" kern="1200" dirty="0" smtClean="0">
                <a:solidFill>
                  <a:schemeClr val="tx1"/>
                </a:solidFill>
                <a:effectLst/>
                <a:latin typeface="+mn-lt"/>
                <a:ea typeface="+mn-ea"/>
                <a:cs typeface="+mn-cs"/>
              </a:rPr>
              <a:t>a single performance obligation, and revenue would be recognized over time.</a:t>
            </a:r>
          </a:p>
          <a:p>
            <a:pPr marL="0" lvl="0" indent="0">
              <a:spcBef>
                <a:spcPct val="0"/>
              </a:spcBef>
              <a:buFont typeface="Arial" panose="020B0604020202020204" pitchFamily="34" charset="0"/>
              <a:buNone/>
            </a:pPr>
            <a:endParaRPr lang="en-US" dirty="0"/>
          </a:p>
        </p:txBody>
      </p:sp>
      <p:sp>
        <p:nvSpPr>
          <p:cNvPr id="942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C4E5EA-C0F2-4ED0-B193-7FE4EDD05CE5}" type="slidenum">
              <a:rPr lang="en-IN">
                <a:cs typeface="Arial" charset="0"/>
              </a:rPr>
              <a:pPr fontAlgn="base">
                <a:spcBef>
                  <a:spcPct val="0"/>
                </a:spcBef>
                <a:spcAft>
                  <a:spcPct val="0"/>
                </a:spcAft>
              </a:pPr>
              <a:t>67</a:t>
            </a:fld>
            <a:endParaRPr lang="en-IN" dirty="0">
              <a:cs typeface="Arial" charset="0"/>
            </a:endParaRPr>
          </a:p>
        </p:txBody>
      </p:sp>
    </p:spTree>
    <p:extLst>
      <p:ext uri="{BB962C8B-B14F-4D97-AF65-F5344CB8AC3E}">
        <p14:creationId xmlns:p14="http://schemas.microsoft.com/office/powerpoint/2010/main" val="192372222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68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32233663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69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569083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xfrm>
            <a:off x="1044575" y="685800"/>
            <a:ext cx="4572000" cy="3429000"/>
          </a:xfrm>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34790361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spcBef>
                <a:spcPct val="0"/>
              </a:spcBef>
              <a:buFont typeface="Arial" panose="020B0604020202020204" pitchFamily="34" charset="0"/>
              <a:buNone/>
            </a:pPr>
            <a:r>
              <a:rPr lang="en-IN" b="1" dirty="0"/>
              <a:t>Franchises</a:t>
            </a:r>
            <a:r>
              <a:rPr lang="en-IN" dirty="0"/>
              <a:t>. In a franchise arrangement, a franchisor grants to the franchisee the right to sell the franchisor’s products and use its name for a specified period of time</a:t>
            </a:r>
            <a:r>
              <a:rPr lang="en-IN" dirty="0" smtClean="0"/>
              <a:t>. Franchises </a:t>
            </a:r>
            <a:r>
              <a:rPr lang="en-IN" dirty="0"/>
              <a:t>often include</a:t>
            </a:r>
            <a:r>
              <a:rPr lang="en-IN" baseline="0" dirty="0"/>
              <a:t> a license, as well as goods and services transferred at the start of the </a:t>
            </a:r>
            <a:r>
              <a:rPr lang="en-IN" baseline="0" dirty="0" smtClean="0"/>
              <a:t>franchise</a:t>
            </a:r>
            <a:r>
              <a:rPr lang="en-IN" dirty="0" smtClean="0"/>
              <a:t> and</a:t>
            </a:r>
            <a:r>
              <a:rPr lang="en-IN" baseline="0" dirty="0" smtClean="0"/>
              <a:t> </a:t>
            </a:r>
            <a:r>
              <a:rPr lang="en-IN" baseline="0" dirty="0"/>
              <a:t>over the life of the franchise</a:t>
            </a:r>
            <a:r>
              <a:rPr lang="en-IN" baseline="0" dirty="0" smtClean="0"/>
              <a:t>. Each </a:t>
            </a:r>
            <a:r>
              <a:rPr lang="en-IN" baseline="0" dirty="0"/>
              <a:t>of these aspects must be evaluated to determine if they qualify as separate performance obligations and accounted for accordingly.</a:t>
            </a:r>
            <a:endParaRPr lang="en-IN" dirty="0"/>
          </a:p>
        </p:txBody>
      </p:sp>
      <p:sp>
        <p:nvSpPr>
          <p:cNvPr id="942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C4E5EA-C0F2-4ED0-B193-7FE4EDD05CE5}" type="slidenum">
              <a:rPr lang="en-IN">
                <a:cs typeface="Arial" charset="0"/>
              </a:rPr>
              <a:pPr fontAlgn="base">
                <a:spcBef>
                  <a:spcPct val="0"/>
                </a:spcBef>
                <a:spcAft>
                  <a:spcPct val="0"/>
                </a:spcAft>
              </a:pPr>
              <a:t>70</a:t>
            </a:fld>
            <a:endParaRPr lang="en-IN" dirty="0">
              <a:cs typeface="Arial" charset="0"/>
            </a:endParaRPr>
          </a:p>
        </p:txBody>
      </p:sp>
    </p:spTree>
    <p:extLst>
      <p:ext uri="{BB962C8B-B14F-4D97-AF65-F5344CB8AC3E}">
        <p14:creationId xmlns:p14="http://schemas.microsoft.com/office/powerpoint/2010/main" val="192372222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71</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05239128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A</a:t>
            </a:r>
            <a:r>
              <a:rPr lang="en-US" sz="1200" b="1" kern="1200" dirty="0" smtClean="0">
                <a:solidFill>
                  <a:schemeClr val="tx1"/>
                </a:solidFill>
                <a:effectLst/>
                <a:latin typeface="+mn-lt"/>
                <a:ea typeface="+mn-ea"/>
                <a:cs typeface="+mn-cs"/>
              </a:rPr>
              <a:t> </a:t>
            </a:r>
            <a:r>
              <a:rPr lang="en-US" sz="1200" b="1" i="0" kern="1200" dirty="0" smtClean="0">
                <a:solidFill>
                  <a:schemeClr val="tx1"/>
                </a:solidFill>
                <a:effectLst/>
                <a:latin typeface="+mn-lt"/>
                <a:ea typeface="+mn-ea"/>
                <a:cs typeface="+mn-cs"/>
              </a:rPr>
              <a:t>bill</a:t>
            </a:r>
            <a:r>
              <a:rPr lang="en-US" sz="1200" b="1" kern="1200" dirty="0" smtClean="0">
                <a:solidFill>
                  <a:schemeClr val="tx1"/>
                </a:solidFill>
                <a:effectLst/>
                <a:latin typeface="+mn-lt"/>
                <a:ea typeface="+mn-ea"/>
                <a:cs typeface="+mn-cs"/>
              </a:rPr>
              <a:t>-and-hold arrangement </a:t>
            </a:r>
            <a:r>
              <a:rPr lang="en-US" sz="1200" kern="1200" dirty="0" smtClean="0">
                <a:solidFill>
                  <a:schemeClr val="tx1"/>
                </a:solidFill>
                <a:effectLst/>
                <a:latin typeface="+mn-lt"/>
                <a:ea typeface="+mn-ea"/>
                <a:cs typeface="+mn-cs"/>
              </a:rPr>
              <a:t>exists when a customer purchases goods but requests that the seller retain physical possession of the goods until a later date. For example, a customer might buy equipment and ask the seller to store the equipment until an installation site has been prepared.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physical possession indicator normally overshadows other control indicators in a bill-and-hold arrangement, so sellers usually conclude that control has not been transferred and revenue should not be recognized until actual delivery to the customer occurs. Consistent with SEC guidance, sellers can recognize revenue prior to delivery only if (a) they conclude that the customer controls the product, (b) there is a good reason for the bill-and-hold arrangement, and (c) the product is specifically identified as belonging to the customer and is ready for shipment.</a:t>
            </a:r>
            <a:endParaRPr lang="en-US" sz="1200" kern="1200" dirty="0">
              <a:solidFill>
                <a:schemeClr val="tx1"/>
              </a:solidFill>
              <a:effectLst/>
              <a:latin typeface="+mn-lt"/>
              <a:ea typeface="+mn-ea"/>
              <a:cs typeface="+mn-cs"/>
            </a:endParaRPr>
          </a:p>
        </p:txBody>
      </p:sp>
      <p:sp>
        <p:nvSpPr>
          <p:cNvPr id="942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C4E5EA-C0F2-4ED0-B193-7FE4EDD05CE5}" type="slidenum">
              <a:rPr lang="en-IN">
                <a:cs typeface="Arial" charset="0"/>
              </a:rPr>
              <a:pPr fontAlgn="base">
                <a:spcBef>
                  <a:spcPct val="0"/>
                </a:spcBef>
                <a:spcAft>
                  <a:spcPct val="0"/>
                </a:spcAft>
              </a:pPr>
              <a:t>72</a:t>
            </a:fld>
            <a:endParaRPr lang="en-IN" dirty="0">
              <a:cs typeface="Arial" charset="0"/>
            </a:endParaRPr>
          </a:p>
        </p:txBody>
      </p:sp>
    </p:spTree>
    <p:extLst>
      <p:ext uri="{BB962C8B-B14F-4D97-AF65-F5344CB8AC3E}">
        <p14:creationId xmlns:p14="http://schemas.microsoft.com/office/powerpoint/2010/main" val="192372222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73</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8762628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spcBef>
                <a:spcPct val="0"/>
              </a:spcBef>
              <a:buFont typeface="Arial" panose="020B0604020202020204" pitchFamily="34" charset="0"/>
              <a:buNone/>
            </a:pPr>
            <a:r>
              <a:rPr lang="en-IN" dirty="0"/>
              <a:t>In </a:t>
            </a:r>
            <a:r>
              <a:rPr lang="en-IN" b="1" dirty="0"/>
              <a:t>consignment arrangements</a:t>
            </a:r>
            <a:r>
              <a:rPr lang="en-IN" dirty="0"/>
              <a:t>, the “consignor” physically transfers the goods to the other company, the consignee, but the consignor retains legal title. If a buyer is found, the consignee remits the selling price less commission and approved expenses to the consignor. If the consignee can’t find a buyer within an agreed-upon time, the consignee returns the goods to the consignor. Given that the consignor retains</a:t>
            </a:r>
            <a:r>
              <a:rPr lang="en-IN" baseline="0" dirty="0"/>
              <a:t> the risks of ownership, it postpones revenue recognition until sale to a third party occurs</a:t>
            </a:r>
            <a:r>
              <a:rPr lang="en-IN" dirty="0"/>
              <a:t>.</a:t>
            </a:r>
          </a:p>
        </p:txBody>
      </p:sp>
      <p:sp>
        <p:nvSpPr>
          <p:cNvPr id="942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C4E5EA-C0F2-4ED0-B193-7FE4EDD05CE5}" type="slidenum">
              <a:rPr lang="en-IN">
                <a:cs typeface="Arial" charset="0"/>
              </a:rPr>
              <a:pPr fontAlgn="base">
                <a:spcBef>
                  <a:spcPct val="0"/>
                </a:spcBef>
                <a:spcAft>
                  <a:spcPct val="0"/>
                </a:spcAft>
              </a:pPr>
              <a:t>74</a:t>
            </a:fld>
            <a:endParaRPr lang="en-IN" dirty="0">
              <a:cs typeface="Arial" charset="0"/>
            </a:endParaRPr>
          </a:p>
        </p:txBody>
      </p:sp>
    </p:spTree>
    <p:extLst>
      <p:ext uri="{BB962C8B-B14F-4D97-AF65-F5344CB8AC3E}">
        <p14:creationId xmlns:p14="http://schemas.microsoft.com/office/powerpoint/2010/main" val="19237222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75</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97840587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spcBef>
                <a:spcPct val="0"/>
              </a:spcBef>
              <a:buFont typeface="Arial" panose="020B0604020202020204" pitchFamily="34" charset="0"/>
              <a:buNone/>
            </a:pPr>
            <a:r>
              <a:rPr lang="en-IN" dirty="0" smtClean="0"/>
              <a:t>Last, </a:t>
            </a:r>
            <a:r>
              <a:rPr lang="en-IN" dirty="0"/>
              <a:t>we </a:t>
            </a:r>
            <a:r>
              <a:rPr lang="en-IN" b="0" dirty="0"/>
              <a:t>have</a:t>
            </a:r>
            <a:r>
              <a:rPr lang="en-IN" b="1" dirty="0"/>
              <a:t> gift cards</a:t>
            </a:r>
            <a:r>
              <a:rPr lang="en-IN" dirty="0"/>
              <a:t>. Sales of gift cards are recognized as a deferred revenue liability,</a:t>
            </a:r>
            <a:r>
              <a:rPr lang="en-IN" baseline="0" dirty="0"/>
              <a:t> and then revenue is recognized when a gift card is redeemed or the likelihood of redemption is viewed as remote.</a:t>
            </a:r>
            <a:endParaRPr lang="en-IN" dirty="0"/>
          </a:p>
        </p:txBody>
      </p:sp>
      <p:sp>
        <p:nvSpPr>
          <p:cNvPr id="942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C4E5EA-C0F2-4ED0-B193-7FE4EDD05CE5}" type="slidenum">
              <a:rPr lang="en-IN">
                <a:cs typeface="Arial" charset="0"/>
              </a:rPr>
              <a:pPr fontAlgn="base">
                <a:spcBef>
                  <a:spcPct val="0"/>
                </a:spcBef>
                <a:spcAft>
                  <a:spcPct val="0"/>
                </a:spcAft>
              </a:pPr>
              <a:t>76</a:t>
            </a:fld>
            <a:endParaRPr lang="en-IN" dirty="0">
              <a:cs typeface="Arial" charset="0"/>
            </a:endParaRPr>
          </a:p>
        </p:txBody>
      </p:sp>
    </p:spTree>
    <p:extLst>
      <p:ext uri="{BB962C8B-B14F-4D97-AF65-F5344CB8AC3E}">
        <p14:creationId xmlns:p14="http://schemas.microsoft.com/office/powerpoint/2010/main" val="192372222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77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427427043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625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Apart from presenting </a:t>
            </a:r>
            <a:r>
              <a:rPr lang="en-IN" baseline="0" dirty="0"/>
              <a:t>the accounts and balances on financial statements, </a:t>
            </a:r>
            <a:r>
              <a:rPr lang="en-IN" dirty="0"/>
              <a:t>several important aspects of revenue recognition must also be disclosed in the notes to the financial statements. The disclosure notes or the income statement must include bad debt expense and any interest revenue or interest expense incurred. Notes also are required to explain significant changes in contract assets and contract liabilities that occurred during the period</a:t>
            </a:r>
            <a:r>
              <a:rPr lang="en-IN" dirty="0" smtClean="0"/>
              <a:t>. Sellers </a:t>
            </a:r>
            <a:r>
              <a:rPr lang="en-IN" dirty="0"/>
              <a:t>must also provide</a:t>
            </a:r>
            <a:r>
              <a:rPr lang="en-IN" baseline="0" dirty="0"/>
              <a:t> </a:t>
            </a:r>
            <a:r>
              <a:rPr lang="en-IN" dirty="0"/>
              <a:t>detailed disclosures</a:t>
            </a:r>
            <a:r>
              <a:rPr lang="en-IN" baseline="0" dirty="0"/>
              <a:t> </a:t>
            </a:r>
            <a:r>
              <a:rPr lang="en-IN" dirty="0"/>
              <a:t>categorizing</a:t>
            </a:r>
            <a:r>
              <a:rPr lang="en-IN" baseline="0" dirty="0"/>
              <a:t> revenue</a:t>
            </a:r>
            <a:r>
              <a:rPr lang="en-IN" dirty="0"/>
              <a:t> in a way that would help investors understand the nature, amount, timing, and uncertainty of revenue and cash flows. Sellers also must describe their outstanding performance obligations, discuss how performance obligations typically are satisfied, and describe important contractual provisions like payment terms and policies for refunds, returns, and warranties. </a:t>
            </a:r>
          </a:p>
        </p:txBody>
      </p:sp>
      <p:sp>
        <p:nvSpPr>
          <p:cNvPr id="962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DA4838F-9A56-4505-A7D8-191D446FC54B}" type="slidenum">
              <a:rPr lang="en-IN">
                <a:cs typeface="Arial" charset="0"/>
              </a:rPr>
              <a:pPr fontAlgn="base">
                <a:spcBef>
                  <a:spcPct val="0"/>
                </a:spcBef>
                <a:spcAft>
                  <a:spcPct val="0"/>
                </a:spcAft>
              </a:pPr>
              <a:t>78</a:t>
            </a:fld>
            <a:endParaRPr lang="en-IN" dirty="0">
              <a:cs typeface="Arial" charset="0"/>
            </a:endParaRPr>
          </a:p>
        </p:txBody>
      </p:sp>
    </p:spTree>
    <p:extLst>
      <p:ext uri="{BB962C8B-B14F-4D97-AF65-F5344CB8AC3E}">
        <p14:creationId xmlns:p14="http://schemas.microsoft.com/office/powerpoint/2010/main" val="27640762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a:t>
            </a:r>
            <a:r>
              <a:rPr lang="en-US" sz="1200" dirty="0" smtClean="0"/>
              <a:t>5–22 </a:t>
            </a:r>
            <a:r>
              <a:rPr lang="en-US" sz="1200" b="0" i="0" u="none" strike="noStrike" kern="1200" baseline="0" dirty="0">
                <a:solidFill>
                  <a:schemeClr val="tx1"/>
                </a:solidFill>
                <a:latin typeface="+mn-lt"/>
                <a:ea typeface="+mn-ea"/>
                <a:cs typeface="+mn-cs"/>
              </a:rPr>
              <a:t>Summary of Fundamental and Special Issues Related to Recognizing Revenue </a:t>
            </a:r>
            <a:endParaRPr lang="en-US" dirty="0"/>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79</a:t>
            </a:fld>
            <a:endParaRPr lang="en-IN" dirty="0"/>
          </a:p>
        </p:txBody>
      </p:sp>
    </p:spTree>
    <p:extLst>
      <p:ext uri="{BB962C8B-B14F-4D97-AF65-F5344CB8AC3E}">
        <p14:creationId xmlns:p14="http://schemas.microsoft.com/office/powerpoint/2010/main" val="2542222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Let’s first consider recognition of revenue at a single point in time. We consider transfer of goods or services to have occurred when the customer has </a:t>
            </a:r>
            <a:r>
              <a:rPr lang="en-IN" i="0" dirty="0"/>
              <a:t>control</a:t>
            </a:r>
            <a:r>
              <a:rPr lang="en-IN" i="1" dirty="0"/>
              <a:t> </a:t>
            </a:r>
            <a:r>
              <a:rPr lang="en-IN" dirty="0"/>
              <a:t>of the goods or services.</a:t>
            </a:r>
          </a:p>
          <a:p>
            <a:pPr>
              <a:spcBef>
                <a:spcPct val="0"/>
              </a:spcBef>
            </a:pPr>
            <a:endParaRPr lang="en-IN" dirty="0"/>
          </a:p>
          <a:p>
            <a:pPr>
              <a:spcBef>
                <a:spcPct val="0"/>
              </a:spcBef>
            </a:pPr>
            <a:r>
              <a:rPr lang="en-IN" dirty="0"/>
              <a:t>The key indicators for the transfer of control are that the customer</a:t>
            </a:r>
            <a:r>
              <a:rPr lang="en-IN" baseline="0" dirty="0"/>
              <a:t> has</a:t>
            </a:r>
            <a:r>
              <a:rPr lang="en-IN" dirty="0"/>
              <a:t>: </a:t>
            </a:r>
          </a:p>
          <a:p>
            <a:pPr marL="171450" indent="-171450">
              <a:spcBef>
                <a:spcPct val="0"/>
              </a:spcBef>
              <a:buFont typeface="Arial" panose="020B0604020202020204" pitchFamily="34" charset="0"/>
              <a:buChar char="•"/>
            </a:pPr>
            <a:r>
              <a:rPr lang="en-IN" dirty="0"/>
              <a:t>An obligation to pay the seller </a:t>
            </a:r>
          </a:p>
          <a:p>
            <a:pPr marL="171450" indent="-171450">
              <a:spcBef>
                <a:spcPct val="0"/>
              </a:spcBef>
              <a:buFont typeface="Arial" panose="020B0604020202020204" pitchFamily="34" charset="0"/>
              <a:buChar char="•"/>
            </a:pPr>
            <a:r>
              <a:rPr lang="en-IN" dirty="0"/>
              <a:t>Legal title to the asset</a:t>
            </a:r>
          </a:p>
          <a:p>
            <a:pPr marL="171450" indent="-171450">
              <a:spcBef>
                <a:spcPct val="0"/>
              </a:spcBef>
              <a:buFont typeface="Arial" panose="020B0604020202020204" pitchFamily="34" charset="0"/>
              <a:buChar char="•"/>
            </a:pPr>
            <a:r>
              <a:rPr lang="en-IN" dirty="0"/>
              <a:t>Physical possession of the asset</a:t>
            </a:r>
          </a:p>
          <a:p>
            <a:pPr marL="171450" indent="-171450">
              <a:spcBef>
                <a:spcPct val="0"/>
              </a:spcBef>
              <a:buFont typeface="Arial" panose="020B0604020202020204" pitchFamily="34" charset="0"/>
              <a:buChar char="•"/>
            </a:pPr>
            <a:r>
              <a:rPr lang="en-IN" dirty="0"/>
              <a:t>Assumed the risks and rewards of ownership</a:t>
            </a:r>
          </a:p>
          <a:p>
            <a:pPr marL="171450" indent="-171450">
              <a:spcBef>
                <a:spcPct val="0"/>
              </a:spcBef>
              <a:buFont typeface="Arial" panose="020B0604020202020204" pitchFamily="34" charset="0"/>
              <a:buChar char="•"/>
            </a:pPr>
            <a:r>
              <a:rPr lang="en-IN" dirty="0"/>
              <a:t>Accepted the </a:t>
            </a:r>
            <a:r>
              <a:rPr lang="en-IN" dirty="0" smtClean="0"/>
              <a:t>asset</a:t>
            </a:r>
            <a:endParaRPr lang="en-IN" dirty="0"/>
          </a:p>
          <a:p>
            <a:pPr>
              <a:spcBef>
                <a:spcPct val="0"/>
              </a:spcBef>
            </a:pPr>
            <a:endParaRPr lang="en-IN" dirty="0" smtClean="0"/>
          </a:p>
          <a:p>
            <a:pPr>
              <a:spcBef>
                <a:spcPct val="0"/>
              </a:spcBef>
            </a:pPr>
            <a:r>
              <a:rPr lang="en-IN" dirty="0" smtClean="0"/>
              <a:t>Sellers </a:t>
            </a:r>
            <a:r>
              <a:rPr lang="en-IN" dirty="0"/>
              <a:t>should evaluate these indicators individually and in combination to decide whether control has been transferred and revenue can be recognized.</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8</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dirty="0"/>
              <a:t>Illustration </a:t>
            </a:r>
            <a:r>
              <a:rPr lang="en-US" sz="1200" dirty="0" smtClean="0"/>
              <a:t>5–22</a:t>
            </a:r>
            <a:r>
              <a:rPr lang="en-US" dirty="0"/>
              <a:t> </a:t>
            </a:r>
            <a:r>
              <a:rPr lang="en-US" sz="1200" b="0" i="0" u="none" strike="noStrike" kern="1200" baseline="0" dirty="0" smtClean="0">
                <a:solidFill>
                  <a:schemeClr val="tx1"/>
                </a:solidFill>
                <a:latin typeface="+mn-lt"/>
                <a:ea typeface="+mn-ea"/>
                <a:cs typeface="+mn-cs"/>
              </a:rPr>
              <a:t>Summary </a:t>
            </a:r>
            <a:r>
              <a:rPr lang="en-US" sz="1200" b="0" i="0" u="none" strike="noStrike" kern="1200" baseline="0" dirty="0">
                <a:solidFill>
                  <a:schemeClr val="tx1"/>
                </a:solidFill>
                <a:latin typeface="+mn-lt"/>
                <a:ea typeface="+mn-ea"/>
                <a:cs typeface="+mn-cs"/>
              </a:rPr>
              <a:t>of Fundamental and Special Issues Related to Recognizing </a:t>
            </a:r>
            <a:r>
              <a:rPr lang="en-US" sz="1200" b="0" i="0" u="none" strike="noStrike" kern="1200" baseline="0" dirty="0" smtClean="0">
                <a:solidFill>
                  <a:schemeClr val="tx1"/>
                </a:solidFill>
                <a:latin typeface="+mn-lt"/>
                <a:ea typeface="+mn-ea"/>
                <a:cs typeface="+mn-cs"/>
              </a:rPr>
              <a:t>Revenue </a:t>
            </a:r>
            <a:r>
              <a:rPr lang="en-US" dirty="0" smtClean="0"/>
              <a:t>(</a:t>
            </a:r>
            <a:r>
              <a:rPr lang="en-US" dirty="0"/>
              <a:t>continued)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80</a:t>
            </a:fld>
            <a:endParaRPr lang="en-IN" dirty="0"/>
          </a:p>
        </p:txBody>
      </p:sp>
    </p:spTree>
    <p:extLst>
      <p:ext uri="{BB962C8B-B14F-4D97-AF65-F5344CB8AC3E}">
        <p14:creationId xmlns:p14="http://schemas.microsoft.com/office/powerpoint/2010/main" val="2880257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a:t>
            </a:r>
            <a:r>
              <a:rPr lang="en-US" sz="1200" dirty="0" smtClean="0"/>
              <a:t>5–22 </a:t>
            </a:r>
            <a:r>
              <a:rPr lang="en-US" sz="1200" b="0" i="0" u="none" strike="noStrike" kern="1200" baseline="0" dirty="0" smtClean="0">
                <a:solidFill>
                  <a:schemeClr val="tx1"/>
                </a:solidFill>
                <a:latin typeface="+mn-lt"/>
                <a:ea typeface="+mn-ea"/>
                <a:cs typeface="+mn-cs"/>
              </a:rPr>
              <a:t>Summary </a:t>
            </a:r>
            <a:r>
              <a:rPr lang="en-US" sz="1200" b="0" i="0" u="none" strike="noStrike" kern="1200" baseline="0" dirty="0">
                <a:solidFill>
                  <a:schemeClr val="tx1"/>
                </a:solidFill>
                <a:latin typeface="+mn-lt"/>
                <a:ea typeface="+mn-ea"/>
                <a:cs typeface="+mn-cs"/>
              </a:rPr>
              <a:t>of Fundamental and Special Issues Related to Recognizing </a:t>
            </a:r>
            <a:r>
              <a:rPr lang="en-US" sz="1200" b="0" i="0" u="none" strike="noStrike" kern="1200" baseline="0" dirty="0" smtClean="0">
                <a:solidFill>
                  <a:schemeClr val="tx1"/>
                </a:solidFill>
                <a:latin typeface="+mn-lt"/>
                <a:ea typeface="+mn-ea"/>
                <a:cs typeface="+mn-cs"/>
              </a:rPr>
              <a:t>Revenue (continued)</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81</a:t>
            </a:fld>
            <a:endParaRPr lang="en-IN" dirty="0"/>
          </a:p>
        </p:txBody>
      </p:sp>
    </p:spTree>
    <p:extLst>
      <p:ext uri="{BB962C8B-B14F-4D97-AF65-F5344CB8AC3E}">
        <p14:creationId xmlns:p14="http://schemas.microsoft.com/office/powerpoint/2010/main" val="174772418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82</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20788406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83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Long-term contracts are complex, possibly involving many products and services that could be viewed as separate performance obligations and taking months or years to be completed</a:t>
            </a:r>
            <a:r>
              <a:rPr lang="en-IN" dirty="0" smtClean="0"/>
              <a:t>. Steps </a:t>
            </a:r>
            <a:r>
              <a:rPr lang="en-IN" dirty="0"/>
              <a:t>2 and 5</a:t>
            </a:r>
            <a:r>
              <a:rPr lang="en-IN" baseline="0" dirty="0"/>
              <a:t> are critical</a:t>
            </a:r>
            <a:r>
              <a:rPr lang="en-IN" baseline="0" dirty="0" smtClean="0"/>
              <a:t>. </a:t>
            </a:r>
            <a:endParaRPr lang="en-IN" baseline="0" dirty="0"/>
          </a:p>
          <a:p>
            <a:pPr>
              <a:spcBef>
                <a:spcPct val="0"/>
              </a:spcBef>
            </a:pPr>
            <a:endParaRPr lang="en-IN" baseline="0" dirty="0"/>
          </a:p>
          <a:p>
            <a:pPr>
              <a:spcBef>
                <a:spcPct val="0"/>
              </a:spcBef>
            </a:pPr>
            <a:r>
              <a:rPr lang="en-IN" baseline="0" dirty="0"/>
              <a:t>Step 2 requires that sellers identify the performance obligations in the contract</a:t>
            </a:r>
            <a:r>
              <a:rPr lang="en-IN" baseline="0" dirty="0" smtClean="0"/>
              <a:t>. A </a:t>
            </a:r>
            <a:r>
              <a:rPr lang="en-IN" baseline="0" dirty="0"/>
              <a:t>contract is viewed as including a single performance obligation if the goods and services in the contract are not separately identifiable</a:t>
            </a:r>
            <a:r>
              <a:rPr lang="en-IN" baseline="0" dirty="0" smtClean="0"/>
              <a:t>. That </a:t>
            </a:r>
            <a:r>
              <a:rPr lang="en-IN" baseline="0" dirty="0"/>
              <a:t>is typically the case for long-term contracts, as the purpose of those contracts is to integrate goods and services into a single finished product.</a:t>
            </a:r>
          </a:p>
          <a:p>
            <a:pPr>
              <a:spcBef>
                <a:spcPct val="0"/>
              </a:spcBef>
            </a:pPr>
            <a:endParaRPr lang="en-IN" baseline="0" dirty="0"/>
          </a:p>
          <a:p>
            <a:pPr>
              <a:spcBef>
                <a:spcPct val="0"/>
              </a:spcBef>
            </a:pPr>
            <a:r>
              <a:rPr lang="en-IN" baseline="0" dirty="0"/>
              <a:t>Step 5 requires that sellers recognize revenue when (or as) performance obligations are satisfied</a:t>
            </a:r>
            <a:r>
              <a:rPr lang="en-IN" baseline="0" dirty="0" smtClean="0"/>
              <a:t>. Long</a:t>
            </a:r>
            <a:r>
              <a:rPr lang="en-IN" baseline="0" dirty="0"/>
              <a:t>-term contracts often qualify for revenue recognition over time according to the percentage of completion, either because the customer controls the asset as it is completed, or the seller is building an asset that is customized to the customer and the seller has the right to be paid for progress to date</a:t>
            </a:r>
            <a:r>
              <a:rPr lang="en-IN" baseline="0" dirty="0" smtClean="0"/>
              <a:t>. If </a:t>
            </a:r>
            <a:r>
              <a:rPr lang="en-IN" baseline="0" dirty="0"/>
              <a:t>a contract doesn’t qualify for revenue recognition over time, revenue recognition is delayed until the contract is completed.</a:t>
            </a:r>
          </a:p>
          <a:p>
            <a:pPr>
              <a:spcBef>
                <a:spcPct val="0"/>
              </a:spcBef>
            </a:pPr>
            <a:endParaRPr lang="en-IN" baseline="0" dirty="0"/>
          </a:p>
          <a:p>
            <a:pPr>
              <a:spcBef>
                <a:spcPct val="0"/>
              </a:spcBef>
            </a:pPr>
            <a:r>
              <a:rPr lang="en-IN" dirty="0"/>
              <a:t>There are other complexities in accounting for long-term</a:t>
            </a:r>
            <a:r>
              <a:rPr lang="en-IN" baseline="0" dirty="0"/>
              <a:t> contracts, because the seller often retains title to the work in process at the same time it is being paid by the customer</a:t>
            </a:r>
            <a:r>
              <a:rPr lang="en-IN" baseline="0" dirty="0" smtClean="0"/>
              <a:t>. We’ll </a:t>
            </a:r>
            <a:r>
              <a:rPr lang="en-IN" baseline="0" dirty="0"/>
              <a:t>walk through an example that highlights how to deal with these complexities</a:t>
            </a:r>
            <a:r>
              <a:rPr lang="en-IN" baseline="0" dirty="0" smtClean="0"/>
              <a:t>. </a:t>
            </a:r>
            <a:endParaRPr lang="en-IN" baseline="0" dirty="0"/>
          </a:p>
        </p:txBody>
      </p:sp>
      <p:sp>
        <p:nvSpPr>
          <p:cNvPr id="983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C38BC0E-4B98-489F-8B2A-A59CAB1D3932}" type="slidenum">
              <a:rPr lang="en-IN">
                <a:cs typeface="Arial" charset="0"/>
              </a:rPr>
              <a:pPr fontAlgn="base">
                <a:spcBef>
                  <a:spcPct val="0"/>
                </a:spcBef>
                <a:spcAft>
                  <a:spcPct val="0"/>
                </a:spcAft>
              </a:pPr>
              <a:t>83</a:t>
            </a:fld>
            <a:endParaRPr lang="en-IN" dirty="0">
              <a:cs typeface="Arial" charset="0"/>
            </a:endParaRPr>
          </a:p>
        </p:txBody>
      </p:sp>
    </p:spTree>
    <p:extLst>
      <p:ext uri="{BB962C8B-B14F-4D97-AF65-F5344CB8AC3E}">
        <p14:creationId xmlns:p14="http://schemas.microsoft.com/office/powerpoint/2010/main" val="325274760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0035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24 Example </a:t>
            </a:r>
            <a:r>
              <a:rPr lang="en-US" sz="1200" b="0" i="0" u="none" strike="noStrike" kern="1200" baseline="0" dirty="0">
                <a:solidFill>
                  <a:schemeClr val="tx1"/>
                </a:solidFill>
                <a:latin typeface="+mn-lt"/>
                <a:ea typeface="+mn-ea"/>
                <a:cs typeface="+mn-cs"/>
              </a:rPr>
              <a:t>of Long-Term Construction Contract </a:t>
            </a:r>
          </a:p>
          <a:p>
            <a:endParaRPr lang="en-US" noProof="0" dirty="0"/>
          </a:p>
          <a:p>
            <a:pPr>
              <a:spcBef>
                <a:spcPct val="0"/>
              </a:spcBef>
            </a:pPr>
            <a:r>
              <a:rPr lang="en-US" noProof="0" dirty="0"/>
              <a:t>To</a:t>
            </a:r>
            <a:r>
              <a:rPr lang="en-US" baseline="0" noProof="0" dirty="0"/>
              <a:t> understand revenue recognition on long-term construction contracts, let’</a:t>
            </a:r>
            <a:r>
              <a:rPr lang="en-US" noProof="0" dirty="0"/>
              <a:t>s walk through an illustration. </a:t>
            </a:r>
            <a:r>
              <a:rPr lang="en-US" sz="1200" b="0" i="0" u="none" strike="noStrike" kern="1200" baseline="0" dirty="0">
                <a:solidFill>
                  <a:schemeClr val="tx1"/>
                </a:solidFill>
                <a:latin typeface="+mn-lt"/>
                <a:ea typeface="+mn-ea"/>
                <a:cs typeface="+mn-cs"/>
              </a:rPr>
              <a:t>At the beginning of 2018, the Harding Construction Company received a contract to build an office building for $5 million. Harding will construct the building according to specifications provided by the buyer, and the project is estimated to take three years to complete. According to the contract, Harding will bill the buyer in installments over the construction period according to a prearranged schedule. Information related to the contract is shown</a:t>
            </a:r>
            <a:r>
              <a:rPr lang="en-US" noProof="0" dirty="0"/>
              <a:t>.</a:t>
            </a:r>
          </a:p>
          <a:p>
            <a:endParaRPr lang="en-US" sz="1200" b="0" i="0" u="none" strike="noStrike" kern="1200" baseline="0" dirty="0">
              <a:solidFill>
                <a:schemeClr val="tx1"/>
              </a:solidFill>
              <a:latin typeface="+mn-lt"/>
              <a:ea typeface="+mn-ea"/>
              <a:cs typeface="+mn-cs"/>
            </a:endParaRPr>
          </a:p>
          <a:p>
            <a:pPr>
              <a:spcBef>
                <a:spcPct val="0"/>
              </a:spcBef>
            </a:pPr>
            <a:endParaRPr lang="en-US" noProof="0" dirty="0"/>
          </a:p>
        </p:txBody>
      </p:sp>
      <p:sp>
        <p:nvSpPr>
          <p:cNvPr id="1003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91F3DF8-D93A-4E5B-A24C-12D863F81D97}" type="slidenum">
              <a:rPr lang="en-IN">
                <a:cs typeface="Arial" charset="0"/>
              </a:rPr>
              <a:pPr fontAlgn="base">
                <a:spcBef>
                  <a:spcPct val="0"/>
                </a:spcBef>
                <a:spcAft>
                  <a:spcPct val="0"/>
                </a:spcAft>
              </a:pPr>
              <a:t>84</a:t>
            </a:fld>
            <a:endParaRPr lang="en-IN" dirty="0">
              <a:cs typeface="Arial" charset="0"/>
            </a:endParaRPr>
          </a:p>
        </p:txBody>
      </p:sp>
    </p:spTree>
    <p:extLst>
      <p:ext uri="{BB962C8B-B14F-4D97-AF65-F5344CB8AC3E}">
        <p14:creationId xmlns:p14="http://schemas.microsoft.com/office/powerpoint/2010/main" val="240942065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0240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5–24A Journal Entries—Costs, Billings, and Cash Collections </a:t>
            </a:r>
          </a:p>
          <a:p>
            <a:endParaRPr lang="en-IN" dirty="0"/>
          </a:p>
          <a:p>
            <a:pPr>
              <a:spcBef>
                <a:spcPct val="0"/>
              </a:spcBef>
            </a:pPr>
            <a:r>
              <a:rPr lang="en-IN" dirty="0"/>
              <a:t>Let’s look at the accounting for cost of construction and accounts receivable for Harding for its long-term contract. These journal entries are not affected by the timing of revenue recognition.</a:t>
            </a:r>
          </a:p>
          <a:p>
            <a:pPr>
              <a:spcBef>
                <a:spcPct val="0"/>
              </a:spcBef>
            </a:pPr>
            <a:endParaRPr lang="en-IN" dirty="0"/>
          </a:p>
          <a:p>
            <a:pPr>
              <a:spcBef>
                <a:spcPct val="0"/>
              </a:spcBef>
            </a:pPr>
            <a:r>
              <a:rPr lang="en-IN" dirty="0"/>
              <a:t>The first journal entry shown here records Harding’s various costs during the construction process in an asset account called </a:t>
            </a:r>
            <a:r>
              <a:rPr lang="en-IN" b="1" dirty="0"/>
              <a:t>construction in progress </a:t>
            </a:r>
            <a:r>
              <a:rPr lang="en-IN" dirty="0"/>
              <a:t>or “CIP” account</a:t>
            </a:r>
            <a:r>
              <a:rPr lang="en-IN" dirty="0" smtClean="0"/>
              <a:t>. Think </a:t>
            </a:r>
            <a:r>
              <a:rPr lang="en-IN" dirty="0"/>
              <a:t>of CIP</a:t>
            </a:r>
            <a:r>
              <a:rPr lang="en-IN" baseline="0" dirty="0"/>
              <a:t> as work-in-process inventory</a:t>
            </a:r>
            <a:r>
              <a:rPr lang="en-IN" baseline="0" dirty="0" smtClean="0"/>
              <a:t>. It </a:t>
            </a:r>
            <a:r>
              <a:rPr lang="en-IN" baseline="0" dirty="0"/>
              <a:t>contains the asset that Harding is building.</a:t>
            </a:r>
          </a:p>
          <a:p>
            <a:pPr>
              <a:spcBef>
                <a:spcPct val="0"/>
              </a:spcBef>
            </a:pPr>
            <a:endParaRPr lang="en-IN" dirty="0"/>
          </a:p>
          <a:p>
            <a:pPr>
              <a:spcBef>
                <a:spcPct val="0"/>
              </a:spcBef>
            </a:pPr>
            <a:r>
              <a:rPr lang="en-IN" dirty="0"/>
              <a:t>The second journal entry records the periodic billings by crediting </a:t>
            </a:r>
            <a:r>
              <a:rPr lang="en-IN" b="1" dirty="0"/>
              <a:t>billings on construction contract </a:t>
            </a:r>
            <a:r>
              <a:rPr lang="en-IN" b="0" dirty="0"/>
              <a:t>at the same time that accounts receivable is debited</a:t>
            </a:r>
            <a:r>
              <a:rPr lang="en-IN" dirty="0"/>
              <a:t>. This account is a contra account to the CIP asset. Why create the billings account</a:t>
            </a:r>
            <a:r>
              <a:rPr lang="en-IN" dirty="0" smtClean="0"/>
              <a:t>? A</a:t>
            </a:r>
            <a:r>
              <a:rPr lang="en-IN" baseline="0" dirty="0" smtClean="0"/>
              <a:t> </a:t>
            </a:r>
            <a:r>
              <a:rPr lang="en-IN" baseline="0" dirty="0"/>
              <a:t>challenge with accounting for long-term contracts is that the physical asset (CIP) and the financial asset (accounts receivable or, after collection of the receivable, cash) are both on the balance sheet simultaneously, such that there is double accounting for the same contract</a:t>
            </a:r>
            <a:r>
              <a:rPr lang="en-IN" baseline="0" dirty="0" smtClean="0"/>
              <a:t>. By </a:t>
            </a:r>
            <a:r>
              <a:rPr lang="en-IN" baseline="0" dirty="0"/>
              <a:t>having billings as a contra to CIP, the net carrying value of the physical asset (CIP) is reduced when the financial asset is recognized, so we avoid that problem</a:t>
            </a:r>
            <a:r>
              <a:rPr lang="en-IN" baseline="0" dirty="0" smtClean="0"/>
              <a:t>. </a:t>
            </a:r>
            <a:r>
              <a:rPr lang="en-IN" dirty="0" smtClean="0"/>
              <a:t>At </a:t>
            </a:r>
            <a:r>
              <a:rPr lang="en-IN" dirty="0"/>
              <a:t>the end of each period, the balances in CIP and billings are compared. If the net amount is a debit, it is reported in the balance sheet as a contract asset, because it has done more work creating the asset than it has billed the client for. Conversely, if the net amount is a credit, it is reported as a contract liability (like deferred revenue), because Harding has billed the client for more work than it has actually done to date.</a:t>
            </a:r>
          </a:p>
          <a:p>
            <a:pPr>
              <a:spcBef>
                <a:spcPct val="0"/>
              </a:spcBef>
            </a:pPr>
            <a:endParaRPr lang="en-IN" dirty="0"/>
          </a:p>
          <a:p>
            <a:pPr>
              <a:spcBef>
                <a:spcPct val="0"/>
              </a:spcBef>
            </a:pPr>
            <a:r>
              <a:rPr lang="en-US" dirty="0"/>
              <a:t>Of course, Harding also will report an account receivable for amounts it has billed the client and not yet been paid.</a:t>
            </a:r>
          </a:p>
          <a:p>
            <a:pPr>
              <a:spcBef>
                <a:spcPct val="0"/>
              </a:spcBef>
            </a:pPr>
            <a:endParaRPr lang="en-IN" dirty="0"/>
          </a:p>
        </p:txBody>
      </p:sp>
      <p:sp>
        <p:nvSpPr>
          <p:cNvPr id="1024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30CF7C7-8F31-42D0-8958-C74FBDED8A90}" type="slidenum">
              <a:rPr lang="en-IN">
                <a:cs typeface="Arial" charset="0"/>
              </a:rPr>
              <a:pPr fontAlgn="base">
                <a:spcBef>
                  <a:spcPct val="0"/>
                </a:spcBef>
                <a:spcAft>
                  <a:spcPct val="0"/>
                </a:spcAft>
              </a:pPr>
              <a:t>85</a:t>
            </a:fld>
            <a:endParaRPr lang="en-IN" dirty="0">
              <a:cs typeface="Arial" charset="0"/>
            </a:endParaRPr>
          </a:p>
        </p:txBody>
      </p:sp>
    </p:spTree>
    <p:extLst>
      <p:ext uri="{BB962C8B-B14F-4D97-AF65-F5344CB8AC3E}">
        <p14:creationId xmlns:p14="http://schemas.microsoft.com/office/powerpoint/2010/main" val="249328023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04450" name="Notes Placeholder 2"/>
          <p:cNvSpPr>
            <a:spLocks noGrp="1"/>
          </p:cNvSpPr>
          <p:nvPr>
            <p:ph type="body" idx="1"/>
          </p:nvPr>
        </p:nvSpPr>
        <p:spPr bwMode="auto">
          <a:noFill/>
        </p:spPr>
        <p:txBody>
          <a:bodyPr wrap="square" numCol="1" anchor="t" anchorCtr="0" compatLnSpc="1">
            <a:prstTxWarp prst="textNoShape">
              <a:avLst/>
            </a:prstTxWarp>
          </a:bodyPr>
          <a:lstStyle/>
          <a:p>
            <a:r>
              <a:rPr lang="fr-FR" sz="1200" b="0" i="0" u="none" strike="noStrike" kern="1200" baseline="0" dirty="0">
                <a:solidFill>
                  <a:schemeClr val="tx1"/>
                </a:solidFill>
                <a:latin typeface="+mn-lt"/>
                <a:ea typeface="+mn-ea"/>
                <a:cs typeface="+mn-cs"/>
              </a:rPr>
              <a:t>Illustration 5–24B Journal Entries—Revenue Recognition</a:t>
            </a:r>
          </a:p>
          <a:p>
            <a:endParaRPr lang="en-US" dirty="0"/>
          </a:p>
          <a:p>
            <a:r>
              <a:rPr lang="en-US" dirty="0"/>
              <a:t>Now let’s see how revenue is recognized for Harding</a:t>
            </a:r>
            <a:r>
              <a:rPr lang="en-US" dirty="0" smtClean="0"/>
              <a:t>. We’ll </a:t>
            </a:r>
            <a:r>
              <a:rPr lang="en-US" dirty="0"/>
              <a:t>start with the general structure</a:t>
            </a:r>
            <a:r>
              <a:rPr lang="en-US" baseline="0" dirty="0"/>
              <a:t> of the journal entry</a:t>
            </a:r>
            <a:r>
              <a:rPr lang="en-US" dirty="0"/>
              <a:t>, and then discuss timing.</a:t>
            </a:r>
          </a:p>
          <a:p>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Let’s start with recognizing revenue upon completion</a:t>
            </a:r>
            <a:r>
              <a:rPr lang="en-US" dirty="0" smtClean="0"/>
              <a:t>. </a:t>
            </a:r>
            <a:r>
              <a:rPr lang="en-IN" sz="1200" b="0" i="0" u="none" strike="noStrike" kern="1200" baseline="0" dirty="0" smtClean="0">
                <a:solidFill>
                  <a:schemeClr val="tx1"/>
                </a:solidFill>
                <a:latin typeface="+mn-lt"/>
                <a:ea typeface="+mn-ea"/>
                <a:cs typeface="+mn-cs"/>
              </a:rPr>
              <a:t>Normally </a:t>
            </a:r>
            <a:r>
              <a:rPr lang="en-IN" sz="1200" b="0" i="0" u="none" strike="noStrike" kern="1200" baseline="0" dirty="0">
                <a:solidFill>
                  <a:schemeClr val="tx1"/>
                </a:solidFill>
                <a:latin typeface="+mn-lt"/>
                <a:ea typeface="+mn-ea"/>
                <a:cs typeface="+mn-cs"/>
              </a:rPr>
              <a:t>when we sell goods we debit accounts receivable and credit revenue, and debit cost of goods sold and credit inventory</a:t>
            </a:r>
            <a:r>
              <a:rPr lang="en-IN" sz="1200" b="0" i="0" u="none" strike="noStrike" kern="1200" baseline="0" dirty="0" smtClean="0">
                <a:solidFill>
                  <a:schemeClr val="tx1"/>
                </a:solidFill>
                <a:latin typeface="+mn-lt"/>
                <a:ea typeface="+mn-ea"/>
                <a:cs typeface="+mn-cs"/>
              </a:rPr>
              <a:t>. Here </a:t>
            </a:r>
            <a:r>
              <a:rPr lang="en-IN" sz="1200" b="0" i="0" u="none" strike="noStrike" kern="1200" baseline="0" dirty="0">
                <a:solidFill>
                  <a:schemeClr val="tx1"/>
                </a:solidFill>
                <a:latin typeface="+mn-lt"/>
                <a:ea typeface="+mn-ea"/>
                <a:cs typeface="+mn-cs"/>
              </a:rPr>
              <a:t>we are crediting revenue and debiting cost of construction (think “cost of goods sold”)</a:t>
            </a:r>
            <a:r>
              <a:rPr lang="en-IN" sz="1200" b="0" i="0" u="none" strike="noStrike" kern="1200" baseline="0" dirty="0" smtClean="0">
                <a:solidFill>
                  <a:schemeClr val="tx1"/>
                </a:solidFill>
                <a:latin typeface="+mn-lt"/>
                <a:ea typeface="+mn-ea"/>
                <a:cs typeface="+mn-cs"/>
              </a:rPr>
              <a:t>. We </a:t>
            </a:r>
            <a:r>
              <a:rPr lang="en-IN" sz="1200" b="0" i="0" u="none" strike="noStrike" kern="1200" baseline="0" dirty="0">
                <a:solidFill>
                  <a:schemeClr val="tx1"/>
                </a:solidFill>
                <a:latin typeface="+mn-lt"/>
                <a:ea typeface="+mn-ea"/>
                <a:cs typeface="+mn-cs"/>
              </a:rPr>
              <a:t>don’t debit accounts receivable, because that happens when we bill the customer, and we don’t credit inventory, because CIP is still on Harding’s balance sheet</a:t>
            </a:r>
            <a:r>
              <a:rPr lang="en-IN" sz="1200" b="0" i="0" u="none" strike="noStrike" kern="1200" baseline="0" dirty="0" smtClean="0">
                <a:solidFill>
                  <a:schemeClr val="tx1"/>
                </a:solidFill>
                <a:latin typeface="+mn-lt"/>
                <a:ea typeface="+mn-ea"/>
                <a:cs typeface="+mn-cs"/>
              </a:rPr>
              <a:t>. Instead</a:t>
            </a:r>
            <a:r>
              <a:rPr lang="en-IN" sz="1200" b="0" i="0" u="none" strike="noStrike" kern="1200" baseline="0" dirty="0">
                <a:solidFill>
                  <a:schemeClr val="tx1"/>
                </a:solidFill>
                <a:latin typeface="+mn-lt"/>
                <a:ea typeface="+mn-ea"/>
                <a:cs typeface="+mn-cs"/>
              </a:rPr>
              <a:t>, to make the journal entry balance, we debit CIP for gross profit</a:t>
            </a:r>
            <a:r>
              <a:rPr lang="en-IN" sz="1200" b="0" i="0" u="none" strike="noStrike" kern="1200" baseline="0" dirty="0" smtClean="0">
                <a:solidFill>
                  <a:schemeClr val="tx1"/>
                </a:solidFill>
                <a:latin typeface="+mn-lt"/>
                <a:ea typeface="+mn-ea"/>
                <a:cs typeface="+mn-cs"/>
              </a:rPr>
              <a:t>. That </a:t>
            </a:r>
            <a:r>
              <a:rPr lang="en-IN" sz="1200" b="0" i="0" u="none" strike="noStrike" kern="1200" baseline="0" dirty="0">
                <a:solidFill>
                  <a:schemeClr val="tx1"/>
                </a:solidFill>
                <a:latin typeface="+mn-lt"/>
                <a:ea typeface="+mn-ea"/>
                <a:cs typeface="+mn-cs"/>
              </a:rPr>
              <a:t>has the effect of carrying CIP at its sales price (cost + gross profit), which makes sense as we are acting like we sold it but still have the asset on the balance sheet</a:t>
            </a:r>
            <a:r>
              <a:rPr lang="en-IN" sz="1200" b="0" i="0" u="none" strike="noStrike" kern="1200" baseline="0" dirty="0" smtClean="0">
                <a:solidFill>
                  <a:schemeClr val="tx1"/>
                </a:solidFill>
                <a:latin typeface="+mn-lt"/>
                <a:ea typeface="+mn-ea"/>
                <a:cs typeface="+mn-cs"/>
              </a:rPr>
              <a:t>. Also</a:t>
            </a:r>
            <a:r>
              <a:rPr lang="en-IN" sz="1200" b="0" i="0" u="none" strike="noStrike" kern="1200" baseline="0" dirty="0">
                <a:solidFill>
                  <a:schemeClr val="tx1"/>
                </a:solidFill>
                <a:latin typeface="+mn-lt"/>
                <a:ea typeface="+mn-ea"/>
                <a:cs typeface="+mn-cs"/>
              </a:rPr>
              <a:t>, at the end of the contract the CIP account </a:t>
            </a:r>
            <a:r>
              <a:rPr lang="en-IN" sz="1200" b="0" i="0" u="none" strike="noStrike" kern="1200" baseline="0" dirty="0" smtClean="0">
                <a:solidFill>
                  <a:schemeClr val="tx1"/>
                </a:solidFill>
                <a:latin typeface="+mn-lt"/>
                <a:ea typeface="+mn-ea"/>
                <a:cs typeface="+mn-cs"/>
              </a:rPr>
              <a:t>contains </a:t>
            </a:r>
            <a:r>
              <a:rPr lang="en-IN" sz="1200" b="0" i="0" u="none" strike="noStrike" kern="1200" baseline="0" dirty="0">
                <a:solidFill>
                  <a:schemeClr val="tx1"/>
                </a:solidFill>
                <a:latin typeface="+mn-lt"/>
                <a:ea typeface="+mn-ea"/>
                <a:cs typeface="+mn-cs"/>
              </a:rPr>
              <a:t>total cost and gross profit (so it contains an amount equal to total revenue) and the billings account contains all amounts billed to the customer (which should equal total revenue), so their balances exactly offset to create a net value of zero</a:t>
            </a:r>
            <a:r>
              <a:rPr lang="en-IN" sz="1200" b="0" i="0" u="none" strike="noStrike" kern="1200" baseline="0" dirty="0" smtClean="0">
                <a:solidFill>
                  <a:schemeClr val="tx1"/>
                </a:solidFill>
                <a:latin typeface="+mn-lt"/>
                <a:ea typeface="+mn-ea"/>
                <a:cs typeface="+mn-cs"/>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Now compare revenue recognized upon completion with</a:t>
            </a:r>
            <a:r>
              <a:rPr lang="en-US" baseline="0" dirty="0" smtClean="0"/>
              <a:t> revenue recognized over the term of the contract. </a:t>
            </a:r>
            <a:r>
              <a:rPr lang="en-US" dirty="0" smtClean="0"/>
              <a:t>Note that the journal</a:t>
            </a:r>
            <a:r>
              <a:rPr lang="en-US" baseline="0" dirty="0" smtClean="0"/>
              <a:t> entries all have the same structure, and that the </a:t>
            </a:r>
            <a:r>
              <a:rPr lang="en-US" dirty="0" smtClean="0"/>
              <a:t>same total amount</a:t>
            </a:r>
            <a:r>
              <a:rPr lang="en-US" baseline="0" dirty="0" smtClean="0"/>
              <a:t> </a:t>
            </a:r>
            <a:r>
              <a:rPr lang="en-US" dirty="0" smtClean="0"/>
              <a:t>of revenue, cost of construction, and gross profit is recognized,</a:t>
            </a:r>
            <a:r>
              <a:rPr lang="en-US" baseline="0" dirty="0" smtClean="0"/>
              <a:t> regardless of whether it is recognized over the term of the contract or upon contract completion.</a:t>
            </a:r>
            <a:r>
              <a:rPr lang="en-IN" sz="1200" b="0" i="0" u="none" strike="noStrike" kern="1200" baseline="0" dirty="0" smtClean="0">
                <a:solidFill>
                  <a:schemeClr val="tx1"/>
                </a:solidFill>
                <a:latin typeface="+mn-lt"/>
                <a:ea typeface="+mn-ea"/>
                <a:cs typeface="+mn-cs"/>
              </a:rPr>
              <a:t> The only difference is timing.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a:p>
            <a:endParaRPr lang="en-US" dirty="0"/>
          </a:p>
        </p:txBody>
      </p:sp>
      <p:sp>
        <p:nvSpPr>
          <p:cNvPr id="1044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73055E-0883-4C71-9427-150F363DBCFE}" type="slidenum">
              <a:rPr lang="en-IN">
                <a:cs typeface="Arial" charset="0"/>
              </a:rPr>
              <a:pPr fontAlgn="base">
                <a:spcBef>
                  <a:spcPct val="0"/>
                </a:spcBef>
                <a:spcAft>
                  <a:spcPct val="0"/>
                </a:spcAft>
              </a:pPr>
              <a:t>86</a:t>
            </a:fld>
            <a:endParaRPr lang="en-IN" dirty="0">
              <a:cs typeface="Arial" charset="0"/>
            </a:endParaRPr>
          </a:p>
        </p:txBody>
      </p:sp>
    </p:spTree>
    <p:extLst>
      <p:ext uri="{BB962C8B-B14F-4D97-AF65-F5344CB8AC3E}">
        <p14:creationId xmlns:p14="http://schemas.microsoft.com/office/powerpoint/2010/main" val="167503048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0445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5–24B </a:t>
            </a:r>
            <a:r>
              <a:rPr lang="en-US" sz="1200" b="0" i="0" u="none" strike="noStrike" kern="1200" baseline="0" dirty="0" smtClean="0">
                <a:solidFill>
                  <a:schemeClr val="tx1"/>
                </a:solidFill>
                <a:latin typeface="+mn-lt"/>
                <a:ea typeface="+mn-ea"/>
                <a:cs typeface="+mn-cs"/>
              </a:rPr>
              <a:t>(continued)</a:t>
            </a:r>
            <a:endParaRPr lang="en-US"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If </a:t>
            </a:r>
            <a:r>
              <a:rPr lang="en-US" sz="1200" b="0" i="0" u="none" strike="noStrike" kern="1200" baseline="0" dirty="0">
                <a:solidFill>
                  <a:schemeClr val="tx1"/>
                </a:solidFill>
                <a:latin typeface="+mn-lt"/>
                <a:ea typeface="+mn-ea"/>
                <a:cs typeface="+mn-cs"/>
              </a:rPr>
              <a:t>a contract doesn’t qualify for revenue recognition over time, revenue is recognized at the point in time that control transfers from the seller to the customer, which typically occurs when the contract has been completed. At that time, the seller views itself as selling the asset and recognizes revenues and expenses associated with the sale.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Completion occurs in 2020 for our Harding example. Prior to then, CIP includes only costs, showing a cumulative balance of $1,500,000 and $2,500,000 at the end of 2018 and 2019, respectively, and totaling $4,100,000 ($1,500,000 + 1,000,000 + 1,600,000) when the project is completed in 2020. Upon completion, Harding recognizes revenue of $5,000,000 and cost of construction (similar to cost of goods sold) of $4,100,000, because the asset is viewed as “sold” on that date. Harding includes the resulting </a:t>
            </a:r>
            <a:r>
              <a:rPr lang="en-US" sz="1200" b="1" i="0" u="none" strike="noStrike" kern="1200" baseline="0" dirty="0">
                <a:solidFill>
                  <a:schemeClr val="tx1"/>
                </a:solidFill>
                <a:latin typeface="+mn-lt"/>
                <a:ea typeface="+mn-ea"/>
                <a:cs typeface="+mn-cs"/>
              </a:rPr>
              <a:t>$900,000 </a:t>
            </a:r>
            <a:r>
              <a:rPr lang="en-US" sz="1200" b="0" i="0" u="none" strike="noStrike" kern="1200" baseline="0" dirty="0">
                <a:solidFill>
                  <a:schemeClr val="tx1"/>
                </a:solidFill>
                <a:latin typeface="+mn-lt"/>
                <a:ea typeface="+mn-ea"/>
                <a:cs typeface="+mn-cs"/>
              </a:rPr>
              <a:t>gross profit in CIP, increasing its balance to the $5,000,000 total cost + gross profit for the project. </a:t>
            </a:r>
          </a:p>
          <a:p>
            <a:endParaRPr lang="en-US" sz="1200" b="0" i="0" u="none" strike="noStrike" kern="1200" baseline="0" dirty="0">
              <a:solidFill>
                <a:schemeClr val="tx1"/>
              </a:solidFill>
              <a:latin typeface="+mn-lt"/>
              <a:ea typeface="+mn-ea"/>
              <a:cs typeface="+mn-cs"/>
            </a:endParaRPr>
          </a:p>
          <a:p>
            <a:endParaRPr lang="en-US" dirty="0"/>
          </a:p>
        </p:txBody>
      </p:sp>
      <p:sp>
        <p:nvSpPr>
          <p:cNvPr id="1044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73055E-0883-4C71-9427-150F363DBCFE}" type="slidenum">
              <a:rPr lang="en-IN">
                <a:cs typeface="Arial" charset="0"/>
              </a:rPr>
              <a:pPr fontAlgn="base">
                <a:spcBef>
                  <a:spcPct val="0"/>
                </a:spcBef>
                <a:spcAft>
                  <a:spcPct val="0"/>
                </a:spcAft>
              </a:pPr>
              <a:t>87</a:t>
            </a:fld>
            <a:endParaRPr lang="en-IN" dirty="0">
              <a:cs typeface="Arial" charset="0"/>
            </a:endParaRPr>
          </a:p>
        </p:txBody>
      </p:sp>
    </p:spTree>
    <p:extLst>
      <p:ext uri="{BB962C8B-B14F-4D97-AF65-F5344CB8AC3E}">
        <p14:creationId xmlns:p14="http://schemas.microsoft.com/office/powerpoint/2010/main" val="421986675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IN" altLang="en-US" dirty="0"/>
              <a:t>If a contract qualifies for revenue recognition over time, revenue is recognized over time as the project is completed. Each period, the revenue to be recognized in that period is calculated by first calculating the total revenue that should be recognized to date and then subtracting the amount of revenue recognized in </a:t>
            </a:r>
            <a:r>
              <a:rPr lang="en-IN" altLang="en-US" dirty="0" smtClean="0"/>
              <a:t>the prior </a:t>
            </a:r>
            <a:r>
              <a:rPr lang="en-IN" altLang="en-US" dirty="0"/>
              <a:t>period</a:t>
            </a:r>
            <a:r>
              <a:rPr lang="en-IN" altLang="en-US" dirty="0" smtClean="0"/>
              <a:t>. That </a:t>
            </a:r>
            <a:r>
              <a:rPr lang="en-IN" altLang="en-US" dirty="0"/>
              <a:t>approach automatically updates revenue for any changes in estimates that have occurred during the period.</a:t>
            </a:r>
          </a:p>
          <a:p>
            <a:pPr eaLnBrk="1" hangingPunct="1"/>
            <a:endParaRPr lang="en-IN" altLang="en-US" dirty="0"/>
          </a:p>
          <a:p>
            <a:pPr eaLnBrk="1" hangingPunct="1"/>
            <a:r>
              <a:rPr lang="en-IN" altLang="en-US" dirty="0"/>
              <a:t>The tough part is determining progress to date</a:t>
            </a:r>
            <a:r>
              <a:rPr lang="en-IN" altLang="en-US" dirty="0" smtClean="0"/>
              <a:t>. Typically </a:t>
            </a:r>
            <a:r>
              <a:rPr lang="en-IN" altLang="en-US" dirty="0"/>
              <a:t>sellers estimate progress by</a:t>
            </a:r>
            <a:r>
              <a:rPr lang="en-IN" altLang="en-US" i="1" dirty="0"/>
              <a:t> </a:t>
            </a:r>
            <a:r>
              <a:rPr lang="en-IN" altLang="en-US" dirty="0"/>
              <a:t>measuring the proportion of effort expended thus far relative to the total effort expected to satisfy the performance obligation. These efforts could be costs incurred, labor hours expended, machine hours used, or time lapsed. The most common approach to estimating progress toward completion is to use a “cost-to-cost ratio” that compares total cost incurred to date to the total estimated cost to complete the project.</a:t>
            </a:r>
            <a:endParaRPr lang="en-US" altLang="en-US" dirty="0"/>
          </a:p>
        </p:txBody>
      </p:sp>
      <p:sp>
        <p:nvSpPr>
          <p:cNvPr id="10445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E9C359B-0E88-46FC-BA5B-4E8A0F87CB34}" type="slidenum">
              <a:rPr lang="en-IN">
                <a:cs typeface="Arial" charset="0"/>
              </a:rPr>
              <a:pPr fontAlgn="base">
                <a:spcBef>
                  <a:spcPct val="0"/>
                </a:spcBef>
                <a:spcAft>
                  <a:spcPct val="0"/>
                </a:spcAft>
                <a:defRPr/>
              </a:pPr>
              <a:t>88</a:t>
            </a:fld>
            <a:endParaRPr lang="en-IN" dirty="0">
              <a:cs typeface="Arial" charset="0"/>
            </a:endParaRPr>
          </a:p>
        </p:txBody>
      </p:sp>
    </p:spTree>
    <p:extLst>
      <p:ext uri="{BB962C8B-B14F-4D97-AF65-F5344CB8AC3E}">
        <p14:creationId xmlns:p14="http://schemas.microsoft.com/office/powerpoint/2010/main" val="386421302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0445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5–24C </a:t>
            </a:r>
            <a:r>
              <a:rPr lang="en-US" sz="1200" b="0" i="0" u="none" strike="noStrike" kern="1200" baseline="0" dirty="0" smtClean="0">
                <a:solidFill>
                  <a:schemeClr val="tx1"/>
                </a:solidFill>
                <a:latin typeface="+mn-lt"/>
                <a:ea typeface="+mn-ea"/>
                <a:cs typeface="+mn-cs"/>
              </a:rPr>
              <a:t>Allocation </a:t>
            </a:r>
            <a:r>
              <a:rPr lang="en-US" sz="1200" b="0" i="0" u="none" strike="noStrike" kern="1200" baseline="0" dirty="0">
                <a:solidFill>
                  <a:schemeClr val="tx1"/>
                </a:solidFill>
                <a:latin typeface="+mn-lt"/>
                <a:ea typeface="+mn-ea"/>
                <a:cs typeface="+mn-cs"/>
              </a:rPr>
              <a:t>of Revenue to Each Period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assume the Harding project qualifies for revenue recognition over time, and consider the calculation of revenue each year based on progress to date estimated using the cost-to-cost ratio. Notice that this approach automatically includes changes in estimated cost to complete the job, and therefore in estimated percentage completion, by first calculating the cumulative amount of revenue to be recognized to date and then subtracting revenue recognized in prior periods to determine revenue recognized in the current period.</a:t>
            </a:r>
          </a:p>
          <a:p>
            <a:endParaRPr lang="en-US" sz="1200" b="0" i="0" u="none" strike="noStrike" kern="1200" baseline="0" dirty="0">
              <a:solidFill>
                <a:schemeClr val="tx1"/>
              </a:solidFill>
              <a:latin typeface="+mn-lt"/>
              <a:ea typeface="+mn-ea"/>
              <a:cs typeface="+mn-cs"/>
            </a:endParaRPr>
          </a:p>
          <a:p>
            <a:endParaRPr lang="en-US" b="0" dirty="0"/>
          </a:p>
        </p:txBody>
      </p:sp>
      <p:sp>
        <p:nvSpPr>
          <p:cNvPr id="1044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73055E-0883-4C71-9427-150F363DBCFE}" type="slidenum">
              <a:rPr lang="en-IN">
                <a:cs typeface="Arial" charset="0"/>
              </a:rPr>
              <a:pPr fontAlgn="base">
                <a:spcBef>
                  <a:spcPct val="0"/>
                </a:spcBef>
                <a:spcAft>
                  <a:spcPct val="0"/>
                </a:spcAft>
              </a:pPr>
              <a:t>89</a:t>
            </a:fld>
            <a:endParaRPr lang="en-IN" dirty="0">
              <a:cs typeface="Arial" charset="0"/>
            </a:endParaRPr>
          </a:p>
        </p:txBody>
      </p:sp>
    </p:spTree>
    <p:extLst>
      <p:ext uri="{BB962C8B-B14F-4D97-AF65-F5344CB8AC3E}">
        <p14:creationId xmlns:p14="http://schemas.microsoft.com/office/powerpoint/2010/main" val="1998613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kern="1200" dirty="0" smtClean="0">
                <a:solidFill>
                  <a:schemeClr val="tx1"/>
                </a:solidFill>
                <a:effectLst/>
                <a:latin typeface="+mn-lt"/>
                <a:ea typeface="+mn-ea"/>
                <a:cs typeface="+mn-cs"/>
              </a:rPr>
              <a:t>In Illustration 5–4 we apply these indicators to TrueTech Industries, a company we will revisit throughout this chapter to illustrate revenue recognition.</a:t>
            </a:r>
            <a:r>
              <a:rPr lang="en-US" dirty="0" smtClean="0">
                <a:effectLst/>
              </a:rPr>
              <a:t> </a:t>
            </a:r>
          </a:p>
          <a:p>
            <a:pPr>
              <a:spcBef>
                <a:spcPct val="0"/>
              </a:spcBef>
            </a:pPr>
            <a:endParaRPr lang="en-US" b="0" dirty="0"/>
          </a:p>
          <a:p>
            <a:pPr>
              <a:spcBef>
                <a:spcPct val="0"/>
              </a:spcBef>
            </a:pPr>
            <a:r>
              <a:rPr lang="en-US" b="0" dirty="0"/>
              <a:t>TrueTech has received the order but hasn’t fulfilled its performance obligation to deliver Tri-Boxes. In light of this and other indicators, TrueTech’s judgment is that control has not been transferred and revenue should not be recognized. </a:t>
            </a:r>
          </a:p>
          <a:p>
            <a:pPr>
              <a:spcBef>
                <a:spcPct val="0"/>
              </a:spcBef>
            </a:pPr>
            <a:endParaRPr lang="en-IN" b="0" dirty="0"/>
          </a:p>
          <a:p>
            <a:pPr>
              <a:spcBef>
                <a:spcPct val="0"/>
              </a:spcBef>
            </a:pPr>
            <a:r>
              <a:rPr lang="en-IN" dirty="0"/>
              <a:t>On December 20, TrueTech has received the order, but it hasn’t yet fulfilled its performance obligation to deliver the Tri-Boxes. As TrueTech has not transferred control of goods, revenue should not be recognized.</a:t>
            </a: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9</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0445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5–24C </a:t>
            </a:r>
            <a:r>
              <a:rPr lang="en-US" sz="1200" b="0" i="0" u="none" strike="noStrike" kern="1200" baseline="0" dirty="0" smtClean="0">
                <a:solidFill>
                  <a:schemeClr val="tx1"/>
                </a:solidFill>
                <a:latin typeface="+mn-lt"/>
                <a:ea typeface="+mn-ea"/>
                <a:cs typeface="+mn-cs"/>
              </a:rPr>
              <a:t>Allocation </a:t>
            </a:r>
            <a:r>
              <a:rPr lang="en-US" sz="1200" b="0" i="0" u="none" strike="noStrike" kern="1200" baseline="0" dirty="0">
                <a:solidFill>
                  <a:schemeClr val="tx1"/>
                </a:solidFill>
                <a:latin typeface="+mn-lt"/>
                <a:ea typeface="+mn-ea"/>
                <a:cs typeface="+mn-cs"/>
              </a:rPr>
              <a:t>of Revenue to Each Period </a:t>
            </a:r>
            <a:r>
              <a:rPr lang="en-US" sz="1200" b="0" i="0" u="none" strike="noStrike" kern="1200" baseline="0" dirty="0" smtClean="0">
                <a:solidFill>
                  <a:schemeClr val="tx1"/>
                </a:solidFill>
                <a:latin typeface="+mn-lt"/>
                <a:ea typeface="+mn-ea"/>
                <a:cs typeface="+mn-cs"/>
              </a:rPr>
              <a:t>(continued)</a:t>
            </a:r>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First, the cumulative amount of revenue to be recognized to date is calculated and then revenue recognized in prior periods is subtracted to determine revenue recognized in the current period.</a:t>
            </a:r>
          </a:p>
          <a:p>
            <a:endParaRPr lang="en-US" sz="1200" b="0" i="0" u="none" strike="noStrike" kern="1200" baseline="0" dirty="0">
              <a:solidFill>
                <a:schemeClr val="tx1"/>
              </a:solidFill>
              <a:latin typeface="+mn-lt"/>
              <a:ea typeface="+mn-ea"/>
              <a:cs typeface="+mn-cs"/>
            </a:endParaRPr>
          </a:p>
          <a:p>
            <a:endParaRPr lang="en-US" b="0" dirty="0"/>
          </a:p>
        </p:txBody>
      </p:sp>
      <p:sp>
        <p:nvSpPr>
          <p:cNvPr id="1044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73055E-0883-4C71-9427-150F363DBCFE}" type="slidenum">
              <a:rPr lang="en-IN">
                <a:cs typeface="Arial" charset="0"/>
              </a:rPr>
              <a:pPr fontAlgn="base">
                <a:spcBef>
                  <a:spcPct val="0"/>
                </a:spcBef>
                <a:spcAft>
                  <a:spcPct val="0"/>
                </a:spcAft>
              </a:pPr>
              <a:t>90</a:t>
            </a:fld>
            <a:endParaRPr lang="en-IN" dirty="0">
              <a:cs typeface="Arial" charset="0"/>
            </a:endParaRPr>
          </a:p>
        </p:txBody>
      </p:sp>
    </p:spTree>
    <p:extLst>
      <p:ext uri="{BB962C8B-B14F-4D97-AF65-F5344CB8AC3E}">
        <p14:creationId xmlns:p14="http://schemas.microsoft.com/office/powerpoint/2010/main" val="392284395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0445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5–24C </a:t>
            </a:r>
            <a:r>
              <a:rPr lang="en-US" sz="1200" b="0" i="0" u="none" strike="noStrike" kern="1200" baseline="0" dirty="0" smtClean="0">
                <a:solidFill>
                  <a:schemeClr val="tx1"/>
                </a:solidFill>
                <a:latin typeface="+mn-lt"/>
                <a:ea typeface="+mn-ea"/>
                <a:cs typeface="+mn-cs"/>
              </a:rPr>
              <a:t>Allocation </a:t>
            </a:r>
            <a:r>
              <a:rPr lang="en-US" sz="1200" b="0" i="0" u="none" strike="noStrike" kern="1200" baseline="0" dirty="0">
                <a:solidFill>
                  <a:schemeClr val="tx1"/>
                </a:solidFill>
                <a:latin typeface="+mn-lt"/>
                <a:ea typeface="+mn-ea"/>
                <a:cs typeface="+mn-cs"/>
              </a:rPr>
              <a:t>of Revenue to Each Period </a:t>
            </a:r>
            <a:r>
              <a:rPr lang="en-US" sz="1200" b="0" i="0" u="none" strike="noStrike" kern="1200" baseline="0" dirty="0" smtClean="0">
                <a:solidFill>
                  <a:schemeClr val="tx1"/>
                </a:solidFill>
                <a:latin typeface="+mn-lt"/>
                <a:ea typeface="+mn-ea"/>
                <a:cs typeface="+mn-cs"/>
              </a:rPr>
              <a:t>(cont. 2)</a:t>
            </a:r>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We can see that each year the journal entry recognizing revenue over the contract period serves to update CIP to include that year’s gross profit</a:t>
            </a:r>
            <a:r>
              <a:rPr lang="en-IN" sz="1200" b="0" i="0" u="none" strike="noStrike" kern="1200" baseline="0" dirty="0" smtClean="0">
                <a:solidFill>
                  <a:schemeClr val="tx1"/>
                </a:solidFill>
                <a:latin typeface="+mn-lt"/>
                <a:ea typeface="+mn-ea"/>
                <a:cs typeface="+mn-cs"/>
              </a:rPr>
              <a:t>. At </a:t>
            </a:r>
            <a:r>
              <a:rPr lang="en-IN" sz="1200" b="0" i="0" u="none" strike="noStrike" kern="1200" baseline="0" dirty="0">
                <a:solidFill>
                  <a:schemeClr val="tx1"/>
                </a:solidFill>
                <a:latin typeface="+mn-lt"/>
                <a:ea typeface="+mn-ea"/>
                <a:cs typeface="+mn-cs"/>
              </a:rPr>
              <a:t>the end of the contract, CIP includes all cost and all gross profit, so it includes total revenue of </a:t>
            </a:r>
            <a:r>
              <a:rPr lang="en-IN" sz="1200" b="0" i="0" u="none" strike="noStrike" kern="1200" baseline="0" dirty="0" smtClean="0">
                <a:solidFill>
                  <a:schemeClr val="tx1"/>
                </a:solidFill>
                <a:latin typeface="+mn-lt"/>
                <a:ea typeface="+mn-ea"/>
                <a:cs typeface="+mn-cs"/>
              </a:rPr>
              <a:t>$5 million, exactly </a:t>
            </a:r>
            <a:r>
              <a:rPr lang="en-IN" sz="1200" b="0" i="0" u="none" strike="noStrike" kern="1200" baseline="0" dirty="0">
                <a:solidFill>
                  <a:schemeClr val="tx1"/>
                </a:solidFill>
                <a:latin typeface="+mn-lt"/>
                <a:ea typeface="+mn-ea"/>
                <a:cs typeface="+mn-cs"/>
              </a:rPr>
              <a:t>equal to the $</a:t>
            </a:r>
            <a:r>
              <a:rPr lang="en-IN" sz="1200" b="0" i="0" u="none" strike="noStrike" kern="1200" baseline="0" dirty="0" smtClean="0">
                <a:solidFill>
                  <a:schemeClr val="tx1"/>
                </a:solidFill>
                <a:latin typeface="+mn-lt"/>
                <a:ea typeface="+mn-ea"/>
                <a:cs typeface="+mn-cs"/>
              </a:rPr>
              <a:t>5</a:t>
            </a:r>
            <a:r>
              <a:rPr lang="en-IN" sz="1200" b="0" i="0" u="none" strike="noStrike" kern="1200" dirty="0" smtClean="0">
                <a:solidFill>
                  <a:schemeClr val="tx1"/>
                </a:solidFill>
                <a:latin typeface="+mn-lt"/>
                <a:ea typeface="+mn-ea"/>
                <a:cs typeface="+mn-cs"/>
              </a:rPr>
              <a:t> million</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billed to the customer</a:t>
            </a:r>
            <a:r>
              <a:rPr lang="en-IN" sz="1200" b="0" i="0" u="none" strike="noStrike" kern="1200" baseline="0" dirty="0" smtClean="0">
                <a:solidFill>
                  <a:schemeClr val="tx1"/>
                </a:solidFill>
                <a:latin typeface="+mn-lt"/>
                <a:ea typeface="+mn-ea"/>
                <a:cs typeface="+mn-cs"/>
              </a:rPr>
              <a:t>. We </a:t>
            </a:r>
            <a:r>
              <a:rPr lang="en-IN" sz="1200" b="0" i="0" u="none" strike="noStrike" kern="1200" baseline="0" dirty="0">
                <a:solidFill>
                  <a:schemeClr val="tx1"/>
                </a:solidFill>
                <a:latin typeface="+mn-lt"/>
                <a:ea typeface="+mn-ea"/>
                <a:cs typeface="+mn-cs"/>
              </a:rPr>
              <a:t>end up in the same place regardless of whether revenue is recognized upon completion or over </a:t>
            </a:r>
            <a:r>
              <a:rPr lang="en-IN" sz="1200" b="0" i="0" u="none" strike="noStrike" kern="1200" baseline="0" dirty="0" smtClean="0">
                <a:solidFill>
                  <a:schemeClr val="tx1"/>
                </a:solidFill>
                <a:latin typeface="+mn-lt"/>
                <a:ea typeface="+mn-ea"/>
                <a:cs typeface="+mn-cs"/>
              </a:rPr>
              <a:t>time—the </a:t>
            </a:r>
            <a:r>
              <a:rPr lang="en-IN" sz="1200" b="0" i="0" u="none" strike="noStrike" kern="1200" baseline="0" dirty="0">
                <a:solidFill>
                  <a:schemeClr val="tx1"/>
                </a:solidFill>
                <a:latin typeface="+mn-lt"/>
                <a:ea typeface="+mn-ea"/>
                <a:cs typeface="+mn-cs"/>
              </a:rPr>
              <a:t>only thing that differs is timing</a:t>
            </a:r>
            <a:r>
              <a:rPr lang="en-IN" sz="1200" b="0" i="0" u="none" strike="noStrike" kern="1200" baseline="0" dirty="0" smtClean="0">
                <a:solidFill>
                  <a:schemeClr val="tx1"/>
                </a:solidFill>
                <a:latin typeface="+mn-lt"/>
                <a:ea typeface="+mn-ea"/>
                <a:cs typeface="+mn-cs"/>
              </a:rPr>
              <a:t>.</a:t>
            </a:r>
          </a:p>
          <a:p>
            <a:endParaRPr lang="en-IN"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After the job is finished, the only task remaining is for Harding to officially transfer title to the finished asset to the customer. At that time, Harding will prepare a journal entry that removes the contract from its balance sheet by debiting billings and crediting CIP for $5 million, reducing the balance of those accounts to zero. We record the same journal entry to close out the billings and CIP accounts regardless of whether revenue is recognized over time or upon completion. </a:t>
            </a:r>
            <a:endParaRPr lang="en-IN"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b="0" dirty="0"/>
          </a:p>
        </p:txBody>
      </p:sp>
      <p:sp>
        <p:nvSpPr>
          <p:cNvPr id="1044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73055E-0883-4C71-9427-150F363DBCFE}" type="slidenum">
              <a:rPr lang="en-IN">
                <a:cs typeface="Arial" charset="0"/>
              </a:rPr>
              <a:pPr fontAlgn="base">
                <a:spcBef>
                  <a:spcPct val="0"/>
                </a:spcBef>
                <a:spcAft>
                  <a:spcPct val="0"/>
                </a:spcAft>
              </a:pPr>
              <a:t>91</a:t>
            </a:fld>
            <a:endParaRPr lang="en-IN" dirty="0">
              <a:cs typeface="Arial" charset="0"/>
            </a:endParaRPr>
          </a:p>
        </p:txBody>
      </p:sp>
    </p:spTree>
    <p:extLst>
      <p:ext uri="{BB962C8B-B14F-4D97-AF65-F5344CB8AC3E}">
        <p14:creationId xmlns:p14="http://schemas.microsoft.com/office/powerpoint/2010/main" val="312656160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24D Recognition </a:t>
            </a:r>
            <a:r>
              <a:rPr lang="en-US" sz="1200" b="0" i="0" u="none" strike="noStrike" kern="1200" baseline="0" dirty="0">
                <a:solidFill>
                  <a:schemeClr val="tx1"/>
                </a:solidFill>
                <a:latin typeface="+mn-lt"/>
                <a:ea typeface="+mn-ea"/>
                <a:cs typeface="+mn-cs"/>
              </a:rPr>
              <a:t>of Revenue and Cost of Construction in Each Period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Here we can see recognition of revenue, cost of construction, and gross profit in each period of the contract.</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92</a:t>
            </a:fld>
            <a:endParaRPr lang="en-IN" dirty="0"/>
          </a:p>
        </p:txBody>
      </p:sp>
    </p:spTree>
    <p:extLst>
      <p:ext uri="{BB962C8B-B14F-4D97-AF65-F5344CB8AC3E}">
        <p14:creationId xmlns:p14="http://schemas.microsoft.com/office/powerpoint/2010/main" val="149772884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5–24F  Balance Sheet Presentation</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In </a:t>
            </a:r>
            <a:r>
              <a:rPr lang="en-IN" sz="1200" b="0" i="0" u="none" strike="noStrike" kern="1200" baseline="0" dirty="0">
                <a:solidFill>
                  <a:schemeClr val="tx1"/>
                </a:solidFill>
                <a:latin typeface="+mn-lt"/>
                <a:ea typeface="+mn-ea"/>
                <a:cs typeface="+mn-cs"/>
              </a:rPr>
              <a:t>the balance sheet, the construction in progress account is offset against the billings on construction contract account, with “CIP &gt; Billings” shown as a contract asset and “Billings &gt; CIP” shown as a contract liability.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When revenue is recognized over the term of the contract, CIP contains cost and gross profit, but if revenue is recognized upon contract completion, CIP typically contains only costs</a:t>
            </a:r>
            <a:r>
              <a:rPr lang="en-IN" sz="1200" b="0" i="0" u="none" strike="noStrike" kern="1200" baseline="0" dirty="0" smtClean="0">
                <a:solidFill>
                  <a:schemeClr val="tx1"/>
                </a:solidFill>
                <a:latin typeface="+mn-lt"/>
                <a:ea typeface="+mn-ea"/>
                <a:cs typeface="+mn-cs"/>
              </a:rPr>
              <a:t>. Therefore</a:t>
            </a:r>
            <a:r>
              <a:rPr lang="en-IN" sz="1200" b="0" i="0" u="none" strike="noStrike" kern="1200" baseline="0" dirty="0">
                <a:solidFill>
                  <a:schemeClr val="tx1"/>
                </a:solidFill>
                <a:latin typeface="+mn-lt"/>
                <a:ea typeface="+mn-ea"/>
                <a:cs typeface="+mn-cs"/>
              </a:rPr>
              <a:t>, CIP typically includes a larger amount if revenue is recognized over time</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The exception is when there are overall losses in the contract, which are recognized in the first period the loss is anticipated, regardless of timing of revenue recognition.)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CIP in excess of billings is treated as a contract asset rather than an accounts receivable because, although Harding has incurred construction costs for which it will be paid by the buyer, those amounts are not yet billable according to the construction contract. Once Harding has made progress sufficient to bill the customer, it will debit accounts receivable and credit billings, which will increase the accounts receivable asset and reduce CIP in excess of billings.</a:t>
            </a: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93</a:t>
            </a:fld>
            <a:endParaRPr lang="en-IN" dirty="0"/>
          </a:p>
        </p:txBody>
      </p:sp>
    </p:spTree>
    <p:extLst>
      <p:ext uri="{BB962C8B-B14F-4D97-AF65-F5344CB8AC3E}">
        <p14:creationId xmlns:p14="http://schemas.microsoft.com/office/powerpoint/2010/main" val="92241354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94</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3632830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95</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42381528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96</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94315491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97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3974711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98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96800575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99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29337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9227968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057089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60261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a:t>
            </a:r>
            <a:r>
              <a:rPr lang="en-US" altLang="en-US" dirty="0" smtClean="0"/>
              <a:t>Check</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202890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457200" y="6248400"/>
            <a:ext cx="2133600" cy="457200"/>
          </a:xfrm>
          <a:prstGeom prst="rect">
            <a:avLst/>
          </a:prstGeom>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xfrm>
            <a:off x="6553200" y="6248400"/>
            <a:ext cx="2133600" cy="457200"/>
          </a:xfrm>
          <a:prstGeom prst="rect">
            <a:avLst/>
          </a:prstGeom>
          <a:ln/>
        </p:spPr>
        <p:txBody>
          <a:bodyPr/>
          <a:lstStyle>
            <a:lvl1pPr>
              <a:defRPr/>
            </a:lvl1pPr>
          </a:lstStyle>
          <a:p>
            <a:pPr>
              <a:defRPr/>
            </a:pPr>
            <a:fld id="{FA505FA5-17CA-4706-ABA2-4C64AF1090D8}" type="slidenum">
              <a:rPr lang="en-US"/>
              <a:pPr>
                <a:defRPr/>
              </a:pPr>
              <a:t>‹#›</a:t>
            </a:fld>
            <a:endParaRPr lang="en-US" dirty="0"/>
          </a:p>
        </p:txBody>
      </p:sp>
    </p:spTree>
    <p:extLst>
      <p:ext uri="{BB962C8B-B14F-4D97-AF65-F5344CB8AC3E}">
        <p14:creationId xmlns:p14="http://schemas.microsoft.com/office/powerpoint/2010/main" val="2502179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177495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a:xfrm>
            <a:off x="611560" y="228742"/>
            <a:ext cx="8229600" cy="1143000"/>
          </a:xfrm>
        </p:spPr>
        <p:txBody>
          <a:bodyPr>
            <a:normAutofit/>
          </a:bodyPr>
          <a:lstStyle>
            <a:lvl1pPr>
              <a:defRPr sz="3200" b="1">
                <a:solidFill>
                  <a:srgbClr val="0072A2"/>
                </a:solidFill>
              </a:defRPr>
            </a:lvl1pPr>
          </a:lstStyle>
          <a:p>
            <a:r>
              <a:rPr lang="en-US" dirty="0"/>
              <a:t>Click to edit Master title style</a:t>
            </a:r>
          </a:p>
        </p:txBody>
      </p:sp>
      <p:sp>
        <p:nvSpPr>
          <p:cNvPr id="3" name="Content Placeholder 2"/>
          <p:cNvSpPr>
            <a:spLocks noGrp="1"/>
          </p:cNvSpPr>
          <p:nvPr>
            <p:ph idx="1"/>
          </p:nvPr>
        </p:nvSpPr>
        <p:spPr>
          <a:xfrm>
            <a:off x="611560" y="1587501"/>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755576" y="6295746"/>
            <a:ext cx="2895600" cy="365125"/>
          </a:xfrm>
        </p:spPr>
        <p:txBody>
          <a:bodyPr/>
          <a:lstStyle/>
          <a:p>
            <a:endParaRPr lang="en-US" dirty="0">
              <a:solidFill>
                <a:prstClr val="black">
                  <a:tint val="75000"/>
                </a:prstClr>
              </a:solidFill>
            </a:endParaRPr>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262443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1pPr>
              <a:defRPr sz="2600"/>
            </a:lvl1pPr>
            <a:lvl2pPr>
              <a:defRPr sz="2400"/>
            </a:lvl2pPr>
            <a:lvl3pPr>
              <a:defRPr sz="22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179423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a:t>
            </a:r>
            <a:r>
              <a:rPr lang="en-US" altLang="en-US" dirty="0" smtClean="0"/>
              <a:t>Check</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5882657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4" Type="http://schemas.openxmlformats.org/officeDocument/2006/relationships/slideLayout" Target="../slideLayouts/slideLayout9.xml"/><Relationship Id="rId5" Type="http://schemas.openxmlformats.org/officeDocument/2006/relationships/slideLayout" Target="../slideLayouts/slideLayout10.xml"/><Relationship Id="rId6" Type="http://schemas.openxmlformats.org/officeDocument/2006/relationships/slideLayout" Target="../slideLayouts/slideLayout11.xml"/><Relationship Id="rId7" Type="http://schemas.openxmlformats.org/officeDocument/2006/relationships/theme" Target="../theme/theme2.xml"/><Relationship Id="rId1" Type="http://schemas.openxmlformats.org/officeDocument/2006/relationships/slideLayout" Target="../slideLayouts/slideLayout6.xml"/><Relationship Id="rId2"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6" r:id="rId4"/>
    <p:sldLayoutId id="2147483665" r:id="rId5"/>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endParaRPr lang="en-US" dirty="0">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r>
              <a:rPr lang="en-US" dirty="0">
                <a:solidFill>
                  <a:prstClr val="black">
                    <a:tint val="75000"/>
                  </a:prstClr>
                </a:solidFill>
                <a:latin typeface="Calibri"/>
                <a:cs typeface="+mn-cs"/>
              </a:rPr>
              <a:t>Slide 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2607F632-3F85-4F98-B182-BC32E868C800}" type="slidenum">
              <a:rPr lang="en-US" smtClean="0">
                <a:solidFill>
                  <a:prstClr val="black">
                    <a:tint val="75000"/>
                  </a:prstClr>
                </a:solidFill>
                <a:latin typeface="Calibri"/>
                <a:cs typeface="+mn-cs"/>
              </a:rPr>
              <a:pPr fontAlgn="auto">
                <a:spcBef>
                  <a:spcPts val="0"/>
                </a:spcBef>
                <a:spcAft>
                  <a:spcPts val="0"/>
                </a:spcAft>
              </a:pPr>
              <a:t>‹#›</a:t>
            </a:fld>
            <a:endParaRPr lang="en-US" dirty="0">
              <a:solidFill>
                <a:prstClr val="black">
                  <a:tint val="75000"/>
                </a:prstClr>
              </a:solidFill>
              <a:latin typeface="Calibri"/>
              <a:cs typeface="+mn-cs"/>
            </a:endParaRPr>
          </a:p>
        </p:txBody>
      </p:sp>
    </p:spTree>
    <p:extLst>
      <p:ext uri="{BB962C8B-B14F-4D97-AF65-F5344CB8AC3E}">
        <p14:creationId xmlns:p14="http://schemas.microsoft.com/office/powerpoint/2010/main" val="2141313000"/>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Lst>
  <p:hf hdr="0" ftr="0" dt="0"/>
  <p:txStyles>
    <p:titleStyle>
      <a:lvl1pPr algn="ctr" defTabSz="914400" rtl="0" eaLnBrk="1" latinLnBrk="0" hangingPunct="1">
        <a:spcBef>
          <a:spcPct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oleObject" Target="../embeddings/oleObject1.bin"/><Relationship Id="rId5" Type="http://schemas.openxmlformats.org/officeDocument/2006/relationships/package" Target="../embeddings/Microsoft_Excel_Sheet1.xlsx"/><Relationship Id="rId6" Type="http://schemas.openxmlformats.org/officeDocument/2006/relationships/image" Target="../media/image5.emf"/><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oleObject" Target="../embeddings/oleObject2.bin"/><Relationship Id="rId5" Type="http://schemas.openxmlformats.org/officeDocument/2006/relationships/package" Target="../embeddings/Microsoft_Excel_Sheet2.xlsx"/><Relationship Id="rId6" Type="http://schemas.openxmlformats.org/officeDocument/2006/relationships/image" Target="../media/image6.emf"/><Relationship Id="rId7" Type="http://schemas.openxmlformats.org/officeDocument/2006/relationships/oleObject" Target="../embeddings/oleObject3.bin"/><Relationship Id="rId8" Type="http://schemas.openxmlformats.org/officeDocument/2006/relationships/package" Target="../embeddings/Microsoft_Excel_Sheet3.xlsx"/><Relationship Id="rId9" Type="http://schemas.openxmlformats.org/officeDocument/2006/relationships/image" Target="../media/image7.emf"/><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oleObject" Target="../embeddings/oleObject4.bin"/><Relationship Id="rId5" Type="http://schemas.openxmlformats.org/officeDocument/2006/relationships/package" Target="../embeddings/Microsoft_Excel_Sheet4.xlsx"/><Relationship Id="rId6" Type="http://schemas.openxmlformats.org/officeDocument/2006/relationships/image" Target="../media/image8.emf"/><Relationship Id="rId1" Type="http://schemas.openxmlformats.org/officeDocument/2006/relationships/vmlDrawing" Target="../drawings/vmlDrawing3.vml"/><Relationship Id="rId2"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4" Type="http://schemas.openxmlformats.org/officeDocument/2006/relationships/oleObject" Target="../embeddings/oleObject5.bin"/><Relationship Id="rId5" Type="http://schemas.openxmlformats.org/officeDocument/2006/relationships/package" Target="../embeddings/Microsoft_Excel_Sheet5.xlsx"/><Relationship Id="rId6" Type="http://schemas.openxmlformats.org/officeDocument/2006/relationships/image" Target="../media/image9.emf"/><Relationship Id="rId7" Type="http://schemas.openxmlformats.org/officeDocument/2006/relationships/oleObject" Target="../embeddings/oleObject6.bin"/><Relationship Id="rId8" Type="http://schemas.openxmlformats.org/officeDocument/2006/relationships/package" Target="../embeddings/Microsoft_Excel_Sheet6.xlsx"/><Relationship Id="rId9" Type="http://schemas.openxmlformats.org/officeDocument/2006/relationships/image" Target="../media/image10.emf"/><Relationship Id="rId1" Type="http://schemas.openxmlformats.org/officeDocument/2006/relationships/vmlDrawing" Target="../drawings/vmlDrawing4.vml"/><Relationship Id="rId2"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4" Type="http://schemas.openxmlformats.org/officeDocument/2006/relationships/oleObject" Target="../embeddings/oleObject7.bin"/><Relationship Id="rId5" Type="http://schemas.openxmlformats.org/officeDocument/2006/relationships/package" Target="../embeddings/Microsoft_Excel_Sheet7.xlsx"/><Relationship Id="rId6" Type="http://schemas.openxmlformats.org/officeDocument/2006/relationships/image" Target="../media/image11.emf"/><Relationship Id="rId1" Type="http://schemas.openxmlformats.org/officeDocument/2006/relationships/vmlDrawing" Target="../drawings/vmlDrawing5.vml"/><Relationship Id="rId2"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4" Type="http://schemas.openxmlformats.org/officeDocument/2006/relationships/oleObject" Target="../embeddings/oleObject8.bin"/><Relationship Id="rId5" Type="http://schemas.openxmlformats.org/officeDocument/2006/relationships/package" Target="../embeddings/Microsoft_Excel_Sheet8.xlsx"/><Relationship Id="rId6" Type="http://schemas.openxmlformats.org/officeDocument/2006/relationships/image" Target="../media/image12.emf"/><Relationship Id="rId1" Type="http://schemas.openxmlformats.org/officeDocument/2006/relationships/vmlDrawing" Target="../drawings/vmlDrawing6.vml"/><Relationship Id="rId2"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4" Type="http://schemas.openxmlformats.org/officeDocument/2006/relationships/oleObject" Target="../embeddings/oleObject9.bin"/><Relationship Id="rId5" Type="http://schemas.openxmlformats.org/officeDocument/2006/relationships/package" Target="../embeddings/Microsoft_Excel_Sheet9.xlsx"/><Relationship Id="rId6" Type="http://schemas.openxmlformats.org/officeDocument/2006/relationships/image" Target="../media/image13.emf"/><Relationship Id="rId7" Type="http://schemas.openxmlformats.org/officeDocument/2006/relationships/oleObject" Target="../embeddings/oleObject10.bin"/><Relationship Id="rId8" Type="http://schemas.openxmlformats.org/officeDocument/2006/relationships/package" Target="../embeddings/Microsoft_Excel_Sheet10.xlsx"/><Relationship Id="rId9" Type="http://schemas.openxmlformats.org/officeDocument/2006/relationships/image" Target="../media/image14.emf"/><Relationship Id="rId1" Type="http://schemas.openxmlformats.org/officeDocument/2006/relationships/vmlDrawing" Target="../drawings/vmlDrawing7.vml"/><Relationship Id="rId2"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4" Type="http://schemas.openxmlformats.org/officeDocument/2006/relationships/oleObject" Target="../embeddings/oleObject11.bin"/><Relationship Id="rId5" Type="http://schemas.openxmlformats.org/officeDocument/2006/relationships/package" Target="../embeddings/Microsoft_Excel_Sheet11.xlsx"/><Relationship Id="rId6" Type="http://schemas.openxmlformats.org/officeDocument/2006/relationships/image" Target="../media/image15.emf"/><Relationship Id="rId1" Type="http://schemas.openxmlformats.org/officeDocument/2006/relationships/vmlDrawing" Target="../drawings/vmlDrawing8.vml"/><Relationship Id="rId2"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4" Type="http://schemas.openxmlformats.org/officeDocument/2006/relationships/oleObject" Target="../embeddings/oleObject12.bin"/><Relationship Id="rId5" Type="http://schemas.openxmlformats.org/officeDocument/2006/relationships/package" Target="../embeddings/Microsoft_Excel_Sheet12.xlsx"/><Relationship Id="rId6" Type="http://schemas.openxmlformats.org/officeDocument/2006/relationships/image" Target="../media/image16.emf"/><Relationship Id="rId1" Type="http://schemas.openxmlformats.org/officeDocument/2006/relationships/vmlDrawing" Target="../drawings/vmlDrawing9.vml"/><Relationship Id="rId2"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4" Type="http://schemas.openxmlformats.org/officeDocument/2006/relationships/oleObject" Target="../embeddings/oleObject13.bin"/><Relationship Id="rId5" Type="http://schemas.openxmlformats.org/officeDocument/2006/relationships/package" Target="../embeddings/Microsoft_Excel_Sheet13.xlsx"/><Relationship Id="rId6" Type="http://schemas.openxmlformats.org/officeDocument/2006/relationships/image" Target="../media/image17.emf"/><Relationship Id="rId1" Type="http://schemas.openxmlformats.org/officeDocument/2006/relationships/vmlDrawing" Target="../drawings/vmlDrawing10.vml"/><Relationship Id="rId2"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5</a:t>
            </a:r>
          </a:p>
        </p:txBody>
      </p:sp>
      <p:sp>
        <p:nvSpPr>
          <p:cNvPr id="16386" name="Text Placeholder 3"/>
          <p:cNvSpPr>
            <a:spLocks noGrp="1"/>
          </p:cNvSpPr>
          <p:nvPr>
            <p:ph type="body" sz="quarter" idx="10"/>
          </p:nvPr>
        </p:nvSpPr>
        <p:spPr/>
        <p:txBody>
          <a:bodyPr/>
          <a:lstStyle/>
          <a:p>
            <a:r>
              <a:rPr lang="en-IN" dirty="0"/>
              <a:t>Revenue </a:t>
            </a:r>
            <a:r>
              <a:rPr lang="en-IN" dirty="0" smtClean="0"/>
              <a:t>Recognition</a:t>
            </a:r>
            <a:endParaRPr lang="en-IN"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5" name="Content Placeholder 6"/>
          <p:cNvSpPr>
            <a:spLocks noGrp="1"/>
          </p:cNvSpPr>
          <p:nvPr>
            <p:ph idx="1"/>
          </p:nvPr>
        </p:nvSpPr>
        <p:spPr/>
        <p:txBody>
          <a:bodyPr/>
          <a:lstStyle/>
          <a:p>
            <a:r>
              <a:rPr lang="en-IN" b="1" dirty="0"/>
              <a:t>January 1, 2018: </a:t>
            </a:r>
            <a:r>
              <a:rPr lang="en-IN" dirty="0"/>
              <a:t>TrueTech delivers 1,000 Tri-Boxes to CompStores, and title to the Tri-Boxes transfers to </a:t>
            </a:r>
            <a:r>
              <a:rPr lang="en-IN" dirty="0" smtClean="0"/>
              <a:t>CompStores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LO5-2</a:t>
            </a:r>
          </a:p>
        </p:txBody>
      </p:sp>
      <p:sp>
        <p:nvSpPr>
          <p:cNvPr id="15" name="Rectangle 14"/>
          <p:cNvSpPr/>
          <p:nvPr/>
        </p:nvSpPr>
        <p:spPr>
          <a:xfrm>
            <a:off x="890817" y="3284526"/>
            <a:ext cx="7921625" cy="1438275"/>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6" name="TextBox 15"/>
          <p:cNvSpPr txBox="1">
            <a:spLocks noChangeArrowheads="1"/>
          </p:cNvSpPr>
          <p:nvPr/>
        </p:nvSpPr>
        <p:spPr bwMode="auto">
          <a:xfrm>
            <a:off x="890816" y="3295639"/>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17" name="TextBox 16"/>
          <p:cNvSpPr txBox="1">
            <a:spLocks noChangeArrowheads="1"/>
          </p:cNvSpPr>
          <p:nvPr/>
        </p:nvSpPr>
        <p:spPr bwMode="auto">
          <a:xfrm>
            <a:off x="7544933" y="3289287"/>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8" name="TextBox 17"/>
          <p:cNvSpPr txBox="1">
            <a:spLocks noChangeArrowheads="1"/>
          </p:cNvSpPr>
          <p:nvPr/>
        </p:nvSpPr>
        <p:spPr bwMode="auto">
          <a:xfrm>
            <a:off x="6187620" y="3289287"/>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19" name="Straight Connector 18"/>
          <p:cNvCxnSpPr/>
          <p:nvPr/>
        </p:nvCxnSpPr>
        <p:spPr>
          <a:xfrm>
            <a:off x="890818" y="3834959"/>
            <a:ext cx="7921625" cy="0"/>
          </a:xfrm>
          <a:prstGeom prst="line">
            <a:avLst/>
          </a:prstGeom>
          <a:ln w="6350" cmpd="sng"/>
          <a:effectLst/>
        </p:spPr>
        <p:style>
          <a:lnRef idx="2">
            <a:schemeClr val="dk1"/>
          </a:lnRef>
          <a:fillRef idx="0">
            <a:schemeClr val="dk1"/>
          </a:fillRef>
          <a:effectRef idx="1">
            <a:schemeClr val="dk1"/>
          </a:effectRef>
          <a:fontRef idx="minor">
            <a:schemeClr val="tx1"/>
          </a:fontRef>
        </p:style>
      </p:cxnSp>
      <p:sp>
        <p:nvSpPr>
          <p:cNvPr id="20" name="TextBox 19"/>
          <p:cNvSpPr txBox="1">
            <a:spLocks noChangeArrowheads="1"/>
          </p:cNvSpPr>
          <p:nvPr/>
        </p:nvSpPr>
        <p:spPr bwMode="auto">
          <a:xfrm>
            <a:off x="911456" y="3801514"/>
            <a:ext cx="5153025" cy="404812"/>
          </a:xfrm>
          <a:prstGeom prst="rect">
            <a:avLst/>
          </a:prstGeom>
          <a:noFill/>
          <a:ln w="9525">
            <a:noFill/>
            <a:miter lim="800000"/>
            <a:headEnd/>
            <a:tailEnd/>
          </a:ln>
        </p:spPr>
        <p:txBody>
          <a:bodyPr/>
          <a:lstStyle/>
          <a:p>
            <a:r>
              <a:rPr lang="en-IN" sz="2600" dirty="0">
                <a:latin typeface="Calibri" pitchFamily="34" charset="0"/>
              </a:rPr>
              <a:t>Accounts receivable ($240 × 1,000)</a:t>
            </a:r>
          </a:p>
        </p:txBody>
      </p:sp>
      <p:sp>
        <p:nvSpPr>
          <p:cNvPr id="21" name="TextBox 20"/>
          <p:cNvSpPr txBox="1">
            <a:spLocks noChangeArrowheads="1"/>
          </p:cNvSpPr>
          <p:nvPr/>
        </p:nvSpPr>
        <p:spPr bwMode="auto">
          <a:xfrm>
            <a:off x="1365479" y="4206328"/>
            <a:ext cx="4564062" cy="404813"/>
          </a:xfrm>
          <a:prstGeom prst="rect">
            <a:avLst/>
          </a:prstGeom>
          <a:noFill/>
          <a:ln w="9525">
            <a:noFill/>
            <a:miter lim="800000"/>
            <a:headEnd/>
            <a:tailEnd/>
          </a:ln>
        </p:spPr>
        <p:txBody>
          <a:bodyPr/>
          <a:lstStyle/>
          <a:p>
            <a:r>
              <a:rPr lang="en-IN" sz="2600" dirty="0">
                <a:latin typeface="Calibri" pitchFamily="34" charset="0"/>
              </a:rPr>
              <a:t>Sales revenue</a:t>
            </a:r>
          </a:p>
        </p:txBody>
      </p:sp>
      <p:sp>
        <p:nvSpPr>
          <p:cNvPr id="22" name="TextBox 21"/>
          <p:cNvSpPr txBox="1">
            <a:spLocks noChangeArrowheads="1"/>
          </p:cNvSpPr>
          <p:nvPr/>
        </p:nvSpPr>
        <p:spPr bwMode="auto">
          <a:xfrm>
            <a:off x="5969231" y="3801514"/>
            <a:ext cx="1563687" cy="404812"/>
          </a:xfrm>
          <a:prstGeom prst="rect">
            <a:avLst/>
          </a:prstGeom>
          <a:noFill/>
          <a:ln w="9525">
            <a:noFill/>
            <a:miter lim="800000"/>
            <a:headEnd/>
            <a:tailEnd/>
          </a:ln>
        </p:spPr>
        <p:txBody>
          <a:bodyPr/>
          <a:lstStyle/>
          <a:p>
            <a:pPr algn="r"/>
            <a:r>
              <a:rPr lang="en-IN" sz="2600" dirty="0">
                <a:latin typeface="Calibri" pitchFamily="34" charset="0"/>
              </a:rPr>
              <a:t>240,000</a:t>
            </a:r>
          </a:p>
        </p:txBody>
      </p:sp>
      <p:sp>
        <p:nvSpPr>
          <p:cNvPr id="23" name="TextBox 22"/>
          <p:cNvSpPr txBox="1">
            <a:spLocks noChangeArrowheads="1"/>
          </p:cNvSpPr>
          <p:nvPr/>
        </p:nvSpPr>
        <p:spPr bwMode="auto">
          <a:xfrm>
            <a:off x="7248756" y="4206328"/>
            <a:ext cx="1563687" cy="404813"/>
          </a:xfrm>
          <a:prstGeom prst="rect">
            <a:avLst/>
          </a:prstGeom>
          <a:noFill/>
          <a:ln w="9525">
            <a:noFill/>
            <a:miter lim="800000"/>
            <a:headEnd/>
            <a:tailEnd/>
          </a:ln>
        </p:spPr>
        <p:txBody>
          <a:bodyPr/>
          <a:lstStyle/>
          <a:p>
            <a:pPr algn="r"/>
            <a:r>
              <a:rPr lang="en-IN" sz="2600" dirty="0">
                <a:latin typeface="Calibri" pitchFamily="34" charset="0"/>
              </a:rPr>
              <a:t>240,000</a:t>
            </a:r>
          </a:p>
        </p:txBody>
      </p:sp>
      <p:sp>
        <p:nvSpPr>
          <p:cNvPr id="2" name="Title 1"/>
          <p:cNvSpPr>
            <a:spLocks noGrp="1"/>
          </p:cNvSpPr>
          <p:nvPr>
            <p:ph type="title"/>
          </p:nvPr>
        </p:nvSpPr>
        <p:spPr/>
        <p:txBody>
          <a:bodyPr>
            <a:normAutofit/>
          </a:bodyPr>
          <a:lstStyle/>
          <a:p>
            <a:r>
              <a:rPr lang="en-IN" sz="2800" dirty="0"/>
              <a:t>Recognizing Revenue at a Single Point in </a:t>
            </a:r>
            <a:r>
              <a:rPr lang="en-IN" sz="2800" dirty="0" smtClean="0"/>
              <a:t>Time </a:t>
            </a:r>
            <a:r>
              <a:rPr lang="en-IN" sz="2400" dirty="0" smtClean="0"/>
              <a:t>(cont. 2)</a:t>
            </a:r>
            <a:endParaRPr lang="en-US" sz="2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655">
                                            <p:txEl>
                                              <p:pRg st="0" end="0"/>
                                            </p:txEl>
                                          </p:spTgt>
                                        </p:tgtEl>
                                        <p:attrNameLst>
                                          <p:attrName>style.visibility</p:attrName>
                                        </p:attrNameLst>
                                      </p:cBhvr>
                                      <p:to>
                                        <p:strVal val="visible"/>
                                      </p:to>
                                    </p:set>
                                    <p:animEffect transition="in" filter="fade">
                                      <p:cBhvr>
                                        <p:cTn id="7" dur="500"/>
                                        <p:tgtEl>
                                          <p:spTgt spid="276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5" grpId="0" build="p"/>
      <p:bldP spid="15" grpId="0" animBg="1"/>
      <p:bldP spid="16" grpId="0"/>
      <p:bldP spid="17" grpId="0"/>
      <p:bldP spid="18" grpId="0"/>
      <p:bldP spid="20" grpId="0"/>
      <p:bldP spid="21" grpId="0"/>
      <p:bldP spid="22" grpId="0"/>
      <p:bldP spid="23"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200" dirty="0"/>
              <a:t>Long-Term Contract Losses</a:t>
            </a:r>
          </a:p>
        </p:txBody>
      </p:sp>
      <p:sp>
        <p:nvSpPr>
          <p:cNvPr id="3" name="Content Placeholder 2"/>
          <p:cNvSpPr>
            <a:spLocks noGrp="1"/>
          </p:cNvSpPr>
          <p:nvPr>
            <p:ph idx="1"/>
          </p:nvPr>
        </p:nvSpPr>
        <p:spPr>
          <a:xfrm>
            <a:off x="611560" y="1261890"/>
            <a:ext cx="8229600" cy="4525963"/>
          </a:xfrm>
        </p:spPr>
        <p:txBody>
          <a:bodyPr>
            <a:normAutofit fontScale="92500" lnSpcReduction="10000"/>
          </a:bodyPr>
          <a:lstStyle/>
          <a:p>
            <a:pPr marL="0" indent="0">
              <a:buNone/>
            </a:pPr>
            <a:r>
              <a:rPr lang="en-US" dirty="0"/>
              <a:t>We worry about two types of contract losses:</a:t>
            </a:r>
            <a:endParaRPr lang="en-IN" dirty="0"/>
          </a:p>
          <a:p>
            <a:r>
              <a:rPr lang="en-IN" dirty="0"/>
              <a:t>A </a:t>
            </a:r>
            <a:r>
              <a:rPr lang="en-IN" b="1" i="1" dirty="0">
                <a:solidFill>
                  <a:srgbClr val="C00000"/>
                </a:solidFill>
              </a:rPr>
              <a:t>periodic loss </a:t>
            </a:r>
            <a:r>
              <a:rPr lang="en-IN" dirty="0"/>
              <a:t>that occurs for a project that is projected to be profitable </a:t>
            </a:r>
            <a:r>
              <a:rPr lang="en-IN" dirty="0" smtClean="0"/>
              <a:t>overall, </a:t>
            </a:r>
            <a:r>
              <a:rPr lang="en-US" dirty="0" smtClean="0"/>
              <a:t>and</a:t>
            </a:r>
            <a:endParaRPr lang="en-IN" dirty="0"/>
          </a:p>
          <a:p>
            <a:r>
              <a:rPr lang="en-IN" dirty="0"/>
              <a:t>An </a:t>
            </a:r>
            <a:r>
              <a:rPr lang="en-IN" b="1" i="1" dirty="0">
                <a:solidFill>
                  <a:srgbClr val="C00000"/>
                </a:solidFill>
              </a:rPr>
              <a:t>overall loss </a:t>
            </a:r>
            <a:r>
              <a:rPr lang="en-IN" dirty="0"/>
              <a:t>projected to occur for the entire project</a:t>
            </a:r>
          </a:p>
          <a:p>
            <a:endParaRPr lang="en-US" dirty="0"/>
          </a:p>
          <a:p>
            <a:r>
              <a:rPr lang="en-IN" dirty="0"/>
              <a:t>Sellers must update their estimates and recognize losses as necessary, but the specifics depend on the timing of revenue </a:t>
            </a:r>
            <a:r>
              <a:rPr lang="en-IN" dirty="0" smtClean="0"/>
              <a:t>recognition</a:t>
            </a:r>
            <a:endParaRPr lang="en-IN" dirty="0"/>
          </a:p>
        </p:txBody>
      </p:sp>
      <p:sp>
        <p:nvSpPr>
          <p:cNvPr id="4" name="Title 2"/>
          <p:cNvSpPr txBox="1">
            <a:spLocks/>
          </p:cNvSpPr>
          <p:nvPr/>
        </p:nvSpPr>
        <p:spPr bwMode="auto">
          <a:xfrm>
            <a:off x="8405124"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Tree>
    <p:extLst>
      <p:ext uri="{BB962C8B-B14F-4D97-AF65-F5344CB8AC3E}">
        <p14:creationId xmlns:p14="http://schemas.microsoft.com/office/powerpoint/2010/main" val="19151016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 presetClass="entr" presetSubtype="0" fill="hold" grpId="0"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519" y="125821"/>
            <a:ext cx="8568095" cy="906437"/>
          </a:xfrm>
        </p:spPr>
        <p:txBody>
          <a:bodyPr>
            <a:normAutofit fontScale="90000"/>
          </a:bodyPr>
          <a:lstStyle/>
          <a:p>
            <a:r>
              <a:rPr lang="en-IN" sz="2800" dirty="0"/>
              <a:t>Periodic Loss Occurs for Profitable Project:</a:t>
            </a:r>
            <a:br>
              <a:rPr lang="en-IN" sz="2800" dirty="0"/>
            </a:br>
            <a:r>
              <a:rPr lang="en-IN" sz="2800" dirty="0"/>
              <a:t>Revenue Recognized </a:t>
            </a:r>
            <a:r>
              <a:rPr lang="en-IN" sz="2800" dirty="0" smtClean="0"/>
              <a:t>Over Time</a:t>
            </a:r>
            <a:endParaRPr lang="en-IN" sz="2800"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7" name="Rectangle 16"/>
          <p:cNvSpPr/>
          <p:nvPr/>
        </p:nvSpPr>
        <p:spPr>
          <a:xfrm>
            <a:off x="1009650" y="4266619"/>
            <a:ext cx="7696200" cy="1835150"/>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200" dirty="0"/>
          </a:p>
        </p:txBody>
      </p:sp>
      <p:sp>
        <p:nvSpPr>
          <p:cNvPr id="19" name="TextBox 18"/>
          <p:cNvSpPr txBox="1">
            <a:spLocks noChangeArrowheads="1"/>
          </p:cNvSpPr>
          <p:nvPr/>
        </p:nvSpPr>
        <p:spPr bwMode="auto">
          <a:xfrm>
            <a:off x="1009650" y="4277732"/>
            <a:ext cx="4686300" cy="430212"/>
          </a:xfrm>
          <a:prstGeom prst="rect">
            <a:avLst/>
          </a:prstGeom>
          <a:noFill/>
          <a:ln w="9525">
            <a:noFill/>
            <a:miter lim="800000"/>
            <a:headEnd/>
            <a:tailEnd/>
          </a:ln>
        </p:spPr>
        <p:txBody>
          <a:bodyPr>
            <a:spAutoFit/>
          </a:bodyPr>
          <a:lstStyle/>
          <a:p>
            <a:pPr algn="ctr">
              <a:defRPr/>
            </a:pPr>
            <a:r>
              <a:rPr lang="en-US" sz="2200" b="1" dirty="0">
                <a:latin typeface="+mn-lt"/>
              </a:rPr>
              <a:t>Journal Entry</a:t>
            </a:r>
            <a:endParaRPr lang="en-IN" sz="2200" b="1" baseline="30000" dirty="0">
              <a:latin typeface="+mn-lt"/>
            </a:endParaRPr>
          </a:p>
        </p:txBody>
      </p:sp>
      <p:sp>
        <p:nvSpPr>
          <p:cNvPr id="20" name="TextBox 19"/>
          <p:cNvSpPr txBox="1">
            <a:spLocks noChangeArrowheads="1"/>
          </p:cNvSpPr>
          <p:nvPr/>
        </p:nvSpPr>
        <p:spPr bwMode="auto">
          <a:xfrm>
            <a:off x="1009650" y="4760332"/>
            <a:ext cx="4686300" cy="430212"/>
          </a:xfrm>
          <a:prstGeom prst="rect">
            <a:avLst/>
          </a:prstGeom>
          <a:noFill/>
          <a:ln w="9525">
            <a:noFill/>
            <a:miter lim="800000"/>
            <a:headEnd/>
            <a:tailEnd/>
          </a:ln>
        </p:spPr>
        <p:txBody>
          <a:bodyPr>
            <a:spAutoFit/>
          </a:bodyPr>
          <a:lstStyle/>
          <a:p>
            <a:pPr>
              <a:defRPr/>
            </a:pPr>
            <a:r>
              <a:rPr lang="en-US" sz="2200" dirty="0">
                <a:latin typeface="+mn-lt"/>
              </a:rPr>
              <a:t>Cost of construction</a:t>
            </a:r>
            <a:endParaRPr lang="en-IN" sz="2200" baseline="30000" dirty="0">
              <a:latin typeface="+mn-lt"/>
            </a:endParaRPr>
          </a:p>
        </p:txBody>
      </p:sp>
      <p:sp>
        <p:nvSpPr>
          <p:cNvPr id="21" name="TextBox 20"/>
          <p:cNvSpPr txBox="1">
            <a:spLocks noChangeArrowheads="1"/>
          </p:cNvSpPr>
          <p:nvPr/>
        </p:nvSpPr>
        <p:spPr bwMode="auto">
          <a:xfrm>
            <a:off x="1009652" y="5174671"/>
            <a:ext cx="5572125" cy="430213"/>
          </a:xfrm>
          <a:prstGeom prst="rect">
            <a:avLst/>
          </a:prstGeom>
          <a:noFill/>
          <a:ln w="9525">
            <a:noFill/>
            <a:miter lim="800000"/>
            <a:headEnd/>
            <a:tailEnd/>
          </a:ln>
        </p:spPr>
        <p:txBody>
          <a:bodyPr>
            <a:spAutoFit/>
          </a:bodyPr>
          <a:lstStyle/>
          <a:p>
            <a:pPr>
              <a:defRPr/>
            </a:pPr>
            <a:r>
              <a:rPr lang="en-IN" sz="2200" dirty="0">
                <a:latin typeface="+mn-lt"/>
              </a:rPr>
              <a:t>     Revenue from long-term contracts</a:t>
            </a:r>
            <a:endParaRPr lang="en-IN" sz="2200" baseline="30000" dirty="0">
              <a:latin typeface="+mn-lt"/>
            </a:endParaRPr>
          </a:p>
        </p:txBody>
      </p:sp>
      <p:sp>
        <p:nvSpPr>
          <p:cNvPr id="22" name="TextBox 21"/>
          <p:cNvSpPr txBox="1">
            <a:spLocks noChangeArrowheads="1"/>
          </p:cNvSpPr>
          <p:nvPr/>
        </p:nvSpPr>
        <p:spPr bwMode="auto">
          <a:xfrm>
            <a:off x="7181852" y="5166732"/>
            <a:ext cx="1516063" cy="430212"/>
          </a:xfrm>
          <a:prstGeom prst="rect">
            <a:avLst/>
          </a:prstGeom>
          <a:noFill/>
          <a:ln w="9525">
            <a:noFill/>
            <a:miter lim="800000"/>
            <a:headEnd/>
            <a:tailEnd/>
          </a:ln>
        </p:spPr>
        <p:txBody>
          <a:bodyPr>
            <a:spAutoFit/>
          </a:bodyPr>
          <a:lstStyle/>
          <a:p>
            <a:pPr algn="r">
              <a:defRPr/>
            </a:pPr>
            <a:r>
              <a:rPr lang="en-US" sz="2200" dirty="0">
                <a:latin typeface="+mn-lt"/>
              </a:rPr>
              <a:t>1,000,000</a:t>
            </a:r>
            <a:endParaRPr lang="en-IN" sz="2200" baseline="30000" dirty="0">
              <a:latin typeface="+mn-lt"/>
            </a:endParaRPr>
          </a:p>
        </p:txBody>
      </p:sp>
      <p:sp>
        <p:nvSpPr>
          <p:cNvPr id="23" name="TextBox 22"/>
          <p:cNvSpPr txBox="1">
            <a:spLocks noChangeArrowheads="1"/>
          </p:cNvSpPr>
          <p:nvPr/>
        </p:nvSpPr>
        <p:spPr bwMode="auto">
          <a:xfrm>
            <a:off x="5829300" y="4752396"/>
            <a:ext cx="1504950" cy="430213"/>
          </a:xfrm>
          <a:prstGeom prst="rect">
            <a:avLst/>
          </a:prstGeom>
          <a:noFill/>
          <a:ln w="9525">
            <a:noFill/>
            <a:miter lim="800000"/>
            <a:headEnd/>
            <a:tailEnd/>
          </a:ln>
        </p:spPr>
        <p:txBody>
          <a:bodyPr>
            <a:spAutoFit/>
          </a:bodyPr>
          <a:lstStyle/>
          <a:p>
            <a:pPr algn="r">
              <a:defRPr/>
            </a:pPr>
            <a:r>
              <a:rPr lang="en-US" sz="2200" dirty="0">
                <a:latin typeface="+mn-lt"/>
              </a:rPr>
              <a:t>1,260,000</a:t>
            </a:r>
            <a:endParaRPr lang="en-IN" sz="2200" baseline="30000" dirty="0">
              <a:latin typeface="+mn-lt"/>
            </a:endParaRPr>
          </a:p>
        </p:txBody>
      </p:sp>
      <p:sp>
        <p:nvSpPr>
          <p:cNvPr id="24" name="TextBox 23"/>
          <p:cNvSpPr txBox="1">
            <a:spLocks noChangeArrowheads="1"/>
          </p:cNvSpPr>
          <p:nvPr/>
        </p:nvSpPr>
        <p:spPr bwMode="auto">
          <a:xfrm>
            <a:off x="7402513" y="4271382"/>
            <a:ext cx="1289050" cy="430212"/>
          </a:xfrm>
          <a:prstGeom prst="rect">
            <a:avLst/>
          </a:prstGeom>
          <a:noFill/>
          <a:ln w="9525">
            <a:noFill/>
            <a:miter lim="800000"/>
            <a:headEnd/>
            <a:tailEnd/>
          </a:ln>
        </p:spPr>
        <p:txBody>
          <a:bodyPr>
            <a:spAutoFit/>
          </a:bodyPr>
          <a:lstStyle/>
          <a:p>
            <a:pPr algn="ctr">
              <a:defRPr/>
            </a:pPr>
            <a:r>
              <a:rPr lang="en-US" sz="2200" b="1" dirty="0">
                <a:latin typeface="+mn-lt"/>
              </a:rPr>
              <a:t>Credit</a:t>
            </a:r>
            <a:endParaRPr lang="en-IN" sz="2200" b="1" baseline="30000" dirty="0">
              <a:latin typeface="+mn-lt"/>
            </a:endParaRPr>
          </a:p>
        </p:txBody>
      </p:sp>
      <p:sp>
        <p:nvSpPr>
          <p:cNvPr id="25" name="TextBox 24"/>
          <p:cNvSpPr txBox="1">
            <a:spLocks noChangeArrowheads="1"/>
          </p:cNvSpPr>
          <p:nvPr/>
        </p:nvSpPr>
        <p:spPr bwMode="auto">
          <a:xfrm>
            <a:off x="6045200" y="4271382"/>
            <a:ext cx="1289050" cy="430212"/>
          </a:xfrm>
          <a:prstGeom prst="rect">
            <a:avLst/>
          </a:prstGeom>
          <a:noFill/>
          <a:ln w="9525">
            <a:noFill/>
            <a:miter lim="800000"/>
            <a:headEnd/>
            <a:tailEnd/>
          </a:ln>
        </p:spPr>
        <p:txBody>
          <a:bodyPr>
            <a:spAutoFit/>
          </a:bodyPr>
          <a:lstStyle/>
          <a:p>
            <a:pPr algn="ctr">
              <a:defRPr/>
            </a:pPr>
            <a:r>
              <a:rPr lang="en-US" sz="2200" b="1" dirty="0">
                <a:latin typeface="+mn-lt"/>
              </a:rPr>
              <a:t>Debit</a:t>
            </a:r>
            <a:endParaRPr lang="en-IN" sz="2200" b="1" baseline="30000" dirty="0">
              <a:latin typeface="+mn-lt"/>
            </a:endParaRPr>
          </a:p>
        </p:txBody>
      </p:sp>
      <p:cxnSp>
        <p:nvCxnSpPr>
          <p:cNvPr id="26" name="Straight Connector 25"/>
          <p:cNvCxnSpPr/>
          <p:nvPr/>
        </p:nvCxnSpPr>
        <p:spPr>
          <a:xfrm>
            <a:off x="1009650" y="4753982"/>
            <a:ext cx="7696200"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27" name="TextBox 26"/>
          <p:cNvSpPr txBox="1">
            <a:spLocks noChangeArrowheads="1"/>
          </p:cNvSpPr>
          <p:nvPr/>
        </p:nvSpPr>
        <p:spPr bwMode="auto">
          <a:xfrm>
            <a:off x="1009650" y="5631871"/>
            <a:ext cx="5010150" cy="430213"/>
          </a:xfrm>
          <a:prstGeom prst="rect">
            <a:avLst/>
          </a:prstGeom>
          <a:noFill/>
          <a:ln w="9525">
            <a:noFill/>
            <a:miter lim="800000"/>
            <a:headEnd/>
            <a:tailEnd/>
          </a:ln>
        </p:spPr>
        <p:txBody>
          <a:bodyPr>
            <a:spAutoFit/>
          </a:bodyPr>
          <a:lstStyle/>
          <a:p>
            <a:pPr>
              <a:defRPr/>
            </a:pPr>
            <a:r>
              <a:rPr lang="en-IN" sz="2200" dirty="0">
                <a:latin typeface="+mn-lt"/>
              </a:rPr>
              <a:t>     Construction in progress</a:t>
            </a:r>
            <a:endParaRPr lang="en-IN" sz="2200" baseline="30000" dirty="0">
              <a:latin typeface="+mn-lt"/>
            </a:endParaRPr>
          </a:p>
        </p:txBody>
      </p:sp>
      <p:sp>
        <p:nvSpPr>
          <p:cNvPr id="28" name="TextBox 27"/>
          <p:cNvSpPr txBox="1">
            <a:spLocks noChangeArrowheads="1"/>
          </p:cNvSpPr>
          <p:nvPr/>
        </p:nvSpPr>
        <p:spPr bwMode="auto">
          <a:xfrm>
            <a:off x="7181852" y="5623932"/>
            <a:ext cx="1516063" cy="430212"/>
          </a:xfrm>
          <a:prstGeom prst="rect">
            <a:avLst/>
          </a:prstGeom>
          <a:noFill/>
          <a:ln w="9525">
            <a:noFill/>
            <a:miter lim="800000"/>
            <a:headEnd/>
            <a:tailEnd/>
          </a:ln>
        </p:spPr>
        <p:txBody>
          <a:bodyPr>
            <a:spAutoFit/>
          </a:bodyPr>
          <a:lstStyle/>
          <a:p>
            <a:pPr algn="r">
              <a:defRPr/>
            </a:pPr>
            <a:r>
              <a:rPr lang="en-US" sz="2200" dirty="0">
                <a:latin typeface="+mn-lt"/>
              </a:rPr>
              <a:t>260,000</a:t>
            </a:r>
            <a:endParaRPr lang="en-IN" sz="2200" baseline="30000" dirty="0">
              <a:latin typeface="+mn-lt"/>
            </a:endParaRPr>
          </a:p>
        </p:txBody>
      </p:sp>
      <p:sp>
        <p:nvSpPr>
          <p:cNvPr id="29" name="TextBox 28"/>
          <p:cNvSpPr txBox="1">
            <a:spLocks noChangeArrowheads="1"/>
          </p:cNvSpPr>
          <p:nvPr/>
        </p:nvSpPr>
        <p:spPr bwMode="auto">
          <a:xfrm>
            <a:off x="694733" y="3143533"/>
            <a:ext cx="8008317" cy="430887"/>
          </a:xfrm>
          <a:prstGeom prst="rect">
            <a:avLst/>
          </a:prstGeom>
          <a:noFill/>
          <a:ln w="9525">
            <a:noFill/>
            <a:miter lim="800000"/>
            <a:headEnd/>
            <a:tailEnd/>
          </a:ln>
        </p:spPr>
        <p:txBody>
          <a:bodyPr wrap="square">
            <a:spAutoFit/>
          </a:bodyPr>
          <a:lstStyle/>
          <a:p>
            <a:pPr>
              <a:defRPr/>
            </a:pPr>
            <a:r>
              <a:rPr lang="en-US" sz="2200" dirty="0">
                <a:latin typeface="+mn-lt"/>
              </a:rPr>
              <a:t>Percentage complete as of 2019 = </a:t>
            </a:r>
            <a:r>
              <a:rPr lang="en-US" sz="2200" b="1" dirty="0">
                <a:solidFill>
                  <a:srgbClr val="EC008C"/>
                </a:solidFill>
                <a:latin typeface="+mn-lt"/>
              </a:rPr>
              <a:t>2,760,000</a:t>
            </a:r>
            <a:r>
              <a:rPr lang="en-US" sz="2200" dirty="0">
                <a:latin typeface="+mn-lt"/>
              </a:rPr>
              <a:t> ÷ </a:t>
            </a:r>
            <a:r>
              <a:rPr lang="en-US" sz="2200" b="1" dirty="0">
                <a:solidFill>
                  <a:srgbClr val="0070C0"/>
                </a:solidFill>
                <a:latin typeface="+mn-lt"/>
              </a:rPr>
              <a:t>4,600,000</a:t>
            </a:r>
            <a:r>
              <a:rPr lang="en-US" sz="2200" dirty="0">
                <a:latin typeface="+mn-lt"/>
              </a:rPr>
              <a:t> = 60%</a:t>
            </a:r>
            <a:endParaRPr lang="en-IN" sz="2200" baseline="30000" dirty="0">
              <a:latin typeface="+mn-lt"/>
            </a:endParaRPr>
          </a:p>
        </p:txBody>
      </p:sp>
      <p:sp>
        <p:nvSpPr>
          <p:cNvPr id="30" name="TextBox 29"/>
          <p:cNvSpPr txBox="1">
            <a:spLocks noChangeArrowheads="1"/>
          </p:cNvSpPr>
          <p:nvPr/>
        </p:nvSpPr>
        <p:spPr bwMode="auto">
          <a:xfrm>
            <a:off x="697845" y="3631831"/>
            <a:ext cx="8293757" cy="430887"/>
          </a:xfrm>
          <a:prstGeom prst="rect">
            <a:avLst/>
          </a:prstGeom>
          <a:noFill/>
          <a:ln w="9525">
            <a:noFill/>
            <a:miter lim="800000"/>
            <a:headEnd/>
            <a:tailEnd/>
          </a:ln>
        </p:spPr>
        <p:txBody>
          <a:bodyPr wrap="square">
            <a:spAutoFit/>
          </a:bodyPr>
          <a:lstStyle/>
          <a:p>
            <a:pPr>
              <a:defRPr/>
            </a:pPr>
            <a:r>
              <a:rPr lang="en-US" sz="2200" dirty="0">
                <a:latin typeface="+mn-lt"/>
              </a:rPr>
              <a:t>2019 revenue = ($5,000,000 × 60%) </a:t>
            </a:r>
            <a:r>
              <a:rPr lang="en-US" sz="2200" dirty="0" smtClean="0">
                <a:latin typeface="+mn-lt"/>
              </a:rPr>
              <a:t>− </a:t>
            </a:r>
            <a:r>
              <a:rPr lang="en-US" sz="2200" dirty="0">
                <a:latin typeface="+mn-lt"/>
              </a:rPr>
              <a:t>$2,000,000 </a:t>
            </a:r>
            <a:r>
              <a:rPr lang="en-US" sz="2200" dirty="0">
                <a:latin typeface="+mn-lt"/>
                <a:cs typeface="Arial" panose="020B0604020202020204" pitchFamily="34" charset="0"/>
              </a:rPr>
              <a:t>= $1,000,000 </a:t>
            </a:r>
            <a:endParaRPr lang="en-IN" sz="2200" baseline="30000" dirty="0">
              <a:latin typeface="+mn-lt"/>
              <a:cs typeface="Arial" panose="020B0604020202020204" pitchFamily="34" charset="0"/>
            </a:endParaRPr>
          </a:p>
        </p:txBody>
      </p:sp>
      <p:sp>
        <p:nvSpPr>
          <p:cNvPr id="18" name="Rectangle 17"/>
          <p:cNvSpPr/>
          <p:nvPr/>
        </p:nvSpPr>
        <p:spPr>
          <a:xfrm>
            <a:off x="5410833" y="1045179"/>
            <a:ext cx="652744" cy="369332"/>
          </a:xfrm>
          <a:prstGeom prst="rect">
            <a:avLst/>
          </a:prstGeom>
        </p:spPr>
        <p:txBody>
          <a:bodyPr wrap="none">
            <a:spAutoFit/>
          </a:bodyPr>
          <a:lstStyle/>
          <a:p>
            <a:pPr algn="ctr"/>
            <a:r>
              <a:rPr lang="en-US" b="1" dirty="0">
                <a:latin typeface="+mn-lt"/>
              </a:rPr>
              <a:t>2018</a:t>
            </a:r>
          </a:p>
        </p:txBody>
      </p:sp>
      <p:sp>
        <p:nvSpPr>
          <p:cNvPr id="31" name="Rectangle 30"/>
          <p:cNvSpPr/>
          <p:nvPr/>
        </p:nvSpPr>
        <p:spPr>
          <a:xfrm>
            <a:off x="6902993" y="1045179"/>
            <a:ext cx="652743" cy="369332"/>
          </a:xfrm>
          <a:prstGeom prst="rect">
            <a:avLst/>
          </a:prstGeom>
        </p:spPr>
        <p:txBody>
          <a:bodyPr wrap="none">
            <a:spAutoFit/>
          </a:bodyPr>
          <a:lstStyle/>
          <a:p>
            <a:pPr algn="r"/>
            <a:r>
              <a:rPr lang="en-US" b="1" dirty="0">
                <a:latin typeface="+mn-lt"/>
              </a:rPr>
              <a:t>2019</a:t>
            </a:r>
          </a:p>
        </p:txBody>
      </p:sp>
      <p:sp>
        <p:nvSpPr>
          <p:cNvPr id="32" name="Rectangle 31"/>
          <p:cNvSpPr/>
          <p:nvPr/>
        </p:nvSpPr>
        <p:spPr>
          <a:xfrm>
            <a:off x="8196550" y="1045179"/>
            <a:ext cx="652743" cy="369332"/>
          </a:xfrm>
          <a:prstGeom prst="rect">
            <a:avLst/>
          </a:prstGeom>
        </p:spPr>
        <p:txBody>
          <a:bodyPr wrap="none">
            <a:spAutoFit/>
          </a:bodyPr>
          <a:lstStyle/>
          <a:p>
            <a:pPr algn="r"/>
            <a:r>
              <a:rPr lang="en-US" b="1" dirty="0">
                <a:latin typeface="+mn-lt"/>
              </a:rPr>
              <a:t>2020</a:t>
            </a:r>
          </a:p>
        </p:txBody>
      </p:sp>
      <p:sp>
        <p:nvSpPr>
          <p:cNvPr id="33" name="Rectangle 32"/>
          <p:cNvSpPr/>
          <p:nvPr/>
        </p:nvSpPr>
        <p:spPr>
          <a:xfrm>
            <a:off x="633102" y="1321427"/>
            <a:ext cx="4243405" cy="369332"/>
          </a:xfrm>
          <a:prstGeom prst="rect">
            <a:avLst/>
          </a:prstGeom>
        </p:spPr>
        <p:txBody>
          <a:bodyPr wrap="none">
            <a:spAutoFit/>
          </a:bodyPr>
          <a:lstStyle/>
          <a:p>
            <a:r>
              <a:rPr lang="en-IN" dirty="0">
                <a:latin typeface="+mn-lt"/>
              </a:rPr>
              <a:t>Construction costs incurred during the year</a:t>
            </a:r>
            <a:endParaRPr lang="en-US" dirty="0">
              <a:latin typeface="+mn-lt"/>
            </a:endParaRPr>
          </a:p>
        </p:txBody>
      </p:sp>
      <p:sp>
        <p:nvSpPr>
          <p:cNvPr id="34" name="Rectangle 33"/>
          <p:cNvSpPr/>
          <p:nvPr/>
        </p:nvSpPr>
        <p:spPr>
          <a:xfrm>
            <a:off x="894131" y="1602228"/>
            <a:ext cx="4039054" cy="369332"/>
          </a:xfrm>
          <a:prstGeom prst="rect">
            <a:avLst/>
          </a:prstGeom>
        </p:spPr>
        <p:txBody>
          <a:bodyPr wrap="none">
            <a:spAutoFit/>
          </a:bodyPr>
          <a:lstStyle/>
          <a:p>
            <a:r>
              <a:rPr lang="en-IN" dirty="0">
                <a:latin typeface="+mn-lt"/>
              </a:rPr>
              <a:t>Construction costs incurred in prior years</a:t>
            </a:r>
            <a:endParaRPr lang="en-US" dirty="0">
              <a:latin typeface="+mn-lt"/>
            </a:endParaRPr>
          </a:p>
        </p:txBody>
      </p:sp>
      <p:sp>
        <p:nvSpPr>
          <p:cNvPr id="35" name="Rectangle 34"/>
          <p:cNvSpPr/>
          <p:nvPr/>
        </p:nvSpPr>
        <p:spPr>
          <a:xfrm>
            <a:off x="633102" y="1891176"/>
            <a:ext cx="2999026" cy="369332"/>
          </a:xfrm>
          <a:prstGeom prst="rect">
            <a:avLst/>
          </a:prstGeom>
        </p:spPr>
        <p:txBody>
          <a:bodyPr wrap="none">
            <a:spAutoFit/>
          </a:bodyPr>
          <a:lstStyle/>
          <a:p>
            <a:r>
              <a:rPr lang="en-IN" dirty="0">
                <a:latin typeface="+mn-lt"/>
              </a:rPr>
              <a:t>Cumulative construction costs</a:t>
            </a:r>
            <a:endParaRPr lang="en-US" dirty="0">
              <a:latin typeface="+mn-lt"/>
            </a:endParaRPr>
          </a:p>
        </p:txBody>
      </p:sp>
      <p:sp>
        <p:nvSpPr>
          <p:cNvPr id="36" name="Rectangle 35"/>
          <p:cNvSpPr/>
          <p:nvPr/>
        </p:nvSpPr>
        <p:spPr>
          <a:xfrm>
            <a:off x="762017" y="2180124"/>
            <a:ext cx="4243405" cy="369332"/>
          </a:xfrm>
          <a:prstGeom prst="rect">
            <a:avLst/>
          </a:prstGeom>
        </p:spPr>
        <p:txBody>
          <a:bodyPr wrap="none">
            <a:spAutoFit/>
          </a:bodyPr>
          <a:lstStyle/>
          <a:p>
            <a:r>
              <a:rPr lang="en-IN" dirty="0">
                <a:latin typeface="+mn-lt"/>
              </a:rPr>
              <a:t>Estimated costs to complete at end of year</a:t>
            </a:r>
            <a:endParaRPr lang="en-US" dirty="0">
              <a:latin typeface="+mn-lt"/>
            </a:endParaRPr>
          </a:p>
        </p:txBody>
      </p:sp>
      <p:sp>
        <p:nvSpPr>
          <p:cNvPr id="37" name="Rectangle 36"/>
          <p:cNvSpPr/>
          <p:nvPr/>
        </p:nvSpPr>
        <p:spPr>
          <a:xfrm>
            <a:off x="633102" y="2469072"/>
            <a:ext cx="4410759" cy="369332"/>
          </a:xfrm>
          <a:prstGeom prst="rect">
            <a:avLst/>
          </a:prstGeom>
        </p:spPr>
        <p:txBody>
          <a:bodyPr wrap="none">
            <a:spAutoFit/>
          </a:bodyPr>
          <a:lstStyle/>
          <a:p>
            <a:r>
              <a:rPr lang="en-IN" dirty="0">
                <a:latin typeface="+mn-lt"/>
              </a:rPr>
              <a:t>Total estimated and actual construction costs</a:t>
            </a:r>
            <a:endParaRPr lang="en-US" dirty="0">
              <a:latin typeface="+mn-lt"/>
            </a:endParaRPr>
          </a:p>
        </p:txBody>
      </p:sp>
      <p:sp>
        <p:nvSpPr>
          <p:cNvPr id="38" name="Rectangle 37"/>
          <p:cNvSpPr/>
          <p:nvPr/>
        </p:nvSpPr>
        <p:spPr>
          <a:xfrm>
            <a:off x="5068922" y="1321427"/>
            <a:ext cx="1236236"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39" name="Rectangle 38"/>
          <p:cNvSpPr/>
          <p:nvPr/>
        </p:nvSpPr>
        <p:spPr>
          <a:xfrm>
            <a:off x="5772640" y="1602228"/>
            <a:ext cx="532518"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40" name="Rectangle 39"/>
          <p:cNvSpPr/>
          <p:nvPr/>
        </p:nvSpPr>
        <p:spPr>
          <a:xfrm>
            <a:off x="5185941" y="1891176"/>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41" name="Rectangle 40"/>
          <p:cNvSpPr/>
          <p:nvPr/>
        </p:nvSpPr>
        <p:spPr>
          <a:xfrm>
            <a:off x="5185941" y="2180124"/>
            <a:ext cx="1119217" cy="369332"/>
          </a:xfrm>
          <a:prstGeom prst="rect">
            <a:avLst/>
          </a:prstGeom>
        </p:spPr>
        <p:txBody>
          <a:bodyPr wrap="none">
            <a:spAutoFit/>
          </a:bodyPr>
          <a:lstStyle/>
          <a:p>
            <a:pPr algn="r"/>
            <a:r>
              <a:rPr lang="en-IN" dirty="0">
                <a:latin typeface="+mn-lt"/>
              </a:rPr>
              <a:t>2,250,000</a:t>
            </a:r>
            <a:endParaRPr lang="en-US" dirty="0">
              <a:latin typeface="+mn-lt"/>
            </a:endParaRPr>
          </a:p>
        </p:txBody>
      </p:sp>
      <p:sp>
        <p:nvSpPr>
          <p:cNvPr id="42" name="Rectangle 41"/>
          <p:cNvSpPr/>
          <p:nvPr/>
        </p:nvSpPr>
        <p:spPr>
          <a:xfrm>
            <a:off x="5068922" y="2469072"/>
            <a:ext cx="1236236" cy="369332"/>
          </a:xfrm>
          <a:prstGeom prst="rect">
            <a:avLst/>
          </a:prstGeom>
        </p:spPr>
        <p:txBody>
          <a:bodyPr wrap="none">
            <a:spAutoFit/>
          </a:bodyPr>
          <a:lstStyle/>
          <a:p>
            <a:pPr algn="r"/>
            <a:r>
              <a:rPr lang="en-IN" dirty="0">
                <a:latin typeface="+mn-lt"/>
              </a:rPr>
              <a:t>$3,750,000</a:t>
            </a:r>
            <a:endParaRPr lang="en-US" dirty="0">
              <a:latin typeface="+mn-lt"/>
            </a:endParaRPr>
          </a:p>
        </p:txBody>
      </p:sp>
      <p:sp>
        <p:nvSpPr>
          <p:cNvPr id="43" name="Rectangle 42"/>
          <p:cNvSpPr/>
          <p:nvPr/>
        </p:nvSpPr>
        <p:spPr>
          <a:xfrm>
            <a:off x="6557066" y="1321427"/>
            <a:ext cx="1236236" cy="369332"/>
          </a:xfrm>
          <a:prstGeom prst="rect">
            <a:avLst/>
          </a:prstGeom>
        </p:spPr>
        <p:txBody>
          <a:bodyPr wrap="none">
            <a:spAutoFit/>
          </a:bodyPr>
          <a:lstStyle/>
          <a:p>
            <a:pPr algn="r"/>
            <a:r>
              <a:rPr lang="en-IN" dirty="0">
                <a:latin typeface="+mn-lt"/>
              </a:rPr>
              <a:t>$1,260,000</a:t>
            </a:r>
            <a:endParaRPr lang="en-US" dirty="0">
              <a:latin typeface="+mn-lt"/>
            </a:endParaRPr>
          </a:p>
        </p:txBody>
      </p:sp>
      <p:sp>
        <p:nvSpPr>
          <p:cNvPr id="44" name="Rectangle 43"/>
          <p:cNvSpPr/>
          <p:nvPr/>
        </p:nvSpPr>
        <p:spPr>
          <a:xfrm>
            <a:off x="6674085" y="1602228"/>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45" name="Rectangle 44"/>
          <p:cNvSpPr/>
          <p:nvPr/>
        </p:nvSpPr>
        <p:spPr>
          <a:xfrm>
            <a:off x="6674085" y="1891176"/>
            <a:ext cx="1119217" cy="369332"/>
          </a:xfrm>
          <a:prstGeom prst="rect">
            <a:avLst/>
          </a:prstGeom>
        </p:spPr>
        <p:txBody>
          <a:bodyPr wrap="none">
            <a:spAutoFit/>
          </a:bodyPr>
          <a:lstStyle/>
          <a:p>
            <a:pPr algn="r"/>
            <a:r>
              <a:rPr lang="en-IN" b="1" dirty="0">
                <a:solidFill>
                  <a:srgbClr val="EC008C"/>
                </a:solidFill>
                <a:latin typeface="+mn-lt"/>
              </a:rPr>
              <a:t>2,760,000</a:t>
            </a:r>
            <a:endParaRPr lang="en-US" b="1" dirty="0">
              <a:solidFill>
                <a:srgbClr val="EC008C"/>
              </a:solidFill>
              <a:latin typeface="+mn-lt"/>
            </a:endParaRPr>
          </a:p>
        </p:txBody>
      </p:sp>
      <p:sp>
        <p:nvSpPr>
          <p:cNvPr id="46" name="Rectangle 45"/>
          <p:cNvSpPr/>
          <p:nvPr/>
        </p:nvSpPr>
        <p:spPr>
          <a:xfrm>
            <a:off x="6674085" y="2180124"/>
            <a:ext cx="1119217" cy="369332"/>
          </a:xfrm>
          <a:prstGeom prst="rect">
            <a:avLst/>
          </a:prstGeom>
        </p:spPr>
        <p:txBody>
          <a:bodyPr wrap="none">
            <a:spAutoFit/>
          </a:bodyPr>
          <a:lstStyle/>
          <a:p>
            <a:pPr algn="r"/>
            <a:r>
              <a:rPr lang="en-IN" dirty="0">
                <a:latin typeface="+mn-lt"/>
              </a:rPr>
              <a:t>1,840,000</a:t>
            </a:r>
            <a:endParaRPr lang="en-US" dirty="0">
              <a:latin typeface="+mn-lt"/>
            </a:endParaRPr>
          </a:p>
        </p:txBody>
      </p:sp>
      <p:sp>
        <p:nvSpPr>
          <p:cNvPr id="47" name="Rectangle 46"/>
          <p:cNvSpPr/>
          <p:nvPr/>
        </p:nvSpPr>
        <p:spPr>
          <a:xfrm>
            <a:off x="6553860" y="2469072"/>
            <a:ext cx="1239442" cy="369332"/>
          </a:xfrm>
          <a:prstGeom prst="rect">
            <a:avLst/>
          </a:prstGeom>
        </p:spPr>
        <p:txBody>
          <a:bodyPr wrap="none">
            <a:spAutoFit/>
          </a:bodyPr>
          <a:lstStyle/>
          <a:p>
            <a:pPr algn="r"/>
            <a:r>
              <a:rPr lang="en-IN" b="1" dirty="0">
                <a:solidFill>
                  <a:srgbClr val="0070C0"/>
                </a:solidFill>
                <a:latin typeface="+mn-lt"/>
              </a:rPr>
              <a:t>$4,600,000</a:t>
            </a:r>
            <a:endParaRPr lang="en-US" b="1" dirty="0">
              <a:solidFill>
                <a:srgbClr val="0070C0"/>
              </a:solidFill>
              <a:latin typeface="+mn-lt"/>
            </a:endParaRPr>
          </a:p>
        </p:txBody>
      </p:sp>
      <p:sp>
        <p:nvSpPr>
          <p:cNvPr id="48" name="Rectangle 47"/>
          <p:cNvSpPr/>
          <p:nvPr/>
        </p:nvSpPr>
        <p:spPr>
          <a:xfrm>
            <a:off x="7886695" y="1321427"/>
            <a:ext cx="1236236" cy="369332"/>
          </a:xfrm>
          <a:prstGeom prst="rect">
            <a:avLst/>
          </a:prstGeom>
        </p:spPr>
        <p:txBody>
          <a:bodyPr wrap="none">
            <a:spAutoFit/>
          </a:bodyPr>
          <a:lstStyle/>
          <a:p>
            <a:pPr algn="r"/>
            <a:r>
              <a:rPr lang="en-IN" dirty="0">
                <a:latin typeface="+mn-lt"/>
              </a:rPr>
              <a:t>$1,840,000</a:t>
            </a:r>
            <a:endParaRPr lang="en-US" dirty="0">
              <a:latin typeface="+mn-lt"/>
            </a:endParaRPr>
          </a:p>
        </p:txBody>
      </p:sp>
      <p:sp>
        <p:nvSpPr>
          <p:cNvPr id="49" name="Rectangle 48"/>
          <p:cNvSpPr/>
          <p:nvPr/>
        </p:nvSpPr>
        <p:spPr>
          <a:xfrm>
            <a:off x="8003714" y="1602228"/>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50" name="Rectangle 49"/>
          <p:cNvSpPr/>
          <p:nvPr/>
        </p:nvSpPr>
        <p:spPr>
          <a:xfrm>
            <a:off x="8003714" y="1891176"/>
            <a:ext cx="1119217" cy="369332"/>
          </a:xfrm>
          <a:prstGeom prst="rect">
            <a:avLst/>
          </a:prstGeom>
        </p:spPr>
        <p:txBody>
          <a:bodyPr wrap="none">
            <a:spAutoFit/>
          </a:bodyPr>
          <a:lstStyle/>
          <a:p>
            <a:pPr algn="r"/>
            <a:r>
              <a:rPr lang="en-IN" dirty="0">
                <a:latin typeface="+mn-lt"/>
              </a:rPr>
              <a:t>4,600,000</a:t>
            </a:r>
            <a:endParaRPr lang="en-US" dirty="0">
              <a:latin typeface="+mn-lt"/>
            </a:endParaRPr>
          </a:p>
        </p:txBody>
      </p:sp>
      <p:sp>
        <p:nvSpPr>
          <p:cNvPr id="51" name="Rectangle 50"/>
          <p:cNvSpPr/>
          <p:nvPr/>
        </p:nvSpPr>
        <p:spPr>
          <a:xfrm>
            <a:off x="8590414" y="2180124"/>
            <a:ext cx="532517"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52" name="Rectangle 51"/>
          <p:cNvSpPr/>
          <p:nvPr/>
        </p:nvSpPr>
        <p:spPr>
          <a:xfrm>
            <a:off x="7886695" y="2469072"/>
            <a:ext cx="1236236" cy="369332"/>
          </a:xfrm>
          <a:prstGeom prst="rect">
            <a:avLst/>
          </a:prstGeom>
        </p:spPr>
        <p:txBody>
          <a:bodyPr wrap="none">
            <a:spAutoFit/>
          </a:bodyPr>
          <a:lstStyle/>
          <a:p>
            <a:pPr algn="r"/>
            <a:r>
              <a:rPr lang="en-IN" dirty="0">
                <a:latin typeface="+mn-lt"/>
              </a:rPr>
              <a:t>$4,600,000</a:t>
            </a:r>
            <a:endParaRPr lang="en-US" dirty="0">
              <a:latin typeface="+mn-lt"/>
            </a:endParaRPr>
          </a:p>
        </p:txBody>
      </p:sp>
      <p:cxnSp>
        <p:nvCxnSpPr>
          <p:cNvPr id="53" name="Straight Connector 52"/>
          <p:cNvCxnSpPr/>
          <p:nvPr/>
        </p:nvCxnSpPr>
        <p:spPr>
          <a:xfrm>
            <a:off x="5149300"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6640811"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7979839"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5162596"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654107"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7993135"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5162000"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653511"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7992539"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5162000" y="2809041"/>
            <a:ext cx="1075480" cy="0"/>
          </a:xfrm>
          <a:prstGeom prst="line">
            <a:avLst/>
          </a:prstGeom>
          <a:ln w="635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6653511" y="2809041"/>
            <a:ext cx="1075480" cy="0"/>
          </a:xfrm>
          <a:prstGeom prst="line">
            <a:avLst/>
          </a:prstGeom>
          <a:ln w="635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7992539" y="2809041"/>
            <a:ext cx="1075480" cy="0"/>
          </a:xfrm>
          <a:prstGeom prst="line">
            <a:avLst/>
          </a:prstGeom>
          <a:ln w="63500" cap="flat" cmpd="dbl">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09036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p:bldP spid="20" grpId="0"/>
      <p:bldP spid="21" grpId="0"/>
      <p:bldP spid="22" grpId="0"/>
      <p:bldP spid="23" grpId="0"/>
      <p:bldP spid="24" grpId="0"/>
      <p:bldP spid="25" grpId="0"/>
      <p:bldP spid="27" grpId="0"/>
      <p:bldP spid="28" grpId="0"/>
      <p:bldP spid="29" grpId="0"/>
      <p:bldP spid="30"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2400" dirty="0"/>
              <a:t>Periodic Loss Occurs for Profitable Project: </a:t>
            </a:r>
            <a:r>
              <a:rPr lang="en-IN" sz="2400" dirty="0" smtClean="0"/>
              <a:t/>
            </a:r>
            <a:br>
              <a:rPr lang="en-IN" sz="2400" dirty="0" smtClean="0"/>
            </a:br>
            <a:r>
              <a:rPr lang="en-IN" sz="2400" dirty="0" smtClean="0"/>
              <a:t>Revenue </a:t>
            </a:r>
            <a:r>
              <a:rPr lang="en-IN" sz="2400" dirty="0"/>
              <a:t>Recognized U</a:t>
            </a:r>
            <a:r>
              <a:rPr lang="en-IN" sz="2400" dirty="0" smtClean="0"/>
              <a:t>pon </a:t>
            </a:r>
            <a:r>
              <a:rPr lang="en-IN" sz="2400" dirty="0"/>
              <a:t>Project Completion</a:t>
            </a:r>
          </a:p>
        </p:txBody>
      </p:sp>
      <p:sp>
        <p:nvSpPr>
          <p:cNvPr id="4" name="Title 2"/>
          <p:cNvSpPr txBox="1">
            <a:spLocks/>
          </p:cNvSpPr>
          <p:nvPr/>
        </p:nvSpPr>
        <p:spPr bwMode="auto">
          <a:xfrm>
            <a:off x="8389940" y="3150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9" name="TextBox 18"/>
          <p:cNvSpPr txBox="1">
            <a:spLocks noChangeArrowheads="1"/>
          </p:cNvSpPr>
          <p:nvPr/>
        </p:nvSpPr>
        <p:spPr bwMode="auto">
          <a:xfrm>
            <a:off x="2931735" y="4457364"/>
            <a:ext cx="3835071" cy="430212"/>
          </a:xfrm>
          <a:prstGeom prst="rect">
            <a:avLst/>
          </a:prstGeom>
          <a:solidFill>
            <a:srgbClr val="FFFFCC"/>
          </a:solidFill>
          <a:ln w="9525">
            <a:solidFill>
              <a:srgbClr val="F79646"/>
            </a:solidFill>
            <a:miter lim="800000"/>
            <a:headEnd/>
            <a:tailEnd/>
          </a:ln>
        </p:spPr>
        <p:txBody>
          <a:bodyPr wrap="square">
            <a:spAutoFit/>
          </a:bodyPr>
          <a:lstStyle/>
          <a:p>
            <a:pPr algn="ctr">
              <a:defRPr/>
            </a:pPr>
            <a:r>
              <a:rPr lang="en-US" sz="2200" b="1" dirty="0">
                <a:latin typeface="+mn-lt"/>
              </a:rPr>
              <a:t>No Entry</a:t>
            </a:r>
            <a:endParaRPr lang="en-IN" sz="2200" b="1" baseline="30000" dirty="0">
              <a:latin typeface="+mn-lt"/>
            </a:endParaRPr>
          </a:p>
        </p:txBody>
      </p:sp>
      <p:sp>
        <p:nvSpPr>
          <p:cNvPr id="29" name="TextBox 28"/>
          <p:cNvSpPr txBox="1">
            <a:spLocks noChangeArrowheads="1"/>
          </p:cNvSpPr>
          <p:nvPr/>
        </p:nvSpPr>
        <p:spPr bwMode="auto">
          <a:xfrm>
            <a:off x="694733" y="3212289"/>
            <a:ext cx="8008317" cy="430887"/>
          </a:xfrm>
          <a:prstGeom prst="rect">
            <a:avLst/>
          </a:prstGeom>
          <a:noFill/>
          <a:ln w="9525">
            <a:noFill/>
            <a:miter lim="800000"/>
            <a:headEnd/>
            <a:tailEnd/>
          </a:ln>
        </p:spPr>
        <p:txBody>
          <a:bodyPr wrap="square">
            <a:spAutoFit/>
          </a:bodyPr>
          <a:lstStyle/>
          <a:p>
            <a:pPr>
              <a:defRPr/>
            </a:pPr>
            <a:r>
              <a:rPr lang="en-US" sz="2200" dirty="0">
                <a:latin typeface="+mn-lt"/>
              </a:rPr>
              <a:t>Percentage complete as of 2019 = </a:t>
            </a:r>
            <a:r>
              <a:rPr lang="en-US" sz="2200" b="1" dirty="0">
                <a:solidFill>
                  <a:srgbClr val="EC008C"/>
                </a:solidFill>
                <a:latin typeface="+mn-lt"/>
              </a:rPr>
              <a:t>2,760,000</a:t>
            </a:r>
            <a:r>
              <a:rPr lang="en-US" sz="2200" dirty="0">
                <a:latin typeface="+mn-lt"/>
              </a:rPr>
              <a:t> ÷ </a:t>
            </a:r>
            <a:r>
              <a:rPr lang="en-US" sz="2200" b="1" dirty="0">
                <a:solidFill>
                  <a:srgbClr val="0070C0"/>
                </a:solidFill>
                <a:latin typeface="+mn-lt"/>
              </a:rPr>
              <a:t>4,600,000</a:t>
            </a:r>
            <a:r>
              <a:rPr lang="en-US" sz="2200" dirty="0">
                <a:latin typeface="+mn-lt"/>
              </a:rPr>
              <a:t> = 60%</a:t>
            </a:r>
            <a:endParaRPr lang="en-IN" sz="2200" baseline="30000" dirty="0">
              <a:latin typeface="+mn-lt"/>
            </a:endParaRPr>
          </a:p>
        </p:txBody>
      </p:sp>
      <p:sp>
        <p:nvSpPr>
          <p:cNvPr id="30" name="TextBox 29"/>
          <p:cNvSpPr txBox="1">
            <a:spLocks noChangeArrowheads="1"/>
          </p:cNvSpPr>
          <p:nvPr/>
        </p:nvSpPr>
        <p:spPr bwMode="auto">
          <a:xfrm>
            <a:off x="611560" y="3635038"/>
            <a:ext cx="8293757" cy="430887"/>
          </a:xfrm>
          <a:prstGeom prst="rect">
            <a:avLst/>
          </a:prstGeom>
          <a:noFill/>
          <a:ln w="9525">
            <a:noFill/>
            <a:miter lim="800000"/>
            <a:headEnd/>
            <a:tailEnd/>
          </a:ln>
        </p:spPr>
        <p:txBody>
          <a:bodyPr wrap="square">
            <a:spAutoFit/>
          </a:bodyPr>
          <a:lstStyle/>
          <a:p>
            <a:pPr>
              <a:defRPr/>
            </a:pPr>
            <a:r>
              <a:rPr lang="en-US" sz="2200" dirty="0">
                <a:latin typeface="+mn-lt"/>
              </a:rPr>
              <a:t>2019 revenue = ($5,000,000 × 60%) </a:t>
            </a:r>
            <a:r>
              <a:rPr lang="en-US" sz="2200" dirty="0" smtClean="0">
                <a:latin typeface="+mn-lt"/>
              </a:rPr>
              <a:t>− </a:t>
            </a:r>
            <a:r>
              <a:rPr lang="en-US" sz="2200" dirty="0">
                <a:latin typeface="+mn-lt"/>
              </a:rPr>
              <a:t>$2,000,000 </a:t>
            </a:r>
            <a:r>
              <a:rPr lang="en-US" sz="2200" dirty="0">
                <a:latin typeface="+mn-lt"/>
                <a:cs typeface="Arial" panose="020B0604020202020204" pitchFamily="34" charset="0"/>
              </a:rPr>
              <a:t>= $1,000,000 </a:t>
            </a:r>
            <a:endParaRPr lang="en-IN" sz="2200" baseline="30000" dirty="0">
              <a:latin typeface="+mn-lt"/>
              <a:cs typeface="Arial" panose="020B0604020202020204" pitchFamily="34" charset="0"/>
            </a:endParaRPr>
          </a:p>
        </p:txBody>
      </p:sp>
      <p:sp>
        <p:nvSpPr>
          <p:cNvPr id="48" name="Rectangle 47"/>
          <p:cNvSpPr/>
          <p:nvPr/>
        </p:nvSpPr>
        <p:spPr>
          <a:xfrm>
            <a:off x="5410833" y="1202353"/>
            <a:ext cx="652744" cy="369332"/>
          </a:xfrm>
          <a:prstGeom prst="rect">
            <a:avLst/>
          </a:prstGeom>
        </p:spPr>
        <p:txBody>
          <a:bodyPr wrap="none">
            <a:spAutoFit/>
          </a:bodyPr>
          <a:lstStyle/>
          <a:p>
            <a:pPr algn="ctr"/>
            <a:r>
              <a:rPr lang="en-US" b="1" dirty="0">
                <a:latin typeface="+mn-lt"/>
              </a:rPr>
              <a:t>2018</a:t>
            </a:r>
          </a:p>
        </p:txBody>
      </p:sp>
      <p:sp>
        <p:nvSpPr>
          <p:cNvPr id="49" name="Rectangle 48"/>
          <p:cNvSpPr/>
          <p:nvPr/>
        </p:nvSpPr>
        <p:spPr>
          <a:xfrm>
            <a:off x="6902993" y="1202353"/>
            <a:ext cx="652743" cy="369332"/>
          </a:xfrm>
          <a:prstGeom prst="rect">
            <a:avLst/>
          </a:prstGeom>
        </p:spPr>
        <p:txBody>
          <a:bodyPr wrap="none">
            <a:spAutoFit/>
          </a:bodyPr>
          <a:lstStyle/>
          <a:p>
            <a:pPr algn="r"/>
            <a:r>
              <a:rPr lang="en-US" b="1" dirty="0">
                <a:latin typeface="+mn-lt"/>
              </a:rPr>
              <a:t>2019</a:t>
            </a:r>
          </a:p>
        </p:txBody>
      </p:sp>
      <p:sp>
        <p:nvSpPr>
          <p:cNvPr id="50" name="Rectangle 49"/>
          <p:cNvSpPr/>
          <p:nvPr/>
        </p:nvSpPr>
        <p:spPr>
          <a:xfrm>
            <a:off x="8196550" y="1202353"/>
            <a:ext cx="652743" cy="369332"/>
          </a:xfrm>
          <a:prstGeom prst="rect">
            <a:avLst/>
          </a:prstGeom>
        </p:spPr>
        <p:txBody>
          <a:bodyPr wrap="none">
            <a:spAutoFit/>
          </a:bodyPr>
          <a:lstStyle/>
          <a:p>
            <a:pPr algn="r"/>
            <a:r>
              <a:rPr lang="en-US" b="1" dirty="0">
                <a:latin typeface="+mn-lt"/>
              </a:rPr>
              <a:t>2020</a:t>
            </a:r>
          </a:p>
        </p:txBody>
      </p:sp>
      <p:sp>
        <p:nvSpPr>
          <p:cNvPr id="51" name="Rectangle 50"/>
          <p:cNvSpPr/>
          <p:nvPr/>
        </p:nvSpPr>
        <p:spPr>
          <a:xfrm>
            <a:off x="633102" y="1478601"/>
            <a:ext cx="4243405" cy="369332"/>
          </a:xfrm>
          <a:prstGeom prst="rect">
            <a:avLst/>
          </a:prstGeom>
        </p:spPr>
        <p:txBody>
          <a:bodyPr wrap="none">
            <a:spAutoFit/>
          </a:bodyPr>
          <a:lstStyle/>
          <a:p>
            <a:r>
              <a:rPr lang="en-IN" dirty="0">
                <a:latin typeface="+mn-lt"/>
              </a:rPr>
              <a:t>Construction costs incurred during the year</a:t>
            </a:r>
            <a:endParaRPr lang="en-US" dirty="0">
              <a:latin typeface="+mn-lt"/>
            </a:endParaRPr>
          </a:p>
        </p:txBody>
      </p:sp>
      <p:sp>
        <p:nvSpPr>
          <p:cNvPr id="52" name="Rectangle 51"/>
          <p:cNvSpPr/>
          <p:nvPr/>
        </p:nvSpPr>
        <p:spPr>
          <a:xfrm>
            <a:off x="894131" y="1759402"/>
            <a:ext cx="4039054" cy="369332"/>
          </a:xfrm>
          <a:prstGeom prst="rect">
            <a:avLst/>
          </a:prstGeom>
        </p:spPr>
        <p:txBody>
          <a:bodyPr wrap="none">
            <a:spAutoFit/>
          </a:bodyPr>
          <a:lstStyle/>
          <a:p>
            <a:r>
              <a:rPr lang="en-IN" dirty="0">
                <a:latin typeface="+mn-lt"/>
              </a:rPr>
              <a:t>Construction costs incurred in prior years</a:t>
            </a:r>
            <a:endParaRPr lang="en-US" dirty="0">
              <a:latin typeface="+mn-lt"/>
            </a:endParaRPr>
          </a:p>
        </p:txBody>
      </p:sp>
      <p:sp>
        <p:nvSpPr>
          <p:cNvPr id="53" name="Rectangle 52"/>
          <p:cNvSpPr/>
          <p:nvPr/>
        </p:nvSpPr>
        <p:spPr>
          <a:xfrm>
            <a:off x="633102" y="2048350"/>
            <a:ext cx="2999026" cy="369332"/>
          </a:xfrm>
          <a:prstGeom prst="rect">
            <a:avLst/>
          </a:prstGeom>
        </p:spPr>
        <p:txBody>
          <a:bodyPr wrap="none">
            <a:spAutoFit/>
          </a:bodyPr>
          <a:lstStyle/>
          <a:p>
            <a:r>
              <a:rPr lang="en-IN" dirty="0">
                <a:latin typeface="+mn-lt"/>
              </a:rPr>
              <a:t>Cumulative construction costs</a:t>
            </a:r>
            <a:endParaRPr lang="en-US" dirty="0">
              <a:latin typeface="+mn-lt"/>
            </a:endParaRPr>
          </a:p>
        </p:txBody>
      </p:sp>
      <p:sp>
        <p:nvSpPr>
          <p:cNvPr id="54" name="Rectangle 53"/>
          <p:cNvSpPr/>
          <p:nvPr/>
        </p:nvSpPr>
        <p:spPr>
          <a:xfrm>
            <a:off x="762017" y="2337298"/>
            <a:ext cx="4243405" cy="369332"/>
          </a:xfrm>
          <a:prstGeom prst="rect">
            <a:avLst/>
          </a:prstGeom>
        </p:spPr>
        <p:txBody>
          <a:bodyPr wrap="none">
            <a:spAutoFit/>
          </a:bodyPr>
          <a:lstStyle/>
          <a:p>
            <a:r>
              <a:rPr lang="en-IN" dirty="0">
                <a:latin typeface="+mn-lt"/>
              </a:rPr>
              <a:t>Estimated costs to complete at end of year</a:t>
            </a:r>
            <a:endParaRPr lang="en-US" dirty="0">
              <a:latin typeface="+mn-lt"/>
            </a:endParaRPr>
          </a:p>
        </p:txBody>
      </p:sp>
      <p:sp>
        <p:nvSpPr>
          <p:cNvPr id="55" name="Rectangle 54"/>
          <p:cNvSpPr/>
          <p:nvPr/>
        </p:nvSpPr>
        <p:spPr>
          <a:xfrm>
            <a:off x="633102" y="2626246"/>
            <a:ext cx="4410759" cy="369332"/>
          </a:xfrm>
          <a:prstGeom prst="rect">
            <a:avLst/>
          </a:prstGeom>
        </p:spPr>
        <p:txBody>
          <a:bodyPr wrap="none">
            <a:spAutoFit/>
          </a:bodyPr>
          <a:lstStyle/>
          <a:p>
            <a:r>
              <a:rPr lang="en-IN" dirty="0">
                <a:latin typeface="+mn-lt"/>
              </a:rPr>
              <a:t>Total estimated and actual construction costs</a:t>
            </a:r>
            <a:endParaRPr lang="en-US" dirty="0">
              <a:latin typeface="+mn-lt"/>
            </a:endParaRPr>
          </a:p>
        </p:txBody>
      </p:sp>
      <p:sp>
        <p:nvSpPr>
          <p:cNvPr id="56" name="Rectangle 55"/>
          <p:cNvSpPr/>
          <p:nvPr/>
        </p:nvSpPr>
        <p:spPr>
          <a:xfrm>
            <a:off x="5068922" y="1478601"/>
            <a:ext cx="1236236"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57" name="Rectangle 56"/>
          <p:cNvSpPr/>
          <p:nvPr/>
        </p:nvSpPr>
        <p:spPr>
          <a:xfrm>
            <a:off x="5772640" y="1759402"/>
            <a:ext cx="532518"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58" name="Rectangle 57"/>
          <p:cNvSpPr/>
          <p:nvPr/>
        </p:nvSpPr>
        <p:spPr>
          <a:xfrm>
            <a:off x="5185941" y="2048350"/>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59" name="Rectangle 58"/>
          <p:cNvSpPr/>
          <p:nvPr/>
        </p:nvSpPr>
        <p:spPr>
          <a:xfrm>
            <a:off x="5185941" y="2337298"/>
            <a:ext cx="1119217" cy="369332"/>
          </a:xfrm>
          <a:prstGeom prst="rect">
            <a:avLst/>
          </a:prstGeom>
        </p:spPr>
        <p:txBody>
          <a:bodyPr wrap="none">
            <a:spAutoFit/>
          </a:bodyPr>
          <a:lstStyle/>
          <a:p>
            <a:pPr algn="r"/>
            <a:r>
              <a:rPr lang="en-IN" dirty="0">
                <a:latin typeface="+mn-lt"/>
              </a:rPr>
              <a:t>2,250,000</a:t>
            </a:r>
            <a:endParaRPr lang="en-US" dirty="0">
              <a:latin typeface="+mn-lt"/>
            </a:endParaRPr>
          </a:p>
        </p:txBody>
      </p:sp>
      <p:sp>
        <p:nvSpPr>
          <p:cNvPr id="60" name="Rectangle 59"/>
          <p:cNvSpPr/>
          <p:nvPr/>
        </p:nvSpPr>
        <p:spPr>
          <a:xfrm>
            <a:off x="5068922" y="2626246"/>
            <a:ext cx="1236236" cy="369332"/>
          </a:xfrm>
          <a:prstGeom prst="rect">
            <a:avLst/>
          </a:prstGeom>
        </p:spPr>
        <p:txBody>
          <a:bodyPr wrap="none">
            <a:spAutoFit/>
          </a:bodyPr>
          <a:lstStyle/>
          <a:p>
            <a:pPr algn="r"/>
            <a:r>
              <a:rPr lang="en-IN" dirty="0">
                <a:latin typeface="+mn-lt"/>
              </a:rPr>
              <a:t>$3,750,000</a:t>
            </a:r>
            <a:endParaRPr lang="en-US" dirty="0">
              <a:latin typeface="+mn-lt"/>
            </a:endParaRPr>
          </a:p>
        </p:txBody>
      </p:sp>
      <p:sp>
        <p:nvSpPr>
          <p:cNvPr id="61" name="Rectangle 60"/>
          <p:cNvSpPr/>
          <p:nvPr/>
        </p:nvSpPr>
        <p:spPr>
          <a:xfrm>
            <a:off x="6557066" y="1478601"/>
            <a:ext cx="1236236" cy="369332"/>
          </a:xfrm>
          <a:prstGeom prst="rect">
            <a:avLst/>
          </a:prstGeom>
        </p:spPr>
        <p:txBody>
          <a:bodyPr wrap="none">
            <a:spAutoFit/>
          </a:bodyPr>
          <a:lstStyle/>
          <a:p>
            <a:pPr algn="r"/>
            <a:r>
              <a:rPr lang="en-IN" dirty="0">
                <a:latin typeface="+mn-lt"/>
              </a:rPr>
              <a:t>$1,260,000</a:t>
            </a:r>
            <a:endParaRPr lang="en-US" dirty="0">
              <a:latin typeface="+mn-lt"/>
            </a:endParaRPr>
          </a:p>
        </p:txBody>
      </p:sp>
      <p:sp>
        <p:nvSpPr>
          <p:cNvPr id="62" name="Rectangle 61"/>
          <p:cNvSpPr/>
          <p:nvPr/>
        </p:nvSpPr>
        <p:spPr>
          <a:xfrm>
            <a:off x="6674085" y="1759402"/>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63" name="Rectangle 62"/>
          <p:cNvSpPr/>
          <p:nvPr/>
        </p:nvSpPr>
        <p:spPr>
          <a:xfrm>
            <a:off x="6674085" y="2048350"/>
            <a:ext cx="1119217" cy="369332"/>
          </a:xfrm>
          <a:prstGeom prst="rect">
            <a:avLst/>
          </a:prstGeom>
        </p:spPr>
        <p:txBody>
          <a:bodyPr wrap="none">
            <a:spAutoFit/>
          </a:bodyPr>
          <a:lstStyle/>
          <a:p>
            <a:pPr algn="r"/>
            <a:r>
              <a:rPr lang="en-IN" b="1" dirty="0">
                <a:solidFill>
                  <a:srgbClr val="EC008C"/>
                </a:solidFill>
                <a:latin typeface="+mn-lt"/>
              </a:rPr>
              <a:t>2,760,000</a:t>
            </a:r>
            <a:endParaRPr lang="en-US" b="1" dirty="0">
              <a:solidFill>
                <a:srgbClr val="EC008C"/>
              </a:solidFill>
              <a:latin typeface="+mn-lt"/>
            </a:endParaRPr>
          </a:p>
        </p:txBody>
      </p:sp>
      <p:sp>
        <p:nvSpPr>
          <p:cNvPr id="64" name="Rectangle 63"/>
          <p:cNvSpPr/>
          <p:nvPr/>
        </p:nvSpPr>
        <p:spPr>
          <a:xfrm>
            <a:off x="6674085" y="2337298"/>
            <a:ext cx="1119217" cy="369332"/>
          </a:xfrm>
          <a:prstGeom prst="rect">
            <a:avLst/>
          </a:prstGeom>
        </p:spPr>
        <p:txBody>
          <a:bodyPr wrap="none">
            <a:spAutoFit/>
          </a:bodyPr>
          <a:lstStyle/>
          <a:p>
            <a:pPr algn="r"/>
            <a:r>
              <a:rPr lang="en-IN" dirty="0">
                <a:latin typeface="+mn-lt"/>
              </a:rPr>
              <a:t>1,840,000</a:t>
            </a:r>
            <a:endParaRPr lang="en-US" dirty="0">
              <a:latin typeface="+mn-lt"/>
            </a:endParaRPr>
          </a:p>
        </p:txBody>
      </p:sp>
      <p:sp>
        <p:nvSpPr>
          <p:cNvPr id="65" name="Rectangle 64"/>
          <p:cNvSpPr/>
          <p:nvPr/>
        </p:nvSpPr>
        <p:spPr>
          <a:xfrm>
            <a:off x="6553860" y="2626246"/>
            <a:ext cx="1239442" cy="369332"/>
          </a:xfrm>
          <a:prstGeom prst="rect">
            <a:avLst/>
          </a:prstGeom>
        </p:spPr>
        <p:txBody>
          <a:bodyPr wrap="none">
            <a:spAutoFit/>
          </a:bodyPr>
          <a:lstStyle/>
          <a:p>
            <a:pPr algn="r"/>
            <a:r>
              <a:rPr lang="en-IN" b="1" dirty="0">
                <a:solidFill>
                  <a:srgbClr val="0070C0"/>
                </a:solidFill>
                <a:latin typeface="+mn-lt"/>
              </a:rPr>
              <a:t>$4,600,000</a:t>
            </a:r>
            <a:endParaRPr lang="en-US" b="1" dirty="0">
              <a:solidFill>
                <a:srgbClr val="0070C0"/>
              </a:solidFill>
              <a:latin typeface="+mn-lt"/>
            </a:endParaRPr>
          </a:p>
        </p:txBody>
      </p:sp>
      <p:sp>
        <p:nvSpPr>
          <p:cNvPr id="66" name="Rectangle 65"/>
          <p:cNvSpPr/>
          <p:nvPr/>
        </p:nvSpPr>
        <p:spPr>
          <a:xfrm>
            <a:off x="7886695" y="1478601"/>
            <a:ext cx="1236236" cy="369332"/>
          </a:xfrm>
          <a:prstGeom prst="rect">
            <a:avLst/>
          </a:prstGeom>
        </p:spPr>
        <p:txBody>
          <a:bodyPr wrap="none">
            <a:spAutoFit/>
          </a:bodyPr>
          <a:lstStyle/>
          <a:p>
            <a:pPr algn="r"/>
            <a:r>
              <a:rPr lang="en-IN" dirty="0">
                <a:latin typeface="+mn-lt"/>
              </a:rPr>
              <a:t>$1,840,000</a:t>
            </a:r>
            <a:endParaRPr lang="en-US" dirty="0">
              <a:latin typeface="+mn-lt"/>
            </a:endParaRPr>
          </a:p>
        </p:txBody>
      </p:sp>
      <p:sp>
        <p:nvSpPr>
          <p:cNvPr id="67" name="Rectangle 66"/>
          <p:cNvSpPr/>
          <p:nvPr/>
        </p:nvSpPr>
        <p:spPr>
          <a:xfrm>
            <a:off x="8003714" y="1759402"/>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68" name="Rectangle 67"/>
          <p:cNvSpPr/>
          <p:nvPr/>
        </p:nvSpPr>
        <p:spPr>
          <a:xfrm>
            <a:off x="8003714" y="2048350"/>
            <a:ext cx="1119217" cy="369332"/>
          </a:xfrm>
          <a:prstGeom prst="rect">
            <a:avLst/>
          </a:prstGeom>
        </p:spPr>
        <p:txBody>
          <a:bodyPr wrap="none">
            <a:spAutoFit/>
          </a:bodyPr>
          <a:lstStyle/>
          <a:p>
            <a:pPr algn="r"/>
            <a:r>
              <a:rPr lang="en-IN" dirty="0">
                <a:latin typeface="+mn-lt"/>
              </a:rPr>
              <a:t>4,600,000</a:t>
            </a:r>
            <a:endParaRPr lang="en-US" dirty="0">
              <a:latin typeface="+mn-lt"/>
            </a:endParaRPr>
          </a:p>
        </p:txBody>
      </p:sp>
      <p:sp>
        <p:nvSpPr>
          <p:cNvPr id="69" name="Rectangle 68"/>
          <p:cNvSpPr/>
          <p:nvPr/>
        </p:nvSpPr>
        <p:spPr>
          <a:xfrm>
            <a:off x="8590414" y="2337298"/>
            <a:ext cx="532517"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70" name="Rectangle 69"/>
          <p:cNvSpPr/>
          <p:nvPr/>
        </p:nvSpPr>
        <p:spPr>
          <a:xfrm>
            <a:off x="7886695" y="2626246"/>
            <a:ext cx="1236236" cy="369332"/>
          </a:xfrm>
          <a:prstGeom prst="rect">
            <a:avLst/>
          </a:prstGeom>
        </p:spPr>
        <p:txBody>
          <a:bodyPr wrap="none">
            <a:spAutoFit/>
          </a:bodyPr>
          <a:lstStyle/>
          <a:p>
            <a:pPr algn="r"/>
            <a:r>
              <a:rPr lang="en-IN" dirty="0">
                <a:latin typeface="+mn-lt"/>
              </a:rPr>
              <a:t>$4,600,000</a:t>
            </a:r>
            <a:endParaRPr lang="en-US" dirty="0">
              <a:latin typeface="+mn-lt"/>
            </a:endParaRPr>
          </a:p>
        </p:txBody>
      </p:sp>
      <p:cxnSp>
        <p:nvCxnSpPr>
          <p:cNvPr id="71" name="Straight Connector 70"/>
          <p:cNvCxnSpPr/>
          <p:nvPr/>
        </p:nvCxnSpPr>
        <p:spPr>
          <a:xfrm>
            <a:off x="5149300" y="206919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6640811" y="206919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7979839" y="206919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5162596" y="2638356"/>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6654107" y="2638356"/>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7993135" y="2638356"/>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5162000" y="2936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6653511" y="2936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7992539" y="2936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5162000" y="29662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6653511" y="29662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7992539" y="29662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38979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9" grpId="0"/>
      <p:bldP spid="30"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p:cNvSpPr>
          <p:nvPr/>
        </p:nvSpPr>
        <p:spPr bwMode="auto">
          <a:xfrm>
            <a:off x="8389940"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0" name="Title 1"/>
          <p:cNvSpPr>
            <a:spLocks noGrp="1"/>
          </p:cNvSpPr>
          <p:nvPr>
            <p:ph type="title"/>
          </p:nvPr>
        </p:nvSpPr>
        <p:spPr>
          <a:xfrm>
            <a:off x="611560" y="228742"/>
            <a:ext cx="8229600" cy="973611"/>
          </a:xfrm>
        </p:spPr>
        <p:txBody>
          <a:bodyPr>
            <a:normAutofit/>
          </a:bodyPr>
          <a:lstStyle/>
          <a:p>
            <a:pPr eaLnBrk="1" hangingPunct="1">
              <a:defRPr/>
            </a:pPr>
            <a:r>
              <a:rPr lang="en-US" sz="3200" dirty="0"/>
              <a:t>Loss Projected on the Entire Project</a:t>
            </a:r>
            <a:endParaRPr lang="en-IN" sz="3200" dirty="0"/>
          </a:p>
        </p:txBody>
      </p:sp>
      <p:sp>
        <p:nvSpPr>
          <p:cNvPr id="7" name="Rectangle 6"/>
          <p:cNvSpPr/>
          <p:nvPr/>
        </p:nvSpPr>
        <p:spPr>
          <a:xfrm>
            <a:off x="5410833" y="1202353"/>
            <a:ext cx="652744" cy="369332"/>
          </a:xfrm>
          <a:prstGeom prst="rect">
            <a:avLst/>
          </a:prstGeom>
        </p:spPr>
        <p:txBody>
          <a:bodyPr wrap="none">
            <a:spAutoFit/>
          </a:bodyPr>
          <a:lstStyle/>
          <a:p>
            <a:pPr algn="ctr"/>
            <a:r>
              <a:rPr lang="en-US" b="1" dirty="0">
                <a:latin typeface="+mn-lt"/>
              </a:rPr>
              <a:t>2018</a:t>
            </a:r>
          </a:p>
        </p:txBody>
      </p:sp>
      <p:sp>
        <p:nvSpPr>
          <p:cNvPr id="11" name="Rectangle 10"/>
          <p:cNvSpPr/>
          <p:nvPr/>
        </p:nvSpPr>
        <p:spPr>
          <a:xfrm>
            <a:off x="6902993" y="1202353"/>
            <a:ext cx="652743" cy="369332"/>
          </a:xfrm>
          <a:prstGeom prst="rect">
            <a:avLst/>
          </a:prstGeom>
        </p:spPr>
        <p:txBody>
          <a:bodyPr wrap="none">
            <a:spAutoFit/>
          </a:bodyPr>
          <a:lstStyle/>
          <a:p>
            <a:pPr algn="r"/>
            <a:r>
              <a:rPr lang="en-US" b="1" dirty="0">
                <a:latin typeface="+mn-lt"/>
              </a:rPr>
              <a:t>2019</a:t>
            </a:r>
          </a:p>
        </p:txBody>
      </p:sp>
      <p:sp>
        <p:nvSpPr>
          <p:cNvPr id="12" name="Rectangle 11"/>
          <p:cNvSpPr/>
          <p:nvPr/>
        </p:nvSpPr>
        <p:spPr>
          <a:xfrm>
            <a:off x="8196550" y="1202353"/>
            <a:ext cx="652743" cy="369332"/>
          </a:xfrm>
          <a:prstGeom prst="rect">
            <a:avLst/>
          </a:prstGeom>
        </p:spPr>
        <p:txBody>
          <a:bodyPr wrap="none">
            <a:spAutoFit/>
          </a:bodyPr>
          <a:lstStyle/>
          <a:p>
            <a:pPr algn="r"/>
            <a:r>
              <a:rPr lang="en-US" b="1" dirty="0">
                <a:latin typeface="+mn-lt"/>
              </a:rPr>
              <a:t>2020</a:t>
            </a:r>
          </a:p>
        </p:txBody>
      </p:sp>
      <p:sp>
        <p:nvSpPr>
          <p:cNvPr id="13" name="Rectangle 12"/>
          <p:cNvSpPr/>
          <p:nvPr/>
        </p:nvSpPr>
        <p:spPr>
          <a:xfrm>
            <a:off x="633102" y="1478601"/>
            <a:ext cx="4243405" cy="369332"/>
          </a:xfrm>
          <a:prstGeom prst="rect">
            <a:avLst/>
          </a:prstGeom>
        </p:spPr>
        <p:txBody>
          <a:bodyPr wrap="none">
            <a:spAutoFit/>
          </a:bodyPr>
          <a:lstStyle/>
          <a:p>
            <a:r>
              <a:rPr lang="en-IN" dirty="0">
                <a:latin typeface="+mn-lt"/>
              </a:rPr>
              <a:t>Construction costs incurred during the year</a:t>
            </a:r>
            <a:endParaRPr lang="en-US" dirty="0">
              <a:latin typeface="+mn-lt"/>
            </a:endParaRPr>
          </a:p>
        </p:txBody>
      </p:sp>
      <p:sp>
        <p:nvSpPr>
          <p:cNvPr id="14" name="Rectangle 13"/>
          <p:cNvSpPr/>
          <p:nvPr/>
        </p:nvSpPr>
        <p:spPr>
          <a:xfrm>
            <a:off x="633102" y="1759402"/>
            <a:ext cx="4039054" cy="369332"/>
          </a:xfrm>
          <a:prstGeom prst="rect">
            <a:avLst/>
          </a:prstGeom>
        </p:spPr>
        <p:txBody>
          <a:bodyPr wrap="none">
            <a:spAutoFit/>
          </a:bodyPr>
          <a:lstStyle/>
          <a:p>
            <a:r>
              <a:rPr lang="en-IN" dirty="0">
                <a:latin typeface="+mn-lt"/>
              </a:rPr>
              <a:t>Construction costs incurred in prior years</a:t>
            </a:r>
            <a:endParaRPr lang="en-US" dirty="0">
              <a:latin typeface="+mn-lt"/>
            </a:endParaRPr>
          </a:p>
        </p:txBody>
      </p:sp>
      <p:sp>
        <p:nvSpPr>
          <p:cNvPr id="15" name="Rectangle 14"/>
          <p:cNvSpPr/>
          <p:nvPr/>
        </p:nvSpPr>
        <p:spPr>
          <a:xfrm>
            <a:off x="633102" y="2048350"/>
            <a:ext cx="2999026" cy="369332"/>
          </a:xfrm>
          <a:prstGeom prst="rect">
            <a:avLst/>
          </a:prstGeom>
        </p:spPr>
        <p:txBody>
          <a:bodyPr wrap="none">
            <a:spAutoFit/>
          </a:bodyPr>
          <a:lstStyle/>
          <a:p>
            <a:r>
              <a:rPr lang="en-IN" dirty="0">
                <a:latin typeface="+mn-lt"/>
              </a:rPr>
              <a:t>Cumulative construction costs</a:t>
            </a:r>
            <a:endParaRPr lang="en-US" dirty="0">
              <a:latin typeface="+mn-lt"/>
            </a:endParaRPr>
          </a:p>
        </p:txBody>
      </p:sp>
      <p:sp>
        <p:nvSpPr>
          <p:cNvPr id="16" name="Rectangle 15"/>
          <p:cNvSpPr/>
          <p:nvPr/>
        </p:nvSpPr>
        <p:spPr>
          <a:xfrm>
            <a:off x="633102" y="2337298"/>
            <a:ext cx="4243405" cy="369332"/>
          </a:xfrm>
          <a:prstGeom prst="rect">
            <a:avLst/>
          </a:prstGeom>
        </p:spPr>
        <p:txBody>
          <a:bodyPr wrap="none">
            <a:spAutoFit/>
          </a:bodyPr>
          <a:lstStyle/>
          <a:p>
            <a:r>
              <a:rPr lang="en-IN" dirty="0">
                <a:latin typeface="+mn-lt"/>
              </a:rPr>
              <a:t>Estimated costs to complete at end of year</a:t>
            </a:r>
            <a:endParaRPr lang="en-US" dirty="0">
              <a:latin typeface="+mn-lt"/>
            </a:endParaRPr>
          </a:p>
        </p:txBody>
      </p:sp>
      <p:sp>
        <p:nvSpPr>
          <p:cNvPr id="17" name="Rectangle 16"/>
          <p:cNvSpPr/>
          <p:nvPr/>
        </p:nvSpPr>
        <p:spPr>
          <a:xfrm>
            <a:off x="633102" y="2626246"/>
            <a:ext cx="4410759" cy="369332"/>
          </a:xfrm>
          <a:prstGeom prst="rect">
            <a:avLst/>
          </a:prstGeom>
        </p:spPr>
        <p:txBody>
          <a:bodyPr wrap="none">
            <a:spAutoFit/>
          </a:bodyPr>
          <a:lstStyle/>
          <a:p>
            <a:r>
              <a:rPr lang="en-IN" dirty="0">
                <a:latin typeface="+mn-lt"/>
              </a:rPr>
              <a:t>Total estimated and actual construction costs</a:t>
            </a:r>
            <a:endParaRPr lang="en-US" dirty="0">
              <a:latin typeface="+mn-lt"/>
            </a:endParaRPr>
          </a:p>
        </p:txBody>
      </p:sp>
      <p:sp>
        <p:nvSpPr>
          <p:cNvPr id="18" name="Rectangle 17"/>
          <p:cNvSpPr/>
          <p:nvPr/>
        </p:nvSpPr>
        <p:spPr>
          <a:xfrm>
            <a:off x="5068922" y="1478601"/>
            <a:ext cx="1236236"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19" name="Rectangle 18"/>
          <p:cNvSpPr/>
          <p:nvPr/>
        </p:nvSpPr>
        <p:spPr>
          <a:xfrm>
            <a:off x="5772640" y="1759402"/>
            <a:ext cx="532518"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20" name="Rectangle 19"/>
          <p:cNvSpPr/>
          <p:nvPr/>
        </p:nvSpPr>
        <p:spPr>
          <a:xfrm>
            <a:off x="5185941" y="2048350"/>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1" name="Rectangle 20"/>
          <p:cNvSpPr/>
          <p:nvPr/>
        </p:nvSpPr>
        <p:spPr>
          <a:xfrm>
            <a:off x="5185941" y="2337298"/>
            <a:ext cx="1119217" cy="369332"/>
          </a:xfrm>
          <a:prstGeom prst="rect">
            <a:avLst/>
          </a:prstGeom>
        </p:spPr>
        <p:txBody>
          <a:bodyPr wrap="none">
            <a:spAutoFit/>
          </a:bodyPr>
          <a:lstStyle/>
          <a:p>
            <a:pPr algn="r"/>
            <a:r>
              <a:rPr lang="en-IN" dirty="0">
                <a:latin typeface="+mn-lt"/>
              </a:rPr>
              <a:t>2,250,000</a:t>
            </a:r>
            <a:endParaRPr lang="en-US" dirty="0">
              <a:latin typeface="+mn-lt"/>
            </a:endParaRPr>
          </a:p>
        </p:txBody>
      </p:sp>
      <p:sp>
        <p:nvSpPr>
          <p:cNvPr id="22" name="Rectangle 21"/>
          <p:cNvSpPr/>
          <p:nvPr/>
        </p:nvSpPr>
        <p:spPr>
          <a:xfrm>
            <a:off x="5068922" y="2626246"/>
            <a:ext cx="1236236" cy="369332"/>
          </a:xfrm>
          <a:prstGeom prst="rect">
            <a:avLst/>
          </a:prstGeom>
        </p:spPr>
        <p:txBody>
          <a:bodyPr wrap="none">
            <a:spAutoFit/>
          </a:bodyPr>
          <a:lstStyle/>
          <a:p>
            <a:pPr algn="r"/>
            <a:r>
              <a:rPr lang="en-IN" dirty="0">
                <a:latin typeface="+mn-lt"/>
              </a:rPr>
              <a:t>$3,750,000</a:t>
            </a:r>
            <a:endParaRPr lang="en-US" dirty="0">
              <a:latin typeface="+mn-lt"/>
            </a:endParaRPr>
          </a:p>
        </p:txBody>
      </p:sp>
      <p:sp>
        <p:nvSpPr>
          <p:cNvPr id="23" name="Rectangle 22"/>
          <p:cNvSpPr/>
          <p:nvPr/>
        </p:nvSpPr>
        <p:spPr>
          <a:xfrm>
            <a:off x="6557066" y="1478601"/>
            <a:ext cx="1236236" cy="369332"/>
          </a:xfrm>
          <a:prstGeom prst="rect">
            <a:avLst/>
          </a:prstGeom>
        </p:spPr>
        <p:txBody>
          <a:bodyPr wrap="none">
            <a:spAutoFit/>
          </a:bodyPr>
          <a:lstStyle/>
          <a:p>
            <a:pPr algn="r"/>
            <a:r>
              <a:rPr lang="en-IN" dirty="0">
                <a:latin typeface="+mn-lt"/>
              </a:rPr>
              <a:t>$1,260,000</a:t>
            </a:r>
            <a:endParaRPr lang="en-US" dirty="0">
              <a:latin typeface="+mn-lt"/>
            </a:endParaRPr>
          </a:p>
        </p:txBody>
      </p:sp>
      <p:sp>
        <p:nvSpPr>
          <p:cNvPr id="24" name="Rectangle 23"/>
          <p:cNvSpPr/>
          <p:nvPr/>
        </p:nvSpPr>
        <p:spPr>
          <a:xfrm>
            <a:off x="6674085" y="1759402"/>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5" name="Rectangle 24"/>
          <p:cNvSpPr/>
          <p:nvPr/>
        </p:nvSpPr>
        <p:spPr>
          <a:xfrm>
            <a:off x="6674085" y="2048350"/>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26" name="Rectangle 25"/>
          <p:cNvSpPr/>
          <p:nvPr/>
        </p:nvSpPr>
        <p:spPr>
          <a:xfrm>
            <a:off x="6674085" y="2337298"/>
            <a:ext cx="1119217" cy="369332"/>
          </a:xfrm>
          <a:prstGeom prst="rect">
            <a:avLst/>
          </a:prstGeom>
        </p:spPr>
        <p:txBody>
          <a:bodyPr wrap="none">
            <a:spAutoFit/>
          </a:bodyPr>
          <a:lstStyle/>
          <a:p>
            <a:pPr algn="r"/>
            <a:r>
              <a:rPr lang="en-IN" dirty="0">
                <a:latin typeface="+mn-lt"/>
              </a:rPr>
              <a:t>2,340,000</a:t>
            </a:r>
            <a:endParaRPr lang="en-US" dirty="0">
              <a:latin typeface="+mn-lt"/>
            </a:endParaRPr>
          </a:p>
        </p:txBody>
      </p:sp>
      <p:sp>
        <p:nvSpPr>
          <p:cNvPr id="27" name="Rectangle 26"/>
          <p:cNvSpPr/>
          <p:nvPr/>
        </p:nvSpPr>
        <p:spPr>
          <a:xfrm>
            <a:off x="6557066" y="2626246"/>
            <a:ext cx="1236236" cy="369332"/>
          </a:xfrm>
          <a:prstGeom prst="rect">
            <a:avLst/>
          </a:prstGeom>
        </p:spPr>
        <p:txBody>
          <a:bodyPr wrap="none">
            <a:spAutoFit/>
          </a:bodyPr>
          <a:lstStyle/>
          <a:p>
            <a:pPr algn="r"/>
            <a:r>
              <a:rPr lang="en-IN" b="1" dirty="0">
                <a:solidFill>
                  <a:srgbClr val="EC008C"/>
                </a:solidFill>
                <a:latin typeface="+mn-lt"/>
              </a:rPr>
              <a:t>$5,100,000</a:t>
            </a:r>
            <a:endParaRPr lang="en-US" b="1" dirty="0">
              <a:solidFill>
                <a:srgbClr val="EC008C"/>
              </a:solidFill>
              <a:latin typeface="+mn-lt"/>
            </a:endParaRPr>
          </a:p>
        </p:txBody>
      </p:sp>
      <p:sp>
        <p:nvSpPr>
          <p:cNvPr id="28" name="Rectangle 27"/>
          <p:cNvSpPr/>
          <p:nvPr/>
        </p:nvSpPr>
        <p:spPr>
          <a:xfrm>
            <a:off x="7886695" y="1478601"/>
            <a:ext cx="1236236" cy="369332"/>
          </a:xfrm>
          <a:prstGeom prst="rect">
            <a:avLst/>
          </a:prstGeom>
        </p:spPr>
        <p:txBody>
          <a:bodyPr wrap="none">
            <a:spAutoFit/>
          </a:bodyPr>
          <a:lstStyle/>
          <a:p>
            <a:pPr algn="r"/>
            <a:r>
              <a:rPr lang="en-IN" dirty="0">
                <a:latin typeface="+mn-lt"/>
              </a:rPr>
              <a:t>$2,440,000</a:t>
            </a:r>
            <a:endParaRPr lang="en-US" dirty="0">
              <a:latin typeface="+mn-lt"/>
            </a:endParaRPr>
          </a:p>
        </p:txBody>
      </p:sp>
      <p:sp>
        <p:nvSpPr>
          <p:cNvPr id="29" name="Rectangle 28"/>
          <p:cNvSpPr/>
          <p:nvPr/>
        </p:nvSpPr>
        <p:spPr>
          <a:xfrm>
            <a:off x="8003714" y="1759402"/>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30" name="Rectangle 29"/>
          <p:cNvSpPr/>
          <p:nvPr/>
        </p:nvSpPr>
        <p:spPr>
          <a:xfrm>
            <a:off x="8003714" y="2048350"/>
            <a:ext cx="1119217" cy="369332"/>
          </a:xfrm>
          <a:prstGeom prst="rect">
            <a:avLst/>
          </a:prstGeom>
        </p:spPr>
        <p:txBody>
          <a:bodyPr wrap="none">
            <a:spAutoFit/>
          </a:bodyPr>
          <a:lstStyle/>
          <a:p>
            <a:pPr algn="r"/>
            <a:r>
              <a:rPr lang="en-IN" dirty="0">
                <a:latin typeface="+mn-lt"/>
              </a:rPr>
              <a:t>5,200,000</a:t>
            </a:r>
            <a:endParaRPr lang="en-US" dirty="0">
              <a:latin typeface="+mn-lt"/>
            </a:endParaRPr>
          </a:p>
        </p:txBody>
      </p:sp>
      <p:sp>
        <p:nvSpPr>
          <p:cNvPr id="31" name="Rectangle 30"/>
          <p:cNvSpPr/>
          <p:nvPr/>
        </p:nvSpPr>
        <p:spPr>
          <a:xfrm>
            <a:off x="8590414" y="2337298"/>
            <a:ext cx="532517"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32" name="Rectangle 31"/>
          <p:cNvSpPr/>
          <p:nvPr/>
        </p:nvSpPr>
        <p:spPr>
          <a:xfrm>
            <a:off x="7886695" y="2626246"/>
            <a:ext cx="1236236" cy="369332"/>
          </a:xfrm>
          <a:prstGeom prst="rect">
            <a:avLst/>
          </a:prstGeom>
        </p:spPr>
        <p:txBody>
          <a:bodyPr wrap="none">
            <a:spAutoFit/>
          </a:bodyPr>
          <a:lstStyle/>
          <a:p>
            <a:pPr algn="r"/>
            <a:r>
              <a:rPr lang="en-IN" dirty="0">
                <a:latin typeface="+mn-lt"/>
              </a:rPr>
              <a:t>$5,200,000</a:t>
            </a:r>
            <a:endParaRPr lang="en-US" dirty="0">
              <a:latin typeface="+mn-lt"/>
            </a:endParaRPr>
          </a:p>
        </p:txBody>
      </p:sp>
      <p:cxnSp>
        <p:nvCxnSpPr>
          <p:cNvPr id="33" name="Straight Connector 32"/>
          <p:cNvCxnSpPr/>
          <p:nvPr/>
        </p:nvCxnSpPr>
        <p:spPr>
          <a:xfrm>
            <a:off x="5149300" y="206919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640811" y="206919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979839" y="206919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162596" y="2638356"/>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654107" y="2638356"/>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993135" y="2638356"/>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162000" y="2936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653511" y="2936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992539" y="2936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162000" y="29662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6653511" y="29662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7992539" y="29662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5222133" y="3658411"/>
            <a:ext cx="1170000" cy="369332"/>
          </a:xfrm>
          <a:prstGeom prst="rect">
            <a:avLst/>
          </a:prstGeom>
        </p:spPr>
        <p:txBody>
          <a:bodyPr wrap="none">
            <a:spAutoFit/>
          </a:bodyPr>
          <a:lstStyle/>
          <a:p>
            <a:pPr algn="ctr"/>
            <a:r>
              <a:rPr lang="en-US" b="1" dirty="0">
                <a:latin typeface="+mn-lt"/>
              </a:rPr>
              <a:t>Over Time</a:t>
            </a:r>
          </a:p>
        </p:txBody>
      </p:sp>
      <p:sp>
        <p:nvSpPr>
          <p:cNvPr id="46" name="Rectangle 45"/>
          <p:cNvSpPr/>
          <p:nvPr/>
        </p:nvSpPr>
        <p:spPr>
          <a:xfrm>
            <a:off x="6821690" y="3658411"/>
            <a:ext cx="1867819" cy="369332"/>
          </a:xfrm>
          <a:prstGeom prst="rect">
            <a:avLst/>
          </a:prstGeom>
        </p:spPr>
        <p:txBody>
          <a:bodyPr wrap="none">
            <a:spAutoFit/>
          </a:bodyPr>
          <a:lstStyle/>
          <a:p>
            <a:pPr algn="r"/>
            <a:r>
              <a:rPr lang="en-US" b="1" dirty="0">
                <a:latin typeface="+mn-lt"/>
              </a:rPr>
              <a:t>Upon Completion</a:t>
            </a:r>
          </a:p>
        </p:txBody>
      </p:sp>
      <p:sp>
        <p:nvSpPr>
          <p:cNvPr id="47" name="Rectangle 46"/>
          <p:cNvSpPr/>
          <p:nvPr/>
        </p:nvSpPr>
        <p:spPr>
          <a:xfrm>
            <a:off x="1392555" y="3934659"/>
            <a:ext cx="2962734" cy="369332"/>
          </a:xfrm>
          <a:prstGeom prst="rect">
            <a:avLst/>
          </a:prstGeom>
        </p:spPr>
        <p:txBody>
          <a:bodyPr wrap="none">
            <a:spAutoFit/>
          </a:bodyPr>
          <a:lstStyle/>
          <a:p>
            <a:r>
              <a:rPr lang="en-IN" dirty="0">
                <a:latin typeface="+mn-lt"/>
              </a:rPr>
              <a:t>Gross profit (loss) recognized:</a:t>
            </a:r>
            <a:endParaRPr lang="en-US" dirty="0">
              <a:latin typeface="+mn-lt"/>
            </a:endParaRPr>
          </a:p>
        </p:txBody>
      </p:sp>
      <p:sp>
        <p:nvSpPr>
          <p:cNvPr id="48" name="Rectangle 47"/>
          <p:cNvSpPr/>
          <p:nvPr/>
        </p:nvSpPr>
        <p:spPr>
          <a:xfrm>
            <a:off x="1392555" y="4215460"/>
            <a:ext cx="652743" cy="369332"/>
          </a:xfrm>
          <a:prstGeom prst="rect">
            <a:avLst/>
          </a:prstGeom>
        </p:spPr>
        <p:txBody>
          <a:bodyPr wrap="none">
            <a:spAutoFit/>
          </a:bodyPr>
          <a:lstStyle/>
          <a:p>
            <a:r>
              <a:rPr lang="en-IN" dirty="0">
                <a:latin typeface="+mn-lt"/>
              </a:rPr>
              <a:t>2018</a:t>
            </a:r>
            <a:endParaRPr lang="en-US" dirty="0">
              <a:latin typeface="+mn-lt"/>
            </a:endParaRPr>
          </a:p>
        </p:txBody>
      </p:sp>
      <p:sp>
        <p:nvSpPr>
          <p:cNvPr id="49" name="Rectangle 48"/>
          <p:cNvSpPr/>
          <p:nvPr/>
        </p:nvSpPr>
        <p:spPr>
          <a:xfrm>
            <a:off x="1392555" y="4504408"/>
            <a:ext cx="652743" cy="369332"/>
          </a:xfrm>
          <a:prstGeom prst="rect">
            <a:avLst/>
          </a:prstGeom>
        </p:spPr>
        <p:txBody>
          <a:bodyPr wrap="none">
            <a:spAutoFit/>
          </a:bodyPr>
          <a:lstStyle/>
          <a:p>
            <a:r>
              <a:rPr lang="en-IN" dirty="0">
                <a:latin typeface="+mn-lt"/>
              </a:rPr>
              <a:t>2019</a:t>
            </a:r>
            <a:endParaRPr lang="en-US" dirty="0">
              <a:latin typeface="+mn-lt"/>
            </a:endParaRPr>
          </a:p>
        </p:txBody>
      </p:sp>
      <p:sp>
        <p:nvSpPr>
          <p:cNvPr id="50" name="Rectangle 49"/>
          <p:cNvSpPr/>
          <p:nvPr/>
        </p:nvSpPr>
        <p:spPr>
          <a:xfrm>
            <a:off x="1392555" y="4793356"/>
            <a:ext cx="652743" cy="369332"/>
          </a:xfrm>
          <a:prstGeom prst="rect">
            <a:avLst/>
          </a:prstGeom>
        </p:spPr>
        <p:txBody>
          <a:bodyPr wrap="none">
            <a:spAutoFit/>
          </a:bodyPr>
          <a:lstStyle/>
          <a:p>
            <a:r>
              <a:rPr lang="en-IN" dirty="0">
                <a:latin typeface="+mn-lt"/>
              </a:rPr>
              <a:t>2020</a:t>
            </a:r>
            <a:endParaRPr lang="en-US" dirty="0">
              <a:latin typeface="+mn-lt"/>
            </a:endParaRPr>
          </a:p>
        </p:txBody>
      </p:sp>
      <p:sp>
        <p:nvSpPr>
          <p:cNvPr id="51" name="Rectangle 50"/>
          <p:cNvSpPr/>
          <p:nvPr/>
        </p:nvSpPr>
        <p:spPr>
          <a:xfrm>
            <a:off x="1392555" y="5082304"/>
            <a:ext cx="1760610" cy="369332"/>
          </a:xfrm>
          <a:prstGeom prst="rect">
            <a:avLst/>
          </a:prstGeom>
        </p:spPr>
        <p:txBody>
          <a:bodyPr wrap="none">
            <a:spAutoFit/>
          </a:bodyPr>
          <a:lstStyle/>
          <a:p>
            <a:r>
              <a:rPr lang="en-IN" dirty="0">
                <a:latin typeface="+mn-lt"/>
              </a:rPr>
              <a:t>Total project loss</a:t>
            </a:r>
            <a:endParaRPr lang="en-US" dirty="0">
              <a:latin typeface="+mn-lt"/>
            </a:endParaRPr>
          </a:p>
        </p:txBody>
      </p:sp>
      <p:sp>
        <p:nvSpPr>
          <p:cNvPr id="53" name="Rectangle 52"/>
          <p:cNvSpPr/>
          <p:nvPr/>
        </p:nvSpPr>
        <p:spPr>
          <a:xfrm>
            <a:off x="5227563" y="4215460"/>
            <a:ext cx="1167306" cy="369332"/>
          </a:xfrm>
          <a:prstGeom prst="rect">
            <a:avLst/>
          </a:prstGeom>
        </p:spPr>
        <p:txBody>
          <a:bodyPr wrap="none">
            <a:spAutoFit/>
          </a:bodyPr>
          <a:lstStyle/>
          <a:p>
            <a:pPr algn="r"/>
            <a:r>
              <a:rPr lang="en-IN" b="1" dirty="0">
                <a:solidFill>
                  <a:srgbClr val="EC008C"/>
                </a:solidFill>
                <a:latin typeface="+mn-lt"/>
              </a:rPr>
              <a:t>$  500,000</a:t>
            </a:r>
            <a:endParaRPr lang="en-US" b="1" dirty="0">
              <a:solidFill>
                <a:srgbClr val="EC008C"/>
              </a:solidFill>
              <a:latin typeface="+mn-lt"/>
            </a:endParaRPr>
          </a:p>
        </p:txBody>
      </p:sp>
      <p:sp>
        <p:nvSpPr>
          <p:cNvPr id="54" name="Rectangle 53"/>
          <p:cNvSpPr/>
          <p:nvPr/>
        </p:nvSpPr>
        <p:spPr>
          <a:xfrm>
            <a:off x="5339152" y="4504408"/>
            <a:ext cx="1119217" cy="369332"/>
          </a:xfrm>
          <a:prstGeom prst="rect">
            <a:avLst/>
          </a:prstGeom>
        </p:spPr>
        <p:txBody>
          <a:bodyPr wrap="none">
            <a:spAutoFit/>
          </a:bodyPr>
          <a:lstStyle/>
          <a:p>
            <a:pPr algn="r"/>
            <a:r>
              <a:rPr lang="en-IN" b="1" dirty="0">
                <a:solidFill>
                  <a:srgbClr val="EC008C"/>
                </a:solidFill>
                <a:latin typeface="+mn-lt"/>
              </a:rPr>
              <a:t>(600,000)</a:t>
            </a:r>
            <a:endParaRPr lang="en-US" b="1" dirty="0">
              <a:solidFill>
                <a:srgbClr val="EC008C"/>
              </a:solidFill>
              <a:latin typeface="+mn-lt"/>
            </a:endParaRPr>
          </a:p>
        </p:txBody>
      </p:sp>
      <p:sp>
        <p:nvSpPr>
          <p:cNvPr id="55" name="Rectangle 54"/>
          <p:cNvSpPr/>
          <p:nvPr/>
        </p:nvSpPr>
        <p:spPr>
          <a:xfrm>
            <a:off x="5339152" y="4793356"/>
            <a:ext cx="1119217" cy="369332"/>
          </a:xfrm>
          <a:prstGeom prst="rect">
            <a:avLst/>
          </a:prstGeom>
        </p:spPr>
        <p:txBody>
          <a:bodyPr wrap="none">
            <a:spAutoFit/>
          </a:bodyPr>
          <a:lstStyle/>
          <a:p>
            <a:pPr algn="r"/>
            <a:r>
              <a:rPr lang="en-IN" b="1" dirty="0">
                <a:solidFill>
                  <a:srgbClr val="EC008C"/>
                </a:solidFill>
                <a:latin typeface="+mn-lt"/>
              </a:rPr>
              <a:t>(100,000)</a:t>
            </a:r>
            <a:endParaRPr lang="en-US" b="1" dirty="0">
              <a:solidFill>
                <a:srgbClr val="EC008C"/>
              </a:solidFill>
              <a:latin typeface="+mn-lt"/>
            </a:endParaRPr>
          </a:p>
        </p:txBody>
      </p:sp>
      <p:sp>
        <p:nvSpPr>
          <p:cNvPr id="56" name="Rectangle 55"/>
          <p:cNvSpPr/>
          <p:nvPr/>
        </p:nvSpPr>
        <p:spPr>
          <a:xfrm>
            <a:off x="5222133" y="5082304"/>
            <a:ext cx="1236236" cy="369332"/>
          </a:xfrm>
          <a:prstGeom prst="rect">
            <a:avLst/>
          </a:prstGeom>
        </p:spPr>
        <p:txBody>
          <a:bodyPr wrap="none">
            <a:spAutoFit/>
          </a:bodyPr>
          <a:lstStyle/>
          <a:p>
            <a:pPr algn="r"/>
            <a:r>
              <a:rPr lang="en-IN" dirty="0">
                <a:latin typeface="+mn-lt"/>
              </a:rPr>
              <a:t>$(200,000)</a:t>
            </a:r>
            <a:endParaRPr lang="en-US" dirty="0">
              <a:latin typeface="+mn-lt"/>
            </a:endParaRPr>
          </a:p>
        </p:txBody>
      </p:sp>
      <p:sp>
        <p:nvSpPr>
          <p:cNvPr id="58" name="Rectangle 57"/>
          <p:cNvSpPr/>
          <p:nvPr/>
        </p:nvSpPr>
        <p:spPr>
          <a:xfrm>
            <a:off x="7804329" y="4214698"/>
            <a:ext cx="532517"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59" name="Rectangle 58"/>
          <p:cNvSpPr/>
          <p:nvPr/>
        </p:nvSpPr>
        <p:spPr>
          <a:xfrm>
            <a:off x="7197988" y="4504408"/>
            <a:ext cx="1202573" cy="369332"/>
          </a:xfrm>
          <a:prstGeom prst="rect">
            <a:avLst/>
          </a:prstGeom>
        </p:spPr>
        <p:txBody>
          <a:bodyPr wrap="none">
            <a:spAutoFit/>
          </a:bodyPr>
          <a:lstStyle/>
          <a:p>
            <a:pPr algn="r"/>
            <a:r>
              <a:rPr lang="en-IN" dirty="0">
                <a:latin typeface="+mn-lt"/>
              </a:rPr>
              <a:t>$(100,000)</a:t>
            </a:r>
            <a:endParaRPr lang="en-US" dirty="0">
              <a:latin typeface="+mn-lt"/>
            </a:endParaRPr>
          </a:p>
        </p:txBody>
      </p:sp>
      <p:sp>
        <p:nvSpPr>
          <p:cNvPr id="60" name="Rectangle 59"/>
          <p:cNvSpPr/>
          <p:nvPr/>
        </p:nvSpPr>
        <p:spPr>
          <a:xfrm>
            <a:off x="7281344" y="4793356"/>
            <a:ext cx="1119217" cy="369332"/>
          </a:xfrm>
          <a:prstGeom prst="rect">
            <a:avLst/>
          </a:prstGeom>
        </p:spPr>
        <p:txBody>
          <a:bodyPr wrap="none">
            <a:spAutoFit/>
          </a:bodyPr>
          <a:lstStyle/>
          <a:p>
            <a:pPr algn="r"/>
            <a:r>
              <a:rPr lang="en-IN" dirty="0">
                <a:latin typeface="+mn-lt"/>
              </a:rPr>
              <a:t>(100,000)</a:t>
            </a:r>
            <a:endParaRPr lang="en-US" dirty="0">
              <a:latin typeface="+mn-lt"/>
            </a:endParaRPr>
          </a:p>
        </p:txBody>
      </p:sp>
      <p:sp>
        <p:nvSpPr>
          <p:cNvPr id="61" name="Rectangle 60"/>
          <p:cNvSpPr/>
          <p:nvPr/>
        </p:nvSpPr>
        <p:spPr>
          <a:xfrm>
            <a:off x="7164325" y="5082304"/>
            <a:ext cx="1236236" cy="369332"/>
          </a:xfrm>
          <a:prstGeom prst="rect">
            <a:avLst/>
          </a:prstGeom>
        </p:spPr>
        <p:txBody>
          <a:bodyPr wrap="none">
            <a:spAutoFit/>
          </a:bodyPr>
          <a:lstStyle/>
          <a:p>
            <a:pPr algn="r"/>
            <a:r>
              <a:rPr lang="en-IN" dirty="0">
                <a:latin typeface="+mn-lt"/>
              </a:rPr>
              <a:t>$(200,000)</a:t>
            </a:r>
            <a:endParaRPr lang="en-US" dirty="0">
              <a:latin typeface="+mn-lt"/>
            </a:endParaRPr>
          </a:p>
        </p:txBody>
      </p:sp>
      <p:cxnSp>
        <p:nvCxnSpPr>
          <p:cNvPr id="64" name="Straight Connector 63"/>
          <p:cNvCxnSpPr/>
          <p:nvPr/>
        </p:nvCxnSpPr>
        <p:spPr>
          <a:xfrm>
            <a:off x="5315807" y="5132514"/>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7261366" y="5132514"/>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5315211" y="5417499"/>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7260770" y="5417499"/>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5315211" y="544767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7260770" y="544767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a:xfrm>
            <a:off x="5791047" y="3373426"/>
            <a:ext cx="2258953" cy="369332"/>
          </a:xfrm>
          <a:prstGeom prst="rect">
            <a:avLst/>
          </a:prstGeom>
        </p:spPr>
        <p:txBody>
          <a:bodyPr wrap="none">
            <a:spAutoFit/>
          </a:bodyPr>
          <a:lstStyle/>
          <a:p>
            <a:pPr algn="ctr"/>
            <a:r>
              <a:rPr lang="en-US" b="1" dirty="0">
                <a:latin typeface="+mn-lt"/>
              </a:rPr>
              <a:t>Revenue Recognition:</a:t>
            </a:r>
          </a:p>
        </p:txBody>
      </p:sp>
      <p:cxnSp>
        <p:nvCxnSpPr>
          <p:cNvPr id="3" name="Straight Connector 2"/>
          <p:cNvCxnSpPr/>
          <p:nvPr/>
        </p:nvCxnSpPr>
        <p:spPr>
          <a:xfrm>
            <a:off x="5270387" y="3692548"/>
            <a:ext cx="33381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1491622" y="3981496"/>
            <a:ext cx="71556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69246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fade">
                                      <p:cBhvr>
                                        <p:cTn id="40" dur="500"/>
                                        <p:tgtEl>
                                          <p:spTgt spid="5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500"/>
                                        <p:tgtEl>
                                          <p:spTgt spid="6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500"/>
                                        <p:tgtEl>
                                          <p:spTgt spid="61"/>
                                        </p:tgtEl>
                                      </p:cBhvr>
                                    </p:animEffect>
                                  </p:childTnLst>
                                </p:cTn>
                              </p:par>
                              <p:par>
                                <p:cTn id="50" presetID="10" presetClass="entr" presetSubtype="0"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500"/>
                                        <p:tgtEl>
                                          <p:spTgt spid="64"/>
                                        </p:tgtEl>
                                      </p:cBhvr>
                                    </p:animEffect>
                                  </p:childTnLst>
                                </p:cTn>
                              </p:par>
                              <p:par>
                                <p:cTn id="53" presetID="10" presetClass="entr" presetSubtype="0"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childTnLst>
                                </p:cTn>
                              </p:par>
                              <p:par>
                                <p:cTn id="56" presetID="10" presetClass="entr" presetSubtype="0" fill="hold"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fade">
                                      <p:cBhvr>
                                        <p:cTn id="58" dur="500"/>
                                        <p:tgtEl>
                                          <p:spTgt spid="66"/>
                                        </p:tgtEl>
                                      </p:cBhvr>
                                    </p:animEffect>
                                  </p:childTnLst>
                                </p:cTn>
                              </p:par>
                              <p:par>
                                <p:cTn id="59" presetID="10" presetClass="entr" presetSubtype="0" fill="hold" nodeType="with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fade">
                                      <p:cBhvr>
                                        <p:cTn id="61" dur="500"/>
                                        <p:tgtEl>
                                          <p:spTgt spid="67"/>
                                        </p:tgtEl>
                                      </p:cBhvr>
                                    </p:animEffect>
                                  </p:childTnLst>
                                </p:cTn>
                              </p:par>
                              <p:par>
                                <p:cTn id="62" presetID="10" presetClass="entr" presetSubtype="0" fill="hold" nodeType="with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fade">
                                      <p:cBhvr>
                                        <p:cTn id="64" dur="500"/>
                                        <p:tgtEl>
                                          <p:spTgt spid="68"/>
                                        </p:tgtEl>
                                      </p:cBhvr>
                                    </p:animEffect>
                                  </p:childTnLst>
                                </p:cTn>
                              </p:par>
                              <p:par>
                                <p:cTn id="65" presetID="10" presetClass="entr" presetSubtype="0" fill="hold" nodeType="withEffect">
                                  <p:stCondLst>
                                    <p:cond delay="0"/>
                                  </p:stCondLst>
                                  <p:childTnLst>
                                    <p:set>
                                      <p:cBhvr>
                                        <p:cTn id="66" dur="1" fill="hold">
                                          <p:stCondLst>
                                            <p:cond delay="0"/>
                                          </p:stCondLst>
                                        </p:cTn>
                                        <p:tgtEl>
                                          <p:spTgt spid="69"/>
                                        </p:tgtEl>
                                        <p:attrNameLst>
                                          <p:attrName>style.visibility</p:attrName>
                                        </p:attrNameLst>
                                      </p:cBhvr>
                                      <p:to>
                                        <p:strVal val="visible"/>
                                      </p:to>
                                    </p:set>
                                    <p:animEffect transition="in" filter="fade">
                                      <p:cBhvr>
                                        <p:cTn id="67" dur="500"/>
                                        <p:tgtEl>
                                          <p:spTgt spid="6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fade">
                                      <p:cBhvr>
                                        <p:cTn id="70" dur="500"/>
                                        <p:tgtEl>
                                          <p:spTgt spid="70"/>
                                        </p:tgtEl>
                                      </p:cBhvr>
                                    </p:animEffect>
                                  </p:childTnLst>
                                </p:cTn>
                              </p:par>
                              <p:par>
                                <p:cTn id="71" presetID="10" presetClass="entr" presetSubtype="0" fill="hold" nodeType="with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fade">
                                      <p:cBhvr>
                                        <p:cTn id="73" dur="500"/>
                                        <p:tgtEl>
                                          <p:spTgt spid="3"/>
                                        </p:tgtEl>
                                      </p:cBhvr>
                                    </p:animEffect>
                                  </p:childTnLst>
                                </p:cTn>
                              </p:par>
                              <p:par>
                                <p:cTn id="74" presetID="10" presetClass="entr" presetSubtype="0" fill="hold" nodeType="with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fade">
                                      <p:cBhvr>
                                        <p:cTn id="7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3" grpId="0"/>
      <p:bldP spid="54" grpId="0"/>
      <p:bldP spid="55" grpId="0"/>
      <p:bldP spid="56" grpId="0"/>
      <p:bldP spid="58" grpId="0"/>
      <p:bldP spid="59" grpId="0"/>
      <p:bldP spid="60" grpId="0"/>
      <p:bldP spid="61" grpId="0"/>
      <p:bldP spid="70"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0" name="Title 1"/>
          <p:cNvSpPr>
            <a:spLocks noGrp="1"/>
          </p:cNvSpPr>
          <p:nvPr>
            <p:ph type="title"/>
          </p:nvPr>
        </p:nvSpPr>
        <p:spPr>
          <a:xfrm>
            <a:off x="633101" y="94927"/>
            <a:ext cx="8489829" cy="1143000"/>
          </a:xfrm>
        </p:spPr>
        <p:txBody>
          <a:bodyPr>
            <a:noAutofit/>
          </a:bodyPr>
          <a:lstStyle/>
          <a:p>
            <a:pPr eaLnBrk="1" hangingPunct="1">
              <a:defRPr/>
            </a:pPr>
            <a:r>
              <a:rPr lang="en-US" sz="2800" dirty="0"/>
              <a:t>Loss Projected on the Entire Project: </a:t>
            </a:r>
            <a:r>
              <a:rPr lang="en-US" sz="2800" dirty="0" smtClean="0"/>
              <a:t/>
            </a:r>
            <a:br>
              <a:rPr lang="en-US" sz="2800" dirty="0" smtClean="0"/>
            </a:br>
            <a:r>
              <a:rPr lang="en-US" sz="2800" dirty="0" smtClean="0"/>
              <a:t>Revenue </a:t>
            </a:r>
            <a:r>
              <a:rPr lang="en-US" sz="2800" dirty="0"/>
              <a:t>Recognized Over Time </a:t>
            </a:r>
            <a:endParaRPr lang="en-IN" sz="2800" dirty="0"/>
          </a:p>
        </p:txBody>
      </p:sp>
      <p:sp>
        <p:nvSpPr>
          <p:cNvPr id="2" name="Rectangle 1"/>
          <p:cNvSpPr/>
          <p:nvPr/>
        </p:nvSpPr>
        <p:spPr>
          <a:xfrm>
            <a:off x="5410833" y="1045179"/>
            <a:ext cx="652744" cy="369332"/>
          </a:xfrm>
          <a:prstGeom prst="rect">
            <a:avLst/>
          </a:prstGeom>
        </p:spPr>
        <p:txBody>
          <a:bodyPr wrap="none">
            <a:spAutoFit/>
          </a:bodyPr>
          <a:lstStyle/>
          <a:p>
            <a:pPr algn="ctr"/>
            <a:r>
              <a:rPr lang="en-US" b="1" dirty="0">
                <a:latin typeface="+mn-lt"/>
              </a:rPr>
              <a:t>2018</a:t>
            </a:r>
          </a:p>
        </p:txBody>
      </p:sp>
      <p:sp>
        <p:nvSpPr>
          <p:cNvPr id="11" name="Rectangle 10"/>
          <p:cNvSpPr/>
          <p:nvPr/>
        </p:nvSpPr>
        <p:spPr>
          <a:xfrm>
            <a:off x="6902993" y="1045179"/>
            <a:ext cx="652743" cy="369332"/>
          </a:xfrm>
          <a:prstGeom prst="rect">
            <a:avLst/>
          </a:prstGeom>
        </p:spPr>
        <p:txBody>
          <a:bodyPr wrap="none">
            <a:spAutoFit/>
          </a:bodyPr>
          <a:lstStyle/>
          <a:p>
            <a:pPr algn="r"/>
            <a:r>
              <a:rPr lang="en-US" b="1" dirty="0">
                <a:latin typeface="+mn-lt"/>
              </a:rPr>
              <a:t>2019</a:t>
            </a:r>
          </a:p>
        </p:txBody>
      </p:sp>
      <p:sp>
        <p:nvSpPr>
          <p:cNvPr id="13" name="Rectangle 12"/>
          <p:cNvSpPr/>
          <p:nvPr/>
        </p:nvSpPr>
        <p:spPr>
          <a:xfrm>
            <a:off x="8196550" y="1045179"/>
            <a:ext cx="652743" cy="369332"/>
          </a:xfrm>
          <a:prstGeom prst="rect">
            <a:avLst/>
          </a:prstGeom>
        </p:spPr>
        <p:txBody>
          <a:bodyPr wrap="none">
            <a:spAutoFit/>
          </a:bodyPr>
          <a:lstStyle/>
          <a:p>
            <a:pPr algn="r"/>
            <a:r>
              <a:rPr lang="en-US" b="1" dirty="0">
                <a:latin typeface="+mn-lt"/>
              </a:rPr>
              <a:t>2020</a:t>
            </a:r>
          </a:p>
        </p:txBody>
      </p:sp>
      <p:sp>
        <p:nvSpPr>
          <p:cNvPr id="14" name="Rectangle 13"/>
          <p:cNvSpPr/>
          <p:nvPr/>
        </p:nvSpPr>
        <p:spPr>
          <a:xfrm>
            <a:off x="633102" y="1321427"/>
            <a:ext cx="4243405" cy="369332"/>
          </a:xfrm>
          <a:prstGeom prst="rect">
            <a:avLst/>
          </a:prstGeom>
        </p:spPr>
        <p:txBody>
          <a:bodyPr wrap="none">
            <a:spAutoFit/>
          </a:bodyPr>
          <a:lstStyle/>
          <a:p>
            <a:r>
              <a:rPr lang="en-IN" dirty="0">
                <a:latin typeface="+mn-lt"/>
              </a:rPr>
              <a:t>Construction costs incurred during the year</a:t>
            </a:r>
            <a:endParaRPr lang="en-US" dirty="0">
              <a:latin typeface="+mn-lt"/>
            </a:endParaRPr>
          </a:p>
        </p:txBody>
      </p:sp>
      <p:sp>
        <p:nvSpPr>
          <p:cNvPr id="15" name="Rectangle 14"/>
          <p:cNvSpPr/>
          <p:nvPr/>
        </p:nvSpPr>
        <p:spPr>
          <a:xfrm>
            <a:off x="633102" y="1602228"/>
            <a:ext cx="4039054" cy="369332"/>
          </a:xfrm>
          <a:prstGeom prst="rect">
            <a:avLst/>
          </a:prstGeom>
        </p:spPr>
        <p:txBody>
          <a:bodyPr wrap="none">
            <a:spAutoFit/>
          </a:bodyPr>
          <a:lstStyle/>
          <a:p>
            <a:r>
              <a:rPr lang="en-IN" dirty="0">
                <a:latin typeface="+mn-lt"/>
              </a:rPr>
              <a:t>Construction costs incurred in prior years</a:t>
            </a:r>
            <a:endParaRPr lang="en-US" dirty="0">
              <a:latin typeface="+mn-lt"/>
            </a:endParaRPr>
          </a:p>
        </p:txBody>
      </p:sp>
      <p:sp>
        <p:nvSpPr>
          <p:cNvPr id="16" name="Rectangle 15"/>
          <p:cNvSpPr/>
          <p:nvPr/>
        </p:nvSpPr>
        <p:spPr>
          <a:xfrm>
            <a:off x="633102" y="1891176"/>
            <a:ext cx="2999026" cy="369332"/>
          </a:xfrm>
          <a:prstGeom prst="rect">
            <a:avLst/>
          </a:prstGeom>
        </p:spPr>
        <p:txBody>
          <a:bodyPr wrap="none">
            <a:spAutoFit/>
          </a:bodyPr>
          <a:lstStyle/>
          <a:p>
            <a:r>
              <a:rPr lang="en-IN" dirty="0">
                <a:latin typeface="+mn-lt"/>
              </a:rPr>
              <a:t>Cumulative construction costs</a:t>
            </a:r>
            <a:endParaRPr lang="en-US" dirty="0">
              <a:latin typeface="+mn-lt"/>
            </a:endParaRPr>
          </a:p>
        </p:txBody>
      </p:sp>
      <p:sp>
        <p:nvSpPr>
          <p:cNvPr id="19" name="Rectangle 18"/>
          <p:cNvSpPr/>
          <p:nvPr/>
        </p:nvSpPr>
        <p:spPr>
          <a:xfrm>
            <a:off x="633102" y="2180124"/>
            <a:ext cx="4243405" cy="369332"/>
          </a:xfrm>
          <a:prstGeom prst="rect">
            <a:avLst/>
          </a:prstGeom>
        </p:spPr>
        <p:txBody>
          <a:bodyPr wrap="none">
            <a:spAutoFit/>
          </a:bodyPr>
          <a:lstStyle/>
          <a:p>
            <a:r>
              <a:rPr lang="en-IN" dirty="0">
                <a:latin typeface="+mn-lt"/>
              </a:rPr>
              <a:t>Estimated costs to complete at end of year</a:t>
            </a:r>
            <a:endParaRPr lang="en-US" dirty="0">
              <a:latin typeface="+mn-lt"/>
            </a:endParaRPr>
          </a:p>
        </p:txBody>
      </p:sp>
      <p:sp>
        <p:nvSpPr>
          <p:cNvPr id="20" name="Rectangle 19"/>
          <p:cNvSpPr/>
          <p:nvPr/>
        </p:nvSpPr>
        <p:spPr>
          <a:xfrm>
            <a:off x="633102" y="2469072"/>
            <a:ext cx="4410759" cy="369332"/>
          </a:xfrm>
          <a:prstGeom prst="rect">
            <a:avLst/>
          </a:prstGeom>
        </p:spPr>
        <p:txBody>
          <a:bodyPr wrap="none">
            <a:spAutoFit/>
          </a:bodyPr>
          <a:lstStyle/>
          <a:p>
            <a:r>
              <a:rPr lang="en-IN" dirty="0">
                <a:latin typeface="+mn-lt"/>
              </a:rPr>
              <a:t>Total estimated and actual construction costs</a:t>
            </a:r>
            <a:endParaRPr lang="en-US" dirty="0">
              <a:latin typeface="+mn-lt"/>
            </a:endParaRPr>
          </a:p>
        </p:txBody>
      </p:sp>
      <p:sp>
        <p:nvSpPr>
          <p:cNvPr id="22" name="Rectangle 21"/>
          <p:cNvSpPr/>
          <p:nvPr/>
        </p:nvSpPr>
        <p:spPr>
          <a:xfrm>
            <a:off x="5068922" y="1321427"/>
            <a:ext cx="1236236"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3" name="Rectangle 22"/>
          <p:cNvSpPr/>
          <p:nvPr/>
        </p:nvSpPr>
        <p:spPr>
          <a:xfrm>
            <a:off x="5772640" y="1602228"/>
            <a:ext cx="532518"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24" name="Rectangle 23"/>
          <p:cNvSpPr/>
          <p:nvPr/>
        </p:nvSpPr>
        <p:spPr>
          <a:xfrm>
            <a:off x="5185941" y="1891176"/>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5" name="Rectangle 24"/>
          <p:cNvSpPr/>
          <p:nvPr/>
        </p:nvSpPr>
        <p:spPr>
          <a:xfrm>
            <a:off x="5185941" y="2180124"/>
            <a:ext cx="1119217" cy="369332"/>
          </a:xfrm>
          <a:prstGeom prst="rect">
            <a:avLst/>
          </a:prstGeom>
        </p:spPr>
        <p:txBody>
          <a:bodyPr wrap="none">
            <a:spAutoFit/>
          </a:bodyPr>
          <a:lstStyle/>
          <a:p>
            <a:pPr algn="r"/>
            <a:r>
              <a:rPr lang="en-IN" dirty="0">
                <a:latin typeface="+mn-lt"/>
              </a:rPr>
              <a:t>2,250,000</a:t>
            </a:r>
            <a:endParaRPr lang="en-US" dirty="0">
              <a:latin typeface="+mn-lt"/>
            </a:endParaRPr>
          </a:p>
        </p:txBody>
      </p:sp>
      <p:sp>
        <p:nvSpPr>
          <p:cNvPr id="26" name="Rectangle 25"/>
          <p:cNvSpPr/>
          <p:nvPr/>
        </p:nvSpPr>
        <p:spPr>
          <a:xfrm>
            <a:off x="5068922" y="2469072"/>
            <a:ext cx="1236236" cy="369332"/>
          </a:xfrm>
          <a:prstGeom prst="rect">
            <a:avLst/>
          </a:prstGeom>
        </p:spPr>
        <p:txBody>
          <a:bodyPr wrap="none">
            <a:spAutoFit/>
          </a:bodyPr>
          <a:lstStyle/>
          <a:p>
            <a:pPr algn="r"/>
            <a:r>
              <a:rPr lang="en-IN" dirty="0">
                <a:latin typeface="+mn-lt"/>
              </a:rPr>
              <a:t>$3,750,000</a:t>
            </a:r>
            <a:endParaRPr lang="en-US" dirty="0">
              <a:latin typeface="+mn-lt"/>
            </a:endParaRPr>
          </a:p>
        </p:txBody>
      </p:sp>
      <p:sp>
        <p:nvSpPr>
          <p:cNvPr id="27" name="Rectangle 26"/>
          <p:cNvSpPr/>
          <p:nvPr/>
        </p:nvSpPr>
        <p:spPr>
          <a:xfrm>
            <a:off x="6557066" y="1321427"/>
            <a:ext cx="1236236" cy="369332"/>
          </a:xfrm>
          <a:prstGeom prst="rect">
            <a:avLst/>
          </a:prstGeom>
        </p:spPr>
        <p:txBody>
          <a:bodyPr wrap="none">
            <a:spAutoFit/>
          </a:bodyPr>
          <a:lstStyle/>
          <a:p>
            <a:pPr algn="r"/>
            <a:r>
              <a:rPr lang="en-IN" dirty="0">
                <a:latin typeface="+mn-lt"/>
              </a:rPr>
              <a:t>$1,260,000</a:t>
            </a:r>
            <a:endParaRPr lang="en-US" dirty="0">
              <a:latin typeface="+mn-lt"/>
            </a:endParaRPr>
          </a:p>
        </p:txBody>
      </p:sp>
      <p:sp>
        <p:nvSpPr>
          <p:cNvPr id="28" name="Rectangle 27"/>
          <p:cNvSpPr/>
          <p:nvPr/>
        </p:nvSpPr>
        <p:spPr>
          <a:xfrm>
            <a:off x="6674085" y="1602228"/>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9" name="Rectangle 28"/>
          <p:cNvSpPr/>
          <p:nvPr/>
        </p:nvSpPr>
        <p:spPr>
          <a:xfrm>
            <a:off x="6674085" y="1891176"/>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30" name="Rectangle 29"/>
          <p:cNvSpPr/>
          <p:nvPr/>
        </p:nvSpPr>
        <p:spPr>
          <a:xfrm>
            <a:off x="6674085" y="2180124"/>
            <a:ext cx="1119217" cy="369332"/>
          </a:xfrm>
          <a:prstGeom prst="rect">
            <a:avLst/>
          </a:prstGeom>
        </p:spPr>
        <p:txBody>
          <a:bodyPr wrap="none">
            <a:spAutoFit/>
          </a:bodyPr>
          <a:lstStyle/>
          <a:p>
            <a:pPr algn="r"/>
            <a:r>
              <a:rPr lang="en-IN" dirty="0">
                <a:latin typeface="+mn-lt"/>
              </a:rPr>
              <a:t>2,340,000</a:t>
            </a:r>
            <a:endParaRPr lang="en-US" dirty="0">
              <a:latin typeface="+mn-lt"/>
            </a:endParaRPr>
          </a:p>
        </p:txBody>
      </p:sp>
      <p:sp>
        <p:nvSpPr>
          <p:cNvPr id="31" name="Rectangle 30"/>
          <p:cNvSpPr/>
          <p:nvPr/>
        </p:nvSpPr>
        <p:spPr>
          <a:xfrm>
            <a:off x="6557066" y="2469072"/>
            <a:ext cx="1236236" cy="369332"/>
          </a:xfrm>
          <a:prstGeom prst="rect">
            <a:avLst/>
          </a:prstGeom>
        </p:spPr>
        <p:txBody>
          <a:bodyPr wrap="none">
            <a:spAutoFit/>
          </a:bodyPr>
          <a:lstStyle/>
          <a:p>
            <a:pPr algn="r"/>
            <a:r>
              <a:rPr lang="en-IN" b="1" dirty="0">
                <a:solidFill>
                  <a:srgbClr val="EC008C"/>
                </a:solidFill>
                <a:latin typeface="+mn-lt"/>
              </a:rPr>
              <a:t>$5,100,000</a:t>
            </a:r>
            <a:endParaRPr lang="en-US" b="1" dirty="0">
              <a:solidFill>
                <a:srgbClr val="EC008C"/>
              </a:solidFill>
              <a:latin typeface="+mn-lt"/>
            </a:endParaRPr>
          </a:p>
        </p:txBody>
      </p:sp>
      <p:sp>
        <p:nvSpPr>
          <p:cNvPr id="32" name="Rectangle 31"/>
          <p:cNvSpPr/>
          <p:nvPr/>
        </p:nvSpPr>
        <p:spPr>
          <a:xfrm>
            <a:off x="7886695" y="1321427"/>
            <a:ext cx="1236236" cy="369332"/>
          </a:xfrm>
          <a:prstGeom prst="rect">
            <a:avLst/>
          </a:prstGeom>
        </p:spPr>
        <p:txBody>
          <a:bodyPr wrap="none">
            <a:spAutoFit/>
          </a:bodyPr>
          <a:lstStyle/>
          <a:p>
            <a:pPr algn="r"/>
            <a:r>
              <a:rPr lang="en-IN" dirty="0">
                <a:latin typeface="+mn-lt"/>
              </a:rPr>
              <a:t>$2,440,000</a:t>
            </a:r>
            <a:endParaRPr lang="en-US" dirty="0">
              <a:latin typeface="+mn-lt"/>
            </a:endParaRPr>
          </a:p>
        </p:txBody>
      </p:sp>
      <p:sp>
        <p:nvSpPr>
          <p:cNvPr id="33" name="Rectangle 32"/>
          <p:cNvSpPr/>
          <p:nvPr/>
        </p:nvSpPr>
        <p:spPr>
          <a:xfrm>
            <a:off x="8003714" y="1602228"/>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34" name="Rectangle 33"/>
          <p:cNvSpPr/>
          <p:nvPr/>
        </p:nvSpPr>
        <p:spPr>
          <a:xfrm>
            <a:off x="8003714" y="1891176"/>
            <a:ext cx="1119217" cy="369332"/>
          </a:xfrm>
          <a:prstGeom prst="rect">
            <a:avLst/>
          </a:prstGeom>
        </p:spPr>
        <p:txBody>
          <a:bodyPr wrap="none">
            <a:spAutoFit/>
          </a:bodyPr>
          <a:lstStyle/>
          <a:p>
            <a:pPr algn="r"/>
            <a:r>
              <a:rPr lang="en-IN" dirty="0">
                <a:latin typeface="+mn-lt"/>
              </a:rPr>
              <a:t>5,200,000</a:t>
            </a:r>
            <a:endParaRPr lang="en-US" dirty="0">
              <a:latin typeface="+mn-lt"/>
            </a:endParaRPr>
          </a:p>
        </p:txBody>
      </p:sp>
      <p:sp>
        <p:nvSpPr>
          <p:cNvPr id="35" name="Rectangle 34"/>
          <p:cNvSpPr/>
          <p:nvPr/>
        </p:nvSpPr>
        <p:spPr>
          <a:xfrm>
            <a:off x="8590414" y="2180124"/>
            <a:ext cx="532517"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36" name="Rectangle 35"/>
          <p:cNvSpPr/>
          <p:nvPr/>
        </p:nvSpPr>
        <p:spPr>
          <a:xfrm>
            <a:off x="7886695" y="2469072"/>
            <a:ext cx="1236236" cy="369332"/>
          </a:xfrm>
          <a:prstGeom prst="rect">
            <a:avLst/>
          </a:prstGeom>
        </p:spPr>
        <p:txBody>
          <a:bodyPr wrap="none">
            <a:spAutoFit/>
          </a:bodyPr>
          <a:lstStyle/>
          <a:p>
            <a:pPr algn="r"/>
            <a:r>
              <a:rPr lang="en-IN" dirty="0">
                <a:latin typeface="+mn-lt"/>
              </a:rPr>
              <a:t>$5,200,000</a:t>
            </a:r>
            <a:endParaRPr lang="en-US" dirty="0">
              <a:latin typeface="+mn-lt"/>
            </a:endParaRPr>
          </a:p>
        </p:txBody>
      </p:sp>
      <p:sp>
        <p:nvSpPr>
          <p:cNvPr id="37" name="Rectangle 36"/>
          <p:cNvSpPr/>
          <p:nvPr/>
        </p:nvSpPr>
        <p:spPr>
          <a:xfrm>
            <a:off x="927898" y="3139373"/>
            <a:ext cx="652743" cy="369332"/>
          </a:xfrm>
          <a:prstGeom prst="rect">
            <a:avLst/>
          </a:prstGeom>
        </p:spPr>
        <p:txBody>
          <a:bodyPr wrap="none">
            <a:spAutoFit/>
          </a:bodyPr>
          <a:lstStyle/>
          <a:p>
            <a:r>
              <a:rPr lang="en-IN" b="1" dirty="0">
                <a:solidFill>
                  <a:srgbClr val="0000FF"/>
                </a:solidFill>
                <a:latin typeface="+mn-lt"/>
              </a:rPr>
              <a:t>2018</a:t>
            </a:r>
            <a:endParaRPr lang="en-US" b="1" dirty="0">
              <a:solidFill>
                <a:srgbClr val="0000FF"/>
              </a:solidFill>
              <a:latin typeface="+mn-lt"/>
            </a:endParaRPr>
          </a:p>
        </p:txBody>
      </p:sp>
      <p:sp>
        <p:nvSpPr>
          <p:cNvPr id="38" name="Rectangle 37"/>
          <p:cNvSpPr/>
          <p:nvPr/>
        </p:nvSpPr>
        <p:spPr>
          <a:xfrm>
            <a:off x="927898" y="3426963"/>
            <a:ext cx="3934154" cy="369332"/>
          </a:xfrm>
          <a:prstGeom prst="rect">
            <a:avLst/>
          </a:prstGeom>
        </p:spPr>
        <p:txBody>
          <a:bodyPr wrap="none">
            <a:spAutoFit/>
          </a:bodyPr>
          <a:lstStyle/>
          <a:p>
            <a:r>
              <a:rPr lang="en-IN" dirty="0">
                <a:latin typeface="+mn-lt"/>
              </a:rPr>
              <a:t>Revenue recognized ($5,000,000 × 40%)</a:t>
            </a:r>
            <a:endParaRPr lang="en-US" dirty="0">
              <a:latin typeface="+mn-lt"/>
            </a:endParaRPr>
          </a:p>
        </p:txBody>
      </p:sp>
      <p:sp>
        <p:nvSpPr>
          <p:cNvPr id="39" name="Rectangle 38"/>
          <p:cNvSpPr/>
          <p:nvPr/>
        </p:nvSpPr>
        <p:spPr>
          <a:xfrm>
            <a:off x="927898" y="3713195"/>
            <a:ext cx="2069156" cy="369332"/>
          </a:xfrm>
          <a:prstGeom prst="rect">
            <a:avLst/>
          </a:prstGeom>
        </p:spPr>
        <p:txBody>
          <a:bodyPr wrap="none">
            <a:spAutoFit/>
          </a:bodyPr>
          <a:lstStyle/>
          <a:p>
            <a:r>
              <a:rPr lang="en-IN" dirty="0">
                <a:latin typeface="+mn-lt"/>
              </a:rPr>
              <a:t>Cost of construction</a:t>
            </a:r>
            <a:endParaRPr lang="en-US" dirty="0">
              <a:latin typeface="+mn-lt"/>
            </a:endParaRPr>
          </a:p>
        </p:txBody>
      </p:sp>
      <p:sp>
        <p:nvSpPr>
          <p:cNvPr id="42" name="Rectangle 41"/>
          <p:cNvSpPr/>
          <p:nvPr/>
        </p:nvSpPr>
        <p:spPr>
          <a:xfrm>
            <a:off x="1235414" y="3999428"/>
            <a:ext cx="1281698" cy="369332"/>
          </a:xfrm>
          <a:prstGeom prst="rect">
            <a:avLst/>
          </a:prstGeom>
        </p:spPr>
        <p:txBody>
          <a:bodyPr wrap="none">
            <a:spAutoFit/>
          </a:bodyPr>
          <a:lstStyle/>
          <a:p>
            <a:r>
              <a:rPr lang="en-IN" dirty="0">
                <a:latin typeface="+mn-lt"/>
              </a:rPr>
              <a:t>Gross profit</a:t>
            </a:r>
            <a:endParaRPr lang="en-US" dirty="0">
              <a:latin typeface="+mn-lt"/>
            </a:endParaRPr>
          </a:p>
        </p:txBody>
      </p:sp>
      <p:sp>
        <p:nvSpPr>
          <p:cNvPr id="43" name="Rectangle 42"/>
          <p:cNvSpPr/>
          <p:nvPr/>
        </p:nvSpPr>
        <p:spPr>
          <a:xfrm>
            <a:off x="7597747" y="3426963"/>
            <a:ext cx="1236236" cy="369332"/>
          </a:xfrm>
          <a:prstGeom prst="rect">
            <a:avLst/>
          </a:prstGeom>
        </p:spPr>
        <p:txBody>
          <a:bodyPr wrap="none">
            <a:spAutoFit/>
          </a:bodyPr>
          <a:lstStyle/>
          <a:p>
            <a:pPr algn="r"/>
            <a:r>
              <a:rPr lang="en-IN" dirty="0">
                <a:latin typeface="+mn-lt"/>
              </a:rPr>
              <a:t>$2,000,000</a:t>
            </a:r>
            <a:endParaRPr lang="en-US" dirty="0">
              <a:latin typeface="+mn-lt"/>
            </a:endParaRPr>
          </a:p>
        </p:txBody>
      </p:sp>
      <p:sp>
        <p:nvSpPr>
          <p:cNvPr id="44" name="Rectangle 43"/>
          <p:cNvSpPr/>
          <p:nvPr/>
        </p:nvSpPr>
        <p:spPr>
          <a:xfrm>
            <a:off x="7651522" y="3713195"/>
            <a:ext cx="1260281"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45" name="Rectangle 44"/>
          <p:cNvSpPr/>
          <p:nvPr/>
        </p:nvSpPr>
        <p:spPr>
          <a:xfrm>
            <a:off x="7612174" y="3999428"/>
            <a:ext cx="1221809" cy="369332"/>
          </a:xfrm>
          <a:prstGeom prst="rect">
            <a:avLst/>
          </a:prstGeom>
        </p:spPr>
        <p:txBody>
          <a:bodyPr wrap="none">
            <a:spAutoFit/>
          </a:bodyPr>
          <a:lstStyle/>
          <a:p>
            <a:pPr algn="r"/>
            <a:r>
              <a:rPr lang="en-IN" b="1" dirty="0">
                <a:solidFill>
                  <a:srgbClr val="EC008C"/>
                </a:solidFill>
                <a:latin typeface="+mn-lt"/>
              </a:rPr>
              <a:t>$   500,000</a:t>
            </a:r>
            <a:endParaRPr lang="en-US" b="1" dirty="0">
              <a:solidFill>
                <a:srgbClr val="EC008C"/>
              </a:solidFill>
              <a:latin typeface="+mn-lt"/>
            </a:endParaRPr>
          </a:p>
        </p:txBody>
      </p:sp>
      <p:sp>
        <p:nvSpPr>
          <p:cNvPr id="46" name="Rectangle 45"/>
          <p:cNvSpPr/>
          <p:nvPr/>
        </p:nvSpPr>
        <p:spPr>
          <a:xfrm>
            <a:off x="927898" y="4511876"/>
            <a:ext cx="652743" cy="369332"/>
          </a:xfrm>
          <a:prstGeom prst="rect">
            <a:avLst/>
          </a:prstGeom>
        </p:spPr>
        <p:txBody>
          <a:bodyPr wrap="none">
            <a:spAutoFit/>
          </a:bodyPr>
          <a:lstStyle/>
          <a:p>
            <a:r>
              <a:rPr lang="en-IN" b="1" dirty="0">
                <a:solidFill>
                  <a:srgbClr val="0000FF"/>
                </a:solidFill>
                <a:latin typeface="+mn-lt"/>
              </a:rPr>
              <a:t>2019</a:t>
            </a:r>
            <a:endParaRPr lang="en-US" b="1" dirty="0">
              <a:solidFill>
                <a:srgbClr val="0000FF"/>
              </a:solidFill>
              <a:latin typeface="+mn-lt"/>
            </a:endParaRPr>
          </a:p>
        </p:txBody>
      </p:sp>
      <p:sp>
        <p:nvSpPr>
          <p:cNvPr id="47" name="Rectangle 46"/>
          <p:cNvSpPr/>
          <p:nvPr/>
        </p:nvSpPr>
        <p:spPr>
          <a:xfrm>
            <a:off x="927898" y="4800145"/>
            <a:ext cx="4948406" cy="369332"/>
          </a:xfrm>
          <a:prstGeom prst="rect">
            <a:avLst/>
          </a:prstGeom>
        </p:spPr>
        <p:txBody>
          <a:bodyPr wrap="none">
            <a:spAutoFit/>
          </a:bodyPr>
          <a:lstStyle/>
          <a:p>
            <a:r>
              <a:rPr lang="en-IN" dirty="0">
                <a:latin typeface="+mn-lt"/>
              </a:rPr>
              <a:t>Revenue recognized to date ($5,000,000 × 54.12%)</a:t>
            </a:r>
            <a:endParaRPr lang="en-US" dirty="0">
              <a:latin typeface="+mn-lt"/>
            </a:endParaRPr>
          </a:p>
        </p:txBody>
      </p:sp>
      <p:sp>
        <p:nvSpPr>
          <p:cNvPr id="48" name="Rectangle 47"/>
          <p:cNvSpPr/>
          <p:nvPr/>
        </p:nvSpPr>
        <p:spPr>
          <a:xfrm>
            <a:off x="927898" y="5086377"/>
            <a:ext cx="3323410" cy="369332"/>
          </a:xfrm>
          <a:prstGeom prst="rect">
            <a:avLst/>
          </a:prstGeom>
        </p:spPr>
        <p:txBody>
          <a:bodyPr wrap="none">
            <a:spAutoFit/>
          </a:bodyPr>
          <a:lstStyle/>
          <a:p>
            <a:r>
              <a:rPr lang="en-IN" dirty="0">
                <a:latin typeface="+mn-lt"/>
              </a:rPr>
              <a:t>Less: Revenue recognized in 2018</a:t>
            </a:r>
            <a:endParaRPr lang="en-US" dirty="0">
              <a:latin typeface="+mn-lt"/>
            </a:endParaRPr>
          </a:p>
        </p:txBody>
      </p:sp>
      <p:sp>
        <p:nvSpPr>
          <p:cNvPr id="49" name="Rectangle 48"/>
          <p:cNvSpPr/>
          <p:nvPr/>
        </p:nvSpPr>
        <p:spPr>
          <a:xfrm>
            <a:off x="1172826" y="5372610"/>
            <a:ext cx="2066656" cy="369332"/>
          </a:xfrm>
          <a:prstGeom prst="rect">
            <a:avLst/>
          </a:prstGeom>
        </p:spPr>
        <p:txBody>
          <a:bodyPr wrap="none">
            <a:spAutoFit/>
          </a:bodyPr>
          <a:lstStyle/>
          <a:p>
            <a:r>
              <a:rPr lang="en-IN" dirty="0">
                <a:latin typeface="+mn-lt"/>
              </a:rPr>
              <a:t>Revenue recognized</a:t>
            </a:r>
            <a:endParaRPr lang="en-US" dirty="0">
              <a:latin typeface="+mn-lt"/>
            </a:endParaRPr>
          </a:p>
        </p:txBody>
      </p:sp>
      <p:sp>
        <p:nvSpPr>
          <p:cNvPr id="53" name="Rectangle 52"/>
          <p:cNvSpPr/>
          <p:nvPr/>
        </p:nvSpPr>
        <p:spPr>
          <a:xfrm>
            <a:off x="927898" y="5660200"/>
            <a:ext cx="2066656" cy="369332"/>
          </a:xfrm>
          <a:prstGeom prst="rect">
            <a:avLst/>
          </a:prstGeom>
        </p:spPr>
        <p:txBody>
          <a:bodyPr wrap="none">
            <a:spAutoFit/>
          </a:bodyPr>
          <a:lstStyle/>
          <a:p>
            <a:r>
              <a:rPr lang="en-IN" dirty="0">
                <a:latin typeface="+mn-lt"/>
              </a:rPr>
              <a:t>Cost of construction</a:t>
            </a:r>
            <a:endParaRPr lang="en-US" dirty="0">
              <a:latin typeface="+mn-lt"/>
            </a:endParaRPr>
          </a:p>
        </p:txBody>
      </p:sp>
      <p:sp>
        <p:nvSpPr>
          <p:cNvPr id="54" name="Rectangle 53"/>
          <p:cNvSpPr/>
          <p:nvPr/>
        </p:nvSpPr>
        <p:spPr>
          <a:xfrm>
            <a:off x="1172826" y="5949148"/>
            <a:ext cx="583814" cy="369332"/>
          </a:xfrm>
          <a:prstGeom prst="rect">
            <a:avLst/>
          </a:prstGeom>
        </p:spPr>
        <p:txBody>
          <a:bodyPr wrap="none">
            <a:spAutoFit/>
          </a:bodyPr>
          <a:lstStyle/>
          <a:p>
            <a:r>
              <a:rPr lang="en-IN" dirty="0">
                <a:latin typeface="+mn-lt"/>
              </a:rPr>
              <a:t>Loss</a:t>
            </a:r>
            <a:endParaRPr lang="en-US" dirty="0">
              <a:latin typeface="+mn-lt"/>
            </a:endParaRPr>
          </a:p>
        </p:txBody>
      </p:sp>
      <p:sp>
        <p:nvSpPr>
          <p:cNvPr id="55" name="Rectangle 54"/>
          <p:cNvSpPr/>
          <p:nvPr/>
        </p:nvSpPr>
        <p:spPr>
          <a:xfrm>
            <a:off x="6134810" y="4800145"/>
            <a:ext cx="1236236" cy="369332"/>
          </a:xfrm>
          <a:prstGeom prst="rect">
            <a:avLst/>
          </a:prstGeom>
        </p:spPr>
        <p:txBody>
          <a:bodyPr wrap="none">
            <a:spAutoFit/>
          </a:bodyPr>
          <a:lstStyle/>
          <a:p>
            <a:r>
              <a:rPr lang="en-IN" dirty="0">
                <a:latin typeface="+mn-lt"/>
              </a:rPr>
              <a:t>$2,706,000</a:t>
            </a:r>
            <a:endParaRPr lang="en-US" dirty="0">
              <a:latin typeface="+mn-lt"/>
            </a:endParaRPr>
          </a:p>
        </p:txBody>
      </p:sp>
      <p:sp>
        <p:nvSpPr>
          <p:cNvPr id="56" name="Rectangle 55"/>
          <p:cNvSpPr/>
          <p:nvPr/>
        </p:nvSpPr>
        <p:spPr>
          <a:xfrm>
            <a:off x="6134810" y="5086377"/>
            <a:ext cx="1260281" cy="369332"/>
          </a:xfrm>
          <a:prstGeom prst="rect">
            <a:avLst/>
          </a:prstGeom>
        </p:spPr>
        <p:txBody>
          <a:bodyPr wrap="none">
            <a:spAutoFit/>
          </a:bodyPr>
          <a:lstStyle/>
          <a:p>
            <a:r>
              <a:rPr lang="en-IN" dirty="0">
                <a:latin typeface="+mn-lt"/>
              </a:rPr>
              <a:t>(2,000,000)</a:t>
            </a:r>
            <a:endParaRPr lang="en-US" dirty="0">
              <a:latin typeface="+mn-lt"/>
            </a:endParaRPr>
          </a:p>
        </p:txBody>
      </p:sp>
      <p:sp>
        <p:nvSpPr>
          <p:cNvPr id="57" name="Rectangle 56"/>
          <p:cNvSpPr/>
          <p:nvPr/>
        </p:nvSpPr>
        <p:spPr>
          <a:xfrm>
            <a:off x="7613777" y="5372610"/>
            <a:ext cx="1220206" cy="369332"/>
          </a:xfrm>
          <a:prstGeom prst="rect">
            <a:avLst/>
          </a:prstGeom>
        </p:spPr>
        <p:txBody>
          <a:bodyPr wrap="none">
            <a:spAutoFit/>
          </a:bodyPr>
          <a:lstStyle/>
          <a:p>
            <a:pPr algn="r"/>
            <a:r>
              <a:rPr lang="en-IN" dirty="0">
                <a:latin typeface="+mn-lt"/>
              </a:rPr>
              <a:t>$   706,000</a:t>
            </a:r>
            <a:endParaRPr lang="en-US" dirty="0">
              <a:latin typeface="+mn-lt"/>
            </a:endParaRPr>
          </a:p>
        </p:txBody>
      </p:sp>
      <p:sp>
        <p:nvSpPr>
          <p:cNvPr id="58" name="Rectangle 57"/>
          <p:cNvSpPr/>
          <p:nvPr/>
        </p:nvSpPr>
        <p:spPr>
          <a:xfrm>
            <a:off x="7651522" y="5660200"/>
            <a:ext cx="1260281" cy="369332"/>
          </a:xfrm>
          <a:prstGeom prst="rect">
            <a:avLst/>
          </a:prstGeom>
        </p:spPr>
        <p:txBody>
          <a:bodyPr wrap="none">
            <a:spAutoFit/>
          </a:bodyPr>
          <a:lstStyle/>
          <a:p>
            <a:pPr algn="r"/>
            <a:r>
              <a:rPr lang="en-IN" dirty="0">
                <a:latin typeface="+mn-lt"/>
              </a:rPr>
              <a:t>(1,306,000)</a:t>
            </a:r>
            <a:endParaRPr lang="en-US" dirty="0">
              <a:latin typeface="+mn-lt"/>
            </a:endParaRPr>
          </a:p>
        </p:txBody>
      </p:sp>
      <p:sp>
        <p:nvSpPr>
          <p:cNvPr id="59" name="Rectangle 58"/>
          <p:cNvSpPr/>
          <p:nvPr/>
        </p:nvSpPr>
        <p:spPr>
          <a:xfrm>
            <a:off x="7656331" y="5968603"/>
            <a:ext cx="1255472" cy="369332"/>
          </a:xfrm>
          <a:prstGeom prst="rect">
            <a:avLst/>
          </a:prstGeom>
        </p:spPr>
        <p:txBody>
          <a:bodyPr wrap="none">
            <a:spAutoFit/>
          </a:bodyPr>
          <a:lstStyle/>
          <a:p>
            <a:pPr algn="r"/>
            <a:r>
              <a:rPr lang="en-IN" b="1" dirty="0">
                <a:solidFill>
                  <a:srgbClr val="EC008C"/>
                </a:solidFill>
                <a:latin typeface="+mn-lt"/>
              </a:rPr>
              <a:t>$ (600,000)</a:t>
            </a:r>
            <a:endParaRPr lang="en-US" b="1" dirty="0">
              <a:solidFill>
                <a:srgbClr val="EC008C"/>
              </a:solidFill>
              <a:latin typeface="+mn-lt"/>
            </a:endParaRPr>
          </a:p>
        </p:txBody>
      </p:sp>
      <p:cxnSp>
        <p:nvCxnSpPr>
          <p:cNvPr id="5" name="Straight Connector 4"/>
          <p:cNvCxnSpPr/>
          <p:nvPr/>
        </p:nvCxnSpPr>
        <p:spPr>
          <a:xfrm>
            <a:off x="5149300"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640811"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7979839"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5162596"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6654107"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7993135"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5162000"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653511"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7992539"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5162000" y="2809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6653511" y="2809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7992539" y="2809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7678191" y="405373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7682154" y="4326018"/>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7690891" y="435538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7678191" y="600809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7682154" y="629983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7690891" y="6329198"/>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6233451" y="5426236"/>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3911992" y="4100570"/>
            <a:ext cx="2682240" cy="369332"/>
          </a:xfrm>
          <a:prstGeom prst="rect">
            <a:avLst/>
          </a:prstGeom>
          <a:noFill/>
          <a:ln w="28575">
            <a:solidFill>
              <a:srgbClr val="C00000"/>
            </a:solidFill>
          </a:ln>
        </p:spPr>
        <p:txBody>
          <a:bodyPr wrap="square" rtlCol="0">
            <a:spAutoFit/>
          </a:bodyPr>
          <a:lstStyle/>
          <a:p>
            <a:pPr algn="ctr"/>
            <a:r>
              <a:rPr lang="en-US" dirty="0">
                <a:latin typeface="+mn-lt"/>
              </a:rPr>
              <a:t>$2,760,000 ÷ $5,100,000</a:t>
            </a:r>
            <a:endParaRPr lang="en-IN" dirty="0">
              <a:latin typeface="+mn-lt"/>
            </a:endParaRPr>
          </a:p>
        </p:txBody>
      </p:sp>
      <p:cxnSp>
        <p:nvCxnSpPr>
          <p:cNvPr id="82" name="Straight Arrow Connector 81"/>
          <p:cNvCxnSpPr/>
          <p:nvPr/>
        </p:nvCxnSpPr>
        <p:spPr>
          <a:xfrm flipH="1">
            <a:off x="5253112" y="4459147"/>
            <a:ext cx="0" cy="329035"/>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07700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up)">
                                      <p:cBhvr>
                                        <p:cTn id="7" dur="500"/>
                                        <p:tgtEl>
                                          <p:spTgt spid="8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fade">
                                      <p:cBhvr>
                                        <p:cTn id="11"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p:cNvSpPr>
          <p:nvPr/>
        </p:nvSpPr>
        <p:spPr bwMode="auto">
          <a:xfrm>
            <a:off x="8382001"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5" name="Rectangle 14"/>
          <p:cNvSpPr/>
          <p:nvPr/>
        </p:nvSpPr>
        <p:spPr>
          <a:xfrm>
            <a:off x="5410833" y="1045179"/>
            <a:ext cx="652744" cy="369332"/>
          </a:xfrm>
          <a:prstGeom prst="rect">
            <a:avLst/>
          </a:prstGeom>
        </p:spPr>
        <p:txBody>
          <a:bodyPr wrap="none">
            <a:spAutoFit/>
          </a:bodyPr>
          <a:lstStyle/>
          <a:p>
            <a:pPr algn="ctr"/>
            <a:r>
              <a:rPr lang="en-US" b="1" dirty="0">
                <a:latin typeface="+mn-lt"/>
              </a:rPr>
              <a:t>2018</a:t>
            </a:r>
          </a:p>
        </p:txBody>
      </p:sp>
      <p:sp>
        <p:nvSpPr>
          <p:cNvPr id="16" name="Rectangle 15"/>
          <p:cNvSpPr/>
          <p:nvPr/>
        </p:nvSpPr>
        <p:spPr>
          <a:xfrm>
            <a:off x="6902993" y="1045179"/>
            <a:ext cx="652743" cy="369332"/>
          </a:xfrm>
          <a:prstGeom prst="rect">
            <a:avLst/>
          </a:prstGeom>
        </p:spPr>
        <p:txBody>
          <a:bodyPr wrap="none">
            <a:spAutoFit/>
          </a:bodyPr>
          <a:lstStyle/>
          <a:p>
            <a:pPr algn="r"/>
            <a:r>
              <a:rPr lang="en-US" b="1" dirty="0">
                <a:latin typeface="+mn-lt"/>
              </a:rPr>
              <a:t>2019</a:t>
            </a:r>
          </a:p>
        </p:txBody>
      </p:sp>
      <p:sp>
        <p:nvSpPr>
          <p:cNvPr id="17" name="Rectangle 16"/>
          <p:cNvSpPr/>
          <p:nvPr/>
        </p:nvSpPr>
        <p:spPr>
          <a:xfrm>
            <a:off x="8196550" y="1045179"/>
            <a:ext cx="652743" cy="369332"/>
          </a:xfrm>
          <a:prstGeom prst="rect">
            <a:avLst/>
          </a:prstGeom>
        </p:spPr>
        <p:txBody>
          <a:bodyPr wrap="none">
            <a:spAutoFit/>
          </a:bodyPr>
          <a:lstStyle/>
          <a:p>
            <a:pPr algn="r"/>
            <a:r>
              <a:rPr lang="en-US" b="1" dirty="0">
                <a:latin typeface="+mn-lt"/>
              </a:rPr>
              <a:t>2020</a:t>
            </a:r>
          </a:p>
        </p:txBody>
      </p:sp>
      <p:sp>
        <p:nvSpPr>
          <p:cNvPr id="18" name="Rectangle 17"/>
          <p:cNvSpPr/>
          <p:nvPr/>
        </p:nvSpPr>
        <p:spPr>
          <a:xfrm>
            <a:off x="633102" y="1321427"/>
            <a:ext cx="4243405" cy="369332"/>
          </a:xfrm>
          <a:prstGeom prst="rect">
            <a:avLst/>
          </a:prstGeom>
        </p:spPr>
        <p:txBody>
          <a:bodyPr wrap="none">
            <a:spAutoFit/>
          </a:bodyPr>
          <a:lstStyle/>
          <a:p>
            <a:r>
              <a:rPr lang="en-IN" dirty="0">
                <a:latin typeface="+mn-lt"/>
              </a:rPr>
              <a:t>Construction costs incurred during the year</a:t>
            </a:r>
            <a:endParaRPr lang="en-US" dirty="0">
              <a:latin typeface="+mn-lt"/>
            </a:endParaRPr>
          </a:p>
        </p:txBody>
      </p:sp>
      <p:sp>
        <p:nvSpPr>
          <p:cNvPr id="19" name="Rectangle 18"/>
          <p:cNvSpPr/>
          <p:nvPr/>
        </p:nvSpPr>
        <p:spPr>
          <a:xfrm>
            <a:off x="633102" y="1602228"/>
            <a:ext cx="4039054" cy="369332"/>
          </a:xfrm>
          <a:prstGeom prst="rect">
            <a:avLst/>
          </a:prstGeom>
        </p:spPr>
        <p:txBody>
          <a:bodyPr wrap="none">
            <a:spAutoFit/>
          </a:bodyPr>
          <a:lstStyle/>
          <a:p>
            <a:r>
              <a:rPr lang="en-IN" dirty="0">
                <a:latin typeface="+mn-lt"/>
              </a:rPr>
              <a:t>Construction costs incurred in prior years</a:t>
            </a:r>
            <a:endParaRPr lang="en-US" dirty="0">
              <a:latin typeface="+mn-lt"/>
            </a:endParaRPr>
          </a:p>
        </p:txBody>
      </p:sp>
      <p:sp>
        <p:nvSpPr>
          <p:cNvPr id="20" name="Rectangle 19"/>
          <p:cNvSpPr/>
          <p:nvPr/>
        </p:nvSpPr>
        <p:spPr>
          <a:xfrm>
            <a:off x="633102" y="1891176"/>
            <a:ext cx="2999026" cy="369332"/>
          </a:xfrm>
          <a:prstGeom prst="rect">
            <a:avLst/>
          </a:prstGeom>
        </p:spPr>
        <p:txBody>
          <a:bodyPr wrap="none">
            <a:spAutoFit/>
          </a:bodyPr>
          <a:lstStyle/>
          <a:p>
            <a:r>
              <a:rPr lang="en-IN" dirty="0">
                <a:latin typeface="+mn-lt"/>
              </a:rPr>
              <a:t>Cumulative construction costs</a:t>
            </a:r>
            <a:endParaRPr lang="en-US" dirty="0">
              <a:latin typeface="+mn-lt"/>
            </a:endParaRPr>
          </a:p>
        </p:txBody>
      </p:sp>
      <p:sp>
        <p:nvSpPr>
          <p:cNvPr id="21" name="Rectangle 20"/>
          <p:cNvSpPr/>
          <p:nvPr/>
        </p:nvSpPr>
        <p:spPr>
          <a:xfrm>
            <a:off x="633102" y="2180124"/>
            <a:ext cx="4243405" cy="369332"/>
          </a:xfrm>
          <a:prstGeom prst="rect">
            <a:avLst/>
          </a:prstGeom>
        </p:spPr>
        <p:txBody>
          <a:bodyPr wrap="none">
            <a:spAutoFit/>
          </a:bodyPr>
          <a:lstStyle/>
          <a:p>
            <a:r>
              <a:rPr lang="en-IN" dirty="0">
                <a:latin typeface="+mn-lt"/>
              </a:rPr>
              <a:t>Estimated costs to complete at end of year</a:t>
            </a:r>
            <a:endParaRPr lang="en-US" dirty="0">
              <a:latin typeface="+mn-lt"/>
            </a:endParaRPr>
          </a:p>
        </p:txBody>
      </p:sp>
      <p:sp>
        <p:nvSpPr>
          <p:cNvPr id="22" name="Rectangle 21"/>
          <p:cNvSpPr/>
          <p:nvPr/>
        </p:nvSpPr>
        <p:spPr>
          <a:xfrm>
            <a:off x="633102" y="2469072"/>
            <a:ext cx="4410759" cy="369332"/>
          </a:xfrm>
          <a:prstGeom prst="rect">
            <a:avLst/>
          </a:prstGeom>
        </p:spPr>
        <p:txBody>
          <a:bodyPr wrap="none">
            <a:spAutoFit/>
          </a:bodyPr>
          <a:lstStyle/>
          <a:p>
            <a:r>
              <a:rPr lang="en-IN" dirty="0">
                <a:latin typeface="+mn-lt"/>
              </a:rPr>
              <a:t>Total estimated and actual construction costs</a:t>
            </a:r>
            <a:endParaRPr lang="en-US" dirty="0">
              <a:latin typeface="+mn-lt"/>
            </a:endParaRPr>
          </a:p>
        </p:txBody>
      </p:sp>
      <p:sp>
        <p:nvSpPr>
          <p:cNvPr id="23" name="Rectangle 22"/>
          <p:cNvSpPr/>
          <p:nvPr/>
        </p:nvSpPr>
        <p:spPr>
          <a:xfrm>
            <a:off x="5068922" y="1321427"/>
            <a:ext cx="1236236"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4" name="Rectangle 23"/>
          <p:cNvSpPr/>
          <p:nvPr/>
        </p:nvSpPr>
        <p:spPr>
          <a:xfrm>
            <a:off x="5772640" y="1602228"/>
            <a:ext cx="532518"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25" name="Rectangle 24"/>
          <p:cNvSpPr/>
          <p:nvPr/>
        </p:nvSpPr>
        <p:spPr>
          <a:xfrm>
            <a:off x="5185941" y="1891176"/>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6" name="Rectangle 25"/>
          <p:cNvSpPr/>
          <p:nvPr/>
        </p:nvSpPr>
        <p:spPr>
          <a:xfrm>
            <a:off x="5185941" y="2180124"/>
            <a:ext cx="1119217" cy="369332"/>
          </a:xfrm>
          <a:prstGeom prst="rect">
            <a:avLst/>
          </a:prstGeom>
        </p:spPr>
        <p:txBody>
          <a:bodyPr wrap="none">
            <a:spAutoFit/>
          </a:bodyPr>
          <a:lstStyle/>
          <a:p>
            <a:pPr algn="r"/>
            <a:r>
              <a:rPr lang="en-IN" dirty="0">
                <a:latin typeface="+mn-lt"/>
              </a:rPr>
              <a:t>2,250,000</a:t>
            </a:r>
            <a:endParaRPr lang="en-US" dirty="0">
              <a:latin typeface="+mn-lt"/>
            </a:endParaRPr>
          </a:p>
        </p:txBody>
      </p:sp>
      <p:sp>
        <p:nvSpPr>
          <p:cNvPr id="27" name="Rectangle 26"/>
          <p:cNvSpPr/>
          <p:nvPr/>
        </p:nvSpPr>
        <p:spPr>
          <a:xfrm>
            <a:off x="5068922" y="2469072"/>
            <a:ext cx="1236236" cy="369332"/>
          </a:xfrm>
          <a:prstGeom prst="rect">
            <a:avLst/>
          </a:prstGeom>
        </p:spPr>
        <p:txBody>
          <a:bodyPr wrap="none">
            <a:spAutoFit/>
          </a:bodyPr>
          <a:lstStyle/>
          <a:p>
            <a:pPr algn="r"/>
            <a:r>
              <a:rPr lang="en-IN" dirty="0">
                <a:latin typeface="+mn-lt"/>
              </a:rPr>
              <a:t>$3,750,000</a:t>
            </a:r>
            <a:endParaRPr lang="en-US" dirty="0">
              <a:latin typeface="+mn-lt"/>
            </a:endParaRPr>
          </a:p>
        </p:txBody>
      </p:sp>
      <p:sp>
        <p:nvSpPr>
          <p:cNvPr id="28" name="Rectangle 27"/>
          <p:cNvSpPr/>
          <p:nvPr/>
        </p:nvSpPr>
        <p:spPr>
          <a:xfrm>
            <a:off x="6557066" y="1321427"/>
            <a:ext cx="1236236" cy="369332"/>
          </a:xfrm>
          <a:prstGeom prst="rect">
            <a:avLst/>
          </a:prstGeom>
        </p:spPr>
        <p:txBody>
          <a:bodyPr wrap="none">
            <a:spAutoFit/>
          </a:bodyPr>
          <a:lstStyle/>
          <a:p>
            <a:pPr algn="r"/>
            <a:r>
              <a:rPr lang="en-IN" dirty="0">
                <a:latin typeface="+mn-lt"/>
              </a:rPr>
              <a:t>$1,260,000</a:t>
            </a:r>
            <a:endParaRPr lang="en-US" dirty="0">
              <a:latin typeface="+mn-lt"/>
            </a:endParaRPr>
          </a:p>
        </p:txBody>
      </p:sp>
      <p:sp>
        <p:nvSpPr>
          <p:cNvPr id="29" name="Rectangle 28"/>
          <p:cNvSpPr/>
          <p:nvPr/>
        </p:nvSpPr>
        <p:spPr>
          <a:xfrm>
            <a:off x="6674085" y="1602228"/>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30" name="Rectangle 29"/>
          <p:cNvSpPr/>
          <p:nvPr/>
        </p:nvSpPr>
        <p:spPr>
          <a:xfrm>
            <a:off x="6674085" y="1891176"/>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31" name="Rectangle 30"/>
          <p:cNvSpPr/>
          <p:nvPr/>
        </p:nvSpPr>
        <p:spPr>
          <a:xfrm>
            <a:off x="6674085" y="2180124"/>
            <a:ext cx="1119217" cy="369332"/>
          </a:xfrm>
          <a:prstGeom prst="rect">
            <a:avLst/>
          </a:prstGeom>
        </p:spPr>
        <p:txBody>
          <a:bodyPr wrap="none">
            <a:spAutoFit/>
          </a:bodyPr>
          <a:lstStyle/>
          <a:p>
            <a:pPr algn="r"/>
            <a:r>
              <a:rPr lang="en-IN" dirty="0">
                <a:latin typeface="+mn-lt"/>
              </a:rPr>
              <a:t>2,340,000</a:t>
            </a:r>
            <a:endParaRPr lang="en-US" dirty="0">
              <a:latin typeface="+mn-lt"/>
            </a:endParaRPr>
          </a:p>
        </p:txBody>
      </p:sp>
      <p:sp>
        <p:nvSpPr>
          <p:cNvPr id="32" name="Rectangle 31"/>
          <p:cNvSpPr/>
          <p:nvPr/>
        </p:nvSpPr>
        <p:spPr>
          <a:xfrm>
            <a:off x="6557066" y="2469072"/>
            <a:ext cx="1236236" cy="369332"/>
          </a:xfrm>
          <a:prstGeom prst="rect">
            <a:avLst/>
          </a:prstGeom>
        </p:spPr>
        <p:txBody>
          <a:bodyPr wrap="none">
            <a:spAutoFit/>
          </a:bodyPr>
          <a:lstStyle/>
          <a:p>
            <a:pPr algn="r"/>
            <a:r>
              <a:rPr lang="en-IN" b="1" dirty="0">
                <a:solidFill>
                  <a:srgbClr val="EC008C"/>
                </a:solidFill>
                <a:latin typeface="+mn-lt"/>
              </a:rPr>
              <a:t>$5,100,000</a:t>
            </a:r>
            <a:endParaRPr lang="en-US" b="1" dirty="0">
              <a:solidFill>
                <a:srgbClr val="EC008C"/>
              </a:solidFill>
              <a:latin typeface="+mn-lt"/>
            </a:endParaRPr>
          </a:p>
        </p:txBody>
      </p:sp>
      <p:sp>
        <p:nvSpPr>
          <p:cNvPr id="33" name="Rectangle 32"/>
          <p:cNvSpPr/>
          <p:nvPr/>
        </p:nvSpPr>
        <p:spPr>
          <a:xfrm>
            <a:off x="7886695" y="1321427"/>
            <a:ext cx="1236236" cy="369332"/>
          </a:xfrm>
          <a:prstGeom prst="rect">
            <a:avLst/>
          </a:prstGeom>
        </p:spPr>
        <p:txBody>
          <a:bodyPr wrap="none">
            <a:spAutoFit/>
          </a:bodyPr>
          <a:lstStyle/>
          <a:p>
            <a:pPr algn="r"/>
            <a:r>
              <a:rPr lang="en-IN" dirty="0">
                <a:latin typeface="+mn-lt"/>
              </a:rPr>
              <a:t>$2,440,000</a:t>
            </a:r>
            <a:endParaRPr lang="en-US" dirty="0">
              <a:latin typeface="+mn-lt"/>
            </a:endParaRPr>
          </a:p>
        </p:txBody>
      </p:sp>
      <p:sp>
        <p:nvSpPr>
          <p:cNvPr id="34" name="Rectangle 33"/>
          <p:cNvSpPr/>
          <p:nvPr/>
        </p:nvSpPr>
        <p:spPr>
          <a:xfrm>
            <a:off x="8003714" y="1602228"/>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35" name="Rectangle 34"/>
          <p:cNvSpPr/>
          <p:nvPr/>
        </p:nvSpPr>
        <p:spPr>
          <a:xfrm>
            <a:off x="8003714" y="1891176"/>
            <a:ext cx="1119217" cy="369332"/>
          </a:xfrm>
          <a:prstGeom prst="rect">
            <a:avLst/>
          </a:prstGeom>
        </p:spPr>
        <p:txBody>
          <a:bodyPr wrap="none">
            <a:spAutoFit/>
          </a:bodyPr>
          <a:lstStyle/>
          <a:p>
            <a:pPr algn="r"/>
            <a:r>
              <a:rPr lang="en-IN" dirty="0">
                <a:latin typeface="+mn-lt"/>
              </a:rPr>
              <a:t>5,200,000</a:t>
            </a:r>
            <a:endParaRPr lang="en-US" dirty="0">
              <a:latin typeface="+mn-lt"/>
            </a:endParaRPr>
          </a:p>
        </p:txBody>
      </p:sp>
      <p:sp>
        <p:nvSpPr>
          <p:cNvPr id="36" name="Rectangle 35"/>
          <p:cNvSpPr/>
          <p:nvPr/>
        </p:nvSpPr>
        <p:spPr>
          <a:xfrm>
            <a:off x="8590414" y="2180124"/>
            <a:ext cx="532517"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37" name="Rectangle 36"/>
          <p:cNvSpPr/>
          <p:nvPr/>
        </p:nvSpPr>
        <p:spPr>
          <a:xfrm>
            <a:off x="7886695" y="2469072"/>
            <a:ext cx="1236236" cy="369332"/>
          </a:xfrm>
          <a:prstGeom prst="rect">
            <a:avLst/>
          </a:prstGeom>
        </p:spPr>
        <p:txBody>
          <a:bodyPr wrap="none">
            <a:spAutoFit/>
          </a:bodyPr>
          <a:lstStyle/>
          <a:p>
            <a:pPr algn="r"/>
            <a:r>
              <a:rPr lang="en-IN" dirty="0">
                <a:latin typeface="+mn-lt"/>
              </a:rPr>
              <a:t>$5,200,000</a:t>
            </a:r>
            <a:endParaRPr lang="en-US" dirty="0">
              <a:latin typeface="+mn-lt"/>
            </a:endParaRPr>
          </a:p>
        </p:txBody>
      </p:sp>
      <p:cxnSp>
        <p:nvCxnSpPr>
          <p:cNvPr id="38" name="Straight Connector 37"/>
          <p:cNvCxnSpPr/>
          <p:nvPr/>
        </p:nvCxnSpPr>
        <p:spPr>
          <a:xfrm>
            <a:off x="5149300"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640811"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979839"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5162596"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6654107"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993135"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162000"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653511"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7992539"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5162000" y="2809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6653511" y="2809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7992539" y="2809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a:xfrm>
            <a:off x="927898" y="2961441"/>
            <a:ext cx="652743" cy="369332"/>
          </a:xfrm>
          <a:prstGeom prst="rect">
            <a:avLst/>
          </a:prstGeom>
        </p:spPr>
        <p:txBody>
          <a:bodyPr wrap="none">
            <a:spAutoFit/>
          </a:bodyPr>
          <a:lstStyle/>
          <a:p>
            <a:r>
              <a:rPr lang="en-IN" b="1" dirty="0">
                <a:solidFill>
                  <a:srgbClr val="0000FF"/>
                </a:solidFill>
                <a:latin typeface="+mn-lt"/>
              </a:rPr>
              <a:t>2019</a:t>
            </a:r>
            <a:endParaRPr lang="en-US" b="1" dirty="0">
              <a:solidFill>
                <a:srgbClr val="0000FF"/>
              </a:solidFill>
              <a:latin typeface="+mn-lt"/>
            </a:endParaRPr>
          </a:p>
        </p:txBody>
      </p:sp>
      <p:sp>
        <p:nvSpPr>
          <p:cNvPr id="51" name="Rectangle 50"/>
          <p:cNvSpPr/>
          <p:nvPr/>
        </p:nvSpPr>
        <p:spPr>
          <a:xfrm>
            <a:off x="927898" y="3249710"/>
            <a:ext cx="4948406" cy="369332"/>
          </a:xfrm>
          <a:prstGeom prst="rect">
            <a:avLst/>
          </a:prstGeom>
        </p:spPr>
        <p:txBody>
          <a:bodyPr wrap="none">
            <a:spAutoFit/>
          </a:bodyPr>
          <a:lstStyle/>
          <a:p>
            <a:r>
              <a:rPr lang="en-IN" dirty="0">
                <a:latin typeface="+mn-lt"/>
              </a:rPr>
              <a:t>Revenue recognized to date ($5,000,000 × 54.12%)</a:t>
            </a:r>
            <a:endParaRPr lang="en-US" dirty="0">
              <a:latin typeface="+mn-lt"/>
            </a:endParaRPr>
          </a:p>
        </p:txBody>
      </p:sp>
      <p:sp>
        <p:nvSpPr>
          <p:cNvPr id="52" name="Rectangle 51"/>
          <p:cNvSpPr/>
          <p:nvPr/>
        </p:nvSpPr>
        <p:spPr>
          <a:xfrm>
            <a:off x="927898" y="3535942"/>
            <a:ext cx="3323410" cy="369332"/>
          </a:xfrm>
          <a:prstGeom prst="rect">
            <a:avLst/>
          </a:prstGeom>
        </p:spPr>
        <p:txBody>
          <a:bodyPr wrap="none">
            <a:spAutoFit/>
          </a:bodyPr>
          <a:lstStyle/>
          <a:p>
            <a:r>
              <a:rPr lang="en-IN" dirty="0">
                <a:latin typeface="+mn-lt"/>
              </a:rPr>
              <a:t>Less: Revenue recognized in 2018</a:t>
            </a:r>
            <a:endParaRPr lang="en-US" dirty="0">
              <a:latin typeface="+mn-lt"/>
            </a:endParaRPr>
          </a:p>
        </p:txBody>
      </p:sp>
      <p:sp>
        <p:nvSpPr>
          <p:cNvPr id="53" name="Rectangle 52"/>
          <p:cNvSpPr/>
          <p:nvPr/>
        </p:nvSpPr>
        <p:spPr>
          <a:xfrm>
            <a:off x="1172826" y="3822175"/>
            <a:ext cx="2066656" cy="369332"/>
          </a:xfrm>
          <a:prstGeom prst="rect">
            <a:avLst/>
          </a:prstGeom>
        </p:spPr>
        <p:txBody>
          <a:bodyPr wrap="none">
            <a:spAutoFit/>
          </a:bodyPr>
          <a:lstStyle/>
          <a:p>
            <a:r>
              <a:rPr lang="en-IN" dirty="0">
                <a:latin typeface="+mn-lt"/>
              </a:rPr>
              <a:t>Revenue recognized</a:t>
            </a:r>
            <a:endParaRPr lang="en-US" dirty="0">
              <a:latin typeface="+mn-lt"/>
            </a:endParaRPr>
          </a:p>
        </p:txBody>
      </p:sp>
      <p:sp>
        <p:nvSpPr>
          <p:cNvPr id="54" name="Rectangle 53"/>
          <p:cNvSpPr/>
          <p:nvPr/>
        </p:nvSpPr>
        <p:spPr>
          <a:xfrm>
            <a:off x="927898" y="4109765"/>
            <a:ext cx="2066656" cy="369332"/>
          </a:xfrm>
          <a:prstGeom prst="rect">
            <a:avLst/>
          </a:prstGeom>
        </p:spPr>
        <p:txBody>
          <a:bodyPr wrap="none">
            <a:spAutoFit/>
          </a:bodyPr>
          <a:lstStyle/>
          <a:p>
            <a:r>
              <a:rPr lang="en-IN" dirty="0">
                <a:latin typeface="+mn-lt"/>
              </a:rPr>
              <a:t>Cost of construction</a:t>
            </a:r>
            <a:endParaRPr lang="en-US" dirty="0">
              <a:latin typeface="+mn-lt"/>
            </a:endParaRPr>
          </a:p>
        </p:txBody>
      </p:sp>
      <p:sp>
        <p:nvSpPr>
          <p:cNvPr id="55" name="Rectangle 54"/>
          <p:cNvSpPr/>
          <p:nvPr/>
        </p:nvSpPr>
        <p:spPr>
          <a:xfrm>
            <a:off x="1172826" y="4398713"/>
            <a:ext cx="583814" cy="369332"/>
          </a:xfrm>
          <a:prstGeom prst="rect">
            <a:avLst/>
          </a:prstGeom>
        </p:spPr>
        <p:txBody>
          <a:bodyPr wrap="none">
            <a:spAutoFit/>
          </a:bodyPr>
          <a:lstStyle/>
          <a:p>
            <a:r>
              <a:rPr lang="en-IN" dirty="0">
                <a:latin typeface="+mn-lt"/>
              </a:rPr>
              <a:t>Loss</a:t>
            </a:r>
            <a:endParaRPr lang="en-US" dirty="0">
              <a:latin typeface="+mn-lt"/>
            </a:endParaRPr>
          </a:p>
        </p:txBody>
      </p:sp>
      <p:sp>
        <p:nvSpPr>
          <p:cNvPr id="56" name="Rectangle 55"/>
          <p:cNvSpPr/>
          <p:nvPr/>
        </p:nvSpPr>
        <p:spPr>
          <a:xfrm>
            <a:off x="6134810" y="3249710"/>
            <a:ext cx="1236236" cy="369332"/>
          </a:xfrm>
          <a:prstGeom prst="rect">
            <a:avLst/>
          </a:prstGeom>
        </p:spPr>
        <p:txBody>
          <a:bodyPr wrap="none">
            <a:spAutoFit/>
          </a:bodyPr>
          <a:lstStyle/>
          <a:p>
            <a:r>
              <a:rPr lang="en-IN" dirty="0">
                <a:latin typeface="+mn-lt"/>
              </a:rPr>
              <a:t>$2,706,000</a:t>
            </a:r>
            <a:endParaRPr lang="en-US" dirty="0">
              <a:latin typeface="+mn-lt"/>
            </a:endParaRPr>
          </a:p>
        </p:txBody>
      </p:sp>
      <p:sp>
        <p:nvSpPr>
          <p:cNvPr id="57" name="Rectangle 56"/>
          <p:cNvSpPr/>
          <p:nvPr/>
        </p:nvSpPr>
        <p:spPr>
          <a:xfrm>
            <a:off x="6134810" y="3535942"/>
            <a:ext cx="1260281" cy="369332"/>
          </a:xfrm>
          <a:prstGeom prst="rect">
            <a:avLst/>
          </a:prstGeom>
        </p:spPr>
        <p:txBody>
          <a:bodyPr wrap="none">
            <a:spAutoFit/>
          </a:bodyPr>
          <a:lstStyle/>
          <a:p>
            <a:r>
              <a:rPr lang="en-IN" dirty="0">
                <a:latin typeface="+mn-lt"/>
              </a:rPr>
              <a:t>(2,000,000)</a:t>
            </a:r>
            <a:endParaRPr lang="en-US" dirty="0">
              <a:latin typeface="+mn-lt"/>
            </a:endParaRPr>
          </a:p>
        </p:txBody>
      </p:sp>
      <p:sp>
        <p:nvSpPr>
          <p:cNvPr id="58" name="Rectangle 57"/>
          <p:cNvSpPr/>
          <p:nvPr/>
        </p:nvSpPr>
        <p:spPr>
          <a:xfrm>
            <a:off x="7535957" y="3822175"/>
            <a:ext cx="1220206" cy="369332"/>
          </a:xfrm>
          <a:prstGeom prst="rect">
            <a:avLst/>
          </a:prstGeom>
        </p:spPr>
        <p:txBody>
          <a:bodyPr wrap="none">
            <a:spAutoFit/>
          </a:bodyPr>
          <a:lstStyle/>
          <a:p>
            <a:pPr algn="r"/>
            <a:r>
              <a:rPr lang="en-IN" dirty="0">
                <a:latin typeface="+mn-lt"/>
              </a:rPr>
              <a:t>$   706,000</a:t>
            </a:r>
            <a:endParaRPr lang="en-US" dirty="0">
              <a:latin typeface="+mn-lt"/>
            </a:endParaRPr>
          </a:p>
        </p:txBody>
      </p:sp>
      <p:sp>
        <p:nvSpPr>
          <p:cNvPr id="59" name="Rectangle 58"/>
          <p:cNvSpPr/>
          <p:nvPr/>
        </p:nvSpPr>
        <p:spPr>
          <a:xfrm>
            <a:off x="7573702" y="4109765"/>
            <a:ext cx="1260281" cy="369332"/>
          </a:xfrm>
          <a:prstGeom prst="rect">
            <a:avLst/>
          </a:prstGeom>
        </p:spPr>
        <p:txBody>
          <a:bodyPr wrap="none">
            <a:spAutoFit/>
          </a:bodyPr>
          <a:lstStyle/>
          <a:p>
            <a:pPr algn="r"/>
            <a:r>
              <a:rPr lang="en-IN" dirty="0">
                <a:latin typeface="+mn-lt"/>
              </a:rPr>
              <a:t>(1,306,000)</a:t>
            </a:r>
            <a:endParaRPr lang="en-US" dirty="0">
              <a:latin typeface="+mn-lt"/>
            </a:endParaRPr>
          </a:p>
        </p:txBody>
      </p:sp>
      <p:sp>
        <p:nvSpPr>
          <p:cNvPr id="60" name="Rectangle 59"/>
          <p:cNvSpPr/>
          <p:nvPr/>
        </p:nvSpPr>
        <p:spPr>
          <a:xfrm>
            <a:off x="7578511" y="4398713"/>
            <a:ext cx="1255472" cy="369332"/>
          </a:xfrm>
          <a:prstGeom prst="rect">
            <a:avLst/>
          </a:prstGeom>
        </p:spPr>
        <p:txBody>
          <a:bodyPr wrap="none">
            <a:spAutoFit/>
          </a:bodyPr>
          <a:lstStyle/>
          <a:p>
            <a:pPr algn="r"/>
            <a:r>
              <a:rPr lang="en-IN" b="1" dirty="0">
                <a:solidFill>
                  <a:srgbClr val="EC008C"/>
                </a:solidFill>
                <a:latin typeface="+mn-lt"/>
              </a:rPr>
              <a:t>$ (600,000)</a:t>
            </a:r>
            <a:endParaRPr lang="en-US" b="1" dirty="0">
              <a:solidFill>
                <a:srgbClr val="EC008C"/>
              </a:solidFill>
              <a:latin typeface="+mn-lt"/>
            </a:endParaRPr>
          </a:p>
        </p:txBody>
      </p:sp>
      <p:cxnSp>
        <p:nvCxnSpPr>
          <p:cNvPr id="63" name="Straight Connector 62"/>
          <p:cNvCxnSpPr/>
          <p:nvPr/>
        </p:nvCxnSpPr>
        <p:spPr>
          <a:xfrm>
            <a:off x="7678191" y="4457660"/>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7682154" y="472994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7690891" y="4759308"/>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233451" y="387580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Rectangle 66"/>
          <p:cNvSpPr/>
          <p:nvPr/>
        </p:nvSpPr>
        <p:spPr>
          <a:xfrm>
            <a:off x="922050" y="4741287"/>
            <a:ext cx="652743" cy="369332"/>
          </a:xfrm>
          <a:prstGeom prst="rect">
            <a:avLst/>
          </a:prstGeom>
        </p:spPr>
        <p:txBody>
          <a:bodyPr wrap="none">
            <a:spAutoFit/>
          </a:bodyPr>
          <a:lstStyle/>
          <a:p>
            <a:r>
              <a:rPr lang="en-IN" b="1" dirty="0">
                <a:solidFill>
                  <a:srgbClr val="0000FF"/>
                </a:solidFill>
                <a:latin typeface="+mn-lt"/>
              </a:rPr>
              <a:t>2020</a:t>
            </a:r>
            <a:endParaRPr lang="en-US" b="1" dirty="0">
              <a:solidFill>
                <a:srgbClr val="0000FF"/>
              </a:solidFill>
              <a:latin typeface="+mn-lt"/>
            </a:endParaRPr>
          </a:p>
        </p:txBody>
      </p:sp>
      <p:sp>
        <p:nvSpPr>
          <p:cNvPr id="68" name="Rectangle 67"/>
          <p:cNvSpPr/>
          <p:nvPr/>
        </p:nvSpPr>
        <p:spPr>
          <a:xfrm>
            <a:off x="922050" y="5029556"/>
            <a:ext cx="4791312" cy="369332"/>
          </a:xfrm>
          <a:prstGeom prst="rect">
            <a:avLst/>
          </a:prstGeom>
        </p:spPr>
        <p:txBody>
          <a:bodyPr wrap="none">
            <a:spAutoFit/>
          </a:bodyPr>
          <a:lstStyle/>
          <a:p>
            <a:r>
              <a:rPr lang="en-IN" dirty="0">
                <a:latin typeface="+mn-lt"/>
              </a:rPr>
              <a:t>Revenue recognized to date ($5,000,000 × 100%)</a:t>
            </a:r>
            <a:endParaRPr lang="en-US" dirty="0">
              <a:latin typeface="+mn-lt"/>
            </a:endParaRPr>
          </a:p>
        </p:txBody>
      </p:sp>
      <p:sp>
        <p:nvSpPr>
          <p:cNvPr id="69" name="Rectangle 68"/>
          <p:cNvSpPr/>
          <p:nvPr/>
        </p:nvSpPr>
        <p:spPr>
          <a:xfrm>
            <a:off x="922050" y="5315788"/>
            <a:ext cx="4251548" cy="369332"/>
          </a:xfrm>
          <a:prstGeom prst="rect">
            <a:avLst/>
          </a:prstGeom>
        </p:spPr>
        <p:txBody>
          <a:bodyPr wrap="none">
            <a:spAutoFit/>
          </a:bodyPr>
          <a:lstStyle/>
          <a:p>
            <a:r>
              <a:rPr lang="en-IN" dirty="0">
                <a:latin typeface="+mn-lt"/>
              </a:rPr>
              <a:t>Less: Revenue recognized in 2018 and 2019</a:t>
            </a:r>
            <a:endParaRPr lang="en-US" dirty="0">
              <a:latin typeface="+mn-lt"/>
            </a:endParaRPr>
          </a:p>
        </p:txBody>
      </p:sp>
      <p:sp>
        <p:nvSpPr>
          <p:cNvPr id="70" name="Rectangle 69"/>
          <p:cNvSpPr/>
          <p:nvPr/>
        </p:nvSpPr>
        <p:spPr>
          <a:xfrm>
            <a:off x="1166978" y="5602021"/>
            <a:ext cx="2066656" cy="369332"/>
          </a:xfrm>
          <a:prstGeom prst="rect">
            <a:avLst/>
          </a:prstGeom>
        </p:spPr>
        <p:txBody>
          <a:bodyPr wrap="none">
            <a:spAutoFit/>
          </a:bodyPr>
          <a:lstStyle/>
          <a:p>
            <a:r>
              <a:rPr lang="en-IN" dirty="0">
                <a:latin typeface="+mn-lt"/>
              </a:rPr>
              <a:t>Revenue recognized</a:t>
            </a:r>
            <a:endParaRPr lang="en-US" dirty="0">
              <a:latin typeface="+mn-lt"/>
            </a:endParaRPr>
          </a:p>
        </p:txBody>
      </p:sp>
      <p:sp>
        <p:nvSpPr>
          <p:cNvPr id="71" name="Rectangle 70"/>
          <p:cNvSpPr/>
          <p:nvPr/>
        </p:nvSpPr>
        <p:spPr>
          <a:xfrm>
            <a:off x="922050" y="5889611"/>
            <a:ext cx="2066656" cy="369332"/>
          </a:xfrm>
          <a:prstGeom prst="rect">
            <a:avLst/>
          </a:prstGeom>
        </p:spPr>
        <p:txBody>
          <a:bodyPr wrap="none">
            <a:spAutoFit/>
          </a:bodyPr>
          <a:lstStyle/>
          <a:p>
            <a:r>
              <a:rPr lang="en-IN" dirty="0">
                <a:latin typeface="+mn-lt"/>
              </a:rPr>
              <a:t>Cost of construction</a:t>
            </a:r>
            <a:endParaRPr lang="en-US" dirty="0">
              <a:latin typeface="+mn-lt"/>
            </a:endParaRPr>
          </a:p>
        </p:txBody>
      </p:sp>
      <p:sp>
        <p:nvSpPr>
          <p:cNvPr id="72" name="Rectangle 71"/>
          <p:cNvSpPr/>
          <p:nvPr/>
        </p:nvSpPr>
        <p:spPr>
          <a:xfrm>
            <a:off x="1166978" y="6178559"/>
            <a:ext cx="583814" cy="369332"/>
          </a:xfrm>
          <a:prstGeom prst="rect">
            <a:avLst/>
          </a:prstGeom>
        </p:spPr>
        <p:txBody>
          <a:bodyPr wrap="none">
            <a:spAutoFit/>
          </a:bodyPr>
          <a:lstStyle/>
          <a:p>
            <a:r>
              <a:rPr lang="en-IN" dirty="0">
                <a:latin typeface="+mn-lt"/>
              </a:rPr>
              <a:t>Loss</a:t>
            </a:r>
            <a:endParaRPr lang="en-US" dirty="0">
              <a:latin typeface="+mn-lt"/>
            </a:endParaRPr>
          </a:p>
        </p:txBody>
      </p:sp>
      <p:sp>
        <p:nvSpPr>
          <p:cNvPr id="73" name="Rectangle 72"/>
          <p:cNvSpPr/>
          <p:nvPr/>
        </p:nvSpPr>
        <p:spPr>
          <a:xfrm>
            <a:off x="6089507" y="5029556"/>
            <a:ext cx="1236236" cy="369332"/>
          </a:xfrm>
          <a:prstGeom prst="rect">
            <a:avLst/>
          </a:prstGeom>
        </p:spPr>
        <p:txBody>
          <a:bodyPr wrap="none">
            <a:spAutoFit/>
          </a:bodyPr>
          <a:lstStyle/>
          <a:p>
            <a:pPr algn="r"/>
            <a:r>
              <a:rPr lang="en-IN" dirty="0">
                <a:latin typeface="+mn-lt"/>
              </a:rPr>
              <a:t>$5,000,000</a:t>
            </a:r>
            <a:endParaRPr lang="en-US" dirty="0">
              <a:latin typeface="+mn-lt"/>
            </a:endParaRPr>
          </a:p>
        </p:txBody>
      </p:sp>
      <p:sp>
        <p:nvSpPr>
          <p:cNvPr id="74" name="Rectangle 73"/>
          <p:cNvSpPr/>
          <p:nvPr/>
        </p:nvSpPr>
        <p:spPr>
          <a:xfrm>
            <a:off x="6162737" y="5315788"/>
            <a:ext cx="1260281" cy="369332"/>
          </a:xfrm>
          <a:prstGeom prst="rect">
            <a:avLst/>
          </a:prstGeom>
        </p:spPr>
        <p:txBody>
          <a:bodyPr wrap="none">
            <a:spAutoFit/>
          </a:bodyPr>
          <a:lstStyle/>
          <a:p>
            <a:pPr algn="r"/>
            <a:r>
              <a:rPr lang="en-IN" dirty="0">
                <a:latin typeface="+mn-lt"/>
              </a:rPr>
              <a:t>(2,706,000)</a:t>
            </a:r>
            <a:endParaRPr lang="en-US" dirty="0">
              <a:latin typeface="+mn-lt"/>
            </a:endParaRPr>
          </a:p>
        </p:txBody>
      </p:sp>
      <p:sp>
        <p:nvSpPr>
          <p:cNvPr id="75" name="Rectangle 74"/>
          <p:cNvSpPr/>
          <p:nvPr/>
        </p:nvSpPr>
        <p:spPr>
          <a:xfrm>
            <a:off x="7514079" y="5602021"/>
            <a:ext cx="1236236" cy="369332"/>
          </a:xfrm>
          <a:prstGeom prst="rect">
            <a:avLst/>
          </a:prstGeom>
        </p:spPr>
        <p:txBody>
          <a:bodyPr wrap="none">
            <a:spAutoFit/>
          </a:bodyPr>
          <a:lstStyle/>
          <a:p>
            <a:pPr algn="r"/>
            <a:r>
              <a:rPr lang="en-IN" dirty="0">
                <a:latin typeface="+mn-lt"/>
              </a:rPr>
              <a:t>$2,294,000</a:t>
            </a:r>
            <a:endParaRPr lang="en-US" dirty="0">
              <a:latin typeface="+mn-lt"/>
            </a:endParaRPr>
          </a:p>
        </p:txBody>
      </p:sp>
      <p:sp>
        <p:nvSpPr>
          <p:cNvPr id="76" name="Rectangle 75"/>
          <p:cNvSpPr/>
          <p:nvPr/>
        </p:nvSpPr>
        <p:spPr>
          <a:xfrm>
            <a:off x="7567854" y="5889611"/>
            <a:ext cx="1260281" cy="369332"/>
          </a:xfrm>
          <a:prstGeom prst="rect">
            <a:avLst/>
          </a:prstGeom>
        </p:spPr>
        <p:txBody>
          <a:bodyPr wrap="none">
            <a:spAutoFit/>
          </a:bodyPr>
          <a:lstStyle/>
          <a:p>
            <a:pPr algn="r"/>
            <a:r>
              <a:rPr lang="en-IN" dirty="0">
                <a:latin typeface="+mn-lt"/>
              </a:rPr>
              <a:t>(2,394,000)</a:t>
            </a:r>
            <a:endParaRPr lang="en-US" dirty="0">
              <a:latin typeface="+mn-lt"/>
            </a:endParaRPr>
          </a:p>
        </p:txBody>
      </p:sp>
      <p:sp>
        <p:nvSpPr>
          <p:cNvPr id="77" name="Rectangle 76"/>
          <p:cNvSpPr/>
          <p:nvPr/>
        </p:nvSpPr>
        <p:spPr>
          <a:xfrm>
            <a:off x="7572663" y="6178559"/>
            <a:ext cx="1255472" cy="369332"/>
          </a:xfrm>
          <a:prstGeom prst="rect">
            <a:avLst/>
          </a:prstGeom>
        </p:spPr>
        <p:txBody>
          <a:bodyPr wrap="none">
            <a:spAutoFit/>
          </a:bodyPr>
          <a:lstStyle/>
          <a:p>
            <a:pPr algn="r"/>
            <a:r>
              <a:rPr lang="en-IN" b="1" dirty="0">
                <a:solidFill>
                  <a:srgbClr val="EC008C"/>
                </a:solidFill>
                <a:latin typeface="+mn-lt"/>
              </a:rPr>
              <a:t>$ (100,000)</a:t>
            </a:r>
            <a:endParaRPr lang="en-US" b="1" dirty="0">
              <a:solidFill>
                <a:srgbClr val="EC008C"/>
              </a:solidFill>
              <a:latin typeface="+mn-lt"/>
            </a:endParaRPr>
          </a:p>
        </p:txBody>
      </p:sp>
      <p:cxnSp>
        <p:nvCxnSpPr>
          <p:cNvPr id="78" name="Straight Connector 77"/>
          <p:cNvCxnSpPr/>
          <p:nvPr/>
        </p:nvCxnSpPr>
        <p:spPr>
          <a:xfrm>
            <a:off x="7672343" y="6237506"/>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7676306" y="650979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7685043" y="6539154"/>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6227603" y="565564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611560" y="82993"/>
            <a:ext cx="8229600" cy="1143000"/>
          </a:xfrm>
        </p:spPr>
        <p:txBody>
          <a:bodyPr>
            <a:noAutofit/>
          </a:bodyPr>
          <a:lstStyle/>
          <a:p>
            <a:r>
              <a:rPr lang="en-US" sz="2400" dirty="0"/>
              <a:t>Loss Projected on the Entire Project: </a:t>
            </a:r>
            <a:r>
              <a:rPr lang="en-US" sz="2400" dirty="0" smtClean="0"/>
              <a:t/>
            </a:r>
            <a:br>
              <a:rPr lang="en-US" sz="2400" dirty="0" smtClean="0"/>
            </a:br>
            <a:r>
              <a:rPr lang="en-US" sz="2400" dirty="0" smtClean="0"/>
              <a:t>Revenue </a:t>
            </a:r>
            <a:r>
              <a:rPr lang="en-US" sz="2400" dirty="0"/>
              <a:t>Recognized Over </a:t>
            </a:r>
            <a:r>
              <a:rPr lang="en-US" sz="2400" dirty="0" smtClean="0"/>
              <a:t>Time </a:t>
            </a:r>
            <a:r>
              <a:rPr lang="en-US" sz="2000" dirty="0" smtClean="0"/>
              <a:t>(continued)</a:t>
            </a:r>
            <a:endParaRPr lang="en-US" sz="2000" dirty="0"/>
          </a:p>
        </p:txBody>
      </p:sp>
    </p:spTree>
    <p:extLst>
      <p:ext uri="{BB962C8B-B14F-4D97-AF65-F5344CB8AC3E}">
        <p14:creationId xmlns:p14="http://schemas.microsoft.com/office/powerpoint/2010/main" val="3157737046"/>
      </p:ext>
    </p:extLst>
  </p:cSld>
  <p:clrMapOvr>
    <a:masterClrMapping/>
  </p:clrMapOvr>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6" name="TextBox 15"/>
          <p:cNvSpPr txBox="1">
            <a:spLocks noChangeArrowheads="1"/>
          </p:cNvSpPr>
          <p:nvPr/>
        </p:nvSpPr>
        <p:spPr bwMode="auto">
          <a:xfrm>
            <a:off x="886433" y="3949145"/>
            <a:ext cx="3844352" cy="369332"/>
          </a:xfrm>
          <a:prstGeom prst="rect">
            <a:avLst/>
          </a:prstGeom>
          <a:noFill/>
          <a:ln w="9525">
            <a:noFill/>
            <a:miter lim="800000"/>
            <a:headEnd/>
            <a:tailEnd/>
          </a:ln>
        </p:spPr>
        <p:txBody>
          <a:bodyPr>
            <a:spAutoFit/>
          </a:bodyPr>
          <a:lstStyle/>
          <a:p>
            <a:pPr>
              <a:defRPr/>
            </a:pPr>
            <a:r>
              <a:rPr lang="en-IN" b="1" dirty="0">
                <a:solidFill>
                  <a:srgbClr val="0000FF"/>
                </a:solidFill>
                <a:latin typeface="+mn-lt"/>
                <a:cs typeface="Arial" panose="020B0604020202020204" pitchFamily="34" charset="0"/>
              </a:rPr>
              <a:t>Recognizing revenue over time:</a:t>
            </a:r>
            <a:endParaRPr lang="en-IN" b="1" baseline="30000" dirty="0">
              <a:solidFill>
                <a:srgbClr val="0000FF"/>
              </a:solidFill>
              <a:latin typeface="+mn-lt"/>
              <a:cs typeface="Arial" panose="020B0604020202020204" pitchFamily="34" charset="0"/>
            </a:endParaRPr>
          </a:p>
        </p:txBody>
      </p:sp>
      <p:sp>
        <p:nvSpPr>
          <p:cNvPr id="12" name="Rectangle 11"/>
          <p:cNvSpPr/>
          <p:nvPr/>
        </p:nvSpPr>
        <p:spPr>
          <a:xfrm>
            <a:off x="927898" y="886833"/>
            <a:ext cx="627095" cy="353943"/>
          </a:xfrm>
          <a:prstGeom prst="rect">
            <a:avLst/>
          </a:prstGeom>
        </p:spPr>
        <p:txBody>
          <a:bodyPr wrap="none">
            <a:spAutoFit/>
          </a:bodyPr>
          <a:lstStyle/>
          <a:p>
            <a:r>
              <a:rPr lang="en-IN" sz="1700" b="1" dirty="0">
                <a:latin typeface="+mn-lt"/>
              </a:rPr>
              <a:t>2019</a:t>
            </a:r>
            <a:endParaRPr lang="en-US" sz="1700" b="1" dirty="0">
              <a:latin typeface="+mn-lt"/>
            </a:endParaRPr>
          </a:p>
        </p:txBody>
      </p:sp>
      <p:sp>
        <p:nvSpPr>
          <p:cNvPr id="13" name="Rectangle 12"/>
          <p:cNvSpPr/>
          <p:nvPr/>
        </p:nvSpPr>
        <p:spPr>
          <a:xfrm>
            <a:off x="927898" y="1136192"/>
            <a:ext cx="4693208" cy="353943"/>
          </a:xfrm>
          <a:prstGeom prst="rect">
            <a:avLst/>
          </a:prstGeom>
        </p:spPr>
        <p:txBody>
          <a:bodyPr wrap="none">
            <a:spAutoFit/>
          </a:bodyPr>
          <a:lstStyle/>
          <a:p>
            <a:r>
              <a:rPr lang="en-IN" sz="1700" dirty="0">
                <a:latin typeface="+mn-lt"/>
              </a:rPr>
              <a:t>Revenue recognized to date ($5,000,000 × 54.12%)</a:t>
            </a:r>
            <a:endParaRPr lang="en-US" sz="1700" dirty="0">
              <a:latin typeface="+mn-lt"/>
            </a:endParaRPr>
          </a:p>
        </p:txBody>
      </p:sp>
      <p:sp>
        <p:nvSpPr>
          <p:cNvPr id="14" name="Rectangle 13"/>
          <p:cNvSpPr/>
          <p:nvPr/>
        </p:nvSpPr>
        <p:spPr>
          <a:xfrm>
            <a:off x="927898" y="1422424"/>
            <a:ext cx="3140027" cy="353943"/>
          </a:xfrm>
          <a:prstGeom prst="rect">
            <a:avLst/>
          </a:prstGeom>
        </p:spPr>
        <p:txBody>
          <a:bodyPr wrap="none">
            <a:spAutoFit/>
          </a:bodyPr>
          <a:lstStyle/>
          <a:p>
            <a:r>
              <a:rPr lang="en-IN" sz="1700" dirty="0">
                <a:latin typeface="+mn-lt"/>
              </a:rPr>
              <a:t>Less: Revenue recognized in 2018</a:t>
            </a:r>
            <a:endParaRPr lang="en-US" sz="1700" dirty="0">
              <a:latin typeface="+mn-lt"/>
            </a:endParaRPr>
          </a:p>
        </p:txBody>
      </p:sp>
      <p:sp>
        <p:nvSpPr>
          <p:cNvPr id="17" name="Rectangle 16"/>
          <p:cNvSpPr/>
          <p:nvPr/>
        </p:nvSpPr>
        <p:spPr>
          <a:xfrm>
            <a:off x="1172826" y="1669747"/>
            <a:ext cx="1957011" cy="353943"/>
          </a:xfrm>
          <a:prstGeom prst="rect">
            <a:avLst/>
          </a:prstGeom>
        </p:spPr>
        <p:txBody>
          <a:bodyPr wrap="none">
            <a:spAutoFit/>
          </a:bodyPr>
          <a:lstStyle/>
          <a:p>
            <a:r>
              <a:rPr lang="en-IN" sz="1700" dirty="0">
                <a:latin typeface="+mn-lt"/>
              </a:rPr>
              <a:t>Revenue recognized</a:t>
            </a:r>
            <a:endParaRPr lang="en-US" sz="1700" dirty="0">
              <a:latin typeface="+mn-lt"/>
            </a:endParaRPr>
          </a:p>
        </p:txBody>
      </p:sp>
      <p:sp>
        <p:nvSpPr>
          <p:cNvPr id="18" name="Rectangle 17"/>
          <p:cNvSpPr/>
          <p:nvPr/>
        </p:nvSpPr>
        <p:spPr>
          <a:xfrm>
            <a:off x="927898" y="1918427"/>
            <a:ext cx="1966949" cy="353943"/>
          </a:xfrm>
          <a:prstGeom prst="rect">
            <a:avLst/>
          </a:prstGeom>
        </p:spPr>
        <p:txBody>
          <a:bodyPr wrap="none">
            <a:spAutoFit/>
          </a:bodyPr>
          <a:lstStyle/>
          <a:p>
            <a:r>
              <a:rPr lang="en-IN" sz="1700" dirty="0">
                <a:latin typeface="+mn-lt"/>
              </a:rPr>
              <a:t>Cost of construction</a:t>
            </a:r>
            <a:endParaRPr lang="en-US" sz="1700" dirty="0">
              <a:latin typeface="+mn-lt"/>
            </a:endParaRPr>
          </a:p>
        </p:txBody>
      </p:sp>
      <p:sp>
        <p:nvSpPr>
          <p:cNvPr id="19" name="Rectangle 18"/>
          <p:cNvSpPr/>
          <p:nvPr/>
        </p:nvSpPr>
        <p:spPr>
          <a:xfrm>
            <a:off x="1172826" y="2187920"/>
            <a:ext cx="561372" cy="353943"/>
          </a:xfrm>
          <a:prstGeom prst="rect">
            <a:avLst/>
          </a:prstGeom>
        </p:spPr>
        <p:txBody>
          <a:bodyPr wrap="none">
            <a:spAutoFit/>
          </a:bodyPr>
          <a:lstStyle/>
          <a:p>
            <a:r>
              <a:rPr lang="en-IN" sz="1700" dirty="0">
                <a:latin typeface="+mn-lt"/>
              </a:rPr>
              <a:t>Loss</a:t>
            </a:r>
            <a:endParaRPr lang="en-US" sz="1700" dirty="0">
              <a:latin typeface="+mn-lt"/>
            </a:endParaRPr>
          </a:p>
        </p:txBody>
      </p:sp>
      <p:sp>
        <p:nvSpPr>
          <p:cNvPr id="20" name="Rectangle 19"/>
          <p:cNvSpPr/>
          <p:nvPr/>
        </p:nvSpPr>
        <p:spPr>
          <a:xfrm>
            <a:off x="6134810" y="1136192"/>
            <a:ext cx="1178528" cy="353943"/>
          </a:xfrm>
          <a:prstGeom prst="rect">
            <a:avLst/>
          </a:prstGeom>
        </p:spPr>
        <p:txBody>
          <a:bodyPr wrap="none">
            <a:spAutoFit/>
          </a:bodyPr>
          <a:lstStyle/>
          <a:p>
            <a:r>
              <a:rPr lang="en-IN" sz="1700" dirty="0">
                <a:latin typeface="+mn-lt"/>
              </a:rPr>
              <a:t>$2,706,000</a:t>
            </a:r>
            <a:endParaRPr lang="en-US" sz="1700" dirty="0">
              <a:latin typeface="+mn-lt"/>
            </a:endParaRPr>
          </a:p>
        </p:txBody>
      </p:sp>
      <p:sp>
        <p:nvSpPr>
          <p:cNvPr id="21" name="Rectangle 20"/>
          <p:cNvSpPr/>
          <p:nvPr/>
        </p:nvSpPr>
        <p:spPr>
          <a:xfrm>
            <a:off x="6134810" y="1422424"/>
            <a:ext cx="1199367" cy="353943"/>
          </a:xfrm>
          <a:prstGeom prst="rect">
            <a:avLst/>
          </a:prstGeom>
        </p:spPr>
        <p:txBody>
          <a:bodyPr wrap="none">
            <a:spAutoFit/>
          </a:bodyPr>
          <a:lstStyle/>
          <a:p>
            <a:r>
              <a:rPr lang="en-IN" sz="1700" dirty="0">
                <a:latin typeface="+mn-lt"/>
              </a:rPr>
              <a:t>(2,000,000)</a:t>
            </a:r>
            <a:endParaRPr lang="en-US" sz="1700" dirty="0">
              <a:latin typeface="+mn-lt"/>
            </a:endParaRPr>
          </a:p>
        </p:txBody>
      </p:sp>
      <p:sp>
        <p:nvSpPr>
          <p:cNvPr id="22" name="Rectangle 21"/>
          <p:cNvSpPr/>
          <p:nvPr/>
        </p:nvSpPr>
        <p:spPr>
          <a:xfrm>
            <a:off x="7621793" y="1669747"/>
            <a:ext cx="1212190" cy="353943"/>
          </a:xfrm>
          <a:prstGeom prst="rect">
            <a:avLst/>
          </a:prstGeom>
        </p:spPr>
        <p:txBody>
          <a:bodyPr wrap="none">
            <a:spAutoFit/>
          </a:bodyPr>
          <a:lstStyle/>
          <a:p>
            <a:pPr algn="r"/>
            <a:r>
              <a:rPr lang="en-IN" sz="1700" dirty="0">
                <a:latin typeface="+mn-lt"/>
              </a:rPr>
              <a:t>$    706,000</a:t>
            </a:r>
            <a:endParaRPr lang="en-US" sz="1700" dirty="0">
              <a:latin typeface="+mn-lt"/>
            </a:endParaRPr>
          </a:p>
        </p:txBody>
      </p:sp>
      <p:sp>
        <p:nvSpPr>
          <p:cNvPr id="23" name="Rectangle 22"/>
          <p:cNvSpPr/>
          <p:nvPr/>
        </p:nvSpPr>
        <p:spPr>
          <a:xfrm>
            <a:off x="7634617" y="1918427"/>
            <a:ext cx="1199366" cy="353943"/>
          </a:xfrm>
          <a:prstGeom prst="rect">
            <a:avLst/>
          </a:prstGeom>
        </p:spPr>
        <p:txBody>
          <a:bodyPr wrap="none">
            <a:spAutoFit/>
          </a:bodyPr>
          <a:lstStyle/>
          <a:p>
            <a:pPr algn="r"/>
            <a:r>
              <a:rPr lang="en-IN" sz="1700" dirty="0">
                <a:latin typeface="+mn-lt"/>
              </a:rPr>
              <a:t>(1,306,000)</a:t>
            </a:r>
            <a:endParaRPr lang="en-US" sz="1700" dirty="0">
              <a:latin typeface="+mn-lt"/>
            </a:endParaRPr>
          </a:p>
        </p:txBody>
      </p:sp>
      <p:sp>
        <p:nvSpPr>
          <p:cNvPr id="24" name="Rectangle 23"/>
          <p:cNvSpPr/>
          <p:nvPr/>
        </p:nvSpPr>
        <p:spPr>
          <a:xfrm>
            <a:off x="7634617" y="2187920"/>
            <a:ext cx="1199366" cy="353943"/>
          </a:xfrm>
          <a:prstGeom prst="rect">
            <a:avLst/>
          </a:prstGeom>
        </p:spPr>
        <p:txBody>
          <a:bodyPr wrap="none">
            <a:spAutoFit/>
          </a:bodyPr>
          <a:lstStyle/>
          <a:p>
            <a:pPr algn="r"/>
            <a:r>
              <a:rPr lang="en-IN" sz="1700" b="1" dirty="0">
                <a:solidFill>
                  <a:srgbClr val="EC008C"/>
                </a:solidFill>
                <a:latin typeface="+mn-lt"/>
              </a:rPr>
              <a:t>$ (600,000)</a:t>
            </a:r>
            <a:endParaRPr lang="en-US" sz="1700" b="1" dirty="0">
              <a:solidFill>
                <a:srgbClr val="EC008C"/>
              </a:solidFill>
              <a:latin typeface="+mn-lt"/>
            </a:endParaRPr>
          </a:p>
        </p:txBody>
      </p:sp>
      <p:cxnSp>
        <p:nvCxnSpPr>
          <p:cNvPr id="25" name="Straight Connector 24"/>
          <p:cNvCxnSpPr/>
          <p:nvPr/>
        </p:nvCxnSpPr>
        <p:spPr>
          <a:xfrm>
            <a:off x="7678191" y="2246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682154" y="251915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7690891" y="25485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233451" y="172337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922050" y="2452674"/>
            <a:ext cx="627095" cy="353943"/>
          </a:xfrm>
          <a:prstGeom prst="rect">
            <a:avLst/>
          </a:prstGeom>
        </p:spPr>
        <p:txBody>
          <a:bodyPr wrap="none">
            <a:spAutoFit/>
          </a:bodyPr>
          <a:lstStyle/>
          <a:p>
            <a:r>
              <a:rPr lang="en-IN" sz="1700" b="1" dirty="0">
                <a:latin typeface="+mn-lt"/>
              </a:rPr>
              <a:t>2020</a:t>
            </a:r>
            <a:endParaRPr lang="en-US" sz="1700" b="1" dirty="0">
              <a:latin typeface="+mn-lt"/>
            </a:endParaRPr>
          </a:p>
        </p:txBody>
      </p:sp>
      <p:sp>
        <p:nvSpPr>
          <p:cNvPr id="30" name="Rectangle 29"/>
          <p:cNvSpPr/>
          <p:nvPr/>
        </p:nvSpPr>
        <p:spPr>
          <a:xfrm>
            <a:off x="922050" y="2740943"/>
            <a:ext cx="4528099" cy="353943"/>
          </a:xfrm>
          <a:prstGeom prst="rect">
            <a:avLst/>
          </a:prstGeom>
        </p:spPr>
        <p:txBody>
          <a:bodyPr wrap="none">
            <a:spAutoFit/>
          </a:bodyPr>
          <a:lstStyle/>
          <a:p>
            <a:r>
              <a:rPr lang="en-IN" sz="1700" dirty="0">
                <a:latin typeface="+mn-lt"/>
              </a:rPr>
              <a:t>Revenue recognized to date ($5,000,000 × 100%)</a:t>
            </a:r>
            <a:endParaRPr lang="en-US" sz="1700" dirty="0">
              <a:latin typeface="+mn-lt"/>
            </a:endParaRPr>
          </a:p>
        </p:txBody>
      </p:sp>
      <p:sp>
        <p:nvSpPr>
          <p:cNvPr id="31" name="Rectangle 30"/>
          <p:cNvSpPr/>
          <p:nvPr/>
        </p:nvSpPr>
        <p:spPr>
          <a:xfrm>
            <a:off x="922050" y="2988265"/>
            <a:ext cx="4013663" cy="353943"/>
          </a:xfrm>
          <a:prstGeom prst="rect">
            <a:avLst/>
          </a:prstGeom>
        </p:spPr>
        <p:txBody>
          <a:bodyPr wrap="none">
            <a:spAutoFit/>
          </a:bodyPr>
          <a:lstStyle/>
          <a:p>
            <a:r>
              <a:rPr lang="en-IN" sz="1700" dirty="0">
                <a:latin typeface="+mn-lt"/>
              </a:rPr>
              <a:t>Less: Revenue recognized in 2018 and 2019</a:t>
            </a:r>
            <a:endParaRPr lang="en-US" sz="1700" dirty="0">
              <a:latin typeface="+mn-lt"/>
            </a:endParaRPr>
          </a:p>
        </p:txBody>
      </p:sp>
      <p:sp>
        <p:nvSpPr>
          <p:cNvPr id="32" name="Rectangle 31"/>
          <p:cNvSpPr/>
          <p:nvPr/>
        </p:nvSpPr>
        <p:spPr>
          <a:xfrm>
            <a:off x="1166978" y="3274498"/>
            <a:ext cx="1957011" cy="353943"/>
          </a:xfrm>
          <a:prstGeom prst="rect">
            <a:avLst/>
          </a:prstGeom>
        </p:spPr>
        <p:txBody>
          <a:bodyPr wrap="none">
            <a:spAutoFit/>
          </a:bodyPr>
          <a:lstStyle/>
          <a:p>
            <a:r>
              <a:rPr lang="en-IN" sz="1700" dirty="0">
                <a:latin typeface="+mn-lt"/>
              </a:rPr>
              <a:t>Revenue recognized</a:t>
            </a:r>
            <a:endParaRPr lang="en-US" sz="1700" dirty="0">
              <a:latin typeface="+mn-lt"/>
            </a:endParaRPr>
          </a:p>
        </p:txBody>
      </p:sp>
      <p:sp>
        <p:nvSpPr>
          <p:cNvPr id="33" name="Rectangle 32"/>
          <p:cNvSpPr/>
          <p:nvPr/>
        </p:nvSpPr>
        <p:spPr>
          <a:xfrm>
            <a:off x="922050" y="3523178"/>
            <a:ext cx="1966949" cy="353943"/>
          </a:xfrm>
          <a:prstGeom prst="rect">
            <a:avLst/>
          </a:prstGeom>
        </p:spPr>
        <p:txBody>
          <a:bodyPr wrap="none">
            <a:spAutoFit/>
          </a:bodyPr>
          <a:lstStyle/>
          <a:p>
            <a:r>
              <a:rPr lang="en-IN" sz="1700" dirty="0">
                <a:latin typeface="+mn-lt"/>
              </a:rPr>
              <a:t>Cost of construction</a:t>
            </a:r>
            <a:endParaRPr lang="en-US" sz="1700" dirty="0">
              <a:latin typeface="+mn-lt"/>
            </a:endParaRPr>
          </a:p>
        </p:txBody>
      </p:sp>
      <p:sp>
        <p:nvSpPr>
          <p:cNvPr id="34" name="Rectangle 33"/>
          <p:cNvSpPr/>
          <p:nvPr/>
        </p:nvSpPr>
        <p:spPr>
          <a:xfrm>
            <a:off x="1166978" y="3773216"/>
            <a:ext cx="561372" cy="353943"/>
          </a:xfrm>
          <a:prstGeom prst="rect">
            <a:avLst/>
          </a:prstGeom>
        </p:spPr>
        <p:txBody>
          <a:bodyPr wrap="none">
            <a:spAutoFit/>
          </a:bodyPr>
          <a:lstStyle/>
          <a:p>
            <a:r>
              <a:rPr lang="en-IN" sz="1700" dirty="0">
                <a:latin typeface="+mn-lt"/>
              </a:rPr>
              <a:t>Loss</a:t>
            </a:r>
            <a:endParaRPr lang="en-US" sz="1700" dirty="0">
              <a:latin typeface="+mn-lt"/>
            </a:endParaRPr>
          </a:p>
        </p:txBody>
      </p:sp>
      <p:sp>
        <p:nvSpPr>
          <p:cNvPr id="35" name="Rectangle 34"/>
          <p:cNvSpPr/>
          <p:nvPr/>
        </p:nvSpPr>
        <p:spPr>
          <a:xfrm>
            <a:off x="6147215" y="2740943"/>
            <a:ext cx="1178528" cy="353943"/>
          </a:xfrm>
          <a:prstGeom prst="rect">
            <a:avLst/>
          </a:prstGeom>
        </p:spPr>
        <p:txBody>
          <a:bodyPr wrap="none">
            <a:spAutoFit/>
          </a:bodyPr>
          <a:lstStyle/>
          <a:p>
            <a:pPr algn="r"/>
            <a:r>
              <a:rPr lang="en-IN" sz="1700" dirty="0">
                <a:latin typeface="+mn-lt"/>
              </a:rPr>
              <a:t>$5,000,000</a:t>
            </a:r>
            <a:endParaRPr lang="en-US" sz="1700" dirty="0">
              <a:latin typeface="+mn-lt"/>
            </a:endParaRPr>
          </a:p>
        </p:txBody>
      </p:sp>
      <p:sp>
        <p:nvSpPr>
          <p:cNvPr id="36" name="Rectangle 35"/>
          <p:cNvSpPr/>
          <p:nvPr/>
        </p:nvSpPr>
        <p:spPr>
          <a:xfrm>
            <a:off x="6126377" y="2988265"/>
            <a:ext cx="1199366" cy="353943"/>
          </a:xfrm>
          <a:prstGeom prst="rect">
            <a:avLst/>
          </a:prstGeom>
        </p:spPr>
        <p:txBody>
          <a:bodyPr wrap="none">
            <a:spAutoFit/>
          </a:bodyPr>
          <a:lstStyle/>
          <a:p>
            <a:pPr algn="r"/>
            <a:r>
              <a:rPr lang="en-IN" sz="1700" dirty="0">
                <a:latin typeface="+mn-lt"/>
              </a:rPr>
              <a:t>(2,706,000)</a:t>
            </a:r>
            <a:endParaRPr lang="en-US" sz="1700" dirty="0">
              <a:latin typeface="+mn-lt"/>
            </a:endParaRPr>
          </a:p>
        </p:txBody>
      </p:sp>
      <p:sp>
        <p:nvSpPr>
          <p:cNvPr id="37" name="Rectangle 36"/>
          <p:cNvSpPr/>
          <p:nvPr/>
        </p:nvSpPr>
        <p:spPr>
          <a:xfrm>
            <a:off x="7599915" y="3274498"/>
            <a:ext cx="1228220" cy="353943"/>
          </a:xfrm>
          <a:prstGeom prst="rect">
            <a:avLst/>
          </a:prstGeom>
        </p:spPr>
        <p:txBody>
          <a:bodyPr wrap="none">
            <a:spAutoFit/>
          </a:bodyPr>
          <a:lstStyle/>
          <a:p>
            <a:pPr algn="r"/>
            <a:r>
              <a:rPr lang="en-IN" sz="1700" dirty="0">
                <a:latin typeface="+mn-lt"/>
              </a:rPr>
              <a:t>$ 2,294,000</a:t>
            </a:r>
            <a:endParaRPr lang="en-US" sz="1700" dirty="0">
              <a:latin typeface="+mn-lt"/>
            </a:endParaRPr>
          </a:p>
        </p:txBody>
      </p:sp>
      <p:sp>
        <p:nvSpPr>
          <p:cNvPr id="38" name="Rectangle 37"/>
          <p:cNvSpPr/>
          <p:nvPr/>
        </p:nvSpPr>
        <p:spPr>
          <a:xfrm>
            <a:off x="7628769" y="3523178"/>
            <a:ext cx="1199366" cy="353943"/>
          </a:xfrm>
          <a:prstGeom prst="rect">
            <a:avLst/>
          </a:prstGeom>
        </p:spPr>
        <p:txBody>
          <a:bodyPr wrap="none">
            <a:spAutoFit/>
          </a:bodyPr>
          <a:lstStyle/>
          <a:p>
            <a:pPr algn="r"/>
            <a:r>
              <a:rPr lang="en-IN" sz="1700" dirty="0">
                <a:latin typeface="+mn-lt"/>
              </a:rPr>
              <a:t>(2,394,000)</a:t>
            </a:r>
            <a:endParaRPr lang="en-US" sz="1700" dirty="0">
              <a:latin typeface="+mn-lt"/>
            </a:endParaRPr>
          </a:p>
        </p:txBody>
      </p:sp>
      <p:sp>
        <p:nvSpPr>
          <p:cNvPr id="39" name="Rectangle 38"/>
          <p:cNvSpPr/>
          <p:nvPr/>
        </p:nvSpPr>
        <p:spPr>
          <a:xfrm>
            <a:off x="7628769" y="3773216"/>
            <a:ext cx="1199366" cy="353943"/>
          </a:xfrm>
          <a:prstGeom prst="rect">
            <a:avLst/>
          </a:prstGeom>
        </p:spPr>
        <p:txBody>
          <a:bodyPr wrap="none">
            <a:spAutoFit/>
          </a:bodyPr>
          <a:lstStyle/>
          <a:p>
            <a:pPr algn="r"/>
            <a:r>
              <a:rPr lang="en-IN" sz="1700" b="1" dirty="0">
                <a:solidFill>
                  <a:srgbClr val="EC008C"/>
                </a:solidFill>
                <a:latin typeface="+mn-lt"/>
              </a:rPr>
              <a:t>$ (100,000)</a:t>
            </a:r>
            <a:endParaRPr lang="en-US" sz="1700" b="1" dirty="0">
              <a:solidFill>
                <a:srgbClr val="EC008C"/>
              </a:solidFill>
              <a:latin typeface="+mn-lt"/>
            </a:endParaRPr>
          </a:p>
        </p:txBody>
      </p:sp>
      <p:cxnSp>
        <p:nvCxnSpPr>
          <p:cNvPr id="40" name="Straight Connector 39"/>
          <p:cNvCxnSpPr/>
          <p:nvPr/>
        </p:nvCxnSpPr>
        <p:spPr>
          <a:xfrm>
            <a:off x="7672343" y="3812708"/>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676306" y="4104448"/>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685043" y="413381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6227603" y="3328124"/>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518223" y="-36281"/>
            <a:ext cx="8609904" cy="1143000"/>
          </a:xfrm>
        </p:spPr>
        <p:txBody>
          <a:bodyPr>
            <a:noAutofit/>
          </a:bodyPr>
          <a:lstStyle/>
          <a:p>
            <a:r>
              <a:rPr lang="en-US" sz="2400" dirty="0"/>
              <a:t>Loss Projected on the Entire Project: </a:t>
            </a:r>
            <a:r>
              <a:rPr lang="en-US" sz="2400" dirty="0" smtClean="0"/>
              <a:t/>
            </a:r>
            <a:br>
              <a:rPr lang="en-US" sz="2400" dirty="0" smtClean="0"/>
            </a:br>
            <a:r>
              <a:rPr lang="en-US" sz="2400" dirty="0" smtClean="0"/>
              <a:t>Revenue </a:t>
            </a:r>
            <a:r>
              <a:rPr lang="en-US" sz="2400" dirty="0"/>
              <a:t>Recognized Over </a:t>
            </a:r>
            <a:r>
              <a:rPr lang="en-US" sz="2400" dirty="0" smtClean="0"/>
              <a:t>Time </a:t>
            </a:r>
            <a:r>
              <a:rPr lang="en-US" sz="2000" dirty="0" smtClean="0"/>
              <a:t>(concluded)</a:t>
            </a:r>
            <a:endParaRPr lang="en-US" sz="2000" dirty="0"/>
          </a:p>
        </p:txBody>
      </p:sp>
      <p:sp>
        <p:nvSpPr>
          <p:cNvPr id="4" name="TextBox 3"/>
          <p:cNvSpPr txBox="1"/>
          <p:nvPr/>
        </p:nvSpPr>
        <p:spPr>
          <a:xfrm>
            <a:off x="816379" y="4295844"/>
            <a:ext cx="7958734" cy="2308324"/>
          </a:xfrm>
          <a:prstGeom prst="rect">
            <a:avLst/>
          </a:prstGeom>
          <a:solidFill>
            <a:srgbClr val="FFFFCC"/>
          </a:solidFill>
          <a:ln>
            <a:solidFill>
              <a:srgbClr val="F79646"/>
            </a:solidFill>
          </a:ln>
        </p:spPr>
        <p:txBody>
          <a:bodyPr wrap="square" rtlCol="0">
            <a:spAutoFit/>
          </a:bodyPr>
          <a:lstStyle/>
          <a:p>
            <a:r>
              <a:rPr lang="en-US" b="1" dirty="0">
                <a:latin typeface="+mn-lt"/>
              </a:rPr>
              <a:t>2019 </a:t>
            </a:r>
            <a:r>
              <a:rPr lang="en-US" dirty="0">
                <a:latin typeface="+mn-lt"/>
              </a:rPr>
              <a:t>	</a:t>
            </a:r>
          </a:p>
          <a:p>
            <a:r>
              <a:rPr lang="en-US" dirty="0">
                <a:latin typeface="+mn-lt"/>
              </a:rPr>
              <a:t>Cost of construction 	                 </a:t>
            </a:r>
            <a:r>
              <a:rPr lang="en-US" dirty="0" smtClean="0">
                <a:latin typeface="+mn-lt"/>
              </a:rPr>
              <a:t>		1,306,000 </a:t>
            </a:r>
            <a:r>
              <a:rPr lang="en-US" dirty="0">
                <a:latin typeface="+mn-lt"/>
              </a:rPr>
              <a:t>	</a:t>
            </a:r>
          </a:p>
          <a:p>
            <a:r>
              <a:rPr lang="en-US" dirty="0">
                <a:latin typeface="+mn-lt"/>
              </a:rPr>
              <a:t>    Revenue from long-term contracts 	                    </a:t>
            </a:r>
            <a:r>
              <a:rPr lang="en-US" dirty="0" smtClean="0">
                <a:latin typeface="+mn-lt"/>
              </a:rPr>
              <a:t>		 706,000 </a:t>
            </a:r>
            <a:r>
              <a:rPr lang="en-US" dirty="0">
                <a:latin typeface="+mn-lt"/>
              </a:rPr>
              <a:t>	</a:t>
            </a:r>
          </a:p>
          <a:p>
            <a:r>
              <a:rPr lang="en-US" dirty="0">
                <a:latin typeface="+mn-lt"/>
              </a:rPr>
              <a:t>    Construction in progress (CIP) 	                   </a:t>
            </a:r>
            <a:r>
              <a:rPr lang="en-US" dirty="0" smtClean="0">
                <a:latin typeface="+mn-lt"/>
              </a:rPr>
              <a:t>		 </a:t>
            </a:r>
            <a:r>
              <a:rPr lang="en-US" dirty="0">
                <a:latin typeface="+mn-lt"/>
              </a:rPr>
              <a:t>600,000 	</a:t>
            </a:r>
          </a:p>
          <a:p>
            <a:r>
              <a:rPr lang="en-US" b="1" dirty="0">
                <a:latin typeface="+mn-lt"/>
              </a:rPr>
              <a:t>2020 </a:t>
            </a:r>
            <a:r>
              <a:rPr lang="en-US" dirty="0">
                <a:latin typeface="+mn-lt"/>
              </a:rPr>
              <a:t>	</a:t>
            </a:r>
          </a:p>
          <a:p>
            <a:r>
              <a:rPr lang="en-US" dirty="0">
                <a:latin typeface="+mn-lt"/>
              </a:rPr>
              <a:t>Cost of construction 	                  </a:t>
            </a:r>
            <a:r>
              <a:rPr lang="en-US" dirty="0" smtClean="0">
                <a:latin typeface="+mn-lt"/>
              </a:rPr>
              <a:t>	 </a:t>
            </a:r>
            <a:r>
              <a:rPr lang="en-US" dirty="0">
                <a:latin typeface="+mn-lt"/>
              </a:rPr>
              <a:t>2,394,000 	</a:t>
            </a:r>
          </a:p>
          <a:p>
            <a:r>
              <a:rPr lang="en-US" dirty="0">
                <a:latin typeface="+mn-lt"/>
              </a:rPr>
              <a:t>    Revenue from long-term contracts 	                     </a:t>
            </a:r>
            <a:r>
              <a:rPr lang="en-US" dirty="0" smtClean="0">
                <a:latin typeface="+mn-lt"/>
              </a:rPr>
              <a:t>	               2,294,000 </a:t>
            </a:r>
            <a:r>
              <a:rPr lang="en-US" dirty="0">
                <a:latin typeface="+mn-lt"/>
              </a:rPr>
              <a:t>	</a:t>
            </a:r>
          </a:p>
          <a:p>
            <a:r>
              <a:rPr lang="en-US" dirty="0">
                <a:latin typeface="+mn-lt"/>
              </a:rPr>
              <a:t>    Construction in progress (CIP) 	                     </a:t>
            </a:r>
            <a:r>
              <a:rPr lang="en-US" dirty="0" smtClean="0">
                <a:latin typeface="+mn-lt"/>
              </a:rPr>
              <a:t>		100,000</a:t>
            </a:r>
            <a:endParaRPr lang="en-US" dirty="0">
              <a:latin typeface="+mn-lt"/>
            </a:endParaRPr>
          </a:p>
        </p:txBody>
      </p:sp>
    </p:spTree>
    <p:extLst>
      <p:ext uri="{BB962C8B-B14F-4D97-AF65-F5344CB8AC3E}">
        <p14:creationId xmlns:p14="http://schemas.microsoft.com/office/powerpoint/2010/main" val="19007367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6" name="TextBox 15"/>
          <p:cNvSpPr txBox="1">
            <a:spLocks noChangeArrowheads="1"/>
          </p:cNvSpPr>
          <p:nvPr/>
        </p:nvSpPr>
        <p:spPr bwMode="auto">
          <a:xfrm>
            <a:off x="612837" y="3298397"/>
            <a:ext cx="8442482" cy="1200081"/>
          </a:xfrm>
          <a:prstGeom prst="rect">
            <a:avLst/>
          </a:prstGeom>
          <a:noFill/>
          <a:ln w="9525">
            <a:noFill/>
            <a:miter lim="800000"/>
            <a:headEnd/>
            <a:tailEnd/>
          </a:ln>
        </p:spPr>
        <p:txBody>
          <a:bodyPr wrap="square">
            <a:noAutofit/>
          </a:bodyPr>
          <a:lstStyle/>
          <a:p>
            <a:pPr algn="ctr"/>
            <a:r>
              <a:rPr lang="en-IN" sz="2000" b="1" i="1" dirty="0">
                <a:latin typeface="+mn-lt"/>
                <a:cs typeface="Arial" panose="020B0604020202020204" pitchFamily="34" charset="0"/>
              </a:rPr>
              <a:t>When the contract does not qualify for recognizing revenue over time </a:t>
            </a:r>
            <a:r>
              <a:rPr lang="en-US" sz="2000" b="1" i="1" dirty="0">
                <a:latin typeface="+mn-lt"/>
              </a:rPr>
              <a:t>no revenue or cost of construction is recognized until the contract is complete </a:t>
            </a:r>
          </a:p>
          <a:p>
            <a:endParaRPr lang="en-US" dirty="0">
              <a:latin typeface="+mn-lt"/>
            </a:endParaRPr>
          </a:p>
          <a:p>
            <a:r>
              <a:rPr lang="en-US" b="1" dirty="0">
                <a:solidFill>
                  <a:srgbClr val="0000FF"/>
                </a:solidFill>
                <a:latin typeface="+mn-lt"/>
              </a:rPr>
              <a:t>The journal entries to record the losses in 2019 and 2020 are as follows:</a:t>
            </a:r>
            <a:endParaRPr lang="en-IN" b="1" dirty="0">
              <a:solidFill>
                <a:srgbClr val="0000FF"/>
              </a:solidFill>
              <a:latin typeface="+mn-lt"/>
              <a:cs typeface="Arial" panose="020B0604020202020204" pitchFamily="34" charset="0"/>
            </a:endParaRPr>
          </a:p>
          <a:p>
            <a:endParaRPr lang="en-IN" baseline="30000" dirty="0">
              <a:latin typeface="+mn-lt"/>
              <a:cs typeface="Arial" panose="020B0604020202020204" pitchFamily="34" charset="0"/>
            </a:endParaRPr>
          </a:p>
        </p:txBody>
      </p:sp>
      <p:sp>
        <p:nvSpPr>
          <p:cNvPr id="46" name="Rectangle 45"/>
          <p:cNvSpPr/>
          <p:nvPr/>
        </p:nvSpPr>
        <p:spPr>
          <a:xfrm>
            <a:off x="5410833" y="1346827"/>
            <a:ext cx="652744" cy="369332"/>
          </a:xfrm>
          <a:prstGeom prst="rect">
            <a:avLst/>
          </a:prstGeom>
        </p:spPr>
        <p:txBody>
          <a:bodyPr wrap="none">
            <a:spAutoFit/>
          </a:bodyPr>
          <a:lstStyle/>
          <a:p>
            <a:pPr algn="ctr"/>
            <a:r>
              <a:rPr lang="en-US" b="1" dirty="0">
                <a:latin typeface="+mn-lt"/>
              </a:rPr>
              <a:t>2018</a:t>
            </a:r>
          </a:p>
        </p:txBody>
      </p:sp>
      <p:sp>
        <p:nvSpPr>
          <p:cNvPr id="47" name="Rectangle 46"/>
          <p:cNvSpPr/>
          <p:nvPr/>
        </p:nvSpPr>
        <p:spPr>
          <a:xfrm>
            <a:off x="6902993" y="1346827"/>
            <a:ext cx="652743" cy="369332"/>
          </a:xfrm>
          <a:prstGeom prst="rect">
            <a:avLst/>
          </a:prstGeom>
        </p:spPr>
        <p:txBody>
          <a:bodyPr wrap="none">
            <a:spAutoFit/>
          </a:bodyPr>
          <a:lstStyle/>
          <a:p>
            <a:pPr algn="r"/>
            <a:r>
              <a:rPr lang="en-US" b="1" dirty="0">
                <a:latin typeface="+mn-lt"/>
              </a:rPr>
              <a:t>2019</a:t>
            </a:r>
          </a:p>
        </p:txBody>
      </p:sp>
      <p:sp>
        <p:nvSpPr>
          <p:cNvPr id="48" name="Rectangle 47"/>
          <p:cNvSpPr/>
          <p:nvPr/>
        </p:nvSpPr>
        <p:spPr>
          <a:xfrm>
            <a:off x="8196550" y="1346827"/>
            <a:ext cx="652743" cy="369332"/>
          </a:xfrm>
          <a:prstGeom prst="rect">
            <a:avLst/>
          </a:prstGeom>
        </p:spPr>
        <p:txBody>
          <a:bodyPr wrap="none">
            <a:spAutoFit/>
          </a:bodyPr>
          <a:lstStyle/>
          <a:p>
            <a:pPr algn="r"/>
            <a:r>
              <a:rPr lang="en-US" b="1" dirty="0">
                <a:latin typeface="+mn-lt"/>
              </a:rPr>
              <a:t>2020</a:t>
            </a:r>
          </a:p>
        </p:txBody>
      </p:sp>
      <p:sp>
        <p:nvSpPr>
          <p:cNvPr id="49" name="Rectangle 48"/>
          <p:cNvSpPr/>
          <p:nvPr/>
        </p:nvSpPr>
        <p:spPr>
          <a:xfrm>
            <a:off x="633102" y="1623075"/>
            <a:ext cx="4243405" cy="369332"/>
          </a:xfrm>
          <a:prstGeom prst="rect">
            <a:avLst/>
          </a:prstGeom>
        </p:spPr>
        <p:txBody>
          <a:bodyPr wrap="none">
            <a:spAutoFit/>
          </a:bodyPr>
          <a:lstStyle/>
          <a:p>
            <a:r>
              <a:rPr lang="en-IN" dirty="0">
                <a:latin typeface="+mn-lt"/>
              </a:rPr>
              <a:t>Construction costs incurred during the year</a:t>
            </a:r>
            <a:endParaRPr lang="en-US" dirty="0">
              <a:latin typeface="+mn-lt"/>
            </a:endParaRPr>
          </a:p>
        </p:txBody>
      </p:sp>
      <p:sp>
        <p:nvSpPr>
          <p:cNvPr id="50" name="Rectangle 49"/>
          <p:cNvSpPr/>
          <p:nvPr/>
        </p:nvSpPr>
        <p:spPr>
          <a:xfrm>
            <a:off x="633102" y="1903876"/>
            <a:ext cx="4039054" cy="369332"/>
          </a:xfrm>
          <a:prstGeom prst="rect">
            <a:avLst/>
          </a:prstGeom>
        </p:spPr>
        <p:txBody>
          <a:bodyPr wrap="none">
            <a:spAutoFit/>
          </a:bodyPr>
          <a:lstStyle/>
          <a:p>
            <a:r>
              <a:rPr lang="en-IN" dirty="0">
                <a:latin typeface="+mn-lt"/>
              </a:rPr>
              <a:t>Construction costs incurred in prior years</a:t>
            </a:r>
            <a:endParaRPr lang="en-US" dirty="0">
              <a:latin typeface="+mn-lt"/>
            </a:endParaRPr>
          </a:p>
        </p:txBody>
      </p:sp>
      <p:sp>
        <p:nvSpPr>
          <p:cNvPr id="51" name="Rectangle 50"/>
          <p:cNvSpPr/>
          <p:nvPr/>
        </p:nvSpPr>
        <p:spPr>
          <a:xfrm>
            <a:off x="633102" y="2192824"/>
            <a:ext cx="2999026" cy="369332"/>
          </a:xfrm>
          <a:prstGeom prst="rect">
            <a:avLst/>
          </a:prstGeom>
        </p:spPr>
        <p:txBody>
          <a:bodyPr wrap="none">
            <a:spAutoFit/>
          </a:bodyPr>
          <a:lstStyle/>
          <a:p>
            <a:r>
              <a:rPr lang="en-IN" dirty="0">
                <a:latin typeface="+mn-lt"/>
              </a:rPr>
              <a:t>Cumulative construction costs</a:t>
            </a:r>
            <a:endParaRPr lang="en-US" dirty="0">
              <a:latin typeface="+mn-lt"/>
            </a:endParaRPr>
          </a:p>
        </p:txBody>
      </p:sp>
      <p:sp>
        <p:nvSpPr>
          <p:cNvPr id="52" name="Rectangle 51"/>
          <p:cNvSpPr/>
          <p:nvPr/>
        </p:nvSpPr>
        <p:spPr>
          <a:xfrm>
            <a:off x="633102" y="2481772"/>
            <a:ext cx="4243405" cy="369332"/>
          </a:xfrm>
          <a:prstGeom prst="rect">
            <a:avLst/>
          </a:prstGeom>
        </p:spPr>
        <p:txBody>
          <a:bodyPr wrap="none">
            <a:spAutoFit/>
          </a:bodyPr>
          <a:lstStyle/>
          <a:p>
            <a:r>
              <a:rPr lang="en-IN" dirty="0">
                <a:latin typeface="+mn-lt"/>
              </a:rPr>
              <a:t>Estimated costs to complete at end of year</a:t>
            </a:r>
            <a:endParaRPr lang="en-US" dirty="0">
              <a:latin typeface="+mn-lt"/>
            </a:endParaRPr>
          </a:p>
        </p:txBody>
      </p:sp>
      <p:sp>
        <p:nvSpPr>
          <p:cNvPr id="53" name="Rectangle 52"/>
          <p:cNvSpPr/>
          <p:nvPr/>
        </p:nvSpPr>
        <p:spPr>
          <a:xfrm>
            <a:off x="633102" y="2770720"/>
            <a:ext cx="4410759" cy="369332"/>
          </a:xfrm>
          <a:prstGeom prst="rect">
            <a:avLst/>
          </a:prstGeom>
        </p:spPr>
        <p:txBody>
          <a:bodyPr wrap="none">
            <a:spAutoFit/>
          </a:bodyPr>
          <a:lstStyle/>
          <a:p>
            <a:r>
              <a:rPr lang="en-IN" dirty="0">
                <a:latin typeface="+mn-lt"/>
              </a:rPr>
              <a:t>Total estimated and actual construction costs</a:t>
            </a:r>
            <a:endParaRPr lang="en-US" dirty="0">
              <a:latin typeface="+mn-lt"/>
            </a:endParaRPr>
          </a:p>
        </p:txBody>
      </p:sp>
      <p:sp>
        <p:nvSpPr>
          <p:cNvPr id="54" name="Rectangle 53"/>
          <p:cNvSpPr/>
          <p:nvPr/>
        </p:nvSpPr>
        <p:spPr>
          <a:xfrm>
            <a:off x="5068922" y="1623075"/>
            <a:ext cx="1236236"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55" name="Rectangle 54"/>
          <p:cNvSpPr/>
          <p:nvPr/>
        </p:nvSpPr>
        <p:spPr>
          <a:xfrm>
            <a:off x="5772640" y="1903876"/>
            <a:ext cx="532518"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56" name="Rectangle 55"/>
          <p:cNvSpPr/>
          <p:nvPr/>
        </p:nvSpPr>
        <p:spPr>
          <a:xfrm>
            <a:off x="5185941" y="2192824"/>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57" name="Rectangle 56"/>
          <p:cNvSpPr/>
          <p:nvPr/>
        </p:nvSpPr>
        <p:spPr>
          <a:xfrm>
            <a:off x="5185941" y="2481772"/>
            <a:ext cx="1119217" cy="369332"/>
          </a:xfrm>
          <a:prstGeom prst="rect">
            <a:avLst/>
          </a:prstGeom>
        </p:spPr>
        <p:txBody>
          <a:bodyPr wrap="none">
            <a:spAutoFit/>
          </a:bodyPr>
          <a:lstStyle/>
          <a:p>
            <a:pPr algn="r"/>
            <a:r>
              <a:rPr lang="en-IN" dirty="0">
                <a:latin typeface="+mn-lt"/>
              </a:rPr>
              <a:t>2,250,000</a:t>
            </a:r>
            <a:endParaRPr lang="en-US" dirty="0">
              <a:latin typeface="+mn-lt"/>
            </a:endParaRPr>
          </a:p>
        </p:txBody>
      </p:sp>
      <p:sp>
        <p:nvSpPr>
          <p:cNvPr id="58" name="Rectangle 57"/>
          <p:cNvSpPr/>
          <p:nvPr/>
        </p:nvSpPr>
        <p:spPr>
          <a:xfrm>
            <a:off x="5068922" y="2770720"/>
            <a:ext cx="1236236" cy="369332"/>
          </a:xfrm>
          <a:prstGeom prst="rect">
            <a:avLst/>
          </a:prstGeom>
        </p:spPr>
        <p:txBody>
          <a:bodyPr wrap="none">
            <a:spAutoFit/>
          </a:bodyPr>
          <a:lstStyle/>
          <a:p>
            <a:pPr algn="r"/>
            <a:r>
              <a:rPr lang="en-IN" dirty="0">
                <a:latin typeface="+mn-lt"/>
              </a:rPr>
              <a:t>$3,750,000</a:t>
            </a:r>
            <a:endParaRPr lang="en-US" dirty="0">
              <a:latin typeface="+mn-lt"/>
            </a:endParaRPr>
          </a:p>
        </p:txBody>
      </p:sp>
      <p:sp>
        <p:nvSpPr>
          <p:cNvPr id="59" name="Rectangle 58"/>
          <p:cNvSpPr/>
          <p:nvPr/>
        </p:nvSpPr>
        <p:spPr>
          <a:xfrm>
            <a:off x="6557066" y="1623075"/>
            <a:ext cx="1236236" cy="369332"/>
          </a:xfrm>
          <a:prstGeom prst="rect">
            <a:avLst/>
          </a:prstGeom>
        </p:spPr>
        <p:txBody>
          <a:bodyPr wrap="none">
            <a:spAutoFit/>
          </a:bodyPr>
          <a:lstStyle/>
          <a:p>
            <a:pPr algn="r"/>
            <a:r>
              <a:rPr lang="en-IN" dirty="0">
                <a:latin typeface="+mn-lt"/>
              </a:rPr>
              <a:t>$1,260,000</a:t>
            </a:r>
            <a:endParaRPr lang="en-US" dirty="0">
              <a:latin typeface="+mn-lt"/>
            </a:endParaRPr>
          </a:p>
        </p:txBody>
      </p:sp>
      <p:sp>
        <p:nvSpPr>
          <p:cNvPr id="60" name="Rectangle 59"/>
          <p:cNvSpPr/>
          <p:nvPr/>
        </p:nvSpPr>
        <p:spPr>
          <a:xfrm>
            <a:off x="6674085" y="1903876"/>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61" name="Rectangle 60"/>
          <p:cNvSpPr/>
          <p:nvPr/>
        </p:nvSpPr>
        <p:spPr>
          <a:xfrm>
            <a:off x="6674085" y="2192824"/>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62" name="Rectangle 61"/>
          <p:cNvSpPr/>
          <p:nvPr/>
        </p:nvSpPr>
        <p:spPr>
          <a:xfrm>
            <a:off x="6674085" y="2481772"/>
            <a:ext cx="1119217" cy="369332"/>
          </a:xfrm>
          <a:prstGeom prst="rect">
            <a:avLst/>
          </a:prstGeom>
        </p:spPr>
        <p:txBody>
          <a:bodyPr wrap="none">
            <a:spAutoFit/>
          </a:bodyPr>
          <a:lstStyle/>
          <a:p>
            <a:pPr algn="r"/>
            <a:r>
              <a:rPr lang="en-IN" dirty="0">
                <a:latin typeface="+mn-lt"/>
              </a:rPr>
              <a:t>2,340,000</a:t>
            </a:r>
            <a:endParaRPr lang="en-US" dirty="0">
              <a:latin typeface="+mn-lt"/>
            </a:endParaRPr>
          </a:p>
        </p:txBody>
      </p:sp>
      <p:sp>
        <p:nvSpPr>
          <p:cNvPr id="63" name="Rectangle 62"/>
          <p:cNvSpPr/>
          <p:nvPr/>
        </p:nvSpPr>
        <p:spPr>
          <a:xfrm>
            <a:off x="6557066" y="2770720"/>
            <a:ext cx="1236236" cy="369332"/>
          </a:xfrm>
          <a:prstGeom prst="rect">
            <a:avLst/>
          </a:prstGeom>
        </p:spPr>
        <p:txBody>
          <a:bodyPr wrap="none">
            <a:spAutoFit/>
          </a:bodyPr>
          <a:lstStyle/>
          <a:p>
            <a:pPr algn="r"/>
            <a:r>
              <a:rPr lang="en-IN" b="1" dirty="0">
                <a:solidFill>
                  <a:srgbClr val="EC008C"/>
                </a:solidFill>
                <a:latin typeface="+mn-lt"/>
              </a:rPr>
              <a:t>$5,100,000</a:t>
            </a:r>
            <a:endParaRPr lang="en-US" b="1" dirty="0">
              <a:solidFill>
                <a:srgbClr val="EC008C"/>
              </a:solidFill>
              <a:latin typeface="+mn-lt"/>
            </a:endParaRPr>
          </a:p>
        </p:txBody>
      </p:sp>
      <p:sp>
        <p:nvSpPr>
          <p:cNvPr id="64" name="Rectangle 63"/>
          <p:cNvSpPr/>
          <p:nvPr/>
        </p:nvSpPr>
        <p:spPr>
          <a:xfrm>
            <a:off x="7886695" y="1623075"/>
            <a:ext cx="1236236" cy="369332"/>
          </a:xfrm>
          <a:prstGeom prst="rect">
            <a:avLst/>
          </a:prstGeom>
        </p:spPr>
        <p:txBody>
          <a:bodyPr wrap="none">
            <a:spAutoFit/>
          </a:bodyPr>
          <a:lstStyle/>
          <a:p>
            <a:pPr algn="r"/>
            <a:r>
              <a:rPr lang="en-IN" dirty="0">
                <a:latin typeface="+mn-lt"/>
              </a:rPr>
              <a:t>$2,440,000</a:t>
            </a:r>
            <a:endParaRPr lang="en-US" dirty="0">
              <a:latin typeface="+mn-lt"/>
            </a:endParaRPr>
          </a:p>
        </p:txBody>
      </p:sp>
      <p:sp>
        <p:nvSpPr>
          <p:cNvPr id="65" name="Rectangle 64"/>
          <p:cNvSpPr/>
          <p:nvPr/>
        </p:nvSpPr>
        <p:spPr>
          <a:xfrm>
            <a:off x="8003714" y="1903876"/>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66" name="Rectangle 65"/>
          <p:cNvSpPr/>
          <p:nvPr/>
        </p:nvSpPr>
        <p:spPr>
          <a:xfrm>
            <a:off x="8003714" y="2192824"/>
            <a:ext cx="1119217" cy="369332"/>
          </a:xfrm>
          <a:prstGeom prst="rect">
            <a:avLst/>
          </a:prstGeom>
        </p:spPr>
        <p:txBody>
          <a:bodyPr wrap="none">
            <a:spAutoFit/>
          </a:bodyPr>
          <a:lstStyle/>
          <a:p>
            <a:pPr algn="r"/>
            <a:r>
              <a:rPr lang="en-IN" dirty="0">
                <a:latin typeface="+mn-lt"/>
              </a:rPr>
              <a:t>5,200,000</a:t>
            </a:r>
            <a:endParaRPr lang="en-US" dirty="0">
              <a:latin typeface="+mn-lt"/>
            </a:endParaRPr>
          </a:p>
        </p:txBody>
      </p:sp>
      <p:sp>
        <p:nvSpPr>
          <p:cNvPr id="67" name="Rectangle 66"/>
          <p:cNvSpPr/>
          <p:nvPr/>
        </p:nvSpPr>
        <p:spPr>
          <a:xfrm>
            <a:off x="8590414" y="2481772"/>
            <a:ext cx="532517"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68" name="Rectangle 67"/>
          <p:cNvSpPr/>
          <p:nvPr/>
        </p:nvSpPr>
        <p:spPr>
          <a:xfrm>
            <a:off x="7886695" y="2770720"/>
            <a:ext cx="1236236" cy="369332"/>
          </a:xfrm>
          <a:prstGeom prst="rect">
            <a:avLst/>
          </a:prstGeom>
        </p:spPr>
        <p:txBody>
          <a:bodyPr wrap="none">
            <a:spAutoFit/>
          </a:bodyPr>
          <a:lstStyle/>
          <a:p>
            <a:pPr algn="r"/>
            <a:r>
              <a:rPr lang="en-IN" dirty="0">
                <a:latin typeface="+mn-lt"/>
              </a:rPr>
              <a:t>$5,200,000</a:t>
            </a:r>
            <a:endParaRPr lang="en-US" dirty="0">
              <a:latin typeface="+mn-lt"/>
            </a:endParaRPr>
          </a:p>
        </p:txBody>
      </p:sp>
      <p:cxnSp>
        <p:nvCxnSpPr>
          <p:cNvPr id="69" name="Straight Connector 68"/>
          <p:cNvCxnSpPr/>
          <p:nvPr/>
        </p:nvCxnSpPr>
        <p:spPr>
          <a:xfrm>
            <a:off x="5149300" y="221367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6640811" y="221367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7979839" y="221367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5162596" y="2782830"/>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6654107" y="2782830"/>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7993135" y="2782830"/>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5162000" y="30805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6653511" y="30805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7992539" y="30805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5162000" y="3110689"/>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6653511" y="3110689"/>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7992539" y="3110689"/>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659639" y="203535"/>
            <a:ext cx="8229600" cy="1143000"/>
          </a:xfrm>
        </p:spPr>
        <p:txBody>
          <a:bodyPr>
            <a:noAutofit/>
          </a:bodyPr>
          <a:lstStyle/>
          <a:p>
            <a:r>
              <a:rPr lang="en-US" sz="2400" dirty="0"/>
              <a:t>Loss Projected on the Entire Project: </a:t>
            </a:r>
            <a:r>
              <a:rPr lang="en-US" sz="2400" dirty="0" smtClean="0"/>
              <a:t/>
            </a:r>
            <a:br>
              <a:rPr lang="en-US" sz="2400" dirty="0" smtClean="0"/>
            </a:br>
            <a:r>
              <a:rPr lang="en-US" sz="2400" dirty="0" smtClean="0"/>
              <a:t>Revenue </a:t>
            </a:r>
            <a:r>
              <a:rPr lang="en-US" sz="2400" dirty="0"/>
              <a:t>Recognized </a:t>
            </a:r>
            <a:r>
              <a:rPr lang="en-US" sz="2400" dirty="0" smtClean="0"/>
              <a:t>Upon Project Completion</a:t>
            </a:r>
            <a:endParaRPr lang="en-US" sz="2400" dirty="0"/>
          </a:p>
        </p:txBody>
      </p:sp>
      <p:sp>
        <p:nvSpPr>
          <p:cNvPr id="5" name="TextBox 4"/>
          <p:cNvSpPr txBox="1"/>
          <p:nvPr/>
        </p:nvSpPr>
        <p:spPr>
          <a:xfrm>
            <a:off x="659640" y="4576103"/>
            <a:ext cx="8108818" cy="2031325"/>
          </a:xfrm>
          <a:prstGeom prst="rect">
            <a:avLst/>
          </a:prstGeom>
          <a:solidFill>
            <a:srgbClr val="FFFFD1"/>
          </a:solidFill>
          <a:ln>
            <a:solidFill>
              <a:srgbClr val="F79646"/>
            </a:solidFill>
          </a:ln>
        </p:spPr>
        <p:txBody>
          <a:bodyPr wrap="square" rtlCol="0">
            <a:spAutoFit/>
          </a:bodyPr>
          <a:lstStyle/>
          <a:p>
            <a:r>
              <a:rPr lang="en-US" b="1" dirty="0">
                <a:solidFill>
                  <a:srgbClr val="000000"/>
                </a:solidFill>
                <a:latin typeface="+mn-lt"/>
              </a:rPr>
              <a:t>2019 </a:t>
            </a:r>
            <a:r>
              <a:rPr lang="en-US" dirty="0">
                <a:solidFill>
                  <a:srgbClr val="000000"/>
                </a:solidFill>
                <a:latin typeface="+mn-lt"/>
              </a:rPr>
              <a:t>	</a:t>
            </a:r>
          </a:p>
          <a:p>
            <a:r>
              <a:rPr lang="en-US" dirty="0">
                <a:solidFill>
                  <a:srgbClr val="000000"/>
                </a:solidFill>
                <a:latin typeface="+mn-lt"/>
              </a:rPr>
              <a:t>Loss on long-term contracts 	</a:t>
            </a:r>
            <a:r>
              <a:rPr lang="en-US" dirty="0" smtClean="0">
                <a:solidFill>
                  <a:srgbClr val="000000"/>
                </a:solidFill>
                <a:latin typeface="+mn-lt"/>
              </a:rPr>
              <a:t>		100,000 </a:t>
            </a:r>
            <a:r>
              <a:rPr lang="en-US" dirty="0">
                <a:solidFill>
                  <a:srgbClr val="000000"/>
                </a:solidFill>
                <a:latin typeface="+mn-lt"/>
              </a:rPr>
              <a:t>	</a:t>
            </a:r>
          </a:p>
          <a:p>
            <a:r>
              <a:rPr lang="en-US" dirty="0">
                <a:solidFill>
                  <a:srgbClr val="000000"/>
                </a:solidFill>
                <a:latin typeface="+mn-lt"/>
              </a:rPr>
              <a:t>      Construction in progress (CIP) 	                    </a:t>
            </a:r>
            <a:r>
              <a:rPr lang="en-US" dirty="0" smtClean="0">
                <a:solidFill>
                  <a:srgbClr val="000000"/>
                </a:solidFill>
                <a:latin typeface="+mn-lt"/>
              </a:rPr>
              <a:t>		100,000 </a:t>
            </a:r>
            <a:r>
              <a:rPr lang="en-US" dirty="0">
                <a:solidFill>
                  <a:srgbClr val="000000"/>
                </a:solidFill>
                <a:latin typeface="+mn-lt"/>
              </a:rPr>
              <a:t>	</a:t>
            </a:r>
          </a:p>
          <a:p>
            <a:r>
              <a:rPr lang="en-US" b="1" dirty="0">
                <a:solidFill>
                  <a:srgbClr val="000000"/>
                </a:solidFill>
                <a:latin typeface="+mn-lt"/>
              </a:rPr>
              <a:t>2020 </a:t>
            </a:r>
            <a:r>
              <a:rPr lang="en-US" dirty="0">
                <a:solidFill>
                  <a:srgbClr val="000000"/>
                </a:solidFill>
                <a:latin typeface="+mn-lt"/>
              </a:rPr>
              <a:t>	</a:t>
            </a:r>
          </a:p>
          <a:p>
            <a:r>
              <a:rPr lang="en-US" dirty="0">
                <a:solidFill>
                  <a:srgbClr val="000000"/>
                </a:solidFill>
                <a:latin typeface="+mn-lt"/>
              </a:rPr>
              <a:t>Cost of construction 	                </a:t>
            </a:r>
            <a:r>
              <a:rPr lang="en-US" dirty="0" smtClean="0">
                <a:solidFill>
                  <a:srgbClr val="000000"/>
                </a:solidFill>
                <a:latin typeface="+mn-lt"/>
              </a:rPr>
              <a:t>	              5,100,000 </a:t>
            </a:r>
            <a:r>
              <a:rPr lang="en-US" dirty="0">
                <a:solidFill>
                  <a:srgbClr val="000000"/>
                </a:solidFill>
                <a:latin typeface="+mn-lt"/>
              </a:rPr>
              <a:t>	</a:t>
            </a:r>
          </a:p>
          <a:p>
            <a:r>
              <a:rPr lang="en-US" dirty="0">
                <a:solidFill>
                  <a:srgbClr val="000000"/>
                </a:solidFill>
                <a:latin typeface="+mn-lt"/>
              </a:rPr>
              <a:t>     Revenue from long-term contracts 	          </a:t>
            </a:r>
            <a:r>
              <a:rPr lang="en-US" dirty="0" smtClean="0">
                <a:solidFill>
                  <a:srgbClr val="000000"/>
                </a:solidFill>
                <a:latin typeface="+mn-lt"/>
              </a:rPr>
              <a:t>	 	              5,000,000 </a:t>
            </a:r>
            <a:r>
              <a:rPr lang="en-US" dirty="0">
                <a:solidFill>
                  <a:srgbClr val="000000"/>
                </a:solidFill>
                <a:latin typeface="+mn-lt"/>
              </a:rPr>
              <a:t>	</a:t>
            </a:r>
          </a:p>
          <a:p>
            <a:r>
              <a:rPr lang="en-US" dirty="0">
                <a:solidFill>
                  <a:srgbClr val="000000"/>
                </a:solidFill>
                <a:latin typeface="+mn-lt"/>
              </a:rPr>
              <a:t>    Construction in progress (CIP) 	                         </a:t>
            </a:r>
            <a:r>
              <a:rPr lang="en-US" dirty="0" smtClean="0">
                <a:solidFill>
                  <a:srgbClr val="000000"/>
                </a:solidFill>
                <a:latin typeface="+mn-lt"/>
              </a:rPr>
              <a:t>		100,000 </a:t>
            </a:r>
            <a:r>
              <a:rPr lang="en-US" dirty="0">
                <a:solidFill>
                  <a:srgbClr val="000000"/>
                </a:solidFill>
                <a:latin typeface="+mn-lt"/>
              </a:rPr>
              <a:t>	 </a:t>
            </a:r>
          </a:p>
        </p:txBody>
      </p:sp>
    </p:spTree>
    <p:extLst>
      <p:ext uri="{BB962C8B-B14F-4D97-AF65-F5344CB8AC3E}">
        <p14:creationId xmlns:p14="http://schemas.microsoft.com/office/powerpoint/2010/main" val="41074344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tgtEl>
                                          <p:spTgt spid="5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500"/>
                                        <p:tgtEl>
                                          <p:spTgt spid="5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500"/>
                                        <p:tgtEl>
                                          <p:spTgt spid="5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500"/>
                                        <p:tgtEl>
                                          <p:spTgt spid="6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500"/>
                                        <p:tgtEl>
                                          <p:spTgt spid="6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500"/>
                                        <p:tgtEl>
                                          <p:spTgt spid="6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500"/>
                                        <p:tgtEl>
                                          <p:spTgt spid="6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4"/>
                                        </p:tgtEl>
                                        <p:attrNameLst>
                                          <p:attrName>style.visibility</p:attrName>
                                        </p:attrNameLst>
                                      </p:cBhvr>
                                      <p:to>
                                        <p:strVal val="visible"/>
                                      </p:to>
                                    </p:set>
                                    <p:animEffect transition="in" filter="fade">
                                      <p:cBhvr>
                                        <p:cTn id="61" dur="500"/>
                                        <p:tgtEl>
                                          <p:spTgt spid="6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fade">
                                      <p:cBhvr>
                                        <p:cTn id="64" dur="500"/>
                                        <p:tgtEl>
                                          <p:spTgt spid="6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500"/>
                                        <p:tgtEl>
                                          <p:spTgt spid="6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fade">
                                      <p:cBhvr>
                                        <p:cTn id="70" dur="500"/>
                                        <p:tgtEl>
                                          <p:spTgt spid="6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childTnLst>
                                </p:cTn>
                              </p:par>
                              <p:par>
                                <p:cTn id="74" presetID="10" presetClass="entr" presetSubtype="0" fill="hold" nodeType="withEffect">
                                  <p:stCondLst>
                                    <p:cond delay="0"/>
                                  </p:stCondLst>
                                  <p:childTnLst>
                                    <p:set>
                                      <p:cBhvr>
                                        <p:cTn id="75" dur="1" fill="hold">
                                          <p:stCondLst>
                                            <p:cond delay="0"/>
                                          </p:stCondLst>
                                        </p:cTn>
                                        <p:tgtEl>
                                          <p:spTgt spid="69"/>
                                        </p:tgtEl>
                                        <p:attrNameLst>
                                          <p:attrName>style.visibility</p:attrName>
                                        </p:attrNameLst>
                                      </p:cBhvr>
                                      <p:to>
                                        <p:strVal val="visible"/>
                                      </p:to>
                                    </p:set>
                                    <p:animEffect transition="in" filter="fade">
                                      <p:cBhvr>
                                        <p:cTn id="76" dur="500"/>
                                        <p:tgtEl>
                                          <p:spTgt spid="69"/>
                                        </p:tgtEl>
                                      </p:cBhvr>
                                    </p:animEffect>
                                  </p:childTnLst>
                                </p:cTn>
                              </p:par>
                              <p:par>
                                <p:cTn id="77" presetID="10" presetClass="entr" presetSubtype="0" fill="hold" nodeType="with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fade">
                                      <p:cBhvr>
                                        <p:cTn id="79" dur="500"/>
                                        <p:tgtEl>
                                          <p:spTgt spid="70"/>
                                        </p:tgtEl>
                                      </p:cBhvr>
                                    </p:animEffect>
                                  </p:childTnLst>
                                </p:cTn>
                              </p:par>
                              <p:par>
                                <p:cTn id="80" presetID="10" presetClass="entr" presetSubtype="0" fill="hold" nodeType="withEffect">
                                  <p:stCondLst>
                                    <p:cond delay="0"/>
                                  </p:stCondLst>
                                  <p:childTnLst>
                                    <p:set>
                                      <p:cBhvr>
                                        <p:cTn id="81" dur="1" fill="hold">
                                          <p:stCondLst>
                                            <p:cond delay="0"/>
                                          </p:stCondLst>
                                        </p:cTn>
                                        <p:tgtEl>
                                          <p:spTgt spid="71"/>
                                        </p:tgtEl>
                                        <p:attrNameLst>
                                          <p:attrName>style.visibility</p:attrName>
                                        </p:attrNameLst>
                                      </p:cBhvr>
                                      <p:to>
                                        <p:strVal val="visible"/>
                                      </p:to>
                                    </p:set>
                                    <p:animEffect transition="in" filter="fade">
                                      <p:cBhvr>
                                        <p:cTn id="82" dur="500"/>
                                        <p:tgtEl>
                                          <p:spTgt spid="71"/>
                                        </p:tgtEl>
                                      </p:cBhvr>
                                    </p:animEffect>
                                  </p:childTnLst>
                                </p:cTn>
                              </p:par>
                              <p:par>
                                <p:cTn id="83" presetID="10" presetClass="entr" presetSubtype="0" fill="hold" nodeType="withEffect">
                                  <p:stCondLst>
                                    <p:cond delay="0"/>
                                  </p:stCondLst>
                                  <p:childTnLst>
                                    <p:set>
                                      <p:cBhvr>
                                        <p:cTn id="84" dur="1" fill="hold">
                                          <p:stCondLst>
                                            <p:cond delay="0"/>
                                          </p:stCondLst>
                                        </p:cTn>
                                        <p:tgtEl>
                                          <p:spTgt spid="72"/>
                                        </p:tgtEl>
                                        <p:attrNameLst>
                                          <p:attrName>style.visibility</p:attrName>
                                        </p:attrNameLst>
                                      </p:cBhvr>
                                      <p:to>
                                        <p:strVal val="visible"/>
                                      </p:to>
                                    </p:set>
                                    <p:animEffect transition="in" filter="fade">
                                      <p:cBhvr>
                                        <p:cTn id="85" dur="500"/>
                                        <p:tgtEl>
                                          <p:spTgt spid="72"/>
                                        </p:tgtEl>
                                      </p:cBhvr>
                                    </p:animEffect>
                                  </p:childTnLst>
                                </p:cTn>
                              </p:par>
                              <p:par>
                                <p:cTn id="86" presetID="10" presetClass="entr" presetSubtype="0" fill="hold" nodeType="withEffect">
                                  <p:stCondLst>
                                    <p:cond delay="0"/>
                                  </p:stCondLst>
                                  <p:childTnLst>
                                    <p:set>
                                      <p:cBhvr>
                                        <p:cTn id="87" dur="1" fill="hold">
                                          <p:stCondLst>
                                            <p:cond delay="0"/>
                                          </p:stCondLst>
                                        </p:cTn>
                                        <p:tgtEl>
                                          <p:spTgt spid="73"/>
                                        </p:tgtEl>
                                        <p:attrNameLst>
                                          <p:attrName>style.visibility</p:attrName>
                                        </p:attrNameLst>
                                      </p:cBhvr>
                                      <p:to>
                                        <p:strVal val="visible"/>
                                      </p:to>
                                    </p:set>
                                    <p:animEffect transition="in" filter="fade">
                                      <p:cBhvr>
                                        <p:cTn id="88" dur="500"/>
                                        <p:tgtEl>
                                          <p:spTgt spid="73"/>
                                        </p:tgtEl>
                                      </p:cBhvr>
                                    </p:animEffect>
                                  </p:childTnLst>
                                </p:cTn>
                              </p:par>
                              <p:par>
                                <p:cTn id="89" presetID="10" presetClass="entr" presetSubtype="0" fill="hold" nodeType="withEffect">
                                  <p:stCondLst>
                                    <p:cond delay="0"/>
                                  </p:stCondLst>
                                  <p:childTnLst>
                                    <p:set>
                                      <p:cBhvr>
                                        <p:cTn id="90" dur="1" fill="hold">
                                          <p:stCondLst>
                                            <p:cond delay="0"/>
                                          </p:stCondLst>
                                        </p:cTn>
                                        <p:tgtEl>
                                          <p:spTgt spid="74"/>
                                        </p:tgtEl>
                                        <p:attrNameLst>
                                          <p:attrName>style.visibility</p:attrName>
                                        </p:attrNameLst>
                                      </p:cBhvr>
                                      <p:to>
                                        <p:strVal val="visible"/>
                                      </p:to>
                                    </p:set>
                                    <p:animEffect transition="in" filter="fade">
                                      <p:cBhvr>
                                        <p:cTn id="91" dur="500"/>
                                        <p:tgtEl>
                                          <p:spTgt spid="74"/>
                                        </p:tgtEl>
                                      </p:cBhvr>
                                    </p:animEffect>
                                  </p:childTnLst>
                                </p:cTn>
                              </p:par>
                              <p:par>
                                <p:cTn id="92" presetID="10" presetClass="entr" presetSubtype="0" fill="hold" nodeType="with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500"/>
                                        <p:tgtEl>
                                          <p:spTgt spid="75"/>
                                        </p:tgtEl>
                                      </p:cBhvr>
                                    </p:animEffect>
                                  </p:childTnLst>
                                </p:cTn>
                              </p:par>
                              <p:par>
                                <p:cTn id="95" presetID="10" presetClass="entr" presetSubtype="0" fill="hold" nodeType="withEffect">
                                  <p:stCondLst>
                                    <p:cond delay="0"/>
                                  </p:stCondLst>
                                  <p:childTnLst>
                                    <p:set>
                                      <p:cBhvr>
                                        <p:cTn id="96" dur="1" fill="hold">
                                          <p:stCondLst>
                                            <p:cond delay="0"/>
                                          </p:stCondLst>
                                        </p:cTn>
                                        <p:tgtEl>
                                          <p:spTgt spid="76"/>
                                        </p:tgtEl>
                                        <p:attrNameLst>
                                          <p:attrName>style.visibility</p:attrName>
                                        </p:attrNameLst>
                                      </p:cBhvr>
                                      <p:to>
                                        <p:strVal val="visible"/>
                                      </p:to>
                                    </p:set>
                                    <p:animEffect transition="in" filter="fade">
                                      <p:cBhvr>
                                        <p:cTn id="97" dur="500"/>
                                        <p:tgtEl>
                                          <p:spTgt spid="76"/>
                                        </p:tgtEl>
                                      </p:cBhvr>
                                    </p:animEffect>
                                  </p:childTnLst>
                                </p:cTn>
                              </p:par>
                              <p:par>
                                <p:cTn id="98" presetID="10" presetClass="entr" presetSubtype="0" fill="hold" nodeType="withEffect">
                                  <p:stCondLst>
                                    <p:cond delay="0"/>
                                  </p:stCondLst>
                                  <p:childTnLst>
                                    <p:set>
                                      <p:cBhvr>
                                        <p:cTn id="99" dur="1" fill="hold">
                                          <p:stCondLst>
                                            <p:cond delay="0"/>
                                          </p:stCondLst>
                                        </p:cTn>
                                        <p:tgtEl>
                                          <p:spTgt spid="77"/>
                                        </p:tgtEl>
                                        <p:attrNameLst>
                                          <p:attrName>style.visibility</p:attrName>
                                        </p:attrNameLst>
                                      </p:cBhvr>
                                      <p:to>
                                        <p:strVal val="visible"/>
                                      </p:to>
                                    </p:set>
                                    <p:animEffect transition="in" filter="fade">
                                      <p:cBhvr>
                                        <p:cTn id="100" dur="500"/>
                                        <p:tgtEl>
                                          <p:spTgt spid="77"/>
                                        </p:tgtEl>
                                      </p:cBhvr>
                                    </p:animEffect>
                                  </p:childTnLst>
                                </p:cTn>
                              </p:par>
                              <p:par>
                                <p:cTn id="101" presetID="10" presetClass="entr" presetSubtype="0" fill="hold" nodeType="withEffect">
                                  <p:stCondLst>
                                    <p:cond delay="0"/>
                                  </p:stCondLst>
                                  <p:childTnLst>
                                    <p:set>
                                      <p:cBhvr>
                                        <p:cTn id="102" dur="1" fill="hold">
                                          <p:stCondLst>
                                            <p:cond delay="0"/>
                                          </p:stCondLst>
                                        </p:cTn>
                                        <p:tgtEl>
                                          <p:spTgt spid="78"/>
                                        </p:tgtEl>
                                        <p:attrNameLst>
                                          <p:attrName>style.visibility</p:attrName>
                                        </p:attrNameLst>
                                      </p:cBhvr>
                                      <p:to>
                                        <p:strVal val="visible"/>
                                      </p:to>
                                    </p:set>
                                    <p:animEffect transition="in" filter="fade">
                                      <p:cBhvr>
                                        <p:cTn id="103" dur="500"/>
                                        <p:tgtEl>
                                          <p:spTgt spid="78"/>
                                        </p:tgtEl>
                                      </p:cBhvr>
                                    </p:animEffect>
                                  </p:childTnLst>
                                </p:cTn>
                              </p:par>
                              <p:par>
                                <p:cTn id="104" presetID="10" presetClass="entr" presetSubtype="0" fill="hold" nodeType="withEffect">
                                  <p:stCondLst>
                                    <p:cond delay="0"/>
                                  </p:stCondLst>
                                  <p:childTnLst>
                                    <p:set>
                                      <p:cBhvr>
                                        <p:cTn id="105" dur="1" fill="hold">
                                          <p:stCondLst>
                                            <p:cond delay="0"/>
                                          </p:stCondLst>
                                        </p:cTn>
                                        <p:tgtEl>
                                          <p:spTgt spid="79"/>
                                        </p:tgtEl>
                                        <p:attrNameLst>
                                          <p:attrName>style.visibility</p:attrName>
                                        </p:attrNameLst>
                                      </p:cBhvr>
                                      <p:to>
                                        <p:strVal val="visible"/>
                                      </p:to>
                                    </p:set>
                                    <p:animEffect transition="in" filter="fade">
                                      <p:cBhvr>
                                        <p:cTn id="106" dur="500"/>
                                        <p:tgtEl>
                                          <p:spTgt spid="79"/>
                                        </p:tgtEl>
                                      </p:cBhvr>
                                    </p:animEffect>
                                  </p:childTnLst>
                                </p:cTn>
                              </p:par>
                              <p:par>
                                <p:cTn id="107" presetID="10" presetClass="entr" presetSubtype="0" fill="hold" nodeType="withEffect">
                                  <p:stCondLst>
                                    <p:cond delay="0"/>
                                  </p:stCondLst>
                                  <p:childTnLst>
                                    <p:set>
                                      <p:cBhvr>
                                        <p:cTn id="108" dur="1" fill="hold">
                                          <p:stCondLst>
                                            <p:cond delay="0"/>
                                          </p:stCondLst>
                                        </p:cTn>
                                        <p:tgtEl>
                                          <p:spTgt spid="80"/>
                                        </p:tgtEl>
                                        <p:attrNameLst>
                                          <p:attrName>style.visibility</p:attrName>
                                        </p:attrNameLst>
                                      </p:cBhvr>
                                      <p:to>
                                        <p:strVal val="visible"/>
                                      </p:to>
                                    </p:set>
                                    <p:animEffect transition="in" filter="fade">
                                      <p:cBhvr>
                                        <p:cTn id="109" dur="500"/>
                                        <p:tgtEl>
                                          <p:spTgt spid="80"/>
                                        </p:tgtEl>
                                      </p:cBhvr>
                                    </p:animEffect>
                                  </p:childTnLst>
                                </p:cTn>
                              </p:par>
                            </p:childTnLst>
                          </p:cTn>
                        </p:par>
                        <p:par>
                          <p:cTn id="110" fill="hold">
                            <p:stCondLst>
                              <p:cond delay="500"/>
                            </p:stCondLst>
                            <p:childTnLst>
                              <p:par>
                                <p:cTn id="111" presetID="10" presetClass="entr" presetSubtype="0" fill="hold" grpId="0" nodeType="afterEffect">
                                  <p:stCondLst>
                                    <p:cond delay="0"/>
                                  </p:stCondLst>
                                  <p:childTnLst>
                                    <p:set>
                                      <p:cBhvr>
                                        <p:cTn id="112" dur="1" fill="hold">
                                          <p:stCondLst>
                                            <p:cond delay="0"/>
                                          </p:stCondLst>
                                        </p:cTn>
                                        <p:tgtEl>
                                          <p:spTgt spid="16"/>
                                        </p:tgtEl>
                                        <p:attrNameLst>
                                          <p:attrName>style.visibility</p:attrName>
                                        </p:attrNameLst>
                                      </p:cBhvr>
                                      <p:to>
                                        <p:strVal val="visible"/>
                                      </p:to>
                                    </p:set>
                                    <p:animEffect transition="in" filter="fade">
                                      <p:cBhvr>
                                        <p:cTn id="1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5</a:t>
            </a:r>
          </a:p>
        </p:txBody>
      </p:sp>
    </p:spTree>
    <p:extLst>
      <p:ext uri="{BB962C8B-B14F-4D97-AF65-F5344CB8AC3E}">
        <p14:creationId xmlns:p14="http://schemas.microsoft.com/office/powerpoint/2010/main" val="272525146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Content Placeholder 6"/>
          <p:cNvSpPr>
            <a:spLocks noGrp="1"/>
          </p:cNvSpPr>
          <p:nvPr>
            <p:ph idx="1"/>
          </p:nvPr>
        </p:nvSpPr>
        <p:spPr/>
        <p:txBody>
          <a:bodyPr/>
          <a:lstStyle/>
          <a:p>
            <a:r>
              <a:rPr lang="en-IN" b="1" dirty="0"/>
              <a:t>January 25, 2018: </a:t>
            </a:r>
            <a:r>
              <a:rPr lang="en-IN" dirty="0"/>
              <a:t>TrueTech receives $240,000 from </a:t>
            </a:r>
            <a:r>
              <a:rPr lang="en-IN" dirty="0" smtClean="0"/>
              <a:t>CompStores</a:t>
            </a:r>
            <a:endParaRPr lang="en-US" dirty="0"/>
          </a:p>
        </p:txBody>
      </p:sp>
      <p:sp>
        <p:nvSpPr>
          <p:cNvPr id="6" name="Rectangle 5"/>
          <p:cNvSpPr/>
          <p:nvPr/>
        </p:nvSpPr>
        <p:spPr>
          <a:xfrm>
            <a:off x="876301" y="3251543"/>
            <a:ext cx="7921625" cy="1438275"/>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7" name="TextBox 6"/>
          <p:cNvSpPr txBox="1">
            <a:spLocks noChangeArrowheads="1"/>
          </p:cNvSpPr>
          <p:nvPr/>
        </p:nvSpPr>
        <p:spPr bwMode="auto">
          <a:xfrm>
            <a:off x="876300" y="3262656"/>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a:t>
            </a:r>
            <a:endParaRPr lang="en-IN" sz="2800" b="1" baseline="30000" dirty="0">
              <a:latin typeface="Calibri" pitchFamily="34" charset="0"/>
            </a:endParaRPr>
          </a:p>
        </p:txBody>
      </p:sp>
      <p:cxnSp>
        <p:nvCxnSpPr>
          <p:cNvPr id="10" name="Straight Connector 9"/>
          <p:cNvCxnSpPr/>
          <p:nvPr/>
        </p:nvCxnSpPr>
        <p:spPr>
          <a:xfrm>
            <a:off x="876302" y="3822641"/>
            <a:ext cx="7921625" cy="0"/>
          </a:xfrm>
          <a:prstGeom prst="line">
            <a:avLst/>
          </a:prstGeom>
          <a:ln w="0" cmpd="sng">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896940" y="3768531"/>
            <a:ext cx="5153025" cy="404812"/>
          </a:xfrm>
          <a:prstGeom prst="rect">
            <a:avLst/>
          </a:prstGeom>
          <a:noFill/>
          <a:ln w="9525">
            <a:noFill/>
            <a:miter lim="800000"/>
            <a:headEnd/>
            <a:tailEnd/>
          </a:ln>
        </p:spPr>
        <p:txBody>
          <a:bodyPr/>
          <a:lstStyle/>
          <a:p>
            <a:r>
              <a:rPr lang="en-IN" sz="2600" dirty="0">
                <a:latin typeface="Calibri" pitchFamily="34" charset="0"/>
              </a:rPr>
              <a:t>Cash</a:t>
            </a:r>
          </a:p>
        </p:txBody>
      </p:sp>
      <p:sp>
        <p:nvSpPr>
          <p:cNvPr id="12" name="TextBox 11"/>
          <p:cNvSpPr txBox="1">
            <a:spLocks noChangeArrowheads="1"/>
          </p:cNvSpPr>
          <p:nvPr/>
        </p:nvSpPr>
        <p:spPr bwMode="auto">
          <a:xfrm>
            <a:off x="1350963" y="4173345"/>
            <a:ext cx="4564062" cy="404813"/>
          </a:xfrm>
          <a:prstGeom prst="rect">
            <a:avLst/>
          </a:prstGeom>
          <a:noFill/>
          <a:ln w="9525">
            <a:noFill/>
            <a:miter lim="800000"/>
            <a:headEnd/>
            <a:tailEnd/>
          </a:ln>
        </p:spPr>
        <p:txBody>
          <a:bodyPr/>
          <a:lstStyle/>
          <a:p>
            <a:r>
              <a:rPr lang="en-IN" sz="2600" dirty="0">
                <a:latin typeface="Calibri" pitchFamily="34" charset="0"/>
              </a:rPr>
              <a:t>Accounts receivable</a:t>
            </a:r>
          </a:p>
        </p:txBody>
      </p:sp>
      <p:sp>
        <p:nvSpPr>
          <p:cNvPr id="13" name="TextBox 12"/>
          <p:cNvSpPr txBox="1">
            <a:spLocks noChangeArrowheads="1"/>
          </p:cNvSpPr>
          <p:nvPr/>
        </p:nvSpPr>
        <p:spPr bwMode="auto">
          <a:xfrm>
            <a:off x="5954715" y="3768531"/>
            <a:ext cx="1563687" cy="404812"/>
          </a:xfrm>
          <a:prstGeom prst="rect">
            <a:avLst/>
          </a:prstGeom>
          <a:noFill/>
          <a:ln w="9525">
            <a:noFill/>
            <a:miter lim="800000"/>
            <a:headEnd/>
            <a:tailEnd/>
          </a:ln>
        </p:spPr>
        <p:txBody>
          <a:bodyPr/>
          <a:lstStyle/>
          <a:p>
            <a:pPr algn="r"/>
            <a:r>
              <a:rPr lang="en-IN" sz="2600" dirty="0">
                <a:latin typeface="Calibri" pitchFamily="34" charset="0"/>
              </a:rPr>
              <a:t>240,000</a:t>
            </a:r>
          </a:p>
        </p:txBody>
      </p:sp>
      <p:sp>
        <p:nvSpPr>
          <p:cNvPr id="14" name="TextBox 13"/>
          <p:cNvSpPr txBox="1">
            <a:spLocks noChangeArrowheads="1"/>
          </p:cNvSpPr>
          <p:nvPr/>
        </p:nvSpPr>
        <p:spPr bwMode="auto">
          <a:xfrm>
            <a:off x="7234240" y="4173345"/>
            <a:ext cx="1563687" cy="404813"/>
          </a:xfrm>
          <a:prstGeom prst="rect">
            <a:avLst/>
          </a:prstGeom>
          <a:noFill/>
          <a:ln w="9525">
            <a:noFill/>
            <a:miter lim="800000"/>
            <a:headEnd/>
            <a:tailEnd/>
          </a:ln>
        </p:spPr>
        <p:txBody>
          <a:bodyPr/>
          <a:lstStyle/>
          <a:p>
            <a:pPr algn="r"/>
            <a:r>
              <a:rPr lang="en-IN" sz="2600" dirty="0">
                <a:latin typeface="Calibri" pitchFamily="34" charset="0"/>
              </a:rPr>
              <a:t>240,000</a:t>
            </a:r>
          </a:p>
        </p:txBody>
      </p:sp>
      <p:sp>
        <p:nvSpPr>
          <p:cNvPr id="15" name="TextBox 14"/>
          <p:cNvSpPr txBox="1">
            <a:spLocks noChangeArrowheads="1"/>
          </p:cNvSpPr>
          <p:nvPr/>
        </p:nvSpPr>
        <p:spPr bwMode="auto">
          <a:xfrm>
            <a:off x="7530417" y="3256304"/>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6" name="TextBox 15"/>
          <p:cNvSpPr txBox="1">
            <a:spLocks noChangeArrowheads="1"/>
          </p:cNvSpPr>
          <p:nvPr/>
        </p:nvSpPr>
        <p:spPr bwMode="auto">
          <a:xfrm>
            <a:off x="6173104" y="3256304"/>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19"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LO5-2</a:t>
            </a:r>
          </a:p>
        </p:txBody>
      </p:sp>
      <p:sp>
        <p:nvSpPr>
          <p:cNvPr id="3" name="Title 2"/>
          <p:cNvSpPr>
            <a:spLocks noGrp="1"/>
          </p:cNvSpPr>
          <p:nvPr>
            <p:ph type="title"/>
          </p:nvPr>
        </p:nvSpPr>
        <p:spPr/>
        <p:txBody>
          <a:bodyPr>
            <a:noAutofit/>
          </a:bodyPr>
          <a:lstStyle/>
          <a:p>
            <a:r>
              <a:rPr lang="en-IN" sz="2800" dirty="0"/>
              <a:t/>
            </a:r>
            <a:br>
              <a:rPr lang="en-IN" sz="2800" dirty="0"/>
            </a:br>
            <a:r>
              <a:rPr lang="en-IN" sz="2800" dirty="0"/>
              <a:t>Recognizing Revenue at a Single Point in </a:t>
            </a:r>
            <a:r>
              <a:rPr lang="en-IN" sz="2800" dirty="0" smtClean="0"/>
              <a:t>Time </a:t>
            </a:r>
            <a:r>
              <a:rPr lang="en-IN" sz="2400" dirty="0" smtClean="0"/>
              <a:t>(concluded</a:t>
            </a:r>
            <a:r>
              <a:rPr lang="en-IN" sz="2400" dirty="0"/>
              <a:t>)</a:t>
            </a:r>
            <a:endParaRPr lang="en-US" sz="2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fade">
                                      <p:cBhvr>
                                        <p:cTn id="7" dur="500"/>
                                        <p:tgtEl>
                                          <p:spTgt spid="296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1" grpId="0"/>
      <p:bldP spid="12" grpId="0"/>
      <p:bldP spid="13"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820383" y="177800"/>
            <a:ext cx="8013600" cy="941740"/>
          </a:xfrm>
        </p:spPr>
        <p:txBody>
          <a:bodyPr>
            <a:normAutofit fontScale="90000"/>
          </a:bodyPr>
          <a:lstStyle/>
          <a:p>
            <a:r>
              <a:rPr lang="en-US" altLang="en-US" b="1" dirty="0"/>
              <a:t>Concept </a:t>
            </a:r>
            <a:r>
              <a:rPr lang="en-US" altLang="en-US" b="1" dirty="0" smtClean="0"/>
              <a:t>Check:</a:t>
            </a:r>
            <a:br>
              <a:rPr lang="en-US" altLang="en-US" b="1" dirty="0" smtClean="0"/>
            </a:br>
            <a:r>
              <a:rPr lang="en-IN" altLang="en-US" dirty="0" smtClean="0"/>
              <a:t>K</a:t>
            </a:r>
            <a:r>
              <a:rPr lang="en-IN" dirty="0" smtClean="0"/>
              <a:t>ey Indicators </a:t>
            </a:r>
            <a:r>
              <a:rPr lang="en-IN" dirty="0"/>
              <a:t>for the </a:t>
            </a:r>
            <a:r>
              <a:rPr lang="en-IN" dirty="0" smtClean="0"/>
              <a:t>Transfer </a:t>
            </a:r>
            <a:r>
              <a:rPr lang="en-IN" dirty="0"/>
              <a:t>of </a:t>
            </a:r>
            <a:r>
              <a:rPr lang="en-IN" dirty="0" smtClean="0"/>
              <a:t>Control</a:t>
            </a:r>
            <a:endParaRPr lang="en-IN"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a:t>Which of the following is </a:t>
            </a:r>
            <a:r>
              <a:rPr lang="en-US" sz="2000" b="1" dirty="0"/>
              <a:t>not</a:t>
            </a:r>
            <a:r>
              <a:rPr lang="en-US" sz="2000" dirty="0"/>
              <a:t> a key indicator used in deciding whether control </a:t>
            </a:r>
            <a:r>
              <a:rPr lang="en-US" sz="2000" dirty="0" smtClean="0"/>
              <a:t>has </a:t>
            </a:r>
            <a:r>
              <a:rPr lang="en-US" sz="2000" dirty="0"/>
              <a:t>passed from the seller to the </a:t>
            </a:r>
            <a:r>
              <a:rPr lang="en-US" sz="2000" dirty="0" smtClean="0"/>
              <a:t>buyer</a:t>
            </a:r>
            <a:r>
              <a:rPr lang="en-US" sz="2000" dirty="0"/>
              <a:t>?</a:t>
            </a:r>
          </a:p>
          <a:p>
            <a:pPr marL="457200" indent="-457200">
              <a:buFont typeface="+mj-lt"/>
              <a:buAutoNum type="alphaLcPeriod"/>
            </a:pPr>
            <a:r>
              <a:rPr lang="en-US" sz="2000" dirty="0" smtClean="0"/>
              <a:t>Seller can identify </a:t>
            </a:r>
            <a:r>
              <a:rPr lang="en-US" sz="2000" dirty="0"/>
              <a:t>the contract with a </a:t>
            </a:r>
            <a:r>
              <a:rPr lang="en-US" sz="2000" dirty="0" smtClean="0"/>
              <a:t>buyer</a:t>
            </a:r>
            <a:endParaRPr lang="en-US" sz="2000" dirty="0"/>
          </a:p>
          <a:p>
            <a:pPr marL="457200" indent="-457200">
              <a:buFont typeface="+mj-lt"/>
              <a:buAutoNum type="alphaLcPeriod"/>
            </a:pPr>
            <a:r>
              <a:rPr lang="en-US" sz="2000" dirty="0" smtClean="0"/>
              <a:t>Buyer has an </a:t>
            </a:r>
            <a:r>
              <a:rPr lang="en-US" sz="2000" dirty="0"/>
              <a:t>obligation to pay the </a:t>
            </a:r>
            <a:r>
              <a:rPr lang="en-US" sz="2000" dirty="0" smtClean="0"/>
              <a:t>seller</a:t>
            </a:r>
            <a:endParaRPr lang="en-US" sz="2000" dirty="0"/>
          </a:p>
          <a:p>
            <a:pPr marL="457200" indent="-457200">
              <a:buFont typeface="+mj-lt"/>
              <a:buAutoNum type="alphaLcPeriod"/>
            </a:pPr>
            <a:r>
              <a:rPr lang="en-US" sz="2000" dirty="0" smtClean="0"/>
              <a:t>Buyer has legal </a:t>
            </a:r>
            <a:r>
              <a:rPr lang="en-US" sz="2000" dirty="0"/>
              <a:t>title to the </a:t>
            </a:r>
            <a:r>
              <a:rPr lang="en-US" sz="2000" dirty="0" smtClean="0"/>
              <a:t>asset</a:t>
            </a:r>
            <a:endParaRPr lang="en-US" sz="2000" dirty="0"/>
          </a:p>
          <a:p>
            <a:pPr marL="457200" indent="-457200">
              <a:buFont typeface="+mj-lt"/>
              <a:buAutoNum type="alphaLcPeriod"/>
            </a:pPr>
            <a:r>
              <a:rPr lang="en-US" sz="2000" dirty="0" smtClean="0"/>
              <a:t>Buyer has physical </a:t>
            </a:r>
            <a:r>
              <a:rPr lang="en-US" sz="2000" dirty="0"/>
              <a:t>possession of the </a:t>
            </a:r>
            <a:r>
              <a:rPr lang="en-US" sz="2000" dirty="0" smtClean="0"/>
              <a:t>asset</a:t>
            </a: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61999" y="232563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6" name="TextBox 5"/>
          <p:cNvSpPr txBox="1"/>
          <p:nvPr/>
        </p:nvSpPr>
        <p:spPr>
          <a:xfrm>
            <a:off x="887913" y="4024262"/>
            <a:ext cx="7887686" cy="2294218"/>
          </a:xfrm>
          <a:prstGeom prst="rect">
            <a:avLst/>
          </a:prstGeom>
          <a:solidFill>
            <a:srgbClr val="FDEADA"/>
          </a:solidFill>
          <a:ln w="6350">
            <a:solidFill>
              <a:schemeClr val="tx1"/>
            </a:solidFill>
          </a:ln>
        </p:spPr>
        <p:txBody>
          <a:bodyPr wrap="square" rtlCol="0">
            <a:spAutoFit/>
          </a:bodyPr>
          <a:lstStyle/>
          <a:p>
            <a:pPr>
              <a:lnSpc>
                <a:spcPts val="2400"/>
              </a:lnSpc>
            </a:pPr>
            <a:r>
              <a:rPr lang="en-US" dirty="0" smtClean="0"/>
              <a:t>The correct answer is </a:t>
            </a:r>
            <a:r>
              <a:rPr lang="en-US" i="1" dirty="0" smtClean="0"/>
              <a:t>a. </a:t>
            </a:r>
            <a:r>
              <a:rPr lang="en-US" dirty="0" smtClean="0"/>
              <a:t>The buyer </a:t>
            </a:r>
            <a:r>
              <a:rPr lang="en-US" dirty="0"/>
              <a:t>is more likely to control a good or service if the </a:t>
            </a:r>
            <a:r>
              <a:rPr lang="en-US" dirty="0" smtClean="0"/>
              <a:t>buyer </a:t>
            </a:r>
            <a:r>
              <a:rPr lang="en-US" dirty="0"/>
              <a:t>has: </a:t>
            </a:r>
          </a:p>
          <a:p>
            <a:pPr marL="742950" lvl="1" indent="-285750">
              <a:lnSpc>
                <a:spcPts val="2400"/>
              </a:lnSpc>
              <a:buFont typeface="Arial"/>
              <a:buChar char="•"/>
            </a:pPr>
            <a:r>
              <a:rPr lang="en-US" dirty="0" smtClean="0"/>
              <a:t>An </a:t>
            </a:r>
            <a:r>
              <a:rPr lang="en-US" dirty="0"/>
              <a:t>obligation to pay the </a:t>
            </a:r>
            <a:r>
              <a:rPr lang="en-US" dirty="0" smtClean="0"/>
              <a:t>seller </a:t>
            </a:r>
            <a:endParaRPr lang="en-US" dirty="0"/>
          </a:p>
          <a:p>
            <a:pPr marL="742950" lvl="1" indent="-285750">
              <a:lnSpc>
                <a:spcPts val="2400"/>
              </a:lnSpc>
              <a:buFont typeface="Arial"/>
              <a:buChar char="•"/>
            </a:pPr>
            <a:r>
              <a:rPr lang="en-US" dirty="0" smtClean="0"/>
              <a:t>Legal </a:t>
            </a:r>
            <a:r>
              <a:rPr lang="en-US" dirty="0"/>
              <a:t>title to the </a:t>
            </a:r>
            <a:r>
              <a:rPr lang="en-US" dirty="0" smtClean="0"/>
              <a:t>asset </a:t>
            </a:r>
            <a:endParaRPr lang="en-US" dirty="0"/>
          </a:p>
          <a:p>
            <a:pPr marL="742950" lvl="1" indent="-285750">
              <a:lnSpc>
                <a:spcPts val="2400"/>
              </a:lnSpc>
              <a:buFont typeface="Arial"/>
              <a:buChar char="•"/>
            </a:pPr>
            <a:r>
              <a:rPr lang="en-US" dirty="0" smtClean="0"/>
              <a:t>Physical </a:t>
            </a:r>
            <a:r>
              <a:rPr lang="en-US" dirty="0"/>
              <a:t>possession of the </a:t>
            </a:r>
            <a:r>
              <a:rPr lang="en-US" dirty="0" smtClean="0"/>
              <a:t>asset </a:t>
            </a:r>
          </a:p>
          <a:p>
            <a:pPr marL="742950" lvl="1" indent="-285750">
              <a:lnSpc>
                <a:spcPts val="2400"/>
              </a:lnSpc>
              <a:buFont typeface="Arial"/>
              <a:buChar char="•"/>
            </a:pPr>
            <a:r>
              <a:rPr lang="en-US" dirty="0" smtClean="0"/>
              <a:t>Assumed the risks and rewards of ownership </a:t>
            </a:r>
          </a:p>
          <a:p>
            <a:pPr marL="742950" lvl="1" indent="-285750">
              <a:lnSpc>
                <a:spcPts val="2400"/>
              </a:lnSpc>
              <a:buFont typeface="Arial"/>
              <a:buChar char="•"/>
            </a:pPr>
            <a:r>
              <a:rPr lang="en-US" dirty="0" smtClean="0"/>
              <a:t>Accepted </a:t>
            </a:r>
            <a:r>
              <a:rPr lang="en-US" dirty="0"/>
              <a:t>the </a:t>
            </a:r>
            <a:r>
              <a:rPr lang="en-US" dirty="0" smtClean="0"/>
              <a:t>asset</a:t>
            </a:r>
            <a:endParaRPr lang="en-IN" dirty="0"/>
          </a:p>
        </p:txBody>
      </p:sp>
      <p:sp>
        <p:nvSpPr>
          <p:cNvPr id="7"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LO5-2</a:t>
            </a:r>
          </a:p>
        </p:txBody>
      </p:sp>
    </p:spTree>
    <p:extLst>
      <p:ext uri="{BB962C8B-B14F-4D97-AF65-F5344CB8AC3E}">
        <p14:creationId xmlns:p14="http://schemas.microsoft.com/office/powerpoint/2010/main" val="406084927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r>
              <a:rPr lang="en-US" altLang="en-US" b="1" dirty="0"/>
              <a:t>Concept </a:t>
            </a:r>
            <a:r>
              <a:rPr lang="en-US" altLang="en-US" b="1" dirty="0" smtClean="0"/>
              <a:t>Check:</a:t>
            </a:r>
            <a:br>
              <a:rPr lang="en-US" altLang="en-US" b="1" dirty="0" smtClean="0"/>
            </a:br>
            <a:r>
              <a:rPr lang="en-IN" altLang="en-US" dirty="0" smtClean="0"/>
              <a:t>K</a:t>
            </a:r>
            <a:r>
              <a:rPr lang="en-IN" dirty="0" smtClean="0"/>
              <a:t>ey </a:t>
            </a:r>
            <a:r>
              <a:rPr lang="en-IN" dirty="0"/>
              <a:t>Indicators for the Transfer of </a:t>
            </a:r>
            <a:r>
              <a:rPr lang="en-IN" dirty="0" smtClean="0"/>
              <a:t>Control (2)</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smtClean="0"/>
              <a:t>Which </a:t>
            </a:r>
            <a:r>
              <a:rPr lang="en-US" sz="2000" dirty="0"/>
              <a:t>of the following is </a:t>
            </a:r>
            <a:r>
              <a:rPr lang="en-US" sz="2000" b="1" dirty="0"/>
              <a:t>not </a:t>
            </a:r>
            <a:r>
              <a:rPr lang="en-US" sz="2000" dirty="0"/>
              <a:t>an indicator that control of a good has passed from the seller to the buyer?</a:t>
            </a:r>
          </a:p>
          <a:p>
            <a:pPr marL="457200" indent="-457200">
              <a:buFont typeface="+mj-lt"/>
              <a:buAutoNum type="alphaLcPeriod"/>
              <a:tabLst>
                <a:tab pos="342900" algn="l"/>
              </a:tabLst>
            </a:pPr>
            <a:r>
              <a:rPr lang="en-US" sz="2000" dirty="0" smtClean="0"/>
              <a:t>Buyer </a:t>
            </a:r>
            <a:r>
              <a:rPr lang="en-US" sz="2000" dirty="0"/>
              <a:t>has legal </a:t>
            </a:r>
            <a:r>
              <a:rPr lang="en-US" sz="2000" dirty="0" smtClean="0"/>
              <a:t>title</a:t>
            </a:r>
            <a:endParaRPr lang="en-US" sz="2000" dirty="0"/>
          </a:p>
          <a:p>
            <a:pPr marL="457200" indent="-457200">
              <a:buFont typeface="+mj-lt"/>
              <a:buAutoNum type="alphaLcPeriod"/>
              <a:tabLst>
                <a:tab pos="342900" algn="l"/>
              </a:tabLst>
            </a:pPr>
            <a:r>
              <a:rPr lang="en-US" sz="2000" dirty="0" smtClean="0"/>
              <a:t>Buyer </a:t>
            </a:r>
            <a:r>
              <a:rPr lang="en-US" sz="2000" dirty="0"/>
              <a:t>has an unconditional obligation to </a:t>
            </a:r>
            <a:r>
              <a:rPr lang="en-US" sz="2000" dirty="0" smtClean="0"/>
              <a:t>pay</a:t>
            </a:r>
            <a:endParaRPr lang="en-US" sz="2000" dirty="0"/>
          </a:p>
          <a:p>
            <a:pPr marL="457200" indent="-457200">
              <a:buFont typeface="+mj-lt"/>
              <a:buAutoNum type="alphaLcPeriod"/>
              <a:tabLst>
                <a:tab pos="342900" algn="l"/>
              </a:tabLst>
            </a:pPr>
            <a:r>
              <a:rPr lang="en-US" sz="2000" dirty="0" smtClean="0"/>
              <a:t>Buyer </a:t>
            </a:r>
            <a:r>
              <a:rPr lang="en-US" sz="2000" dirty="0"/>
              <a:t>has scheduled </a:t>
            </a:r>
            <a:r>
              <a:rPr lang="en-US" sz="2000" dirty="0" smtClean="0"/>
              <a:t>delivery</a:t>
            </a:r>
            <a:endParaRPr lang="en-US" sz="2000" dirty="0"/>
          </a:p>
          <a:p>
            <a:pPr marL="457200" indent="-457200">
              <a:buFont typeface="+mj-lt"/>
              <a:buAutoNum type="alphaLcPeriod"/>
              <a:tabLst>
                <a:tab pos="342900" algn="l"/>
              </a:tabLst>
            </a:pPr>
            <a:r>
              <a:rPr lang="en-US" sz="2000" dirty="0" smtClean="0"/>
              <a:t>Buyer </a:t>
            </a:r>
            <a:r>
              <a:rPr lang="en-US" sz="2000" dirty="0"/>
              <a:t>has assumed the risk and rewards of </a:t>
            </a:r>
            <a:r>
              <a:rPr lang="en-US" sz="2000" dirty="0" smtClean="0"/>
              <a:t>ownership</a:t>
            </a: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33149" y="304800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extBox 5"/>
          <p:cNvSpPr txBox="1"/>
          <p:nvPr/>
        </p:nvSpPr>
        <p:spPr>
          <a:xfrm>
            <a:off x="762049" y="4223607"/>
            <a:ext cx="8013600" cy="1032334"/>
          </a:xfrm>
          <a:prstGeom prst="rect">
            <a:avLst/>
          </a:prstGeom>
          <a:solidFill>
            <a:srgbClr val="FDEADA"/>
          </a:solidFill>
          <a:ln w="6350">
            <a:solidFill>
              <a:schemeClr val="tx1"/>
            </a:solidFill>
          </a:ln>
        </p:spPr>
        <p:txBody>
          <a:bodyPr wrap="square" rtlCol="0">
            <a:spAutoFit/>
          </a:bodyPr>
          <a:lstStyle/>
          <a:p>
            <a:pPr>
              <a:lnSpc>
                <a:spcPts val="2460"/>
              </a:lnSpc>
              <a:spcBef>
                <a:spcPts val="0"/>
              </a:spcBef>
              <a:spcAft>
                <a:spcPts val="0"/>
              </a:spcAft>
            </a:pPr>
            <a:r>
              <a:rPr lang="en-US" dirty="0" smtClean="0"/>
              <a:t>The correct answer is </a:t>
            </a:r>
            <a:r>
              <a:rPr lang="en-US" i="1" dirty="0" smtClean="0"/>
              <a:t>c. </a:t>
            </a:r>
            <a:r>
              <a:rPr lang="en-US" dirty="0" smtClean="0"/>
              <a:t>Whether </a:t>
            </a:r>
            <a:r>
              <a:rPr lang="en-US" dirty="0"/>
              <a:t>the buyer has </a:t>
            </a:r>
            <a:r>
              <a:rPr lang="en-US" b="1" dirty="0">
                <a:solidFill>
                  <a:srgbClr val="C00000"/>
                </a:solidFill>
              </a:rPr>
              <a:t>scheduled</a:t>
            </a:r>
            <a:r>
              <a:rPr lang="en-US" dirty="0">
                <a:solidFill>
                  <a:srgbClr val="C00000"/>
                </a:solidFill>
              </a:rPr>
              <a:t> </a:t>
            </a:r>
            <a:r>
              <a:rPr lang="en-US" dirty="0"/>
              <a:t>delivery is not an indicator of passage of control. Delivery, so that the </a:t>
            </a:r>
            <a:r>
              <a:rPr lang="en-US" dirty="0" smtClean="0"/>
              <a:t>buyer </a:t>
            </a:r>
            <a:r>
              <a:rPr lang="en-US" dirty="0"/>
              <a:t>has physical possession, is a control indicator.</a:t>
            </a:r>
            <a:endParaRPr lang="en-US" b="1" dirty="0">
              <a:solidFill>
                <a:srgbClr val="C00000"/>
              </a:solidFill>
            </a:endParaRPr>
          </a:p>
        </p:txBody>
      </p:sp>
      <p:sp>
        <p:nvSpPr>
          <p:cNvPr id="7"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LO5-2</a:t>
            </a:r>
          </a:p>
        </p:txBody>
      </p:sp>
    </p:spTree>
    <p:extLst>
      <p:ext uri="{BB962C8B-B14F-4D97-AF65-F5344CB8AC3E}">
        <p14:creationId xmlns:p14="http://schemas.microsoft.com/office/powerpoint/2010/main" val="5642490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normAutofit/>
          </a:bodyPr>
          <a:lstStyle/>
          <a:p>
            <a:r>
              <a:rPr lang="en-IN" sz="3200" dirty="0">
                <a:ea typeface="Adobe Fan Heiti Std B"/>
                <a:cs typeface="Adobe Fan Heiti Std B"/>
              </a:rPr>
              <a:t>Recognizing Revenue </a:t>
            </a:r>
            <a:r>
              <a:rPr lang="en-IN" sz="3200" dirty="0" smtClean="0">
                <a:ea typeface="Adobe Fan Heiti Std B"/>
                <a:cs typeface="Adobe Fan Heiti Std B"/>
              </a:rPr>
              <a:t>Over </a:t>
            </a:r>
            <a:r>
              <a:rPr lang="en-IN" sz="3200" dirty="0">
                <a:ea typeface="Adobe Fan Heiti Std B"/>
                <a:cs typeface="Adobe Fan Heiti Std B"/>
              </a:rPr>
              <a:t>a Period of Time</a:t>
            </a:r>
          </a:p>
        </p:txBody>
      </p:sp>
      <p:sp>
        <p:nvSpPr>
          <p:cNvPr id="3" name="Content Placeholder 2"/>
          <p:cNvSpPr>
            <a:spLocks noGrp="1"/>
          </p:cNvSpPr>
          <p:nvPr>
            <p:ph idx="1"/>
          </p:nvPr>
        </p:nvSpPr>
        <p:spPr>
          <a:xfrm>
            <a:off x="611560" y="1371742"/>
            <a:ext cx="8229600" cy="4525963"/>
          </a:xfrm>
        </p:spPr>
        <p:txBody>
          <a:bodyPr>
            <a:normAutofit fontScale="85000" lnSpcReduction="20000"/>
          </a:bodyPr>
          <a:lstStyle/>
          <a:p>
            <a:r>
              <a:rPr lang="en-IN" dirty="0"/>
              <a:t>Revenue is recognized </a:t>
            </a:r>
            <a:r>
              <a:rPr lang="en-IN" b="1" dirty="0">
                <a:solidFill>
                  <a:srgbClr val="C00000"/>
                </a:solidFill>
              </a:rPr>
              <a:t>over a period of time </a:t>
            </a:r>
            <a:r>
              <a:rPr lang="en-IN" dirty="0"/>
              <a:t>if </a:t>
            </a:r>
            <a:r>
              <a:rPr lang="en-IN" b="1" dirty="0"/>
              <a:t>one</a:t>
            </a:r>
            <a:r>
              <a:rPr lang="en-IN" dirty="0"/>
              <a:t> of the following three conditions hold:</a:t>
            </a:r>
          </a:p>
          <a:p>
            <a:pPr lvl="1"/>
            <a:r>
              <a:rPr lang="en-IN" dirty="0"/>
              <a:t>The customer </a:t>
            </a:r>
            <a:r>
              <a:rPr lang="en-IN" b="1" dirty="0">
                <a:solidFill>
                  <a:srgbClr val="C00000"/>
                </a:solidFill>
              </a:rPr>
              <a:t>consumes the benefit </a:t>
            </a:r>
            <a:r>
              <a:rPr lang="en-IN" dirty="0"/>
              <a:t>of the seller’s work as it is performed (example: a cleaning service)</a:t>
            </a:r>
          </a:p>
          <a:p>
            <a:pPr lvl="1"/>
            <a:r>
              <a:rPr lang="en-IN" dirty="0"/>
              <a:t>The customer </a:t>
            </a:r>
            <a:r>
              <a:rPr lang="en-IN" b="1" dirty="0">
                <a:solidFill>
                  <a:srgbClr val="C00000"/>
                </a:solidFill>
              </a:rPr>
              <a:t>controls the asset as it is created </a:t>
            </a:r>
            <a:r>
              <a:rPr lang="en-IN" dirty="0"/>
              <a:t>(example: constructing a building extension)</a:t>
            </a:r>
          </a:p>
          <a:p>
            <a:pPr lvl="1"/>
            <a:r>
              <a:rPr lang="en-IN" dirty="0"/>
              <a:t>The seller is creating an </a:t>
            </a:r>
            <a:r>
              <a:rPr lang="en-IN" b="1" dirty="0">
                <a:solidFill>
                  <a:srgbClr val="C00000"/>
                </a:solidFill>
              </a:rPr>
              <a:t>asset that has no alternative use </a:t>
            </a:r>
            <a:r>
              <a:rPr lang="en-IN" dirty="0"/>
              <a:t>to the seller and the seller has the legal right to receive payment for progress to date </a:t>
            </a:r>
            <a:r>
              <a:rPr lang="en-US" dirty="0"/>
              <a:t>even if the contract is cancelled (example: an order of jets customized for the U.S. Air Force)</a:t>
            </a:r>
            <a:endParaRPr lang="en-IN" dirty="0"/>
          </a:p>
          <a:p>
            <a:r>
              <a:rPr lang="en-IN" dirty="0"/>
              <a:t>Revenue is recognized in proportion to </a:t>
            </a:r>
            <a:r>
              <a:rPr lang="en-IN" dirty="0" smtClean="0"/>
              <a:t>the amount of performance </a:t>
            </a:r>
            <a:r>
              <a:rPr lang="en-IN" dirty="0"/>
              <a:t>obligation that has been satisfied</a:t>
            </a:r>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p:cNvSpPr>
            <a:spLocks noGrp="1"/>
          </p:cNvSpPr>
          <p:nvPr>
            <p:ph type="title"/>
          </p:nvPr>
        </p:nvSpPr>
        <p:spPr>
          <a:xfrm>
            <a:off x="672564" y="296410"/>
            <a:ext cx="8229600" cy="893243"/>
          </a:xfrm>
        </p:spPr>
        <p:txBody>
          <a:bodyPr>
            <a:noAutofit/>
          </a:bodyPr>
          <a:lstStyle/>
          <a:p>
            <a:pPr>
              <a:lnSpc>
                <a:spcPct val="100000"/>
              </a:lnSpc>
            </a:pPr>
            <a:r>
              <a:rPr lang="en-IN" sz="2800" dirty="0">
                <a:ea typeface="Adobe Fan Heiti Std B"/>
                <a:cs typeface="Adobe Fan Heiti Std B"/>
              </a:rPr>
              <a:t>Recognizing Revenue </a:t>
            </a:r>
            <a:r>
              <a:rPr lang="en-IN" sz="2800" dirty="0" smtClean="0">
                <a:ea typeface="Adobe Fan Heiti Std B"/>
                <a:cs typeface="Adobe Fan Heiti Std B"/>
              </a:rPr>
              <a:t>Over </a:t>
            </a:r>
            <a:r>
              <a:rPr lang="en-IN" sz="2800" dirty="0">
                <a:ea typeface="Adobe Fan Heiti Std B"/>
                <a:cs typeface="Adobe Fan Heiti Std B"/>
              </a:rPr>
              <a:t>a Period of </a:t>
            </a:r>
            <a:r>
              <a:rPr lang="en-IN" sz="2800" dirty="0" smtClean="0">
                <a:ea typeface="Adobe Fan Heiti Std B"/>
                <a:cs typeface="Adobe Fan Heiti Std B"/>
              </a:rPr>
              <a:t>Time </a:t>
            </a:r>
            <a:r>
              <a:rPr lang="en-IN" sz="2400" dirty="0" smtClean="0">
                <a:ea typeface="Adobe Fan Heiti Std B"/>
                <a:cs typeface="Adobe Fan Heiti Std B"/>
              </a:rPr>
              <a:t>(continued)</a:t>
            </a:r>
            <a:endParaRPr lang="en-IN" sz="2400" dirty="0">
              <a:ea typeface="Adobe Fan Heiti Std B"/>
              <a:cs typeface="Adobe Fan Heiti Std B"/>
            </a:endParaRPr>
          </a:p>
        </p:txBody>
      </p:sp>
      <p:sp>
        <p:nvSpPr>
          <p:cNvPr id="3" name="Content Placeholder 2"/>
          <p:cNvSpPr>
            <a:spLocks noGrp="1"/>
          </p:cNvSpPr>
          <p:nvPr>
            <p:ph idx="1"/>
          </p:nvPr>
        </p:nvSpPr>
        <p:spPr>
          <a:xfrm>
            <a:off x="611560" y="1045179"/>
            <a:ext cx="8229600" cy="4786015"/>
          </a:xfrm>
        </p:spPr>
        <p:txBody>
          <a:bodyPr/>
          <a:lstStyle/>
          <a:p>
            <a:pPr marL="0" indent="0">
              <a:buNone/>
            </a:pPr>
            <a:r>
              <a:rPr lang="en-IN" sz="2800" dirty="0"/>
              <a:t>TrueTech Industries sells one-year subscriptions to the Tri-Net multi-user platform of Internet-based games. TrueTech sells 1,000 subscriptions for $60 each on January 1, 2018</a:t>
            </a:r>
            <a:r>
              <a:rPr lang="en-IN" dirty="0"/>
              <a:t>.</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LO5-3</a:t>
            </a:r>
          </a:p>
        </p:txBody>
      </p:sp>
      <p:sp>
        <p:nvSpPr>
          <p:cNvPr id="6" name="Rectangle 5"/>
          <p:cNvSpPr/>
          <p:nvPr/>
        </p:nvSpPr>
        <p:spPr>
          <a:xfrm>
            <a:off x="3972560" y="5354938"/>
            <a:ext cx="721360" cy="1173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3268128" y="5258934"/>
            <a:ext cx="1519237" cy="1067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0" name="Rectangle 9"/>
          <p:cNvSpPr/>
          <p:nvPr/>
        </p:nvSpPr>
        <p:spPr>
          <a:xfrm>
            <a:off x="3268127" y="6409646"/>
            <a:ext cx="1519237" cy="3701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grpSp>
        <p:nvGrpSpPr>
          <p:cNvPr id="5" name="Group 4"/>
          <p:cNvGrpSpPr/>
          <p:nvPr/>
        </p:nvGrpSpPr>
        <p:grpSpPr>
          <a:xfrm>
            <a:off x="826552" y="3067534"/>
            <a:ext cx="7921626" cy="1361095"/>
            <a:chOff x="826552" y="3067534"/>
            <a:chExt cx="7921626" cy="1361095"/>
          </a:xfrm>
        </p:grpSpPr>
        <p:grpSp>
          <p:nvGrpSpPr>
            <p:cNvPr id="22" name="Group 21"/>
            <p:cNvGrpSpPr/>
            <p:nvPr/>
          </p:nvGrpSpPr>
          <p:grpSpPr>
            <a:xfrm>
              <a:off x="826552" y="3106547"/>
              <a:ext cx="7921626" cy="1322082"/>
              <a:chOff x="876301" y="3017270"/>
              <a:chExt cx="7921626" cy="1322082"/>
            </a:xfrm>
          </p:grpSpPr>
          <p:sp>
            <p:nvSpPr>
              <p:cNvPr id="23" name="Rectangle 22"/>
              <p:cNvSpPr/>
              <p:nvPr/>
            </p:nvSpPr>
            <p:spPr>
              <a:xfrm>
                <a:off x="876301" y="3017270"/>
                <a:ext cx="7921625" cy="1322082"/>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24" name="Straight Connector 23"/>
              <p:cNvCxnSpPr/>
              <p:nvPr/>
            </p:nvCxnSpPr>
            <p:spPr>
              <a:xfrm>
                <a:off x="876302" y="3467310"/>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a:spLocks noChangeArrowheads="1"/>
            </p:cNvSpPr>
            <p:nvPr/>
          </p:nvSpPr>
          <p:spPr bwMode="auto">
            <a:xfrm>
              <a:off x="947578" y="310654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contract inception</a:t>
              </a:r>
              <a:endParaRPr lang="en-IN" sz="2400" b="1" baseline="30000" dirty="0">
                <a:latin typeface="Calibri" pitchFamily="34" charset="0"/>
              </a:endParaRPr>
            </a:p>
          </p:txBody>
        </p:sp>
        <p:sp>
          <p:nvSpPr>
            <p:cNvPr id="14" name="TextBox 13"/>
            <p:cNvSpPr txBox="1">
              <a:spLocks noChangeArrowheads="1"/>
            </p:cNvSpPr>
            <p:nvPr/>
          </p:nvSpPr>
          <p:spPr bwMode="auto">
            <a:xfrm>
              <a:off x="7310427" y="3081005"/>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5" name="TextBox 14"/>
            <p:cNvSpPr txBox="1">
              <a:spLocks noChangeArrowheads="1"/>
            </p:cNvSpPr>
            <p:nvPr/>
          </p:nvSpPr>
          <p:spPr bwMode="auto">
            <a:xfrm>
              <a:off x="5911850" y="3067534"/>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grpSp>
      <p:sp>
        <p:nvSpPr>
          <p:cNvPr id="17" name="TextBox 16"/>
          <p:cNvSpPr txBox="1">
            <a:spLocks noChangeArrowheads="1"/>
          </p:cNvSpPr>
          <p:nvPr/>
        </p:nvSpPr>
        <p:spPr bwMode="auto">
          <a:xfrm>
            <a:off x="1122363" y="3542670"/>
            <a:ext cx="3529012" cy="406400"/>
          </a:xfrm>
          <a:prstGeom prst="rect">
            <a:avLst/>
          </a:prstGeom>
          <a:noFill/>
          <a:ln w="9525">
            <a:noFill/>
            <a:miter lim="800000"/>
            <a:headEnd/>
            <a:tailEnd/>
          </a:ln>
        </p:spPr>
        <p:txBody>
          <a:bodyPr/>
          <a:lstStyle/>
          <a:p>
            <a:r>
              <a:rPr lang="en-IN" sz="2400" dirty="0">
                <a:latin typeface="Calibri" pitchFamily="34" charset="0"/>
              </a:rPr>
              <a:t>Cash ($60 × 1,000)</a:t>
            </a:r>
          </a:p>
        </p:txBody>
      </p:sp>
      <p:sp>
        <p:nvSpPr>
          <p:cNvPr id="18" name="TextBox 17"/>
          <p:cNvSpPr txBox="1">
            <a:spLocks noChangeArrowheads="1"/>
          </p:cNvSpPr>
          <p:nvPr/>
        </p:nvSpPr>
        <p:spPr bwMode="auto">
          <a:xfrm>
            <a:off x="1617665" y="3949072"/>
            <a:ext cx="2878137" cy="404813"/>
          </a:xfrm>
          <a:prstGeom prst="rect">
            <a:avLst/>
          </a:prstGeom>
          <a:noFill/>
          <a:ln w="9525">
            <a:noFill/>
            <a:miter lim="800000"/>
            <a:headEnd/>
            <a:tailEnd/>
          </a:ln>
        </p:spPr>
        <p:txBody>
          <a:bodyPr/>
          <a:lstStyle/>
          <a:p>
            <a:r>
              <a:rPr lang="en-IN" sz="2400" dirty="0">
                <a:latin typeface="Calibri" pitchFamily="34" charset="0"/>
              </a:rPr>
              <a:t>Deferred revenue</a:t>
            </a:r>
          </a:p>
        </p:txBody>
      </p:sp>
      <p:sp>
        <p:nvSpPr>
          <p:cNvPr id="19" name="TextBox 18"/>
          <p:cNvSpPr txBox="1">
            <a:spLocks noChangeArrowheads="1"/>
          </p:cNvSpPr>
          <p:nvPr/>
        </p:nvSpPr>
        <p:spPr bwMode="auto">
          <a:xfrm>
            <a:off x="6002338" y="3542670"/>
            <a:ext cx="1185862" cy="406400"/>
          </a:xfrm>
          <a:prstGeom prst="rect">
            <a:avLst/>
          </a:prstGeom>
          <a:noFill/>
          <a:ln w="9525">
            <a:noFill/>
            <a:miter lim="800000"/>
            <a:headEnd/>
            <a:tailEnd/>
          </a:ln>
        </p:spPr>
        <p:txBody>
          <a:bodyPr/>
          <a:lstStyle>
            <a:defPPr>
              <a:defRPr lang="en-US"/>
            </a:defPPr>
            <a:lvl1pPr algn="r">
              <a:defRPr sz="2600" b="1">
                <a:solidFill>
                  <a:srgbClr val="FF0066"/>
                </a:solidFill>
                <a:latin typeface="Calibri" pitchFamily="34" charset="0"/>
              </a:defRPr>
            </a:lvl1pPr>
          </a:lstStyle>
          <a:p>
            <a:r>
              <a:rPr lang="en-IN" sz="2400" b="0" dirty="0">
                <a:solidFill>
                  <a:schemeClr val="tx1"/>
                </a:solidFill>
              </a:rPr>
              <a:t>60,000</a:t>
            </a:r>
          </a:p>
        </p:txBody>
      </p:sp>
      <p:sp>
        <p:nvSpPr>
          <p:cNvPr id="20" name="TextBox 19"/>
          <p:cNvSpPr txBox="1">
            <a:spLocks noChangeArrowheads="1"/>
          </p:cNvSpPr>
          <p:nvPr/>
        </p:nvSpPr>
        <p:spPr bwMode="auto">
          <a:xfrm>
            <a:off x="7188200" y="3949072"/>
            <a:ext cx="1189038"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60,000</a:t>
            </a:r>
          </a:p>
        </p:txBody>
      </p:sp>
      <p:graphicFrame>
        <p:nvGraphicFramePr>
          <p:cNvPr id="2" name="Object 1"/>
          <p:cNvGraphicFramePr>
            <a:graphicFrameLocks noChangeAspect="1"/>
          </p:cNvGraphicFramePr>
          <p:nvPr>
            <p:extLst>
              <p:ext uri="{D42A27DB-BD31-4B8C-83A1-F6EECF244321}">
                <p14:modId xmlns:p14="http://schemas.microsoft.com/office/powerpoint/2010/main" val="139349299"/>
              </p:ext>
            </p:extLst>
          </p:nvPr>
        </p:nvGraphicFramePr>
        <p:xfrm>
          <a:off x="3185529" y="4513135"/>
          <a:ext cx="3303169" cy="1890812"/>
        </p:xfrm>
        <a:graphic>
          <a:graphicData uri="http://schemas.openxmlformats.org/presentationml/2006/ole">
            <mc:AlternateContent xmlns:mc="http://schemas.openxmlformats.org/markup-compatibility/2006">
              <mc:Choice xmlns:v="urn:schemas-microsoft-com:vml" Requires="v">
                <p:oleObj spid="_x0000_s1385" name="Worksheet" r:id="rId5" imgW="3257550" imgH="2076540" progId="Excel.Sheet.12">
                  <p:embed/>
                </p:oleObj>
              </mc:Choice>
              <mc:Fallback>
                <p:oleObj name="Worksheet" r:id="rId5" imgW="3257550" imgH="2076540" progId="Excel.Sheet.12">
                  <p:embed/>
                  <p:pic>
                    <p:nvPicPr>
                      <p:cNvPr id="0" name=""/>
                      <p:cNvPicPr/>
                      <p:nvPr/>
                    </p:nvPicPr>
                    <p:blipFill>
                      <a:blip r:embed="rId6"/>
                      <a:stretch>
                        <a:fillRect/>
                      </a:stretch>
                    </p:blipFill>
                    <p:spPr>
                      <a:xfrm>
                        <a:off x="3185529" y="4513135"/>
                        <a:ext cx="3303169" cy="1890812"/>
                      </a:xfrm>
                      <a:prstGeom prst="rect">
                        <a:avLst/>
                      </a:prstGeom>
                    </p:spPr>
                  </p:pic>
                </p:oleObj>
              </mc:Fallback>
            </mc:AlternateContent>
          </a:graphicData>
        </a:graphic>
      </p:graphicFrame>
    </p:spTree>
    <p:extLst>
      <p:ext uri="{BB962C8B-B14F-4D97-AF65-F5344CB8AC3E}">
        <p14:creationId xmlns:p14="http://schemas.microsoft.com/office/powerpoint/2010/main" val="30327034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500"/>
                            </p:stCondLst>
                            <p:childTnLst>
                              <p:par>
                                <p:cTn id="21" presetID="10" presetClass="entr" presetSubtype="0" fill="hold" nodeType="afterEffect">
                                  <p:stCondLst>
                                    <p:cond delay="10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876301" y="2706630"/>
            <a:ext cx="7921625" cy="1398811"/>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3" name="TextBox 12"/>
          <p:cNvSpPr txBox="1">
            <a:spLocks noChangeArrowheads="1"/>
          </p:cNvSpPr>
          <p:nvPr/>
        </p:nvSpPr>
        <p:spPr bwMode="auto">
          <a:xfrm>
            <a:off x="876300" y="2717743"/>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each month</a:t>
            </a:r>
            <a:endParaRPr lang="en-IN" sz="2400" b="1" baseline="30000" dirty="0">
              <a:latin typeface="Calibri" pitchFamily="34" charset="0"/>
            </a:endParaRPr>
          </a:p>
        </p:txBody>
      </p:sp>
      <p:sp>
        <p:nvSpPr>
          <p:cNvPr id="14" name="TextBox 13"/>
          <p:cNvSpPr txBox="1">
            <a:spLocks noChangeArrowheads="1"/>
          </p:cNvSpPr>
          <p:nvPr/>
        </p:nvSpPr>
        <p:spPr bwMode="auto">
          <a:xfrm>
            <a:off x="7269163" y="2711393"/>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5" name="TextBox 14"/>
          <p:cNvSpPr txBox="1">
            <a:spLocks noChangeArrowheads="1"/>
          </p:cNvSpPr>
          <p:nvPr/>
        </p:nvSpPr>
        <p:spPr bwMode="auto">
          <a:xfrm>
            <a:off x="5911850" y="2711393"/>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16" name="Straight Connector 15"/>
          <p:cNvCxnSpPr/>
          <p:nvPr/>
        </p:nvCxnSpPr>
        <p:spPr>
          <a:xfrm>
            <a:off x="876302" y="3156669"/>
            <a:ext cx="7921625"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30" name="Content Placeholder 2"/>
          <p:cNvSpPr>
            <a:spLocks noGrp="1"/>
          </p:cNvSpPr>
          <p:nvPr>
            <p:ph idx="1"/>
          </p:nvPr>
        </p:nvSpPr>
        <p:spPr>
          <a:xfrm>
            <a:off x="582319" y="1045179"/>
            <a:ext cx="8229600" cy="4820240"/>
          </a:xfrm>
        </p:spPr>
        <p:txBody>
          <a:bodyPr>
            <a:normAutofit/>
          </a:bodyPr>
          <a:lstStyle/>
          <a:p>
            <a:pPr marL="0" indent="0">
              <a:buNone/>
            </a:pPr>
            <a:r>
              <a:rPr lang="en-IN" sz="2800" dirty="0"/>
              <a:t>At the end of each of the 12 months following the sale, TrueTech would record the following entry to recognize Tri-Net subscription revenue:</a:t>
            </a:r>
          </a:p>
        </p:txBody>
      </p:sp>
      <p:sp>
        <p:nvSpPr>
          <p:cNvPr id="8" name="TextBox 7"/>
          <p:cNvSpPr txBox="1">
            <a:spLocks noChangeArrowheads="1"/>
          </p:cNvSpPr>
          <p:nvPr/>
        </p:nvSpPr>
        <p:spPr bwMode="auto">
          <a:xfrm>
            <a:off x="1122365" y="3213368"/>
            <a:ext cx="4821237" cy="406400"/>
          </a:xfrm>
          <a:prstGeom prst="rect">
            <a:avLst/>
          </a:prstGeom>
          <a:noFill/>
          <a:ln w="9525">
            <a:noFill/>
            <a:miter lim="800000"/>
            <a:headEnd/>
            <a:tailEnd/>
          </a:ln>
        </p:spPr>
        <p:txBody>
          <a:bodyPr/>
          <a:lstStyle/>
          <a:p>
            <a:r>
              <a:rPr lang="en-IN" sz="2600" dirty="0">
                <a:latin typeface="Calibri" pitchFamily="34" charset="0"/>
              </a:rPr>
              <a:t>Deferred revenue ($60,000 ÷ 12)</a:t>
            </a:r>
          </a:p>
        </p:txBody>
      </p:sp>
      <p:sp>
        <p:nvSpPr>
          <p:cNvPr id="9" name="TextBox 8"/>
          <p:cNvSpPr txBox="1">
            <a:spLocks noChangeArrowheads="1"/>
          </p:cNvSpPr>
          <p:nvPr/>
        </p:nvSpPr>
        <p:spPr bwMode="auto">
          <a:xfrm>
            <a:off x="1617665" y="3619770"/>
            <a:ext cx="2878137" cy="404813"/>
          </a:xfrm>
          <a:prstGeom prst="rect">
            <a:avLst/>
          </a:prstGeom>
          <a:noFill/>
          <a:ln w="9525">
            <a:noFill/>
            <a:miter lim="800000"/>
            <a:headEnd/>
            <a:tailEnd/>
          </a:ln>
        </p:spPr>
        <p:txBody>
          <a:bodyPr/>
          <a:lstStyle/>
          <a:p>
            <a:r>
              <a:rPr lang="en-US" sz="2600" dirty="0">
                <a:latin typeface="Calibri" pitchFamily="34" charset="0"/>
              </a:rPr>
              <a:t>Service revenue</a:t>
            </a:r>
            <a:endParaRPr lang="en-IN" sz="2600" dirty="0">
              <a:latin typeface="Calibri" pitchFamily="34" charset="0"/>
            </a:endParaRPr>
          </a:p>
        </p:txBody>
      </p:sp>
      <p:sp>
        <p:nvSpPr>
          <p:cNvPr id="10" name="TextBox 9"/>
          <p:cNvSpPr txBox="1">
            <a:spLocks noChangeArrowheads="1"/>
          </p:cNvSpPr>
          <p:nvPr/>
        </p:nvSpPr>
        <p:spPr bwMode="auto">
          <a:xfrm>
            <a:off x="6002338" y="3213368"/>
            <a:ext cx="1185862" cy="406400"/>
          </a:xfrm>
          <a:prstGeom prst="rect">
            <a:avLst/>
          </a:prstGeom>
          <a:noFill/>
          <a:ln w="9525">
            <a:noFill/>
            <a:miter lim="800000"/>
            <a:headEnd/>
            <a:tailEnd/>
          </a:ln>
        </p:spPr>
        <p:txBody>
          <a:bodyPr/>
          <a:lstStyle/>
          <a:p>
            <a:pPr algn="r"/>
            <a:r>
              <a:rPr lang="en-IN" sz="2600" b="1" dirty="0">
                <a:solidFill>
                  <a:srgbClr val="EC008C"/>
                </a:solidFill>
                <a:latin typeface="Calibri" pitchFamily="34" charset="0"/>
              </a:rPr>
              <a:t>5,000</a:t>
            </a:r>
          </a:p>
        </p:txBody>
      </p:sp>
      <p:sp>
        <p:nvSpPr>
          <p:cNvPr id="11" name="TextBox 10"/>
          <p:cNvSpPr txBox="1">
            <a:spLocks noChangeArrowheads="1"/>
          </p:cNvSpPr>
          <p:nvPr/>
        </p:nvSpPr>
        <p:spPr bwMode="auto">
          <a:xfrm>
            <a:off x="7188200" y="3619770"/>
            <a:ext cx="1189038" cy="404813"/>
          </a:xfrm>
          <a:prstGeom prst="rect">
            <a:avLst/>
          </a:prstGeom>
          <a:noFill/>
          <a:ln w="9525">
            <a:noFill/>
            <a:miter lim="800000"/>
            <a:headEnd/>
            <a:tailEnd/>
          </a:ln>
        </p:spPr>
        <p:txBody>
          <a:bodyPr/>
          <a:lstStyle/>
          <a:p>
            <a:pPr algn="r"/>
            <a:r>
              <a:rPr lang="en-IN" sz="2600" b="1" dirty="0">
                <a:solidFill>
                  <a:srgbClr val="00B0F0"/>
                </a:solidFill>
                <a:latin typeface="Calibri" pitchFamily="34" charset="0"/>
              </a:rPr>
              <a:t>5,000</a:t>
            </a:r>
          </a:p>
        </p:txBody>
      </p:sp>
      <p:sp>
        <p:nvSpPr>
          <p:cNvPr id="3" name="Rectangle 2"/>
          <p:cNvSpPr/>
          <p:nvPr/>
        </p:nvSpPr>
        <p:spPr>
          <a:xfrm>
            <a:off x="2971800" y="4887063"/>
            <a:ext cx="838200" cy="2819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0"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LO5-3</a:t>
            </a:r>
          </a:p>
        </p:txBody>
      </p:sp>
      <p:graphicFrame>
        <p:nvGraphicFramePr>
          <p:cNvPr id="19" name="Object 18"/>
          <p:cNvGraphicFramePr>
            <a:graphicFrameLocks noChangeAspect="1"/>
          </p:cNvGraphicFramePr>
          <p:nvPr>
            <p:extLst>
              <p:ext uri="{D42A27DB-BD31-4B8C-83A1-F6EECF244321}">
                <p14:modId xmlns:p14="http://schemas.microsoft.com/office/powerpoint/2010/main" val="2261074256"/>
              </p:ext>
            </p:extLst>
          </p:nvPr>
        </p:nvGraphicFramePr>
        <p:xfrm>
          <a:off x="849313" y="4213225"/>
          <a:ext cx="3897312" cy="2270125"/>
        </p:xfrm>
        <a:graphic>
          <a:graphicData uri="http://schemas.openxmlformats.org/presentationml/2006/ole">
            <mc:AlternateContent xmlns:mc="http://schemas.openxmlformats.org/markup-compatibility/2006">
              <mc:Choice xmlns:v="urn:schemas-microsoft-com:vml" Requires="v">
                <p:oleObj spid="_x0000_s2752" name="Worksheet" r:id="rId5" imgW="3530600" imgH="2057400" progId="Excel.Sheet.12">
                  <p:embed/>
                </p:oleObj>
              </mc:Choice>
              <mc:Fallback>
                <p:oleObj name="Worksheet" r:id="rId5" imgW="3530600" imgH="2057400" progId="Excel.Sheet.12">
                  <p:embed/>
                  <p:pic>
                    <p:nvPicPr>
                      <p:cNvPr id="0" name=""/>
                      <p:cNvPicPr/>
                      <p:nvPr/>
                    </p:nvPicPr>
                    <p:blipFill>
                      <a:blip r:embed="rId6"/>
                      <a:stretch>
                        <a:fillRect/>
                      </a:stretch>
                    </p:blipFill>
                    <p:spPr>
                      <a:xfrm>
                        <a:off x="849313" y="4213225"/>
                        <a:ext cx="3897312" cy="2270125"/>
                      </a:xfrm>
                      <a:prstGeom prst="rect">
                        <a:avLst/>
                      </a:prstGeom>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3171456932"/>
              </p:ext>
            </p:extLst>
          </p:nvPr>
        </p:nvGraphicFramePr>
        <p:xfrm>
          <a:off x="4809362" y="4201544"/>
          <a:ext cx="3605212" cy="2271713"/>
        </p:xfrm>
        <a:graphic>
          <a:graphicData uri="http://schemas.openxmlformats.org/presentationml/2006/ole">
            <mc:AlternateContent xmlns:mc="http://schemas.openxmlformats.org/markup-compatibility/2006">
              <mc:Choice xmlns:v="urn:schemas-microsoft-com:vml" Requires="v">
                <p:oleObj spid="_x0000_s2753" name="Worksheet" r:id="rId8" imgW="3263900" imgH="2057400" progId="Excel.Sheet.12">
                  <p:embed/>
                </p:oleObj>
              </mc:Choice>
              <mc:Fallback>
                <p:oleObj name="Worksheet" r:id="rId8" imgW="3263900" imgH="2057400" progId="Excel.Sheet.12">
                  <p:embed/>
                  <p:pic>
                    <p:nvPicPr>
                      <p:cNvPr id="0" name=""/>
                      <p:cNvPicPr/>
                      <p:nvPr/>
                    </p:nvPicPr>
                    <p:blipFill>
                      <a:blip r:embed="rId9"/>
                      <a:stretch>
                        <a:fillRect/>
                      </a:stretch>
                    </p:blipFill>
                    <p:spPr>
                      <a:xfrm>
                        <a:off x="4809362" y="4201544"/>
                        <a:ext cx="3605212" cy="2271713"/>
                      </a:xfrm>
                      <a:prstGeom prst="rect">
                        <a:avLst/>
                      </a:prstGeom>
                      <a:solidFill>
                        <a:schemeClr val="bg1"/>
                      </a:solidFill>
                    </p:spPr>
                  </p:pic>
                </p:oleObj>
              </mc:Fallback>
            </mc:AlternateContent>
          </a:graphicData>
        </a:graphic>
      </p:graphicFrame>
      <p:sp>
        <p:nvSpPr>
          <p:cNvPr id="18" name="Title 1"/>
          <p:cNvSpPr>
            <a:spLocks noGrp="1"/>
          </p:cNvSpPr>
          <p:nvPr>
            <p:ph type="title"/>
          </p:nvPr>
        </p:nvSpPr>
        <p:spPr>
          <a:xfrm>
            <a:off x="676620" y="178335"/>
            <a:ext cx="8229600" cy="1143000"/>
          </a:xfrm>
        </p:spPr>
        <p:txBody>
          <a:bodyPr>
            <a:noAutofit/>
          </a:bodyPr>
          <a:lstStyle/>
          <a:p>
            <a:pPr>
              <a:lnSpc>
                <a:spcPct val="100000"/>
              </a:lnSpc>
            </a:pPr>
            <a:r>
              <a:rPr lang="en-IN" sz="2800" dirty="0" smtClean="0">
                <a:ea typeface="Adobe Fan Heiti Std B"/>
                <a:cs typeface="Adobe Fan Heiti Std B"/>
              </a:rPr>
              <a:t>Recognizing </a:t>
            </a:r>
            <a:r>
              <a:rPr lang="en-IN" sz="2800" dirty="0">
                <a:ea typeface="Adobe Fan Heiti Std B"/>
                <a:cs typeface="Adobe Fan Heiti Std B"/>
              </a:rPr>
              <a:t>Revenue </a:t>
            </a:r>
            <a:r>
              <a:rPr lang="en-IN" sz="2800" dirty="0" smtClean="0">
                <a:ea typeface="Adobe Fan Heiti Std B"/>
                <a:cs typeface="Adobe Fan Heiti Std B"/>
              </a:rPr>
              <a:t>Over </a:t>
            </a:r>
            <a:r>
              <a:rPr lang="en-IN" sz="2800" dirty="0">
                <a:ea typeface="Adobe Fan Heiti Std B"/>
                <a:cs typeface="Adobe Fan Heiti Std B"/>
              </a:rPr>
              <a:t>a Period of </a:t>
            </a:r>
            <a:r>
              <a:rPr lang="en-IN" sz="2800" dirty="0" smtClean="0">
                <a:ea typeface="Adobe Fan Heiti Std B"/>
                <a:cs typeface="Adobe Fan Heiti Std B"/>
              </a:rPr>
              <a:t>Time </a:t>
            </a:r>
            <a:r>
              <a:rPr lang="en-IN" sz="2400" dirty="0" smtClean="0">
                <a:ea typeface="Adobe Fan Heiti Std B"/>
                <a:cs typeface="Adobe Fan Heiti Std B"/>
              </a:rPr>
              <a:t>(concluded)</a:t>
            </a:r>
            <a:endParaRPr lang="en-IN" sz="2400" dirty="0">
              <a:ea typeface="Adobe Fan Heiti Std B"/>
              <a:cs typeface="Adobe Fan Heiti Std B"/>
            </a:endParaRPr>
          </a:p>
        </p:txBody>
      </p:sp>
    </p:spTree>
    <p:extLst>
      <p:ext uri="{BB962C8B-B14F-4D97-AF65-F5344CB8AC3E}">
        <p14:creationId xmlns:p14="http://schemas.microsoft.com/office/powerpoint/2010/main" val="19849593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fade">
                                      <p:cBhvr>
                                        <p:cTn id="7" dur="500"/>
                                        <p:tgtEl>
                                          <p:spTgt spid="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P spid="30" grpId="0" build="p"/>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normAutofit/>
          </a:bodyPr>
          <a:lstStyle/>
          <a:p>
            <a:r>
              <a:rPr lang="en-IN" sz="3200" dirty="0">
                <a:ea typeface="Adobe Fan Heiti Std B"/>
                <a:cs typeface="Adobe Fan Heiti Std B"/>
              </a:rPr>
              <a:t>Recognizing Revenue When </a:t>
            </a:r>
            <a:r>
              <a:rPr lang="en-IN" sz="3200" dirty="0" smtClean="0">
                <a:ea typeface="Adobe Fan Heiti Std B"/>
                <a:cs typeface="Adobe Fan Heiti Std B"/>
              </a:rPr>
              <a:t>the Three </a:t>
            </a:r>
            <a:r>
              <a:rPr lang="en-IN" sz="3200" dirty="0">
                <a:ea typeface="Adobe Fan Heiti Std B"/>
                <a:cs typeface="Adobe Fan Heiti Std B"/>
              </a:rPr>
              <a:t>Criteria Do Not Apply</a:t>
            </a:r>
          </a:p>
        </p:txBody>
      </p:sp>
      <p:sp>
        <p:nvSpPr>
          <p:cNvPr id="3" name="Content Placeholder 2"/>
          <p:cNvSpPr>
            <a:spLocks noGrp="1"/>
          </p:cNvSpPr>
          <p:nvPr>
            <p:ph idx="1"/>
          </p:nvPr>
        </p:nvSpPr>
        <p:spPr/>
        <p:txBody>
          <a:bodyPr>
            <a:normAutofit/>
          </a:bodyPr>
          <a:lstStyle/>
          <a:p>
            <a:r>
              <a:rPr lang="en-IN" dirty="0"/>
              <a:t>If the performance obligation doesn’t meet any of three criteria for recognizing revenue over </a:t>
            </a:r>
            <a:r>
              <a:rPr lang="en-IN" dirty="0" smtClean="0"/>
              <a:t>time:</a:t>
            </a:r>
            <a:endParaRPr lang="en-IN" dirty="0"/>
          </a:p>
          <a:p>
            <a:pPr lvl="1"/>
            <a:r>
              <a:rPr lang="en-IN" dirty="0" smtClean="0"/>
              <a:t>Recognize </a:t>
            </a:r>
            <a:r>
              <a:rPr lang="en-IN" dirty="0"/>
              <a:t>revenue </a:t>
            </a:r>
            <a:r>
              <a:rPr lang="en-IN" dirty="0" smtClean="0"/>
              <a:t>at the </a:t>
            </a:r>
            <a:r>
              <a:rPr lang="en-IN" b="1" dirty="0" smtClean="0">
                <a:solidFill>
                  <a:srgbClr val="C00000"/>
                </a:solidFill>
              </a:rPr>
              <a:t>point in time </a:t>
            </a:r>
            <a:r>
              <a:rPr lang="en-IN" dirty="0" smtClean="0"/>
              <a:t>when the performance </a:t>
            </a:r>
            <a:r>
              <a:rPr lang="en-IN" dirty="0"/>
              <a:t>obligation has been completely satisfied</a:t>
            </a:r>
          </a:p>
          <a:p>
            <a:pPr lvl="1"/>
            <a:r>
              <a:rPr lang="en-IN" dirty="0"/>
              <a:t>Usually occurs at the end of the </a:t>
            </a:r>
            <a:r>
              <a:rPr lang="en-IN" dirty="0" smtClean="0"/>
              <a:t>contract</a:t>
            </a:r>
            <a:endParaRPr lang="en-IN" dirty="0"/>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LO5-3</a:t>
            </a:r>
          </a:p>
        </p:txBody>
      </p:sp>
    </p:spTree>
    <p:extLst>
      <p:ext uri="{BB962C8B-B14F-4D97-AF65-F5344CB8AC3E}">
        <p14:creationId xmlns:p14="http://schemas.microsoft.com/office/powerpoint/2010/main" val="38865987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p:txBody>
          <a:bodyPr>
            <a:normAutofit/>
          </a:bodyPr>
          <a:lstStyle/>
          <a:p>
            <a:r>
              <a:rPr lang="en-IN" sz="3200" dirty="0">
                <a:ea typeface="Adobe Fan Heiti Std B"/>
                <a:cs typeface="Adobe Fan Heiti Std B"/>
              </a:rPr>
              <a:t>Determining Progress Toward Completion</a:t>
            </a:r>
          </a:p>
        </p:txBody>
      </p:sp>
      <p:sp>
        <p:nvSpPr>
          <p:cNvPr id="39938" name="Content Placeholder 2"/>
          <p:cNvSpPr>
            <a:spLocks noGrp="1"/>
          </p:cNvSpPr>
          <p:nvPr>
            <p:ph idx="1"/>
          </p:nvPr>
        </p:nvSpPr>
        <p:spPr>
          <a:xfrm>
            <a:off x="629252" y="1316944"/>
            <a:ext cx="8229600" cy="4525963"/>
          </a:xfrm>
        </p:spPr>
        <p:txBody>
          <a:bodyPr>
            <a:normAutofit lnSpcReduction="10000"/>
          </a:bodyPr>
          <a:lstStyle/>
          <a:p>
            <a:r>
              <a:rPr lang="en-IN" dirty="0"/>
              <a:t>To recognize revenue over time, a seller needs to estimate progress towards completion</a:t>
            </a:r>
          </a:p>
          <a:p>
            <a:pPr>
              <a:buClr>
                <a:schemeClr val="tx1"/>
              </a:buClr>
            </a:pPr>
            <a:r>
              <a:rPr lang="en-IN" b="1" i="1" dirty="0">
                <a:solidFill>
                  <a:srgbClr val="C00000"/>
                </a:solidFill>
              </a:rPr>
              <a:t>Output-based</a:t>
            </a:r>
            <a:r>
              <a:rPr lang="en-IN" i="1" dirty="0"/>
              <a:t> </a:t>
            </a:r>
            <a:r>
              <a:rPr lang="en-IN" dirty="0"/>
              <a:t>estimate</a:t>
            </a:r>
            <a:endParaRPr lang="en-IN" i="1" dirty="0"/>
          </a:p>
          <a:p>
            <a:pPr lvl="1"/>
            <a:r>
              <a:rPr lang="en-IN" dirty="0"/>
              <a:t>Measured as the proportion of the goods or services transferred to date</a:t>
            </a:r>
          </a:p>
          <a:p>
            <a:pPr>
              <a:buClr>
                <a:schemeClr val="tx1"/>
              </a:buClr>
            </a:pPr>
            <a:r>
              <a:rPr lang="en-IN" b="1" i="1" dirty="0">
                <a:solidFill>
                  <a:srgbClr val="C00000"/>
                </a:solidFill>
              </a:rPr>
              <a:t>Input-based</a:t>
            </a:r>
            <a:r>
              <a:rPr lang="en-IN" i="1" dirty="0"/>
              <a:t> </a:t>
            </a:r>
            <a:r>
              <a:rPr lang="en-IN" dirty="0"/>
              <a:t>estimate</a:t>
            </a:r>
          </a:p>
          <a:p>
            <a:pPr lvl="1"/>
            <a:r>
              <a:rPr lang="en-IN" dirty="0"/>
              <a:t>Measured as the proportion of effort expended thus far relative to the total effort expected to satisfy the performance obligation </a:t>
            </a:r>
          </a:p>
        </p:txBody>
      </p:sp>
      <p:sp>
        <p:nvSpPr>
          <p:cNvPr id="4" name="Title 2"/>
          <p:cNvSpPr txBox="1">
            <a:spLocks/>
          </p:cNvSpPr>
          <p:nvPr/>
        </p:nvSpPr>
        <p:spPr bwMode="auto">
          <a:xfrm>
            <a:off x="8456981" y="-15829"/>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LO5-3</a:t>
            </a:r>
            <a:endParaRPr lang="en-IN" sz="15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Effect transition="in" filter="fade">
                                      <p:cBhvr>
                                        <p:cTn id="7" dur="500"/>
                                        <p:tgtEl>
                                          <p:spTgt spid="3993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9938">
                                            <p:txEl>
                                              <p:pRg st="1" end="1"/>
                                            </p:txEl>
                                          </p:spTgt>
                                        </p:tgtEl>
                                        <p:attrNameLst>
                                          <p:attrName>style.visibility</p:attrName>
                                        </p:attrNameLst>
                                      </p:cBhvr>
                                      <p:to>
                                        <p:strVal val="visible"/>
                                      </p:to>
                                    </p:set>
                                    <p:animEffect transition="in" filter="fade">
                                      <p:cBhvr>
                                        <p:cTn id="11" dur="500"/>
                                        <p:tgtEl>
                                          <p:spTgt spid="39938">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9938">
                                            <p:txEl>
                                              <p:pRg st="2" end="2"/>
                                            </p:txEl>
                                          </p:spTgt>
                                        </p:tgtEl>
                                        <p:attrNameLst>
                                          <p:attrName>style.visibility</p:attrName>
                                        </p:attrNameLst>
                                      </p:cBhvr>
                                      <p:to>
                                        <p:strVal val="visible"/>
                                      </p:to>
                                    </p:set>
                                    <p:animEffect transition="in" filter="fade">
                                      <p:cBhvr>
                                        <p:cTn id="15" dur="500"/>
                                        <p:tgtEl>
                                          <p:spTgt spid="3993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9938">
                                            <p:txEl>
                                              <p:pRg st="3" end="3"/>
                                            </p:txEl>
                                          </p:spTgt>
                                        </p:tgtEl>
                                        <p:attrNameLst>
                                          <p:attrName>style.visibility</p:attrName>
                                        </p:attrNameLst>
                                      </p:cBhvr>
                                      <p:to>
                                        <p:strVal val="visible"/>
                                      </p:to>
                                    </p:set>
                                    <p:animEffect transition="in" filter="fade">
                                      <p:cBhvr>
                                        <p:cTn id="19" dur="500"/>
                                        <p:tgtEl>
                                          <p:spTgt spid="39938">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9938">
                                            <p:txEl>
                                              <p:pRg st="4" end="4"/>
                                            </p:txEl>
                                          </p:spTgt>
                                        </p:tgtEl>
                                        <p:attrNameLst>
                                          <p:attrName>style.visibility</p:attrName>
                                        </p:attrNameLst>
                                      </p:cBhvr>
                                      <p:to>
                                        <p:strVal val="visible"/>
                                      </p:to>
                                    </p:set>
                                    <p:animEffect transition="in" filter="fade">
                                      <p:cBhvr>
                                        <p:cTn id="23" dur="500"/>
                                        <p:tgtEl>
                                          <p:spTgt spid="3993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b="1" dirty="0"/>
              <a:t>Concept </a:t>
            </a:r>
            <a:r>
              <a:rPr lang="en-US" altLang="en-US" b="1" dirty="0" smtClean="0"/>
              <a:t>Check: Recognizing Revenue Over a Period of Time</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a:t>Which of the following is an indicator that revenue for a service should be recognized over time?</a:t>
            </a:r>
          </a:p>
          <a:p>
            <a:pPr marL="457200" indent="-457200">
              <a:buFont typeface="+mj-lt"/>
              <a:buAutoNum type="alphaLcPeriod"/>
            </a:pPr>
            <a:r>
              <a:rPr lang="en-US" sz="2000" dirty="0" smtClean="0"/>
              <a:t>The </a:t>
            </a:r>
            <a:r>
              <a:rPr lang="en-US" sz="2000" dirty="0"/>
              <a:t>seller is enhancing an asset that the customer controls as the service is </a:t>
            </a:r>
            <a:r>
              <a:rPr lang="en-US" sz="2000" dirty="0" smtClean="0"/>
              <a:t>performed</a:t>
            </a:r>
            <a:endParaRPr lang="en-US" sz="2000" dirty="0"/>
          </a:p>
          <a:p>
            <a:pPr marL="457200" indent="-457200">
              <a:buFont typeface="+mj-lt"/>
              <a:buAutoNum type="alphaLcPeriod"/>
            </a:pPr>
            <a:r>
              <a:rPr lang="en-US" sz="2000" dirty="0" smtClean="0"/>
              <a:t>The </a:t>
            </a:r>
            <a:r>
              <a:rPr lang="en-US" sz="2000" dirty="0"/>
              <a:t>seller is providing continuous effort to the </a:t>
            </a:r>
            <a:r>
              <a:rPr lang="en-US" sz="2000" dirty="0" smtClean="0"/>
              <a:t>customer</a:t>
            </a:r>
            <a:endParaRPr lang="en-US" sz="2000" dirty="0"/>
          </a:p>
          <a:p>
            <a:pPr marL="457200" indent="-457200">
              <a:buFont typeface="+mj-lt"/>
              <a:buAutoNum type="alphaLcPeriod"/>
            </a:pPr>
            <a:r>
              <a:rPr lang="en-US" sz="2000" dirty="0" smtClean="0"/>
              <a:t>The </a:t>
            </a:r>
            <a:r>
              <a:rPr lang="en-US" sz="2000" dirty="0"/>
              <a:t>seller can estimate the percent of work </a:t>
            </a:r>
            <a:r>
              <a:rPr lang="en-US" sz="2000" dirty="0" smtClean="0"/>
              <a:t>completed</a:t>
            </a:r>
            <a:endParaRPr lang="en-US" sz="2000" dirty="0"/>
          </a:p>
          <a:p>
            <a:pPr marL="457200" indent="-457200">
              <a:buFont typeface="+mj-lt"/>
              <a:buAutoNum type="alphaLcPeriod"/>
            </a:pPr>
            <a:r>
              <a:rPr lang="en-US" sz="2000" dirty="0" smtClean="0"/>
              <a:t>The </a:t>
            </a:r>
            <a:r>
              <a:rPr lang="en-US" sz="2000" dirty="0"/>
              <a:t>sales price is fixed and </a:t>
            </a:r>
            <a:r>
              <a:rPr lang="en-US" sz="2000" dirty="0" smtClean="0"/>
              <a:t>determinable</a:t>
            </a: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43439" y="2325630"/>
            <a:ext cx="389360"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761999" y="4287155"/>
            <a:ext cx="8013600" cy="2031325"/>
          </a:xfrm>
          <a:prstGeom prst="rect">
            <a:avLst/>
          </a:prstGeom>
          <a:solidFill>
            <a:srgbClr val="FDEADA"/>
          </a:solidFill>
          <a:ln w="6350">
            <a:solidFill>
              <a:schemeClr val="tx1"/>
            </a:solidFill>
          </a:ln>
        </p:spPr>
        <p:txBody>
          <a:bodyPr wrap="square" rtlCol="0">
            <a:spAutoFit/>
          </a:bodyPr>
          <a:lstStyle/>
          <a:p>
            <a:r>
              <a:rPr lang="en-IN" dirty="0" smtClean="0"/>
              <a:t>The correct answer is </a:t>
            </a:r>
            <a:r>
              <a:rPr lang="en-IN" i="1" dirty="0" smtClean="0"/>
              <a:t>a. </a:t>
            </a:r>
            <a:r>
              <a:rPr lang="en-IN" dirty="0" smtClean="0"/>
              <a:t>Revenue </a:t>
            </a:r>
            <a:r>
              <a:rPr lang="en-IN" dirty="0"/>
              <a:t>is recognized over a period of time if one of the following three conditions hold:</a:t>
            </a:r>
          </a:p>
          <a:p>
            <a:pPr marL="285750" indent="-285750">
              <a:buFont typeface="Wingdings" panose="05000000000000000000" pitchFamily="2" charset="2"/>
              <a:buChar char="§"/>
            </a:pPr>
            <a:r>
              <a:rPr lang="en-IN" dirty="0"/>
              <a:t>The customer consumes the benefit of the seller’s work as it is </a:t>
            </a:r>
            <a:r>
              <a:rPr lang="en-IN" dirty="0" smtClean="0"/>
              <a:t>performed.</a:t>
            </a:r>
            <a:endParaRPr lang="en-IN" dirty="0"/>
          </a:p>
          <a:p>
            <a:pPr marL="285750" indent="-285750">
              <a:buClr>
                <a:schemeClr val="tx1"/>
              </a:buClr>
              <a:buFont typeface="Wingdings" panose="05000000000000000000" pitchFamily="2" charset="2"/>
              <a:buChar char="§"/>
            </a:pPr>
            <a:r>
              <a:rPr lang="en-IN" b="1" dirty="0">
                <a:solidFill>
                  <a:srgbClr val="C00000"/>
                </a:solidFill>
              </a:rPr>
              <a:t>The customer controls the asset as it is </a:t>
            </a:r>
            <a:r>
              <a:rPr lang="en-IN" b="1" dirty="0" smtClean="0">
                <a:solidFill>
                  <a:srgbClr val="C00000"/>
                </a:solidFill>
              </a:rPr>
              <a:t>created. </a:t>
            </a:r>
            <a:endParaRPr lang="en-IN" b="1" dirty="0">
              <a:solidFill>
                <a:srgbClr val="C00000"/>
              </a:solidFill>
            </a:endParaRPr>
          </a:p>
          <a:p>
            <a:pPr marL="285750" indent="-285750">
              <a:buFont typeface="Wingdings" panose="05000000000000000000" pitchFamily="2" charset="2"/>
              <a:buChar char="§"/>
            </a:pPr>
            <a:r>
              <a:rPr lang="en-IN" dirty="0"/>
              <a:t>The seller is creating an asset that has no alternative use to the seller and the seller has the legal right to receive payment for progress to date </a:t>
            </a:r>
            <a:r>
              <a:rPr lang="en-US" dirty="0"/>
              <a:t>even if the contract is </a:t>
            </a:r>
            <a:r>
              <a:rPr lang="en-US" dirty="0" smtClean="0"/>
              <a:t>cancelled.</a:t>
            </a:r>
            <a:endParaRPr lang="en-US" b="1" dirty="0">
              <a:solidFill>
                <a:srgbClr val="C00000"/>
              </a:solidFill>
            </a:endParaRPr>
          </a:p>
        </p:txBody>
      </p:sp>
      <p:sp>
        <p:nvSpPr>
          <p:cNvPr id="6" name="Title 2"/>
          <p:cNvSpPr txBox="1">
            <a:spLocks/>
          </p:cNvSpPr>
          <p:nvPr/>
        </p:nvSpPr>
        <p:spPr bwMode="auto">
          <a:xfrm>
            <a:off x="8456981" y="-15829"/>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LO5-3</a:t>
            </a:r>
            <a:endParaRPr lang="en-IN" sz="1500" dirty="0"/>
          </a:p>
        </p:txBody>
      </p:sp>
    </p:spTree>
    <p:extLst>
      <p:ext uri="{BB962C8B-B14F-4D97-AF65-F5344CB8AC3E}">
        <p14:creationId xmlns:p14="http://schemas.microsoft.com/office/powerpoint/2010/main" val="178739135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sz="3200" dirty="0" smtClean="0">
                <a:ea typeface="Adobe Fan Heiti Std B"/>
                <a:cs typeface="Adobe Fan Heiti Std B"/>
              </a:rPr>
              <a:t>Revenues</a:t>
            </a:r>
            <a:endParaRPr lang="en-IN" sz="3200" dirty="0">
              <a:ea typeface="Adobe Fan Heiti Std B"/>
              <a:cs typeface="Adobe Fan Heiti Std B"/>
            </a:endParaRPr>
          </a:p>
        </p:txBody>
      </p:sp>
      <p:sp>
        <p:nvSpPr>
          <p:cNvPr id="5" name="Content Placeholder 4"/>
          <p:cNvSpPr>
            <a:spLocks noGrp="1"/>
          </p:cNvSpPr>
          <p:nvPr>
            <p:ph idx="1"/>
          </p:nvPr>
        </p:nvSpPr>
        <p:spPr>
          <a:xfrm>
            <a:off x="611625" y="1371743"/>
            <a:ext cx="8229600" cy="3871692"/>
          </a:xfrm>
        </p:spPr>
        <p:txBody>
          <a:bodyPr>
            <a:normAutofit lnSpcReduction="10000"/>
          </a:bodyPr>
          <a:lstStyle/>
          <a:p>
            <a:pPr fontAlgn="auto">
              <a:spcAft>
                <a:spcPts val="0"/>
              </a:spcAft>
              <a:buClr>
                <a:schemeClr val="tx1"/>
              </a:buClr>
              <a:buFont typeface="Arial" panose="020B0604020202020204" pitchFamily="34" charset="0"/>
              <a:buChar char="•"/>
              <a:defRPr/>
            </a:pPr>
            <a:r>
              <a:rPr lang="en-US" sz="2600" b="1" dirty="0">
                <a:solidFill>
                  <a:srgbClr val="C00000"/>
                </a:solidFill>
              </a:rPr>
              <a:t>Revenues</a:t>
            </a:r>
            <a:r>
              <a:rPr lang="en-US" sz="2600" dirty="0">
                <a:solidFill>
                  <a:srgbClr val="C00000"/>
                </a:solidFill>
              </a:rPr>
              <a:t> </a:t>
            </a:r>
            <a:r>
              <a:rPr lang="en-US" sz="2600" dirty="0"/>
              <a:t>are inflows or other enhancements of assets of an entity or settlements of its liabilities (or a combination of both) from delivering or producing goods, rendering services, or other activities that constitute the entity’s ongoing major or central operations</a:t>
            </a:r>
            <a:endParaRPr lang="en-IN" sz="2600" dirty="0"/>
          </a:p>
          <a:p>
            <a:pPr>
              <a:defRPr/>
            </a:pPr>
            <a:r>
              <a:rPr lang="en-IN" sz="2600" dirty="0"/>
              <a:t>Measuring and reporting revenue is a critical aspect of financial reporting</a:t>
            </a:r>
          </a:p>
          <a:p>
            <a:pPr fontAlgn="auto">
              <a:spcAft>
                <a:spcPts val="0"/>
              </a:spcAft>
              <a:buFont typeface="Arial" panose="020B0604020202020204" pitchFamily="34" charset="0"/>
              <a:buChar char="•"/>
              <a:defRPr/>
            </a:pPr>
            <a:r>
              <a:rPr lang="en-US" sz="2600" dirty="0" smtClean="0"/>
              <a:t>It </a:t>
            </a:r>
            <a:r>
              <a:rPr lang="en-US" sz="2600" dirty="0"/>
              <a:t>is important not only to determine </a:t>
            </a:r>
            <a:r>
              <a:rPr lang="en-US" sz="2600" b="1" i="1" dirty="0">
                <a:solidFill>
                  <a:srgbClr val="C00000"/>
                </a:solidFill>
              </a:rPr>
              <a:t>how much </a:t>
            </a:r>
            <a:r>
              <a:rPr lang="en-US" sz="2600" dirty="0"/>
              <a:t>revenue to recognize (record), but also </a:t>
            </a:r>
            <a:r>
              <a:rPr lang="en-US" sz="2600" b="1" i="1" dirty="0">
                <a:solidFill>
                  <a:srgbClr val="C00000"/>
                </a:solidFill>
              </a:rPr>
              <a:t>when</a:t>
            </a:r>
            <a:r>
              <a:rPr lang="en-US" sz="2600" dirty="0"/>
              <a:t> to recognize </a:t>
            </a:r>
            <a:r>
              <a:rPr lang="en-US" sz="2600" dirty="0" smtClean="0"/>
              <a:t>it</a:t>
            </a:r>
            <a:endParaRPr lang="en-IN" sz="2600" dirty="0"/>
          </a:p>
        </p:txBody>
      </p:sp>
      <p:sp>
        <p:nvSpPr>
          <p:cNvPr id="10" name="Rectangle 1027"/>
          <p:cNvSpPr>
            <a:spLocks noChangeArrowheads="1"/>
          </p:cNvSpPr>
          <p:nvPr/>
        </p:nvSpPr>
        <p:spPr bwMode="auto">
          <a:xfrm>
            <a:off x="3560682" y="5404103"/>
            <a:ext cx="2133600" cy="914400"/>
          </a:xfrm>
          <a:prstGeom prst="rect">
            <a:avLst/>
          </a:prstGeom>
          <a:solidFill>
            <a:srgbClr val="AED9E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Revenue </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Recognition</a:t>
            </a:r>
          </a:p>
        </p:txBody>
      </p:sp>
      <p:cxnSp>
        <p:nvCxnSpPr>
          <p:cNvPr id="3" name="Straight Arrow Connector 2"/>
          <p:cNvCxnSpPr/>
          <p:nvPr/>
        </p:nvCxnSpPr>
        <p:spPr>
          <a:xfrm flipH="1">
            <a:off x="2776457" y="5878451"/>
            <a:ext cx="784225"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V="1">
            <a:off x="5694282" y="5861304"/>
            <a:ext cx="873112" cy="1714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6" name="Rectangle 1037"/>
          <p:cNvSpPr>
            <a:spLocks noChangeArrowheads="1"/>
          </p:cNvSpPr>
          <p:nvPr/>
        </p:nvSpPr>
        <p:spPr bwMode="auto">
          <a:xfrm>
            <a:off x="1033139" y="5454806"/>
            <a:ext cx="1743317" cy="844648"/>
          </a:xfrm>
          <a:prstGeom prst="rect">
            <a:avLst/>
          </a:prstGeom>
          <a:solidFill>
            <a:srgbClr val="CCCC99"/>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4000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How much?</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17" name="Rectangle 1037"/>
          <p:cNvSpPr>
            <a:spLocks noChangeArrowheads="1"/>
          </p:cNvSpPr>
          <p:nvPr/>
        </p:nvSpPr>
        <p:spPr bwMode="auto">
          <a:xfrm>
            <a:off x="6546302" y="5454806"/>
            <a:ext cx="1566064" cy="844648"/>
          </a:xfrm>
          <a:prstGeom prst="rect">
            <a:avLst/>
          </a:prstGeom>
          <a:solidFill>
            <a:srgbClr val="CCCC99"/>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4000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When?</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1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1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p:txBody>
          <a:bodyPr>
            <a:noAutofit/>
          </a:bodyPr>
          <a:lstStyle/>
          <a:p>
            <a:r>
              <a:rPr lang="en-IN" sz="2800" dirty="0"/>
              <a:t>Recognizing Revenue for Contracts that </a:t>
            </a:r>
            <a:br>
              <a:rPr lang="en-IN" sz="2800" dirty="0"/>
            </a:br>
            <a:r>
              <a:rPr lang="en-IN" sz="2800" dirty="0"/>
              <a:t>Contain Multiple Performance Obligations</a:t>
            </a:r>
            <a:endParaRPr lang="en-IN" sz="2800" dirty="0">
              <a:ea typeface="Adobe Fan Heiti Std B"/>
              <a:cs typeface="Adobe Fan Heiti Std B"/>
            </a:endParaRPr>
          </a:p>
        </p:txBody>
      </p:sp>
      <p:sp>
        <p:nvSpPr>
          <p:cNvPr id="39938" name="Content Placeholder 2"/>
          <p:cNvSpPr>
            <a:spLocks noGrp="1"/>
          </p:cNvSpPr>
          <p:nvPr>
            <p:ph idx="1"/>
          </p:nvPr>
        </p:nvSpPr>
        <p:spPr/>
        <p:txBody>
          <a:bodyPr>
            <a:normAutofit lnSpcReduction="10000"/>
          </a:bodyPr>
          <a:lstStyle/>
          <a:p>
            <a:r>
              <a:rPr lang="en-IN" dirty="0"/>
              <a:t>If we suspect a contract has </a:t>
            </a:r>
            <a:r>
              <a:rPr lang="en-IN" b="1" dirty="0"/>
              <a:t>multiple performance obligations</a:t>
            </a:r>
            <a:r>
              <a:rPr lang="en-IN" dirty="0"/>
              <a:t>, steps 2 and 4 of the revenue recognition process come into </a:t>
            </a:r>
            <a:r>
              <a:rPr lang="en-IN" dirty="0" smtClean="0"/>
              <a:t>play</a:t>
            </a:r>
            <a:endParaRPr lang="en-IN" dirty="0"/>
          </a:p>
          <a:p>
            <a:pPr lvl="1"/>
            <a:r>
              <a:rPr lang="en-US" dirty="0"/>
              <a:t>Step 1: Identify the contract</a:t>
            </a:r>
          </a:p>
          <a:p>
            <a:pPr lvl="1">
              <a:buClr>
                <a:schemeClr val="tx1"/>
              </a:buClr>
            </a:pPr>
            <a:r>
              <a:rPr lang="en-US" sz="2800" b="1" dirty="0">
                <a:solidFill>
                  <a:srgbClr val="C00000"/>
                </a:solidFill>
              </a:rPr>
              <a:t>Step 2: Identify the performance obligation(s)</a:t>
            </a:r>
          </a:p>
          <a:p>
            <a:pPr lvl="1"/>
            <a:r>
              <a:rPr lang="en-IN" dirty="0"/>
              <a:t>Step 3: Determine the transaction price</a:t>
            </a:r>
          </a:p>
          <a:p>
            <a:pPr lvl="1">
              <a:buClr>
                <a:schemeClr val="tx1"/>
              </a:buClr>
            </a:pPr>
            <a:r>
              <a:rPr lang="en-IN" sz="2800" b="1" dirty="0">
                <a:solidFill>
                  <a:srgbClr val="C00000"/>
                </a:solidFill>
              </a:rPr>
              <a:t>Step 4: Allocate the transaction price to each performance obligation</a:t>
            </a:r>
          </a:p>
          <a:p>
            <a:pPr lvl="1"/>
            <a:r>
              <a:rPr lang="en-IN" dirty="0"/>
              <a:t>Step 5: Recognize revenue when (or as) each performance obligation is satisfied</a:t>
            </a:r>
          </a:p>
          <a:p>
            <a:endParaRPr lang="en-IN"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Tree>
    <p:extLst>
      <p:ext uri="{BB962C8B-B14F-4D97-AF65-F5344CB8AC3E}">
        <p14:creationId xmlns:p14="http://schemas.microsoft.com/office/powerpoint/2010/main" val="3759090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93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93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993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938">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993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rtlCol="0">
            <a:noAutofit/>
          </a:bodyPr>
          <a:lstStyle/>
          <a:p>
            <a:pPr fontAlgn="auto">
              <a:spcAft>
                <a:spcPts val="0"/>
              </a:spcAft>
              <a:defRPr/>
            </a:pPr>
            <a:r>
              <a:rPr lang="en-IN" sz="2800" dirty="0"/>
              <a:t>Recognizing Revenue for Contracts that </a:t>
            </a:r>
            <a:br>
              <a:rPr lang="en-IN" sz="2800" dirty="0"/>
            </a:br>
            <a:r>
              <a:rPr lang="en-IN" sz="2800" dirty="0"/>
              <a:t>Contain Multiple Performance </a:t>
            </a:r>
            <a:r>
              <a:rPr lang="en-IN" sz="2800" dirty="0" smtClean="0"/>
              <a:t>Obligations </a:t>
            </a:r>
            <a:r>
              <a:rPr lang="en-IN" sz="2400" dirty="0" smtClean="0"/>
              <a:t>(concluded)</a:t>
            </a:r>
            <a:endParaRPr lang="en-IN" sz="2400" dirty="0"/>
          </a:p>
        </p:txBody>
      </p:sp>
      <p:sp>
        <p:nvSpPr>
          <p:cNvPr id="3" name="Content Placeholder 2"/>
          <p:cNvSpPr>
            <a:spLocks noGrp="1"/>
          </p:cNvSpPr>
          <p:nvPr>
            <p:ph idx="1"/>
          </p:nvPr>
        </p:nvSpPr>
        <p:spPr/>
        <p:txBody>
          <a:bodyPr>
            <a:normAutofit fontScale="92500" lnSpcReduction="20000"/>
          </a:bodyPr>
          <a:lstStyle/>
          <a:p>
            <a:pPr marL="0" indent="0">
              <a:lnSpc>
                <a:spcPct val="110000"/>
              </a:lnSpc>
              <a:buNone/>
            </a:pPr>
            <a:r>
              <a:rPr lang="en-IN" b="1" dirty="0">
                <a:solidFill>
                  <a:srgbClr val="C00000"/>
                </a:solidFill>
              </a:rPr>
              <a:t>Step 2: Identify the Performance Obligation(s</a:t>
            </a:r>
            <a:r>
              <a:rPr lang="en-IN" b="1" dirty="0" smtClean="0">
                <a:solidFill>
                  <a:srgbClr val="C00000"/>
                </a:solidFill>
              </a:rPr>
              <a:t>)</a:t>
            </a:r>
          </a:p>
          <a:p>
            <a:pPr>
              <a:lnSpc>
                <a:spcPct val="110000"/>
              </a:lnSpc>
            </a:pPr>
            <a:r>
              <a:rPr lang="en-US" sz="3200" dirty="0" smtClean="0"/>
              <a:t>Sellers </a:t>
            </a:r>
            <a:r>
              <a:rPr lang="en-US" sz="3200" dirty="0"/>
              <a:t>account for a promise to provide a good or service as a performance obligation if that good or service is distinct from other items in the contract</a:t>
            </a:r>
            <a:endParaRPr lang="en-IN" sz="3200" dirty="0"/>
          </a:p>
          <a:p>
            <a:pPr lvl="1"/>
            <a:r>
              <a:rPr lang="en-IN" sz="3200" dirty="0"/>
              <a:t>A good or service is distinct if it is </a:t>
            </a:r>
            <a:r>
              <a:rPr lang="en-IN" sz="3200" b="1" i="1" u="sng" dirty="0"/>
              <a:t>both</a:t>
            </a:r>
            <a:r>
              <a:rPr lang="en-IN" sz="3200" dirty="0"/>
              <a:t>:</a:t>
            </a:r>
          </a:p>
          <a:p>
            <a:pPr marL="1428750" lvl="2" indent="-514350">
              <a:buClr>
                <a:schemeClr val="tx1"/>
              </a:buClr>
              <a:buFont typeface="+mj-lt"/>
              <a:buAutoNum type="arabicPeriod"/>
            </a:pPr>
            <a:r>
              <a:rPr lang="en-IN" sz="2800" b="1" i="1" dirty="0">
                <a:solidFill>
                  <a:srgbClr val="C00000"/>
                </a:solidFill>
              </a:rPr>
              <a:t>Capable</a:t>
            </a:r>
            <a:r>
              <a:rPr lang="en-IN" sz="2800" i="1" dirty="0"/>
              <a:t> of being distinct</a:t>
            </a:r>
          </a:p>
          <a:p>
            <a:pPr marL="1428750" lvl="2" indent="-514350">
              <a:buClr>
                <a:schemeClr val="tx1"/>
              </a:buClr>
              <a:buFont typeface="+mj-lt"/>
              <a:buAutoNum type="arabicPeriod"/>
            </a:pPr>
            <a:r>
              <a:rPr lang="en-IN" sz="2800" b="1" i="1" dirty="0">
                <a:solidFill>
                  <a:srgbClr val="C00000"/>
                </a:solidFill>
              </a:rPr>
              <a:t>Separately identifiable</a:t>
            </a:r>
            <a:r>
              <a:rPr lang="en-IN" sz="2800" i="1" dirty="0"/>
              <a:t> from other goods or services in the contract</a:t>
            </a:r>
          </a:p>
          <a:p>
            <a:pPr lvl="3"/>
            <a:r>
              <a:rPr lang="en-IN" sz="2800" i="1" dirty="0"/>
              <a:t>Example of failing the “separately identifiable” criterion: Construction contracts</a:t>
            </a:r>
            <a:endParaRPr lang="en-IN" sz="2400" i="1" dirty="0"/>
          </a:p>
        </p:txBody>
      </p:sp>
      <p:sp>
        <p:nvSpPr>
          <p:cNvPr id="8" name="Title 2"/>
          <p:cNvSpPr txBox="1">
            <a:spLocks/>
          </p:cNvSpPr>
          <p:nvPr/>
        </p:nvSpPr>
        <p:spPr bwMode="auto">
          <a:xfrm>
            <a:off x="8400561" y="-3837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Tree>
    <p:extLst>
      <p:ext uri="{BB962C8B-B14F-4D97-AF65-F5344CB8AC3E}">
        <p14:creationId xmlns:p14="http://schemas.microsoft.com/office/powerpoint/2010/main" val="42040681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rtlCol="0">
            <a:noAutofit/>
          </a:bodyPr>
          <a:lstStyle/>
          <a:p>
            <a:r>
              <a:rPr lang="en-US" sz="3200" dirty="0"/>
              <a:t>Contract Containing Multiple Performance </a:t>
            </a:r>
            <a:r>
              <a:rPr lang="en-US" sz="3200" dirty="0" smtClean="0"/>
              <a:t>Obligations</a:t>
            </a:r>
            <a:endParaRPr lang="en-IN" sz="3200" dirty="0"/>
          </a:p>
        </p:txBody>
      </p:sp>
      <p:sp>
        <p:nvSpPr>
          <p:cNvPr id="3" name="Content Placeholder 2"/>
          <p:cNvSpPr>
            <a:spLocks noGrp="1"/>
          </p:cNvSpPr>
          <p:nvPr>
            <p:ph idx="1"/>
          </p:nvPr>
        </p:nvSpPr>
        <p:spPr>
          <a:xfrm>
            <a:off x="611560" y="1404763"/>
            <a:ext cx="8229600" cy="5130428"/>
          </a:xfrm>
        </p:spPr>
        <p:txBody>
          <a:bodyPr>
            <a:noAutofit/>
          </a:bodyPr>
          <a:lstStyle/>
          <a:p>
            <a:pPr marL="0" indent="0" fontAlgn="auto">
              <a:lnSpc>
                <a:spcPct val="90000"/>
              </a:lnSpc>
              <a:spcAft>
                <a:spcPts val="0"/>
              </a:spcAft>
              <a:buNone/>
              <a:defRPr/>
            </a:pPr>
            <a:r>
              <a:rPr lang="en-IN" sz="2300" dirty="0"/>
              <a:t>TrueTech Industries manufactures the Tri-Box System, a multiplayer gaming system allowing players to compete with each other over the Internet.</a:t>
            </a:r>
          </a:p>
          <a:p>
            <a:pPr lvl="1" fontAlgn="auto">
              <a:lnSpc>
                <a:spcPct val="90000"/>
              </a:lnSpc>
              <a:spcAft>
                <a:spcPts val="0"/>
              </a:spcAft>
              <a:buFont typeface="Arial" panose="020B0604020202020204" pitchFamily="34" charset="0"/>
              <a:buChar char="•"/>
              <a:defRPr/>
            </a:pPr>
            <a:r>
              <a:rPr lang="en-IN" sz="2300" dirty="0"/>
              <a:t>The Tri-Box System includes the physical </a:t>
            </a:r>
            <a:r>
              <a:rPr lang="en-IN" sz="2300" b="1" dirty="0">
                <a:solidFill>
                  <a:srgbClr val="C00000"/>
                </a:solidFill>
              </a:rPr>
              <a:t>Tri-Box module </a:t>
            </a:r>
            <a:r>
              <a:rPr lang="en-IN" sz="2300" dirty="0"/>
              <a:t>as well as a </a:t>
            </a:r>
            <a:r>
              <a:rPr lang="en-IN" sz="2300" b="1" dirty="0">
                <a:solidFill>
                  <a:srgbClr val="C00000"/>
                </a:solidFill>
              </a:rPr>
              <a:t>one-year subscription </a:t>
            </a:r>
            <a:r>
              <a:rPr lang="en-IN" sz="2300" dirty="0"/>
              <a:t>to the Tri-Net multiuser platform of Internet-based games and other </a:t>
            </a:r>
            <a:r>
              <a:rPr lang="en-IN" sz="2300" dirty="0" smtClean="0"/>
              <a:t>applications</a:t>
            </a:r>
            <a:endParaRPr lang="en-IN" sz="2300" dirty="0"/>
          </a:p>
          <a:p>
            <a:pPr lvl="1" fontAlgn="auto">
              <a:lnSpc>
                <a:spcPct val="90000"/>
              </a:lnSpc>
              <a:spcAft>
                <a:spcPts val="0"/>
              </a:spcAft>
              <a:buFont typeface="Arial" panose="020B0604020202020204" pitchFamily="34" charset="0"/>
              <a:buChar char="•"/>
              <a:defRPr/>
            </a:pPr>
            <a:r>
              <a:rPr lang="en-IN" sz="2300" dirty="0"/>
              <a:t>TrueTech sells individual one-year subscriptions to the Tri-Net platform for </a:t>
            </a:r>
            <a:r>
              <a:rPr lang="en-IN" sz="2300" b="1" dirty="0">
                <a:solidFill>
                  <a:srgbClr val="C00000"/>
                </a:solidFill>
              </a:rPr>
              <a:t>$</a:t>
            </a:r>
            <a:r>
              <a:rPr lang="en-IN" sz="2300" b="1" dirty="0" smtClean="0">
                <a:solidFill>
                  <a:srgbClr val="C00000"/>
                </a:solidFill>
              </a:rPr>
              <a:t>60</a:t>
            </a:r>
            <a:endParaRPr lang="en-IN" sz="2300" b="1" dirty="0">
              <a:solidFill>
                <a:srgbClr val="C00000"/>
              </a:solidFill>
            </a:endParaRPr>
          </a:p>
          <a:p>
            <a:pPr lvl="1" fontAlgn="auto">
              <a:lnSpc>
                <a:spcPct val="90000"/>
              </a:lnSpc>
              <a:spcAft>
                <a:spcPts val="0"/>
              </a:spcAft>
              <a:buFont typeface="Arial" panose="020B0604020202020204" pitchFamily="34" charset="0"/>
              <a:buChar char="•"/>
              <a:defRPr/>
            </a:pPr>
            <a:r>
              <a:rPr lang="en-IN" sz="2300" dirty="0"/>
              <a:t>TrueTech sells individual Tri-Box modules for </a:t>
            </a:r>
            <a:r>
              <a:rPr lang="en-IN" sz="2300" b="1" dirty="0">
                <a:solidFill>
                  <a:srgbClr val="C00000"/>
                </a:solidFill>
              </a:rPr>
              <a:t>$</a:t>
            </a:r>
            <a:r>
              <a:rPr lang="en-IN" sz="2300" b="1" dirty="0" smtClean="0">
                <a:solidFill>
                  <a:srgbClr val="C00000"/>
                </a:solidFill>
              </a:rPr>
              <a:t>240</a:t>
            </a:r>
            <a:endParaRPr lang="en-IN" sz="2300" b="1" dirty="0">
              <a:solidFill>
                <a:srgbClr val="C00000"/>
              </a:solidFill>
            </a:endParaRPr>
          </a:p>
          <a:p>
            <a:pPr lvl="1" fontAlgn="auto">
              <a:lnSpc>
                <a:spcPct val="90000"/>
              </a:lnSpc>
              <a:spcAft>
                <a:spcPts val="0"/>
              </a:spcAft>
              <a:buFont typeface="Arial" panose="020B0604020202020204" pitchFamily="34" charset="0"/>
              <a:buChar char="•"/>
              <a:defRPr/>
            </a:pPr>
            <a:r>
              <a:rPr lang="en-IN" sz="2300" dirty="0"/>
              <a:t>As a package deal, TrueTech sells the Tri-Box System (module plus subscription) for </a:t>
            </a:r>
            <a:r>
              <a:rPr lang="en-IN" sz="2300" b="1" dirty="0">
                <a:solidFill>
                  <a:srgbClr val="C00000"/>
                </a:solidFill>
              </a:rPr>
              <a:t>$</a:t>
            </a:r>
            <a:r>
              <a:rPr lang="en-IN" sz="2300" b="1" dirty="0" smtClean="0">
                <a:solidFill>
                  <a:srgbClr val="C00000"/>
                </a:solidFill>
              </a:rPr>
              <a:t>250</a:t>
            </a:r>
            <a:endParaRPr lang="en-IN" sz="2300" b="1" dirty="0">
              <a:solidFill>
                <a:srgbClr val="C00000"/>
              </a:solidFill>
            </a:endParaRPr>
          </a:p>
          <a:p>
            <a:pPr marL="0" indent="0" fontAlgn="auto">
              <a:lnSpc>
                <a:spcPct val="90000"/>
              </a:lnSpc>
              <a:spcAft>
                <a:spcPts val="0"/>
              </a:spcAft>
              <a:buNone/>
              <a:defRPr/>
            </a:pPr>
            <a:r>
              <a:rPr lang="en-IN" sz="2300" dirty="0"/>
              <a:t>On January 1, 2018, TrueTech delivers 1,000 Tri-Box Systems to CompStores at a price of $250 per system. TrueTech receives $250,000 from CompStores on January 25, 2018.</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
            </a:r>
            <a:br>
              <a:rPr lang="en-US" sz="3200" dirty="0" smtClean="0"/>
            </a:br>
            <a:r>
              <a:rPr lang="en-US" sz="2800" dirty="0" smtClean="0"/>
              <a:t>Determining Whether Goods or Services Are Distinct</a:t>
            </a:r>
            <a:endParaRPr lang="en-US" sz="2800" dirty="0"/>
          </a:p>
        </p:txBody>
      </p:sp>
      <p:sp>
        <p:nvSpPr>
          <p:cNvPr id="3" name="Content Placeholder 2"/>
          <p:cNvSpPr>
            <a:spLocks noGrp="1"/>
          </p:cNvSpPr>
          <p:nvPr>
            <p:ph idx="1"/>
          </p:nvPr>
        </p:nvSpPr>
        <p:spPr>
          <a:xfrm>
            <a:off x="611560" y="1587501"/>
            <a:ext cx="8229600" cy="4803216"/>
          </a:xfrm>
        </p:spPr>
        <p:txBody>
          <a:bodyPr>
            <a:normAutofit fontScale="77500" lnSpcReduction="20000"/>
          </a:bodyPr>
          <a:lstStyle/>
          <a:p>
            <a:r>
              <a:rPr lang="en-US" sz="3600" dirty="0" smtClean="0"/>
              <a:t>Step 1: Identify the contract: </a:t>
            </a:r>
            <a:r>
              <a:rPr lang="en-US" sz="3600" b="1" dirty="0" smtClean="0">
                <a:solidFill>
                  <a:srgbClr val="0000FF"/>
                </a:solidFill>
              </a:rPr>
              <a:t>Yes</a:t>
            </a:r>
          </a:p>
          <a:p>
            <a:pPr>
              <a:buClr>
                <a:schemeClr val="tx1"/>
              </a:buClr>
            </a:pPr>
            <a:r>
              <a:rPr lang="en-US" sz="3600" b="1" dirty="0" smtClean="0">
                <a:solidFill>
                  <a:srgbClr val="C00000"/>
                </a:solidFill>
              </a:rPr>
              <a:t>Step 2: Identify the performance obligation(s)</a:t>
            </a:r>
          </a:p>
          <a:p>
            <a:pPr lvl="1"/>
            <a:r>
              <a:rPr lang="en-IN" sz="3200" dirty="0" smtClean="0"/>
              <a:t>A good or service is distinct if it is </a:t>
            </a:r>
            <a:r>
              <a:rPr lang="en-IN" sz="3200" b="1" dirty="0" smtClean="0"/>
              <a:t>both</a:t>
            </a:r>
            <a:r>
              <a:rPr lang="en-IN" sz="3200" dirty="0" smtClean="0"/>
              <a:t>:</a:t>
            </a:r>
          </a:p>
          <a:p>
            <a:pPr lvl="2"/>
            <a:r>
              <a:rPr lang="en-IN" sz="3200" i="1" dirty="0" smtClean="0"/>
              <a:t>Capable of being distinct</a:t>
            </a:r>
          </a:p>
          <a:p>
            <a:pPr lvl="2"/>
            <a:r>
              <a:rPr lang="en-IN" sz="3200" i="1" dirty="0" smtClean="0"/>
              <a:t>Separately identifiable from other goods or services in the contract</a:t>
            </a:r>
            <a:endParaRPr lang="en-US" sz="3200" b="1" dirty="0" smtClean="0">
              <a:solidFill>
                <a:srgbClr val="C00000"/>
              </a:solidFill>
            </a:endParaRPr>
          </a:p>
          <a:p>
            <a:r>
              <a:rPr lang="en-IN" sz="3600" dirty="0" smtClean="0"/>
              <a:t>A Tri-Box System contains two distinct goods and services:</a:t>
            </a:r>
          </a:p>
          <a:p>
            <a:pPr lvl="1"/>
            <a:r>
              <a:rPr lang="en-IN" sz="3200" b="1" i="1" dirty="0" smtClean="0"/>
              <a:t>Tri-Box module</a:t>
            </a:r>
          </a:p>
          <a:p>
            <a:pPr lvl="1"/>
            <a:r>
              <a:rPr lang="en-IN" sz="3200" b="1" i="1" dirty="0" smtClean="0"/>
              <a:t>Tri-Net subscription</a:t>
            </a:r>
            <a:endParaRPr lang="en-IN" sz="3200" i="1" dirty="0" smtClean="0"/>
          </a:p>
          <a:p>
            <a:r>
              <a:rPr lang="en-IN" sz="3600" dirty="0" smtClean="0"/>
              <a:t>Therefore, a Tri-Box System includes </a:t>
            </a:r>
            <a:r>
              <a:rPr lang="en-IN" sz="3600" b="1" dirty="0" smtClean="0">
                <a:solidFill>
                  <a:srgbClr val="0000FF"/>
                </a:solidFill>
              </a:rPr>
              <a:t>two</a:t>
            </a:r>
            <a:r>
              <a:rPr lang="en-IN" sz="3600" dirty="0" smtClean="0"/>
              <a:t> performance obligations</a:t>
            </a:r>
            <a:endParaRPr lang="en-IN" sz="3600" dirty="0"/>
          </a:p>
        </p:txBody>
      </p:sp>
      <p:sp>
        <p:nvSpPr>
          <p:cNvPr id="8" name="Title 2"/>
          <p:cNvSpPr txBox="1">
            <a:spLocks/>
          </p:cNvSpPr>
          <p:nvPr/>
        </p:nvSpPr>
        <p:spPr bwMode="auto">
          <a:xfrm>
            <a:off x="8400561" y="-3837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500"/>
                                        <p:tgtEl>
                                          <p:spTgt spid="3">
                                            <p:txEl>
                                              <p:pRg st="7" end="7"/>
                                            </p:txEl>
                                          </p:spTgt>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rtlCol="0">
            <a:noAutofit/>
          </a:bodyPr>
          <a:lstStyle/>
          <a:p>
            <a:pPr marL="342900" lvl="0" indent="-342900">
              <a:spcBef>
                <a:spcPts val="600"/>
              </a:spcBef>
            </a:pPr>
            <a:r>
              <a:rPr lang="en-IN" sz="3200" dirty="0" smtClean="0">
                <a:ea typeface="+mn-ea"/>
                <a:cs typeface="+mn-cs"/>
              </a:rPr>
              <a:t>Step </a:t>
            </a:r>
            <a:r>
              <a:rPr lang="en-IN" sz="3200" dirty="0">
                <a:ea typeface="+mn-ea"/>
                <a:cs typeface="+mn-cs"/>
              </a:rPr>
              <a:t>3: Determine the Transaction </a:t>
            </a:r>
            <a:r>
              <a:rPr lang="en-IN" sz="3200" dirty="0" smtClean="0">
                <a:ea typeface="+mn-ea"/>
                <a:cs typeface="+mn-cs"/>
              </a:rPr>
              <a:t>Price</a:t>
            </a:r>
            <a:endParaRPr lang="en-IN" sz="3000" dirty="0"/>
          </a:p>
        </p:txBody>
      </p:sp>
      <p:sp>
        <p:nvSpPr>
          <p:cNvPr id="3" name="Content Placeholder 2"/>
          <p:cNvSpPr>
            <a:spLocks noGrp="1"/>
          </p:cNvSpPr>
          <p:nvPr>
            <p:ph idx="1"/>
          </p:nvPr>
        </p:nvSpPr>
        <p:spPr/>
        <p:txBody>
          <a:bodyPr/>
          <a:lstStyle/>
          <a:p>
            <a:pPr>
              <a:spcBef>
                <a:spcPts val="600"/>
              </a:spcBef>
            </a:pPr>
            <a:r>
              <a:rPr lang="en-US" dirty="0"/>
              <a:t>Step 1: Identify the contract: </a:t>
            </a:r>
            <a:r>
              <a:rPr lang="en-US" b="1" dirty="0">
                <a:solidFill>
                  <a:srgbClr val="0000FF"/>
                </a:solidFill>
              </a:rPr>
              <a:t>Yes</a:t>
            </a:r>
          </a:p>
          <a:p>
            <a:pPr>
              <a:spcBef>
                <a:spcPts val="600"/>
              </a:spcBef>
            </a:pPr>
            <a:r>
              <a:rPr lang="en-US" dirty="0"/>
              <a:t>Step 2: Identify the performance obligation(s): </a:t>
            </a:r>
          </a:p>
          <a:p>
            <a:pPr marL="0" indent="0" algn="ctr">
              <a:spcBef>
                <a:spcPts val="600"/>
              </a:spcBef>
              <a:spcAft>
                <a:spcPts val="1800"/>
              </a:spcAft>
              <a:buNone/>
            </a:pPr>
            <a:r>
              <a:rPr lang="en-US" b="1" dirty="0" smtClean="0">
                <a:solidFill>
                  <a:srgbClr val="0000FF"/>
                </a:solidFill>
              </a:rPr>
              <a:t>  </a:t>
            </a:r>
            <a:r>
              <a:rPr lang="en-US" b="1" dirty="0">
                <a:solidFill>
                  <a:srgbClr val="0000FF"/>
                </a:solidFill>
              </a:rPr>
              <a:t>(1) Tri-Box module and (2) Tri</a:t>
            </a:r>
            <a:r>
              <a:rPr lang="en-US" b="1" dirty="0" smtClean="0">
                <a:solidFill>
                  <a:srgbClr val="0000FF"/>
                </a:solidFill>
              </a:rPr>
              <a:t>-Net </a:t>
            </a:r>
            <a:r>
              <a:rPr lang="en-US" b="1" dirty="0">
                <a:solidFill>
                  <a:srgbClr val="0000FF"/>
                </a:solidFill>
              </a:rPr>
              <a:t>subscription</a:t>
            </a:r>
          </a:p>
          <a:p>
            <a:pPr>
              <a:spcBef>
                <a:spcPts val="600"/>
              </a:spcBef>
              <a:buClr>
                <a:schemeClr val="tx1"/>
              </a:buClr>
            </a:pPr>
            <a:r>
              <a:rPr lang="en-IN" b="1" dirty="0">
                <a:solidFill>
                  <a:srgbClr val="C00000"/>
                </a:solidFill>
              </a:rPr>
              <a:t>Step 3: Determine the transaction price</a:t>
            </a:r>
          </a:p>
        </p:txBody>
      </p:sp>
      <p:sp>
        <p:nvSpPr>
          <p:cNvPr id="5" name="TextBox 4"/>
          <p:cNvSpPr txBox="1">
            <a:spLocks noChangeArrowheads="1"/>
          </p:cNvSpPr>
          <p:nvPr/>
        </p:nvSpPr>
        <p:spPr bwMode="auto">
          <a:xfrm>
            <a:off x="1193800" y="4697285"/>
            <a:ext cx="7493000" cy="492125"/>
          </a:xfrm>
          <a:prstGeom prst="rect">
            <a:avLst/>
          </a:prstGeom>
          <a:noFill/>
          <a:ln w="9525">
            <a:noFill/>
            <a:miter lim="800000"/>
            <a:headEnd/>
            <a:tailEnd/>
          </a:ln>
        </p:spPr>
        <p:txBody>
          <a:bodyPr>
            <a:spAutoFit/>
          </a:bodyPr>
          <a:lstStyle/>
          <a:p>
            <a:r>
              <a:rPr lang="en-IN" sz="2600" dirty="0">
                <a:latin typeface="Calibri" pitchFamily="34" charset="0"/>
              </a:rPr>
              <a:t>*Transaction price = $250 per system × 1,000 systems</a:t>
            </a:r>
          </a:p>
        </p:txBody>
      </p:sp>
      <p:sp>
        <p:nvSpPr>
          <p:cNvPr id="9" name="TextBox 8"/>
          <p:cNvSpPr txBox="1">
            <a:spLocks noChangeArrowheads="1"/>
          </p:cNvSpPr>
          <p:nvPr/>
        </p:nvSpPr>
        <p:spPr bwMode="auto">
          <a:xfrm>
            <a:off x="3520411" y="5205573"/>
            <a:ext cx="2190842" cy="492125"/>
          </a:xfrm>
          <a:prstGeom prst="rect">
            <a:avLst/>
          </a:prstGeom>
          <a:noFill/>
          <a:ln w="9525">
            <a:noFill/>
            <a:miter lim="800000"/>
            <a:headEnd/>
            <a:tailEnd/>
          </a:ln>
        </p:spPr>
        <p:txBody>
          <a:bodyPr wrap="square">
            <a:spAutoFit/>
          </a:bodyPr>
          <a:lstStyle/>
          <a:p>
            <a:r>
              <a:rPr lang="en-IN" sz="2600" dirty="0">
                <a:latin typeface="Calibri" pitchFamily="34" charset="0"/>
              </a:rPr>
              <a:t>= </a:t>
            </a:r>
            <a:r>
              <a:rPr lang="en-IN" sz="2600" b="1" dirty="0">
                <a:solidFill>
                  <a:srgbClr val="0000FF"/>
                </a:solidFill>
                <a:latin typeface="Calibri" pitchFamily="34" charset="0"/>
              </a:rPr>
              <a:t>$250,000*</a:t>
            </a:r>
          </a:p>
        </p:txBody>
      </p:sp>
      <p:sp>
        <p:nvSpPr>
          <p:cNvPr id="1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47230" y="4091110"/>
            <a:ext cx="4842278" cy="2468903"/>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IN" sz="2000" dirty="0"/>
          </a:p>
        </p:txBody>
      </p:sp>
      <p:sp>
        <p:nvSpPr>
          <p:cNvPr id="22" name="Title 1"/>
          <p:cNvSpPr>
            <a:spLocks noGrp="1"/>
          </p:cNvSpPr>
          <p:nvPr>
            <p:ph type="title"/>
          </p:nvPr>
        </p:nvSpPr>
        <p:spPr/>
        <p:txBody>
          <a:bodyPr rtlCol="0">
            <a:noAutofit/>
          </a:bodyPr>
          <a:lstStyle/>
          <a:p>
            <a:pPr>
              <a:spcBef>
                <a:spcPts val="600"/>
              </a:spcBef>
            </a:pPr>
            <a:r>
              <a:rPr lang="en-IN" dirty="0"/>
              <a:t> </a:t>
            </a:r>
            <a:r>
              <a:rPr lang="en-IN" sz="2800" dirty="0"/>
              <a:t>Step 4: Allocate the Transaction Price to Each Performance </a:t>
            </a:r>
            <a:r>
              <a:rPr lang="en-IN" sz="2800" dirty="0" smtClean="0"/>
              <a:t>Obligation</a:t>
            </a:r>
            <a:endParaRPr lang="en-IN" sz="2800" dirty="0"/>
          </a:p>
        </p:txBody>
      </p:sp>
      <p:sp>
        <p:nvSpPr>
          <p:cNvPr id="3" name="Content Placeholder 2"/>
          <p:cNvSpPr>
            <a:spLocks noGrp="1"/>
          </p:cNvSpPr>
          <p:nvPr>
            <p:ph idx="1"/>
          </p:nvPr>
        </p:nvSpPr>
        <p:spPr/>
        <p:txBody>
          <a:bodyPr>
            <a:normAutofit fontScale="85000" lnSpcReduction="20000"/>
          </a:bodyPr>
          <a:lstStyle/>
          <a:p>
            <a:r>
              <a:rPr lang="en-US" dirty="0"/>
              <a:t>Step 1: Identify the contract: </a:t>
            </a:r>
            <a:r>
              <a:rPr lang="en-US" b="1" dirty="0">
                <a:solidFill>
                  <a:srgbClr val="0000FF"/>
                </a:solidFill>
              </a:rPr>
              <a:t>Yes</a:t>
            </a:r>
          </a:p>
          <a:p>
            <a:pPr>
              <a:spcBef>
                <a:spcPts val="600"/>
              </a:spcBef>
            </a:pPr>
            <a:r>
              <a:rPr lang="en-US" dirty="0"/>
              <a:t>Step 2: Identify the performance obligation(s)</a:t>
            </a:r>
            <a:r>
              <a:rPr lang="en-US" dirty="0" smtClean="0"/>
              <a:t>:</a:t>
            </a:r>
          </a:p>
          <a:p>
            <a:pPr marL="0" indent="0" algn="ctr">
              <a:spcBef>
                <a:spcPts val="600"/>
              </a:spcBef>
              <a:buNone/>
            </a:pPr>
            <a:r>
              <a:rPr lang="en-US" b="1" dirty="0" smtClean="0">
                <a:solidFill>
                  <a:srgbClr val="0000FF"/>
                </a:solidFill>
              </a:rPr>
              <a:t>(</a:t>
            </a:r>
            <a:r>
              <a:rPr lang="en-US" b="1" dirty="0">
                <a:solidFill>
                  <a:srgbClr val="0000FF"/>
                </a:solidFill>
              </a:rPr>
              <a:t>1) Tri-Box module and (2) Tri</a:t>
            </a:r>
            <a:r>
              <a:rPr lang="en-US" b="1" dirty="0" smtClean="0">
                <a:solidFill>
                  <a:srgbClr val="0000FF"/>
                </a:solidFill>
              </a:rPr>
              <a:t>-Net </a:t>
            </a:r>
            <a:r>
              <a:rPr lang="en-US" b="1" dirty="0">
                <a:solidFill>
                  <a:srgbClr val="0000FF"/>
                </a:solidFill>
              </a:rPr>
              <a:t>subscription</a:t>
            </a:r>
          </a:p>
          <a:p>
            <a:pPr>
              <a:spcBef>
                <a:spcPts val="600"/>
              </a:spcBef>
              <a:spcAft>
                <a:spcPts val="600"/>
              </a:spcAft>
            </a:pPr>
            <a:r>
              <a:rPr lang="en-IN" dirty="0"/>
              <a:t>Step 3: Determine the transaction price: </a:t>
            </a:r>
            <a:r>
              <a:rPr lang="en-IN" b="1" dirty="0">
                <a:solidFill>
                  <a:srgbClr val="0000FF"/>
                </a:solidFill>
              </a:rPr>
              <a:t>$250,000</a:t>
            </a:r>
          </a:p>
          <a:p>
            <a:pPr>
              <a:spcBef>
                <a:spcPts val="600"/>
              </a:spcBef>
              <a:buClr>
                <a:schemeClr val="tx1"/>
              </a:buClr>
            </a:pPr>
            <a:r>
              <a:rPr lang="en-IN" b="1" dirty="0">
                <a:solidFill>
                  <a:srgbClr val="C00000"/>
                </a:solidFill>
              </a:rPr>
              <a:t>Step 4: Allocate the transaction price to each performance obligation (stand-alone selling prices)</a:t>
            </a:r>
          </a:p>
          <a:p>
            <a:pPr marL="0" indent="0">
              <a:spcBef>
                <a:spcPts val="1800"/>
              </a:spcBef>
              <a:buNone/>
            </a:pPr>
            <a:r>
              <a:rPr lang="en-IN" sz="2400" b="1" dirty="0"/>
              <a:t>Tri-Box modules</a:t>
            </a:r>
            <a:r>
              <a:rPr lang="en-IN" sz="2400" dirty="0"/>
              <a:t>: </a:t>
            </a:r>
          </a:p>
          <a:p>
            <a:pPr marL="0" indent="0">
              <a:spcBef>
                <a:spcPts val="600"/>
              </a:spcBef>
              <a:buNone/>
            </a:pPr>
            <a:r>
              <a:rPr lang="en-IN" sz="2400" dirty="0">
                <a:latin typeface="Calibri" pitchFamily="34" charset="0"/>
              </a:rPr>
              <a:t>$240 ÷ ($240 + $60) = </a:t>
            </a:r>
            <a:r>
              <a:rPr lang="en-IN" sz="2400" b="1" dirty="0">
                <a:solidFill>
                  <a:srgbClr val="0000FF"/>
                </a:solidFill>
                <a:latin typeface="Calibri" pitchFamily="34" charset="0"/>
              </a:rPr>
              <a:t>80%</a:t>
            </a:r>
          </a:p>
          <a:p>
            <a:pPr marL="0" indent="0">
              <a:spcBef>
                <a:spcPts val="600"/>
              </a:spcBef>
              <a:buNone/>
            </a:pPr>
            <a:endParaRPr lang="en-IN" sz="2400" b="1" dirty="0"/>
          </a:p>
          <a:p>
            <a:pPr marL="0" indent="0">
              <a:spcBef>
                <a:spcPts val="600"/>
              </a:spcBef>
              <a:buNone/>
            </a:pPr>
            <a:r>
              <a:rPr lang="en-IN" sz="2400" b="1" dirty="0"/>
              <a:t>Tri-Net subscriptions</a:t>
            </a:r>
            <a:r>
              <a:rPr lang="en-IN" sz="2400" dirty="0"/>
              <a:t>: </a:t>
            </a:r>
          </a:p>
          <a:p>
            <a:pPr marL="0" indent="0">
              <a:spcBef>
                <a:spcPts val="600"/>
              </a:spcBef>
              <a:buNone/>
            </a:pPr>
            <a:r>
              <a:rPr lang="en-IN" sz="2400" dirty="0">
                <a:latin typeface="Calibri" pitchFamily="34" charset="0"/>
              </a:rPr>
              <a:t>$60 ÷ ($240 + $60) = </a:t>
            </a:r>
            <a:r>
              <a:rPr lang="en-IN" sz="2400" b="1" dirty="0">
                <a:solidFill>
                  <a:srgbClr val="0000FF"/>
                </a:solidFill>
                <a:latin typeface="Calibri" pitchFamily="34" charset="0"/>
              </a:rPr>
              <a:t>20%</a:t>
            </a:r>
            <a:endParaRPr lang="en-IN" dirty="0"/>
          </a:p>
        </p:txBody>
      </p:sp>
      <p:sp>
        <p:nvSpPr>
          <p:cNvPr id="18"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
        <p:nvSpPr>
          <p:cNvPr id="6" name="Oval 5"/>
          <p:cNvSpPr/>
          <p:nvPr/>
        </p:nvSpPr>
        <p:spPr>
          <a:xfrm>
            <a:off x="4680902" y="5113293"/>
            <a:ext cx="711200" cy="335280"/>
          </a:xfrm>
          <a:prstGeom prst="ellipse">
            <a:avLst/>
          </a:prstGeom>
          <a:noFill/>
          <a:ln w="254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p:cNvSpPr/>
          <p:nvPr/>
        </p:nvSpPr>
        <p:spPr>
          <a:xfrm>
            <a:off x="6956742" y="5113293"/>
            <a:ext cx="711200" cy="335280"/>
          </a:xfrm>
          <a:prstGeom prst="ellipse">
            <a:avLst/>
          </a:prstGeom>
          <a:noFill/>
          <a:ln w="254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6"/>
          <p:cNvSpPr txBox="1">
            <a:spLocks noChangeArrowheads="1"/>
          </p:cNvSpPr>
          <p:nvPr/>
        </p:nvSpPr>
        <p:spPr bwMode="auto">
          <a:xfrm>
            <a:off x="4535755" y="5094698"/>
            <a:ext cx="1023358" cy="400110"/>
          </a:xfrm>
          <a:prstGeom prst="rect">
            <a:avLst/>
          </a:prstGeom>
          <a:noFill/>
          <a:ln w="9525">
            <a:noFill/>
            <a:miter lim="800000"/>
            <a:headEnd/>
            <a:tailEnd/>
          </a:ln>
        </p:spPr>
        <p:txBody>
          <a:bodyPr>
            <a:spAutoFit/>
          </a:bodyPr>
          <a:lstStyle/>
          <a:p>
            <a:pPr algn="ctr"/>
            <a:r>
              <a:rPr lang="en-IN" sz="2000" b="1" dirty="0">
                <a:solidFill>
                  <a:srgbClr val="0000FF"/>
                </a:solidFill>
                <a:latin typeface="Calibri" pitchFamily="34" charset="0"/>
              </a:rPr>
              <a:t>80%</a:t>
            </a:r>
          </a:p>
        </p:txBody>
      </p:sp>
      <p:sp>
        <p:nvSpPr>
          <p:cNvPr id="10" name="TextBox 8"/>
          <p:cNvSpPr txBox="1">
            <a:spLocks noChangeArrowheads="1"/>
          </p:cNvSpPr>
          <p:nvPr/>
        </p:nvSpPr>
        <p:spPr bwMode="auto">
          <a:xfrm>
            <a:off x="4398552" y="5738950"/>
            <a:ext cx="1238789" cy="400110"/>
          </a:xfrm>
          <a:prstGeom prst="rect">
            <a:avLst/>
          </a:prstGeom>
          <a:noFill/>
          <a:ln w="9525">
            <a:noFill/>
            <a:miter lim="800000"/>
            <a:headEnd/>
            <a:tailEnd/>
          </a:ln>
        </p:spPr>
        <p:txBody>
          <a:bodyPr>
            <a:spAutoFit/>
          </a:bodyPr>
          <a:lstStyle/>
          <a:p>
            <a:pPr algn="ctr"/>
            <a:r>
              <a:rPr lang="en-IN" sz="2000" dirty="0">
                <a:latin typeface="Calibri" pitchFamily="34" charset="0"/>
              </a:rPr>
              <a:t>$200</a:t>
            </a:r>
          </a:p>
        </p:txBody>
      </p:sp>
      <p:sp>
        <p:nvSpPr>
          <p:cNvPr id="11" name="TextBox 10"/>
          <p:cNvSpPr txBox="1">
            <a:spLocks noChangeArrowheads="1"/>
          </p:cNvSpPr>
          <p:nvPr/>
        </p:nvSpPr>
        <p:spPr bwMode="auto">
          <a:xfrm>
            <a:off x="6871034" y="5094698"/>
            <a:ext cx="1023358" cy="400110"/>
          </a:xfrm>
          <a:prstGeom prst="rect">
            <a:avLst/>
          </a:prstGeom>
          <a:noFill/>
          <a:ln w="9525">
            <a:noFill/>
            <a:miter lim="800000"/>
            <a:headEnd/>
            <a:tailEnd/>
          </a:ln>
        </p:spPr>
        <p:txBody>
          <a:bodyPr>
            <a:spAutoFit/>
          </a:bodyPr>
          <a:lstStyle/>
          <a:p>
            <a:pPr algn="ctr"/>
            <a:r>
              <a:rPr lang="en-IN" sz="2000" b="1" dirty="0">
                <a:solidFill>
                  <a:srgbClr val="0000FF"/>
                </a:solidFill>
                <a:latin typeface="Calibri" pitchFamily="34" charset="0"/>
              </a:rPr>
              <a:t>20%</a:t>
            </a:r>
          </a:p>
        </p:txBody>
      </p:sp>
      <p:sp>
        <p:nvSpPr>
          <p:cNvPr id="12" name="TextBox 11"/>
          <p:cNvSpPr txBox="1">
            <a:spLocks noChangeArrowheads="1"/>
          </p:cNvSpPr>
          <p:nvPr/>
        </p:nvSpPr>
        <p:spPr bwMode="auto">
          <a:xfrm>
            <a:off x="6682503" y="5738950"/>
            <a:ext cx="1023793" cy="400110"/>
          </a:xfrm>
          <a:prstGeom prst="rect">
            <a:avLst/>
          </a:prstGeom>
          <a:noFill/>
          <a:ln w="9525">
            <a:noFill/>
            <a:miter lim="800000"/>
            <a:headEnd/>
            <a:tailEnd/>
          </a:ln>
        </p:spPr>
        <p:txBody>
          <a:bodyPr>
            <a:spAutoFit/>
          </a:bodyPr>
          <a:lstStyle/>
          <a:p>
            <a:pPr algn="ctr"/>
            <a:r>
              <a:rPr lang="en-IN" sz="2000" dirty="0">
                <a:latin typeface="Calibri" pitchFamily="34" charset="0"/>
              </a:rPr>
              <a:t>$50</a:t>
            </a:r>
          </a:p>
        </p:txBody>
      </p:sp>
      <p:sp>
        <p:nvSpPr>
          <p:cNvPr id="13" name="TextBox 12"/>
          <p:cNvSpPr txBox="1">
            <a:spLocks noChangeArrowheads="1"/>
          </p:cNvSpPr>
          <p:nvPr/>
        </p:nvSpPr>
        <p:spPr bwMode="auto">
          <a:xfrm>
            <a:off x="3671996" y="6159903"/>
            <a:ext cx="2654326" cy="400110"/>
          </a:xfrm>
          <a:prstGeom prst="rect">
            <a:avLst/>
          </a:prstGeom>
          <a:noFill/>
          <a:ln w="9525">
            <a:noFill/>
            <a:miter lim="800000"/>
            <a:headEnd/>
            <a:tailEnd/>
          </a:ln>
        </p:spPr>
        <p:txBody>
          <a:bodyPr>
            <a:spAutoFit/>
          </a:bodyPr>
          <a:lstStyle/>
          <a:p>
            <a:pPr algn="ctr"/>
            <a:r>
              <a:rPr lang="en-IN" sz="2000" dirty="0">
                <a:latin typeface="Calibri" pitchFamily="34" charset="0"/>
              </a:rPr>
              <a:t>Tri-Box Module</a:t>
            </a:r>
          </a:p>
        </p:txBody>
      </p:sp>
      <p:sp>
        <p:nvSpPr>
          <p:cNvPr id="14" name="TextBox 13"/>
          <p:cNvSpPr txBox="1">
            <a:spLocks noChangeArrowheads="1"/>
          </p:cNvSpPr>
          <p:nvPr/>
        </p:nvSpPr>
        <p:spPr bwMode="auto">
          <a:xfrm>
            <a:off x="6035183" y="6159902"/>
            <a:ext cx="2654326" cy="400110"/>
          </a:xfrm>
          <a:prstGeom prst="rect">
            <a:avLst/>
          </a:prstGeom>
          <a:noFill/>
          <a:ln w="9525">
            <a:noFill/>
            <a:miter lim="800000"/>
            <a:headEnd/>
            <a:tailEnd/>
          </a:ln>
        </p:spPr>
        <p:txBody>
          <a:bodyPr>
            <a:spAutoFit/>
          </a:bodyPr>
          <a:lstStyle/>
          <a:p>
            <a:pPr algn="ctr"/>
            <a:r>
              <a:rPr lang="en-IN" sz="2000" dirty="0">
                <a:latin typeface="Calibri" pitchFamily="34" charset="0"/>
              </a:rPr>
              <a:t>Tri-Net Subscriptions</a:t>
            </a:r>
          </a:p>
        </p:txBody>
      </p:sp>
      <p:sp>
        <p:nvSpPr>
          <p:cNvPr id="15" name="TextBox 14"/>
          <p:cNvSpPr txBox="1">
            <a:spLocks noChangeArrowheads="1"/>
          </p:cNvSpPr>
          <p:nvPr/>
        </p:nvSpPr>
        <p:spPr bwMode="auto">
          <a:xfrm>
            <a:off x="4575303" y="4656652"/>
            <a:ext cx="2919759" cy="400110"/>
          </a:xfrm>
          <a:prstGeom prst="rect">
            <a:avLst/>
          </a:prstGeom>
          <a:noFill/>
          <a:ln w="9525">
            <a:noFill/>
            <a:miter lim="800000"/>
            <a:headEnd/>
            <a:tailEnd/>
          </a:ln>
        </p:spPr>
        <p:txBody>
          <a:bodyPr>
            <a:spAutoFit/>
          </a:bodyPr>
          <a:lstStyle/>
          <a:p>
            <a:pPr algn="ctr"/>
            <a:r>
              <a:rPr lang="en-IN" sz="2000" dirty="0">
                <a:latin typeface="+mn-lt"/>
              </a:rPr>
              <a:t>Transaction Price</a:t>
            </a:r>
          </a:p>
        </p:txBody>
      </p:sp>
      <p:sp>
        <p:nvSpPr>
          <p:cNvPr id="19" name="TextBox 8"/>
          <p:cNvSpPr txBox="1">
            <a:spLocks noChangeArrowheads="1"/>
          </p:cNvSpPr>
          <p:nvPr/>
        </p:nvSpPr>
        <p:spPr bwMode="auto">
          <a:xfrm>
            <a:off x="5364885" y="4276493"/>
            <a:ext cx="1238789" cy="400110"/>
          </a:xfrm>
          <a:prstGeom prst="rect">
            <a:avLst/>
          </a:prstGeom>
          <a:noFill/>
          <a:ln w="9525">
            <a:noFill/>
            <a:miter lim="800000"/>
            <a:headEnd/>
            <a:tailEnd/>
          </a:ln>
        </p:spPr>
        <p:txBody>
          <a:bodyPr>
            <a:spAutoFit/>
          </a:bodyPr>
          <a:lstStyle/>
          <a:p>
            <a:pPr algn="ctr"/>
            <a:r>
              <a:rPr lang="en-IN" sz="2000" dirty="0">
                <a:latin typeface="Calibri" pitchFamily="34" charset="0"/>
              </a:rPr>
              <a:t>$250</a:t>
            </a:r>
          </a:p>
        </p:txBody>
      </p:sp>
      <p:cxnSp>
        <p:nvCxnSpPr>
          <p:cNvPr id="20" name="Straight Arrow Connector 19"/>
          <p:cNvCxnSpPr/>
          <p:nvPr/>
        </p:nvCxnSpPr>
        <p:spPr>
          <a:xfrm flipH="1">
            <a:off x="5017947" y="5094698"/>
            <a:ext cx="916604" cy="64425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158814" y="5094698"/>
            <a:ext cx="953502" cy="64425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childTnLst>
                                </p:cTn>
                              </p:par>
                              <p:par>
                                <p:cTn id="34" presetID="10"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
                                            <p:txEl>
                                              <p:pRg st="9" end="9"/>
                                            </p:txEl>
                                          </p:spTgt>
                                        </p:tgtEl>
                                        <p:attrNameLst>
                                          <p:attrName>style.visibility</p:attrName>
                                        </p:attrNameLst>
                                      </p:cBhvr>
                                      <p:to>
                                        <p:strVal val="visible"/>
                                      </p:to>
                                    </p:se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par>
                                <p:cTn id="62" presetID="10" presetClass="entr" presetSubtype="0" fill="hold"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uiExpand="1" build="p"/>
      <p:bldP spid="6" grpId="0" animBg="1"/>
      <p:bldP spid="16" grpId="0" animBg="1"/>
      <p:bldP spid="9" grpId="0"/>
      <p:bldP spid="10" grpId="0"/>
      <p:bldP spid="11" grpId="0"/>
      <p:bldP spid="12" grpId="0"/>
      <p:bldP spid="13" grpId="0"/>
      <p:bldP spid="14" grpId="0"/>
      <p:bldP spid="15"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876301" y="3403282"/>
            <a:ext cx="7921625" cy="1683690"/>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4" name="TextBox 13"/>
          <p:cNvSpPr txBox="1">
            <a:spLocks noChangeArrowheads="1"/>
          </p:cNvSpPr>
          <p:nvPr/>
        </p:nvSpPr>
        <p:spPr bwMode="auto">
          <a:xfrm>
            <a:off x="876300" y="341439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15" name="TextBox 14"/>
          <p:cNvSpPr txBox="1">
            <a:spLocks noChangeArrowheads="1"/>
          </p:cNvSpPr>
          <p:nvPr/>
        </p:nvSpPr>
        <p:spPr bwMode="auto">
          <a:xfrm>
            <a:off x="7493095" y="340804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6" name="TextBox 15"/>
          <p:cNvSpPr txBox="1">
            <a:spLocks noChangeArrowheads="1"/>
          </p:cNvSpPr>
          <p:nvPr/>
        </p:nvSpPr>
        <p:spPr bwMode="auto">
          <a:xfrm>
            <a:off x="6135782" y="340804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17" name="Straight Connector 16"/>
          <p:cNvCxnSpPr/>
          <p:nvPr/>
        </p:nvCxnSpPr>
        <p:spPr>
          <a:xfrm>
            <a:off x="876302" y="389064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itle 1"/>
          <p:cNvSpPr>
            <a:spLocks noGrp="1"/>
          </p:cNvSpPr>
          <p:nvPr>
            <p:ph type="title"/>
          </p:nvPr>
        </p:nvSpPr>
        <p:spPr>
          <a:xfrm>
            <a:off x="512829" y="228742"/>
            <a:ext cx="8596202" cy="1143000"/>
          </a:xfrm>
        </p:spPr>
        <p:txBody>
          <a:bodyPr rtlCol="0">
            <a:noAutofit/>
          </a:bodyPr>
          <a:lstStyle/>
          <a:p>
            <a:pPr fontAlgn="auto">
              <a:lnSpc>
                <a:spcPct val="100000"/>
              </a:lnSpc>
              <a:spcAft>
                <a:spcPts val="0"/>
              </a:spcAft>
              <a:defRPr/>
            </a:pPr>
            <a:r>
              <a:rPr lang="en-IN" sz="2800" dirty="0"/>
              <a:t>Step 5: Recognizing Revenue When </a:t>
            </a:r>
            <a:r>
              <a:rPr lang="en-IN" sz="2800" dirty="0" smtClean="0"/>
              <a:t>(or </a:t>
            </a:r>
            <a:r>
              <a:rPr lang="en-IN" sz="2800" dirty="0"/>
              <a:t>A</a:t>
            </a:r>
            <a:r>
              <a:rPr lang="en-IN" sz="2800" dirty="0" smtClean="0"/>
              <a:t>s</a:t>
            </a:r>
            <a:r>
              <a:rPr lang="en-IN" sz="2800" dirty="0"/>
              <a:t>) Each Performance Obligation I</a:t>
            </a:r>
            <a:r>
              <a:rPr lang="en-IN" sz="2800" dirty="0" smtClean="0"/>
              <a:t>s Satisfied</a:t>
            </a:r>
            <a:endParaRPr lang="en-IN" sz="2800" dirty="0"/>
          </a:p>
        </p:txBody>
      </p:sp>
      <p:sp>
        <p:nvSpPr>
          <p:cNvPr id="3" name="Content Placeholder 2"/>
          <p:cNvSpPr>
            <a:spLocks noGrp="1"/>
          </p:cNvSpPr>
          <p:nvPr>
            <p:ph idx="1"/>
          </p:nvPr>
        </p:nvSpPr>
        <p:spPr>
          <a:xfrm>
            <a:off x="611560" y="1371743"/>
            <a:ext cx="8229600" cy="4741722"/>
          </a:xfrm>
        </p:spPr>
        <p:txBody>
          <a:bodyPr>
            <a:normAutofit/>
          </a:bodyPr>
          <a:lstStyle/>
          <a:p>
            <a:pPr marL="0" indent="0">
              <a:buNone/>
            </a:pPr>
            <a:r>
              <a:rPr lang="en-IN" sz="2400" b="1" dirty="0">
                <a:solidFill>
                  <a:srgbClr val="C00000"/>
                </a:solidFill>
              </a:rPr>
              <a:t>Step 5: Recognizing Revenue When </a:t>
            </a:r>
            <a:r>
              <a:rPr lang="en-IN" sz="2400" b="1" dirty="0" smtClean="0">
                <a:solidFill>
                  <a:srgbClr val="C00000"/>
                </a:solidFill>
              </a:rPr>
              <a:t>(or </a:t>
            </a:r>
            <a:r>
              <a:rPr lang="en-IN" sz="2400" b="1" dirty="0">
                <a:solidFill>
                  <a:srgbClr val="C00000"/>
                </a:solidFill>
              </a:rPr>
              <a:t>As) Each Performance Obligation Is </a:t>
            </a:r>
            <a:r>
              <a:rPr lang="en-IN" sz="2400" b="1" dirty="0" smtClean="0">
                <a:solidFill>
                  <a:srgbClr val="C00000"/>
                </a:solidFill>
              </a:rPr>
              <a:t>Satisfied</a:t>
            </a:r>
          </a:p>
          <a:p>
            <a:pPr marL="0" indent="0">
              <a:buNone/>
            </a:pPr>
            <a:r>
              <a:rPr lang="en-IN" sz="2400" dirty="0" smtClean="0"/>
              <a:t>On </a:t>
            </a:r>
            <a:r>
              <a:rPr lang="en-IN" sz="2400" dirty="0"/>
              <a:t>January 1, 2018, TrueTech records the revenue from the Tri-Box modules (that performance obligation is satisfied) but defers revenue for the Tri-Net subscriptions.</a:t>
            </a:r>
          </a:p>
        </p:txBody>
      </p:sp>
      <p:sp>
        <p:nvSpPr>
          <p:cNvPr id="28" name="Title 2"/>
          <p:cNvSpPr txBox="1">
            <a:spLocks/>
          </p:cNvSpPr>
          <p:nvPr/>
        </p:nvSpPr>
        <p:spPr bwMode="auto">
          <a:xfrm>
            <a:off x="8389940" y="3150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
        <p:nvSpPr>
          <p:cNvPr id="9" name="Rectangle 8"/>
          <p:cNvSpPr/>
          <p:nvPr/>
        </p:nvSpPr>
        <p:spPr>
          <a:xfrm>
            <a:off x="2360232" y="5784964"/>
            <a:ext cx="660400" cy="1039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5259697" y="5384852"/>
            <a:ext cx="2042675" cy="400110"/>
          </a:xfrm>
          <a:prstGeom prst="rect">
            <a:avLst/>
          </a:prstGeom>
          <a:noFill/>
        </p:spPr>
        <p:txBody>
          <a:bodyPr wrap="none" rtlCol="0">
            <a:spAutoFit/>
          </a:bodyPr>
          <a:lstStyle/>
          <a:p>
            <a:r>
              <a:rPr lang="en-US" sz="2000" dirty="0"/>
              <a:t>Tri-Box modules</a:t>
            </a:r>
          </a:p>
        </p:txBody>
      </p:sp>
      <p:sp>
        <p:nvSpPr>
          <p:cNvPr id="12" name="TextBox 11"/>
          <p:cNvSpPr txBox="1"/>
          <p:nvPr/>
        </p:nvSpPr>
        <p:spPr>
          <a:xfrm>
            <a:off x="6187314" y="5851887"/>
            <a:ext cx="2526782" cy="400110"/>
          </a:xfrm>
          <a:prstGeom prst="rect">
            <a:avLst/>
          </a:prstGeom>
          <a:noFill/>
        </p:spPr>
        <p:txBody>
          <a:bodyPr wrap="none" rtlCol="0">
            <a:spAutoFit/>
          </a:bodyPr>
          <a:lstStyle/>
          <a:p>
            <a:r>
              <a:rPr lang="en-US" sz="2000" dirty="0"/>
              <a:t>Tri-Net subscriptions</a:t>
            </a:r>
          </a:p>
        </p:txBody>
      </p:sp>
      <p:cxnSp>
        <p:nvCxnSpPr>
          <p:cNvPr id="24" name="Straight Arrow Connector 23"/>
          <p:cNvCxnSpPr/>
          <p:nvPr/>
        </p:nvCxnSpPr>
        <p:spPr>
          <a:xfrm flipV="1">
            <a:off x="6281033" y="4653467"/>
            <a:ext cx="1169672" cy="69406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2" idx="0"/>
            <a:endCxn id="23" idx="2"/>
          </p:cNvCxnSpPr>
          <p:nvPr/>
        </p:nvCxnSpPr>
        <p:spPr>
          <a:xfrm flipV="1">
            <a:off x="7450707" y="5101142"/>
            <a:ext cx="626495" cy="750747"/>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971550" y="3899468"/>
            <a:ext cx="5257800" cy="447675"/>
          </a:xfrm>
          <a:prstGeom prst="rect">
            <a:avLst/>
          </a:prstGeom>
          <a:noFill/>
          <a:ln w="9525">
            <a:noFill/>
            <a:miter lim="800000"/>
            <a:headEnd/>
            <a:tailEnd/>
          </a:ln>
        </p:spPr>
        <p:txBody>
          <a:bodyPr>
            <a:spAutoFit/>
          </a:bodyPr>
          <a:lstStyle/>
          <a:p>
            <a:r>
              <a:rPr lang="en-US" sz="2300" dirty="0">
                <a:latin typeface="Calibri" pitchFamily="34" charset="0"/>
              </a:rPr>
              <a:t>Accounts Receivable</a:t>
            </a:r>
            <a:endParaRPr lang="en-IN" sz="2300" dirty="0">
              <a:latin typeface="Calibri" pitchFamily="34" charset="0"/>
            </a:endParaRPr>
          </a:p>
        </p:txBody>
      </p:sp>
      <p:sp>
        <p:nvSpPr>
          <p:cNvPr id="19" name="TextBox 18"/>
          <p:cNvSpPr txBox="1">
            <a:spLocks noChangeArrowheads="1"/>
          </p:cNvSpPr>
          <p:nvPr/>
        </p:nvSpPr>
        <p:spPr bwMode="auto">
          <a:xfrm>
            <a:off x="971550" y="4258598"/>
            <a:ext cx="5257800" cy="446088"/>
          </a:xfrm>
          <a:prstGeom prst="rect">
            <a:avLst/>
          </a:prstGeom>
          <a:noFill/>
          <a:ln w="9525">
            <a:noFill/>
            <a:miter lim="800000"/>
            <a:headEnd/>
            <a:tailEnd/>
          </a:ln>
        </p:spPr>
        <p:txBody>
          <a:bodyPr>
            <a:spAutoFit/>
          </a:bodyPr>
          <a:lstStyle/>
          <a:p>
            <a:r>
              <a:rPr lang="en-US" sz="2300" dirty="0">
                <a:latin typeface="Calibri" pitchFamily="34" charset="0"/>
              </a:rPr>
              <a:t>         Sales Revenue ($250,000 × 80%)</a:t>
            </a:r>
            <a:endParaRPr lang="en-IN" sz="2300" dirty="0">
              <a:latin typeface="Calibri" pitchFamily="34" charset="0"/>
            </a:endParaRPr>
          </a:p>
        </p:txBody>
      </p:sp>
      <p:sp>
        <p:nvSpPr>
          <p:cNvPr id="20" name="TextBox 19"/>
          <p:cNvSpPr txBox="1">
            <a:spLocks noChangeArrowheads="1"/>
          </p:cNvSpPr>
          <p:nvPr/>
        </p:nvSpPr>
        <p:spPr bwMode="auto">
          <a:xfrm>
            <a:off x="971550" y="4653467"/>
            <a:ext cx="5257800" cy="447675"/>
          </a:xfrm>
          <a:prstGeom prst="rect">
            <a:avLst/>
          </a:prstGeom>
          <a:noFill/>
          <a:ln w="9525">
            <a:noFill/>
            <a:miter lim="800000"/>
            <a:headEnd/>
            <a:tailEnd/>
          </a:ln>
        </p:spPr>
        <p:txBody>
          <a:bodyPr>
            <a:spAutoFit/>
          </a:bodyPr>
          <a:lstStyle/>
          <a:p>
            <a:r>
              <a:rPr lang="en-US" sz="2300" dirty="0">
                <a:latin typeface="Calibri" pitchFamily="34" charset="0"/>
              </a:rPr>
              <a:t>         Deferred Revenue ($250,000 × 20%)</a:t>
            </a:r>
            <a:endParaRPr lang="en-IN" sz="2300" dirty="0">
              <a:latin typeface="Calibri" pitchFamily="34" charset="0"/>
            </a:endParaRPr>
          </a:p>
        </p:txBody>
      </p:sp>
      <p:sp>
        <p:nvSpPr>
          <p:cNvPr id="21" name="TextBox 20"/>
          <p:cNvSpPr txBox="1">
            <a:spLocks noChangeArrowheads="1"/>
          </p:cNvSpPr>
          <p:nvPr/>
        </p:nvSpPr>
        <p:spPr bwMode="auto">
          <a:xfrm>
            <a:off x="6097556" y="3899468"/>
            <a:ext cx="1257300" cy="447675"/>
          </a:xfrm>
          <a:prstGeom prst="rect">
            <a:avLst/>
          </a:prstGeom>
          <a:noFill/>
          <a:ln w="9525">
            <a:noFill/>
            <a:miter lim="800000"/>
            <a:headEnd/>
            <a:tailEnd/>
          </a:ln>
        </p:spPr>
        <p:txBody>
          <a:bodyPr>
            <a:spAutoFit/>
          </a:bodyPr>
          <a:lstStyle/>
          <a:p>
            <a:pPr algn="r"/>
            <a:r>
              <a:rPr lang="en-US" sz="2300" dirty="0">
                <a:latin typeface="Calibri" pitchFamily="34" charset="0"/>
              </a:rPr>
              <a:t>250,000</a:t>
            </a:r>
            <a:endParaRPr lang="en-IN" sz="2300" dirty="0">
              <a:latin typeface="Calibri" pitchFamily="34" charset="0"/>
            </a:endParaRPr>
          </a:p>
        </p:txBody>
      </p:sp>
      <p:sp>
        <p:nvSpPr>
          <p:cNvPr id="22" name="TextBox 21"/>
          <p:cNvSpPr txBox="1">
            <a:spLocks noChangeArrowheads="1"/>
          </p:cNvSpPr>
          <p:nvPr/>
        </p:nvSpPr>
        <p:spPr bwMode="auto">
          <a:xfrm>
            <a:off x="7448550" y="4258598"/>
            <a:ext cx="1257300" cy="446088"/>
          </a:xfrm>
          <a:prstGeom prst="rect">
            <a:avLst/>
          </a:prstGeom>
          <a:noFill/>
          <a:ln w="9525">
            <a:noFill/>
            <a:miter lim="800000"/>
            <a:headEnd/>
            <a:tailEnd/>
          </a:ln>
        </p:spPr>
        <p:txBody>
          <a:bodyPr>
            <a:spAutoFit/>
          </a:bodyPr>
          <a:lstStyle/>
          <a:p>
            <a:pPr algn="r"/>
            <a:r>
              <a:rPr lang="en-US" sz="2300" dirty="0">
                <a:latin typeface="Calibri" pitchFamily="34" charset="0"/>
              </a:rPr>
              <a:t>200,000</a:t>
            </a:r>
            <a:endParaRPr lang="en-IN" sz="2300" dirty="0">
              <a:latin typeface="Calibri" pitchFamily="34" charset="0"/>
            </a:endParaRPr>
          </a:p>
        </p:txBody>
      </p:sp>
      <p:sp>
        <p:nvSpPr>
          <p:cNvPr id="23" name="TextBox 22"/>
          <p:cNvSpPr txBox="1">
            <a:spLocks noChangeArrowheads="1"/>
          </p:cNvSpPr>
          <p:nvPr/>
        </p:nvSpPr>
        <p:spPr bwMode="auto">
          <a:xfrm>
            <a:off x="7448550" y="4653467"/>
            <a:ext cx="1257300" cy="447675"/>
          </a:xfrm>
          <a:prstGeom prst="rect">
            <a:avLst/>
          </a:prstGeom>
          <a:noFill/>
          <a:ln w="9525">
            <a:noFill/>
            <a:miter lim="800000"/>
            <a:headEnd/>
            <a:tailEnd/>
          </a:ln>
        </p:spPr>
        <p:txBody>
          <a:bodyPr>
            <a:spAutoFit/>
          </a:bodyPr>
          <a:lstStyle/>
          <a:p>
            <a:pPr algn="r"/>
            <a:r>
              <a:rPr lang="en-US" sz="2300" b="1" dirty="0">
                <a:solidFill>
                  <a:srgbClr val="EC008C"/>
                </a:solidFill>
                <a:latin typeface="Calibri" pitchFamily="34" charset="0"/>
              </a:rPr>
              <a:t>50,000</a:t>
            </a:r>
            <a:endParaRPr lang="en-IN" sz="2300" b="1" dirty="0">
              <a:solidFill>
                <a:srgbClr val="EC008C"/>
              </a:solidFill>
              <a:latin typeface="Calibri" pitchFamily="34" charset="0"/>
            </a:endParaRPr>
          </a:p>
        </p:txBody>
      </p:sp>
      <p:graphicFrame>
        <p:nvGraphicFramePr>
          <p:cNvPr id="25" name="Object 24"/>
          <p:cNvGraphicFramePr>
            <a:graphicFrameLocks noChangeAspect="1"/>
          </p:cNvGraphicFramePr>
          <p:nvPr>
            <p:extLst>
              <p:ext uri="{D42A27DB-BD31-4B8C-83A1-F6EECF244321}">
                <p14:modId xmlns:p14="http://schemas.microsoft.com/office/powerpoint/2010/main" val="1693939767"/>
              </p:ext>
            </p:extLst>
          </p:nvPr>
        </p:nvGraphicFramePr>
        <p:xfrm>
          <a:off x="1538288" y="5162550"/>
          <a:ext cx="3486150" cy="1627188"/>
        </p:xfrm>
        <a:graphic>
          <a:graphicData uri="http://schemas.openxmlformats.org/presentationml/2006/ole">
            <mc:AlternateContent xmlns:mc="http://schemas.openxmlformats.org/markup-compatibility/2006">
              <mc:Choice xmlns:v="urn:schemas-microsoft-com:vml" Requires="v">
                <p:oleObj spid="_x0000_s3433" name="Worksheet" r:id="rId5" imgW="3181410" imgH="1485900" progId="Excel.Sheet.12">
                  <p:embed/>
                </p:oleObj>
              </mc:Choice>
              <mc:Fallback>
                <p:oleObj name="Worksheet" r:id="rId5" imgW="3181410" imgH="1485900" progId="Excel.Sheet.12">
                  <p:embed/>
                  <p:pic>
                    <p:nvPicPr>
                      <p:cNvPr id="0" name=""/>
                      <p:cNvPicPr/>
                      <p:nvPr/>
                    </p:nvPicPr>
                    <p:blipFill>
                      <a:blip r:embed="rId6"/>
                      <a:stretch>
                        <a:fillRect/>
                      </a:stretch>
                    </p:blipFill>
                    <p:spPr>
                      <a:xfrm>
                        <a:off x="1538288" y="5162550"/>
                        <a:ext cx="3486150" cy="1627188"/>
                      </a:xfrm>
                      <a:prstGeom prst="rect">
                        <a:avLst/>
                      </a:prstGeom>
                    </p:spPr>
                  </p:pic>
                </p:oleObj>
              </mc:Fallback>
            </mc:AlternateContent>
          </a:graphicData>
        </a:graphic>
      </p:graphicFrame>
    </p:spTree>
    <p:extLst>
      <p:ext uri="{BB962C8B-B14F-4D97-AF65-F5344CB8AC3E}">
        <p14:creationId xmlns:p14="http://schemas.microsoft.com/office/powerpoint/2010/main" val="9257940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par>
                                <p:cTn id="18" presetID="10" presetClass="entr" presetSubtype="0"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par>
                          <p:cTn id="56" fill="hold">
                            <p:stCondLst>
                              <p:cond delay="500"/>
                            </p:stCondLst>
                            <p:childTnLst>
                              <p:par>
                                <p:cTn id="57" presetID="22" presetClass="entr" presetSubtype="4"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down)">
                                      <p:cBhvr>
                                        <p:cTn id="59" dur="500"/>
                                        <p:tgtEl>
                                          <p:spTgt spid="24"/>
                                        </p:tgtEl>
                                      </p:cBhvr>
                                    </p:animEffect>
                                  </p:childTnLst>
                                </p:cTn>
                              </p:par>
                              <p:par>
                                <p:cTn id="60" presetID="22" presetClass="entr" presetSubtype="4" fill="hold"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down)">
                                      <p:cBhvr>
                                        <p:cTn id="62" dur="500"/>
                                        <p:tgtEl>
                                          <p:spTgt spid="29"/>
                                        </p:tgtEl>
                                      </p:cBhvr>
                                    </p:animEffect>
                                  </p:childTnLst>
                                </p:cTn>
                              </p:par>
                            </p:childTnLst>
                          </p:cTn>
                        </p:par>
                        <p:par>
                          <p:cTn id="63" fill="hold">
                            <p:stCondLst>
                              <p:cond delay="1000"/>
                            </p:stCondLst>
                            <p:childTnLst>
                              <p:par>
                                <p:cTn id="64" presetID="10"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P spid="3" grpId="0" uiExpand="1" build="p"/>
      <p:bldP spid="11" grpId="0"/>
      <p:bldP spid="12" grpId="0"/>
      <p:bldP spid="18" grpId="0"/>
      <p:bldP spid="19" grpId="0"/>
      <p:bldP spid="20" grpId="0"/>
      <p:bldP spid="21" grpId="0"/>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title"/>
          </p:nvPr>
        </p:nvSpPr>
        <p:spPr>
          <a:xfrm>
            <a:off x="555169" y="72119"/>
            <a:ext cx="8605162" cy="1143000"/>
          </a:xfrm>
        </p:spPr>
        <p:txBody>
          <a:bodyPr rtlCol="0">
            <a:noAutofit/>
          </a:bodyPr>
          <a:lstStyle/>
          <a:p>
            <a:pPr fontAlgn="auto">
              <a:lnSpc>
                <a:spcPct val="100000"/>
              </a:lnSpc>
              <a:spcAft>
                <a:spcPts val="0"/>
              </a:spcAft>
              <a:defRPr/>
            </a:pPr>
            <a:r>
              <a:rPr lang="en-IN" sz="2800" dirty="0"/>
              <a:t>Step 5: Recognizing Revenue When </a:t>
            </a:r>
            <a:r>
              <a:rPr lang="en-IN" sz="2800" dirty="0" smtClean="0"/>
              <a:t>(or </a:t>
            </a:r>
            <a:r>
              <a:rPr lang="en-IN" sz="2800" dirty="0"/>
              <a:t>A</a:t>
            </a:r>
            <a:r>
              <a:rPr lang="en-IN" sz="2800" dirty="0" smtClean="0"/>
              <a:t>s</a:t>
            </a:r>
            <a:r>
              <a:rPr lang="en-IN" sz="2800" dirty="0"/>
              <a:t>) Each Performance Obligation I</a:t>
            </a:r>
            <a:r>
              <a:rPr lang="en-IN" sz="2800" dirty="0" smtClean="0"/>
              <a:t>s Satisfied </a:t>
            </a:r>
            <a:r>
              <a:rPr lang="en-IN" sz="2400" dirty="0" smtClean="0"/>
              <a:t>(concluded)</a:t>
            </a:r>
            <a:endParaRPr lang="en-IN" sz="2400" dirty="0"/>
          </a:p>
        </p:txBody>
      </p:sp>
      <p:sp>
        <p:nvSpPr>
          <p:cNvPr id="52225" name="Content Placeholder 2"/>
          <p:cNvSpPr>
            <a:spLocks noGrp="1"/>
          </p:cNvSpPr>
          <p:nvPr>
            <p:ph idx="1"/>
          </p:nvPr>
        </p:nvSpPr>
        <p:spPr>
          <a:xfrm>
            <a:off x="611560" y="1124711"/>
            <a:ext cx="8229600" cy="4741722"/>
          </a:xfrm>
        </p:spPr>
        <p:txBody>
          <a:bodyPr>
            <a:normAutofit/>
          </a:bodyPr>
          <a:lstStyle/>
          <a:p>
            <a:pPr marL="0" indent="0">
              <a:buNone/>
            </a:pPr>
            <a:r>
              <a:rPr lang="en-IN" sz="2400" b="1" dirty="0">
                <a:solidFill>
                  <a:srgbClr val="CC0000"/>
                </a:solidFill>
              </a:rPr>
              <a:t>Step 5: Recognizing Revenue When </a:t>
            </a:r>
            <a:r>
              <a:rPr lang="en-IN" sz="2400" b="1" dirty="0" smtClean="0">
                <a:solidFill>
                  <a:srgbClr val="CC0000"/>
                </a:solidFill>
              </a:rPr>
              <a:t>(or </a:t>
            </a:r>
            <a:r>
              <a:rPr lang="en-IN" sz="2400" b="1" dirty="0">
                <a:solidFill>
                  <a:srgbClr val="CC0000"/>
                </a:solidFill>
              </a:rPr>
              <a:t>As) Each Performance Obligation Is Satisfied</a:t>
            </a:r>
          </a:p>
          <a:p>
            <a:pPr marL="0" indent="0">
              <a:buNone/>
            </a:pPr>
            <a:r>
              <a:rPr lang="en-IN" sz="2400" dirty="0" smtClean="0"/>
              <a:t>In </a:t>
            </a:r>
            <a:r>
              <a:rPr lang="en-IN" sz="2400" dirty="0"/>
              <a:t>each of the 12 months following the sale, TrueTech records the following entry to recognize Tri-Net subscription revenues.</a:t>
            </a:r>
          </a:p>
        </p:txBody>
      </p:sp>
      <p:sp>
        <p:nvSpPr>
          <p:cNvPr id="32" name="Title 2"/>
          <p:cNvSpPr txBox="1">
            <a:spLocks/>
          </p:cNvSpPr>
          <p:nvPr/>
        </p:nvSpPr>
        <p:spPr bwMode="auto">
          <a:xfrm>
            <a:off x="8381827" y="3150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
        <p:nvSpPr>
          <p:cNvPr id="8" name="Rectangle 7"/>
          <p:cNvSpPr/>
          <p:nvPr/>
        </p:nvSpPr>
        <p:spPr>
          <a:xfrm>
            <a:off x="876301" y="3017269"/>
            <a:ext cx="7921625" cy="1338726"/>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9" name="TextBox 8"/>
          <p:cNvSpPr txBox="1">
            <a:spLocks noChangeArrowheads="1"/>
          </p:cNvSpPr>
          <p:nvPr/>
        </p:nvSpPr>
        <p:spPr bwMode="auto">
          <a:xfrm>
            <a:off x="914400" y="3024554"/>
            <a:ext cx="4648200" cy="465495"/>
          </a:xfrm>
          <a:prstGeom prst="rect">
            <a:avLst/>
          </a:prstGeom>
          <a:noFill/>
          <a:ln w="9525">
            <a:noFill/>
            <a:miter lim="800000"/>
            <a:headEnd/>
            <a:tailEnd/>
          </a:ln>
        </p:spPr>
        <p:txBody>
          <a:bodyPr wrap="square">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10" name="TextBox 9"/>
          <p:cNvSpPr txBox="1">
            <a:spLocks noChangeArrowheads="1"/>
          </p:cNvSpPr>
          <p:nvPr/>
        </p:nvSpPr>
        <p:spPr bwMode="auto">
          <a:xfrm>
            <a:off x="7698366" y="3022034"/>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1" name="TextBox 10"/>
          <p:cNvSpPr txBox="1">
            <a:spLocks noChangeArrowheads="1"/>
          </p:cNvSpPr>
          <p:nvPr/>
        </p:nvSpPr>
        <p:spPr bwMode="auto">
          <a:xfrm>
            <a:off x="6341053" y="3022034"/>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12" name="Straight Connector 11"/>
          <p:cNvCxnSpPr/>
          <p:nvPr/>
        </p:nvCxnSpPr>
        <p:spPr>
          <a:xfrm>
            <a:off x="876302" y="3485971"/>
            <a:ext cx="7921625"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sp>
        <p:nvSpPr>
          <p:cNvPr id="13" name="TextBox 12"/>
          <p:cNvSpPr txBox="1">
            <a:spLocks noChangeArrowheads="1"/>
          </p:cNvSpPr>
          <p:nvPr/>
        </p:nvSpPr>
        <p:spPr bwMode="auto">
          <a:xfrm>
            <a:off x="971550" y="3909907"/>
            <a:ext cx="5257800" cy="446088"/>
          </a:xfrm>
          <a:prstGeom prst="rect">
            <a:avLst/>
          </a:prstGeom>
          <a:noFill/>
          <a:ln w="9525">
            <a:noFill/>
            <a:miter lim="800000"/>
            <a:headEnd/>
            <a:tailEnd/>
          </a:ln>
        </p:spPr>
        <p:txBody>
          <a:bodyPr>
            <a:spAutoFit/>
          </a:bodyPr>
          <a:lstStyle/>
          <a:p>
            <a:r>
              <a:rPr lang="en-US" sz="2300" dirty="0">
                <a:latin typeface="Calibri" pitchFamily="34" charset="0"/>
              </a:rPr>
              <a:t>         Service Revenue</a:t>
            </a:r>
            <a:endParaRPr lang="en-IN" sz="2300" dirty="0">
              <a:latin typeface="Calibri" pitchFamily="34" charset="0"/>
            </a:endParaRPr>
          </a:p>
        </p:txBody>
      </p:sp>
      <p:sp>
        <p:nvSpPr>
          <p:cNvPr id="14" name="TextBox 13"/>
          <p:cNvSpPr txBox="1">
            <a:spLocks noChangeArrowheads="1"/>
          </p:cNvSpPr>
          <p:nvPr/>
        </p:nvSpPr>
        <p:spPr bwMode="auto">
          <a:xfrm>
            <a:off x="6097556" y="3495572"/>
            <a:ext cx="1257300" cy="447675"/>
          </a:xfrm>
          <a:prstGeom prst="rect">
            <a:avLst/>
          </a:prstGeom>
          <a:noFill/>
          <a:ln w="9525">
            <a:noFill/>
            <a:miter lim="800000"/>
            <a:headEnd/>
            <a:tailEnd/>
          </a:ln>
        </p:spPr>
        <p:txBody>
          <a:bodyPr>
            <a:spAutoFit/>
          </a:bodyPr>
          <a:lstStyle/>
          <a:p>
            <a:pPr algn="r"/>
            <a:r>
              <a:rPr lang="en-US" sz="2300" b="1" dirty="0">
                <a:solidFill>
                  <a:srgbClr val="EC008C"/>
                </a:solidFill>
                <a:latin typeface="Calibri" pitchFamily="34" charset="0"/>
              </a:rPr>
              <a:t>4,167</a:t>
            </a:r>
            <a:endParaRPr lang="en-IN" sz="2300" b="1" dirty="0">
              <a:solidFill>
                <a:srgbClr val="EC008C"/>
              </a:solidFill>
              <a:latin typeface="Calibri" pitchFamily="34" charset="0"/>
            </a:endParaRPr>
          </a:p>
        </p:txBody>
      </p:sp>
      <p:sp>
        <p:nvSpPr>
          <p:cNvPr id="15" name="TextBox 14"/>
          <p:cNvSpPr txBox="1">
            <a:spLocks noChangeArrowheads="1"/>
          </p:cNvSpPr>
          <p:nvPr/>
        </p:nvSpPr>
        <p:spPr bwMode="auto">
          <a:xfrm>
            <a:off x="7504533" y="3909907"/>
            <a:ext cx="1257300" cy="446088"/>
          </a:xfrm>
          <a:prstGeom prst="rect">
            <a:avLst/>
          </a:prstGeom>
          <a:noFill/>
          <a:ln w="9525">
            <a:noFill/>
            <a:miter lim="800000"/>
            <a:headEnd/>
            <a:tailEnd/>
          </a:ln>
        </p:spPr>
        <p:txBody>
          <a:bodyPr>
            <a:spAutoFit/>
          </a:bodyPr>
          <a:lstStyle/>
          <a:p>
            <a:pPr algn="r"/>
            <a:r>
              <a:rPr lang="en-US" sz="2300" b="1" dirty="0">
                <a:solidFill>
                  <a:srgbClr val="00B0F0"/>
                </a:solidFill>
                <a:latin typeface="Calibri" pitchFamily="34" charset="0"/>
              </a:rPr>
              <a:t>4,167</a:t>
            </a:r>
            <a:endParaRPr lang="en-IN" sz="2300" b="1" dirty="0">
              <a:solidFill>
                <a:srgbClr val="00B0F0"/>
              </a:solidFill>
              <a:latin typeface="Calibri" pitchFamily="34" charset="0"/>
            </a:endParaRPr>
          </a:p>
        </p:txBody>
      </p:sp>
      <p:sp>
        <p:nvSpPr>
          <p:cNvPr id="16" name="TextBox 15"/>
          <p:cNvSpPr txBox="1">
            <a:spLocks noChangeArrowheads="1"/>
          </p:cNvSpPr>
          <p:nvPr/>
        </p:nvSpPr>
        <p:spPr bwMode="auto">
          <a:xfrm>
            <a:off x="971550" y="3457472"/>
            <a:ext cx="5257800" cy="447675"/>
          </a:xfrm>
          <a:prstGeom prst="rect">
            <a:avLst/>
          </a:prstGeom>
          <a:noFill/>
          <a:ln w="9525">
            <a:noFill/>
            <a:miter lim="800000"/>
            <a:headEnd/>
            <a:tailEnd/>
          </a:ln>
        </p:spPr>
        <p:txBody>
          <a:bodyPr>
            <a:spAutoFit/>
          </a:bodyPr>
          <a:lstStyle/>
          <a:p>
            <a:r>
              <a:rPr lang="en-US" sz="2300" dirty="0">
                <a:latin typeface="Calibri" pitchFamily="34" charset="0"/>
              </a:rPr>
              <a:t>Deferred Revenue ($50,000 ÷ 12)</a:t>
            </a:r>
            <a:endParaRPr lang="en-IN" sz="2300" dirty="0">
              <a:latin typeface="Calibri" pitchFamily="34" charset="0"/>
            </a:endParaRPr>
          </a:p>
        </p:txBody>
      </p:sp>
      <p:sp>
        <p:nvSpPr>
          <p:cNvPr id="17" name="Rectangle 16"/>
          <p:cNvSpPr/>
          <p:nvPr/>
        </p:nvSpPr>
        <p:spPr>
          <a:xfrm>
            <a:off x="3307698" y="5092334"/>
            <a:ext cx="838200" cy="2819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aphicFrame>
        <p:nvGraphicFramePr>
          <p:cNvPr id="19" name="Object 18"/>
          <p:cNvGraphicFramePr>
            <a:graphicFrameLocks noChangeAspect="1"/>
          </p:cNvGraphicFramePr>
          <p:nvPr>
            <p:extLst>
              <p:ext uri="{D42A27DB-BD31-4B8C-83A1-F6EECF244321}">
                <p14:modId xmlns:p14="http://schemas.microsoft.com/office/powerpoint/2010/main" val="3756881483"/>
              </p:ext>
            </p:extLst>
          </p:nvPr>
        </p:nvGraphicFramePr>
        <p:xfrm>
          <a:off x="1393571" y="4427011"/>
          <a:ext cx="3101473" cy="2065741"/>
        </p:xfrm>
        <a:graphic>
          <a:graphicData uri="http://schemas.openxmlformats.org/presentationml/2006/ole">
            <mc:AlternateContent xmlns:mc="http://schemas.openxmlformats.org/markup-compatibility/2006">
              <mc:Choice xmlns:v="urn:schemas-microsoft-com:vml" Requires="v">
                <p:oleObj spid="_x0000_s4798" name="Worksheet" r:id="rId5" imgW="3114720" imgH="2076540" progId="Excel.Sheet.12">
                  <p:embed/>
                </p:oleObj>
              </mc:Choice>
              <mc:Fallback>
                <p:oleObj name="Worksheet" r:id="rId5" imgW="3114720" imgH="2076540" progId="Excel.Sheet.12">
                  <p:embed/>
                  <p:pic>
                    <p:nvPicPr>
                      <p:cNvPr id="0" name=""/>
                      <p:cNvPicPr/>
                      <p:nvPr/>
                    </p:nvPicPr>
                    <p:blipFill>
                      <a:blip r:embed="rId6"/>
                      <a:stretch>
                        <a:fillRect/>
                      </a:stretch>
                    </p:blipFill>
                    <p:spPr>
                      <a:xfrm>
                        <a:off x="1393571" y="4427011"/>
                        <a:ext cx="3101473" cy="2065741"/>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415545365"/>
              </p:ext>
            </p:extLst>
          </p:nvPr>
        </p:nvGraphicFramePr>
        <p:xfrm>
          <a:off x="5357749" y="4422456"/>
          <a:ext cx="3268933" cy="2059816"/>
        </p:xfrm>
        <a:graphic>
          <a:graphicData uri="http://schemas.openxmlformats.org/presentationml/2006/ole">
            <mc:AlternateContent xmlns:mc="http://schemas.openxmlformats.org/markup-compatibility/2006">
              <mc:Choice xmlns:v="urn:schemas-microsoft-com:vml" Requires="v">
                <p:oleObj spid="_x0000_s4799" name="Worksheet" r:id="rId8" imgW="3263900" imgH="2057400" progId="Excel.Sheet.12">
                  <p:embed/>
                </p:oleObj>
              </mc:Choice>
              <mc:Fallback>
                <p:oleObj name="Worksheet" r:id="rId8" imgW="3263900" imgH="2057400" progId="Excel.Sheet.12">
                  <p:embed/>
                  <p:pic>
                    <p:nvPicPr>
                      <p:cNvPr id="0" name=""/>
                      <p:cNvPicPr/>
                      <p:nvPr/>
                    </p:nvPicPr>
                    <p:blipFill>
                      <a:blip r:embed="rId9"/>
                      <a:stretch>
                        <a:fillRect/>
                      </a:stretch>
                    </p:blipFill>
                    <p:spPr>
                      <a:xfrm>
                        <a:off x="5357749" y="4422456"/>
                        <a:ext cx="3268933" cy="2059816"/>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13151757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222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22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5" grpId="0" build="p"/>
      <p:bldP spid="8" grpId="0" animBg="1"/>
      <p:bldP spid="9" grpId="0"/>
      <p:bldP spid="10" grpId="0"/>
      <p:bldP spid="11" grpId="0"/>
      <p:bldP spid="13" grpId="0"/>
      <p:bldP spid="14" grpId="0"/>
      <p:bldP spid="15"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
        <p:nvSpPr>
          <p:cNvPr id="6" name="Title 1"/>
          <p:cNvSpPr>
            <a:spLocks noGrp="1"/>
          </p:cNvSpPr>
          <p:nvPr>
            <p:ph type="title"/>
          </p:nvPr>
        </p:nvSpPr>
        <p:spPr>
          <a:xfrm>
            <a:off x="611560" y="42475"/>
            <a:ext cx="8229600" cy="1143000"/>
          </a:xfrm>
        </p:spPr>
        <p:txBody>
          <a:bodyPr>
            <a:normAutofit/>
          </a:bodyPr>
          <a:lstStyle/>
          <a:p>
            <a:r>
              <a:rPr lang="en-IN" sz="3200" dirty="0"/>
              <a:t>Summary of Fundamental Issues </a:t>
            </a:r>
            <a:br>
              <a:rPr lang="en-IN" sz="3200" dirty="0"/>
            </a:br>
            <a:r>
              <a:rPr lang="en-IN" sz="3200" dirty="0"/>
              <a:t>Related to Recognizing Revenue</a:t>
            </a:r>
            <a:endParaRPr lang="en-IN" sz="1800" dirty="0"/>
          </a:p>
        </p:txBody>
      </p:sp>
      <p:sp>
        <p:nvSpPr>
          <p:cNvPr id="7" name="Freeform 6"/>
          <p:cNvSpPr/>
          <p:nvPr/>
        </p:nvSpPr>
        <p:spPr>
          <a:xfrm>
            <a:off x="496443" y="1317867"/>
            <a:ext cx="3052617" cy="727075"/>
          </a:xfrm>
          <a:custGeom>
            <a:avLst/>
            <a:gdLst>
              <a:gd name="connsiteX0" fmla="*/ 0 w 4000986"/>
              <a:gd name="connsiteY0" fmla="*/ 0 h 727451"/>
              <a:gd name="connsiteX1" fmla="*/ 3637261 w 4000986"/>
              <a:gd name="connsiteY1" fmla="*/ 0 h 727451"/>
              <a:gd name="connsiteX2" fmla="*/ 4000986 w 4000986"/>
              <a:gd name="connsiteY2" fmla="*/ 363726 h 727451"/>
              <a:gd name="connsiteX3" fmla="*/ 3637261 w 4000986"/>
              <a:gd name="connsiteY3" fmla="*/ 727451 h 727451"/>
              <a:gd name="connsiteX4" fmla="*/ 0 w 4000986"/>
              <a:gd name="connsiteY4" fmla="*/ 727451 h 727451"/>
              <a:gd name="connsiteX5" fmla="*/ 363726 w 4000986"/>
              <a:gd name="connsiteY5" fmla="*/ 363726 h 727451"/>
              <a:gd name="connsiteX6" fmla="*/ 0 w 4000986"/>
              <a:gd name="connsiteY6" fmla="*/ 0 h 727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986" h="727451">
                <a:moveTo>
                  <a:pt x="0" y="0"/>
                </a:moveTo>
                <a:lnTo>
                  <a:pt x="3637261" y="0"/>
                </a:lnTo>
                <a:lnTo>
                  <a:pt x="4000986" y="363726"/>
                </a:lnTo>
                <a:lnTo>
                  <a:pt x="3637261" y="727451"/>
                </a:lnTo>
                <a:lnTo>
                  <a:pt x="0" y="727451"/>
                </a:lnTo>
                <a:lnTo>
                  <a:pt x="363726" y="363726"/>
                </a:lnTo>
                <a:lnTo>
                  <a:pt x="0" y="0"/>
                </a:lnTo>
                <a:close/>
              </a:path>
            </a:pathLst>
          </a:custGeom>
          <a:solidFill>
            <a:srgbClr val="CCEC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4206" tIns="15240" rIns="363725" bIns="15240" spcCol="1270" anchor="ctr"/>
          <a:lstStyle/>
          <a:p>
            <a:pPr marL="457200" indent="-457200" defTabSz="1066800" fontAlgn="auto">
              <a:lnSpc>
                <a:spcPct val="90000"/>
              </a:lnSpc>
              <a:spcAft>
                <a:spcPct val="35000"/>
              </a:spcAft>
              <a:buFont typeface="+mj-lt"/>
              <a:buAutoNum type="arabicPeriod"/>
              <a:defRPr/>
            </a:pPr>
            <a:r>
              <a:rPr lang="en-IN" sz="2200" dirty="0">
                <a:solidFill>
                  <a:schemeClr val="tx1"/>
                </a:solidFill>
              </a:rPr>
              <a:t>Identify the contract</a:t>
            </a:r>
          </a:p>
        </p:txBody>
      </p:sp>
      <p:sp>
        <p:nvSpPr>
          <p:cNvPr id="8" name="Freeform 7"/>
          <p:cNvSpPr/>
          <p:nvPr/>
        </p:nvSpPr>
        <p:spPr>
          <a:xfrm>
            <a:off x="496444" y="2077085"/>
            <a:ext cx="3052616" cy="829940"/>
          </a:xfrm>
          <a:custGeom>
            <a:avLst/>
            <a:gdLst>
              <a:gd name="connsiteX0" fmla="*/ 0 w 3959999"/>
              <a:gd name="connsiteY0" fmla="*/ 0 h 721475"/>
              <a:gd name="connsiteX1" fmla="*/ 3599262 w 3959999"/>
              <a:gd name="connsiteY1" fmla="*/ 0 h 721475"/>
              <a:gd name="connsiteX2" fmla="*/ 3959999 w 3959999"/>
              <a:gd name="connsiteY2" fmla="*/ 360738 h 721475"/>
              <a:gd name="connsiteX3" fmla="*/ 3599262 w 3959999"/>
              <a:gd name="connsiteY3" fmla="*/ 721475 h 721475"/>
              <a:gd name="connsiteX4" fmla="*/ 0 w 3959999"/>
              <a:gd name="connsiteY4" fmla="*/ 721475 h 721475"/>
              <a:gd name="connsiteX5" fmla="*/ 360738 w 3959999"/>
              <a:gd name="connsiteY5" fmla="*/ 360738 h 721475"/>
              <a:gd name="connsiteX6" fmla="*/ 0 w 3959999"/>
              <a:gd name="connsiteY6" fmla="*/ 0 h 72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1475">
                <a:moveTo>
                  <a:pt x="0" y="0"/>
                </a:moveTo>
                <a:lnTo>
                  <a:pt x="3599262" y="0"/>
                </a:lnTo>
                <a:lnTo>
                  <a:pt x="3959999" y="360738"/>
                </a:lnTo>
                <a:lnTo>
                  <a:pt x="3599262" y="721475"/>
                </a:lnTo>
                <a:lnTo>
                  <a:pt x="0" y="721475"/>
                </a:lnTo>
                <a:lnTo>
                  <a:pt x="360738" y="360738"/>
                </a:lnTo>
                <a:lnTo>
                  <a:pt x="0" y="0"/>
                </a:lnTo>
                <a:close/>
              </a:path>
            </a:pathLst>
          </a:custGeom>
          <a:solidFill>
            <a:srgbClr val="CCCC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1218" tIns="15240" rIns="360737" bIns="15240" spcCol="1270" anchor="ctr"/>
          <a:lstStyle/>
          <a:p>
            <a:pPr marL="452438" indent="-452438" defTabSz="1066800" fontAlgn="auto">
              <a:lnSpc>
                <a:spcPct val="90000"/>
              </a:lnSpc>
              <a:spcAft>
                <a:spcPct val="35000"/>
              </a:spcAft>
              <a:buFont typeface="+mj-lt"/>
              <a:buAutoNum type="arabicPeriod" startAt="2"/>
              <a:defRPr/>
            </a:pPr>
            <a:r>
              <a:rPr lang="en-IN" dirty="0">
                <a:solidFill>
                  <a:schemeClr val="tx1"/>
                </a:solidFill>
              </a:rPr>
              <a:t>Identify the performance obligation(s)</a:t>
            </a:r>
          </a:p>
        </p:txBody>
      </p:sp>
      <p:sp>
        <p:nvSpPr>
          <p:cNvPr id="9" name="Freeform 8"/>
          <p:cNvSpPr/>
          <p:nvPr/>
        </p:nvSpPr>
        <p:spPr>
          <a:xfrm>
            <a:off x="507980" y="2910456"/>
            <a:ext cx="3047485" cy="728282"/>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A3E7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457200" indent="-457200" defTabSz="1066800" fontAlgn="auto">
              <a:lnSpc>
                <a:spcPct val="90000"/>
              </a:lnSpc>
              <a:spcAft>
                <a:spcPct val="35000"/>
              </a:spcAft>
              <a:buFont typeface="+mj-lt"/>
              <a:buAutoNum type="arabicPeriod" startAt="3"/>
              <a:defRPr/>
            </a:pPr>
            <a:r>
              <a:rPr lang="en-IN" sz="2000" dirty="0">
                <a:solidFill>
                  <a:schemeClr val="tx1"/>
                </a:solidFill>
              </a:rPr>
              <a:t>Determine the transaction price</a:t>
            </a:r>
          </a:p>
        </p:txBody>
      </p:sp>
      <p:sp>
        <p:nvSpPr>
          <p:cNvPr id="10" name="Freeform 9"/>
          <p:cNvSpPr/>
          <p:nvPr/>
        </p:nvSpPr>
        <p:spPr>
          <a:xfrm>
            <a:off x="528640" y="3648311"/>
            <a:ext cx="3052427" cy="928668"/>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CCE9AD"/>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457200" indent="-457200" defTabSz="1066800" fontAlgn="auto">
              <a:lnSpc>
                <a:spcPct val="90000"/>
              </a:lnSpc>
              <a:spcAft>
                <a:spcPct val="35000"/>
              </a:spcAft>
              <a:buFont typeface="+mj-lt"/>
              <a:buAutoNum type="arabicPeriod" startAt="4"/>
              <a:defRPr/>
            </a:pPr>
            <a:r>
              <a:rPr lang="en-IN" sz="2200" dirty="0" smtClean="0">
                <a:solidFill>
                  <a:schemeClr val="tx1"/>
                </a:solidFill>
              </a:rPr>
              <a:t>Allocate the transaction price</a:t>
            </a:r>
            <a:endParaRPr lang="en-IN" sz="2200" dirty="0">
              <a:solidFill>
                <a:schemeClr val="tx1"/>
              </a:solidFill>
            </a:endParaRPr>
          </a:p>
        </p:txBody>
      </p:sp>
      <p:sp>
        <p:nvSpPr>
          <p:cNvPr id="11" name="Freeform 10"/>
          <p:cNvSpPr/>
          <p:nvPr/>
        </p:nvSpPr>
        <p:spPr>
          <a:xfrm>
            <a:off x="528640" y="4576979"/>
            <a:ext cx="3052427" cy="1774677"/>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FFCC99"/>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457200" indent="-457200" defTabSz="1066800" fontAlgn="auto">
              <a:lnSpc>
                <a:spcPct val="90000"/>
              </a:lnSpc>
              <a:spcAft>
                <a:spcPct val="35000"/>
              </a:spcAft>
              <a:buFont typeface="+mj-lt"/>
              <a:buAutoNum type="arabicPeriod" startAt="5"/>
              <a:defRPr/>
            </a:pPr>
            <a:r>
              <a:rPr lang="en-IN" sz="2000" dirty="0">
                <a:solidFill>
                  <a:schemeClr val="tx1"/>
                </a:solidFill>
              </a:rPr>
              <a:t>Recognize revenue when (or as) each performance obligation is satisfied</a:t>
            </a:r>
            <a:endParaRPr lang="en-IN" sz="2000" i="1" dirty="0">
              <a:solidFill>
                <a:schemeClr val="tx1"/>
              </a:solidFill>
            </a:endParaRPr>
          </a:p>
        </p:txBody>
      </p:sp>
      <p:sp>
        <p:nvSpPr>
          <p:cNvPr id="16" name="Rectangle 15"/>
          <p:cNvSpPr/>
          <p:nvPr/>
        </p:nvSpPr>
        <p:spPr>
          <a:xfrm>
            <a:off x="3616016" y="1204634"/>
            <a:ext cx="5513296" cy="830997"/>
          </a:xfrm>
          <a:prstGeom prst="rect">
            <a:avLst/>
          </a:prstGeom>
          <a:solidFill>
            <a:srgbClr val="CCECFF"/>
          </a:solidFill>
          <a:effectLst>
            <a:outerShdw blurRad="50800" dist="38100" dir="2700000" algn="tl" rotWithShape="0">
              <a:prstClr val="black">
                <a:alpha val="40000"/>
              </a:prstClr>
            </a:outerShdw>
          </a:effectLst>
        </p:spPr>
        <p:txBody>
          <a:bodyPr wrap="square">
            <a:spAutoFit/>
          </a:bodyPr>
          <a:lstStyle/>
          <a:p>
            <a:r>
              <a:rPr lang="en-US" sz="1600" dirty="0">
                <a:latin typeface="+mn-lt"/>
              </a:rPr>
              <a:t>A contract establishes the legal rights and obligations of the seller and customer with respect to one or more performance obligations. </a:t>
            </a:r>
          </a:p>
        </p:txBody>
      </p:sp>
      <p:sp>
        <p:nvSpPr>
          <p:cNvPr id="17" name="Rectangle 16"/>
          <p:cNvSpPr/>
          <p:nvPr/>
        </p:nvSpPr>
        <p:spPr>
          <a:xfrm>
            <a:off x="3635217" y="2160957"/>
            <a:ext cx="5529169" cy="784830"/>
          </a:xfrm>
          <a:prstGeom prst="rect">
            <a:avLst/>
          </a:prstGeom>
          <a:solidFill>
            <a:srgbClr val="CCCCFF"/>
          </a:solidFill>
          <a:effectLst>
            <a:outerShdw blurRad="50800" dist="38100" dir="2700000" algn="tl" rotWithShape="0">
              <a:prstClr val="black">
                <a:alpha val="40000"/>
              </a:prstClr>
            </a:outerShdw>
          </a:effectLst>
        </p:spPr>
        <p:txBody>
          <a:bodyPr wrap="square">
            <a:spAutoFit/>
          </a:bodyPr>
          <a:lstStyle/>
          <a:p>
            <a:r>
              <a:rPr lang="en-US" sz="1500" dirty="0">
                <a:latin typeface="+mn-lt"/>
              </a:rPr>
              <a:t>A performance obligation  is a </a:t>
            </a:r>
            <a:r>
              <a:rPr lang="en-US" sz="1500" dirty="0" smtClean="0">
                <a:latin typeface="+mn-lt"/>
              </a:rPr>
              <a:t>promise to transfer a good or service that </a:t>
            </a:r>
            <a:r>
              <a:rPr lang="en-US" sz="1500" dirty="0">
                <a:latin typeface="+mn-lt"/>
              </a:rPr>
              <a:t>is distinct, which is the case if the </a:t>
            </a:r>
            <a:r>
              <a:rPr lang="en-US" sz="1500" dirty="0" smtClean="0">
                <a:latin typeface="+mn-lt"/>
              </a:rPr>
              <a:t>good or service is </a:t>
            </a:r>
            <a:r>
              <a:rPr lang="en-US" sz="1500" dirty="0">
                <a:latin typeface="+mn-lt"/>
              </a:rPr>
              <a:t>both (a) </a:t>
            </a:r>
            <a:r>
              <a:rPr lang="en-US" sz="1500" dirty="0" smtClean="0">
                <a:latin typeface="+mn-lt"/>
              </a:rPr>
              <a:t>capable of being distinct </a:t>
            </a:r>
            <a:r>
              <a:rPr lang="en-US" sz="1500" dirty="0">
                <a:latin typeface="+mn-lt"/>
              </a:rPr>
              <a:t>and (b) separately identifiable.</a:t>
            </a:r>
          </a:p>
        </p:txBody>
      </p:sp>
      <p:sp>
        <p:nvSpPr>
          <p:cNvPr id="18" name="Rectangle 17"/>
          <p:cNvSpPr/>
          <p:nvPr/>
        </p:nvSpPr>
        <p:spPr>
          <a:xfrm>
            <a:off x="3635217" y="3001980"/>
            <a:ext cx="5529168" cy="584776"/>
          </a:xfrm>
          <a:prstGeom prst="rect">
            <a:avLst/>
          </a:prstGeom>
          <a:solidFill>
            <a:srgbClr val="A3E7FF"/>
          </a:solidFill>
          <a:effectLst>
            <a:outerShdw blurRad="50800" dist="38100" dir="2700000" algn="tl" rotWithShape="0">
              <a:prstClr val="black">
                <a:alpha val="40000"/>
              </a:prstClr>
            </a:outerShdw>
          </a:effectLst>
        </p:spPr>
        <p:txBody>
          <a:bodyPr wrap="square">
            <a:spAutoFit/>
          </a:bodyPr>
          <a:lstStyle/>
          <a:p>
            <a:r>
              <a:rPr lang="en-US" sz="1600" dirty="0">
                <a:latin typeface="+mn-lt"/>
              </a:rPr>
              <a:t>The transaction price is the </a:t>
            </a:r>
            <a:r>
              <a:rPr lang="en-US" sz="1600" dirty="0" smtClean="0">
                <a:latin typeface="+mn-lt"/>
              </a:rPr>
              <a:t>amount the </a:t>
            </a:r>
            <a:r>
              <a:rPr lang="en-US" sz="1600" dirty="0">
                <a:latin typeface="+mn-lt"/>
              </a:rPr>
              <a:t>seller is </a:t>
            </a:r>
            <a:r>
              <a:rPr lang="en-US" sz="1600" dirty="0" smtClean="0">
                <a:latin typeface="+mn-lt"/>
              </a:rPr>
              <a:t>entitled to </a:t>
            </a:r>
            <a:r>
              <a:rPr lang="en-US" sz="1600" dirty="0">
                <a:latin typeface="+mn-lt"/>
              </a:rPr>
              <a:t>receive from the customer.</a:t>
            </a:r>
          </a:p>
        </p:txBody>
      </p:sp>
      <p:sp>
        <p:nvSpPr>
          <p:cNvPr id="19" name="Rectangle 18"/>
          <p:cNvSpPr/>
          <p:nvPr/>
        </p:nvSpPr>
        <p:spPr>
          <a:xfrm>
            <a:off x="3616016" y="3673014"/>
            <a:ext cx="5524394" cy="830997"/>
          </a:xfrm>
          <a:prstGeom prst="rect">
            <a:avLst/>
          </a:prstGeom>
          <a:solidFill>
            <a:srgbClr val="CCE9AD"/>
          </a:solidFill>
          <a:effectLst>
            <a:outerShdw blurRad="50800" dist="38100" dir="2700000" algn="tl" rotWithShape="0">
              <a:prstClr val="black">
                <a:alpha val="40000"/>
              </a:prstClr>
            </a:outerShdw>
          </a:effectLst>
        </p:spPr>
        <p:txBody>
          <a:bodyPr wrap="square">
            <a:spAutoFit/>
          </a:bodyPr>
          <a:lstStyle/>
          <a:p>
            <a:r>
              <a:rPr lang="en-US" sz="1600" dirty="0">
                <a:latin typeface="+mn-lt"/>
              </a:rPr>
              <a:t>The seller allocates the transaction price to performance obligations based on the relative stand-alone selling </a:t>
            </a:r>
            <a:r>
              <a:rPr lang="en-US" sz="1600" dirty="0" smtClean="0">
                <a:latin typeface="+mn-lt"/>
              </a:rPr>
              <a:t>prices of </a:t>
            </a:r>
            <a:r>
              <a:rPr lang="en-US" sz="1600" dirty="0">
                <a:latin typeface="+mn-lt"/>
              </a:rPr>
              <a:t>the goods or services in </a:t>
            </a:r>
            <a:r>
              <a:rPr lang="en-US" sz="1600" dirty="0" smtClean="0">
                <a:latin typeface="+mn-lt"/>
              </a:rPr>
              <a:t>each performance </a:t>
            </a:r>
            <a:r>
              <a:rPr lang="en-US" sz="1600" dirty="0">
                <a:latin typeface="+mn-lt"/>
              </a:rPr>
              <a:t>obligation.</a:t>
            </a:r>
          </a:p>
        </p:txBody>
      </p:sp>
      <p:sp>
        <p:nvSpPr>
          <p:cNvPr id="20" name="Rectangle 19"/>
          <p:cNvSpPr/>
          <p:nvPr/>
        </p:nvSpPr>
        <p:spPr>
          <a:xfrm>
            <a:off x="3616015" y="4576979"/>
            <a:ext cx="2493347" cy="1938992"/>
          </a:xfrm>
          <a:prstGeom prst="rect">
            <a:avLst/>
          </a:prstGeom>
          <a:solidFill>
            <a:srgbClr val="FFCC99"/>
          </a:solidFill>
          <a:effectLst>
            <a:outerShdw blurRad="50800" dist="38100" dir="2700000" algn="tl" rotWithShape="0">
              <a:prstClr val="black">
                <a:alpha val="40000"/>
              </a:prstClr>
            </a:outerShdw>
          </a:effectLst>
        </p:spPr>
        <p:txBody>
          <a:bodyPr wrap="square">
            <a:spAutoFit/>
          </a:bodyPr>
          <a:lstStyle/>
          <a:p>
            <a:r>
              <a:rPr lang="en-US" sz="1200" dirty="0">
                <a:latin typeface="+mn-lt"/>
              </a:rPr>
              <a:t>The seller recognizes revenue </a:t>
            </a:r>
            <a:r>
              <a:rPr lang="en-US" sz="1200" b="1" dirty="0">
                <a:latin typeface="+mn-lt"/>
              </a:rPr>
              <a:t>at a single point in time </a:t>
            </a:r>
            <a:r>
              <a:rPr lang="en-US" sz="1200" dirty="0">
                <a:latin typeface="+mn-lt"/>
              </a:rPr>
              <a:t>when control passes to the customer, which is more likely if the customer has:</a:t>
            </a:r>
          </a:p>
          <a:p>
            <a:r>
              <a:rPr lang="en-US" sz="1200" dirty="0">
                <a:latin typeface="+mn-lt"/>
              </a:rPr>
              <a:t>• </a:t>
            </a:r>
            <a:r>
              <a:rPr lang="en-US" sz="1200" dirty="0" smtClean="0">
                <a:latin typeface="+mn-lt"/>
              </a:rPr>
              <a:t>Obligation to </a:t>
            </a:r>
            <a:r>
              <a:rPr lang="en-US" sz="1200" dirty="0">
                <a:latin typeface="+mn-lt"/>
              </a:rPr>
              <a:t>pay the </a:t>
            </a:r>
            <a:r>
              <a:rPr lang="en-US" sz="1200" dirty="0" smtClean="0">
                <a:latin typeface="+mn-lt"/>
              </a:rPr>
              <a:t>seller</a:t>
            </a:r>
            <a:endParaRPr lang="en-US" sz="1200" dirty="0">
              <a:latin typeface="+mn-lt"/>
            </a:endParaRPr>
          </a:p>
          <a:p>
            <a:r>
              <a:rPr lang="en-US" sz="1200" dirty="0">
                <a:latin typeface="+mn-lt"/>
              </a:rPr>
              <a:t>• Legal title to the </a:t>
            </a:r>
            <a:r>
              <a:rPr lang="en-US" sz="1200" dirty="0" smtClean="0">
                <a:latin typeface="+mn-lt"/>
              </a:rPr>
              <a:t>asset</a:t>
            </a:r>
            <a:endParaRPr lang="en-US" sz="1200" dirty="0">
              <a:latin typeface="+mn-lt"/>
            </a:endParaRPr>
          </a:p>
          <a:p>
            <a:r>
              <a:rPr lang="en-US" sz="1200" dirty="0">
                <a:latin typeface="+mn-lt"/>
              </a:rPr>
              <a:t>• Possession of the </a:t>
            </a:r>
            <a:r>
              <a:rPr lang="en-US" sz="1200" dirty="0" smtClean="0">
                <a:latin typeface="+mn-lt"/>
              </a:rPr>
              <a:t>asset</a:t>
            </a:r>
            <a:endParaRPr lang="en-US" sz="1200" dirty="0">
              <a:latin typeface="+mn-lt"/>
            </a:endParaRPr>
          </a:p>
          <a:p>
            <a:r>
              <a:rPr lang="en-US" sz="1200" dirty="0">
                <a:latin typeface="+mn-lt"/>
              </a:rPr>
              <a:t>• Assumed the risks and rewards of</a:t>
            </a:r>
          </a:p>
          <a:p>
            <a:r>
              <a:rPr lang="en-US" sz="1200" dirty="0" smtClean="0">
                <a:latin typeface="+mn-lt"/>
              </a:rPr>
              <a:t>ownership</a:t>
            </a:r>
            <a:endParaRPr lang="en-US" sz="1200" dirty="0">
              <a:latin typeface="+mn-lt"/>
            </a:endParaRPr>
          </a:p>
          <a:p>
            <a:r>
              <a:rPr lang="en-US" sz="1200" dirty="0">
                <a:latin typeface="+mn-lt"/>
              </a:rPr>
              <a:t>• Accepted the </a:t>
            </a:r>
            <a:r>
              <a:rPr lang="en-US" sz="1200" dirty="0" smtClean="0">
                <a:latin typeface="+mn-lt"/>
              </a:rPr>
              <a:t>asset</a:t>
            </a:r>
            <a:endParaRPr lang="en-US" sz="1200" dirty="0">
              <a:latin typeface="+mn-lt"/>
            </a:endParaRPr>
          </a:p>
        </p:txBody>
      </p:sp>
      <p:sp>
        <p:nvSpPr>
          <p:cNvPr id="21" name="Rectangle 20"/>
          <p:cNvSpPr/>
          <p:nvPr/>
        </p:nvSpPr>
        <p:spPr>
          <a:xfrm>
            <a:off x="6253837" y="4576979"/>
            <a:ext cx="2910550" cy="1938992"/>
          </a:xfrm>
          <a:prstGeom prst="rect">
            <a:avLst/>
          </a:prstGeom>
          <a:solidFill>
            <a:srgbClr val="FFCC99"/>
          </a:solidFill>
          <a:effectLst>
            <a:outerShdw blurRad="50800" dist="38100" dir="2700000" algn="tl" rotWithShape="0">
              <a:prstClr val="black">
                <a:alpha val="40000"/>
              </a:prstClr>
            </a:outerShdw>
          </a:effectLst>
        </p:spPr>
        <p:txBody>
          <a:bodyPr wrap="square">
            <a:spAutoFit/>
          </a:bodyPr>
          <a:lstStyle/>
          <a:p>
            <a:r>
              <a:rPr lang="en-US" sz="1200" dirty="0">
                <a:latin typeface="+mn-lt"/>
              </a:rPr>
              <a:t>The seller recognizes revenue </a:t>
            </a:r>
            <a:r>
              <a:rPr lang="en-US" sz="1200" b="1" dirty="0">
                <a:latin typeface="+mn-lt"/>
              </a:rPr>
              <a:t>over a period of time </a:t>
            </a:r>
            <a:r>
              <a:rPr lang="en-US" sz="1200" dirty="0">
                <a:latin typeface="+mn-lt"/>
              </a:rPr>
              <a:t>if:</a:t>
            </a:r>
          </a:p>
          <a:p>
            <a:r>
              <a:rPr lang="en-US" sz="1200" dirty="0">
                <a:latin typeface="+mn-lt"/>
              </a:rPr>
              <a:t>• Customer consumes beneﬁt as</a:t>
            </a:r>
          </a:p>
          <a:p>
            <a:r>
              <a:rPr lang="en-US" sz="1200" dirty="0">
                <a:latin typeface="+mn-lt"/>
              </a:rPr>
              <a:t>work performed,</a:t>
            </a:r>
          </a:p>
          <a:p>
            <a:r>
              <a:rPr lang="en-US" sz="1200" dirty="0">
                <a:latin typeface="+mn-lt"/>
              </a:rPr>
              <a:t>• Customer </a:t>
            </a:r>
            <a:r>
              <a:rPr lang="en-US" sz="1200" dirty="0" smtClean="0">
                <a:latin typeface="+mn-lt"/>
              </a:rPr>
              <a:t>controls asset </a:t>
            </a:r>
            <a:r>
              <a:rPr lang="en-US" sz="1200" dirty="0">
                <a:latin typeface="+mn-lt"/>
              </a:rPr>
              <a:t>as it’s</a:t>
            </a:r>
          </a:p>
          <a:p>
            <a:r>
              <a:rPr lang="en-US" sz="1200" dirty="0">
                <a:latin typeface="+mn-lt"/>
              </a:rPr>
              <a:t>created, or</a:t>
            </a:r>
          </a:p>
          <a:p>
            <a:r>
              <a:rPr lang="en-US" sz="1200" dirty="0">
                <a:latin typeface="+mn-lt"/>
              </a:rPr>
              <a:t>• Seller is creating an asset that has no alternative </a:t>
            </a:r>
            <a:r>
              <a:rPr lang="en-US" sz="1200" dirty="0" smtClean="0">
                <a:latin typeface="+mn-lt"/>
              </a:rPr>
              <a:t>use to </a:t>
            </a:r>
            <a:r>
              <a:rPr lang="en-US" sz="1200" dirty="0">
                <a:latin typeface="+mn-lt"/>
              </a:rPr>
              <a:t>the seller and the seller has right to receive payment for work </a:t>
            </a:r>
            <a:r>
              <a:rPr lang="en-US" sz="1200" dirty="0" smtClean="0">
                <a:latin typeface="+mn-lt"/>
              </a:rPr>
              <a:t>completed</a:t>
            </a:r>
            <a:endParaRPr lang="en-US" sz="1200" dirty="0">
              <a:latin typeface="+mn-lt"/>
            </a:endParaRPr>
          </a:p>
        </p:txBody>
      </p:sp>
    </p:spTree>
    <p:extLst>
      <p:ext uri="{BB962C8B-B14F-4D97-AF65-F5344CB8AC3E}">
        <p14:creationId xmlns:p14="http://schemas.microsoft.com/office/powerpoint/2010/main" val="24410517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1500"/>
                            </p:stCondLst>
                            <p:childTnLst>
                              <p:par>
                                <p:cTn id="23" presetID="1"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000"/>
                            </p:stCondLst>
                            <p:childTnLst>
                              <p:par>
                                <p:cTn id="30" presetID="1"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2500"/>
                            </p:stCondLst>
                            <p:childTnLst>
                              <p:par>
                                <p:cTn id="37" presetID="1"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par>
                          <p:cTn id="39" fill="hold">
                            <p:stCondLst>
                              <p:cond delay="2500"/>
                            </p:stCondLst>
                            <p:childTnLst>
                              <p:par>
                                <p:cTn id="40" presetID="1"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6" grpId="0" animBg="1"/>
      <p:bldP spid="17" grpId="0" animBg="1"/>
      <p:bldP spid="18" grpId="0" animBg="1"/>
      <p:bldP spid="19" grpId="0" animBg="1"/>
      <p:bldP spid="20" grpId="0" animBg="1"/>
      <p:bldP spid="2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Autofit/>
          </a:bodyPr>
          <a:lstStyle/>
          <a:p>
            <a:r>
              <a:rPr lang="en-US" altLang="en-US" sz="2800" b="1" dirty="0"/>
              <a:t>Concept </a:t>
            </a:r>
            <a:r>
              <a:rPr lang="en-US" altLang="en-US" sz="2800" b="1" dirty="0" smtClean="0"/>
              <a:t>Check: </a:t>
            </a:r>
            <a:r>
              <a:rPr lang="en-IN" sz="2800" dirty="0"/>
              <a:t>Recognizing Revenue When </a:t>
            </a:r>
            <a:r>
              <a:rPr lang="en-IN" sz="2800" dirty="0" smtClean="0"/>
              <a:t>Performance </a:t>
            </a:r>
            <a:r>
              <a:rPr lang="en-IN" sz="2800" dirty="0"/>
              <a:t>Obligation Is Satisfied</a:t>
            </a:r>
            <a:endParaRPr lang="en-US" altLang="en-US" sz="2800"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smtClean="0"/>
              <a:t>Allen </a:t>
            </a:r>
            <a:r>
              <a:rPr lang="en-US" sz="2000" dirty="0"/>
              <a:t>Co. wrote a contract that involves two performance obligations</a:t>
            </a:r>
            <a:r>
              <a:rPr lang="en-US" sz="2000" dirty="0" smtClean="0"/>
              <a:t>. Product </a:t>
            </a:r>
            <a:r>
              <a:rPr lang="en-US" sz="2000" dirty="0"/>
              <a:t>A has a stand-alone selling price of $100, and product B has a stand-alone selling price of $200</a:t>
            </a:r>
            <a:r>
              <a:rPr lang="en-US" sz="2000" dirty="0" smtClean="0"/>
              <a:t>. The </a:t>
            </a:r>
            <a:r>
              <a:rPr lang="en-US" sz="2000" dirty="0"/>
              <a:t>price for the combined product is $240</a:t>
            </a:r>
            <a:r>
              <a:rPr lang="en-US" sz="2000" dirty="0" smtClean="0"/>
              <a:t>. How </a:t>
            </a:r>
            <a:r>
              <a:rPr lang="en-US" sz="2000" dirty="0"/>
              <a:t>much of the transaction price would be allocated to the performance obligation for delivering product A? </a:t>
            </a:r>
          </a:p>
          <a:p>
            <a:pPr marL="457200" indent="-457200">
              <a:buFont typeface="+mj-lt"/>
              <a:buAutoNum type="alphaLcPeriod"/>
            </a:pPr>
            <a:r>
              <a:rPr lang="en-US" sz="2000" dirty="0" smtClean="0"/>
              <a:t>$  40</a:t>
            </a:r>
            <a:endParaRPr lang="en-US" sz="2000" dirty="0"/>
          </a:p>
          <a:p>
            <a:pPr marL="457200" indent="-457200">
              <a:buFont typeface="+mj-lt"/>
              <a:buAutoNum type="alphaLcPeriod"/>
            </a:pPr>
            <a:r>
              <a:rPr lang="en-US" sz="2000" dirty="0" smtClean="0"/>
              <a:t>$  60</a:t>
            </a:r>
            <a:endParaRPr lang="en-US" sz="2000" dirty="0"/>
          </a:p>
          <a:p>
            <a:pPr marL="457200" indent="-457200">
              <a:buFont typeface="+mj-lt"/>
              <a:buAutoNum type="alphaLcPeriod"/>
            </a:pPr>
            <a:r>
              <a:rPr lang="en-US" sz="2000" dirty="0" smtClean="0"/>
              <a:t>$  80</a:t>
            </a:r>
            <a:endParaRPr lang="en-US" sz="2000" dirty="0"/>
          </a:p>
          <a:p>
            <a:pPr marL="457200" indent="-457200">
              <a:buFont typeface="+mj-lt"/>
              <a:buAutoNum type="alphaLcPeriod"/>
            </a:pPr>
            <a:r>
              <a:rPr lang="en-US" sz="2000" dirty="0" smtClean="0"/>
              <a:t>$100</a:t>
            </a:r>
            <a:endParaRPr lang="en-US" sz="2000" dirty="0"/>
          </a:p>
        </p:txBody>
      </p:sp>
      <p:sp>
        <p:nvSpPr>
          <p:cNvPr id="2" name="Oval 1"/>
          <p:cNvSpPr/>
          <p:nvPr/>
        </p:nvSpPr>
        <p:spPr bwMode="auto">
          <a:xfrm>
            <a:off x="733149" y="3987081"/>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549364" y="4945977"/>
            <a:ext cx="4623168" cy="800219"/>
          </a:xfrm>
          <a:prstGeom prst="rect">
            <a:avLst/>
          </a:prstGeom>
          <a:solidFill>
            <a:srgbClr val="FDEADA"/>
          </a:solidFill>
          <a:ln w="6350">
            <a:solidFill>
              <a:schemeClr val="tx1"/>
            </a:solidFill>
          </a:ln>
        </p:spPr>
        <p:txBody>
          <a:bodyPr wrap="square" rtlCol="0">
            <a:spAutoFit/>
          </a:bodyPr>
          <a:lstStyle/>
          <a:p>
            <a:pPr>
              <a:spcAft>
                <a:spcPts val="1200"/>
              </a:spcAft>
            </a:pPr>
            <a:r>
              <a:rPr lang="en-US" dirty="0" smtClean="0"/>
              <a:t>The correct answer is </a:t>
            </a:r>
            <a:r>
              <a:rPr lang="en-US" i="1" dirty="0" smtClean="0"/>
              <a:t>c: </a:t>
            </a:r>
          </a:p>
          <a:p>
            <a:r>
              <a:rPr lang="en-US" dirty="0" smtClean="0"/>
              <a:t>(</a:t>
            </a:r>
            <a:r>
              <a:rPr lang="en-US" dirty="0"/>
              <a:t>$100 ÷ ($200 + 100)) × $240 = </a:t>
            </a:r>
            <a:r>
              <a:rPr lang="en-US" b="1" dirty="0">
                <a:solidFill>
                  <a:srgbClr val="C00000"/>
                </a:solidFill>
              </a:rPr>
              <a:t>$</a:t>
            </a:r>
            <a:r>
              <a:rPr lang="en-US" b="1" dirty="0" smtClean="0">
                <a:solidFill>
                  <a:srgbClr val="C00000"/>
                </a:solidFill>
              </a:rPr>
              <a:t>80</a:t>
            </a:r>
            <a:endParaRPr lang="en-US" b="1" dirty="0">
              <a:solidFill>
                <a:srgbClr val="C00000"/>
              </a:solidFill>
            </a:endParaRPr>
          </a:p>
        </p:txBody>
      </p:sp>
      <p:sp>
        <p:nvSpPr>
          <p:cNvPr id="6" name="Title 2"/>
          <p:cNvSpPr txBox="1">
            <a:spLocks/>
          </p:cNvSpPr>
          <p:nvPr/>
        </p:nvSpPr>
        <p:spPr bwMode="auto">
          <a:xfrm>
            <a:off x="8381827" y="3150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Tree>
    <p:extLst>
      <p:ext uri="{BB962C8B-B14F-4D97-AF65-F5344CB8AC3E}">
        <p14:creationId xmlns:p14="http://schemas.microsoft.com/office/powerpoint/2010/main" val="383428939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sz="3200" dirty="0"/>
              <a:t>Revenue Recognition</a:t>
            </a:r>
          </a:p>
        </p:txBody>
      </p:sp>
      <p:sp>
        <p:nvSpPr>
          <p:cNvPr id="5" name="Content Placeholder 4"/>
          <p:cNvSpPr>
            <a:spLocks noGrp="1"/>
          </p:cNvSpPr>
          <p:nvPr>
            <p:ph idx="1"/>
          </p:nvPr>
        </p:nvSpPr>
        <p:spPr>
          <a:xfrm>
            <a:off x="611560" y="1371742"/>
            <a:ext cx="8229600" cy="4525963"/>
          </a:xfrm>
        </p:spPr>
        <p:txBody>
          <a:bodyPr>
            <a:normAutofit fontScale="92500" lnSpcReduction="20000"/>
          </a:bodyPr>
          <a:lstStyle/>
          <a:p>
            <a:pPr>
              <a:buClr>
                <a:schemeClr val="tx1"/>
              </a:buClr>
            </a:pPr>
            <a:r>
              <a:rPr lang="en-IN" b="1" dirty="0">
                <a:solidFill>
                  <a:srgbClr val="C00000"/>
                </a:solidFill>
              </a:rPr>
              <a:t>Prior GAAP: </a:t>
            </a:r>
            <a:r>
              <a:rPr lang="en-IN" dirty="0"/>
              <a:t>The </a:t>
            </a:r>
            <a:r>
              <a:rPr lang="en-IN" b="1" dirty="0">
                <a:solidFill>
                  <a:srgbClr val="C00000"/>
                </a:solidFill>
              </a:rPr>
              <a:t>realization principle </a:t>
            </a:r>
            <a:r>
              <a:rPr lang="en-IN" dirty="0"/>
              <a:t>required that revenue be recognized when </a:t>
            </a:r>
            <a:r>
              <a:rPr lang="en-IN" b="1" i="1" dirty="0"/>
              <a:t>both</a:t>
            </a:r>
            <a:r>
              <a:rPr lang="en-IN" dirty="0"/>
              <a:t>:</a:t>
            </a:r>
          </a:p>
          <a:p>
            <a:pPr lvl="1"/>
            <a:r>
              <a:rPr lang="en-US" sz="2600" dirty="0"/>
              <a:t>The </a:t>
            </a:r>
            <a:r>
              <a:rPr lang="en-US" sz="2600" b="1" dirty="0"/>
              <a:t>earnings process is virtually complete</a:t>
            </a:r>
            <a:r>
              <a:rPr lang="en-US" sz="2600" dirty="0"/>
              <a:t>, and </a:t>
            </a:r>
          </a:p>
          <a:p>
            <a:pPr lvl="1">
              <a:spcAft>
                <a:spcPts val="1200"/>
              </a:spcAft>
            </a:pPr>
            <a:r>
              <a:rPr lang="en-US" sz="2600" dirty="0"/>
              <a:t>There is </a:t>
            </a:r>
            <a:r>
              <a:rPr lang="en-US" sz="2600" b="1" dirty="0"/>
              <a:t>reasonable certainty as to the collectibility of the assets to be received</a:t>
            </a:r>
            <a:endParaRPr lang="en-US" sz="2600" dirty="0"/>
          </a:p>
          <a:p>
            <a:pPr>
              <a:buClr>
                <a:schemeClr val="tx1"/>
              </a:buClr>
            </a:pPr>
            <a:r>
              <a:rPr lang="en-IN" sz="3000" b="1" dirty="0">
                <a:solidFill>
                  <a:srgbClr val="C00000"/>
                </a:solidFill>
              </a:rPr>
              <a:t>Problems</a:t>
            </a:r>
            <a:r>
              <a:rPr lang="en-IN" sz="3000" dirty="0"/>
              <a:t> with applying the realization principle:</a:t>
            </a:r>
          </a:p>
          <a:p>
            <a:pPr lvl="1"/>
            <a:r>
              <a:rPr lang="en-US" sz="2600" dirty="0"/>
              <a:t>Revenue recognition was poorly tied to the FASB’s conceptual framework</a:t>
            </a:r>
          </a:p>
          <a:p>
            <a:pPr lvl="1"/>
            <a:r>
              <a:rPr lang="en-US" sz="2600" dirty="0"/>
              <a:t>Focus on the earnings process led to similar transactions being treated differently in different industries</a:t>
            </a:r>
          </a:p>
          <a:p>
            <a:pPr lvl="1"/>
            <a:r>
              <a:rPr lang="en-US" sz="2600" dirty="0"/>
              <a:t>Difficult to apply to complex arrangements that involved multiple goods or </a:t>
            </a:r>
            <a:r>
              <a:rPr lang="en-US" sz="2600" dirty="0" smtClean="0"/>
              <a:t>services</a:t>
            </a:r>
            <a:endParaRPr lang="en-IN" sz="2600"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a:t>
            </a:r>
          </a:p>
        </p:txBody>
      </p:sp>
    </p:spTree>
    <p:extLst>
      <p:ext uri="{BB962C8B-B14F-4D97-AF65-F5344CB8AC3E}">
        <p14:creationId xmlns:p14="http://schemas.microsoft.com/office/powerpoint/2010/main" val="34664409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200" dirty="0"/>
              <a:t>Chapter 5 Part B: </a:t>
            </a:r>
            <a:r>
              <a:rPr lang="en-IN" sz="3200" dirty="0" smtClean="0"/>
              <a:t/>
            </a:r>
            <a:br>
              <a:rPr lang="en-IN" sz="3200" dirty="0" smtClean="0"/>
            </a:br>
            <a:r>
              <a:rPr lang="en-IN" sz="3200" dirty="0" smtClean="0"/>
              <a:t>Special </a:t>
            </a:r>
            <a:r>
              <a:rPr lang="en-IN" sz="3200" dirty="0"/>
              <a:t>Topics in Revenue Recognition</a:t>
            </a:r>
          </a:p>
        </p:txBody>
      </p:sp>
      <p:sp>
        <p:nvSpPr>
          <p:cNvPr id="3" name="Content Placeholder 2"/>
          <p:cNvSpPr>
            <a:spLocks noGrp="1"/>
          </p:cNvSpPr>
          <p:nvPr>
            <p:ph idx="1"/>
          </p:nvPr>
        </p:nvSpPr>
        <p:spPr/>
        <p:txBody>
          <a:bodyPr>
            <a:normAutofit fontScale="70000" lnSpcReduction="20000"/>
          </a:bodyPr>
          <a:lstStyle/>
          <a:p>
            <a:pPr marL="1260475" indent="-1260475" fontAlgn="auto">
              <a:spcAft>
                <a:spcPts val="0"/>
              </a:spcAft>
              <a:buNone/>
              <a:defRPr/>
            </a:pPr>
            <a:r>
              <a:rPr lang="en-IN" b="1" dirty="0">
                <a:solidFill>
                  <a:srgbClr val="C00000"/>
                </a:solidFill>
                <a:latin typeface="Arial" panose="020B0604020202020204" pitchFamily="34" charset="0"/>
                <a:cs typeface="Arial" panose="020B0604020202020204" pitchFamily="34" charset="0"/>
              </a:rPr>
              <a:t>Step 1:</a:t>
            </a:r>
            <a:r>
              <a:rPr lang="en-IN" dirty="0"/>
              <a:t> </a:t>
            </a:r>
            <a:r>
              <a:rPr lang="en-IN" sz="3400" dirty="0"/>
              <a:t>Specific requirements for contract existence</a:t>
            </a:r>
          </a:p>
          <a:p>
            <a:pPr marL="1028700" indent="-1028700" fontAlgn="auto">
              <a:spcBef>
                <a:spcPts val="1800"/>
              </a:spcBef>
              <a:spcAft>
                <a:spcPts val="0"/>
              </a:spcAft>
              <a:buNone/>
              <a:defRPr/>
            </a:pPr>
            <a:r>
              <a:rPr lang="en-IN" b="1" dirty="0">
                <a:solidFill>
                  <a:srgbClr val="C00000"/>
                </a:solidFill>
                <a:latin typeface="Arial" panose="020B0604020202020204" pitchFamily="34" charset="0"/>
                <a:cs typeface="Arial" panose="020B0604020202020204" pitchFamily="34" charset="0"/>
              </a:rPr>
              <a:t>Step 2:</a:t>
            </a:r>
            <a:r>
              <a:rPr lang="en-IN" dirty="0"/>
              <a:t> </a:t>
            </a:r>
            <a:r>
              <a:rPr lang="en-IN" sz="3400" dirty="0"/>
              <a:t>Prepayments, </a:t>
            </a:r>
            <a:r>
              <a:rPr lang="en-IN" sz="3400" dirty="0" smtClean="0"/>
              <a:t>warranties</a:t>
            </a:r>
            <a:r>
              <a:rPr lang="en-IN" sz="3400" dirty="0"/>
              <a:t>, </a:t>
            </a:r>
            <a:r>
              <a:rPr lang="en-IN" sz="3400" dirty="0" smtClean="0"/>
              <a:t>customer </a:t>
            </a:r>
            <a:r>
              <a:rPr lang="en-IN" sz="3400" dirty="0"/>
              <a:t>o</a:t>
            </a:r>
            <a:r>
              <a:rPr lang="en-IN" sz="3400" dirty="0" smtClean="0"/>
              <a:t>ptions </a:t>
            </a:r>
            <a:r>
              <a:rPr lang="en-IN" sz="3400" dirty="0"/>
              <a:t>for </a:t>
            </a:r>
            <a:r>
              <a:rPr lang="en-IN" sz="3400" dirty="0" smtClean="0"/>
              <a:t>additional </a:t>
            </a:r>
            <a:r>
              <a:rPr lang="en-IN" sz="3400" dirty="0"/>
              <a:t>g</a:t>
            </a:r>
            <a:r>
              <a:rPr lang="en-IN" sz="3400" dirty="0" smtClean="0"/>
              <a:t>oods </a:t>
            </a:r>
            <a:r>
              <a:rPr lang="en-IN" sz="3400" dirty="0"/>
              <a:t>or </a:t>
            </a:r>
            <a:r>
              <a:rPr lang="en-IN" sz="3400" dirty="0" smtClean="0"/>
              <a:t>services</a:t>
            </a:r>
            <a:endParaRPr lang="en-IN" sz="3400" dirty="0"/>
          </a:p>
          <a:p>
            <a:pPr marL="1028700" indent="-1028700" fontAlgn="auto">
              <a:spcBef>
                <a:spcPts val="1800"/>
              </a:spcBef>
              <a:spcAft>
                <a:spcPts val="0"/>
              </a:spcAft>
              <a:buNone/>
              <a:defRPr/>
            </a:pPr>
            <a:r>
              <a:rPr lang="en-IN" b="1" dirty="0">
                <a:solidFill>
                  <a:srgbClr val="C00000"/>
                </a:solidFill>
                <a:latin typeface="Arial" panose="020B0604020202020204" pitchFamily="34" charset="0"/>
                <a:cs typeface="Arial" panose="020B0604020202020204" pitchFamily="34" charset="0"/>
              </a:rPr>
              <a:t>Step 3:</a:t>
            </a:r>
            <a:r>
              <a:rPr lang="en-IN" dirty="0">
                <a:latin typeface="Arial" panose="020B0604020202020204" pitchFamily="34" charset="0"/>
                <a:cs typeface="Arial" panose="020B0604020202020204" pitchFamily="34" charset="0"/>
              </a:rPr>
              <a:t> </a:t>
            </a:r>
            <a:r>
              <a:rPr lang="en-IN" sz="3400" dirty="0"/>
              <a:t>Variable </a:t>
            </a:r>
            <a:r>
              <a:rPr lang="en-IN" sz="3400" dirty="0" smtClean="0"/>
              <a:t>consideration</a:t>
            </a:r>
            <a:r>
              <a:rPr lang="en-IN" sz="3400" dirty="0"/>
              <a:t>, </a:t>
            </a:r>
            <a:r>
              <a:rPr lang="en-IN" sz="3400" dirty="0" smtClean="0"/>
              <a:t>right </a:t>
            </a:r>
            <a:r>
              <a:rPr lang="en-IN" sz="3400" dirty="0"/>
              <a:t>of </a:t>
            </a:r>
            <a:r>
              <a:rPr lang="en-IN" sz="3400" dirty="0" smtClean="0"/>
              <a:t>return</a:t>
            </a:r>
            <a:r>
              <a:rPr lang="en-IN" sz="3400" dirty="0"/>
              <a:t>, </a:t>
            </a:r>
            <a:r>
              <a:rPr lang="en-IN" sz="3400" dirty="0" smtClean="0"/>
              <a:t>seller </a:t>
            </a:r>
            <a:r>
              <a:rPr lang="en-IN" sz="3400" dirty="0"/>
              <a:t>as </a:t>
            </a:r>
            <a:r>
              <a:rPr lang="en-IN" sz="3400" dirty="0" smtClean="0"/>
              <a:t>principal </a:t>
            </a:r>
            <a:r>
              <a:rPr lang="en-IN" sz="3400" dirty="0"/>
              <a:t>or </a:t>
            </a:r>
            <a:r>
              <a:rPr lang="en-IN" sz="3400" dirty="0" smtClean="0"/>
              <a:t>agent</a:t>
            </a:r>
            <a:r>
              <a:rPr lang="en-IN" sz="3400" dirty="0"/>
              <a:t>, </a:t>
            </a:r>
            <a:r>
              <a:rPr lang="en-IN" sz="3400" dirty="0" smtClean="0"/>
              <a:t>time </a:t>
            </a:r>
            <a:r>
              <a:rPr lang="en-IN" sz="3400" dirty="0"/>
              <a:t>v</a:t>
            </a:r>
            <a:r>
              <a:rPr lang="en-IN" sz="3400" dirty="0" smtClean="0"/>
              <a:t>alue </a:t>
            </a:r>
            <a:r>
              <a:rPr lang="en-IN" sz="3400" dirty="0"/>
              <a:t>of </a:t>
            </a:r>
            <a:r>
              <a:rPr lang="en-IN" sz="3400" dirty="0" smtClean="0"/>
              <a:t>money</a:t>
            </a:r>
            <a:r>
              <a:rPr lang="en-IN" sz="3400" dirty="0"/>
              <a:t>, </a:t>
            </a:r>
            <a:r>
              <a:rPr lang="en-IN" sz="3400" dirty="0" smtClean="0"/>
              <a:t>payments </a:t>
            </a:r>
            <a:r>
              <a:rPr lang="en-IN" sz="3400" dirty="0"/>
              <a:t>by s</a:t>
            </a:r>
            <a:r>
              <a:rPr lang="en-IN" sz="3400" dirty="0" smtClean="0"/>
              <a:t>eller </a:t>
            </a:r>
            <a:r>
              <a:rPr lang="en-IN" sz="3400" dirty="0"/>
              <a:t>to </a:t>
            </a:r>
            <a:r>
              <a:rPr lang="en-IN" sz="3400" dirty="0" smtClean="0"/>
              <a:t>customer</a:t>
            </a:r>
            <a:endParaRPr lang="en-IN" sz="3400" dirty="0"/>
          </a:p>
          <a:p>
            <a:pPr marL="1028700" indent="-1028700" fontAlgn="auto">
              <a:spcBef>
                <a:spcPts val="1800"/>
              </a:spcBef>
              <a:spcAft>
                <a:spcPts val="0"/>
              </a:spcAft>
              <a:buNone/>
              <a:defRPr/>
            </a:pPr>
            <a:r>
              <a:rPr lang="en-IN" b="1" dirty="0">
                <a:solidFill>
                  <a:srgbClr val="C00000"/>
                </a:solidFill>
                <a:latin typeface="Arial" panose="020B0604020202020204" pitchFamily="34" charset="0"/>
                <a:cs typeface="Arial" panose="020B0604020202020204" pitchFamily="34" charset="0"/>
              </a:rPr>
              <a:t>Step 4:</a:t>
            </a:r>
            <a:r>
              <a:rPr lang="en-IN" dirty="0">
                <a:solidFill>
                  <a:srgbClr val="C00000"/>
                </a:solidFill>
                <a:latin typeface="Arial" panose="020B0604020202020204" pitchFamily="34" charset="0"/>
                <a:cs typeface="Arial" panose="020B0604020202020204" pitchFamily="34" charset="0"/>
              </a:rPr>
              <a:t> </a:t>
            </a:r>
            <a:r>
              <a:rPr lang="en-IN" sz="3400" dirty="0"/>
              <a:t>Various approaches to estimating stand-alone selling prices</a:t>
            </a:r>
          </a:p>
          <a:p>
            <a:pPr marL="1028700" indent="-1028700" fontAlgn="auto">
              <a:spcBef>
                <a:spcPts val="1800"/>
              </a:spcBef>
              <a:spcAft>
                <a:spcPts val="0"/>
              </a:spcAft>
              <a:buNone/>
              <a:defRPr/>
            </a:pPr>
            <a:r>
              <a:rPr lang="en-IN" b="1" dirty="0">
                <a:solidFill>
                  <a:srgbClr val="C00000"/>
                </a:solidFill>
                <a:latin typeface="Arial" panose="020B0604020202020204" pitchFamily="34" charset="0"/>
                <a:cs typeface="Arial" panose="020B0604020202020204" pitchFamily="34" charset="0"/>
              </a:rPr>
              <a:t>Step 5:</a:t>
            </a:r>
            <a:r>
              <a:rPr lang="en-IN" dirty="0"/>
              <a:t> </a:t>
            </a:r>
            <a:r>
              <a:rPr lang="en-IN" sz="3400" dirty="0" smtClean="0"/>
              <a:t>Licenses</a:t>
            </a:r>
            <a:r>
              <a:rPr lang="en-IN" sz="3400" dirty="0"/>
              <a:t>, </a:t>
            </a:r>
            <a:r>
              <a:rPr lang="en-IN" sz="3400" dirty="0" smtClean="0"/>
              <a:t>franchises</a:t>
            </a:r>
            <a:r>
              <a:rPr lang="en-IN" sz="3400" dirty="0"/>
              <a:t>, </a:t>
            </a:r>
            <a:r>
              <a:rPr lang="en-IN" sz="3400" dirty="0" smtClean="0"/>
              <a:t>bill-and-hold </a:t>
            </a:r>
            <a:r>
              <a:rPr lang="en-IN" sz="3400" dirty="0"/>
              <a:t>a</a:t>
            </a:r>
            <a:r>
              <a:rPr lang="en-IN" sz="3400" dirty="0" smtClean="0"/>
              <a:t>rrangements</a:t>
            </a:r>
            <a:r>
              <a:rPr lang="en-IN" sz="3400" dirty="0"/>
              <a:t>, </a:t>
            </a:r>
            <a:r>
              <a:rPr lang="en-IN" sz="3400" dirty="0" smtClean="0"/>
              <a:t>consignment arrangements, gift </a:t>
            </a:r>
            <a:r>
              <a:rPr lang="en-IN" sz="3400" dirty="0"/>
              <a:t>c</a:t>
            </a:r>
            <a:r>
              <a:rPr lang="en-IN" sz="3400" dirty="0" smtClean="0"/>
              <a:t>ards</a:t>
            </a:r>
            <a:endParaRPr lang="en-IN" sz="3400" dirty="0"/>
          </a:p>
          <a:p>
            <a:pPr marL="1260475" indent="-1260475" fontAlgn="auto">
              <a:spcBef>
                <a:spcPts val="1800"/>
              </a:spcBef>
              <a:spcAft>
                <a:spcPts val="0"/>
              </a:spcAft>
              <a:buNone/>
              <a:defRPr/>
            </a:pPr>
            <a:r>
              <a:rPr lang="en-IN" b="1" dirty="0">
                <a:solidFill>
                  <a:srgbClr val="C00000"/>
                </a:solidFill>
                <a:latin typeface="Arial" panose="020B0604020202020204" pitchFamily="34" charset="0"/>
                <a:cs typeface="Arial" panose="020B0604020202020204" pitchFamily="34" charset="0"/>
              </a:rPr>
              <a:t>Disclosure: </a:t>
            </a:r>
            <a:r>
              <a:rPr lang="en-IN" sz="3400" dirty="0"/>
              <a:t>Lots of it!</a:t>
            </a:r>
            <a:endParaRPr lang="en-US" sz="3400"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LO5-5</a:t>
            </a:r>
          </a:p>
        </p:txBody>
      </p:sp>
    </p:spTree>
    <p:extLst>
      <p:ext uri="{BB962C8B-B14F-4D97-AF65-F5344CB8AC3E}">
        <p14:creationId xmlns:p14="http://schemas.microsoft.com/office/powerpoint/2010/main" val="68949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200" dirty="0"/>
              <a:t>Special Issues for Step 1: </a:t>
            </a:r>
            <a:br>
              <a:rPr lang="en-IN" sz="3200" dirty="0"/>
            </a:br>
            <a:r>
              <a:rPr lang="en-IN" sz="3200" dirty="0"/>
              <a:t>Identify the Contract</a:t>
            </a:r>
          </a:p>
        </p:txBody>
      </p:sp>
      <p:sp>
        <p:nvSpPr>
          <p:cNvPr id="54274" name="Content Placeholder 2"/>
          <p:cNvSpPr>
            <a:spLocks noGrp="1"/>
          </p:cNvSpPr>
          <p:nvPr>
            <p:ph idx="1"/>
          </p:nvPr>
        </p:nvSpPr>
        <p:spPr>
          <a:xfrm>
            <a:off x="671202" y="1478601"/>
            <a:ext cx="8229600" cy="4525963"/>
          </a:xfrm>
        </p:spPr>
        <p:txBody>
          <a:bodyPr>
            <a:normAutofit fontScale="77500" lnSpcReduction="20000"/>
          </a:bodyPr>
          <a:lstStyle/>
          <a:p>
            <a:r>
              <a:rPr lang="en-IN" dirty="0"/>
              <a:t>Contracts can be explicit or implicit, oral or written</a:t>
            </a:r>
          </a:p>
          <a:p>
            <a:r>
              <a:rPr lang="en-IN" dirty="0"/>
              <a:t>A contract only </a:t>
            </a:r>
            <a:r>
              <a:rPr lang="en-IN" b="1" dirty="0">
                <a:solidFill>
                  <a:srgbClr val="0000FF"/>
                </a:solidFill>
              </a:rPr>
              <a:t>exists</a:t>
            </a:r>
            <a:r>
              <a:rPr lang="en-IN" dirty="0"/>
              <a:t> if it:</a:t>
            </a:r>
          </a:p>
          <a:p>
            <a:pPr lvl="1">
              <a:buClr>
                <a:schemeClr val="tx1"/>
              </a:buClr>
            </a:pPr>
            <a:r>
              <a:rPr lang="en-IN" dirty="0"/>
              <a:t>H</a:t>
            </a:r>
            <a:r>
              <a:rPr lang="en-IN" dirty="0" smtClean="0"/>
              <a:t>as </a:t>
            </a:r>
            <a:r>
              <a:rPr lang="en-IN" b="1" dirty="0">
                <a:solidFill>
                  <a:srgbClr val="C00000"/>
                </a:solidFill>
              </a:rPr>
              <a:t>commercial substance</a:t>
            </a:r>
          </a:p>
          <a:p>
            <a:pPr lvl="1">
              <a:buClr>
                <a:schemeClr val="tx1"/>
              </a:buClr>
            </a:pPr>
            <a:r>
              <a:rPr lang="en-IN" dirty="0"/>
              <a:t>H</a:t>
            </a:r>
            <a:r>
              <a:rPr lang="en-IN" dirty="0" smtClean="0"/>
              <a:t>as </a:t>
            </a:r>
            <a:r>
              <a:rPr lang="en-IN" dirty="0"/>
              <a:t>been </a:t>
            </a:r>
            <a:r>
              <a:rPr lang="en-IN" b="1" dirty="0">
                <a:solidFill>
                  <a:srgbClr val="C00000"/>
                </a:solidFill>
              </a:rPr>
              <a:t>approved</a:t>
            </a:r>
            <a:r>
              <a:rPr lang="en-IN" dirty="0"/>
              <a:t> by the seller and customer</a:t>
            </a:r>
          </a:p>
          <a:p>
            <a:pPr lvl="1">
              <a:buClr>
                <a:schemeClr val="tx1"/>
              </a:buClr>
            </a:pPr>
            <a:r>
              <a:rPr lang="en-IN" dirty="0"/>
              <a:t>S</a:t>
            </a:r>
            <a:r>
              <a:rPr lang="en-IN" dirty="0" smtClean="0"/>
              <a:t>pecifies </a:t>
            </a:r>
            <a:r>
              <a:rPr lang="en-IN" dirty="0"/>
              <a:t>the </a:t>
            </a:r>
            <a:r>
              <a:rPr lang="en-IN" b="1" dirty="0">
                <a:solidFill>
                  <a:srgbClr val="C00000"/>
                </a:solidFill>
              </a:rPr>
              <a:t>rights</a:t>
            </a:r>
            <a:r>
              <a:rPr lang="en-IN" dirty="0"/>
              <a:t> of the seller and customer</a:t>
            </a:r>
          </a:p>
          <a:p>
            <a:pPr lvl="1">
              <a:buClr>
                <a:schemeClr val="tx1"/>
              </a:buClr>
            </a:pPr>
            <a:r>
              <a:rPr lang="en-IN" dirty="0"/>
              <a:t>S</a:t>
            </a:r>
            <a:r>
              <a:rPr lang="en-IN" dirty="0" smtClean="0"/>
              <a:t>pecifies </a:t>
            </a:r>
            <a:r>
              <a:rPr lang="en-IN" b="1" dirty="0">
                <a:solidFill>
                  <a:srgbClr val="C00000"/>
                </a:solidFill>
              </a:rPr>
              <a:t>payment terms</a:t>
            </a:r>
          </a:p>
          <a:p>
            <a:pPr lvl="1">
              <a:buClr>
                <a:schemeClr val="tx1"/>
              </a:buClr>
            </a:pPr>
            <a:r>
              <a:rPr lang="en-IN" dirty="0"/>
              <a:t>I</a:t>
            </a:r>
            <a:r>
              <a:rPr lang="en-IN" dirty="0" smtClean="0"/>
              <a:t>s </a:t>
            </a:r>
            <a:r>
              <a:rPr lang="en-IN" b="1" dirty="0">
                <a:solidFill>
                  <a:srgbClr val="C00000"/>
                </a:solidFill>
              </a:rPr>
              <a:t>probable </a:t>
            </a:r>
            <a:r>
              <a:rPr lang="en-IN" dirty="0"/>
              <a:t>that the </a:t>
            </a:r>
            <a:r>
              <a:rPr lang="en-IN" b="1" dirty="0">
                <a:solidFill>
                  <a:srgbClr val="C00000"/>
                </a:solidFill>
              </a:rPr>
              <a:t>seller will collect </a:t>
            </a:r>
            <a:r>
              <a:rPr lang="en-IN" dirty="0"/>
              <a:t>the amount it is entitled to receive under the contract</a:t>
            </a:r>
            <a:endParaRPr lang="en-US" dirty="0"/>
          </a:p>
          <a:p>
            <a:r>
              <a:rPr lang="en-IN" dirty="0"/>
              <a:t>A contract </a:t>
            </a:r>
            <a:r>
              <a:rPr lang="en-IN" b="1" dirty="0">
                <a:solidFill>
                  <a:srgbClr val="0000FF"/>
                </a:solidFill>
              </a:rPr>
              <a:t>does not exist </a:t>
            </a:r>
            <a:r>
              <a:rPr lang="en-IN" dirty="0"/>
              <a:t>if:</a:t>
            </a:r>
          </a:p>
          <a:p>
            <a:pPr lvl="1"/>
            <a:r>
              <a:rPr lang="en-IN" dirty="0"/>
              <a:t>N</a:t>
            </a:r>
            <a:r>
              <a:rPr lang="en-IN" dirty="0" smtClean="0"/>
              <a:t>either </a:t>
            </a:r>
            <a:r>
              <a:rPr lang="en-IN" dirty="0"/>
              <a:t>the seller nor the customer has performed any obligations under the contract, </a:t>
            </a:r>
            <a:r>
              <a:rPr lang="en-IN" b="1" dirty="0"/>
              <a:t>and</a:t>
            </a:r>
          </a:p>
          <a:p>
            <a:pPr lvl="1"/>
            <a:r>
              <a:rPr lang="en-IN" dirty="0"/>
              <a:t>B</a:t>
            </a:r>
            <a:r>
              <a:rPr lang="en-IN" dirty="0" smtClean="0"/>
              <a:t>oth </a:t>
            </a:r>
            <a:r>
              <a:rPr lang="en-IN" dirty="0"/>
              <a:t>the seller and the customer can terminate the contract without penalty</a:t>
            </a:r>
          </a:p>
          <a:p>
            <a:endParaRPr lang="en-IN" dirty="0"/>
          </a:p>
        </p:txBody>
      </p:sp>
      <p:sp>
        <p:nvSpPr>
          <p:cNvPr id="4" name="Title 2"/>
          <p:cNvSpPr txBox="1">
            <a:spLocks/>
          </p:cNvSpPr>
          <p:nvPr/>
        </p:nvSpPr>
        <p:spPr bwMode="auto">
          <a:xfrm>
            <a:off x="8389940" y="12982"/>
            <a:ext cx="738187" cy="350555"/>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LO5-5</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4274">
                                            <p:txEl>
                                              <p:pRg st="0" end="0"/>
                                            </p:txEl>
                                          </p:spTgt>
                                        </p:tgtEl>
                                        <p:attrNameLst>
                                          <p:attrName>style.visibility</p:attrName>
                                        </p:attrNameLst>
                                      </p:cBhvr>
                                      <p:to>
                                        <p:strVal val="visible"/>
                                      </p:to>
                                    </p:set>
                                    <p:animEffect transition="in" filter="fade">
                                      <p:cBhvr>
                                        <p:cTn id="7" dur="500"/>
                                        <p:tgtEl>
                                          <p:spTgt spid="5427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4274">
                                            <p:txEl>
                                              <p:pRg st="1" end="1"/>
                                            </p:txEl>
                                          </p:spTgt>
                                        </p:tgtEl>
                                        <p:attrNameLst>
                                          <p:attrName>style.visibility</p:attrName>
                                        </p:attrNameLst>
                                      </p:cBhvr>
                                      <p:to>
                                        <p:strVal val="visible"/>
                                      </p:to>
                                    </p:set>
                                    <p:animEffect transition="in" filter="fade">
                                      <p:cBhvr>
                                        <p:cTn id="11" dur="500"/>
                                        <p:tgtEl>
                                          <p:spTgt spid="54274">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4274">
                                            <p:txEl>
                                              <p:pRg st="2" end="2"/>
                                            </p:txEl>
                                          </p:spTgt>
                                        </p:tgtEl>
                                        <p:attrNameLst>
                                          <p:attrName>style.visibility</p:attrName>
                                        </p:attrNameLst>
                                      </p:cBhvr>
                                      <p:to>
                                        <p:strVal val="visible"/>
                                      </p:to>
                                    </p:set>
                                    <p:animEffect transition="in" filter="fade">
                                      <p:cBhvr>
                                        <p:cTn id="15" dur="500"/>
                                        <p:tgtEl>
                                          <p:spTgt spid="54274">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4274">
                                            <p:txEl>
                                              <p:pRg st="3" end="3"/>
                                            </p:txEl>
                                          </p:spTgt>
                                        </p:tgtEl>
                                        <p:attrNameLst>
                                          <p:attrName>style.visibility</p:attrName>
                                        </p:attrNameLst>
                                      </p:cBhvr>
                                      <p:to>
                                        <p:strVal val="visible"/>
                                      </p:to>
                                    </p:set>
                                    <p:animEffect transition="in" filter="fade">
                                      <p:cBhvr>
                                        <p:cTn id="18" dur="500"/>
                                        <p:tgtEl>
                                          <p:spTgt spid="54274">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4274">
                                            <p:txEl>
                                              <p:pRg st="4" end="4"/>
                                            </p:txEl>
                                          </p:spTgt>
                                        </p:tgtEl>
                                        <p:attrNameLst>
                                          <p:attrName>style.visibility</p:attrName>
                                        </p:attrNameLst>
                                      </p:cBhvr>
                                      <p:to>
                                        <p:strVal val="visible"/>
                                      </p:to>
                                    </p:set>
                                    <p:animEffect transition="in" filter="fade">
                                      <p:cBhvr>
                                        <p:cTn id="21" dur="500"/>
                                        <p:tgtEl>
                                          <p:spTgt spid="54274">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4274">
                                            <p:txEl>
                                              <p:pRg st="5" end="5"/>
                                            </p:txEl>
                                          </p:spTgt>
                                        </p:tgtEl>
                                        <p:attrNameLst>
                                          <p:attrName>style.visibility</p:attrName>
                                        </p:attrNameLst>
                                      </p:cBhvr>
                                      <p:to>
                                        <p:strVal val="visible"/>
                                      </p:to>
                                    </p:set>
                                    <p:animEffect transition="in" filter="fade">
                                      <p:cBhvr>
                                        <p:cTn id="24" dur="500"/>
                                        <p:tgtEl>
                                          <p:spTgt spid="54274">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54274">
                                            <p:txEl>
                                              <p:pRg st="6" end="6"/>
                                            </p:txEl>
                                          </p:spTgt>
                                        </p:tgtEl>
                                        <p:attrNameLst>
                                          <p:attrName>style.visibility</p:attrName>
                                        </p:attrNameLst>
                                      </p:cBhvr>
                                      <p:to>
                                        <p:strVal val="visible"/>
                                      </p:to>
                                    </p:set>
                                    <p:animEffect transition="in" filter="fade">
                                      <p:cBhvr>
                                        <p:cTn id="27" dur="500"/>
                                        <p:tgtEl>
                                          <p:spTgt spid="54274">
                                            <p:txEl>
                                              <p:pRg st="6" end="6"/>
                                            </p:txEl>
                                          </p:spTgt>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54274">
                                            <p:txEl>
                                              <p:pRg st="7" end="7"/>
                                            </p:txEl>
                                          </p:spTgt>
                                        </p:tgtEl>
                                        <p:attrNameLst>
                                          <p:attrName>style.visibility</p:attrName>
                                        </p:attrNameLst>
                                      </p:cBhvr>
                                      <p:to>
                                        <p:strVal val="visible"/>
                                      </p:to>
                                    </p:set>
                                    <p:animEffect transition="in" filter="fade">
                                      <p:cBhvr>
                                        <p:cTn id="31" dur="500"/>
                                        <p:tgtEl>
                                          <p:spTgt spid="54274">
                                            <p:txEl>
                                              <p:pRg st="7" end="7"/>
                                            </p:txEl>
                                          </p:spTgt>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54274">
                                            <p:txEl>
                                              <p:pRg st="8" end="8"/>
                                            </p:txEl>
                                          </p:spTgt>
                                        </p:tgtEl>
                                        <p:attrNameLst>
                                          <p:attrName>style.visibility</p:attrName>
                                        </p:attrNameLst>
                                      </p:cBhvr>
                                      <p:to>
                                        <p:strVal val="visible"/>
                                      </p:to>
                                    </p:set>
                                    <p:animEffect transition="in" filter="fade">
                                      <p:cBhvr>
                                        <p:cTn id="35" dur="500"/>
                                        <p:tgtEl>
                                          <p:spTgt spid="54274">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54274">
                                            <p:txEl>
                                              <p:pRg st="9" end="9"/>
                                            </p:txEl>
                                          </p:spTgt>
                                        </p:tgtEl>
                                        <p:attrNameLst>
                                          <p:attrName>style.visibility</p:attrName>
                                        </p:attrNameLst>
                                      </p:cBhvr>
                                      <p:to>
                                        <p:strVal val="visible"/>
                                      </p:to>
                                    </p:set>
                                    <p:animEffect transition="in" filter="fade">
                                      <p:cBhvr>
                                        <p:cTn id="38" dur="500"/>
                                        <p:tgtEl>
                                          <p:spTgt spid="5427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3200" b="1" dirty="0">
                <a:solidFill>
                  <a:srgbClr val="0072A2"/>
                </a:solidFill>
                <a:latin typeface="Calibri"/>
                <a:ea typeface="Adobe Fan Heiti Std B" pitchFamily="34" charset="-128"/>
              </a:rPr>
              <a:t>Determining Whether a Contract Exists for Revenue Recognition </a:t>
            </a:r>
            <a:r>
              <a:rPr lang="en-IN" sz="3200" b="1" dirty="0" smtClean="0">
                <a:solidFill>
                  <a:srgbClr val="0072A2"/>
                </a:solidFill>
                <a:latin typeface="Calibri"/>
                <a:ea typeface="Adobe Fan Heiti Std B" pitchFamily="34" charset="-128"/>
              </a:rPr>
              <a:t>Purposes</a:t>
            </a:r>
            <a:endParaRPr lang="en-US" sz="3200" dirty="0"/>
          </a:p>
        </p:txBody>
      </p:sp>
      <p:sp>
        <p:nvSpPr>
          <p:cNvPr id="3" name="Content Placeholder 2"/>
          <p:cNvSpPr>
            <a:spLocks noGrp="1"/>
          </p:cNvSpPr>
          <p:nvPr>
            <p:ph idx="1"/>
          </p:nvPr>
        </p:nvSpPr>
        <p:spPr/>
        <p:txBody>
          <a:bodyPr>
            <a:normAutofit fontScale="92500"/>
          </a:bodyPr>
          <a:lstStyle/>
          <a:p>
            <a:pPr marL="0" indent="0">
              <a:buNone/>
            </a:pPr>
            <a:r>
              <a:rPr lang="en-US" dirty="0"/>
              <a:t>CompStores ordered 1,000 Tri-Box systems on December 20, 2017, at a price of $250 per unit. Assume that CompStores and TrueTech can cancel the order without penalty prior to delivery. TrueTech made delivery on January 1, 2018, and received $250,000 on January 25, 2018. </a:t>
            </a:r>
          </a:p>
          <a:p>
            <a:pPr marL="0" indent="0">
              <a:buNone/>
            </a:pPr>
            <a:r>
              <a:rPr lang="en-US" dirty="0"/>
              <a:t>When does TrueTech’s arrangement with CompStores qualify as a contract for purposes of revenue recognition? </a:t>
            </a:r>
          </a:p>
          <a:p>
            <a:pPr marL="0" indent="0">
              <a:buNone/>
            </a:pPr>
            <a:endParaRPr lang="en-US" dirty="0"/>
          </a:p>
        </p:txBody>
      </p:sp>
      <p:sp>
        <p:nvSpPr>
          <p:cNvPr id="4" name="Title 2"/>
          <p:cNvSpPr txBox="1">
            <a:spLocks/>
          </p:cNvSpPr>
          <p:nvPr/>
        </p:nvSpPr>
        <p:spPr bwMode="auto">
          <a:xfrm>
            <a:off x="8389940" y="12982"/>
            <a:ext cx="738187" cy="350555"/>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LO5-5</a:t>
            </a:r>
          </a:p>
        </p:txBody>
      </p:sp>
      <p:sp>
        <p:nvSpPr>
          <p:cNvPr id="5" name="TextBox 4"/>
          <p:cNvSpPr txBox="1"/>
          <p:nvPr/>
        </p:nvSpPr>
        <p:spPr>
          <a:xfrm>
            <a:off x="2260416" y="5851854"/>
            <a:ext cx="4839879" cy="584776"/>
          </a:xfrm>
          <a:prstGeom prst="rect">
            <a:avLst/>
          </a:prstGeom>
          <a:noFill/>
        </p:spPr>
        <p:txBody>
          <a:bodyPr wrap="square" rtlCol="0">
            <a:spAutoFit/>
          </a:bodyPr>
          <a:lstStyle/>
          <a:p>
            <a:pPr algn="ctr"/>
            <a:r>
              <a:rPr lang="en-US" sz="3200" b="1" dirty="0" smtClean="0">
                <a:solidFill>
                  <a:srgbClr val="0000FF"/>
                </a:solidFill>
                <a:latin typeface="+mn-lt"/>
              </a:rPr>
              <a:t>January 1, 2018</a:t>
            </a:r>
            <a:endParaRPr lang="en-US" sz="3200" b="1" dirty="0">
              <a:solidFill>
                <a:srgbClr val="0000FF"/>
              </a:solidFill>
              <a:latin typeface="+mn-lt"/>
            </a:endParaRPr>
          </a:p>
        </p:txBody>
      </p:sp>
    </p:spTree>
    <p:extLst>
      <p:ext uri="{BB962C8B-B14F-4D97-AF65-F5344CB8AC3E}">
        <p14:creationId xmlns:p14="http://schemas.microsoft.com/office/powerpoint/2010/main" val="19528007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rtlCol="0">
            <a:noAutofit/>
          </a:bodyPr>
          <a:lstStyle/>
          <a:p>
            <a:pPr fontAlgn="auto">
              <a:spcAft>
                <a:spcPts val="0"/>
              </a:spcAft>
              <a:defRPr/>
            </a:pPr>
            <a:r>
              <a:rPr lang="en-IN" sz="3000" dirty="0"/>
              <a:t>Special Issues for Step 2: </a:t>
            </a:r>
            <a:br>
              <a:rPr lang="en-IN" sz="3000" dirty="0"/>
            </a:br>
            <a:r>
              <a:rPr lang="en-IN" sz="3000" dirty="0"/>
              <a:t>Identify the Performance Obligation(s)</a:t>
            </a:r>
          </a:p>
        </p:txBody>
      </p:sp>
      <p:sp>
        <p:nvSpPr>
          <p:cNvPr id="56322" name="Content Placeholder 2"/>
          <p:cNvSpPr>
            <a:spLocks noGrp="1"/>
          </p:cNvSpPr>
          <p:nvPr>
            <p:ph idx="1"/>
          </p:nvPr>
        </p:nvSpPr>
        <p:spPr>
          <a:xfrm>
            <a:off x="611560" y="1478601"/>
            <a:ext cx="8229600" cy="4525963"/>
          </a:xfrm>
        </p:spPr>
        <p:txBody>
          <a:bodyPr>
            <a:normAutofit/>
          </a:bodyPr>
          <a:lstStyle/>
          <a:p>
            <a:pPr marL="0" indent="0">
              <a:buNone/>
            </a:pPr>
            <a:r>
              <a:rPr lang="en-US" b="1" u="sng" dirty="0">
                <a:solidFill>
                  <a:srgbClr val="0000FF"/>
                </a:solidFill>
              </a:rPr>
              <a:t>Not</a:t>
            </a:r>
            <a:r>
              <a:rPr lang="en-US" b="1" dirty="0">
                <a:solidFill>
                  <a:srgbClr val="0000FF"/>
                </a:solidFill>
              </a:rPr>
              <a:t> performance obligations</a:t>
            </a:r>
            <a:r>
              <a:rPr lang="en-US" dirty="0"/>
              <a:t>:</a:t>
            </a:r>
          </a:p>
          <a:p>
            <a:pPr>
              <a:buClr>
                <a:schemeClr val="tx1"/>
              </a:buClr>
            </a:pPr>
            <a:r>
              <a:rPr lang="en-US" b="1" dirty="0">
                <a:solidFill>
                  <a:srgbClr val="C00000"/>
                </a:solidFill>
              </a:rPr>
              <a:t>Prepayments </a:t>
            </a:r>
            <a:r>
              <a:rPr lang="en-US" dirty="0"/>
              <a:t>(part of the transaction price)</a:t>
            </a:r>
          </a:p>
          <a:p>
            <a:pPr>
              <a:buClr>
                <a:schemeClr val="tx1"/>
              </a:buClr>
            </a:pPr>
            <a:r>
              <a:rPr lang="en-US" b="1" dirty="0">
                <a:solidFill>
                  <a:srgbClr val="C00000"/>
                </a:solidFill>
              </a:rPr>
              <a:t>Quality-assurance warranties </a:t>
            </a:r>
            <a:r>
              <a:rPr lang="en-US" dirty="0"/>
              <a:t>(part of the performance obligation to deliver goods and services that are free of defects)</a:t>
            </a:r>
          </a:p>
          <a:p>
            <a:pPr>
              <a:buClr>
                <a:schemeClr val="tx1"/>
              </a:buClr>
            </a:pPr>
            <a:r>
              <a:rPr lang="en-US" b="1" dirty="0">
                <a:solidFill>
                  <a:srgbClr val="C00000"/>
                </a:solidFill>
              </a:rPr>
              <a:t>Right of return </a:t>
            </a:r>
            <a:r>
              <a:rPr lang="en-US" dirty="0"/>
              <a:t>(part of the performance obligation to deliver acceptable goods and services)</a:t>
            </a:r>
          </a:p>
        </p:txBody>
      </p:sp>
      <p:sp>
        <p:nvSpPr>
          <p:cNvPr id="7" name="Title 2"/>
          <p:cNvSpPr txBox="1">
            <a:spLocks/>
          </p:cNvSpPr>
          <p:nvPr/>
        </p:nvSpPr>
        <p:spPr bwMode="auto">
          <a:xfrm>
            <a:off x="8389940" y="3150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LO5-5</a:t>
            </a:r>
          </a:p>
        </p:txBody>
      </p:sp>
    </p:spTree>
    <p:extLst>
      <p:ext uri="{BB962C8B-B14F-4D97-AF65-F5344CB8AC3E}">
        <p14:creationId xmlns:p14="http://schemas.microsoft.com/office/powerpoint/2010/main" val="11498766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322">
                                            <p:txEl>
                                              <p:pRg st="0" end="0"/>
                                            </p:txEl>
                                          </p:spTgt>
                                        </p:tgtEl>
                                        <p:attrNameLst>
                                          <p:attrName>style.visibility</p:attrName>
                                        </p:attrNameLst>
                                      </p:cBhvr>
                                      <p:to>
                                        <p:strVal val="visible"/>
                                      </p:to>
                                    </p:set>
                                    <p:animEffect transition="in" filter="fade">
                                      <p:cBhvr>
                                        <p:cTn id="7" dur="500"/>
                                        <p:tgtEl>
                                          <p:spTgt spid="5632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6322">
                                            <p:txEl>
                                              <p:pRg st="1" end="1"/>
                                            </p:txEl>
                                          </p:spTgt>
                                        </p:tgtEl>
                                        <p:attrNameLst>
                                          <p:attrName>style.visibility</p:attrName>
                                        </p:attrNameLst>
                                      </p:cBhvr>
                                      <p:to>
                                        <p:strVal val="visible"/>
                                      </p:to>
                                    </p:set>
                                    <p:animEffect transition="in" filter="fade">
                                      <p:cBhvr>
                                        <p:cTn id="11" dur="500"/>
                                        <p:tgtEl>
                                          <p:spTgt spid="5632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6322">
                                            <p:txEl>
                                              <p:pRg st="2" end="2"/>
                                            </p:txEl>
                                          </p:spTgt>
                                        </p:tgtEl>
                                        <p:attrNameLst>
                                          <p:attrName>style.visibility</p:attrName>
                                        </p:attrNameLst>
                                      </p:cBhvr>
                                      <p:to>
                                        <p:strVal val="visible"/>
                                      </p:to>
                                    </p:set>
                                    <p:animEffect transition="in" filter="fade">
                                      <p:cBhvr>
                                        <p:cTn id="15" dur="500"/>
                                        <p:tgtEl>
                                          <p:spTgt spid="5632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6322">
                                            <p:txEl>
                                              <p:pRg st="3" end="3"/>
                                            </p:txEl>
                                          </p:spTgt>
                                        </p:tgtEl>
                                        <p:attrNameLst>
                                          <p:attrName>style.visibility</p:attrName>
                                        </p:attrNameLst>
                                      </p:cBhvr>
                                      <p:to>
                                        <p:strVal val="visible"/>
                                      </p:to>
                                    </p:set>
                                    <p:animEffect transition="in" filter="fade">
                                      <p:cBhvr>
                                        <p:cTn id="19" dur="500"/>
                                        <p:tgtEl>
                                          <p:spTgt spid="5632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rtlCol="0">
            <a:noAutofit/>
          </a:bodyPr>
          <a:lstStyle/>
          <a:p>
            <a:pPr fontAlgn="auto">
              <a:spcAft>
                <a:spcPts val="0"/>
              </a:spcAft>
              <a:defRPr/>
            </a:pPr>
            <a:r>
              <a:rPr lang="en-IN" sz="3000" dirty="0"/>
              <a:t>Special Issues for Step 2</a:t>
            </a:r>
            <a:r>
              <a:rPr lang="en-IN" sz="3000" dirty="0" smtClean="0"/>
              <a:t>:</a:t>
            </a:r>
            <a:br>
              <a:rPr lang="en-IN" sz="3000" dirty="0" smtClean="0"/>
            </a:br>
            <a:r>
              <a:rPr lang="en-IN" sz="3000" dirty="0" smtClean="0"/>
              <a:t>Identify </a:t>
            </a:r>
            <a:r>
              <a:rPr lang="en-IN" sz="3000" dirty="0"/>
              <a:t>the Performance Obligation(s</a:t>
            </a:r>
            <a:r>
              <a:rPr lang="en-IN" sz="3000" dirty="0" smtClean="0"/>
              <a:t>)</a:t>
            </a:r>
            <a:r>
              <a:rPr lang="en-IN" sz="3200" dirty="0" smtClean="0"/>
              <a:t> </a:t>
            </a:r>
            <a:r>
              <a:rPr lang="en-IN" sz="2500" dirty="0" smtClean="0"/>
              <a:t>(continued)</a:t>
            </a:r>
            <a:endParaRPr lang="en-IN" sz="2500" dirty="0"/>
          </a:p>
        </p:txBody>
      </p:sp>
      <p:sp>
        <p:nvSpPr>
          <p:cNvPr id="56322" name="Content Placeholder 2"/>
          <p:cNvSpPr>
            <a:spLocks noGrp="1"/>
          </p:cNvSpPr>
          <p:nvPr>
            <p:ph idx="1"/>
          </p:nvPr>
        </p:nvSpPr>
        <p:spPr>
          <a:xfrm>
            <a:off x="611560" y="1478601"/>
            <a:ext cx="8229600" cy="4525963"/>
          </a:xfrm>
        </p:spPr>
        <p:txBody>
          <a:bodyPr>
            <a:normAutofit fontScale="92500" lnSpcReduction="10000"/>
          </a:bodyPr>
          <a:lstStyle/>
          <a:p>
            <a:pPr marL="0" indent="0">
              <a:buNone/>
            </a:pPr>
            <a:r>
              <a:rPr lang="en-US" b="1" dirty="0">
                <a:solidFill>
                  <a:srgbClr val="0000FF"/>
                </a:solidFill>
              </a:rPr>
              <a:t>Performance obligations</a:t>
            </a:r>
            <a:r>
              <a:rPr lang="en-US" dirty="0"/>
              <a:t>:</a:t>
            </a:r>
          </a:p>
          <a:p>
            <a:pPr>
              <a:buClr>
                <a:schemeClr val="tx1"/>
              </a:buClr>
            </a:pPr>
            <a:r>
              <a:rPr lang="en-US" b="1" dirty="0">
                <a:solidFill>
                  <a:srgbClr val="C00000"/>
                </a:solidFill>
              </a:rPr>
              <a:t>Extended warranties</a:t>
            </a:r>
            <a:r>
              <a:rPr lang="en-US" dirty="0"/>
              <a:t>. A warranty is an extended warranty if either</a:t>
            </a:r>
          </a:p>
          <a:p>
            <a:pPr lvl="1">
              <a:buClr>
                <a:schemeClr val="tx1"/>
              </a:buClr>
            </a:pPr>
            <a:r>
              <a:rPr lang="en-US" dirty="0"/>
              <a:t>T</a:t>
            </a:r>
            <a:r>
              <a:rPr lang="en-US" dirty="0" smtClean="0"/>
              <a:t>he </a:t>
            </a:r>
            <a:r>
              <a:rPr lang="en-US" dirty="0"/>
              <a:t>customer has the option to purchase the warranty separately, or</a:t>
            </a:r>
          </a:p>
          <a:p>
            <a:pPr lvl="1">
              <a:buClr>
                <a:schemeClr val="tx1"/>
              </a:buClr>
            </a:pPr>
            <a:r>
              <a:rPr lang="en-US" dirty="0"/>
              <a:t>T</a:t>
            </a:r>
            <a:r>
              <a:rPr lang="en-US" dirty="0" smtClean="0"/>
              <a:t>he </a:t>
            </a:r>
            <a:r>
              <a:rPr lang="en-US" dirty="0"/>
              <a:t>warranty provides a service to the customer beyond quality assurance</a:t>
            </a:r>
          </a:p>
          <a:p>
            <a:pPr>
              <a:buClr>
                <a:schemeClr val="tx1"/>
              </a:buClr>
            </a:pPr>
            <a:r>
              <a:rPr lang="en-US" b="1" dirty="0">
                <a:solidFill>
                  <a:srgbClr val="C00000"/>
                </a:solidFill>
              </a:rPr>
              <a:t>Options</a:t>
            </a:r>
            <a:r>
              <a:rPr lang="en-US" dirty="0"/>
              <a:t> that provide a </a:t>
            </a:r>
            <a:r>
              <a:rPr lang="en-US" b="1" dirty="0"/>
              <a:t>material right </a:t>
            </a:r>
            <a:r>
              <a:rPr lang="en-US" dirty="0"/>
              <a:t>(a material right is something the customer wouldn’t get otherwise, so the seller is obligated to provide it)</a:t>
            </a:r>
          </a:p>
        </p:txBody>
      </p:sp>
      <p:sp>
        <p:nvSpPr>
          <p:cNvPr id="7" name="Title 2"/>
          <p:cNvSpPr txBox="1">
            <a:spLocks/>
          </p:cNvSpPr>
          <p:nvPr/>
        </p:nvSpPr>
        <p:spPr bwMode="auto">
          <a:xfrm>
            <a:off x="8389940" y="3150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LO5-5</a:t>
            </a:r>
          </a:p>
        </p:txBody>
      </p:sp>
    </p:spTree>
    <p:extLst>
      <p:ext uri="{BB962C8B-B14F-4D97-AF65-F5344CB8AC3E}">
        <p14:creationId xmlns:p14="http://schemas.microsoft.com/office/powerpoint/2010/main" val="21549354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322">
                                            <p:txEl>
                                              <p:pRg st="0" end="0"/>
                                            </p:txEl>
                                          </p:spTgt>
                                        </p:tgtEl>
                                        <p:attrNameLst>
                                          <p:attrName>style.visibility</p:attrName>
                                        </p:attrNameLst>
                                      </p:cBhvr>
                                      <p:to>
                                        <p:strVal val="visible"/>
                                      </p:to>
                                    </p:set>
                                    <p:animEffect transition="in" filter="fade">
                                      <p:cBhvr>
                                        <p:cTn id="7" dur="500"/>
                                        <p:tgtEl>
                                          <p:spTgt spid="5632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6322">
                                            <p:txEl>
                                              <p:pRg st="1" end="1"/>
                                            </p:txEl>
                                          </p:spTgt>
                                        </p:tgtEl>
                                        <p:attrNameLst>
                                          <p:attrName>style.visibility</p:attrName>
                                        </p:attrNameLst>
                                      </p:cBhvr>
                                      <p:to>
                                        <p:strVal val="visible"/>
                                      </p:to>
                                    </p:set>
                                    <p:animEffect transition="in" filter="fade">
                                      <p:cBhvr>
                                        <p:cTn id="11" dur="500"/>
                                        <p:tgtEl>
                                          <p:spTgt spid="56322">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56322">
                                            <p:txEl>
                                              <p:pRg st="2" end="2"/>
                                            </p:txEl>
                                          </p:spTgt>
                                        </p:tgtEl>
                                        <p:attrNameLst>
                                          <p:attrName>style.visibility</p:attrName>
                                        </p:attrNameLst>
                                      </p:cBhvr>
                                      <p:to>
                                        <p:strVal val="visible"/>
                                      </p:to>
                                    </p:set>
                                    <p:animEffect transition="in" filter="fade">
                                      <p:cBhvr>
                                        <p:cTn id="14" dur="500"/>
                                        <p:tgtEl>
                                          <p:spTgt spid="56322">
                                            <p:txEl>
                                              <p:pRg st="2" end="2"/>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56322">
                                            <p:txEl>
                                              <p:pRg st="3" end="3"/>
                                            </p:txEl>
                                          </p:spTgt>
                                        </p:tgtEl>
                                        <p:attrNameLst>
                                          <p:attrName>style.visibility</p:attrName>
                                        </p:attrNameLst>
                                      </p:cBhvr>
                                      <p:to>
                                        <p:strVal val="visible"/>
                                      </p:to>
                                    </p:set>
                                    <p:animEffect transition="in" filter="fade">
                                      <p:cBhvr>
                                        <p:cTn id="17" dur="500"/>
                                        <p:tgtEl>
                                          <p:spTgt spid="56322">
                                            <p:txEl>
                                              <p:pRg st="3" end="3"/>
                                            </p:txEl>
                                          </p:spTgt>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56322">
                                            <p:txEl>
                                              <p:pRg st="4" end="4"/>
                                            </p:txEl>
                                          </p:spTgt>
                                        </p:tgtEl>
                                        <p:attrNameLst>
                                          <p:attrName>style.visibility</p:attrName>
                                        </p:attrNameLst>
                                      </p:cBhvr>
                                      <p:to>
                                        <p:strVal val="visible"/>
                                      </p:to>
                                    </p:set>
                                    <p:animEffect transition="in" filter="fade">
                                      <p:cBhvr>
                                        <p:cTn id="21" dur="500"/>
                                        <p:tgtEl>
                                          <p:spTgt spid="563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534884" y="77328"/>
            <a:ext cx="8229600" cy="1143000"/>
          </a:xfrm>
        </p:spPr>
        <p:txBody>
          <a:bodyPr rtlCol="0">
            <a:normAutofit/>
          </a:bodyPr>
          <a:lstStyle/>
          <a:p>
            <a:pPr fontAlgn="auto">
              <a:spcAft>
                <a:spcPts val="0"/>
              </a:spcAft>
              <a:defRPr/>
            </a:pPr>
            <a:r>
              <a:rPr lang="en-IN" sz="3000" dirty="0"/>
              <a:t>Special Issues for Step 2</a:t>
            </a:r>
            <a:r>
              <a:rPr lang="en-IN" sz="3000" dirty="0" smtClean="0"/>
              <a:t>:</a:t>
            </a:r>
            <a:br>
              <a:rPr lang="en-IN" sz="3000" dirty="0" smtClean="0"/>
            </a:br>
            <a:r>
              <a:rPr lang="en-IN" sz="3000" dirty="0" smtClean="0"/>
              <a:t>Identify </a:t>
            </a:r>
            <a:r>
              <a:rPr lang="en-IN" sz="3000" dirty="0"/>
              <a:t>the Performance Obligation(s</a:t>
            </a:r>
            <a:r>
              <a:rPr lang="en-IN" sz="3000" dirty="0" smtClean="0"/>
              <a:t>)</a:t>
            </a:r>
            <a:r>
              <a:rPr lang="en-IN" sz="3200" dirty="0" smtClean="0"/>
              <a:t> </a:t>
            </a:r>
            <a:r>
              <a:rPr lang="en-IN" sz="2400" dirty="0" smtClean="0"/>
              <a:t>(cont. 2)</a:t>
            </a:r>
            <a:endParaRPr lang="en-IN" sz="2400" dirty="0"/>
          </a:p>
        </p:txBody>
      </p:sp>
      <p:sp>
        <p:nvSpPr>
          <p:cNvPr id="3" name="Content Placeholder 2"/>
          <p:cNvSpPr>
            <a:spLocks noGrp="1"/>
          </p:cNvSpPr>
          <p:nvPr>
            <p:ph idx="1"/>
          </p:nvPr>
        </p:nvSpPr>
        <p:spPr>
          <a:xfrm>
            <a:off x="611560" y="1040286"/>
            <a:ext cx="8229600" cy="4194640"/>
          </a:xfrm>
        </p:spPr>
        <p:txBody>
          <a:bodyPr>
            <a:normAutofit fontScale="92500" lnSpcReduction="10000"/>
          </a:bodyPr>
          <a:lstStyle/>
          <a:p>
            <a:pPr marL="0" indent="0">
              <a:buNone/>
            </a:pPr>
            <a:r>
              <a:rPr lang="en-US" sz="3000" dirty="0"/>
              <a:t>TruTech offers a promotional coupon with every Tri-Box it sells for the normal price of $240. The coupon gives the Tri-Box customer an opportunity to buy for </a:t>
            </a:r>
            <a:r>
              <a:rPr lang="en-US" sz="3000" dirty="0" smtClean="0"/>
              <a:t>$90 a </a:t>
            </a:r>
            <a:r>
              <a:rPr lang="en-US" sz="3000" dirty="0"/>
              <a:t>headset that normally sells for $150 </a:t>
            </a:r>
            <a:r>
              <a:rPr lang="en-US" sz="3000" dirty="0" smtClean="0"/>
              <a:t>(</a:t>
            </a:r>
            <a:r>
              <a:rPr lang="en-US" sz="3000" dirty="0"/>
              <a:t>a 40% discount). The coupon must be redeemed within one year of the Tri-Box purchase. TrueTech estimates that 80% of customers will take advantage of the coupon. How would TrueTech account for the cash sale of 100 Tri-Boxes sold under this promotion on January 1, 2018? </a:t>
            </a:r>
            <a:r>
              <a:rPr lang="en-US" dirty="0"/>
              <a:t>	</a:t>
            </a:r>
          </a:p>
        </p:txBody>
      </p:sp>
      <p:sp>
        <p:nvSpPr>
          <p:cNvPr id="5" name="TextBox 4"/>
          <p:cNvSpPr txBox="1">
            <a:spLocks noChangeArrowheads="1"/>
          </p:cNvSpPr>
          <p:nvPr/>
        </p:nvSpPr>
        <p:spPr bwMode="auto">
          <a:xfrm>
            <a:off x="1064925" y="6005515"/>
            <a:ext cx="6000750" cy="522287"/>
          </a:xfrm>
          <a:prstGeom prst="rect">
            <a:avLst/>
          </a:prstGeom>
          <a:noFill/>
          <a:ln w="9525">
            <a:noFill/>
            <a:miter lim="800000"/>
            <a:headEnd/>
            <a:tailEnd/>
          </a:ln>
        </p:spPr>
        <p:txBody>
          <a:bodyPr>
            <a:spAutoFit/>
          </a:bodyPr>
          <a:lstStyle/>
          <a:p>
            <a:r>
              <a:rPr lang="en-IN" sz="2800" dirty="0">
                <a:latin typeface="Calibri" pitchFamily="34" charset="0"/>
              </a:rPr>
              <a:t>Estimated stand-alone selling price =</a:t>
            </a:r>
          </a:p>
        </p:txBody>
      </p:sp>
      <p:sp>
        <p:nvSpPr>
          <p:cNvPr id="6" name="TextBox 5"/>
          <p:cNvSpPr txBox="1">
            <a:spLocks noChangeArrowheads="1"/>
          </p:cNvSpPr>
          <p:nvPr/>
        </p:nvSpPr>
        <p:spPr bwMode="auto">
          <a:xfrm>
            <a:off x="6212985" y="6027740"/>
            <a:ext cx="3113088" cy="523875"/>
          </a:xfrm>
          <a:prstGeom prst="rect">
            <a:avLst/>
          </a:prstGeom>
          <a:noFill/>
          <a:ln w="9525">
            <a:noFill/>
            <a:miter lim="800000"/>
            <a:headEnd/>
            <a:tailEnd/>
          </a:ln>
        </p:spPr>
        <p:txBody>
          <a:bodyPr>
            <a:spAutoFit/>
          </a:bodyPr>
          <a:lstStyle/>
          <a:p>
            <a:r>
              <a:rPr lang="en-US" sz="2800" dirty="0">
                <a:latin typeface="Calibri" pitchFamily="34" charset="0"/>
              </a:rPr>
              <a:t>   $60 × 80% = </a:t>
            </a:r>
            <a:r>
              <a:rPr lang="en-US" sz="2800" b="1" dirty="0">
                <a:solidFill>
                  <a:srgbClr val="C00000"/>
                </a:solidFill>
                <a:latin typeface="Calibri" pitchFamily="34" charset="0"/>
              </a:rPr>
              <a:t>$48</a:t>
            </a:r>
          </a:p>
        </p:txBody>
      </p:sp>
      <p:sp>
        <p:nvSpPr>
          <p:cNvPr id="7" name="TextBox 6"/>
          <p:cNvSpPr txBox="1">
            <a:spLocks noChangeArrowheads="1"/>
          </p:cNvSpPr>
          <p:nvPr/>
        </p:nvSpPr>
        <p:spPr bwMode="auto">
          <a:xfrm>
            <a:off x="1064925" y="5522915"/>
            <a:ext cx="4591050" cy="523875"/>
          </a:xfrm>
          <a:prstGeom prst="rect">
            <a:avLst/>
          </a:prstGeom>
          <a:noFill/>
          <a:ln w="9525">
            <a:noFill/>
            <a:miter lim="800000"/>
            <a:headEnd/>
            <a:tailEnd/>
          </a:ln>
        </p:spPr>
        <p:txBody>
          <a:bodyPr>
            <a:spAutoFit/>
          </a:bodyPr>
          <a:lstStyle/>
          <a:p>
            <a:r>
              <a:rPr lang="en-IN" sz="2800" dirty="0">
                <a:latin typeface="Calibri" pitchFamily="34" charset="0"/>
              </a:rPr>
              <a:t>Discount = </a:t>
            </a:r>
            <a:r>
              <a:rPr lang="en-US" sz="2800" dirty="0">
                <a:latin typeface="Calibri" pitchFamily="34" charset="0"/>
              </a:rPr>
              <a:t>$150 × 40% = $</a:t>
            </a:r>
            <a:r>
              <a:rPr lang="en-US" sz="2800" dirty="0" smtClean="0">
                <a:latin typeface="Calibri" pitchFamily="34" charset="0"/>
              </a:rPr>
              <a:t>60</a:t>
            </a:r>
            <a:endParaRPr lang="en-IN" sz="2800" dirty="0">
              <a:latin typeface="Calibri" pitchFamily="34" charset="0"/>
            </a:endParaRPr>
          </a:p>
        </p:txBody>
      </p:sp>
      <p:sp>
        <p:nvSpPr>
          <p:cNvPr id="9" name="TextBox 8"/>
          <p:cNvSpPr txBox="1">
            <a:spLocks noChangeArrowheads="1"/>
          </p:cNvSpPr>
          <p:nvPr/>
        </p:nvSpPr>
        <p:spPr bwMode="auto">
          <a:xfrm>
            <a:off x="742949" y="5041900"/>
            <a:ext cx="7646989" cy="523220"/>
          </a:xfrm>
          <a:prstGeom prst="rect">
            <a:avLst/>
          </a:prstGeom>
          <a:noFill/>
          <a:ln w="9525">
            <a:noFill/>
            <a:miter lim="800000"/>
            <a:headEnd/>
            <a:tailEnd/>
          </a:ln>
        </p:spPr>
        <p:txBody>
          <a:bodyPr wrap="square">
            <a:spAutoFit/>
          </a:bodyPr>
          <a:lstStyle/>
          <a:p>
            <a:r>
              <a:rPr lang="en-US" sz="2800" b="1" dirty="0">
                <a:latin typeface="Calibri" pitchFamily="34" charset="0"/>
              </a:rPr>
              <a:t>Estimated stand-alone selling price of the coupon</a:t>
            </a:r>
            <a:r>
              <a:rPr lang="en-US" sz="2800" dirty="0">
                <a:latin typeface="Calibri" pitchFamily="34" charset="0"/>
              </a:rPr>
              <a:t>:</a:t>
            </a:r>
            <a:endParaRPr lang="en-IN" sz="2800" dirty="0">
              <a:latin typeface="Calibri" pitchFamily="34" charset="0"/>
            </a:endParaRPr>
          </a:p>
        </p:txBody>
      </p:sp>
      <p:sp>
        <p:nvSpPr>
          <p:cNvPr id="11" name="Title 2"/>
          <p:cNvSpPr txBox="1">
            <a:spLocks/>
          </p:cNvSpPr>
          <p:nvPr/>
        </p:nvSpPr>
        <p:spPr bwMode="auto">
          <a:xfrm>
            <a:off x="8389939"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LO5-5</a:t>
            </a:r>
          </a:p>
        </p:txBody>
      </p:sp>
    </p:spTree>
    <p:extLst>
      <p:ext uri="{BB962C8B-B14F-4D97-AF65-F5344CB8AC3E}">
        <p14:creationId xmlns:p14="http://schemas.microsoft.com/office/powerpoint/2010/main" val="38032928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838201" y="4658333"/>
            <a:ext cx="7921625" cy="1771461"/>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22" name="TextBox 21"/>
          <p:cNvSpPr txBox="1">
            <a:spLocks noChangeArrowheads="1"/>
          </p:cNvSpPr>
          <p:nvPr/>
        </p:nvSpPr>
        <p:spPr bwMode="auto">
          <a:xfrm>
            <a:off x="932283" y="4618857"/>
            <a:ext cx="4686300" cy="523220"/>
          </a:xfrm>
          <a:prstGeom prst="rect">
            <a:avLst/>
          </a:prstGeom>
          <a:noFill/>
          <a:ln w="9525">
            <a:noFill/>
            <a:miter lim="800000"/>
            <a:headEnd/>
            <a:tailEnd/>
          </a:ln>
        </p:spPr>
        <p:txBody>
          <a:bodyPr>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23" name="TextBox 22"/>
          <p:cNvSpPr txBox="1">
            <a:spLocks noChangeArrowheads="1"/>
          </p:cNvSpPr>
          <p:nvPr/>
        </p:nvSpPr>
        <p:spPr bwMode="auto">
          <a:xfrm>
            <a:off x="7530417" y="4612507"/>
            <a:ext cx="1289050" cy="523220"/>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4" name="TextBox 23"/>
          <p:cNvSpPr txBox="1">
            <a:spLocks noChangeArrowheads="1"/>
          </p:cNvSpPr>
          <p:nvPr/>
        </p:nvSpPr>
        <p:spPr bwMode="auto">
          <a:xfrm>
            <a:off x="6023816" y="4612507"/>
            <a:ext cx="1289050" cy="523220"/>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5" name="Straight Connector 24"/>
          <p:cNvCxnSpPr/>
          <p:nvPr/>
        </p:nvCxnSpPr>
        <p:spPr>
          <a:xfrm>
            <a:off x="838201" y="5154629"/>
            <a:ext cx="7921625"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932283" y="5052500"/>
            <a:ext cx="4686300" cy="523875"/>
          </a:xfrm>
          <a:prstGeom prst="rect">
            <a:avLst/>
          </a:prstGeom>
          <a:noFill/>
          <a:ln w="9525">
            <a:noFill/>
            <a:miter lim="800000"/>
            <a:headEnd/>
            <a:tailEnd/>
          </a:ln>
        </p:spPr>
        <p:txBody>
          <a:bodyPr>
            <a:spAutoFit/>
          </a:bodyPr>
          <a:lstStyle/>
          <a:p>
            <a:r>
              <a:rPr lang="en-US" sz="2800" dirty="0">
                <a:latin typeface="Calibri" pitchFamily="34" charset="0"/>
              </a:rPr>
              <a:t>Cash</a:t>
            </a:r>
            <a:endParaRPr lang="en-IN" sz="2800" baseline="30000" dirty="0">
              <a:latin typeface="Calibri" pitchFamily="34" charset="0"/>
            </a:endParaRPr>
          </a:p>
        </p:txBody>
      </p:sp>
      <p:sp>
        <p:nvSpPr>
          <p:cNvPr id="11" name="TextBox 10"/>
          <p:cNvSpPr txBox="1">
            <a:spLocks noChangeArrowheads="1"/>
          </p:cNvSpPr>
          <p:nvPr/>
        </p:nvSpPr>
        <p:spPr bwMode="auto">
          <a:xfrm>
            <a:off x="700508" y="5466835"/>
            <a:ext cx="5323308" cy="523220"/>
          </a:xfrm>
          <a:prstGeom prst="rect">
            <a:avLst/>
          </a:prstGeom>
          <a:noFill/>
          <a:ln w="9525">
            <a:noFill/>
            <a:miter lim="800000"/>
            <a:headEnd/>
            <a:tailEnd/>
          </a:ln>
        </p:spPr>
        <p:txBody>
          <a:bodyPr wrap="square">
            <a:spAutoFit/>
          </a:bodyPr>
          <a:lstStyle/>
          <a:p>
            <a:r>
              <a:rPr lang="en-IN" sz="2800" dirty="0">
                <a:latin typeface="Calibri" pitchFamily="34" charset="0"/>
              </a:rPr>
              <a:t>        Sales revenue  </a:t>
            </a:r>
            <a:endParaRPr lang="en-IN" sz="2800" baseline="30000" dirty="0">
              <a:latin typeface="Calibri" pitchFamily="34" charset="0"/>
            </a:endParaRPr>
          </a:p>
        </p:txBody>
      </p:sp>
      <p:sp>
        <p:nvSpPr>
          <p:cNvPr id="12" name="TextBox 11"/>
          <p:cNvSpPr txBox="1">
            <a:spLocks noChangeArrowheads="1"/>
          </p:cNvSpPr>
          <p:nvPr/>
        </p:nvSpPr>
        <p:spPr bwMode="auto">
          <a:xfrm>
            <a:off x="922339" y="5919180"/>
            <a:ext cx="5230812" cy="523220"/>
          </a:xfrm>
          <a:prstGeom prst="rect">
            <a:avLst/>
          </a:prstGeom>
          <a:noFill/>
          <a:ln w="9525">
            <a:noFill/>
            <a:miter lim="800000"/>
            <a:headEnd/>
            <a:tailEnd/>
          </a:ln>
        </p:spPr>
        <p:txBody>
          <a:bodyPr>
            <a:spAutoFit/>
          </a:bodyPr>
          <a:lstStyle/>
          <a:p>
            <a:r>
              <a:rPr lang="en-IN" sz="2800" dirty="0">
                <a:latin typeface="Calibri" pitchFamily="34" charset="0"/>
              </a:rPr>
              <a:t>Deferred revenue—coupons</a:t>
            </a:r>
            <a:endParaRPr lang="en-IN" sz="2800" baseline="30000" dirty="0">
              <a:latin typeface="Calibri" pitchFamily="34" charset="0"/>
            </a:endParaRPr>
          </a:p>
        </p:txBody>
      </p:sp>
      <p:sp>
        <p:nvSpPr>
          <p:cNvPr id="14" name="TextBox 13"/>
          <p:cNvSpPr txBox="1">
            <a:spLocks noChangeArrowheads="1"/>
          </p:cNvSpPr>
          <p:nvPr/>
        </p:nvSpPr>
        <p:spPr bwMode="auto">
          <a:xfrm>
            <a:off x="7431510" y="5906575"/>
            <a:ext cx="1171575" cy="523875"/>
          </a:xfrm>
          <a:prstGeom prst="rect">
            <a:avLst/>
          </a:prstGeom>
          <a:noFill/>
          <a:ln w="9525">
            <a:noFill/>
            <a:miter lim="800000"/>
            <a:headEnd/>
            <a:tailEnd/>
          </a:ln>
        </p:spPr>
        <p:txBody>
          <a:bodyPr>
            <a:spAutoFit/>
          </a:bodyPr>
          <a:lstStyle/>
          <a:p>
            <a:pPr algn="r"/>
            <a:r>
              <a:rPr lang="en-US" sz="2800" dirty="0">
                <a:latin typeface="Calibri" pitchFamily="34" charset="0"/>
              </a:rPr>
              <a:t>4,000</a:t>
            </a:r>
            <a:endParaRPr lang="en-IN" sz="2800" baseline="30000" dirty="0">
              <a:latin typeface="Calibri" pitchFamily="34" charset="0"/>
            </a:endParaRPr>
          </a:p>
        </p:txBody>
      </p:sp>
      <p:sp>
        <p:nvSpPr>
          <p:cNvPr id="16" name="TextBox 15"/>
          <p:cNvSpPr txBox="1">
            <a:spLocks noChangeArrowheads="1"/>
          </p:cNvSpPr>
          <p:nvPr/>
        </p:nvSpPr>
        <p:spPr bwMode="auto">
          <a:xfrm>
            <a:off x="7331496" y="5458898"/>
            <a:ext cx="1289050" cy="538162"/>
          </a:xfrm>
          <a:prstGeom prst="rect">
            <a:avLst/>
          </a:prstGeom>
          <a:noFill/>
          <a:ln w="9525">
            <a:noFill/>
            <a:miter lim="800000"/>
            <a:headEnd/>
            <a:tailEnd/>
          </a:ln>
        </p:spPr>
        <p:txBody>
          <a:bodyPr>
            <a:spAutoFit/>
          </a:bodyPr>
          <a:lstStyle/>
          <a:p>
            <a:pPr algn="r"/>
            <a:r>
              <a:rPr lang="en-US" sz="2800" dirty="0">
                <a:latin typeface="Calibri" pitchFamily="34" charset="0"/>
              </a:rPr>
              <a:t>20,000</a:t>
            </a:r>
            <a:endParaRPr lang="en-IN" sz="2800" baseline="30000" dirty="0">
              <a:latin typeface="Calibri" pitchFamily="34" charset="0"/>
            </a:endParaRPr>
          </a:p>
        </p:txBody>
      </p:sp>
      <p:sp>
        <p:nvSpPr>
          <p:cNvPr id="17" name="TextBox 16"/>
          <p:cNvSpPr txBox="1">
            <a:spLocks noChangeArrowheads="1"/>
          </p:cNvSpPr>
          <p:nvPr/>
        </p:nvSpPr>
        <p:spPr bwMode="auto">
          <a:xfrm>
            <a:off x="5967833" y="5044562"/>
            <a:ext cx="1289050" cy="538163"/>
          </a:xfrm>
          <a:prstGeom prst="rect">
            <a:avLst/>
          </a:prstGeom>
          <a:noFill/>
          <a:ln w="9525">
            <a:noFill/>
            <a:miter lim="800000"/>
            <a:headEnd/>
            <a:tailEnd/>
          </a:ln>
        </p:spPr>
        <p:txBody>
          <a:bodyPr>
            <a:spAutoFit/>
          </a:bodyPr>
          <a:lstStyle/>
          <a:p>
            <a:pPr algn="r"/>
            <a:r>
              <a:rPr lang="en-US" sz="2800" dirty="0">
                <a:latin typeface="Calibri" pitchFamily="34" charset="0"/>
              </a:rPr>
              <a:t>24,000</a:t>
            </a:r>
            <a:endParaRPr lang="en-IN" sz="2800" baseline="30000" dirty="0">
              <a:latin typeface="Calibri" pitchFamily="34" charset="0"/>
            </a:endParaRPr>
          </a:p>
        </p:txBody>
      </p:sp>
      <p:sp>
        <p:nvSpPr>
          <p:cNvPr id="5" name="TextBox 4"/>
          <p:cNvSpPr txBox="1">
            <a:spLocks noChangeArrowheads="1"/>
          </p:cNvSpPr>
          <p:nvPr/>
        </p:nvSpPr>
        <p:spPr bwMode="auto">
          <a:xfrm>
            <a:off x="781049" y="2218673"/>
            <a:ext cx="5161383" cy="954107"/>
          </a:xfrm>
          <a:prstGeom prst="rect">
            <a:avLst/>
          </a:prstGeom>
          <a:noFill/>
          <a:ln w="9525">
            <a:noFill/>
            <a:miter lim="800000"/>
            <a:headEnd/>
            <a:tailEnd/>
          </a:ln>
        </p:spPr>
        <p:txBody>
          <a:bodyPr wrap="square">
            <a:spAutoFit/>
          </a:bodyPr>
          <a:lstStyle/>
          <a:p>
            <a:r>
              <a:rPr lang="en-US" sz="2800" b="1" dirty="0">
                <a:latin typeface="Calibri" pitchFamily="34" charset="0"/>
              </a:rPr>
              <a:t>Tri-Box:</a:t>
            </a:r>
          </a:p>
          <a:p>
            <a:r>
              <a:rPr lang="en-US" sz="2800" dirty="0">
                <a:latin typeface="Calibri" pitchFamily="34" charset="0"/>
              </a:rPr>
              <a:t>   $240/</a:t>
            </a:r>
            <a:r>
              <a:rPr lang="en-US" sz="2800" b="1" dirty="0">
                <a:solidFill>
                  <a:srgbClr val="0000FF"/>
                </a:solidFill>
                <a:latin typeface="Calibri" pitchFamily="34" charset="0"/>
              </a:rPr>
              <a:t>$288 </a:t>
            </a:r>
            <a:r>
              <a:rPr lang="en-US" sz="2800" dirty="0">
                <a:latin typeface="Calibri" pitchFamily="34" charset="0"/>
              </a:rPr>
              <a:t>= 83.33</a:t>
            </a:r>
            <a:r>
              <a:rPr lang="en-US" sz="2800" dirty="0" smtClean="0">
                <a:latin typeface="Calibri" pitchFamily="34" charset="0"/>
              </a:rPr>
              <a:t>%, </a:t>
            </a:r>
            <a:r>
              <a:rPr lang="en-US" sz="2800" dirty="0">
                <a:latin typeface="Calibri" pitchFamily="34" charset="0"/>
              </a:rPr>
              <a:t>or 5/6</a:t>
            </a:r>
            <a:endParaRPr lang="en-IN" sz="2800" baseline="30000" dirty="0">
              <a:latin typeface="Calibri" pitchFamily="34" charset="0"/>
            </a:endParaRPr>
          </a:p>
        </p:txBody>
      </p:sp>
      <p:sp>
        <p:nvSpPr>
          <p:cNvPr id="6" name="TextBox 5"/>
          <p:cNvSpPr txBox="1">
            <a:spLocks noChangeArrowheads="1"/>
          </p:cNvSpPr>
          <p:nvPr/>
        </p:nvSpPr>
        <p:spPr bwMode="auto">
          <a:xfrm>
            <a:off x="786906" y="3221359"/>
            <a:ext cx="4686300" cy="954107"/>
          </a:xfrm>
          <a:prstGeom prst="rect">
            <a:avLst/>
          </a:prstGeom>
          <a:noFill/>
          <a:ln w="9525">
            <a:noFill/>
            <a:miter lim="800000"/>
            <a:headEnd/>
            <a:tailEnd/>
          </a:ln>
        </p:spPr>
        <p:txBody>
          <a:bodyPr>
            <a:spAutoFit/>
          </a:bodyPr>
          <a:lstStyle/>
          <a:p>
            <a:r>
              <a:rPr lang="en-US" sz="2800" b="1" dirty="0">
                <a:latin typeface="Calibri" pitchFamily="34" charset="0"/>
              </a:rPr>
              <a:t>Coupon:</a:t>
            </a:r>
          </a:p>
          <a:p>
            <a:r>
              <a:rPr lang="en-US" sz="2800" dirty="0">
                <a:latin typeface="Calibri" pitchFamily="34" charset="0"/>
              </a:rPr>
              <a:t>    $48/</a:t>
            </a:r>
            <a:r>
              <a:rPr lang="en-US" sz="2800" b="1" dirty="0">
                <a:solidFill>
                  <a:srgbClr val="0000FF"/>
                </a:solidFill>
                <a:latin typeface="Calibri" pitchFamily="34" charset="0"/>
              </a:rPr>
              <a:t>$288 </a:t>
            </a:r>
            <a:r>
              <a:rPr lang="en-US" sz="2800" dirty="0">
                <a:latin typeface="Calibri" pitchFamily="34" charset="0"/>
              </a:rPr>
              <a:t>= 16.67%, or 1/6</a:t>
            </a:r>
            <a:endParaRPr lang="en-IN" sz="2800" baseline="30000" dirty="0">
              <a:latin typeface="Calibri" pitchFamily="34" charset="0"/>
            </a:endParaRPr>
          </a:p>
        </p:txBody>
      </p:sp>
      <p:sp>
        <p:nvSpPr>
          <p:cNvPr id="8" name="TextBox 7"/>
          <p:cNvSpPr txBox="1">
            <a:spLocks noChangeArrowheads="1"/>
          </p:cNvSpPr>
          <p:nvPr/>
        </p:nvSpPr>
        <p:spPr bwMode="auto">
          <a:xfrm>
            <a:off x="838201" y="1584325"/>
            <a:ext cx="8289926" cy="523220"/>
          </a:xfrm>
          <a:prstGeom prst="rect">
            <a:avLst/>
          </a:prstGeom>
          <a:noFill/>
          <a:ln w="9525">
            <a:noFill/>
            <a:miter lim="800000"/>
            <a:headEnd/>
            <a:tailEnd/>
          </a:ln>
        </p:spPr>
        <p:txBody>
          <a:bodyPr wrap="square">
            <a:spAutoFit/>
          </a:bodyPr>
          <a:lstStyle/>
          <a:p>
            <a:r>
              <a:rPr lang="en-IN" sz="2800" dirty="0">
                <a:latin typeface="Calibri" pitchFamily="34" charset="0"/>
              </a:rPr>
              <a:t>Total of stand-alone selling prices =</a:t>
            </a:r>
            <a:r>
              <a:rPr lang="en-US" sz="2800" dirty="0">
                <a:latin typeface="Calibri" pitchFamily="34" charset="0"/>
              </a:rPr>
              <a:t> $240 + $48 = </a:t>
            </a:r>
            <a:r>
              <a:rPr lang="en-US" sz="2800" b="1" dirty="0">
                <a:solidFill>
                  <a:srgbClr val="0000FF"/>
                </a:solidFill>
                <a:latin typeface="Calibri" pitchFamily="34" charset="0"/>
              </a:rPr>
              <a:t>$288</a:t>
            </a:r>
            <a:endParaRPr lang="en-IN" sz="2800" b="1" dirty="0">
              <a:solidFill>
                <a:srgbClr val="0000FF"/>
              </a:solidFill>
              <a:latin typeface="Calibri" pitchFamily="34" charset="0"/>
            </a:endParaRPr>
          </a:p>
        </p:txBody>
      </p:sp>
      <p:sp>
        <p:nvSpPr>
          <p:cNvPr id="13" name="TextBox 12"/>
          <p:cNvSpPr txBox="1">
            <a:spLocks noChangeArrowheads="1"/>
          </p:cNvSpPr>
          <p:nvPr/>
        </p:nvSpPr>
        <p:spPr bwMode="auto">
          <a:xfrm>
            <a:off x="5092328" y="2651170"/>
            <a:ext cx="4035800" cy="523220"/>
          </a:xfrm>
          <a:prstGeom prst="rect">
            <a:avLst/>
          </a:prstGeom>
          <a:noFill/>
          <a:ln w="9525">
            <a:noFill/>
            <a:miter lim="800000"/>
            <a:headEnd/>
            <a:tailEnd/>
          </a:ln>
        </p:spPr>
        <p:txBody>
          <a:bodyPr wrap="square">
            <a:spAutoFit/>
          </a:bodyPr>
          <a:lstStyle/>
          <a:p>
            <a:r>
              <a:rPr lang="en-IN" sz="2800" dirty="0">
                <a:latin typeface="Calibri" pitchFamily="34" charset="0"/>
              </a:rPr>
              <a:t> × $240 × 100 = </a:t>
            </a:r>
            <a:r>
              <a:rPr lang="en-IN" sz="2800" b="1" dirty="0">
                <a:solidFill>
                  <a:srgbClr val="C00000"/>
                </a:solidFill>
                <a:latin typeface="Calibri" pitchFamily="34" charset="0"/>
              </a:rPr>
              <a:t>$20,000</a:t>
            </a:r>
            <a:endParaRPr lang="en-IN" sz="2800" b="1" baseline="30000" dirty="0">
              <a:solidFill>
                <a:srgbClr val="C00000"/>
              </a:solidFill>
              <a:latin typeface="Calibri" pitchFamily="34" charset="0"/>
            </a:endParaRPr>
          </a:p>
        </p:txBody>
      </p:sp>
      <p:sp>
        <p:nvSpPr>
          <p:cNvPr id="15" name="TextBox 14"/>
          <p:cNvSpPr txBox="1">
            <a:spLocks noChangeArrowheads="1"/>
          </p:cNvSpPr>
          <p:nvPr/>
        </p:nvSpPr>
        <p:spPr bwMode="auto">
          <a:xfrm>
            <a:off x="4983164" y="3649832"/>
            <a:ext cx="3870747" cy="954107"/>
          </a:xfrm>
          <a:prstGeom prst="rect">
            <a:avLst/>
          </a:prstGeom>
          <a:noFill/>
          <a:ln w="9525">
            <a:noFill/>
            <a:miter lim="800000"/>
            <a:headEnd/>
            <a:tailEnd/>
          </a:ln>
        </p:spPr>
        <p:txBody>
          <a:bodyPr wrap="square">
            <a:spAutoFit/>
          </a:bodyPr>
          <a:lstStyle/>
          <a:p>
            <a:r>
              <a:rPr lang="en-IN" sz="2800" dirty="0">
                <a:latin typeface="Calibri" pitchFamily="34" charset="0"/>
              </a:rPr>
              <a:t> × $240 × 100 = </a:t>
            </a:r>
            <a:r>
              <a:rPr lang="en-IN" sz="2800" b="1" u="sng" dirty="0" smtClean="0">
                <a:solidFill>
                  <a:srgbClr val="C00000"/>
                </a:solidFill>
                <a:latin typeface="Calibri" pitchFamily="34" charset="0"/>
              </a:rPr>
              <a:t>      4,000</a:t>
            </a:r>
            <a:endParaRPr lang="en-IN" sz="2800" b="1" u="sng" dirty="0">
              <a:solidFill>
                <a:srgbClr val="C00000"/>
              </a:solidFill>
              <a:latin typeface="Calibri" pitchFamily="34" charset="0"/>
            </a:endParaRPr>
          </a:p>
          <a:p>
            <a:r>
              <a:rPr lang="en-IN" sz="2800" b="1" baseline="30000" dirty="0">
                <a:solidFill>
                  <a:srgbClr val="C00000"/>
                </a:solidFill>
                <a:latin typeface="Calibri" pitchFamily="34" charset="0"/>
              </a:rPr>
              <a:t>                                           </a:t>
            </a:r>
            <a:r>
              <a:rPr lang="en-IN" sz="2800" b="1" baseline="30000" dirty="0" smtClean="0">
                <a:solidFill>
                  <a:srgbClr val="C00000"/>
                </a:solidFill>
                <a:latin typeface="Calibri" pitchFamily="34" charset="0"/>
              </a:rPr>
              <a:t>   </a:t>
            </a:r>
            <a:r>
              <a:rPr lang="en-IN" sz="2800" b="1" dirty="0">
                <a:solidFill>
                  <a:srgbClr val="C00000"/>
                </a:solidFill>
                <a:latin typeface="Calibri" pitchFamily="34" charset="0"/>
              </a:rPr>
              <a:t>$24,000</a:t>
            </a:r>
          </a:p>
        </p:txBody>
      </p:sp>
      <p:sp>
        <p:nvSpPr>
          <p:cNvPr id="2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LO5-5</a:t>
            </a:r>
          </a:p>
        </p:txBody>
      </p:sp>
      <p:sp>
        <p:nvSpPr>
          <p:cNvPr id="28" name="Title 1"/>
          <p:cNvSpPr>
            <a:spLocks noGrp="1"/>
          </p:cNvSpPr>
          <p:nvPr>
            <p:ph type="title"/>
          </p:nvPr>
        </p:nvSpPr>
        <p:spPr/>
        <p:txBody>
          <a:bodyPr rtlCol="0">
            <a:noAutofit/>
          </a:bodyPr>
          <a:lstStyle/>
          <a:p>
            <a:pPr fontAlgn="auto">
              <a:spcAft>
                <a:spcPts val="0"/>
              </a:spcAft>
              <a:defRPr/>
            </a:pPr>
            <a:r>
              <a:rPr lang="en-IN" sz="3000" dirty="0"/>
              <a:t>Special Issues for Step 2: </a:t>
            </a:r>
            <a:r>
              <a:rPr lang="en-IN" sz="3000" dirty="0" smtClean="0"/>
              <a:t/>
            </a:r>
            <a:br>
              <a:rPr lang="en-IN" sz="3000" dirty="0" smtClean="0"/>
            </a:br>
            <a:r>
              <a:rPr lang="en-IN" sz="3000" dirty="0" smtClean="0"/>
              <a:t>Identify </a:t>
            </a:r>
            <a:r>
              <a:rPr lang="en-IN" sz="3000" dirty="0"/>
              <a:t>the Performance Obligation(s</a:t>
            </a:r>
            <a:r>
              <a:rPr lang="en-IN" sz="3000" dirty="0" smtClean="0"/>
              <a:t>) </a:t>
            </a:r>
            <a:r>
              <a:rPr lang="en-IN" sz="2400" dirty="0" smtClean="0"/>
              <a:t>(concluded)</a:t>
            </a:r>
            <a:endParaRPr lang="en-IN" sz="2400" dirty="0"/>
          </a:p>
        </p:txBody>
      </p:sp>
    </p:spTree>
    <p:extLst>
      <p:ext uri="{BB962C8B-B14F-4D97-AF65-F5344CB8AC3E}">
        <p14:creationId xmlns:p14="http://schemas.microsoft.com/office/powerpoint/2010/main" val="22835193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2" grpId="0"/>
      <p:bldP spid="23" grpId="0"/>
      <p:bldP spid="24" grpId="0"/>
      <p:bldP spid="10" grpId="0"/>
      <p:bldP spid="11" grpId="0"/>
      <p:bldP spid="12" grpId="0"/>
      <p:bldP spid="14" grpId="0"/>
      <p:bldP spid="16" grpId="0"/>
      <p:bldP spid="17" grpId="0"/>
      <p:bldP spid="5" grpId="0"/>
      <p:bldP spid="6" grpId="0"/>
      <p:bldP spid="8" grpId="0"/>
      <p:bldP spid="13" grpId="0"/>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r>
              <a:rPr lang="en-US" altLang="en-US" dirty="0"/>
              <a:t>Concept Check: Special Issues in Revenue </a:t>
            </a:r>
            <a:r>
              <a:rPr lang="en-US" altLang="en-US" dirty="0" smtClean="0"/>
              <a:t>Recognition</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buNone/>
            </a:pPr>
            <a:r>
              <a:rPr lang="en-US" sz="2000" dirty="0"/>
              <a:t>Scale Co. offers a promotional coupon with every product it sells. The coupon gives the Scale Co. customer an opportunity to buy </a:t>
            </a:r>
            <a:r>
              <a:rPr lang="en-US" sz="2000" dirty="0" smtClean="0"/>
              <a:t>an electric drill that </a:t>
            </a:r>
            <a:r>
              <a:rPr lang="en-US" sz="2000" dirty="0"/>
              <a:t>normally sells for $50 for only $30 (a 40% discount). The coupon must be redeemed within one year of the purchase. Scale Co. estimates that 80% of customers will take advantage of the coupon. What is the </a:t>
            </a:r>
            <a:r>
              <a:rPr lang="en-US" sz="2000" dirty="0" smtClean="0"/>
              <a:t>stand-alone </a:t>
            </a:r>
            <a:r>
              <a:rPr lang="en-US" sz="2000" dirty="0"/>
              <a:t>selling price of the coupon?	</a:t>
            </a:r>
          </a:p>
          <a:p>
            <a:pPr marL="0" lvl="0" indent="0">
              <a:buNone/>
              <a:tabLst>
                <a:tab pos="344488" algn="l"/>
              </a:tabLst>
            </a:pPr>
            <a:endParaRPr lang="en-US" sz="2000" dirty="0"/>
          </a:p>
          <a:p>
            <a:pPr marL="457200" lvl="0" indent="-457200">
              <a:buFont typeface="+mj-lt"/>
              <a:buAutoNum type="alphaLcPeriod"/>
              <a:tabLst>
                <a:tab pos="344488" algn="l"/>
              </a:tabLst>
            </a:pPr>
            <a:r>
              <a:rPr lang="en-US" sz="2000" dirty="0" smtClean="0"/>
              <a:t>$</a:t>
            </a:r>
            <a:r>
              <a:rPr lang="en-US" sz="2000" dirty="0"/>
              <a:t>20</a:t>
            </a:r>
          </a:p>
          <a:p>
            <a:pPr marL="457200" lvl="0" indent="-457200">
              <a:buFont typeface="+mj-lt"/>
              <a:buAutoNum type="alphaLcPeriod"/>
              <a:tabLst>
                <a:tab pos="344488" algn="l"/>
              </a:tabLst>
            </a:pPr>
            <a:r>
              <a:rPr lang="en-US" sz="2000" dirty="0" smtClean="0"/>
              <a:t>$</a:t>
            </a:r>
            <a:r>
              <a:rPr lang="en-US" sz="2000" dirty="0"/>
              <a:t>30</a:t>
            </a:r>
          </a:p>
          <a:p>
            <a:pPr marL="457200" lvl="0" indent="-457200">
              <a:buFont typeface="+mj-lt"/>
              <a:buAutoNum type="alphaLcPeriod"/>
              <a:tabLst>
                <a:tab pos="344488" algn="l"/>
              </a:tabLst>
            </a:pPr>
            <a:r>
              <a:rPr lang="en-US" sz="2000" dirty="0" smtClean="0"/>
              <a:t>$</a:t>
            </a:r>
            <a:r>
              <a:rPr lang="en-US" sz="2000" dirty="0"/>
              <a:t>50</a:t>
            </a:r>
          </a:p>
          <a:p>
            <a:pPr marL="457200" indent="-457200">
              <a:buFont typeface="+mj-lt"/>
              <a:buAutoNum type="alphaLcPeriod"/>
              <a:tabLst>
                <a:tab pos="344488" algn="l"/>
              </a:tabLst>
            </a:pPr>
            <a:r>
              <a:rPr lang="en-US" sz="2000" dirty="0" smtClean="0"/>
              <a:t>$16</a:t>
            </a:r>
            <a:endParaRPr lang="en-US" sz="2000" dirty="0"/>
          </a:p>
        </p:txBody>
      </p:sp>
      <p:sp>
        <p:nvSpPr>
          <p:cNvPr id="2" name="Oval 1"/>
          <p:cNvSpPr/>
          <p:nvPr/>
        </p:nvSpPr>
        <p:spPr bwMode="auto">
          <a:xfrm>
            <a:off x="761999" y="4802715"/>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2188179" y="3867970"/>
            <a:ext cx="6429093" cy="1315745"/>
          </a:xfrm>
          <a:prstGeom prst="rect">
            <a:avLst/>
          </a:prstGeom>
          <a:solidFill>
            <a:srgbClr val="FDEADA"/>
          </a:solidFill>
          <a:ln w="6350">
            <a:solidFill>
              <a:schemeClr val="tx1"/>
            </a:solidFill>
          </a:ln>
        </p:spPr>
        <p:txBody>
          <a:bodyPr wrap="square" rtlCol="0" anchor="ctr">
            <a:spAutoFit/>
          </a:bodyPr>
          <a:lstStyle/>
          <a:p>
            <a:pPr>
              <a:lnSpc>
                <a:spcPct val="150000"/>
              </a:lnSpc>
            </a:pPr>
            <a:r>
              <a:rPr lang="en-US" dirty="0" smtClean="0"/>
              <a:t>The correct answer is </a:t>
            </a:r>
            <a:r>
              <a:rPr lang="en-US" i="1" dirty="0" smtClean="0"/>
              <a:t>d. </a:t>
            </a:r>
            <a:r>
              <a:rPr lang="en-US" dirty="0" smtClean="0"/>
              <a:t>Because </a:t>
            </a:r>
            <a:r>
              <a:rPr lang="en-US" dirty="0"/>
              <a:t>Scale </a:t>
            </a:r>
            <a:r>
              <a:rPr lang="en-US" dirty="0" smtClean="0"/>
              <a:t>Co. </a:t>
            </a:r>
            <a:r>
              <a:rPr lang="en-US" dirty="0"/>
              <a:t>expects only 80% of the coupons to be used, it estimates the stand-alone selling price of a coupon to be $20 (40% of 50) × 80% = </a:t>
            </a:r>
            <a:r>
              <a:rPr lang="en-US" b="1" dirty="0">
                <a:solidFill>
                  <a:srgbClr val="C00000"/>
                </a:solidFill>
              </a:rPr>
              <a:t>$</a:t>
            </a:r>
            <a:r>
              <a:rPr lang="en-US" b="1" dirty="0" smtClean="0">
                <a:solidFill>
                  <a:srgbClr val="C00000"/>
                </a:solidFill>
              </a:rPr>
              <a:t>16</a:t>
            </a:r>
            <a:endParaRPr lang="en-US" dirty="0"/>
          </a:p>
        </p:txBody>
      </p:sp>
      <p:sp>
        <p:nvSpPr>
          <p:cNvPr id="6" name="Title 2"/>
          <p:cNvSpPr txBox="1">
            <a:spLocks/>
          </p:cNvSpPr>
          <p:nvPr/>
        </p:nvSpPr>
        <p:spPr bwMode="auto">
          <a:xfrm>
            <a:off x="8389939"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LO5-5</a:t>
            </a:r>
          </a:p>
        </p:txBody>
      </p:sp>
    </p:spTree>
    <p:extLst>
      <p:ext uri="{BB962C8B-B14F-4D97-AF65-F5344CB8AC3E}">
        <p14:creationId xmlns:p14="http://schemas.microsoft.com/office/powerpoint/2010/main" val="404062302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b="1" dirty="0" smtClean="0"/>
              <a:t>Concept Check: Special Issues in Revenue Recognition </a:t>
            </a:r>
            <a:r>
              <a:rPr lang="en-US" altLang="en-US" sz="3100" b="1" dirty="0" smtClean="0"/>
              <a:t>(2)</a:t>
            </a:r>
            <a:endParaRPr lang="en-US" altLang="en-US" sz="3100"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lvl="0" indent="0">
              <a:spcAft>
                <a:spcPts val="1200"/>
              </a:spcAft>
              <a:buNone/>
            </a:pPr>
            <a:r>
              <a:rPr lang="en-US" sz="2000" dirty="0" smtClean="0"/>
              <a:t>Hooper </a:t>
            </a:r>
            <a:r>
              <a:rPr lang="en-US" sz="2000" dirty="0"/>
              <a:t>Inc. offers a discount on an extended warranty on its eyePhone when the warranty is purchased at the time the eyePhone is purchased</a:t>
            </a:r>
            <a:r>
              <a:rPr lang="en-US" sz="2000" dirty="0" smtClean="0"/>
              <a:t>. The </a:t>
            </a:r>
            <a:r>
              <a:rPr lang="en-US" sz="2000" dirty="0"/>
              <a:t>warranty normally has a price of $300, but Hooper offers it for $240 when purchased along with an eyePhone. Hooper anticipates a 75% chance that a customer will purchase the extended warranty along with the eyePhone</a:t>
            </a:r>
            <a:r>
              <a:rPr lang="en-US" sz="2000" dirty="0" smtClean="0"/>
              <a:t>. Assume </a:t>
            </a:r>
            <a:r>
              <a:rPr lang="en-US" sz="2000" dirty="0"/>
              <a:t>Hooper sells 1,000 eyePhones with the extended warranty discount offer</a:t>
            </a:r>
            <a:r>
              <a:rPr lang="en-US" sz="2000" dirty="0" smtClean="0"/>
              <a:t>. What </a:t>
            </a:r>
            <a:r>
              <a:rPr lang="en-US" sz="2000" dirty="0"/>
              <a:t>is the total stand-alone selling price that Hooper would use for the extended warranty discount option for purposes of allocating revenue among the performance obligations in those 1,000 eyePhone contracts?</a:t>
            </a:r>
          </a:p>
          <a:p>
            <a:pPr marL="571500" indent="-457200">
              <a:buFont typeface="+mj-lt"/>
              <a:buAutoNum type="alphaLcPeriod"/>
            </a:pPr>
            <a:r>
              <a:rPr lang="en-US" sz="2000" dirty="0" smtClean="0"/>
              <a:t>$</a:t>
            </a:r>
            <a:r>
              <a:rPr lang="en-US" sz="2000" dirty="0"/>
              <a:t>240,000</a:t>
            </a:r>
          </a:p>
          <a:p>
            <a:pPr marL="571500" indent="-457200">
              <a:buFont typeface="+mj-lt"/>
              <a:buAutoNum type="alphaLcPeriod"/>
            </a:pPr>
            <a:r>
              <a:rPr lang="en-US" sz="2000" dirty="0" smtClean="0"/>
              <a:t>$</a:t>
            </a:r>
            <a:r>
              <a:rPr lang="en-US" sz="2000" dirty="0"/>
              <a:t>60,000</a:t>
            </a:r>
          </a:p>
          <a:p>
            <a:pPr marL="571500" indent="-457200">
              <a:buFont typeface="+mj-lt"/>
              <a:buAutoNum type="alphaLcPeriod"/>
            </a:pPr>
            <a:r>
              <a:rPr lang="en-US" sz="2000" dirty="0" smtClean="0"/>
              <a:t>$</a:t>
            </a:r>
            <a:r>
              <a:rPr lang="en-US" sz="2000" dirty="0"/>
              <a:t>45,000</a:t>
            </a:r>
          </a:p>
          <a:p>
            <a:pPr marL="571500" lvl="0" indent="-457200">
              <a:buFont typeface="+mj-lt"/>
              <a:buAutoNum type="alphaLcPeriod"/>
            </a:pPr>
            <a:r>
              <a:rPr lang="en-US" sz="2000" dirty="0" smtClean="0"/>
              <a:t>$</a:t>
            </a:r>
            <a:r>
              <a:rPr lang="en-US" sz="2000" dirty="0"/>
              <a:t>0</a:t>
            </a:r>
          </a:p>
          <a:p>
            <a:pPr marL="457200" indent="0">
              <a:buNone/>
            </a:pPr>
            <a:endParaRPr lang="en-US" sz="2000" dirty="0"/>
          </a:p>
        </p:txBody>
      </p:sp>
      <p:sp>
        <p:nvSpPr>
          <p:cNvPr id="2" name="Oval 1"/>
          <p:cNvSpPr/>
          <p:nvPr/>
        </p:nvSpPr>
        <p:spPr bwMode="auto">
          <a:xfrm>
            <a:off x="877623" y="5504058"/>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982786" y="4676583"/>
            <a:ext cx="5634486" cy="1569660"/>
          </a:xfrm>
          <a:prstGeom prst="rect">
            <a:avLst/>
          </a:prstGeom>
          <a:solidFill>
            <a:srgbClr val="FDEADA"/>
          </a:solidFill>
          <a:ln w="6350">
            <a:solidFill>
              <a:schemeClr val="tx1"/>
            </a:solidFill>
          </a:ln>
        </p:spPr>
        <p:txBody>
          <a:bodyPr wrap="square" rtlCol="0" anchor="ctr">
            <a:spAutoFit/>
          </a:bodyPr>
          <a:lstStyle/>
          <a:p>
            <a:pPr>
              <a:lnSpc>
                <a:spcPct val="150000"/>
              </a:lnSpc>
            </a:pPr>
            <a:r>
              <a:rPr lang="en-US" sz="1600" dirty="0" smtClean="0"/>
              <a:t>The correct answer is </a:t>
            </a:r>
            <a:r>
              <a:rPr lang="en-US" sz="1600" i="1" dirty="0" smtClean="0"/>
              <a:t>c. </a:t>
            </a:r>
            <a:r>
              <a:rPr lang="en-US" sz="1600" dirty="0" smtClean="0"/>
              <a:t>The </a:t>
            </a:r>
            <a:r>
              <a:rPr lang="en-US" sz="1600" dirty="0"/>
              <a:t>$60 discount has a 75% chance of being taken by a customer, so the stand-alone selling price </a:t>
            </a:r>
            <a:r>
              <a:rPr lang="en-US" sz="1600" dirty="0" smtClean="0"/>
              <a:t>of options provided </a:t>
            </a:r>
            <a:r>
              <a:rPr lang="en-US" sz="1600" dirty="0"/>
              <a:t>with 1,000 eyePhones is </a:t>
            </a:r>
            <a:r>
              <a:rPr lang="en-US" sz="1600" b="1" dirty="0">
                <a:solidFill>
                  <a:srgbClr val="C00000"/>
                </a:solidFill>
              </a:rPr>
              <a:t>$45,000 </a:t>
            </a:r>
            <a:r>
              <a:rPr lang="en-US" sz="1600" dirty="0"/>
              <a:t>(calculated as $60 × 75% × 1,000 phones)</a:t>
            </a:r>
            <a:r>
              <a:rPr lang="en-US" sz="1600" dirty="0" smtClean="0"/>
              <a:t>.</a:t>
            </a:r>
            <a:endParaRPr lang="en-US" sz="1600" dirty="0"/>
          </a:p>
        </p:txBody>
      </p:sp>
      <p:sp>
        <p:nvSpPr>
          <p:cNvPr id="6" name="Title 2"/>
          <p:cNvSpPr txBox="1">
            <a:spLocks/>
          </p:cNvSpPr>
          <p:nvPr/>
        </p:nvSpPr>
        <p:spPr bwMode="auto">
          <a:xfrm>
            <a:off x="8389939"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LO5-5</a:t>
            </a:r>
          </a:p>
        </p:txBody>
      </p:sp>
    </p:spTree>
    <p:extLst>
      <p:ext uri="{BB962C8B-B14F-4D97-AF65-F5344CB8AC3E}">
        <p14:creationId xmlns:p14="http://schemas.microsoft.com/office/powerpoint/2010/main" val="116351838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200" dirty="0"/>
              <a:t>Special Issues for Step 3: </a:t>
            </a:r>
            <a:br>
              <a:rPr lang="en-IN" sz="3200" dirty="0"/>
            </a:br>
            <a:r>
              <a:rPr lang="en-IN" sz="3200" dirty="0"/>
              <a:t>Determine the Transaction Price</a:t>
            </a:r>
          </a:p>
        </p:txBody>
      </p:sp>
      <p:sp>
        <p:nvSpPr>
          <p:cNvPr id="20" name="Content Placeholder 2"/>
          <p:cNvSpPr>
            <a:spLocks noGrp="1"/>
          </p:cNvSpPr>
          <p:nvPr>
            <p:ph idx="1"/>
          </p:nvPr>
        </p:nvSpPr>
        <p:spPr>
          <a:xfrm>
            <a:off x="611560" y="1478601"/>
            <a:ext cx="8229600" cy="4525963"/>
          </a:xfrm>
        </p:spPr>
        <p:txBody>
          <a:bodyPr>
            <a:normAutofit fontScale="92500" lnSpcReduction="20000"/>
          </a:bodyPr>
          <a:lstStyle/>
          <a:p>
            <a:pPr marL="0" indent="0">
              <a:buNone/>
            </a:pPr>
            <a:r>
              <a:rPr lang="en-IN" dirty="0"/>
              <a:t>Estimating the transaction price involves a variety of considerations, including:</a:t>
            </a:r>
          </a:p>
          <a:p>
            <a:pPr marL="514350" indent="-514350">
              <a:buClr>
                <a:schemeClr val="tx1"/>
              </a:buClr>
              <a:buFont typeface="+mj-lt"/>
              <a:buAutoNum type="alphaLcParenR"/>
            </a:pPr>
            <a:r>
              <a:rPr lang="en-IN" dirty="0"/>
              <a:t>Estimating </a:t>
            </a:r>
            <a:r>
              <a:rPr lang="en-IN" b="1" dirty="0">
                <a:solidFill>
                  <a:srgbClr val="C00000"/>
                </a:solidFill>
              </a:rPr>
              <a:t>variable consideration </a:t>
            </a:r>
            <a:r>
              <a:rPr lang="en-IN" dirty="0"/>
              <a:t>and determining whether it is </a:t>
            </a:r>
            <a:r>
              <a:rPr lang="en-IN" dirty="0" smtClean="0"/>
              <a:t>constrained </a:t>
            </a:r>
            <a:endParaRPr lang="en-IN" dirty="0"/>
          </a:p>
          <a:p>
            <a:pPr marL="514350" indent="-514350">
              <a:buClr>
                <a:schemeClr val="tx1"/>
              </a:buClr>
              <a:buFont typeface="+mj-lt"/>
              <a:buAutoNum type="alphaLcParenR"/>
            </a:pPr>
            <a:r>
              <a:rPr lang="en-IN" dirty="0"/>
              <a:t>Sales with a </a:t>
            </a:r>
            <a:r>
              <a:rPr lang="en-IN" b="1" dirty="0">
                <a:solidFill>
                  <a:srgbClr val="C00000"/>
                </a:solidFill>
              </a:rPr>
              <a:t>right of return </a:t>
            </a:r>
            <a:r>
              <a:rPr lang="en-IN" dirty="0"/>
              <a:t>(a particular type of variable consideration</a:t>
            </a:r>
          </a:p>
          <a:p>
            <a:pPr marL="514350" indent="-514350">
              <a:buClr>
                <a:schemeClr val="tx1"/>
              </a:buClr>
              <a:buFont typeface="+mj-lt"/>
              <a:buAutoNum type="alphaLcParenR"/>
            </a:pPr>
            <a:r>
              <a:rPr lang="en-IN" dirty="0"/>
              <a:t>Identifying whether the seller is acting as a </a:t>
            </a:r>
            <a:r>
              <a:rPr lang="en-IN" b="1" dirty="0">
                <a:solidFill>
                  <a:srgbClr val="C00000"/>
                </a:solidFill>
              </a:rPr>
              <a:t>principal or an </a:t>
            </a:r>
            <a:r>
              <a:rPr lang="en-IN" b="1" dirty="0" smtClean="0">
                <a:solidFill>
                  <a:srgbClr val="C00000"/>
                </a:solidFill>
              </a:rPr>
              <a:t>agent</a:t>
            </a:r>
          </a:p>
          <a:p>
            <a:pPr marL="0" indent="0">
              <a:buClr>
                <a:schemeClr val="tx1"/>
              </a:buClr>
              <a:buNone/>
            </a:pPr>
            <a:r>
              <a:rPr lang="en-IN" dirty="0" smtClean="0"/>
              <a:t>d)  </a:t>
            </a:r>
            <a:r>
              <a:rPr lang="en-IN" b="1" dirty="0" smtClean="0">
                <a:solidFill>
                  <a:srgbClr val="C00000"/>
                </a:solidFill>
              </a:rPr>
              <a:t>Time </a:t>
            </a:r>
            <a:r>
              <a:rPr lang="en-IN" b="1" dirty="0">
                <a:solidFill>
                  <a:srgbClr val="C00000"/>
                </a:solidFill>
              </a:rPr>
              <a:t>value of </a:t>
            </a:r>
            <a:r>
              <a:rPr lang="en-IN" b="1" dirty="0" smtClean="0">
                <a:solidFill>
                  <a:srgbClr val="C00000"/>
                </a:solidFill>
              </a:rPr>
              <a:t>money</a:t>
            </a:r>
          </a:p>
          <a:p>
            <a:pPr marL="0" indent="0">
              <a:buClr>
                <a:schemeClr val="tx1"/>
              </a:buClr>
              <a:buNone/>
            </a:pPr>
            <a:r>
              <a:rPr lang="en-IN" dirty="0" smtClean="0">
                <a:solidFill>
                  <a:srgbClr val="000000"/>
                </a:solidFill>
              </a:rPr>
              <a:t>e)  </a:t>
            </a:r>
            <a:r>
              <a:rPr lang="en-IN" b="1" dirty="0" smtClean="0">
                <a:solidFill>
                  <a:srgbClr val="C00000"/>
                </a:solidFill>
              </a:rPr>
              <a:t>Payments </a:t>
            </a:r>
            <a:r>
              <a:rPr lang="en-IN" b="1" dirty="0">
                <a:solidFill>
                  <a:srgbClr val="C00000"/>
                </a:solidFill>
              </a:rPr>
              <a:t>by the seller </a:t>
            </a:r>
            <a:r>
              <a:rPr lang="en-IN" dirty="0"/>
              <a:t>to the customer</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fade">
                                      <p:cBhvr>
                                        <p:cTn id="11" dur="500"/>
                                        <p:tgtEl>
                                          <p:spTgt spid="20">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animEffect transition="in" filter="fade">
                                      <p:cBhvr>
                                        <p:cTn id="15" dur="500"/>
                                        <p:tgtEl>
                                          <p:spTgt spid="20">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animEffect transition="in" filter="fade">
                                      <p:cBhvr>
                                        <p:cTn id="19" dur="500"/>
                                        <p:tgtEl>
                                          <p:spTgt spid="20">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0">
                                            <p:txEl>
                                              <p:pRg st="4" end="4"/>
                                            </p:txEl>
                                          </p:spTgt>
                                        </p:tgtEl>
                                        <p:attrNameLst>
                                          <p:attrName>style.visibility</p:attrName>
                                        </p:attrNameLst>
                                      </p:cBhvr>
                                      <p:to>
                                        <p:strVal val="visible"/>
                                      </p:to>
                                    </p:set>
                                    <p:animEffect transition="in" filter="fade">
                                      <p:cBhvr>
                                        <p:cTn id="23" dur="500"/>
                                        <p:tgtEl>
                                          <p:spTgt spid="20">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0">
                                            <p:txEl>
                                              <p:pRg st="5" end="5"/>
                                            </p:txEl>
                                          </p:spTgt>
                                        </p:tgtEl>
                                        <p:attrNameLst>
                                          <p:attrName>style.visibility</p:attrName>
                                        </p:attrNameLst>
                                      </p:cBhvr>
                                      <p:to>
                                        <p:strVal val="visible"/>
                                      </p:to>
                                    </p:set>
                                    <p:animEffect transition="in" filter="fade">
                                      <p:cBhvr>
                                        <p:cTn id="27" dur="500"/>
                                        <p:tgtEl>
                                          <p:spTgt spid="2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sz="3200" dirty="0"/>
              <a:t>Revenue Recognition </a:t>
            </a:r>
            <a:r>
              <a:rPr lang="en-IN" sz="2600" dirty="0" smtClean="0"/>
              <a:t>(continued)</a:t>
            </a:r>
            <a:endParaRPr lang="en-IN" sz="2600" dirty="0"/>
          </a:p>
        </p:txBody>
      </p:sp>
      <p:sp>
        <p:nvSpPr>
          <p:cNvPr id="5" name="Content Placeholder 4"/>
          <p:cNvSpPr>
            <a:spLocks noGrp="1"/>
          </p:cNvSpPr>
          <p:nvPr>
            <p:ph idx="1"/>
          </p:nvPr>
        </p:nvSpPr>
        <p:spPr>
          <a:xfrm>
            <a:off x="611560" y="1189653"/>
            <a:ext cx="8229600" cy="5201064"/>
          </a:xfrm>
        </p:spPr>
        <p:txBody>
          <a:bodyPr>
            <a:normAutofit fontScale="85000" lnSpcReduction="10000"/>
          </a:bodyPr>
          <a:lstStyle/>
          <a:p>
            <a:r>
              <a:rPr lang="en-IN" dirty="0"/>
              <a:t>New revenue recognition standard by FASB:</a:t>
            </a:r>
          </a:p>
          <a:p>
            <a:pPr lvl="1">
              <a:buClr>
                <a:schemeClr val="tx1"/>
              </a:buClr>
            </a:pPr>
            <a:r>
              <a:rPr lang="en-IN" b="1" dirty="0">
                <a:solidFill>
                  <a:srgbClr val="C00000"/>
                </a:solidFill>
              </a:rPr>
              <a:t>Accounting Standards Update (ASU) No. 2014–09</a:t>
            </a:r>
            <a:r>
              <a:rPr lang="en-US" b="1" dirty="0">
                <a:solidFill>
                  <a:srgbClr val="C00000"/>
                </a:solidFill>
              </a:rPr>
              <a:t>: </a:t>
            </a:r>
            <a:r>
              <a:rPr lang="en-IN" b="1" dirty="0">
                <a:solidFill>
                  <a:srgbClr val="C00000"/>
                </a:solidFill>
              </a:rPr>
              <a:t>“Revenue from Contracts with Customers”</a:t>
            </a:r>
          </a:p>
          <a:p>
            <a:pPr lvl="1">
              <a:spcAft>
                <a:spcPts val="1200"/>
              </a:spcAft>
            </a:pPr>
            <a:r>
              <a:rPr lang="en-US" dirty="0"/>
              <a:t>Provides a unified approach that replaces more than 200 different pieces of specialized guidance that had developed over time in U.S. GAAP for revenue recognition under various industries and circumstances</a:t>
            </a:r>
          </a:p>
          <a:p>
            <a:pPr>
              <a:buClr>
                <a:schemeClr val="tx1"/>
              </a:buClr>
            </a:pPr>
            <a:r>
              <a:rPr lang="en-IN" b="1" dirty="0">
                <a:solidFill>
                  <a:srgbClr val="C00000"/>
                </a:solidFill>
              </a:rPr>
              <a:t>Core Principle</a:t>
            </a:r>
            <a:r>
              <a:rPr lang="en-IN" dirty="0">
                <a:solidFill>
                  <a:srgbClr val="000090"/>
                </a:solidFill>
              </a:rPr>
              <a:t>:</a:t>
            </a:r>
            <a:r>
              <a:rPr lang="en-IN" b="1" dirty="0">
                <a:solidFill>
                  <a:srgbClr val="000090"/>
                </a:solidFill>
              </a:rPr>
              <a:t> </a:t>
            </a:r>
            <a:r>
              <a:rPr lang="en-IN" dirty="0"/>
              <a:t>Companies recognize revenue when goods or services are transferred to customers for the amount the company expects to be entitled to receive in exchange for those goods and services</a:t>
            </a:r>
          </a:p>
          <a:p>
            <a:pPr lvl="1">
              <a:buClr>
                <a:schemeClr val="tx1"/>
              </a:buClr>
            </a:pPr>
            <a:r>
              <a:rPr lang="en-IN" b="1" dirty="0">
                <a:solidFill>
                  <a:srgbClr val="008000"/>
                </a:solidFill>
              </a:rPr>
              <a:t>When:</a:t>
            </a:r>
            <a:r>
              <a:rPr lang="en-IN" dirty="0">
                <a:solidFill>
                  <a:srgbClr val="008000"/>
                </a:solidFill>
              </a:rPr>
              <a:t> </a:t>
            </a:r>
            <a:r>
              <a:rPr lang="en-IN" dirty="0"/>
              <a:t>upon </a:t>
            </a:r>
            <a:r>
              <a:rPr lang="en-IN" i="1" dirty="0"/>
              <a:t>transfer</a:t>
            </a:r>
            <a:r>
              <a:rPr lang="en-IN" dirty="0"/>
              <a:t> to customers</a:t>
            </a:r>
          </a:p>
          <a:p>
            <a:pPr lvl="1">
              <a:buClr>
                <a:schemeClr val="tx1"/>
              </a:buClr>
            </a:pPr>
            <a:r>
              <a:rPr lang="en-IN" b="1" dirty="0">
                <a:solidFill>
                  <a:srgbClr val="008000"/>
                </a:solidFill>
              </a:rPr>
              <a:t>How much: </a:t>
            </a:r>
            <a:r>
              <a:rPr lang="en-IN" dirty="0"/>
              <a:t>amount the seller is </a:t>
            </a:r>
            <a:r>
              <a:rPr lang="en-IN" i="1" dirty="0"/>
              <a:t>entitled</a:t>
            </a:r>
            <a:r>
              <a:rPr lang="en-IN" dirty="0"/>
              <a:t> to receive</a:t>
            </a: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a:t>
            </a:r>
          </a:p>
        </p:txBody>
      </p:sp>
    </p:spTree>
    <p:extLst>
      <p:ext uri="{BB962C8B-B14F-4D97-AF65-F5344CB8AC3E}">
        <p14:creationId xmlns:p14="http://schemas.microsoft.com/office/powerpoint/2010/main" val="19575256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2" nodeType="after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childTnLst>
                                </p:cTn>
                              </p:par>
                              <p:par>
                                <p:cTn id="14" presetID="1" presetClass="entr" presetSubtype="0" fill="hold" grpId="2" nodeType="with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childTnLst>
                                </p:cTn>
                              </p:par>
                              <p:par>
                                <p:cTn id="16" presetID="1" presetClass="entr" presetSubtype="0" fill="hold" grpId="2" nodeType="withEffect">
                                  <p:stCondLst>
                                    <p:cond delay="0"/>
                                  </p:stCondLst>
                                  <p:childTnLst>
                                    <p:set>
                                      <p:cBhvr>
                                        <p:cTn id="17"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uiExpand="1" build="p"/>
      <p:bldP spid="5" grpId="2"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IN" sz="3200" dirty="0"/>
              <a:t>Special Issues for Step 3: </a:t>
            </a:r>
            <a:br>
              <a:rPr lang="en-IN" sz="3200" dirty="0"/>
            </a:br>
            <a:r>
              <a:rPr lang="en-IN" sz="3200" dirty="0"/>
              <a:t>Determine the Transaction </a:t>
            </a:r>
            <a:r>
              <a:rPr lang="en-IN" sz="3200" dirty="0" smtClean="0"/>
              <a:t>Price </a:t>
            </a:r>
            <a:r>
              <a:rPr lang="en-IN" sz="2600" dirty="0" smtClean="0"/>
              <a:t>(continued)</a:t>
            </a:r>
            <a:endParaRPr lang="en-IN" sz="2600" dirty="0"/>
          </a:p>
        </p:txBody>
      </p:sp>
      <p:sp>
        <p:nvSpPr>
          <p:cNvPr id="20" name="Content Placeholder 2"/>
          <p:cNvSpPr>
            <a:spLocks noGrp="1"/>
          </p:cNvSpPr>
          <p:nvPr>
            <p:ph idx="1"/>
          </p:nvPr>
        </p:nvSpPr>
        <p:spPr>
          <a:xfrm>
            <a:off x="611560" y="1334127"/>
            <a:ext cx="8229600" cy="4525963"/>
          </a:xfrm>
        </p:spPr>
        <p:txBody>
          <a:bodyPr>
            <a:noAutofit/>
          </a:bodyPr>
          <a:lstStyle/>
          <a:p>
            <a:pPr>
              <a:buClr>
                <a:schemeClr val="tx1"/>
              </a:buClr>
              <a:defRPr/>
            </a:pPr>
            <a:r>
              <a:rPr lang="en-IN" sz="2800" b="1" dirty="0">
                <a:solidFill>
                  <a:srgbClr val="C00000"/>
                </a:solidFill>
              </a:rPr>
              <a:t>Variable Consideration: </a:t>
            </a:r>
            <a:r>
              <a:rPr lang="en-IN" sz="2800" dirty="0"/>
              <a:t>Part of the transaction price depends on the outcome of some future </a:t>
            </a:r>
            <a:r>
              <a:rPr lang="en-IN" sz="2800" dirty="0" smtClean="0"/>
              <a:t>event</a:t>
            </a:r>
            <a:endParaRPr lang="en-IN" sz="2800" dirty="0"/>
          </a:p>
          <a:p>
            <a:pPr lvl="1">
              <a:defRPr/>
            </a:pPr>
            <a:r>
              <a:rPr lang="en-IN" dirty="0"/>
              <a:t>Examples</a:t>
            </a:r>
            <a:r>
              <a:rPr lang="en-IN" dirty="0" smtClean="0"/>
              <a:t>: </a:t>
            </a:r>
            <a:endParaRPr lang="en-IN" dirty="0"/>
          </a:p>
          <a:p>
            <a:pPr lvl="2">
              <a:defRPr/>
            </a:pPr>
            <a:r>
              <a:rPr lang="en-IN" sz="2000" dirty="0" smtClean="0"/>
              <a:t>Construction—</a:t>
            </a:r>
            <a:r>
              <a:rPr lang="en-IN" sz="2000" b="1" dirty="0" smtClean="0"/>
              <a:t>Incentive </a:t>
            </a:r>
            <a:r>
              <a:rPr lang="en-IN" sz="2000" b="1" dirty="0"/>
              <a:t>payments</a:t>
            </a:r>
          </a:p>
          <a:p>
            <a:pPr lvl="2">
              <a:defRPr/>
            </a:pPr>
            <a:r>
              <a:rPr lang="en-IN" sz="2000" dirty="0"/>
              <a:t>Entertainment and </a:t>
            </a:r>
            <a:r>
              <a:rPr lang="en-IN" sz="2000" dirty="0" smtClean="0"/>
              <a:t>media—</a:t>
            </a:r>
            <a:r>
              <a:rPr lang="en-IN" sz="2000" b="1" dirty="0" smtClean="0"/>
              <a:t>Royalties</a:t>
            </a:r>
            <a:endParaRPr lang="en-IN" sz="2000" b="1" dirty="0"/>
          </a:p>
          <a:p>
            <a:pPr lvl="2">
              <a:defRPr/>
            </a:pPr>
            <a:r>
              <a:rPr lang="en-IN" sz="2000" dirty="0"/>
              <a:t>Health </a:t>
            </a:r>
            <a:r>
              <a:rPr lang="en-IN" sz="2000" dirty="0" smtClean="0"/>
              <a:t>care—Medicare </a:t>
            </a:r>
            <a:r>
              <a:rPr lang="en-IN" sz="2000" dirty="0"/>
              <a:t>and Medicaid </a:t>
            </a:r>
            <a:r>
              <a:rPr lang="en-IN" sz="2000" b="1" dirty="0"/>
              <a:t>reimbursements</a:t>
            </a:r>
          </a:p>
          <a:p>
            <a:pPr lvl="2">
              <a:defRPr/>
            </a:pPr>
            <a:r>
              <a:rPr lang="en-IN" sz="2000" dirty="0" smtClean="0"/>
              <a:t>Manufacturing—Volume </a:t>
            </a:r>
            <a:r>
              <a:rPr lang="en-IN" sz="2000" b="1" dirty="0"/>
              <a:t>discounts</a:t>
            </a:r>
            <a:r>
              <a:rPr lang="en-IN" sz="2000" dirty="0"/>
              <a:t> and product </a:t>
            </a:r>
            <a:r>
              <a:rPr lang="en-IN" sz="2000" b="1" dirty="0"/>
              <a:t>returns</a:t>
            </a:r>
          </a:p>
          <a:p>
            <a:pPr lvl="2">
              <a:defRPr/>
            </a:pPr>
            <a:r>
              <a:rPr lang="en-IN" sz="2000" dirty="0" smtClean="0"/>
              <a:t>Telecommunications—</a:t>
            </a:r>
            <a:r>
              <a:rPr lang="en-IN" sz="2000" b="1" dirty="0" smtClean="0"/>
              <a:t>Rebates</a:t>
            </a:r>
            <a:endParaRPr lang="en-IN" sz="2000" b="1" dirty="0"/>
          </a:p>
          <a:p>
            <a:pPr lvl="1">
              <a:defRPr/>
            </a:pPr>
            <a:r>
              <a:rPr lang="en-IN" dirty="0"/>
              <a:t>Methods of estimation:</a:t>
            </a:r>
          </a:p>
          <a:p>
            <a:pPr lvl="2">
              <a:defRPr/>
            </a:pPr>
            <a:r>
              <a:rPr lang="en-IN" b="1" dirty="0">
                <a:solidFill>
                  <a:srgbClr val="0000FF"/>
                </a:solidFill>
              </a:rPr>
              <a:t>Expected value</a:t>
            </a:r>
          </a:p>
          <a:p>
            <a:pPr lvl="2">
              <a:defRPr/>
            </a:pPr>
            <a:r>
              <a:rPr lang="en-IN" b="1" dirty="0">
                <a:solidFill>
                  <a:srgbClr val="0000FF"/>
                </a:solidFill>
              </a:rPr>
              <a:t>Most likely amount</a:t>
            </a:r>
          </a:p>
          <a:p>
            <a:pPr lvl="2">
              <a:defRPr/>
            </a:pPr>
            <a:r>
              <a:rPr lang="en-IN" dirty="0"/>
              <a:t>Select method based on ability to best </a:t>
            </a:r>
            <a:r>
              <a:rPr lang="en-IN" dirty="0" smtClean="0"/>
              <a:t>predict </a:t>
            </a:r>
            <a:r>
              <a:rPr lang="en-IN" dirty="0"/>
              <a:t>collection amount</a:t>
            </a:r>
          </a:p>
        </p:txBody>
      </p:sp>
      <p:sp>
        <p:nvSpPr>
          <p:cNvPr id="4" name="Title 2"/>
          <p:cNvSpPr txBox="1">
            <a:spLocks/>
          </p:cNvSpPr>
          <p:nvPr/>
        </p:nvSpPr>
        <p:spPr bwMode="auto">
          <a:xfrm>
            <a:off x="8389939"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xEl>
                                              <p:pRg st="1" end="1"/>
                                            </p:txEl>
                                          </p:spTgt>
                                        </p:tgtEl>
                                        <p:attrNameLst>
                                          <p:attrName>style.visibility</p:attrName>
                                        </p:attrNameLst>
                                      </p:cBhvr>
                                      <p:to>
                                        <p:strVal val="visible"/>
                                      </p:to>
                                    </p:set>
                                    <p:animEffect transition="in" filter="fade">
                                      <p:cBhvr>
                                        <p:cTn id="10" dur="500"/>
                                        <p:tgtEl>
                                          <p:spTgt spid="20">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xEl>
                                              <p:pRg st="2" end="2"/>
                                            </p:txEl>
                                          </p:spTgt>
                                        </p:tgtEl>
                                        <p:attrNameLst>
                                          <p:attrName>style.visibility</p:attrName>
                                        </p:attrNameLst>
                                      </p:cBhvr>
                                      <p:to>
                                        <p:strVal val="visible"/>
                                      </p:to>
                                    </p:set>
                                    <p:animEffect transition="in" filter="fade">
                                      <p:cBhvr>
                                        <p:cTn id="13" dur="500"/>
                                        <p:tgtEl>
                                          <p:spTgt spid="20">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xEl>
                                              <p:pRg st="3" end="3"/>
                                            </p:txEl>
                                          </p:spTgt>
                                        </p:tgtEl>
                                        <p:attrNameLst>
                                          <p:attrName>style.visibility</p:attrName>
                                        </p:attrNameLst>
                                      </p:cBhvr>
                                      <p:to>
                                        <p:strVal val="visible"/>
                                      </p:to>
                                    </p:set>
                                    <p:animEffect transition="in" filter="fade">
                                      <p:cBhvr>
                                        <p:cTn id="16" dur="500"/>
                                        <p:tgtEl>
                                          <p:spTgt spid="20">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xEl>
                                              <p:pRg st="4" end="4"/>
                                            </p:txEl>
                                          </p:spTgt>
                                        </p:tgtEl>
                                        <p:attrNameLst>
                                          <p:attrName>style.visibility</p:attrName>
                                        </p:attrNameLst>
                                      </p:cBhvr>
                                      <p:to>
                                        <p:strVal val="visible"/>
                                      </p:to>
                                    </p:set>
                                    <p:animEffect transition="in" filter="fade">
                                      <p:cBhvr>
                                        <p:cTn id="19" dur="500"/>
                                        <p:tgtEl>
                                          <p:spTgt spid="20">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xEl>
                                              <p:pRg st="5" end="5"/>
                                            </p:txEl>
                                          </p:spTgt>
                                        </p:tgtEl>
                                        <p:attrNameLst>
                                          <p:attrName>style.visibility</p:attrName>
                                        </p:attrNameLst>
                                      </p:cBhvr>
                                      <p:to>
                                        <p:strVal val="visible"/>
                                      </p:to>
                                    </p:set>
                                    <p:animEffect transition="in" filter="fade">
                                      <p:cBhvr>
                                        <p:cTn id="22" dur="500"/>
                                        <p:tgtEl>
                                          <p:spTgt spid="20">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xEl>
                                              <p:pRg st="6" end="6"/>
                                            </p:txEl>
                                          </p:spTgt>
                                        </p:tgtEl>
                                        <p:attrNameLst>
                                          <p:attrName>style.visibility</p:attrName>
                                        </p:attrNameLst>
                                      </p:cBhvr>
                                      <p:to>
                                        <p:strVal val="visible"/>
                                      </p:to>
                                    </p:set>
                                    <p:animEffect transition="in" filter="fade">
                                      <p:cBhvr>
                                        <p:cTn id="25" dur="500"/>
                                        <p:tgtEl>
                                          <p:spTgt spid="20">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xEl>
                                              <p:pRg st="7" end="7"/>
                                            </p:txEl>
                                          </p:spTgt>
                                        </p:tgtEl>
                                        <p:attrNameLst>
                                          <p:attrName>style.visibility</p:attrName>
                                        </p:attrNameLst>
                                      </p:cBhvr>
                                      <p:to>
                                        <p:strVal val="visible"/>
                                      </p:to>
                                    </p:set>
                                    <p:animEffect transition="in" filter="fade">
                                      <p:cBhvr>
                                        <p:cTn id="28" dur="500"/>
                                        <p:tgtEl>
                                          <p:spTgt spid="20">
                                            <p:txEl>
                                              <p:pRg st="7" end="7"/>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xEl>
                                              <p:pRg st="8" end="8"/>
                                            </p:txEl>
                                          </p:spTgt>
                                        </p:tgtEl>
                                        <p:attrNameLst>
                                          <p:attrName>style.visibility</p:attrName>
                                        </p:attrNameLst>
                                      </p:cBhvr>
                                      <p:to>
                                        <p:strVal val="visible"/>
                                      </p:to>
                                    </p:set>
                                    <p:animEffect transition="in" filter="fade">
                                      <p:cBhvr>
                                        <p:cTn id="31" dur="500"/>
                                        <p:tgtEl>
                                          <p:spTgt spid="20">
                                            <p:txEl>
                                              <p:pRg st="8" end="8"/>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xEl>
                                              <p:pRg st="9" end="9"/>
                                            </p:txEl>
                                          </p:spTgt>
                                        </p:tgtEl>
                                        <p:attrNameLst>
                                          <p:attrName>style.visibility</p:attrName>
                                        </p:attrNameLst>
                                      </p:cBhvr>
                                      <p:to>
                                        <p:strVal val="visible"/>
                                      </p:to>
                                    </p:set>
                                    <p:animEffect transition="in" filter="fade">
                                      <p:cBhvr>
                                        <p:cTn id="34" dur="500"/>
                                        <p:tgtEl>
                                          <p:spTgt spid="20">
                                            <p:txEl>
                                              <p:pRg st="9" end="9"/>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xEl>
                                              <p:pRg st="10" end="10"/>
                                            </p:txEl>
                                          </p:spTgt>
                                        </p:tgtEl>
                                        <p:attrNameLst>
                                          <p:attrName>style.visibility</p:attrName>
                                        </p:attrNameLst>
                                      </p:cBhvr>
                                      <p:to>
                                        <p:strVal val="visible"/>
                                      </p:to>
                                    </p:set>
                                    <p:animEffect transition="in" filter="fade">
                                      <p:cBhvr>
                                        <p:cTn id="37" dur="500"/>
                                        <p:tgtEl>
                                          <p:spTgt spid="20">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rtlCol="0">
            <a:noAutofit/>
          </a:bodyPr>
          <a:lstStyle/>
          <a:p>
            <a:pPr fontAlgn="auto">
              <a:spcAft>
                <a:spcPts val="0"/>
              </a:spcAft>
              <a:defRPr/>
            </a:pPr>
            <a:r>
              <a:rPr lang="en-IN" dirty="0"/>
              <a:t>Special Issues for Step 3: </a:t>
            </a:r>
            <a:br>
              <a:rPr lang="en-IN" dirty="0"/>
            </a:br>
            <a:r>
              <a:rPr lang="en-IN" dirty="0"/>
              <a:t>Determine the Transaction </a:t>
            </a:r>
            <a:r>
              <a:rPr lang="en-IN" dirty="0" smtClean="0"/>
              <a:t>Price </a:t>
            </a:r>
            <a:r>
              <a:rPr lang="en-IN" sz="2600" dirty="0" smtClean="0"/>
              <a:t>(concluded)</a:t>
            </a:r>
            <a:endParaRPr lang="en-IN" sz="2600" dirty="0"/>
          </a:p>
        </p:txBody>
      </p:sp>
      <p:sp>
        <p:nvSpPr>
          <p:cNvPr id="20" name="Content Placeholder 2"/>
          <p:cNvSpPr>
            <a:spLocks noGrp="1"/>
          </p:cNvSpPr>
          <p:nvPr>
            <p:ph idx="1"/>
          </p:nvPr>
        </p:nvSpPr>
        <p:spPr>
          <a:xfrm>
            <a:off x="611560" y="1371743"/>
            <a:ext cx="8229600" cy="4741722"/>
          </a:xfrm>
        </p:spPr>
        <p:txBody>
          <a:bodyPr>
            <a:noAutofit/>
          </a:bodyPr>
          <a:lstStyle/>
          <a:p>
            <a:pPr marL="0" indent="0" fontAlgn="auto">
              <a:spcAft>
                <a:spcPts val="0"/>
              </a:spcAft>
              <a:buNone/>
              <a:defRPr/>
            </a:pPr>
            <a:r>
              <a:rPr lang="en-IN" sz="2200" dirty="0"/>
              <a:t>TrueTech enters into a contract with ProSport Gaming to add ProSport’s online games to the Tri-Net network. ProSport offers popular games like Brawl of Bands, and wants those games offered on the Tri-Net so ProSport can sell gems, weapons, health potions, and other game features that allow players to advance more quickly in a game</a:t>
            </a:r>
            <a:r>
              <a:rPr lang="en-IN" sz="2200" dirty="0" smtClean="0"/>
              <a:t>. </a:t>
            </a:r>
            <a:endParaRPr lang="en-IN" sz="2200" dirty="0"/>
          </a:p>
          <a:p>
            <a:pPr marL="0" indent="0" fontAlgn="auto">
              <a:spcAft>
                <a:spcPts val="0"/>
              </a:spcAft>
              <a:buNone/>
              <a:defRPr/>
            </a:pPr>
            <a:r>
              <a:rPr lang="en-IN" sz="2200" dirty="0"/>
              <a:t>The terms of the contract are:</a:t>
            </a:r>
          </a:p>
          <a:p>
            <a:pPr fontAlgn="auto">
              <a:spcAft>
                <a:spcPts val="0"/>
              </a:spcAft>
              <a:defRPr/>
            </a:pPr>
            <a:r>
              <a:rPr lang="en-IN" sz="2200" dirty="0"/>
              <a:t>On January 1, 2018, ProSport pays TrueTech an </a:t>
            </a:r>
            <a:r>
              <a:rPr lang="en-IN" sz="2200" b="1" dirty="0">
                <a:solidFill>
                  <a:srgbClr val="C00000"/>
                </a:solidFill>
              </a:rPr>
              <a:t>up-front fixed fee of $300,000</a:t>
            </a:r>
            <a:r>
              <a:rPr lang="en-IN" sz="2200" dirty="0"/>
              <a:t> for six months of featured </a:t>
            </a:r>
            <a:r>
              <a:rPr lang="en-IN" sz="2200" dirty="0" smtClean="0"/>
              <a:t>access </a:t>
            </a:r>
            <a:endParaRPr lang="en-IN" sz="2200" dirty="0"/>
          </a:p>
          <a:p>
            <a:pPr fontAlgn="auto">
              <a:spcAft>
                <a:spcPts val="0"/>
              </a:spcAft>
              <a:defRPr/>
            </a:pPr>
            <a:r>
              <a:rPr lang="en-IN" sz="2200" dirty="0"/>
              <a:t>ProSport also will pay TrueTech a </a:t>
            </a:r>
            <a:r>
              <a:rPr lang="en-IN" sz="2200" b="1" dirty="0">
                <a:solidFill>
                  <a:srgbClr val="C00000"/>
                </a:solidFill>
              </a:rPr>
              <a:t>bonus of $180,000 </a:t>
            </a:r>
            <a:r>
              <a:rPr lang="en-IN" sz="2200" dirty="0"/>
              <a:t>if Tri-Net users access ProSport games for at least 15,000 hours during the six-month </a:t>
            </a:r>
            <a:r>
              <a:rPr lang="en-IN" sz="2200" dirty="0" smtClean="0"/>
              <a:t>period </a:t>
            </a:r>
            <a:endParaRPr lang="en-IN" sz="2200" dirty="0"/>
          </a:p>
          <a:p>
            <a:pPr marL="0" indent="0" fontAlgn="auto">
              <a:spcAft>
                <a:spcPts val="0"/>
              </a:spcAft>
              <a:buNone/>
              <a:defRPr/>
            </a:pPr>
            <a:r>
              <a:rPr lang="en-IN" sz="2200" dirty="0"/>
              <a:t>TrueTech estimates a </a:t>
            </a:r>
            <a:r>
              <a:rPr lang="en-IN" sz="2200" b="1" dirty="0">
                <a:solidFill>
                  <a:srgbClr val="C00000"/>
                </a:solidFill>
              </a:rPr>
              <a:t>75% chance</a:t>
            </a:r>
            <a:r>
              <a:rPr lang="en-IN" sz="2200" dirty="0">
                <a:solidFill>
                  <a:srgbClr val="C00000"/>
                </a:solidFill>
              </a:rPr>
              <a:t> </a:t>
            </a:r>
            <a:r>
              <a:rPr lang="en-IN" sz="2200" dirty="0"/>
              <a:t>that it will achieve the usage target and receive the $180,000 bonus.</a:t>
            </a:r>
          </a:p>
        </p:txBody>
      </p:sp>
      <p:sp>
        <p:nvSpPr>
          <p:cNvPr id="7" name="Title 2"/>
          <p:cNvSpPr txBox="1">
            <a:spLocks/>
          </p:cNvSpPr>
          <p:nvPr/>
        </p:nvSpPr>
        <p:spPr bwMode="auto">
          <a:xfrm>
            <a:off x="8389940"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extLst>
      <p:ext uri="{BB962C8B-B14F-4D97-AF65-F5344CB8AC3E}">
        <p14:creationId xmlns:p14="http://schemas.microsoft.com/office/powerpoint/2010/main" val="417819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xEl>
                                              <p:pRg st="1" end="1"/>
                                            </p:txEl>
                                          </p:spTgt>
                                        </p:tgtEl>
                                        <p:attrNameLst>
                                          <p:attrName>style.visibility</p:attrName>
                                        </p:attrNameLst>
                                      </p:cBhvr>
                                      <p:to>
                                        <p:strVal val="visible"/>
                                      </p:to>
                                    </p:set>
                                    <p:animEffect transition="in" filter="fade">
                                      <p:cBhvr>
                                        <p:cTn id="10" dur="500"/>
                                        <p:tgtEl>
                                          <p:spTgt spid="2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animEffect transition="in" filter="fade">
                                      <p:cBhvr>
                                        <p:cTn id="15" dur="500"/>
                                        <p:tgtEl>
                                          <p:spTgt spid="20">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0">
                                            <p:txEl>
                                              <p:pRg st="3" end="3"/>
                                            </p:txEl>
                                          </p:spTgt>
                                        </p:tgtEl>
                                        <p:attrNameLst>
                                          <p:attrName>style.visibility</p:attrName>
                                        </p:attrNameLst>
                                      </p:cBhvr>
                                      <p:to>
                                        <p:strVal val="visible"/>
                                      </p:to>
                                    </p:set>
                                    <p:animEffect transition="in" filter="fade">
                                      <p:cBhvr>
                                        <p:cTn id="20" dur="500"/>
                                        <p:tgtEl>
                                          <p:spTgt spid="20">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0">
                                            <p:txEl>
                                              <p:pRg st="4" end="4"/>
                                            </p:txEl>
                                          </p:spTgt>
                                        </p:tgtEl>
                                        <p:attrNameLst>
                                          <p:attrName>style.visibility</p:attrName>
                                        </p:attrNameLst>
                                      </p:cBhvr>
                                      <p:to>
                                        <p:strVal val="visible"/>
                                      </p:to>
                                    </p:set>
                                    <p:animEffect transition="in" filter="fade">
                                      <p:cBhvr>
                                        <p:cTn id="25" dur="500"/>
                                        <p:tgtEl>
                                          <p:spTgt spid="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23" name="TextBox 22"/>
          <p:cNvSpPr txBox="1">
            <a:spLocks noChangeArrowheads="1"/>
          </p:cNvSpPr>
          <p:nvPr/>
        </p:nvSpPr>
        <p:spPr bwMode="auto">
          <a:xfrm>
            <a:off x="876300" y="3132140"/>
            <a:ext cx="5010150" cy="523875"/>
          </a:xfrm>
          <a:prstGeom prst="rect">
            <a:avLst/>
          </a:prstGeom>
          <a:noFill/>
          <a:ln w="9525">
            <a:noFill/>
            <a:miter lim="800000"/>
            <a:headEnd/>
            <a:tailEnd/>
          </a:ln>
        </p:spPr>
        <p:txBody>
          <a:bodyPr>
            <a:spAutoFit/>
          </a:bodyPr>
          <a:lstStyle/>
          <a:p>
            <a:r>
              <a:rPr lang="en-IN" sz="2800" b="1" dirty="0">
                <a:solidFill>
                  <a:srgbClr val="0070C0"/>
                </a:solidFill>
                <a:latin typeface="Calibri" pitchFamily="34" charset="0"/>
              </a:rPr>
              <a:t>Alternative 1: </a:t>
            </a:r>
            <a:r>
              <a:rPr lang="en-IN" sz="2800" b="1" dirty="0">
                <a:solidFill>
                  <a:srgbClr val="C00000"/>
                </a:solidFill>
                <a:latin typeface="Calibri" pitchFamily="34" charset="0"/>
              </a:rPr>
              <a:t>Expected Value</a:t>
            </a:r>
            <a:endParaRPr lang="en-IN" sz="2800" b="1" baseline="30000" dirty="0">
              <a:solidFill>
                <a:srgbClr val="C00000"/>
              </a:solidFill>
              <a:latin typeface="Calibri" pitchFamily="34" charset="0"/>
            </a:endParaRPr>
          </a:p>
        </p:txBody>
      </p:sp>
      <p:sp>
        <p:nvSpPr>
          <p:cNvPr id="24" name="TextBox 23"/>
          <p:cNvSpPr txBox="1">
            <a:spLocks noChangeArrowheads="1"/>
          </p:cNvSpPr>
          <p:nvPr/>
        </p:nvSpPr>
        <p:spPr bwMode="auto">
          <a:xfrm>
            <a:off x="838200" y="3656015"/>
            <a:ext cx="2933700" cy="523875"/>
          </a:xfrm>
          <a:prstGeom prst="rect">
            <a:avLst/>
          </a:prstGeom>
          <a:noFill/>
          <a:ln w="9525">
            <a:noFill/>
            <a:miter lim="800000"/>
            <a:headEnd/>
            <a:tailEnd/>
          </a:ln>
        </p:spPr>
        <p:txBody>
          <a:bodyPr>
            <a:spAutoFit/>
          </a:bodyPr>
          <a:lstStyle/>
          <a:p>
            <a:r>
              <a:rPr lang="en-US" sz="2800" dirty="0">
                <a:latin typeface="Calibri" pitchFamily="34" charset="0"/>
              </a:rPr>
              <a:t>Possible Amounts</a:t>
            </a:r>
            <a:endParaRPr lang="en-IN" sz="2800" baseline="30000" dirty="0">
              <a:latin typeface="Calibri" pitchFamily="34" charset="0"/>
            </a:endParaRPr>
          </a:p>
        </p:txBody>
      </p:sp>
      <p:sp>
        <p:nvSpPr>
          <p:cNvPr id="27" name="TextBox 26"/>
          <p:cNvSpPr txBox="1">
            <a:spLocks noChangeArrowheads="1"/>
          </p:cNvSpPr>
          <p:nvPr/>
        </p:nvSpPr>
        <p:spPr bwMode="auto">
          <a:xfrm>
            <a:off x="6057900" y="3656015"/>
            <a:ext cx="3048000" cy="523875"/>
          </a:xfrm>
          <a:prstGeom prst="rect">
            <a:avLst/>
          </a:prstGeom>
          <a:noFill/>
          <a:ln w="9525">
            <a:noFill/>
            <a:miter lim="800000"/>
            <a:headEnd/>
            <a:tailEnd/>
          </a:ln>
        </p:spPr>
        <p:txBody>
          <a:bodyPr>
            <a:spAutoFit/>
          </a:bodyPr>
          <a:lstStyle/>
          <a:p>
            <a:r>
              <a:rPr lang="en-US" sz="2800" dirty="0">
                <a:latin typeface="Calibri" pitchFamily="34" charset="0"/>
              </a:rPr>
              <a:t>Expected Amounts</a:t>
            </a:r>
            <a:endParaRPr lang="en-IN" sz="2800" baseline="30000" dirty="0">
              <a:latin typeface="Calibri" pitchFamily="34" charset="0"/>
            </a:endParaRPr>
          </a:p>
        </p:txBody>
      </p:sp>
      <p:sp>
        <p:nvSpPr>
          <p:cNvPr id="36" name="TextBox 35"/>
          <p:cNvSpPr txBox="1">
            <a:spLocks noChangeArrowheads="1"/>
          </p:cNvSpPr>
          <p:nvPr/>
        </p:nvSpPr>
        <p:spPr bwMode="auto">
          <a:xfrm>
            <a:off x="3787777" y="3656015"/>
            <a:ext cx="2003425" cy="523875"/>
          </a:xfrm>
          <a:prstGeom prst="rect">
            <a:avLst/>
          </a:prstGeom>
          <a:noFill/>
          <a:ln w="9525">
            <a:noFill/>
            <a:miter lim="800000"/>
            <a:headEnd/>
            <a:tailEnd/>
          </a:ln>
        </p:spPr>
        <p:txBody>
          <a:bodyPr>
            <a:spAutoFit/>
          </a:bodyPr>
          <a:lstStyle/>
          <a:p>
            <a:pPr algn="ctr"/>
            <a:r>
              <a:rPr lang="en-US" sz="2800" dirty="0">
                <a:latin typeface="Calibri" pitchFamily="34" charset="0"/>
              </a:rPr>
              <a:t>Probabilities</a:t>
            </a:r>
            <a:endParaRPr lang="en-IN" sz="2800" baseline="30000" dirty="0">
              <a:latin typeface="Calibri" pitchFamily="34" charset="0"/>
            </a:endParaRPr>
          </a:p>
        </p:txBody>
      </p:sp>
      <p:sp>
        <p:nvSpPr>
          <p:cNvPr id="43" name="TextBox 42"/>
          <p:cNvSpPr txBox="1">
            <a:spLocks noChangeArrowheads="1"/>
          </p:cNvSpPr>
          <p:nvPr/>
        </p:nvSpPr>
        <p:spPr bwMode="auto">
          <a:xfrm>
            <a:off x="6807202" y="5192713"/>
            <a:ext cx="1649413" cy="538162"/>
          </a:xfrm>
          <a:prstGeom prst="rect">
            <a:avLst/>
          </a:prstGeom>
          <a:noFill/>
          <a:ln w="9525">
            <a:noFill/>
            <a:miter lim="800000"/>
            <a:headEnd/>
            <a:tailEnd/>
          </a:ln>
        </p:spPr>
        <p:txBody>
          <a:bodyPr>
            <a:spAutoFit/>
          </a:bodyPr>
          <a:lstStyle/>
          <a:p>
            <a:pPr algn="ctr"/>
            <a:r>
              <a:rPr lang="en-US" sz="2800" b="1" dirty="0">
                <a:solidFill>
                  <a:srgbClr val="C00000"/>
                </a:solidFill>
                <a:latin typeface="Calibri" pitchFamily="34" charset="0"/>
              </a:rPr>
              <a:t>$435,000</a:t>
            </a:r>
            <a:endParaRPr lang="en-IN" sz="2800" b="1" baseline="30000" dirty="0">
              <a:solidFill>
                <a:srgbClr val="C00000"/>
              </a:solidFill>
              <a:latin typeface="Calibri" pitchFamily="34" charset="0"/>
            </a:endParaRPr>
          </a:p>
        </p:txBody>
      </p:sp>
      <p:cxnSp>
        <p:nvCxnSpPr>
          <p:cNvPr id="44" name="Straight Connector 43"/>
          <p:cNvCxnSpPr/>
          <p:nvPr/>
        </p:nvCxnSpPr>
        <p:spPr>
          <a:xfrm>
            <a:off x="6807202" y="5211763"/>
            <a:ext cx="16494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807202" y="5668963"/>
            <a:ext cx="16494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6807202" y="5726113"/>
            <a:ext cx="16494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1176861" y="5149850"/>
            <a:ext cx="5385866" cy="954088"/>
          </a:xfrm>
          <a:prstGeom prst="rect">
            <a:avLst/>
          </a:prstGeom>
          <a:noFill/>
          <a:ln w="9525">
            <a:noFill/>
            <a:miter lim="800000"/>
            <a:headEnd/>
            <a:tailEnd/>
          </a:ln>
        </p:spPr>
        <p:txBody>
          <a:bodyPr wrap="square">
            <a:spAutoFit/>
          </a:bodyPr>
          <a:lstStyle/>
          <a:p>
            <a:r>
              <a:rPr lang="en-IN" sz="2800" dirty="0">
                <a:latin typeface="Calibri" pitchFamily="34" charset="0"/>
              </a:rPr>
              <a:t>Expected value of contract price at inception</a:t>
            </a:r>
            <a:endParaRPr lang="en-IN" sz="2800" baseline="30000" dirty="0">
              <a:latin typeface="Calibri" pitchFamily="34" charset="0"/>
            </a:endParaRPr>
          </a:p>
        </p:txBody>
      </p:sp>
      <p:sp>
        <p:nvSpPr>
          <p:cNvPr id="30" name="Rectangle 29"/>
          <p:cNvSpPr/>
          <p:nvPr/>
        </p:nvSpPr>
        <p:spPr>
          <a:xfrm>
            <a:off x="876300" y="1543052"/>
            <a:ext cx="7696200" cy="1438275"/>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1" name="TextBox 30"/>
          <p:cNvSpPr txBox="1">
            <a:spLocks noChangeArrowheads="1"/>
          </p:cNvSpPr>
          <p:nvPr/>
        </p:nvSpPr>
        <p:spPr bwMode="auto">
          <a:xfrm>
            <a:off x="598369" y="1547813"/>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at inception</a:t>
            </a:r>
            <a:endParaRPr lang="en-IN" sz="2800" b="1" baseline="30000" dirty="0">
              <a:latin typeface="Calibri" pitchFamily="34" charset="0"/>
            </a:endParaRPr>
          </a:p>
        </p:txBody>
      </p:sp>
      <p:sp>
        <p:nvSpPr>
          <p:cNvPr id="32" name="TextBox 31"/>
          <p:cNvSpPr txBox="1">
            <a:spLocks noChangeArrowheads="1"/>
          </p:cNvSpPr>
          <p:nvPr/>
        </p:nvSpPr>
        <p:spPr bwMode="auto">
          <a:xfrm>
            <a:off x="876300" y="2036765"/>
            <a:ext cx="4686300" cy="523875"/>
          </a:xfrm>
          <a:prstGeom prst="rect">
            <a:avLst/>
          </a:prstGeom>
          <a:noFill/>
          <a:ln w="9525">
            <a:noFill/>
            <a:miter lim="800000"/>
            <a:headEnd/>
            <a:tailEnd/>
          </a:ln>
        </p:spPr>
        <p:txBody>
          <a:bodyPr>
            <a:spAutoFit/>
          </a:bodyPr>
          <a:lstStyle/>
          <a:p>
            <a:r>
              <a:rPr lang="en-US" sz="2800" dirty="0">
                <a:latin typeface="Calibri" pitchFamily="34" charset="0"/>
              </a:rPr>
              <a:t>Cash</a:t>
            </a:r>
            <a:endParaRPr lang="en-IN" sz="2800" baseline="30000" dirty="0">
              <a:latin typeface="Calibri" pitchFamily="34" charset="0"/>
            </a:endParaRPr>
          </a:p>
        </p:txBody>
      </p:sp>
      <p:sp>
        <p:nvSpPr>
          <p:cNvPr id="33" name="TextBox 32"/>
          <p:cNvSpPr txBox="1">
            <a:spLocks noChangeArrowheads="1"/>
          </p:cNvSpPr>
          <p:nvPr/>
        </p:nvSpPr>
        <p:spPr bwMode="auto">
          <a:xfrm>
            <a:off x="876300" y="2452690"/>
            <a:ext cx="5010150" cy="523875"/>
          </a:xfrm>
          <a:prstGeom prst="rect">
            <a:avLst/>
          </a:prstGeom>
          <a:noFill/>
          <a:ln w="9525">
            <a:noFill/>
            <a:miter lim="800000"/>
            <a:headEnd/>
            <a:tailEnd/>
          </a:ln>
        </p:spPr>
        <p:txBody>
          <a:bodyPr>
            <a:spAutoFit/>
          </a:bodyPr>
          <a:lstStyle/>
          <a:p>
            <a:r>
              <a:rPr lang="en-IN" sz="2800" dirty="0">
                <a:latin typeface="Calibri" pitchFamily="34" charset="0"/>
              </a:rPr>
              <a:t>     Deferred revenue</a:t>
            </a:r>
            <a:endParaRPr lang="en-IN" sz="2800" baseline="30000" dirty="0">
              <a:latin typeface="Calibri" pitchFamily="34" charset="0"/>
            </a:endParaRPr>
          </a:p>
        </p:txBody>
      </p:sp>
      <p:sp>
        <p:nvSpPr>
          <p:cNvPr id="34" name="TextBox 33"/>
          <p:cNvSpPr txBox="1">
            <a:spLocks noChangeArrowheads="1"/>
          </p:cNvSpPr>
          <p:nvPr/>
        </p:nvSpPr>
        <p:spPr bwMode="auto">
          <a:xfrm>
            <a:off x="7048502" y="2443163"/>
            <a:ext cx="1516063" cy="538162"/>
          </a:xfrm>
          <a:prstGeom prst="rect">
            <a:avLst/>
          </a:prstGeom>
          <a:noFill/>
          <a:ln w="9525">
            <a:noFill/>
            <a:miter lim="800000"/>
            <a:headEnd/>
            <a:tailEnd/>
          </a:ln>
        </p:spPr>
        <p:txBody>
          <a:bodyPr>
            <a:spAutoFit/>
          </a:bodyPr>
          <a:lstStyle/>
          <a:p>
            <a:pPr algn="r"/>
            <a:r>
              <a:rPr lang="en-US" sz="2800" dirty="0">
                <a:latin typeface="Calibri" pitchFamily="34" charset="0"/>
              </a:rPr>
              <a:t>300,000</a:t>
            </a:r>
            <a:endParaRPr lang="en-IN" sz="2800" baseline="30000" dirty="0">
              <a:latin typeface="Calibri" pitchFamily="34" charset="0"/>
            </a:endParaRPr>
          </a:p>
        </p:txBody>
      </p:sp>
      <p:sp>
        <p:nvSpPr>
          <p:cNvPr id="35" name="TextBox 34"/>
          <p:cNvSpPr txBox="1">
            <a:spLocks noChangeArrowheads="1"/>
          </p:cNvSpPr>
          <p:nvPr/>
        </p:nvSpPr>
        <p:spPr bwMode="auto">
          <a:xfrm>
            <a:off x="5695950" y="2028827"/>
            <a:ext cx="1504950" cy="523875"/>
          </a:xfrm>
          <a:prstGeom prst="rect">
            <a:avLst/>
          </a:prstGeom>
          <a:noFill/>
          <a:ln w="9525">
            <a:noFill/>
            <a:miter lim="800000"/>
            <a:headEnd/>
            <a:tailEnd/>
          </a:ln>
        </p:spPr>
        <p:txBody>
          <a:bodyPr>
            <a:spAutoFit/>
          </a:bodyPr>
          <a:lstStyle/>
          <a:p>
            <a:pPr algn="r"/>
            <a:r>
              <a:rPr lang="en-US" sz="2800" dirty="0">
                <a:latin typeface="Calibri" pitchFamily="34" charset="0"/>
              </a:rPr>
              <a:t>300,000</a:t>
            </a:r>
            <a:endParaRPr lang="en-IN" sz="2800" baseline="30000" dirty="0">
              <a:latin typeface="Calibri" pitchFamily="34" charset="0"/>
            </a:endParaRPr>
          </a:p>
        </p:txBody>
      </p:sp>
      <p:sp>
        <p:nvSpPr>
          <p:cNvPr id="48" name="TextBox 47"/>
          <p:cNvSpPr txBox="1">
            <a:spLocks noChangeArrowheads="1"/>
          </p:cNvSpPr>
          <p:nvPr/>
        </p:nvSpPr>
        <p:spPr bwMode="auto">
          <a:xfrm>
            <a:off x="7269163" y="1547813"/>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49" name="TextBox 48"/>
          <p:cNvSpPr txBox="1">
            <a:spLocks noChangeArrowheads="1"/>
          </p:cNvSpPr>
          <p:nvPr/>
        </p:nvSpPr>
        <p:spPr bwMode="auto">
          <a:xfrm>
            <a:off x="5911850" y="1547813"/>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50" name="Straight Connector 49"/>
          <p:cNvCxnSpPr/>
          <p:nvPr/>
        </p:nvCxnSpPr>
        <p:spPr>
          <a:xfrm>
            <a:off x="876300" y="2030413"/>
            <a:ext cx="7696200"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51" name="TextBox 50"/>
          <p:cNvSpPr txBox="1">
            <a:spLocks noChangeArrowheads="1"/>
          </p:cNvSpPr>
          <p:nvPr/>
        </p:nvSpPr>
        <p:spPr bwMode="auto">
          <a:xfrm>
            <a:off x="533400" y="4071940"/>
            <a:ext cx="3505200" cy="523220"/>
          </a:xfrm>
          <a:prstGeom prst="rect">
            <a:avLst/>
          </a:prstGeom>
          <a:noFill/>
          <a:ln w="9525">
            <a:noFill/>
            <a:miter lim="800000"/>
            <a:headEnd/>
            <a:tailEnd/>
          </a:ln>
        </p:spPr>
        <p:txBody>
          <a:bodyPr>
            <a:spAutoFit/>
          </a:bodyPr>
          <a:lstStyle/>
          <a:p>
            <a:r>
              <a:rPr lang="en-IN" sz="2800" dirty="0">
                <a:latin typeface="Calibri" pitchFamily="34" charset="0"/>
              </a:rPr>
              <a:t>           $480,000</a:t>
            </a:r>
            <a:endParaRPr lang="en-IN" sz="2800" baseline="30000" dirty="0">
              <a:latin typeface="Calibri" pitchFamily="34" charset="0"/>
            </a:endParaRPr>
          </a:p>
        </p:txBody>
      </p:sp>
      <p:sp>
        <p:nvSpPr>
          <p:cNvPr id="52" name="TextBox 51"/>
          <p:cNvSpPr txBox="1">
            <a:spLocks noChangeArrowheads="1"/>
          </p:cNvSpPr>
          <p:nvPr/>
        </p:nvSpPr>
        <p:spPr bwMode="auto">
          <a:xfrm>
            <a:off x="6296025" y="4062413"/>
            <a:ext cx="2268538" cy="538162"/>
          </a:xfrm>
          <a:prstGeom prst="rect">
            <a:avLst/>
          </a:prstGeom>
          <a:noFill/>
          <a:ln w="9525">
            <a:noFill/>
            <a:miter lim="800000"/>
            <a:headEnd/>
            <a:tailEnd/>
          </a:ln>
        </p:spPr>
        <p:txBody>
          <a:bodyPr>
            <a:spAutoFit/>
          </a:bodyPr>
          <a:lstStyle/>
          <a:p>
            <a:pPr algn="ctr"/>
            <a:r>
              <a:rPr lang="en-US" sz="2800" dirty="0">
                <a:latin typeface="Calibri" pitchFamily="34" charset="0"/>
              </a:rPr>
              <a:t>=  $360,000</a:t>
            </a:r>
            <a:endParaRPr lang="en-IN" sz="2800" baseline="30000" dirty="0">
              <a:latin typeface="Calibri" pitchFamily="34" charset="0"/>
            </a:endParaRPr>
          </a:p>
        </p:txBody>
      </p:sp>
      <p:sp>
        <p:nvSpPr>
          <p:cNvPr id="53" name="TextBox 52"/>
          <p:cNvSpPr txBox="1">
            <a:spLocks noChangeArrowheads="1"/>
          </p:cNvSpPr>
          <p:nvPr/>
        </p:nvSpPr>
        <p:spPr bwMode="auto">
          <a:xfrm>
            <a:off x="4195763" y="4064002"/>
            <a:ext cx="1244600" cy="523875"/>
          </a:xfrm>
          <a:prstGeom prst="rect">
            <a:avLst/>
          </a:prstGeom>
          <a:noFill/>
          <a:ln w="9525">
            <a:noFill/>
            <a:miter lim="800000"/>
            <a:headEnd/>
            <a:tailEnd/>
          </a:ln>
        </p:spPr>
        <p:txBody>
          <a:bodyPr>
            <a:spAutoFit/>
          </a:bodyPr>
          <a:lstStyle/>
          <a:p>
            <a:pPr algn="ctr"/>
            <a:r>
              <a:rPr lang="en-IN" sz="2800" dirty="0">
                <a:latin typeface="Calibri" pitchFamily="34" charset="0"/>
              </a:rPr>
              <a:t>× 75%</a:t>
            </a:r>
            <a:endParaRPr lang="en-IN" sz="2800" baseline="30000" dirty="0">
              <a:latin typeface="Calibri" pitchFamily="34" charset="0"/>
            </a:endParaRPr>
          </a:p>
        </p:txBody>
      </p:sp>
      <p:sp>
        <p:nvSpPr>
          <p:cNvPr id="54" name="TextBox 53"/>
          <p:cNvSpPr txBox="1">
            <a:spLocks noChangeArrowheads="1"/>
          </p:cNvSpPr>
          <p:nvPr/>
        </p:nvSpPr>
        <p:spPr bwMode="auto">
          <a:xfrm>
            <a:off x="6296025" y="4576763"/>
            <a:ext cx="2268538" cy="538162"/>
          </a:xfrm>
          <a:prstGeom prst="rect">
            <a:avLst/>
          </a:prstGeom>
          <a:noFill/>
          <a:ln w="9525">
            <a:noFill/>
            <a:miter lim="800000"/>
            <a:headEnd/>
            <a:tailEnd/>
          </a:ln>
        </p:spPr>
        <p:txBody>
          <a:bodyPr>
            <a:spAutoFit/>
          </a:bodyPr>
          <a:lstStyle/>
          <a:p>
            <a:pPr algn="ctr"/>
            <a:r>
              <a:rPr lang="en-US" sz="2800" dirty="0">
                <a:latin typeface="Calibri" pitchFamily="34" charset="0"/>
              </a:rPr>
              <a:t>=       75,000</a:t>
            </a:r>
            <a:endParaRPr lang="en-IN" sz="2800" baseline="30000" dirty="0">
              <a:latin typeface="Calibri" pitchFamily="34" charset="0"/>
            </a:endParaRPr>
          </a:p>
        </p:txBody>
      </p:sp>
      <p:sp>
        <p:nvSpPr>
          <p:cNvPr id="55" name="TextBox 54"/>
          <p:cNvSpPr txBox="1">
            <a:spLocks noChangeArrowheads="1"/>
          </p:cNvSpPr>
          <p:nvPr/>
        </p:nvSpPr>
        <p:spPr bwMode="auto">
          <a:xfrm>
            <a:off x="4195763" y="4578352"/>
            <a:ext cx="1244600" cy="523875"/>
          </a:xfrm>
          <a:prstGeom prst="rect">
            <a:avLst/>
          </a:prstGeom>
          <a:noFill/>
          <a:ln w="9525">
            <a:noFill/>
            <a:miter lim="800000"/>
            <a:headEnd/>
            <a:tailEnd/>
          </a:ln>
        </p:spPr>
        <p:txBody>
          <a:bodyPr>
            <a:spAutoFit/>
          </a:bodyPr>
          <a:lstStyle/>
          <a:p>
            <a:pPr algn="ctr"/>
            <a:r>
              <a:rPr lang="en-IN" sz="2800" dirty="0">
                <a:latin typeface="Calibri" pitchFamily="34" charset="0"/>
              </a:rPr>
              <a:t>× 25%</a:t>
            </a:r>
            <a:endParaRPr lang="en-IN" sz="2800" baseline="30000" dirty="0">
              <a:latin typeface="Calibri" pitchFamily="34" charset="0"/>
            </a:endParaRPr>
          </a:p>
        </p:txBody>
      </p:sp>
      <p:sp>
        <p:nvSpPr>
          <p:cNvPr id="56" name="TextBox 55"/>
          <p:cNvSpPr txBox="1">
            <a:spLocks noChangeArrowheads="1"/>
          </p:cNvSpPr>
          <p:nvPr/>
        </p:nvSpPr>
        <p:spPr bwMode="auto">
          <a:xfrm>
            <a:off x="933452" y="4586290"/>
            <a:ext cx="2752725" cy="523220"/>
          </a:xfrm>
          <a:prstGeom prst="rect">
            <a:avLst/>
          </a:prstGeom>
          <a:noFill/>
          <a:ln w="9525">
            <a:noFill/>
            <a:miter lim="800000"/>
            <a:headEnd/>
            <a:tailEnd/>
          </a:ln>
        </p:spPr>
        <p:txBody>
          <a:bodyPr>
            <a:spAutoFit/>
          </a:bodyPr>
          <a:lstStyle/>
          <a:p>
            <a:r>
              <a:rPr lang="en-IN" sz="2800" dirty="0">
                <a:latin typeface="Calibri" pitchFamily="34" charset="0"/>
              </a:rPr>
              <a:t>      $300,000 </a:t>
            </a:r>
          </a:p>
        </p:txBody>
      </p:sp>
      <p:sp>
        <p:nvSpPr>
          <p:cNvPr id="38" name="Title 1"/>
          <p:cNvSpPr>
            <a:spLocks noGrp="1"/>
          </p:cNvSpPr>
          <p:nvPr>
            <p:ph type="title"/>
          </p:nvPr>
        </p:nvSpPr>
        <p:spPr>
          <a:xfrm>
            <a:off x="565887" y="90370"/>
            <a:ext cx="8229600" cy="1143000"/>
          </a:xfrm>
        </p:spPr>
        <p:txBody>
          <a:bodyPr rtlCol="0">
            <a:noAutofit/>
          </a:bodyPr>
          <a:lstStyle/>
          <a:p>
            <a:pPr fontAlgn="auto">
              <a:spcAft>
                <a:spcPts val="0"/>
              </a:spcAft>
              <a:defRPr/>
            </a:pPr>
            <a:r>
              <a:rPr lang="en-IN" sz="3200" dirty="0"/>
              <a:t>Special Issues for Step 3: </a:t>
            </a:r>
            <a:br>
              <a:rPr lang="en-IN" sz="3200" dirty="0"/>
            </a:br>
            <a:r>
              <a:rPr lang="en-IN" sz="3200" dirty="0"/>
              <a:t>Alternative 1: Expected Value Method</a:t>
            </a:r>
          </a:p>
        </p:txBody>
      </p:sp>
      <p:cxnSp>
        <p:nvCxnSpPr>
          <p:cNvPr id="28" name="Straight Connector 27"/>
          <p:cNvCxnSpPr/>
          <p:nvPr/>
        </p:nvCxnSpPr>
        <p:spPr>
          <a:xfrm>
            <a:off x="760415" y="4177592"/>
            <a:ext cx="8345485" cy="229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9044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876300" y="1828800"/>
            <a:ext cx="7696200" cy="1968500"/>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24" name="TextBox 23"/>
          <p:cNvSpPr txBox="1">
            <a:spLocks noChangeArrowheads="1"/>
          </p:cNvSpPr>
          <p:nvPr/>
        </p:nvSpPr>
        <p:spPr bwMode="auto">
          <a:xfrm>
            <a:off x="876300" y="1839913"/>
            <a:ext cx="4686300" cy="493712"/>
          </a:xfrm>
          <a:prstGeom prst="rect">
            <a:avLst/>
          </a:prstGeom>
          <a:noFill/>
          <a:ln w="9525">
            <a:noFill/>
            <a:miter lim="800000"/>
            <a:headEnd/>
            <a:tailEnd/>
          </a:ln>
        </p:spPr>
        <p:txBody>
          <a:bodyPr>
            <a:spAutoFit/>
          </a:bodyPr>
          <a:lstStyle/>
          <a:p>
            <a:pPr algn="ctr"/>
            <a:r>
              <a:rPr lang="en-US" sz="2600" b="1" dirty="0">
                <a:latin typeface="Calibri" pitchFamily="34" charset="0"/>
              </a:rPr>
              <a:t>Journal Entry each month</a:t>
            </a:r>
            <a:endParaRPr lang="en-IN" sz="2600" b="1" baseline="30000" dirty="0">
              <a:latin typeface="Calibri" pitchFamily="34" charset="0"/>
            </a:endParaRPr>
          </a:p>
        </p:txBody>
      </p:sp>
      <p:sp>
        <p:nvSpPr>
          <p:cNvPr id="25" name="TextBox 24"/>
          <p:cNvSpPr txBox="1">
            <a:spLocks noChangeArrowheads="1"/>
          </p:cNvSpPr>
          <p:nvPr/>
        </p:nvSpPr>
        <p:spPr bwMode="auto">
          <a:xfrm>
            <a:off x="7269163" y="1833565"/>
            <a:ext cx="1289050" cy="492125"/>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26" name="TextBox 25"/>
          <p:cNvSpPr txBox="1">
            <a:spLocks noChangeArrowheads="1"/>
          </p:cNvSpPr>
          <p:nvPr/>
        </p:nvSpPr>
        <p:spPr bwMode="auto">
          <a:xfrm>
            <a:off x="5911850" y="1833565"/>
            <a:ext cx="1289050" cy="492125"/>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27" name="Straight Connector 26"/>
          <p:cNvCxnSpPr/>
          <p:nvPr/>
        </p:nvCxnSpPr>
        <p:spPr>
          <a:xfrm>
            <a:off x="876300" y="2316163"/>
            <a:ext cx="7696200"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23" name="TextBox 22"/>
          <p:cNvSpPr txBox="1">
            <a:spLocks noChangeArrowheads="1"/>
          </p:cNvSpPr>
          <p:nvPr/>
        </p:nvSpPr>
        <p:spPr bwMode="auto">
          <a:xfrm>
            <a:off x="876300" y="1341440"/>
            <a:ext cx="5238750" cy="492125"/>
          </a:xfrm>
          <a:prstGeom prst="rect">
            <a:avLst/>
          </a:prstGeom>
          <a:noFill/>
          <a:ln w="9525">
            <a:noFill/>
            <a:miter lim="800000"/>
            <a:headEnd/>
            <a:tailEnd/>
          </a:ln>
        </p:spPr>
        <p:txBody>
          <a:bodyPr>
            <a:spAutoFit/>
          </a:bodyPr>
          <a:lstStyle/>
          <a:p>
            <a:r>
              <a:rPr lang="en-IN" sz="2600" b="1" dirty="0">
                <a:solidFill>
                  <a:srgbClr val="0070C0"/>
                </a:solidFill>
                <a:latin typeface="Calibri" pitchFamily="34" charset="0"/>
              </a:rPr>
              <a:t>Alternative 2: </a:t>
            </a:r>
            <a:r>
              <a:rPr lang="en-IN" sz="2600" b="1" dirty="0">
                <a:solidFill>
                  <a:srgbClr val="C00000"/>
                </a:solidFill>
                <a:latin typeface="Calibri" pitchFamily="34" charset="0"/>
              </a:rPr>
              <a:t>Most Likely Amount</a:t>
            </a:r>
            <a:endParaRPr lang="en-IN" sz="2600" b="1" baseline="30000" dirty="0">
              <a:solidFill>
                <a:srgbClr val="C00000"/>
              </a:solidFill>
              <a:latin typeface="Calibri" pitchFamily="34" charset="0"/>
            </a:endParaRPr>
          </a:p>
        </p:txBody>
      </p:sp>
      <p:sp>
        <p:nvSpPr>
          <p:cNvPr id="33" name="TextBox 32"/>
          <p:cNvSpPr txBox="1">
            <a:spLocks noChangeArrowheads="1"/>
          </p:cNvSpPr>
          <p:nvPr/>
        </p:nvSpPr>
        <p:spPr bwMode="auto">
          <a:xfrm>
            <a:off x="876300" y="2319340"/>
            <a:ext cx="4686300" cy="492125"/>
          </a:xfrm>
          <a:prstGeom prst="rect">
            <a:avLst/>
          </a:prstGeom>
          <a:noFill/>
          <a:ln w="9525">
            <a:noFill/>
            <a:miter lim="800000"/>
            <a:headEnd/>
            <a:tailEnd/>
          </a:ln>
        </p:spPr>
        <p:txBody>
          <a:bodyPr>
            <a:spAutoFit/>
          </a:bodyPr>
          <a:lstStyle/>
          <a:p>
            <a:r>
              <a:rPr lang="en-IN" sz="2600" dirty="0">
                <a:latin typeface="Calibri" pitchFamily="34" charset="0"/>
              </a:rPr>
              <a:t>Deferred revenue</a:t>
            </a:r>
            <a:endParaRPr lang="en-IN" sz="2600" baseline="30000" dirty="0">
              <a:latin typeface="Calibri" pitchFamily="34" charset="0"/>
            </a:endParaRPr>
          </a:p>
        </p:txBody>
      </p:sp>
      <p:sp>
        <p:nvSpPr>
          <p:cNvPr id="34" name="TextBox 33"/>
          <p:cNvSpPr txBox="1">
            <a:spLocks noChangeArrowheads="1"/>
          </p:cNvSpPr>
          <p:nvPr/>
        </p:nvSpPr>
        <p:spPr bwMode="auto">
          <a:xfrm>
            <a:off x="876300" y="2776538"/>
            <a:ext cx="5010150" cy="493712"/>
          </a:xfrm>
          <a:prstGeom prst="rect">
            <a:avLst/>
          </a:prstGeom>
          <a:noFill/>
          <a:ln w="9525">
            <a:noFill/>
            <a:miter lim="800000"/>
            <a:headEnd/>
            <a:tailEnd/>
          </a:ln>
        </p:spPr>
        <p:txBody>
          <a:bodyPr>
            <a:spAutoFit/>
          </a:bodyPr>
          <a:lstStyle/>
          <a:p>
            <a:r>
              <a:rPr lang="en-IN" sz="2600" dirty="0">
                <a:latin typeface="Calibri" pitchFamily="34" charset="0"/>
              </a:rPr>
              <a:t>Bonus receivable</a:t>
            </a:r>
            <a:endParaRPr lang="en-IN" sz="2600" baseline="30000" dirty="0">
              <a:latin typeface="Calibri" pitchFamily="34" charset="0"/>
            </a:endParaRPr>
          </a:p>
        </p:txBody>
      </p:sp>
      <p:sp>
        <p:nvSpPr>
          <p:cNvPr id="48" name="TextBox 47"/>
          <p:cNvSpPr txBox="1">
            <a:spLocks noChangeArrowheads="1"/>
          </p:cNvSpPr>
          <p:nvPr/>
        </p:nvSpPr>
        <p:spPr bwMode="auto">
          <a:xfrm>
            <a:off x="5695950" y="2319340"/>
            <a:ext cx="1504950" cy="492125"/>
          </a:xfrm>
          <a:prstGeom prst="rect">
            <a:avLst/>
          </a:prstGeom>
          <a:noFill/>
          <a:ln w="9525">
            <a:noFill/>
            <a:miter lim="800000"/>
            <a:headEnd/>
            <a:tailEnd/>
          </a:ln>
        </p:spPr>
        <p:txBody>
          <a:bodyPr>
            <a:spAutoFit/>
          </a:bodyPr>
          <a:lstStyle/>
          <a:p>
            <a:pPr algn="r"/>
            <a:r>
              <a:rPr lang="en-US" sz="2600" dirty="0">
                <a:latin typeface="Calibri" pitchFamily="34" charset="0"/>
              </a:rPr>
              <a:t>50,000</a:t>
            </a:r>
            <a:endParaRPr lang="en-IN" sz="2600" baseline="30000" dirty="0">
              <a:latin typeface="Calibri" pitchFamily="34" charset="0"/>
            </a:endParaRPr>
          </a:p>
        </p:txBody>
      </p:sp>
      <p:sp>
        <p:nvSpPr>
          <p:cNvPr id="52" name="TextBox 51"/>
          <p:cNvSpPr txBox="1">
            <a:spLocks noChangeArrowheads="1"/>
          </p:cNvSpPr>
          <p:nvPr/>
        </p:nvSpPr>
        <p:spPr bwMode="auto">
          <a:xfrm>
            <a:off x="1390650" y="3275015"/>
            <a:ext cx="4171950" cy="492125"/>
          </a:xfrm>
          <a:prstGeom prst="rect">
            <a:avLst/>
          </a:prstGeom>
          <a:noFill/>
          <a:ln w="9525">
            <a:noFill/>
            <a:miter lim="800000"/>
            <a:headEnd/>
            <a:tailEnd/>
          </a:ln>
        </p:spPr>
        <p:txBody>
          <a:bodyPr>
            <a:spAutoFit/>
          </a:bodyPr>
          <a:lstStyle/>
          <a:p>
            <a:r>
              <a:rPr lang="en-IN" sz="2600" dirty="0">
                <a:latin typeface="Calibri" pitchFamily="34" charset="0"/>
              </a:rPr>
              <a:t>Service revenue</a:t>
            </a:r>
            <a:endParaRPr lang="en-IN" sz="2600" baseline="30000" dirty="0">
              <a:latin typeface="Calibri" pitchFamily="34" charset="0"/>
            </a:endParaRPr>
          </a:p>
        </p:txBody>
      </p:sp>
      <p:sp>
        <p:nvSpPr>
          <p:cNvPr id="53" name="TextBox 52"/>
          <p:cNvSpPr txBox="1">
            <a:spLocks noChangeArrowheads="1"/>
          </p:cNvSpPr>
          <p:nvPr/>
        </p:nvSpPr>
        <p:spPr bwMode="auto">
          <a:xfrm>
            <a:off x="7042152" y="3267077"/>
            <a:ext cx="1516063" cy="492125"/>
          </a:xfrm>
          <a:prstGeom prst="rect">
            <a:avLst/>
          </a:prstGeom>
          <a:noFill/>
          <a:ln w="9525">
            <a:noFill/>
            <a:miter lim="800000"/>
            <a:headEnd/>
            <a:tailEnd/>
          </a:ln>
        </p:spPr>
        <p:txBody>
          <a:bodyPr>
            <a:spAutoFit/>
          </a:bodyPr>
          <a:lstStyle/>
          <a:p>
            <a:pPr algn="r"/>
            <a:r>
              <a:rPr lang="en-US" sz="2600" dirty="0">
                <a:latin typeface="Calibri" pitchFamily="34" charset="0"/>
              </a:rPr>
              <a:t>80,000</a:t>
            </a:r>
            <a:endParaRPr lang="en-IN" sz="2600" baseline="30000" dirty="0">
              <a:latin typeface="Calibri" pitchFamily="34" charset="0"/>
            </a:endParaRPr>
          </a:p>
        </p:txBody>
      </p:sp>
      <p:sp>
        <p:nvSpPr>
          <p:cNvPr id="54" name="TextBox 53"/>
          <p:cNvSpPr txBox="1">
            <a:spLocks noChangeArrowheads="1"/>
          </p:cNvSpPr>
          <p:nvPr/>
        </p:nvSpPr>
        <p:spPr bwMode="auto">
          <a:xfrm>
            <a:off x="800100" y="5086352"/>
            <a:ext cx="4686300" cy="492125"/>
          </a:xfrm>
          <a:prstGeom prst="rect">
            <a:avLst/>
          </a:prstGeom>
          <a:noFill/>
          <a:ln w="9525">
            <a:noFill/>
            <a:miter lim="800000"/>
            <a:headEnd/>
            <a:tailEnd/>
          </a:ln>
        </p:spPr>
        <p:txBody>
          <a:bodyPr>
            <a:spAutoFit/>
          </a:bodyPr>
          <a:lstStyle/>
          <a:p>
            <a:r>
              <a:rPr lang="en-IN" sz="2600" dirty="0">
                <a:latin typeface="Calibri" pitchFamily="34" charset="0"/>
              </a:rPr>
              <a:t>$300,000 ÷ 6 months = $50,000</a:t>
            </a:r>
            <a:endParaRPr lang="en-IN" sz="2600" baseline="30000" dirty="0">
              <a:latin typeface="Calibri" pitchFamily="34" charset="0"/>
            </a:endParaRPr>
          </a:p>
        </p:txBody>
      </p:sp>
      <p:sp>
        <p:nvSpPr>
          <p:cNvPr id="55" name="TextBox 54"/>
          <p:cNvSpPr txBox="1">
            <a:spLocks noChangeArrowheads="1"/>
          </p:cNvSpPr>
          <p:nvPr/>
        </p:nvSpPr>
        <p:spPr bwMode="auto">
          <a:xfrm>
            <a:off x="819150" y="5608640"/>
            <a:ext cx="4686300" cy="492125"/>
          </a:xfrm>
          <a:prstGeom prst="rect">
            <a:avLst/>
          </a:prstGeom>
          <a:noFill/>
          <a:ln w="9525">
            <a:noFill/>
            <a:miter lim="800000"/>
            <a:headEnd/>
            <a:tailEnd/>
          </a:ln>
        </p:spPr>
        <p:txBody>
          <a:bodyPr>
            <a:spAutoFit/>
          </a:bodyPr>
          <a:lstStyle/>
          <a:p>
            <a:r>
              <a:rPr lang="en-IN" sz="2600" b="1" dirty="0">
                <a:solidFill>
                  <a:srgbClr val="8D0971"/>
                </a:solidFill>
                <a:latin typeface="Calibri" pitchFamily="34" charset="0"/>
              </a:rPr>
              <a:t>$180,000 </a:t>
            </a:r>
            <a:r>
              <a:rPr lang="en-IN" sz="2600" dirty="0">
                <a:latin typeface="Calibri" pitchFamily="34" charset="0"/>
              </a:rPr>
              <a:t>÷ 6 months = </a:t>
            </a:r>
            <a:r>
              <a:rPr lang="en-IN" sz="2600" b="1" dirty="0">
                <a:solidFill>
                  <a:srgbClr val="00B0F0"/>
                </a:solidFill>
                <a:latin typeface="Calibri" pitchFamily="34" charset="0"/>
              </a:rPr>
              <a:t>$30,000</a:t>
            </a:r>
            <a:endParaRPr lang="en-IN" sz="2600" b="1" baseline="30000" dirty="0">
              <a:solidFill>
                <a:srgbClr val="00B0F0"/>
              </a:solidFill>
              <a:latin typeface="Calibri" pitchFamily="34" charset="0"/>
            </a:endParaRPr>
          </a:p>
        </p:txBody>
      </p:sp>
      <p:sp>
        <p:nvSpPr>
          <p:cNvPr id="56" name="TextBox 55"/>
          <p:cNvSpPr txBox="1">
            <a:spLocks noChangeArrowheads="1"/>
          </p:cNvSpPr>
          <p:nvPr/>
        </p:nvSpPr>
        <p:spPr bwMode="auto">
          <a:xfrm>
            <a:off x="822325" y="4589465"/>
            <a:ext cx="4686300" cy="492125"/>
          </a:xfrm>
          <a:prstGeom prst="rect">
            <a:avLst/>
          </a:prstGeom>
          <a:noFill/>
          <a:ln w="9525">
            <a:noFill/>
            <a:miter lim="800000"/>
            <a:headEnd/>
            <a:tailEnd/>
          </a:ln>
        </p:spPr>
        <p:txBody>
          <a:bodyPr>
            <a:spAutoFit/>
          </a:bodyPr>
          <a:lstStyle/>
          <a:p>
            <a:r>
              <a:rPr lang="en-IN" sz="2600" b="1" dirty="0">
                <a:solidFill>
                  <a:srgbClr val="C00000"/>
                </a:solidFill>
                <a:latin typeface="Calibri" pitchFamily="34" charset="0"/>
              </a:rPr>
              <a:t>$480,000 </a:t>
            </a:r>
            <a:r>
              <a:rPr lang="en-IN" sz="2600" dirty="0">
                <a:latin typeface="Calibri" pitchFamily="34" charset="0"/>
              </a:rPr>
              <a:t>÷ 6 months = $80,000</a:t>
            </a:r>
            <a:endParaRPr lang="en-IN" sz="2600" baseline="30000" dirty="0">
              <a:latin typeface="Calibri" pitchFamily="34" charset="0"/>
            </a:endParaRPr>
          </a:p>
        </p:txBody>
      </p:sp>
      <p:sp>
        <p:nvSpPr>
          <p:cNvPr id="57" name="TextBox 56"/>
          <p:cNvSpPr txBox="1">
            <a:spLocks noChangeArrowheads="1"/>
          </p:cNvSpPr>
          <p:nvPr/>
        </p:nvSpPr>
        <p:spPr bwMode="auto">
          <a:xfrm>
            <a:off x="820738" y="3970340"/>
            <a:ext cx="4953000" cy="492125"/>
          </a:xfrm>
          <a:prstGeom prst="rect">
            <a:avLst/>
          </a:prstGeom>
          <a:noFill/>
          <a:ln w="9525">
            <a:noFill/>
            <a:miter lim="800000"/>
            <a:headEnd/>
            <a:tailEnd/>
          </a:ln>
        </p:spPr>
        <p:txBody>
          <a:bodyPr>
            <a:spAutoFit/>
          </a:bodyPr>
          <a:lstStyle/>
          <a:p>
            <a:r>
              <a:rPr lang="en-IN" sz="2600" dirty="0">
                <a:latin typeface="Calibri" pitchFamily="34" charset="0"/>
              </a:rPr>
              <a:t>$300,000 + </a:t>
            </a:r>
            <a:r>
              <a:rPr lang="en-IN" sz="2600" b="1" dirty="0">
                <a:solidFill>
                  <a:srgbClr val="8D0971"/>
                </a:solidFill>
                <a:latin typeface="Calibri" pitchFamily="34" charset="0"/>
              </a:rPr>
              <a:t>$180,000 </a:t>
            </a:r>
            <a:r>
              <a:rPr lang="en-IN" sz="2600" b="1" dirty="0">
                <a:latin typeface="Calibri" pitchFamily="34" charset="0"/>
              </a:rPr>
              <a:t>=</a:t>
            </a:r>
            <a:r>
              <a:rPr lang="en-IN" sz="2600" b="1" dirty="0">
                <a:solidFill>
                  <a:srgbClr val="7030A0"/>
                </a:solidFill>
                <a:latin typeface="Calibri" pitchFamily="34" charset="0"/>
              </a:rPr>
              <a:t> </a:t>
            </a:r>
            <a:r>
              <a:rPr lang="en-IN" sz="2600" b="1" dirty="0">
                <a:solidFill>
                  <a:srgbClr val="C00000"/>
                </a:solidFill>
                <a:latin typeface="Calibri" pitchFamily="34" charset="0"/>
              </a:rPr>
              <a:t>$480,000</a:t>
            </a:r>
            <a:endParaRPr lang="en-IN" sz="2600" b="1" baseline="30000" dirty="0">
              <a:solidFill>
                <a:srgbClr val="C00000"/>
              </a:solidFill>
              <a:latin typeface="Calibri" pitchFamily="34" charset="0"/>
            </a:endParaRPr>
          </a:p>
        </p:txBody>
      </p:sp>
      <p:sp>
        <p:nvSpPr>
          <p:cNvPr id="28" name="TextBox 27"/>
          <p:cNvSpPr txBox="1">
            <a:spLocks noChangeArrowheads="1"/>
          </p:cNvSpPr>
          <p:nvPr/>
        </p:nvSpPr>
        <p:spPr bwMode="auto">
          <a:xfrm>
            <a:off x="5695174" y="2770190"/>
            <a:ext cx="1516063" cy="492125"/>
          </a:xfrm>
          <a:prstGeom prst="rect">
            <a:avLst/>
          </a:prstGeom>
          <a:noFill/>
          <a:ln w="9525">
            <a:noFill/>
            <a:miter lim="800000"/>
            <a:headEnd/>
            <a:tailEnd/>
          </a:ln>
        </p:spPr>
        <p:txBody>
          <a:bodyPr>
            <a:spAutoFit/>
          </a:bodyPr>
          <a:lstStyle/>
          <a:p>
            <a:pPr algn="r"/>
            <a:r>
              <a:rPr lang="en-US" sz="2600" b="1" dirty="0">
                <a:solidFill>
                  <a:srgbClr val="00B0F0"/>
                </a:solidFill>
                <a:latin typeface="Calibri" pitchFamily="34" charset="0"/>
              </a:rPr>
              <a:t>30,000</a:t>
            </a:r>
            <a:endParaRPr lang="en-IN" sz="2600" b="1" baseline="30000" dirty="0">
              <a:solidFill>
                <a:srgbClr val="00B0F0"/>
              </a:solidFill>
              <a:latin typeface="Calibri" pitchFamily="34" charset="0"/>
            </a:endParaRPr>
          </a:p>
        </p:txBody>
      </p:sp>
      <p:sp>
        <p:nvSpPr>
          <p:cNvPr id="2" name="Rectangle 1"/>
          <p:cNvSpPr/>
          <p:nvPr/>
        </p:nvSpPr>
        <p:spPr>
          <a:xfrm>
            <a:off x="7163578" y="5444378"/>
            <a:ext cx="1189038" cy="9397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aphicFrame>
        <p:nvGraphicFramePr>
          <p:cNvPr id="29" name="Object 28"/>
          <p:cNvGraphicFramePr>
            <a:graphicFrameLocks noChangeAspect="1"/>
          </p:cNvGraphicFramePr>
          <p:nvPr>
            <p:extLst>
              <p:ext uri="{D42A27DB-BD31-4B8C-83A1-F6EECF244321}">
                <p14:modId xmlns:p14="http://schemas.microsoft.com/office/powerpoint/2010/main" val="1769286194"/>
              </p:ext>
            </p:extLst>
          </p:nvPr>
        </p:nvGraphicFramePr>
        <p:xfrm>
          <a:off x="5768274" y="3845040"/>
          <a:ext cx="3217627" cy="2612214"/>
        </p:xfrm>
        <a:graphic>
          <a:graphicData uri="http://schemas.openxmlformats.org/presentationml/2006/ole">
            <mc:AlternateContent xmlns:mc="http://schemas.openxmlformats.org/markup-compatibility/2006">
              <mc:Choice xmlns:v="urn:schemas-microsoft-com:vml" Requires="v">
                <p:oleObj spid="_x0000_s5483" name="Worksheet" r:id="rId5" imgW="3152790" imgH="2562315" progId="Excel.Sheet.12">
                  <p:embed/>
                </p:oleObj>
              </mc:Choice>
              <mc:Fallback>
                <p:oleObj name="Worksheet" r:id="rId5" imgW="3152790" imgH="2562315" progId="Excel.Sheet.12">
                  <p:embed/>
                  <p:pic>
                    <p:nvPicPr>
                      <p:cNvPr id="0" name=""/>
                      <p:cNvPicPr/>
                      <p:nvPr/>
                    </p:nvPicPr>
                    <p:blipFill>
                      <a:blip r:embed="rId6"/>
                      <a:stretch>
                        <a:fillRect/>
                      </a:stretch>
                    </p:blipFill>
                    <p:spPr>
                      <a:xfrm>
                        <a:off x="5768274" y="3845040"/>
                        <a:ext cx="3217627" cy="2612214"/>
                      </a:xfrm>
                      <a:prstGeom prst="rect">
                        <a:avLst/>
                      </a:prstGeom>
                      <a:solidFill>
                        <a:schemeClr val="bg1"/>
                      </a:solidFill>
                    </p:spPr>
                  </p:pic>
                </p:oleObj>
              </mc:Fallback>
            </mc:AlternateContent>
          </a:graphicData>
        </a:graphic>
      </p:graphicFrame>
      <p:sp>
        <p:nvSpPr>
          <p:cNvPr id="31" name="Title 1"/>
          <p:cNvSpPr>
            <a:spLocks noGrp="1"/>
          </p:cNvSpPr>
          <p:nvPr>
            <p:ph type="title"/>
          </p:nvPr>
        </p:nvSpPr>
        <p:spPr/>
        <p:txBody>
          <a:bodyPr rtlCol="0">
            <a:noAutofit/>
          </a:bodyPr>
          <a:lstStyle/>
          <a:p>
            <a:pPr fontAlgn="auto">
              <a:spcAft>
                <a:spcPts val="0"/>
              </a:spcAft>
              <a:defRPr/>
            </a:pPr>
            <a:r>
              <a:rPr lang="en-IN" sz="3200" dirty="0"/>
              <a:t>Special Issues for Step 3: </a:t>
            </a:r>
            <a:br>
              <a:rPr lang="en-IN" sz="3200" dirty="0"/>
            </a:br>
            <a:r>
              <a:rPr lang="en-IN" sz="3200" dirty="0"/>
              <a:t>Alternative 2: Most Likely Amount</a:t>
            </a:r>
          </a:p>
        </p:txBody>
      </p:sp>
    </p:spTree>
    <p:extLst>
      <p:ext uri="{BB962C8B-B14F-4D97-AF65-F5344CB8AC3E}">
        <p14:creationId xmlns:p14="http://schemas.microsoft.com/office/powerpoint/2010/main" val="32334903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10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500"/>
                                        <p:tgtEl>
                                          <p:spTgt spid="5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500"/>
                                        <p:tgtEl>
                                          <p:spTgt spid="5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par>
                                <p:cTn id="43" presetID="10" presetClass="entr" presetSubtype="0" fill="hold" grpId="0" nodeType="with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fade">
                                      <p:cBhvr>
                                        <p:cTn id="45" dur="500"/>
                                        <p:tgtEl>
                                          <p:spTgt spid="5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500"/>
                                        <p:tgtEl>
                                          <p:spTgt spid="4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500"/>
                                        <p:tgtEl>
                                          <p:spTgt spid="5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p:bldP spid="25" grpId="0"/>
      <p:bldP spid="26" grpId="0"/>
      <p:bldP spid="23" grpId="0"/>
      <p:bldP spid="33" grpId="0"/>
      <p:bldP spid="34" grpId="0"/>
      <p:bldP spid="48" grpId="0"/>
      <p:bldP spid="52" grpId="0"/>
      <p:bldP spid="53" grpId="0"/>
      <p:bldP spid="54" grpId="0"/>
      <p:bldP spid="55" grpId="0"/>
      <p:bldP spid="56" grpId="0"/>
      <p:bldP spid="57" grpId="0"/>
      <p:bldP spid="28" grpId="0"/>
      <p:bldP spid="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846352" y="4303883"/>
            <a:ext cx="5298645" cy="1338726"/>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25" name="Rectangle 24"/>
          <p:cNvSpPr/>
          <p:nvPr/>
        </p:nvSpPr>
        <p:spPr>
          <a:xfrm>
            <a:off x="833775" y="2332028"/>
            <a:ext cx="5298645" cy="1428750"/>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23" name="TextBox 22"/>
          <p:cNvSpPr txBox="1">
            <a:spLocks noChangeArrowheads="1"/>
          </p:cNvSpPr>
          <p:nvPr/>
        </p:nvSpPr>
        <p:spPr bwMode="auto">
          <a:xfrm>
            <a:off x="846352" y="1808165"/>
            <a:ext cx="5238750" cy="492125"/>
          </a:xfrm>
          <a:prstGeom prst="rect">
            <a:avLst/>
          </a:prstGeom>
          <a:noFill/>
          <a:ln w="9525">
            <a:noFill/>
            <a:miter lim="800000"/>
            <a:headEnd/>
            <a:tailEnd/>
          </a:ln>
        </p:spPr>
        <p:txBody>
          <a:bodyPr>
            <a:spAutoFit/>
          </a:bodyPr>
          <a:lstStyle/>
          <a:p>
            <a:r>
              <a:rPr lang="en-IN" sz="2600" dirty="0">
                <a:solidFill>
                  <a:srgbClr val="0070C0"/>
                </a:solidFill>
                <a:latin typeface="Calibri" pitchFamily="34" charset="0"/>
              </a:rPr>
              <a:t>If TrueTech </a:t>
            </a:r>
            <a:r>
              <a:rPr lang="en-IN" sz="2600" b="1" dirty="0">
                <a:solidFill>
                  <a:srgbClr val="0070C0"/>
                </a:solidFill>
                <a:latin typeface="Calibri" pitchFamily="34" charset="0"/>
              </a:rPr>
              <a:t>receives the bonus:</a:t>
            </a:r>
            <a:endParaRPr lang="en-IN" sz="2600" b="1" baseline="30000" dirty="0">
              <a:solidFill>
                <a:srgbClr val="0070C0"/>
              </a:solidFill>
              <a:latin typeface="Calibri" pitchFamily="34" charset="0"/>
            </a:endParaRPr>
          </a:p>
        </p:txBody>
      </p:sp>
      <p:sp>
        <p:nvSpPr>
          <p:cNvPr id="21" name="TextBox 20"/>
          <p:cNvSpPr txBox="1">
            <a:spLocks noChangeArrowheads="1"/>
          </p:cNvSpPr>
          <p:nvPr/>
        </p:nvSpPr>
        <p:spPr bwMode="auto">
          <a:xfrm>
            <a:off x="857252" y="3746502"/>
            <a:ext cx="5699125" cy="492125"/>
          </a:xfrm>
          <a:prstGeom prst="rect">
            <a:avLst/>
          </a:prstGeom>
          <a:noFill/>
          <a:ln w="9525">
            <a:noFill/>
            <a:miter lim="800000"/>
            <a:headEnd/>
            <a:tailEnd/>
          </a:ln>
        </p:spPr>
        <p:txBody>
          <a:bodyPr>
            <a:spAutoFit/>
          </a:bodyPr>
          <a:lstStyle/>
          <a:p>
            <a:r>
              <a:rPr lang="en-IN" sz="2600" dirty="0">
                <a:solidFill>
                  <a:srgbClr val="0070C0"/>
                </a:solidFill>
                <a:latin typeface="Calibri" pitchFamily="34" charset="0"/>
              </a:rPr>
              <a:t>If TrueTech </a:t>
            </a:r>
            <a:r>
              <a:rPr lang="en-IN" sz="2600" b="1" dirty="0">
                <a:solidFill>
                  <a:srgbClr val="0070C0"/>
                </a:solidFill>
                <a:latin typeface="Calibri" pitchFamily="34" charset="0"/>
              </a:rPr>
              <a:t>does not </a:t>
            </a:r>
            <a:r>
              <a:rPr lang="en-IN" sz="2600" dirty="0">
                <a:solidFill>
                  <a:srgbClr val="0070C0"/>
                </a:solidFill>
                <a:latin typeface="Calibri" pitchFamily="34" charset="0"/>
              </a:rPr>
              <a:t>receive the bonus:</a:t>
            </a:r>
            <a:endParaRPr lang="en-IN" sz="2600" baseline="30000" dirty="0">
              <a:solidFill>
                <a:srgbClr val="0070C0"/>
              </a:solidFill>
              <a:latin typeface="Calibri" pitchFamily="34" charset="0"/>
            </a:endParaRPr>
          </a:p>
        </p:txBody>
      </p:sp>
      <p:sp>
        <p:nvSpPr>
          <p:cNvPr id="39" name="TextBox 38"/>
          <p:cNvSpPr txBox="1">
            <a:spLocks noChangeArrowheads="1"/>
          </p:cNvSpPr>
          <p:nvPr/>
        </p:nvSpPr>
        <p:spPr bwMode="auto">
          <a:xfrm>
            <a:off x="876300" y="2316165"/>
            <a:ext cx="2163114" cy="493712"/>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40" name="TextBox 39"/>
          <p:cNvSpPr txBox="1">
            <a:spLocks noChangeArrowheads="1"/>
          </p:cNvSpPr>
          <p:nvPr/>
        </p:nvSpPr>
        <p:spPr bwMode="auto">
          <a:xfrm>
            <a:off x="876300" y="2795592"/>
            <a:ext cx="4686300" cy="492125"/>
          </a:xfrm>
          <a:prstGeom prst="rect">
            <a:avLst/>
          </a:prstGeom>
          <a:noFill/>
          <a:ln w="9525">
            <a:noFill/>
            <a:miter lim="800000"/>
            <a:headEnd/>
            <a:tailEnd/>
          </a:ln>
        </p:spPr>
        <p:txBody>
          <a:bodyPr>
            <a:spAutoFit/>
          </a:bodyPr>
          <a:lstStyle/>
          <a:p>
            <a:r>
              <a:rPr lang="en-IN" sz="2600" dirty="0">
                <a:latin typeface="Calibri" pitchFamily="34" charset="0"/>
              </a:rPr>
              <a:t>Cash</a:t>
            </a:r>
            <a:endParaRPr lang="en-IN" sz="2600" baseline="30000" dirty="0">
              <a:latin typeface="Calibri" pitchFamily="34" charset="0"/>
            </a:endParaRPr>
          </a:p>
        </p:txBody>
      </p:sp>
      <p:sp>
        <p:nvSpPr>
          <p:cNvPr id="41" name="TextBox 40"/>
          <p:cNvSpPr txBox="1">
            <a:spLocks noChangeArrowheads="1"/>
          </p:cNvSpPr>
          <p:nvPr/>
        </p:nvSpPr>
        <p:spPr bwMode="auto">
          <a:xfrm>
            <a:off x="876300" y="3252790"/>
            <a:ext cx="5010150" cy="493712"/>
          </a:xfrm>
          <a:prstGeom prst="rect">
            <a:avLst/>
          </a:prstGeom>
          <a:noFill/>
          <a:ln w="9525">
            <a:noFill/>
            <a:miter lim="800000"/>
            <a:headEnd/>
            <a:tailEnd/>
          </a:ln>
        </p:spPr>
        <p:txBody>
          <a:bodyPr>
            <a:spAutoFit/>
          </a:bodyPr>
          <a:lstStyle/>
          <a:p>
            <a:r>
              <a:rPr lang="en-IN" sz="2600" dirty="0">
                <a:latin typeface="Calibri" pitchFamily="34" charset="0"/>
              </a:rPr>
              <a:t>       Bonus receivable</a:t>
            </a:r>
            <a:endParaRPr lang="en-IN" sz="2600" baseline="30000" dirty="0">
              <a:latin typeface="Calibri" pitchFamily="34" charset="0"/>
            </a:endParaRPr>
          </a:p>
        </p:txBody>
      </p:sp>
      <p:sp>
        <p:nvSpPr>
          <p:cNvPr id="42" name="TextBox 41"/>
          <p:cNvSpPr txBox="1">
            <a:spLocks noChangeArrowheads="1"/>
          </p:cNvSpPr>
          <p:nvPr/>
        </p:nvSpPr>
        <p:spPr bwMode="auto">
          <a:xfrm>
            <a:off x="4592992" y="3303590"/>
            <a:ext cx="1516063" cy="492125"/>
          </a:xfrm>
          <a:prstGeom prst="rect">
            <a:avLst/>
          </a:prstGeom>
          <a:noFill/>
          <a:ln w="9525">
            <a:noFill/>
            <a:miter lim="800000"/>
            <a:headEnd/>
            <a:tailEnd/>
          </a:ln>
        </p:spPr>
        <p:txBody>
          <a:bodyPr>
            <a:spAutoFit/>
          </a:bodyPr>
          <a:lstStyle/>
          <a:p>
            <a:pPr algn="r"/>
            <a:r>
              <a:rPr lang="en-US" sz="2600" b="1" dirty="0">
                <a:solidFill>
                  <a:srgbClr val="00B0F0"/>
                </a:solidFill>
                <a:latin typeface="Calibri" pitchFamily="34" charset="0"/>
              </a:rPr>
              <a:t>180,000</a:t>
            </a:r>
            <a:endParaRPr lang="en-IN" sz="2600" b="1" baseline="30000" dirty="0">
              <a:solidFill>
                <a:srgbClr val="00B0F0"/>
              </a:solidFill>
              <a:latin typeface="Calibri" pitchFamily="34" charset="0"/>
            </a:endParaRPr>
          </a:p>
        </p:txBody>
      </p:sp>
      <p:sp>
        <p:nvSpPr>
          <p:cNvPr id="43" name="TextBox 42"/>
          <p:cNvSpPr txBox="1">
            <a:spLocks noChangeArrowheads="1"/>
          </p:cNvSpPr>
          <p:nvPr/>
        </p:nvSpPr>
        <p:spPr bwMode="auto">
          <a:xfrm>
            <a:off x="3371019" y="2811465"/>
            <a:ext cx="1504950" cy="492125"/>
          </a:xfrm>
          <a:prstGeom prst="rect">
            <a:avLst/>
          </a:prstGeom>
          <a:noFill/>
          <a:ln w="9525">
            <a:noFill/>
            <a:miter lim="800000"/>
            <a:headEnd/>
            <a:tailEnd/>
          </a:ln>
        </p:spPr>
        <p:txBody>
          <a:bodyPr>
            <a:spAutoFit/>
          </a:bodyPr>
          <a:lstStyle/>
          <a:p>
            <a:pPr algn="r"/>
            <a:r>
              <a:rPr lang="en-US" sz="2600" dirty="0">
                <a:latin typeface="Calibri" pitchFamily="34" charset="0"/>
              </a:rPr>
              <a:t>180,000</a:t>
            </a:r>
            <a:endParaRPr lang="en-IN" sz="2600" baseline="30000" dirty="0">
              <a:latin typeface="Calibri" pitchFamily="34" charset="0"/>
            </a:endParaRPr>
          </a:p>
        </p:txBody>
      </p:sp>
      <p:sp>
        <p:nvSpPr>
          <p:cNvPr id="45" name="TextBox 44"/>
          <p:cNvSpPr txBox="1">
            <a:spLocks noChangeArrowheads="1"/>
          </p:cNvSpPr>
          <p:nvPr/>
        </p:nvSpPr>
        <p:spPr bwMode="auto">
          <a:xfrm>
            <a:off x="3681413" y="2300290"/>
            <a:ext cx="1289050" cy="492125"/>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44" name="TextBox 43"/>
          <p:cNvSpPr txBox="1">
            <a:spLocks noChangeArrowheads="1"/>
          </p:cNvSpPr>
          <p:nvPr/>
        </p:nvSpPr>
        <p:spPr bwMode="auto">
          <a:xfrm>
            <a:off x="4970463" y="2300290"/>
            <a:ext cx="1144587" cy="492125"/>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cxnSp>
        <p:nvCxnSpPr>
          <p:cNvPr id="46" name="Straight Connector 45"/>
          <p:cNvCxnSpPr/>
          <p:nvPr/>
        </p:nvCxnSpPr>
        <p:spPr>
          <a:xfrm>
            <a:off x="876300" y="2792415"/>
            <a:ext cx="5256120" cy="1588"/>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52" name="TextBox 51"/>
          <p:cNvSpPr txBox="1">
            <a:spLocks noChangeArrowheads="1"/>
          </p:cNvSpPr>
          <p:nvPr/>
        </p:nvSpPr>
        <p:spPr bwMode="auto">
          <a:xfrm>
            <a:off x="893764" y="4262440"/>
            <a:ext cx="2364110" cy="492125"/>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53" name="TextBox 52"/>
          <p:cNvSpPr txBox="1">
            <a:spLocks noChangeArrowheads="1"/>
          </p:cNvSpPr>
          <p:nvPr/>
        </p:nvSpPr>
        <p:spPr bwMode="auto">
          <a:xfrm>
            <a:off x="893763" y="4740277"/>
            <a:ext cx="4686300" cy="492125"/>
          </a:xfrm>
          <a:prstGeom prst="rect">
            <a:avLst/>
          </a:prstGeom>
          <a:noFill/>
          <a:ln w="9525">
            <a:noFill/>
            <a:miter lim="800000"/>
            <a:headEnd/>
            <a:tailEnd/>
          </a:ln>
        </p:spPr>
        <p:txBody>
          <a:bodyPr>
            <a:spAutoFit/>
          </a:bodyPr>
          <a:lstStyle/>
          <a:p>
            <a:r>
              <a:rPr lang="en-IN" sz="2600" dirty="0">
                <a:latin typeface="Calibri" pitchFamily="34" charset="0"/>
              </a:rPr>
              <a:t>Service revenue</a:t>
            </a:r>
            <a:endParaRPr lang="en-IN" sz="2600" baseline="30000" dirty="0">
              <a:latin typeface="Calibri" pitchFamily="34" charset="0"/>
            </a:endParaRPr>
          </a:p>
        </p:txBody>
      </p:sp>
      <p:sp>
        <p:nvSpPr>
          <p:cNvPr id="54" name="TextBox 53"/>
          <p:cNvSpPr txBox="1">
            <a:spLocks noChangeArrowheads="1"/>
          </p:cNvSpPr>
          <p:nvPr/>
        </p:nvSpPr>
        <p:spPr bwMode="auto">
          <a:xfrm>
            <a:off x="893763" y="5199065"/>
            <a:ext cx="5010150" cy="492125"/>
          </a:xfrm>
          <a:prstGeom prst="rect">
            <a:avLst/>
          </a:prstGeom>
          <a:noFill/>
          <a:ln w="9525">
            <a:noFill/>
            <a:miter lim="800000"/>
            <a:headEnd/>
            <a:tailEnd/>
          </a:ln>
        </p:spPr>
        <p:txBody>
          <a:bodyPr>
            <a:spAutoFit/>
          </a:bodyPr>
          <a:lstStyle/>
          <a:p>
            <a:r>
              <a:rPr lang="en-IN" sz="2600" dirty="0">
                <a:latin typeface="Calibri" pitchFamily="34" charset="0"/>
              </a:rPr>
              <a:t>       Bonus receivable</a:t>
            </a:r>
            <a:endParaRPr lang="en-IN" sz="2600" baseline="30000" dirty="0">
              <a:latin typeface="Calibri" pitchFamily="34" charset="0"/>
            </a:endParaRPr>
          </a:p>
        </p:txBody>
      </p:sp>
      <p:sp>
        <p:nvSpPr>
          <p:cNvPr id="55" name="TextBox 54"/>
          <p:cNvSpPr txBox="1">
            <a:spLocks noChangeArrowheads="1"/>
          </p:cNvSpPr>
          <p:nvPr/>
        </p:nvSpPr>
        <p:spPr bwMode="auto">
          <a:xfrm>
            <a:off x="4616358" y="5199062"/>
            <a:ext cx="1516062" cy="492125"/>
          </a:xfrm>
          <a:prstGeom prst="rect">
            <a:avLst/>
          </a:prstGeom>
          <a:noFill/>
          <a:ln w="9525">
            <a:noFill/>
            <a:miter lim="800000"/>
            <a:headEnd/>
            <a:tailEnd/>
          </a:ln>
        </p:spPr>
        <p:txBody>
          <a:bodyPr>
            <a:spAutoFit/>
          </a:bodyPr>
          <a:lstStyle/>
          <a:p>
            <a:pPr algn="r"/>
            <a:r>
              <a:rPr lang="en-US" sz="2600" b="1" dirty="0">
                <a:solidFill>
                  <a:srgbClr val="00B0F0"/>
                </a:solidFill>
                <a:latin typeface="Calibri" pitchFamily="34" charset="0"/>
              </a:rPr>
              <a:t>180,000</a:t>
            </a:r>
            <a:endParaRPr lang="en-IN" sz="2600" b="1" baseline="30000" dirty="0">
              <a:solidFill>
                <a:srgbClr val="00B0F0"/>
              </a:solidFill>
              <a:latin typeface="Calibri" pitchFamily="34" charset="0"/>
            </a:endParaRPr>
          </a:p>
        </p:txBody>
      </p:sp>
      <p:sp>
        <p:nvSpPr>
          <p:cNvPr id="56" name="TextBox 55"/>
          <p:cNvSpPr txBox="1">
            <a:spLocks noChangeArrowheads="1"/>
          </p:cNvSpPr>
          <p:nvPr/>
        </p:nvSpPr>
        <p:spPr bwMode="auto">
          <a:xfrm>
            <a:off x="3289638" y="4740276"/>
            <a:ext cx="1504950" cy="492125"/>
          </a:xfrm>
          <a:prstGeom prst="rect">
            <a:avLst/>
          </a:prstGeom>
          <a:noFill/>
          <a:ln w="9525">
            <a:noFill/>
            <a:miter lim="800000"/>
            <a:headEnd/>
            <a:tailEnd/>
          </a:ln>
        </p:spPr>
        <p:txBody>
          <a:bodyPr>
            <a:spAutoFit/>
          </a:bodyPr>
          <a:lstStyle/>
          <a:p>
            <a:pPr algn="r"/>
            <a:r>
              <a:rPr lang="en-US" sz="2600" dirty="0">
                <a:latin typeface="Calibri" pitchFamily="34" charset="0"/>
              </a:rPr>
              <a:t>180,000</a:t>
            </a:r>
            <a:endParaRPr lang="en-IN" sz="2600" baseline="30000" dirty="0">
              <a:latin typeface="Calibri" pitchFamily="34" charset="0"/>
            </a:endParaRPr>
          </a:p>
        </p:txBody>
      </p:sp>
      <p:sp>
        <p:nvSpPr>
          <p:cNvPr id="57" name="TextBox 56"/>
          <p:cNvSpPr txBox="1">
            <a:spLocks noChangeArrowheads="1"/>
          </p:cNvSpPr>
          <p:nvPr/>
        </p:nvSpPr>
        <p:spPr bwMode="auto">
          <a:xfrm>
            <a:off x="4820005" y="4253899"/>
            <a:ext cx="1289050" cy="492125"/>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58" name="TextBox 57"/>
          <p:cNvSpPr txBox="1">
            <a:spLocks noChangeArrowheads="1"/>
          </p:cNvSpPr>
          <p:nvPr/>
        </p:nvSpPr>
        <p:spPr bwMode="auto">
          <a:xfrm>
            <a:off x="3586919" y="4253899"/>
            <a:ext cx="1289050" cy="492125"/>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59" name="Straight Connector 58"/>
          <p:cNvCxnSpPr/>
          <p:nvPr/>
        </p:nvCxnSpPr>
        <p:spPr>
          <a:xfrm>
            <a:off x="893763" y="4737100"/>
            <a:ext cx="5221287" cy="17465"/>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26"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graphicFrame>
        <p:nvGraphicFramePr>
          <p:cNvPr id="28" name="Object 27"/>
          <p:cNvGraphicFramePr>
            <a:graphicFrameLocks noChangeAspect="1"/>
          </p:cNvGraphicFramePr>
          <p:nvPr>
            <p:extLst>
              <p:ext uri="{D42A27DB-BD31-4B8C-83A1-F6EECF244321}">
                <p14:modId xmlns:p14="http://schemas.microsoft.com/office/powerpoint/2010/main" val="2270913976"/>
              </p:ext>
            </p:extLst>
          </p:nvPr>
        </p:nvGraphicFramePr>
        <p:xfrm>
          <a:off x="6412369" y="3760778"/>
          <a:ext cx="2632543" cy="2755921"/>
        </p:xfrm>
        <a:graphic>
          <a:graphicData uri="http://schemas.openxmlformats.org/presentationml/2006/ole">
            <mc:AlternateContent xmlns:mc="http://schemas.openxmlformats.org/markup-compatibility/2006">
              <mc:Choice xmlns:v="urn:schemas-microsoft-com:vml" Requires="v">
                <p:oleObj spid="_x0000_s6505" name="Worksheet" r:id="rId5" imgW="2543130" imgH="2666910" progId="Excel.Sheet.12">
                  <p:embed/>
                </p:oleObj>
              </mc:Choice>
              <mc:Fallback>
                <p:oleObj name="Worksheet" r:id="rId5" imgW="2543130" imgH="2666910" progId="Excel.Sheet.12">
                  <p:embed/>
                  <p:pic>
                    <p:nvPicPr>
                      <p:cNvPr id="0" name=""/>
                      <p:cNvPicPr/>
                      <p:nvPr/>
                    </p:nvPicPr>
                    <p:blipFill>
                      <a:blip r:embed="rId6"/>
                      <a:stretch>
                        <a:fillRect/>
                      </a:stretch>
                    </p:blipFill>
                    <p:spPr>
                      <a:xfrm>
                        <a:off x="6412369" y="3760778"/>
                        <a:ext cx="2632543" cy="2755921"/>
                      </a:xfrm>
                      <a:prstGeom prst="rect">
                        <a:avLst/>
                      </a:prstGeom>
                      <a:solidFill>
                        <a:srgbClr val="FFFFFF"/>
                      </a:solidFill>
                    </p:spPr>
                  </p:pic>
                </p:oleObj>
              </mc:Fallback>
            </mc:AlternateContent>
          </a:graphicData>
        </a:graphic>
      </p:graphicFrame>
      <p:sp>
        <p:nvSpPr>
          <p:cNvPr id="30" name="Title 1"/>
          <p:cNvSpPr>
            <a:spLocks noGrp="1"/>
          </p:cNvSpPr>
          <p:nvPr>
            <p:ph type="title"/>
          </p:nvPr>
        </p:nvSpPr>
        <p:spPr/>
        <p:txBody>
          <a:bodyPr rtlCol="0">
            <a:noAutofit/>
          </a:bodyPr>
          <a:lstStyle/>
          <a:p>
            <a:pPr fontAlgn="auto">
              <a:spcAft>
                <a:spcPts val="0"/>
              </a:spcAft>
              <a:defRPr/>
            </a:pPr>
            <a:r>
              <a:rPr lang="en-IN" sz="3600" dirty="0"/>
              <a:t>Special Issues for Step 3: </a:t>
            </a:r>
            <a:r>
              <a:rPr lang="en-IN" sz="3600" dirty="0" smtClean="0"/>
              <a:t/>
            </a:r>
            <a:br>
              <a:rPr lang="en-IN" sz="3600" dirty="0" smtClean="0"/>
            </a:br>
            <a:r>
              <a:rPr lang="en-IN" sz="3600" dirty="0" smtClean="0"/>
              <a:t>Journal </a:t>
            </a:r>
            <a:r>
              <a:rPr lang="en-IN" sz="3600" dirty="0"/>
              <a:t>Entries</a:t>
            </a:r>
          </a:p>
        </p:txBody>
      </p:sp>
      <p:sp>
        <p:nvSpPr>
          <p:cNvPr id="31" name="TextBox 30"/>
          <p:cNvSpPr txBox="1">
            <a:spLocks noChangeArrowheads="1"/>
          </p:cNvSpPr>
          <p:nvPr/>
        </p:nvSpPr>
        <p:spPr bwMode="auto">
          <a:xfrm>
            <a:off x="876299" y="1347343"/>
            <a:ext cx="6946365" cy="492443"/>
          </a:xfrm>
          <a:prstGeom prst="rect">
            <a:avLst/>
          </a:prstGeom>
          <a:noFill/>
          <a:ln w="9525">
            <a:noFill/>
            <a:miter lim="800000"/>
            <a:headEnd/>
            <a:tailEnd/>
          </a:ln>
        </p:spPr>
        <p:txBody>
          <a:bodyPr wrap="square">
            <a:spAutoFit/>
          </a:bodyPr>
          <a:lstStyle/>
          <a:p>
            <a:r>
              <a:rPr lang="en-IN" sz="2600" b="1" dirty="0">
                <a:solidFill>
                  <a:srgbClr val="0070C0"/>
                </a:solidFill>
                <a:latin typeface="Calibri" pitchFamily="34" charset="0"/>
              </a:rPr>
              <a:t>Alternative 2: </a:t>
            </a:r>
            <a:r>
              <a:rPr lang="en-IN" sz="2600" b="1" dirty="0">
                <a:solidFill>
                  <a:srgbClr val="C00000"/>
                </a:solidFill>
                <a:latin typeface="Calibri" pitchFamily="34" charset="0"/>
              </a:rPr>
              <a:t>Most Likely </a:t>
            </a:r>
            <a:r>
              <a:rPr lang="en-IN" sz="2600" b="1" dirty="0" smtClean="0">
                <a:solidFill>
                  <a:srgbClr val="C00000"/>
                </a:solidFill>
                <a:latin typeface="Calibri" pitchFamily="34" charset="0"/>
              </a:rPr>
              <a:t>Amount (continued)</a:t>
            </a:r>
          </a:p>
        </p:txBody>
      </p:sp>
    </p:spTree>
    <p:extLst>
      <p:ext uri="{BB962C8B-B14F-4D97-AF65-F5344CB8AC3E}">
        <p14:creationId xmlns:p14="http://schemas.microsoft.com/office/powerpoint/2010/main" val="19179563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10" presetClass="entr" presetSubtype="0" fill="hold" nodeType="with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500"/>
                                        <p:tgtEl>
                                          <p:spTgt spid="5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fade">
                                      <p:cBhvr>
                                        <p:cTn id="54" dur="500"/>
                                        <p:tgtEl>
                                          <p:spTgt spid="5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fade">
                                      <p:cBhvr>
                                        <p:cTn id="57" dur="500"/>
                                        <p:tgtEl>
                                          <p:spTgt spid="5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500"/>
                                        <p:tgtEl>
                                          <p:spTgt spid="5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fade">
                                      <p:cBhvr>
                                        <p:cTn id="63" dur="500"/>
                                        <p:tgtEl>
                                          <p:spTgt spid="5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500"/>
                                        <p:tgtEl>
                                          <p:spTgt spid="5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fade">
                                      <p:cBhvr>
                                        <p:cTn id="69" dur="500"/>
                                        <p:tgtEl>
                                          <p:spTgt spid="5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5" grpId="0" animBg="1"/>
      <p:bldP spid="23" grpId="0"/>
      <p:bldP spid="21" grpId="0"/>
      <p:bldP spid="39" grpId="0"/>
      <p:bldP spid="40" grpId="0"/>
      <p:bldP spid="41" grpId="0"/>
      <p:bldP spid="42" grpId="0"/>
      <p:bldP spid="43" grpId="0"/>
      <p:bldP spid="45" grpId="0"/>
      <p:bldP spid="44" grpId="0"/>
      <p:bldP spid="52" grpId="0"/>
      <p:bldP spid="53" grpId="0"/>
      <p:bldP spid="54" grpId="0"/>
      <p:bldP spid="55" grpId="0"/>
      <p:bldP spid="56" grpId="0"/>
      <p:bldP spid="57" grpId="0"/>
      <p:bldP spid="58" grpId="0"/>
      <p:bldP spid="3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p:nvPr>
        </p:nvSpPr>
        <p:spPr/>
        <p:txBody>
          <a:bodyPr>
            <a:noAutofit/>
          </a:bodyPr>
          <a:lstStyle/>
          <a:p>
            <a:pPr>
              <a:defRPr/>
            </a:pPr>
            <a:r>
              <a:rPr lang="en-US" sz="3200" dirty="0"/>
              <a:t>Accounting for Variable Consideration</a:t>
            </a:r>
            <a:endParaRPr lang="en-IN" sz="3200" dirty="0"/>
          </a:p>
        </p:txBody>
      </p:sp>
      <p:sp>
        <p:nvSpPr>
          <p:cNvPr id="67586" name="Content Placeholder 2"/>
          <p:cNvSpPr>
            <a:spLocks noGrp="1"/>
          </p:cNvSpPr>
          <p:nvPr>
            <p:ph idx="1"/>
          </p:nvPr>
        </p:nvSpPr>
        <p:spPr>
          <a:xfrm>
            <a:off x="635670" y="1086941"/>
            <a:ext cx="8229600" cy="4525963"/>
          </a:xfrm>
        </p:spPr>
        <p:txBody>
          <a:bodyPr/>
          <a:lstStyle/>
          <a:p>
            <a:pPr marL="0" indent="0">
              <a:buNone/>
            </a:pPr>
            <a:r>
              <a:rPr lang="en-IN" altLang="en-US" sz="2500" dirty="0"/>
              <a:t>Now, assume that after three months TrueTech concludes that, due to low usage of ProSport’s games, the most likely outcome is that it will </a:t>
            </a:r>
            <a:r>
              <a:rPr lang="en-IN" altLang="en-US" sz="2500" i="1" dirty="0"/>
              <a:t>not </a:t>
            </a:r>
            <a:r>
              <a:rPr lang="en-IN" altLang="en-US" sz="2500" dirty="0"/>
              <a:t>receive the $180,000 bonus. </a:t>
            </a:r>
          </a:p>
        </p:txBody>
      </p:sp>
      <p:sp>
        <p:nvSpPr>
          <p:cNvPr id="8" name="Title 2"/>
          <p:cNvSpPr txBox="1">
            <a:spLocks/>
          </p:cNvSpPr>
          <p:nvPr/>
        </p:nvSpPr>
        <p:spPr bwMode="auto">
          <a:xfrm>
            <a:off x="8405813"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9" name="Rectangle 8"/>
          <p:cNvSpPr/>
          <p:nvPr/>
        </p:nvSpPr>
        <p:spPr>
          <a:xfrm>
            <a:off x="1005729" y="5307162"/>
            <a:ext cx="7696200" cy="1268412"/>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0" name="TextBox 9"/>
          <p:cNvSpPr txBox="1">
            <a:spLocks noChangeArrowheads="1"/>
          </p:cNvSpPr>
          <p:nvPr/>
        </p:nvSpPr>
        <p:spPr bwMode="auto">
          <a:xfrm>
            <a:off x="1005729" y="5315101"/>
            <a:ext cx="4686300" cy="461963"/>
          </a:xfrm>
          <a:prstGeom prst="rect">
            <a:avLst/>
          </a:prstGeom>
          <a:noFill/>
          <a:ln w="9525">
            <a:noFill/>
            <a:miter lim="800000"/>
            <a:headEnd/>
            <a:tailEnd/>
          </a:ln>
        </p:spPr>
        <p:txBody>
          <a:bodyPr>
            <a:spAutoFit/>
          </a:bodyPr>
          <a:lstStyle/>
          <a:p>
            <a:pPr algn="ctr">
              <a:defRPr/>
            </a:pPr>
            <a:r>
              <a:rPr lang="en-US" sz="2400" b="1" dirty="0">
                <a:latin typeface="+mn-lt"/>
              </a:rPr>
              <a:t>Journal Entry at start of April</a:t>
            </a:r>
            <a:endParaRPr lang="en-IN" sz="2400" b="1" baseline="30000" dirty="0">
              <a:latin typeface="+mn-lt"/>
            </a:endParaRPr>
          </a:p>
        </p:txBody>
      </p:sp>
      <p:sp>
        <p:nvSpPr>
          <p:cNvPr id="11" name="TextBox 10"/>
          <p:cNvSpPr txBox="1">
            <a:spLocks noChangeArrowheads="1"/>
          </p:cNvSpPr>
          <p:nvPr/>
        </p:nvSpPr>
        <p:spPr bwMode="auto">
          <a:xfrm>
            <a:off x="1005729" y="5737376"/>
            <a:ext cx="4686300" cy="460375"/>
          </a:xfrm>
          <a:prstGeom prst="rect">
            <a:avLst/>
          </a:prstGeom>
          <a:noFill/>
          <a:ln w="9525">
            <a:noFill/>
            <a:miter lim="800000"/>
            <a:headEnd/>
            <a:tailEnd/>
          </a:ln>
        </p:spPr>
        <p:txBody>
          <a:bodyPr>
            <a:spAutoFit/>
          </a:bodyPr>
          <a:lstStyle/>
          <a:p>
            <a:pPr>
              <a:defRPr/>
            </a:pPr>
            <a:r>
              <a:rPr lang="en-IN" sz="2400" dirty="0">
                <a:latin typeface="+mn-lt"/>
              </a:rPr>
              <a:t>Service revenue</a:t>
            </a:r>
            <a:endParaRPr lang="en-IN" sz="2400" baseline="30000" dirty="0">
              <a:latin typeface="+mn-lt"/>
            </a:endParaRPr>
          </a:p>
        </p:txBody>
      </p:sp>
      <p:sp>
        <p:nvSpPr>
          <p:cNvPr id="12" name="TextBox 11"/>
          <p:cNvSpPr txBox="1">
            <a:spLocks noChangeArrowheads="1"/>
          </p:cNvSpPr>
          <p:nvPr/>
        </p:nvSpPr>
        <p:spPr bwMode="auto">
          <a:xfrm>
            <a:off x="1005729" y="6121551"/>
            <a:ext cx="5010150" cy="460375"/>
          </a:xfrm>
          <a:prstGeom prst="rect">
            <a:avLst/>
          </a:prstGeom>
          <a:noFill/>
          <a:ln w="9525">
            <a:noFill/>
            <a:miter lim="800000"/>
            <a:headEnd/>
            <a:tailEnd/>
          </a:ln>
        </p:spPr>
        <p:txBody>
          <a:bodyPr>
            <a:spAutoFit/>
          </a:bodyPr>
          <a:lstStyle/>
          <a:p>
            <a:pPr>
              <a:defRPr/>
            </a:pPr>
            <a:r>
              <a:rPr lang="en-IN" sz="2400" dirty="0">
                <a:latin typeface="+mn-lt"/>
              </a:rPr>
              <a:t>       Bonus receivable</a:t>
            </a:r>
            <a:endParaRPr lang="en-IN" sz="2400" baseline="30000" dirty="0">
              <a:latin typeface="+mn-lt"/>
            </a:endParaRPr>
          </a:p>
        </p:txBody>
      </p:sp>
      <p:sp>
        <p:nvSpPr>
          <p:cNvPr id="13" name="TextBox 12"/>
          <p:cNvSpPr txBox="1">
            <a:spLocks noChangeArrowheads="1"/>
          </p:cNvSpPr>
          <p:nvPr/>
        </p:nvSpPr>
        <p:spPr bwMode="auto">
          <a:xfrm>
            <a:off x="7158879" y="6113614"/>
            <a:ext cx="1516062" cy="460375"/>
          </a:xfrm>
          <a:prstGeom prst="rect">
            <a:avLst/>
          </a:prstGeom>
          <a:noFill/>
          <a:ln w="9525">
            <a:noFill/>
            <a:miter lim="800000"/>
            <a:headEnd/>
            <a:tailEnd/>
          </a:ln>
        </p:spPr>
        <p:txBody>
          <a:bodyPr>
            <a:spAutoFit/>
          </a:bodyPr>
          <a:lstStyle/>
          <a:p>
            <a:pPr algn="r">
              <a:defRPr/>
            </a:pPr>
            <a:r>
              <a:rPr lang="en-US" sz="2400" b="1" dirty="0">
                <a:solidFill>
                  <a:srgbClr val="00B0F0"/>
                </a:solidFill>
                <a:latin typeface="+mn-lt"/>
              </a:rPr>
              <a:t>90,000</a:t>
            </a:r>
            <a:endParaRPr lang="en-IN" sz="2400" b="1" baseline="30000" dirty="0">
              <a:solidFill>
                <a:srgbClr val="00B0F0"/>
              </a:solidFill>
              <a:latin typeface="+mn-lt"/>
            </a:endParaRPr>
          </a:p>
        </p:txBody>
      </p:sp>
      <p:sp>
        <p:nvSpPr>
          <p:cNvPr id="14" name="TextBox 13"/>
          <p:cNvSpPr txBox="1">
            <a:spLocks noChangeArrowheads="1"/>
          </p:cNvSpPr>
          <p:nvPr/>
        </p:nvSpPr>
        <p:spPr bwMode="auto">
          <a:xfrm>
            <a:off x="5825379" y="5737376"/>
            <a:ext cx="1504950" cy="460375"/>
          </a:xfrm>
          <a:prstGeom prst="rect">
            <a:avLst/>
          </a:prstGeom>
          <a:noFill/>
          <a:ln w="9525">
            <a:noFill/>
            <a:miter lim="800000"/>
            <a:headEnd/>
            <a:tailEnd/>
          </a:ln>
        </p:spPr>
        <p:txBody>
          <a:bodyPr>
            <a:spAutoFit/>
          </a:bodyPr>
          <a:lstStyle/>
          <a:p>
            <a:pPr algn="r">
              <a:defRPr/>
            </a:pPr>
            <a:r>
              <a:rPr lang="en-US" sz="2400" b="1" dirty="0">
                <a:solidFill>
                  <a:srgbClr val="EC008C"/>
                </a:solidFill>
                <a:latin typeface="+mn-lt"/>
              </a:rPr>
              <a:t>90,000</a:t>
            </a:r>
            <a:endParaRPr lang="en-IN" sz="2400" b="1" baseline="30000" dirty="0">
              <a:solidFill>
                <a:srgbClr val="EC008C"/>
              </a:solidFill>
              <a:latin typeface="+mn-lt"/>
            </a:endParaRPr>
          </a:p>
        </p:txBody>
      </p:sp>
      <p:sp>
        <p:nvSpPr>
          <p:cNvPr id="15" name="TextBox 14"/>
          <p:cNvSpPr txBox="1">
            <a:spLocks noChangeArrowheads="1"/>
          </p:cNvSpPr>
          <p:nvPr/>
        </p:nvSpPr>
        <p:spPr bwMode="auto">
          <a:xfrm>
            <a:off x="7398591" y="5307162"/>
            <a:ext cx="1289050" cy="461962"/>
          </a:xfrm>
          <a:prstGeom prst="rect">
            <a:avLst/>
          </a:prstGeom>
          <a:noFill/>
          <a:ln w="9525">
            <a:noFill/>
            <a:miter lim="800000"/>
            <a:headEnd/>
            <a:tailEnd/>
          </a:ln>
        </p:spPr>
        <p:txBody>
          <a:bodyPr>
            <a:spAutoFit/>
          </a:bodyPr>
          <a:lstStyle/>
          <a:p>
            <a:pPr algn="ctr">
              <a:defRPr/>
            </a:pPr>
            <a:r>
              <a:rPr lang="en-US" sz="2400" b="1" dirty="0">
                <a:latin typeface="+mn-lt"/>
              </a:rPr>
              <a:t>Credit</a:t>
            </a:r>
            <a:endParaRPr lang="en-IN" sz="2400" b="1" baseline="30000" dirty="0">
              <a:latin typeface="+mn-lt"/>
            </a:endParaRPr>
          </a:p>
        </p:txBody>
      </p:sp>
      <p:sp>
        <p:nvSpPr>
          <p:cNvPr id="16" name="TextBox 15"/>
          <p:cNvSpPr txBox="1">
            <a:spLocks noChangeArrowheads="1"/>
          </p:cNvSpPr>
          <p:nvPr/>
        </p:nvSpPr>
        <p:spPr bwMode="auto">
          <a:xfrm>
            <a:off x="6041279" y="5307162"/>
            <a:ext cx="1289050" cy="461962"/>
          </a:xfrm>
          <a:prstGeom prst="rect">
            <a:avLst/>
          </a:prstGeom>
          <a:noFill/>
          <a:ln w="9525">
            <a:noFill/>
            <a:miter lim="800000"/>
            <a:headEnd/>
            <a:tailEnd/>
          </a:ln>
        </p:spPr>
        <p:txBody>
          <a:bodyPr>
            <a:spAutoFit/>
          </a:bodyPr>
          <a:lstStyle/>
          <a:p>
            <a:pPr algn="ctr">
              <a:defRPr/>
            </a:pPr>
            <a:r>
              <a:rPr lang="en-US" sz="2400" b="1" dirty="0">
                <a:latin typeface="+mn-lt"/>
              </a:rPr>
              <a:t>Debit</a:t>
            </a:r>
            <a:endParaRPr lang="en-IN" sz="2400" b="1" baseline="30000" dirty="0">
              <a:latin typeface="+mn-lt"/>
            </a:endParaRPr>
          </a:p>
        </p:txBody>
      </p:sp>
      <p:cxnSp>
        <p:nvCxnSpPr>
          <p:cNvPr id="17" name="Straight Connector 16"/>
          <p:cNvCxnSpPr/>
          <p:nvPr/>
        </p:nvCxnSpPr>
        <p:spPr>
          <a:xfrm>
            <a:off x="1005729" y="5734199"/>
            <a:ext cx="7696200"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graphicFrame>
        <p:nvGraphicFramePr>
          <p:cNvPr id="18" name="Object 17"/>
          <p:cNvGraphicFramePr>
            <a:graphicFrameLocks noChangeAspect="1"/>
          </p:cNvGraphicFramePr>
          <p:nvPr>
            <p:extLst>
              <p:ext uri="{D42A27DB-BD31-4B8C-83A1-F6EECF244321}">
                <p14:modId xmlns:p14="http://schemas.microsoft.com/office/powerpoint/2010/main" val="3632795667"/>
              </p:ext>
            </p:extLst>
          </p:nvPr>
        </p:nvGraphicFramePr>
        <p:xfrm>
          <a:off x="1633503" y="2363638"/>
          <a:ext cx="2811463" cy="2290763"/>
        </p:xfrm>
        <a:graphic>
          <a:graphicData uri="http://schemas.openxmlformats.org/presentationml/2006/ole">
            <mc:AlternateContent xmlns:mc="http://schemas.openxmlformats.org/markup-compatibility/2006">
              <mc:Choice xmlns:v="urn:schemas-microsoft-com:vml" Requires="v">
                <p:oleObj spid="_x0000_s7866" name="Worksheet" r:id="rId5" imgW="2543130" imgH="2076540" progId="Excel.Sheet.12">
                  <p:embed/>
                </p:oleObj>
              </mc:Choice>
              <mc:Fallback>
                <p:oleObj name="Worksheet" r:id="rId5" imgW="2543130" imgH="2076540" progId="Excel.Sheet.12">
                  <p:embed/>
                  <p:pic>
                    <p:nvPicPr>
                      <p:cNvPr id="0" name=""/>
                      <p:cNvPicPr/>
                      <p:nvPr/>
                    </p:nvPicPr>
                    <p:blipFill>
                      <a:blip r:embed="rId6"/>
                      <a:stretch>
                        <a:fillRect/>
                      </a:stretch>
                    </p:blipFill>
                    <p:spPr>
                      <a:xfrm>
                        <a:off x="1633503" y="2363638"/>
                        <a:ext cx="2811463" cy="2290763"/>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911686536"/>
              </p:ext>
            </p:extLst>
          </p:nvPr>
        </p:nvGraphicFramePr>
        <p:xfrm>
          <a:off x="4695559" y="2331031"/>
          <a:ext cx="3495675" cy="2943225"/>
        </p:xfrm>
        <a:graphic>
          <a:graphicData uri="http://schemas.openxmlformats.org/presentationml/2006/ole">
            <mc:AlternateContent xmlns:mc="http://schemas.openxmlformats.org/markup-compatibility/2006">
              <mc:Choice xmlns:v="urn:schemas-microsoft-com:vml" Requires="v">
                <p:oleObj spid="_x0000_s7867" name="Worksheet" r:id="rId8" imgW="3162240" imgH="2666910" progId="Excel.Sheet.12">
                  <p:embed/>
                </p:oleObj>
              </mc:Choice>
              <mc:Fallback>
                <p:oleObj name="Worksheet" r:id="rId8" imgW="3162240" imgH="2666910" progId="Excel.Sheet.12">
                  <p:embed/>
                  <p:pic>
                    <p:nvPicPr>
                      <p:cNvPr id="0" name=""/>
                      <p:cNvPicPr/>
                      <p:nvPr/>
                    </p:nvPicPr>
                    <p:blipFill>
                      <a:blip r:embed="rId9"/>
                      <a:stretch>
                        <a:fillRect/>
                      </a:stretch>
                    </p:blipFill>
                    <p:spPr>
                      <a:xfrm>
                        <a:off x="4695559" y="2331031"/>
                        <a:ext cx="3495675" cy="2943225"/>
                      </a:xfrm>
                      <a:prstGeom prst="rect">
                        <a:avLst/>
                      </a:prstGeom>
                    </p:spPr>
                  </p:pic>
                </p:oleObj>
              </mc:Fallback>
            </mc:AlternateContent>
          </a:graphicData>
        </a:graphic>
      </p:graphicFrame>
    </p:spTree>
    <p:extLst>
      <p:ext uri="{BB962C8B-B14F-4D97-AF65-F5344CB8AC3E}">
        <p14:creationId xmlns:p14="http://schemas.microsoft.com/office/powerpoint/2010/main" val="42288749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 presetClass="entr" presetSubtype="0" fill="hold" grpId="1" nodeType="with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par>
                                <p:cTn id="34" presetID="10"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0" grpId="1"/>
      <p:bldP spid="11" grpId="0"/>
      <p:bldP spid="12" grpId="0"/>
      <p:bldP spid="13" grpId="0"/>
      <p:bldP spid="14" grpId="0"/>
      <p:bldP spid="15" grpId="0"/>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Content Placeholder 2"/>
          <p:cNvSpPr>
            <a:spLocks noGrp="1"/>
          </p:cNvSpPr>
          <p:nvPr>
            <p:ph idx="1"/>
          </p:nvPr>
        </p:nvSpPr>
        <p:spPr>
          <a:xfrm>
            <a:off x="611560" y="1425126"/>
            <a:ext cx="8229600" cy="4525963"/>
          </a:xfrm>
        </p:spPr>
        <p:txBody>
          <a:bodyPr/>
          <a:lstStyle/>
          <a:p>
            <a:pPr marL="0" indent="0">
              <a:buNone/>
            </a:pPr>
            <a:r>
              <a:rPr lang="en-IN" altLang="en-US" sz="2500" dirty="0"/>
              <a:t>In the remaining three months, TrueTech will recognize revenue associated with the fixed portion of the contract, and will not accrue bonus revenue. </a:t>
            </a:r>
          </a:p>
        </p:txBody>
      </p:sp>
      <p:sp>
        <p:nvSpPr>
          <p:cNvPr id="8" name="Title 2"/>
          <p:cNvSpPr txBox="1">
            <a:spLocks/>
          </p:cNvSpPr>
          <p:nvPr/>
        </p:nvSpPr>
        <p:spPr bwMode="auto">
          <a:xfrm>
            <a:off x="8389939" y="3150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9" name="Rectangle 8"/>
          <p:cNvSpPr/>
          <p:nvPr/>
        </p:nvSpPr>
        <p:spPr>
          <a:xfrm>
            <a:off x="1005729" y="5332664"/>
            <a:ext cx="7696200" cy="1268412"/>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0" name="TextBox 9"/>
          <p:cNvSpPr txBox="1">
            <a:spLocks noChangeArrowheads="1"/>
          </p:cNvSpPr>
          <p:nvPr/>
        </p:nvSpPr>
        <p:spPr bwMode="auto">
          <a:xfrm>
            <a:off x="1005729" y="5340603"/>
            <a:ext cx="4686300" cy="461963"/>
          </a:xfrm>
          <a:prstGeom prst="rect">
            <a:avLst/>
          </a:prstGeom>
          <a:noFill/>
          <a:ln w="9525">
            <a:noFill/>
            <a:miter lim="800000"/>
            <a:headEnd/>
            <a:tailEnd/>
          </a:ln>
        </p:spPr>
        <p:txBody>
          <a:bodyPr>
            <a:spAutoFit/>
          </a:bodyPr>
          <a:lstStyle/>
          <a:p>
            <a:pPr algn="ctr">
              <a:defRPr/>
            </a:pPr>
            <a:r>
              <a:rPr lang="en-US" sz="2400" b="1" dirty="0">
                <a:latin typeface="+mn-lt"/>
              </a:rPr>
              <a:t>Journal Entry months </a:t>
            </a:r>
            <a:r>
              <a:rPr lang="en-US" sz="2400" b="1" dirty="0" smtClean="0">
                <a:latin typeface="+mn-lt"/>
              </a:rPr>
              <a:t>4–6</a:t>
            </a:r>
            <a:endParaRPr lang="en-IN" sz="2400" b="1" baseline="30000" dirty="0">
              <a:latin typeface="+mn-lt"/>
            </a:endParaRPr>
          </a:p>
        </p:txBody>
      </p:sp>
      <p:sp>
        <p:nvSpPr>
          <p:cNvPr id="11" name="TextBox 10"/>
          <p:cNvSpPr txBox="1">
            <a:spLocks noChangeArrowheads="1"/>
          </p:cNvSpPr>
          <p:nvPr/>
        </p:nvSpPr>
        <p:spPr bwMode="auto">
          <a:xfrm>
            <a:off x="1005729" y="5762878"/>
            <a:ext cx="4686300" cy="460375"/>
          </a:xfrm>
          <a:prstGeom prst="rect">
            <a:avLst/>
          </a:prstGeom>
          <a:noFill/>
          <a:ln w="9525">
            <a:noFill/>
            <a:miter lim="800000"/>
            <a:headEnd/>
            <a:tailEnd/>
          </a:ln>
        </p:spPr>
        <p:txBody>
          <a:bodyPr>
            <a:spAutoFit/>
          </a:bodyPr>
          <a:lstStyle/>
          <a:p>
            <a:pPr>
              <a:defRPr/>
            </a:pPr>
            <a:r>
              <a:rPr lang="en-IN" altLang="en-US" sz="2400" dirty="0">
                <a:latin typeface="Calibri" pitchFamily="34" charset="0"/>
              </a:rPr>
              <a:t>Deferred revenue</a:t>
            </a:r>
            <a:endParaRPr lang="en-IN" sz="2400" baseline="30000" dirty="0">
              <a:latin typeface="+mn-lt"/>
            </a:endParaRPr>
          </a:p>
        </p:txBody>
      </p:sp>
      <p:sp>
        <p:nvSpPr>
          <p:cNvPr id="12" name="TextBox 11"/>
          <p:cNvSpPr txBox="1">
            <a:spLocks noChangeArrowheads="1"/>
          </p:cNvSpPr>
          <p:nvPr/>
        </p:nvSpPr>
        <p:spPr bwMode="auto">
          <a:xfrm>
            <a:off x="1192339" y="6147053"/>
            <a:ext cx="5010150" cy="460375"/>
          </a:xfrm>
          <a:prstGeom prst="rect">
            <a:avLst/>
          </a:prstGeom>
          <a:noFill/>
          <a:ln w="9525">
            <a:noFill/>
            <a:miter lim="800000"/>
            <a:headEnd/>
            <a:tailEnd/>
          </a:ln>
        </p:spPr>
        <p:txBody>
          <a:bodyPr>
            <a:spAutoFit/>
          </a:bodyPr>
          <a:lstStyle/>
          <a:p>
            <a:pPr>
              <a:defRPr/>
            </a:pPr>
            <a:r>
              <a:rPr lang="en-IN" sz="2400" dirty="0">
                <a:latin typeface="+mn-lt"/>
                <a:cs typeface="Arial" panose="020B0604020202020204" pitchFamily="34" charset="0"/>
              </a:rPr>
              <a:t>    Service revenue</a:t>
            </a:r>
            <a:endParaRPr lang="en-IN" sz="2400" baseline="30000" dirty="0">
              <a:latin typeface="+mn-lt"/>
              <a:cs typeface="Arial" panose="020B0604020202020204" pitchFamily="34" charset="0"/>
            </a:endParaRPr>
          </a:p>
        </p:txBody>
      </p:sp>
      <p:sp>
        <p:nvSpPr>
          <p:cNvPr id="13" name="TextBox 12"/>
          <p:cNvSpPr txBox="1">
            <a:spLocks noChangeArrowheads="1"/>
          </p:cNvSpPr>
          <p:nvPr/>
        </p:nvSpPr>
        <p:spPr bwMode="auto">
          <a:xfrm>
            <a:off x="7158879" y="6139116"/>
            <a:ext cx="1516062" cy="460375"/>
          </a:xfrm>
          <a:prstGeom prst="rect">
            <a:avLst/>
          </a:prstGeom>
          <a:noFill/>
          <a:ln w="9525">
            <a:noFill/>
            <a:miter lim="800000"/>
            <a:headEnd/>
            <a:tailEnd/>
          </a:ln>
        </p:spPr>
        <p:txBody>
          <a:bodyPr>
            <a:spAutoFit/>
          </a:bodyPr>
          <a:lstStyle/>
          <a:p>
            <a:pPr algn="r">
              <a:defRPr/>
            </a:pPr>
            <a:r>
              <a:rPr lang="en-US" sz="2400" dirty="0">
                <a:latin typeface="+mn-lt"/>
              </a:rPr>
              <a:t>50,000</a:t>
            </a:r>
            <a:endParaRPr lang="en-IN" sz="2400" baseline="30000" dirty="0">
              <a:latin typeface="+mn-lt"/>
            </a:endParaRPr>
          </a:p>
        </p:txBody>
      </p:sp>
      <p:sp>
        <p:nvSpPr>
          <p:cNvPr id="14" name="TextBox 13"/>
          <p:cNvSpPr txBox="1">
            <a:spLocks noChangeArrowheads="1"/>
          </p:cNvSpPr>
          <p:nvPr/>
        </p:nvSpPr>
        <p:spPr bwMode="auto">
          <a:xfrm>
            <a:off x="5825379" y="5762878"/>
            <a:ext cx="1504950" cy="461665"/>
          </a:xfrm>
          <a:prstGeom prst="rect">
            <a:avLst/>
          </a:prstGeom>
          <a:noFill/>
          <a:ln w="9525">
            <a:noFill/>
            <a:miter lim="800000"/>
            <a:headEnd/>
            <a:tailEnd/>
          </a:ln>
        </p:spPr>
        <p:txBody>
          <a:bodyPr>
            <a:spAutoFit/>
          </a:bodyPr>
          <a:lstStyle/>
          <a:p>
            <a:pPr algn="r">
              <a:defRPr/>
            </a:pPr>
            <a:r>
              <a:rPr lang="en-US" sz="2400" dirty="0">
                <a:latin typeface="+mn-lt"/>
              </a:rPr>
              <a:t>50,000</a:t>
            </a:r>
            <a:endParaRPr lang="en-IN" sz="2400" baseline="30000" dirty="0">
              <a:latin typeface="+mn-lt"/>
            </a:endParaRPr>
          </a:p>
        </p:txBody>
      </p:sp>
      <p:sp>
        <p:nvSpPr>
          <p:cNvPr id="15" name="TextBox 14"/>
          <p:cNvSpPr txBox="1">
            <a:spLocks noChangeArrowheads="1"/>
          </p:cNvSpPr>
          <p:nvPr/>
        </p:nvSpPr>
        <p:spPr bwMode="auto">
          <a:xfrm>
            <a:off x="7398591" y="5332664"/>
            <a:ext cx="1289050" cy="461962"/>
          </a:xfrm>
          <a:prstGeom prst="rect">
            <a:avLst/>
          </a:prstGeom>
          <a:noFill/>
          <a:ln w="9525">
            <a:noFill/>
            <a:miter lim="800000"/>
            <a:headEnd/>
            <a:tailEnd/>
          </a:ln>
        </p:spPr>
        <p:txBody>
          <a:bodyPr>
            <a:spAutoFit/>
          </a:bodyPr>
          <a:lstStyle/>
          <a:p>
            <a:pPr algn="ctr">
              <a:defRPr/>
            </a:pPr>
            <a:r>
              <a:rPr lang="en-US" sz="2400" b="1" dirty="0">
                <a:latin typeface="+mn-lt"/>
              </a:rPr>
              <a:t>Credit</a:t>
            </a:r>
            <a:endParaRPr lang="en-IN" sz="2400" b="1" baseline="30000" dirty="0">
              <a:latin typeface="+mn-lt"/>
            </a:endParaRPr>
          </a:p>
        </p:txBody>
      </p:sp>
      <p:graphicFrame>
        <p:nvGraphicFramePr>
          <p:cNvPr id="18" name="Object 17"/>
          <p:cNvGraphicFramePr>
            <a:graphicFrameLocks noChangeAspect="1"/>
          </p:cNvGraphicFramePr>
          <p:nvPr>
            <p:extLst>
              <p:ext uri="{D42A27DB-BD31-4B8C-83A1-F6EECF244321}">
                <p14:modId xmlns:p14="http://schemas.microsoft.com/office/powerpoint/2010/main" val="2294488939"/>
              </p:ext>
            </p:extLst>
          </p:nvPr>
        </p:nvGraphicFramePr>
        <p:xfrm>
          <a:off x="4789488" y="2252753"/>
          <a:ext cx="3495675" cy="2943225"/>
        </p:xfrm>
        <a:graphic>
          <a:graphicData uri="http://schemas.openxmlformats.org/presentationml/2006/ole">
            <mc:AlternateContent xmlns:mc="http://schemas.openxmlformats.org/markup-compatibility/2006">
              <mc:Choice xmlns:v="urn:schemas-microsoft-com:vml" Requires="v">
                <p:oleObj spid="_x0000_s8552" name="Worksheet" r:id="rId5" imgW="3162240" imgH="2666910" progId="Excel.Sheet.12">
                  <p:embed/>
                </p:oleObj>
              </mc:Choice>
              <mc:Fallback>
                <p:oleObj name="Worksheet" r:id="rId5" imgW="3162240" imgH="2666910" progId="Excel.Sheet.12">
                  <p:embed/>
                  <p:pic>
                    <p:nvPicPr>
                      <p:cNvPr id="0" name=""/>
                      <p:cNvPicPr/>
                      <p:nvPr/>
                    </p:nvPicPr>
                    <p:blipFill>
                      <a:blip r:embed="rId6"/>
                      <a:stretch>
                        <a:fillRect/>
                      </a:stretch>
                    </p:blipFill>
                    <p:spPr>
                      <a:xfrm>
                        <a:off x="4789488" y="2252753"/>
                        <a:ext cx="3495675" cy="2943225"/>
                      </a:xfrm>
                      <a:prstGeom prst="rect">
                        <a:avLst/>
                      </a:prstGeom>
                    </p:spPr>
                  </p:pic>
                </p:oleObj>
              </mc:Fallback>
            </mc:AlternateContent>
          </a:graphicData>
        </a:graphic>
      </p:graphicFrame>
      <p:sp>
        <p:nvSpPr>
          <p:cNvPr id="16" name="TextBox 15"/>
          <p:cNvSpPr txBox="1">
            <a:spLocks noChangeArrowheads="1"/>
          </p:cNvSpPr>
          <p:nvPr/>
        </p:nvSpPr>
        <p:spPr bwMode="auto">
          <a:xfrm>
            <a:off x="6041279" y="5332664"/>
            <a:ext cx="1289050" cy="461962"/>
          </a:xfrm>
          <a:prstGeom prst="rect">
            <a:avLst/>
          </a:prstGeom>
          <a:noFill/>
          <a:ln w="9525">
            <a:noFill/>
            <a:miter lim="800000"/>
            <a:headEnd/>
            <a:tailEnd/>
          </a:ln>
        </p:spPr>
        <p:txBody>
          <a:bodyPr>
            <a:spAutoFit/>
          </a:bodyPr>
          <a:lstStyle/>
          <a:p>
            <a:pPr algn="ctr">
              <a:defRPr/>
            </a:pPr>
            <a:r>
              <a:rPr lang="en-US" sz="2400" b="1" dirty="0">
                <a:latin typeface="+mn-lt"/>
              </a:rPr>
              <a:t>Debit</a:t>
            </a:r>
            <a:endParaRPr lang="en-IN" sz="2400" b="1" baseline="30000" dirty="0">
              <a:latin typeface="+mn-lt"/>
            </a:endParaRPr>
          </a:p>
        </p:txBody>
      </p:sp>
      <p:cxnSp>
        <p:nvCxnSpPr>
          <p:cNvPr id="17" name="Straight Connector 16"/>
          <p:cNvCxnSpPr/>
          <p:nvPr/>
        </p:nvCxnSpPr>
        <p:spPr>
          <a:xfrm>
            <a:off x="1005729" y="5759701"/>
            <a:ext cx="7696200"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6787645" y="3895584"/>
            <a:ext cx="818309" cy="931421"/>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 name="Title 2"/>
          <p:cNvSpPr>
            <a:spLocks noGrp="1"/>
          </p:cNvSpPr>
          <p:nvPr>
            <p:ph type="title"/>
          </p:nvPr>
        </p:nvSpPr>
        <p:spPr>
          <a:xfrm>
            <a:off x="1005729" y="269425"/>
            <a:ext cx="8229600" cy="1143000"/>
          </a:xfrm>
        </p:spPr>
        <p:txBody>
          <a:bodyPr>
            <a:normAutofit fontScale="90000"/>
          </a:bodyPr>
          <a:lstStyle/>
          <a:p>
            <a:r>
              <a:rPr lang="en-US" sz="3200" dirty="0"/>
              <a:t/>
            </a:r>
            <a:br>
              <a:rPr lang="en-US" sz="3200" dirty="0"/>
            </a:br>
            <a:r>
              <a:rPr lang="en-US" sz="3600" dirty="0"/>
              <a:t>Accounting for Variable </a:t>
            </a:r>
            <a:r>
              <a:rPr lang="en-US" sz="3600" dirty="0" smtClean="0"/>
              <a:t>Consideration </a:t>
            </a:r>
            <a:r>
              <a:rPr lang="en-US" sz="2900" dirty="0" smtClean="0"/>
              <a:t>(continued)</a:t>
            </a:r>
            <a:r>
              <a:rPr lang="en-US" sz="3200" dirty="0"/>
              <a:t/>
            </a:r>
            <a:br>
              <a:rPr lang="en-US" sz="3200" dirty="0"/>
            </a:br>
            <a:endParaRPr lang="en-US" sz="3200" dirty="0"/>
          </a:p>
        </p:txBody>
      </p:sp>
    </p:spTree>
    <p:extLst>
      <p:ext uri="{BB962C8B-B14F-4D97-AF65-F5344CB8AC3E}">
        <p14:creationId xmlns:p14="http://schemas.microsoft.com/office/powerpoint/2010/main" val="20736918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a:t>
            </a:r>
            <a:r>
              <a:rPr lang="en-US" altLang="en-US" b="1" dirty="0" smtClean="0"/>
              <a:t>Check: Variable Consideration</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buNone/>
            </a:pPr>
            <a:r>
              <a:rPr lang="en-US" sz="2000" dirty="0"/>
              <a:t>Siddhi enters into a contract offering variable consideration. The contract pays Siddhi $2,000/month for six months of continuous consulting services. In addition, there is a 60% chance the contract will pay an additional $4,000 and a 40% chance the contract will pay an additional $6,000, depending on the outcome of the consulting contract. Siddhi concludes that this contract qualifies for revenue recognition over time. </a:t>
            </a:r>
            <a:endParaRPr lang="en-US" sz="2000" dirty="0" smtClean="0"/>
          </a:p>
          <a:p>
            <a:pPr marL="0" indent="0">
              <a:buNone/>
            </a:pPr>
            <a:endParaRPr lang="en-US" sz="2000" dirty="0" smtClean="0"/>
          </a:p>
          <a:p>
            <a:pPr marL="0" indent="0">
              <a:spcAft>
                <a:spcPts val="1200"/>
              </a:spcAft>
              <a:buNone/>
            </a:pPr>
            <a:r>
              <a:rPr lang="en-US" sz="2000" dirty="0" smtClean="0"/>
              <a:t>Assume </a:t>
            </a:r>
            <a:r>
              <a:rPr lang="en-US" sz="2000" dirty="0"/>
              <a:t>Siddhi estimates variable consideration as the </a:t>
            </a:r>
            <a:r>
              <a:rPr lang="en-US" sz="2000" b="1" dirty="0"/>
              <a:t>most likely amount</a:t>
            </a:r>
            <a:r>
              <a:rPr lang="en-US" sz="2000" dirty="0"/>
              <a:t>. What is the amount of revenue Siddhi would recognize for the first month of the contract?</a:t>
            </a:r>
          </a:p>
          <a:p>
            <a:pPr marL="457200" lvl="0" indent="-457200">
              <a:buFont typeface="+mj-lt"/>
              <a:buAutoNum type="alphaLcPeriod"/>
              <a:tabLst>
                <a:tab pos="344488" algn="l"/>
              </a:tabLst>
            </a:pPr>
            <a:r>
              <a:rPr lang="en-US" sz="2000" dirty="0" smtClean="0"/>
              <a:t>$</a:t>
            </a:r>
            <a:r>
              <a:rPr lang="en-US" sz="2000" dirty="0"/>
              <a:t>2,000</a:t>
            </a:r>
          </a:p>
          <a:p>
            <a:pPr marL="457200" lvl="0" indent="-457200">
              <a:buFont typeface="+mj-lt"/>
              <a:buAutoNum type="alphaLcPeriod"/>
              <a:tabLst>
                <a:tab pos="344488" algn="l"/>
              </a:tabLst>
            </a:pPr>
            <a:r>
              <a:rPr lang="en-US" sz="2000" dirty="0" smtClean="0"/>
              <a:t>$</a:t>
            </a:r>
            <a:r>
              <a:rPr lang="en-US" sz="2000" dirty="0"/>
              <a:t>2,666</a:t>
            </a:r>
          </a:p>
          <a:p>
            <a:pPr marL="457200" lvl="0" indent="-457200">
              <a:buFont typeface="+mj-lt"/>
              <a:buAutoNum type="alphaLcPeriod"/>
              <a:tabLst>
                <a:tab pos="344488" algn="l"/>
              </a:tabLst>
            </a:pPr>
            <a:r>
              <a:rPr lang="en-US" sz="2000" dirty="0" smtClean="0"/>
              <a:t>$</a:t>
            </a:r>
            <a:r>
              <a:rPr lang="en-US" sz="2000" dirty="0"/>
              <a:t>2,800</a:t>
            </a:r>
          </a:p>
          <a:p>
            <a:pPr marL="457200" indent="-457200">
              <a:buFont typeface="+mj-lt"/>
              <a:buAutoNum type="alphaLcPeriod"/>
              <a:tabLst>
                <a:tab pos="344488" algn="l"/>
              </a:tabLst>
            </a:pPr>
            <a:r>
              <a:rPr lang="en-US" sz="2000" dirty="0" smtClean="0"/>
              <a:t>$2,400</a:t>
            </a:r>
            <a:endParaRPr lang="en-US" sz="2000" dirty="0"/>
          </a:p>
        </p:txBody>
      </p:sp>
      <p:sp>
        <p:nvSpPr>
          <p:cNvPr id="2" name="Oval 1"/>
          <p:cNvSpPr/>
          <p:nvPr/>
        </p:nvSpPr>
        <p:spPr bwMode="auto">
          <a:xfrm>
            <a:off x="733149" y="521511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439438" y="4945977"/>
            <a:ext cx="6429093" cy="1477328"/>
          </a:xfrm>
          <a:prstGeom prst="rect">
            <a:avLst/>
          </a:prstGeom>
          <a:solidFill>
            <a:srgbClr val="FDEADA"/>
          </a:solidFill>
          <a:ln w="6350">
            <a:solidFill>
              <a:schemeClr val="tx1"/>
            </a:solidFill>
          </a:ln>
        </p:spPr>
        <p:txBody>
          <a:bodyPr wrap="square" rtlCol="0">
            <a:spAutoFit/>
          </a:bodyPr>
          <a:lstStyle/>
          <a:p>
            <a:r>
              <a:rPr lang="en-US" dirty="0" smtClean="0">
                <a:latin typeface="+mn-lt"/>
                <a:cs typeface="Arial" panose="020B0604020202020204" pitchFamily="34" charset="0"/>
              </a:rPr>
              <a:t>The correct answer is </a:t>
            </a:r>
            <a:r>
              <a:rPr lang="en-US" i="1" dirty="0" smtClean="0">
                <a:latin typeface="+mn-lt"/>
                <a:cs typeface="Arial" panose="020B0604020202020204" pitchFamily="34" charset="0"/>
              </a:rPr>
              <a:t>b. </a:t>
            </a:r>
            <a:r>
              <a:rPr lang="en-US" dirty="0" smtClean="0">
                <a:latin typeface="+mn-lt"/>
                <a:cs typeface="Arial" panose="020B0604020202020204" pitchFamily="34" charset="0"/>
              </a:rPr>
              <a:t>The </a:t>
            </a:r>
            <a:r>
              <a:rPr lang="en-US" dirty="0">
                <a:latin typeface="+mn-lt"/>
                <a:cs typeface="Arial" panose="020B0604020202020204" pitchFamily="34" charset="0"/>
              </a:rPr>
              <a:t>most likely outcome is that Siddhi receives the $4,000 bonus (likelihood = 60%), in which case Siddhi would be paid a total of ($2,000 × 6 months) + $4,000, or $16,000</a:t>
            </a:r>
            <a:r>
              <a:rPr lang="en-US" dirty="0" smtClean="0">
                <a:latin typeface="+mn-lt"/>
                <a:cs typeface="Arial" panose="020B0604020202020204" pitchFamily="34" charset="0"/>
              </a:rPr>
              <a:t>. </a:t>
            </a:r>
            <a:endParaRPr lang="en-US" dirty="0">
              <a:latin typeface="+mn-lt"/>
              <a:cs typeface="Arial" panose="020B0604020202020204" pitchFamily="34" charset="0"/>
            </a:endParaRPr>
          </a:p>
          <a:p>
            <a:r>
              <a:rPr lang="en-US" dirty="0">
                <a:latin typeface="+mn-lt"/>
                <a:cs typeface="Arial" panose="020B0604020202020204" pitchFamily="34" charset="0"/>
              </a:rPr>
              <a:t>Therefore, Siddhi would recognize $16,000 ÷ 6 = </a:t>
            </a:r>
            <a:r>
              <a:rPr lang="en-US" b="1" dirty="0">
                <a:solidFill>
                  <a:srgbClr val="C00000"/>
                </a:solidFill>
                <a:latin typeface="+mn-lt"/>
                <a:cs typeface="Arial" panose="020B0604020202020204" pitchFamily="34" charset="0"/>
              </a:rPr>
              <a:t>$2,666 </a:t>
            </a:r>
            <a:r>
              <a:rPr lang="en-US" dirty="0">
                <a:latin typeface="+mn-lt"/>
                <a:cs typeface="Arial" panose="020B0604020202020204" pitchFamily="34" charset="0"/>
              </a:rPr>
              <a:t>each month.</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extLst>
      <p:ext uri="{BB962C8B-B14F-4D97-AF65-F5344CB8AC3E}">
        <p14:creationId xmlns:p14="http://schemas.microsoft.com/office/powerpoint/2010/main" val="153631833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b="1" dirty="0"/>
              <a:t>Concept </a:t>
            </a:r>
            <a:r>
              <a:rPr lang="en-US" altLang="en-US" b="1" dirty="0" smtClean="0"/>
              <a:t>Check: Variable Consideration </a:t>
            </a:r>
            <a:r>
              <a:rPr lang="en-US" altLang="en-US" sz="3100" dirty="0" smtClean="0"/>
              <a:t>(2)</a:t>
            </a:r>
            <a:endParaRPr lang="en-US" altLang="en-US" sz="3100"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buNone/>
            </a:pPr>
            <a:r>
              <a:rPr lang="en-US" sz="2000" dirty="0"/>
              <a:t>Siddhi enters into a contract offering variable consideration. The contract pays Siddhi $2,000/month for six months of continuous consulting services. In addition, there is a 60% chance the contract will pay an additional $4,000 and a 40% chance the contract will pay an additional $6,000, depending on the outcome of the consulting contract. Siddhi concludes that this contract qualifies for revenue recognition over time.</a:t>
            </a:r>
          </a:p>
          <a:p>
            <a:pPr marL="0" indent="0">
              <a:buNone/>
            </a:pPr>
            <a:r>
              <a:rPr lang="en-US" sz="2000" dirty="0"/>
              <a:t> </a:t>
            </a:r>
          </a:p>
          <a:p>
            <a:pPr marL="0" lvl="0" indent="0">
              <a:spcAft>
                <a:spcPts val="1200"/>
              </a:spcAft>
              <a:buNone/>
            </a:pPr>
            <a:r>
              <a:rPr lang="en-US" sz="2000" dirty="0"/>
              <a:t>Assume Siddhi estimates variable consideration as the </a:t>
            </a:r>
            <a:r>
              <a:rPr lang="en-US" sz="2000" b="1" dirty="0"/>
              <a:t>expected value</a:t>
            </a:r>
            <a:r>
              <a:rPr lang="en-US" sz="2000" dirty="0"/>
              <a:t>. What is the amount of revenue Siddhi would recognize for the first month of the contract?</a:t>
            </a:r>
          </a:p>
          <a:p>
            <a:pPr marL="457200" lvl="0" indent="-457200">
              <a:buFont typeface="+mj-lt"/>
              <a:buAutoNum type="alphaLcPeriod"/>
              <a:tabLst>
                <a:tab pos="344488" algn="l"/>
              </a:tabLst>
            </a:pPr>
            <a:r>
              <a:rPr lang="en-US" sz="2000" dirty="0" smtClean="0"/>
              <a:t>$</a:t>
            </a:r>
            <a:r>
              <a:rPr lang="en-US" sz="2000" dirty="0"/>
              <a:t>2,000</a:t>
            </a:r>
          </a:p>
          <a:p>
            <a:pPr marL="457200" lvl="0" indent="-457200">
              <a:buFont typeface="+mj-lt"/>
              <a:buAutoNum type="alphaLcPeriod"/>
              <a:tabLst>
                <a:tab pos="344488" algn="l"/>
              </a:tabLst>
            </a:pPr>
            <a:r>
              <a:rPr lang="en-US" sz="2000" dirty="0" smtClean="0"/>
              <a:t>$</a:t>
            </a:r>
            <a:r>
              <a:rPr lang="en-US" sz="2000" dirty="0"/>
              <a:t>2,666</a:t>
            </a:r>
          </a:p>
          <a:p>
            <a:pPr marL="457200" lvl="0" indent="-457200">
              <a:buFont typeface="+mj-lt"/>
              <a:buAutoNum type="alphaLcPeriod"/>
              <a:tabLst>
                <a:tab pos="344488" algn="l"/>
              </a:tabLst>
            </a:pPr>
            <a:r>
              <a:rPr lang="en-US" sz="2000" dirty="0" smtClean="0"/>
              <a:t>$</a:t>
            </a:r>
            <a:r>
              <a:rPr lang="en-US" sz="2000" dirty="0"/>
              <a:t>2,800</a:t>
            </a:r>
          </a:p>
          <a:p>
            <a:pPr marL="457200" indent="-457200">
              <a:buFont typeface="+mj-lt"/>
              <a:buAutoNum type="alphaLcPeriod"/>
              <a:tabLst>
                <a:tab pos="344488" algn="l"/>
              </a:tabLst>
            </a:pPr>
            <a:r>
              <a:rPr lang="en-US" sz="2000" dirty="0" smtClean="0"/>
              <a:t>$2,400</a:t>
            </a:r>
            <a:endParaRPr lang="en-US" sz="2000" dirty="0"/>
          </a:p>
        </p:txBody>
      </p:sp>
      <p:sp>
        <p:nvSpPr>
          <p:cNvPr id="2" name="Oval 1"/>
          <p:cNvSpPr/>
          <p:nvPr/>
        </p:nvSpPr>
        <p:spPr bwMode="auto">
          <a:xfrm>
            <a:off x="733149" y="559611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197987" y="4932741"/>
            <a:ext cx="6790278" cy="1569660"/>
          </a:xfrm>
          <a:prstGeom prst="rect">
            <a:avLst/>
          </a:prstGeom>
          <a:solidFill>
            <a:srgbClr val="FDEADA"/>
          </a:solidFill>
          <a:ln w="6350">
            <a:solidFill>
              <a:schemeClr val="tx1"/>
            </a:solidFill>
          </a:ln>
        </p:spPr>
        <p:txBody>
          <a:bodyPr wrap="square" rtlCol="0">
            <a:spAutoFit/>
          </a:bodyPr>
          <a:lstStyle/>
          <a:p>
            <a:r>
              <a:rPr lang="en-US" sz="1600" dirty="0" smtClean="0"/>
              <a:t>The correct answer is </a:t>
            </a:r>
            <a:r>
              <a:rPr lang="en-US" sz="1600" i="1" dirty="0" smtClean="0"/>
              <a:t>c. </a:t>
            </a:r>
            <a:r>
              <a:rPr lang="en-US" sz="1600" dirty="0" smtClean="0"/>
              <a:t>The </a:t>
            </a:r>
            <a:r>
              <a:rPr lang="en-US" sz="1600" dirty="0"/>
              <a:t>expected value of the transaction price is $16,800, computed as:</a:t>
            </a:r>
          </a:p>
          <a:p>
            <a:endParaRPr lang="en-US" sz="1600" dirty="0" smtClean="0"/>
          </a:p>
          <a:p>
            <a:pPr algn="ctr"/>
            <a:r>
              <a:rPr lang="en-US" sz="1600" dirty="0" smtClean="0"/>
              <a:t>$</a:t>
            </a:r>
            <a:r>
              <a:rPr lang="en-US" sz="1600" dirty="0"/>
              <a:t>2,000 × 6 months + (60% × $4,000) + (40% × $6,000</a:t>
            </a:r>
            <a:r>
              <a:rPr lang="en-US" sz="1600" dirty="0" smtClean="0"/>
              <a:t>) </a:t>
            </a:r>
            <a:endParaRPr lang="en-US" sz="1600" dirty="0"/>
          </a:p>
          <a:p>
            <a:endParaRPr lang="en-US" sz="1600" dirty="0"/>
          </a:p>
          <a:p>
            <a:r>
              <a:rPr lang="en-US" sz="1600" dirty="0"/>
              <a:t>Therefore, Siddhi would recognize $16,800 ÷ 6 = </a:t>
            </a:r>
            <a:r>
              <a:rPr lang="en-US" sz="1600" b="1" dirty="0">
                <a:solidFill>
                  <a:srgbClr val="C00000"/>
                </a:solidFill>
              </a:rPr>
              <a:t>$2,800 </a:t>
            </a:r>
            <a:r>
              <a:rPr lang="en-US" sz="1600" dirty="0"/>
              <a:t>each month</a:t>
            </a:r>
            <a:r>
              <a:rPr lang="en-US" sz="1600" dirty="0" smtClean="0"/>
              <a:t>.</a:t>
            </a:r>
            <a:endParaRPr lang="en-US" sz="1600" dirty="0"/>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extLst>
      <p:ext uri="{BB962C8B-B14F-4D97-AF65-F5344CB8AC3E}">
        <p14:creationId xmlns:p14="http://schemas.microsoft.com/office/powerpoint/2010/main" val="392777524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000" dirty="0"/>
              <a:t>Special Issues for Step 3: </a:t>
            </a:r>
            <a:br>
              <a:rPr lang="en-IN" sz="3000" dirty="0"/>
            </a:br>
            <a:r>
              <a:rPr lang="en-IN" sz="3000" dirty="0"/>
              <a:t>Constraint on Recognizing Variable Considerations</a:t>
            </a:r>
          </a:p>
        </p:txBody>
      </p:sp>
      <p:sp>
        <p:nvSpPr>
          <p:cNvPr id="3" name="Content Placeholder 2"/>
          <p:cNvSpPr>
            <a:spLocks noGrp="1"/>
          </p:cNvSpPr>
          <p:nvPr>
            <p:ph idx="1"/>
          </p:nvPr>
        </p:nvSpPr>
        <p:spPr>
          <a:xfrm>
            <a:off x="611560" y="1394603"/>
            <a:ext cx="8229600" cy="4947690"/>
          </a:xfrm>
        </p:spPr>
        <p:txBody>
          <a:bodyPr>
            <a:normAutofit fontScale="62500" lnSpcReduction="20000"/>
          </a:bodyPr>
          <a:lstStyle/>
          <a:p>
            <a:pPr marL="0" indent="0" fontAlgn="auto">
              <a:spcAft>
                <a:spcPts val="0"/>
              </a:spcAft>
              <a:buNone/>
              <a:defRPr/>
            </a:pPr>
            <a:r>
              <a:rPr lang="en-US" sz="4200" dirty="0"/>
              <a:t>Sellers only include an estimate of variable consideration in the transaction price to the extent it is </a:t>
            </a:r>
            <a:r>
              <a:rPr lang="en-US" sz="4200" b="1" dirty="0">
                <a:solidFill>
                  <a:srgbClr val="C00000"/>
                </a:solidFill>
              </a:rPr>
              <a:t>“probable”</a:t>
            </a:r>
            <a:r>
              <a:rPr lang="en-US" sz="4200" dirty="0"/>
              <a:t> that a </a:t>
            </a:r>
            <a:r>
              <a:rPr lang="en-US" sz="4200" b="1" dirty="0">
                <a:solidFill>
                  <a:srgbClr val="C00000"/>
                </a:solidFill>
              </a:rPr>
              <a:t>significant revenue reversal will not occur </a:t>
            </a:r>
            <a:r>
              <a:rPr lang="en-US" sz="4200" dirty="0"/>
              <a:t>when the uncertainty associated with the variable consideration is resolved. </a:t>
            </a:r>
            <a:endParaRPr lang="en-IN" sz="4200" dirty="0"/>
          </a:p>
          <a:p>
            <a:pPr fontAlgn="auto">
              <a:spcAft>
                <a:spcPts val="0"/>
              </a:spcAft>
              <a:buClr>
                <a:schemeClr val="tx1"/>
              </a:buClr>
              <a:buFont typeface="Arial" panose="020B0604020202020204" pitchFamily="34" charset="0"/>
              <a:buChar char="•"/>
              <a:defRPr/>
            </a:pPr>
            <a:r>
              <a:rPr lang="en-IN" sz="3800" b="1" dirty="0">
                <a:solidFill>
                  <a:srgbClr val="C00000"/>
                </a:solidFill>
              </a:rPr>
              <a:t>Indicators</a:t>
            </a:r>
            <a:r>
              <a:rPr lang="en-IN" sz="3800" dirty="0"/>
              <a:t> that a significant revenue reversal could occur include:</a:t>
            </a:r>
          </a:p>
          <a:p>
            <a:pPr lvl="1" fontAlgn="auto">
              <a:spcAft>
                <a:spcPts val="0"/>
              </a:spcAft>
              <a:buClr>
                <a:schemeClr val="tx1"/>
              </a:buClr>
              <a:buFont typeface="Lucida Grande"/>
              <a:buChar char="–"/>
              <a:defRPr/>
            </a:pPr>
            <a:r>
              <a:rPr lang="en-IN" sz="3800" b="1" dirty="0">
                <a:solidFill>
                  <a:srgbClr val="C00000"/>
                </a:solidFill>
              </a:rPr>
              <a:t>Poor evidence </a:t>
            </a:r>
            <a:r>
              <a:rPr lang="en-IN" sz="3800" dirty="0"/>
              <a:t>on which to base an estimate</a:t>
            </a:r>
          </a:p>
          <a:p>
            <a:pPr lvl="1" fontAlgn="auto">
              <a:spcAft>
                <a:spcPts val="0"/>
              </a:spcAft>
              <a:buFont typeface="Lucida Grande"/>
              <a:buChar char="–"/>
              <a:defRPr/>
            </a:pPr>
            <a:r>
              <a:rPr lang="en-IN" sz="3800" dirty="0"/>
              <a:t>Dependence of the estimate on factors </a:t>
            </a:r>
            <a:r>
              <a:rPr lang="en-IN" sz="3800" b="1" dirty="0">
                <a:solidFill>
                  <a:srgbClr val="C00000"/>
                </a:solidFill>
              </a:rPr>
              <a:t>outside the seller’s control</a:t>
            </a:r>
          </a:p>
          <a:p>
            <a:pPr lvl="1" fontAlgn="auto">
              <a:spcAft>
                <a:spcPts val="0"/>
              </a:spcAft>
              <a:buFont typeface="Lucida Grande"/>
              <a:buChar char="–"/>
              <a:defRPr/>
            </a:pPr>
            <a:r>
              <a:rPr lang="en-IN" sz="3800" dirty="0"/>
              <a:t>A </a:t>
            </a:r>
            <a:r>
              <a:rPr lang="en-IN" sz="3800" b="1" dirty="0">
                <a:solidFill>
                  <a:srgbClr val="C00000"/>
                </a:solidFill>
              </a:rPr>
              <a:t>history</a:t>
            </a:r>
            <a:r>
              <a:rPr lang="en-IN" sz="3800" dirty="0"/>
              <a:t> of the seller changing payment terms on similar contracts</a:t>
            </a:r>
          </a:p>
          <a:p>
            <a:pPr lvl="1" fontAlgn="auto">
              <a:spcAft>
                <a:spcPts val="0"/>
              </a:spcAft>
              <a:buFont typeface="Lucida Grande"/>
              <a:buChar char="–"/>
              <a:defRPr/>
            </a:pPr>
            <a:r>
              <a:rPr lang="en-IN" sz="3800" dirty="0"/>
              <a:t>A </a:t>
            </a:r>
            <a:r>
              <a:rPr lang="en-IN" sz="3800" b="1" dirty="0">
                <a:solidFill>
                  <a:srgbClr val="C00000"/>
                </a:solidFill>
              </a:rPr>
              <a:t>broad range of outcomes </a:t>
            </a:r>
            <a:r>
              <a:rPr lang="en-IN" sz="3800" dirty="0"/>
              <a:t>that could occur</a:t>
            </a:r>
          </a:p>
          <a:p>
            <a:pPr lvl="1" fontAlgn="auto">
              <a:spcAft>
                <a:spcPts val="0"/>
              </a:spcAft>
              <a:buFont typeface="Lucida Grande"/>
              <a:buChar char="–"/>
              <a:defRPr/>
            </a:pPr>
            <a:r>
              <a:rPr lang="en-IN" sz="3800" dirty="0"/>
              <a:t>A </a:t>
            </a:r>
            <a:r>
              <a:rPr lang="en-IN" sz="3800" b="1" dirty="0">
                <a:solidFill>
                  <a:srgbClr val="C00000"/>
                </a:solidFill>
              </a:rPr>
              <a:t>long delay </a:t>
            </a:r>
            <a:r>
              <a:rPr lang="en-IN" sz="3800" dirty="0"/>
              <a:t>before uncertainty resolves</a:t>
            </a:r>
            <a:endParaRPr lang="en-US" sz="3800"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2"/>
          <p:cNvSpPr>
            <a:spLocks noGrp="1"/>
          </p:cNvSpPr>
          <p:nvPr>
            <p:ph type="title"/>
          </p:nvPr>
        </p:nvSpPr>
        <p:spPr/>
        <p:txBody>
          <a:bodyPr>
            <a:normAutofit/>
          </a:bodyPr>
          <a:lstStyle/>
          <a:p>
            <a:r>
              <a:rPr lang="en-IN" sz="3200" dirty="0"/>
              <a:t>Introduction to Revenue Recognition</a:t>
            </a:r>
          </a:p>
        </p:txBody>
      </p:sp>
      <p:sp>
        <p:nvSpPr>
          <p:cNvPr id="2" name="Content Placeholder 1"/>
          <p:cNvSpPr>
            <a:spLocks noGrp="1"/>
          </p:cNvSpPr>
          <p:nvPr>
            <p:ph idx="1"/>
          </p:nvPr>
        </p:nvSpPr>
        <p:spPr>
          <a:xfrm>
            <a:off x="611560" y="1371743"/>
            <a:ext cx="8229600" cy="4741722"/>
          </a:xfrm>
        </p:spPr>
        <p:txBody>
          <a:bodyPr>
            <a:normAutofit/>
          </a:bodyPr>
          <a:lstStyle/>
          <a:p>
            <a:pPr marL="0" indent="0">
              <a:buNone/>
            </a:pPr>
            <a:r>
              <a:rPr lang="en-IN" sz="2800" b="1" dirty="0">
                <a:latin typeface="Calibri" pitchFamily="34" charset="0"/>
              </a:rPr>
              <a:t>Five Steps to Recognizing </a:t>
            </a:r>
            <a:r>
              <a:rPr lang="en-IN" sz="2800" b="1" dirty="0" smtClean="0">
                <a:latin typeface="Calibri" pitchFamily="34" charset="0"/>
              </a:rPr>
              <a:t>Revenue</a:t>
            </a:r>
            <a:endParaRPr lang="en-IN" sz="2800" b="1" dirty="0">
              <a:latin typeface="Calibri" pitchFamily="34" charset="0"/>
            </a:endParaRPr>
          </a:p>
        </p:txBody>
      </p:sp>
      <p:sp>
        <p:nvSpPr>
          <p:cNvPr id="12" name="Freeform 11"/>
          <p:cNvSpPr/>
          <p:nvPr/>
        </p:nvSpPr>
        <p:spPr>
          <a:xfrm>
            <a:off x="1324510" y="1984260"/>
            <a:ext cx="6435919" cy="727075"/>
          </a:xfrm>
          <a:custGeom>
            <a:avLst/>
            <a:gdLst>
              <a:gd name="connsiteX0" fmla="*/ 0 w 4000986"/>
              <a:gd name="connsiteY0" fmla="*/ 0 h 727451"/>
              <a:gd name="connsiteX1" fmla="*/ 3637261 w 4000986"/>
              <a:gd name="connsiteY1" fmla="*/ 0 h 727451"/>
              <a:gd name="connsiteX2" fmla="*/ 4000986 w 4000986"/>
              <a:gd name="connsiteY2" fmla="*/ 363726 h 727451"/>
              <a:gd name="connsiteX3" fmla="*/ 3637261 w 4000986"/>
              <a:gd name="connsiteY3" fmla="*/ 727451 h 727451"/>
              <a:gd name="connsiteX4" fmla="*/ 0 w 4000986"/>
              <a:gd name="connsiteY4" fmla="*/ 727451 h 727451"/>
              <a:gd name="connsiteX5" fmla="*/ 363726 w 4000986"/>
              <a:gd name="connsiteY5" fmla="*/ 363726 h 727451"/>
              <a:gd name="connsiteX6" fmla="*/ 0 w 4000986"/>
              <a:gd name="connsiteY6" fmla="*/ 0 h 727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986" h="727451">
                <a:moveTo>
                  <a:pt x="0" y="0"/>
                </a:moveTo>
                <a:lnTo>
                  <a:pt x="3637261" y="0"/>
                </a:lnTo>
                <a:lnTo>
                  <a:pt x="4000986" y="363726"/>
                </a:lnTo>
                <a:lnTo>
                  <a:pt x="3637261" y="727451"/>
                </a:lnTo>
                <a:lnTo>
                  <a:pt x="0" y="727451"/>
                </a:lnTo>
                <a:lnTo>
                  <a:pt x="363726" y="363726"/>
                </a:lnTo>
                <a:lnTo>
                  <a:pt x="0" y="0"/>
                </a:lnTo>
                <a:close/>
              </a:path>
            </a:pathLst>
          </a:custGeom>
          <a:solidFill>
            <a:srgbClr val="CCEC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4206" tIns="15240" rIns="363725" bIns="15240" spcCol="1270" anchor="ctr"/>
          <a:lstStyle/>
          <a:p>
            <a:pPr marL="914400" lvl="1" indent="-457200" defTabSz="1066800" fontAlgn="auto">
              <a:lnSpc>
                <a:spcPct val="90000"/>
              </a:lnSpc>
              <a:spcAft>
                <a:spcPct val="35000"/>
              </a:spcAft>
              <a:buFont typeface="+mj-lt"/>
              <a:buAutoNum type="arabicPeriod"/>
              <a:defRPr/>
            </a:pPr>
            <a:r>
              <a:rPr lang="en-IN" sz="2200" dirty="0">
                <a:solidFill>
                  <a:schemeClr val="tx1"/>
                </a:solidFill>
              </a:rPr>
              <a:t>Identify the contract</a:t>
            </a:r>
          </a:p>
        </p:txBody>
      </p:sp>
      <p:sp>
        <p:nvSpPr>
          <p:cNvPr id="13" name="Freeform 12"/>
          <p:cNvSpPr/>
          <p:nvPr/>
        </p:nvSpPr>
        <p:spPr>
          <a:xfrm>
            <a:off x="1293182" y="2851104"/>
            <a:ext cx="6428232" cy="729868"/>
          </a:xfrm>
          <a:custGeom>
            <a:avLst/>
            <a:gdLst>
              <a:gd name="connsiteX0" fmla="*/ 0 w 3959999"/>
              <a:gd name="connsiteY0" fmla="*/ 0 h 721475"/>
              <a:gd name="connsiteX1" fmla="*/ 3599262 w 3959999"/>
              <a:gd name="connsiteY1" fmla="*/ 0 h 721475"/>
              <a:gd name="connsiteX2" fmla="*/ 3959999 w 3959999"/>
              <a:gd name="connsiteY2" fmla="*/ 360738 h 721475"/>
              <a:gd name="connsiteX3" fmla="*/ 3599262 w 3959999"/>
              <a:gd name="connsiteY3" fmla="*/ 721475 h 721475"/>
              <a:gd name="connsiteX4" fmla="*/ 0 w 3959999"/>
              <a:gd name="connsiteY4" fmla="*/ 721475 h 721475"/>
              <a:gd name="connsiteX5" fmla="*/ 360738 w 3959999"/>
              <a:gd name="connsiteY5" fmla="*/ 360738 h 721475"/>
              <a:gd name="connsiteX6" fmla="*/ 0 w 3959999"/>
              <a:gd name="connsiteY6" fmla="*/ 0 h 72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1475">
                <a:moveTo>
                  <a:pt x="0" y="0"/>
                </a:moveTo>
                <a:lnTo>
                  <a:pt x="3599262" y="0"/>
                </a:lnTo>
                <a:lnTo>
                  <a:pt x="3959999" y="360738"/>
                </a:lnTo>
                <a:lnTo>
                  <a:pt x="3599262" y="721475"/>
                </a:lnTo>
                <a:lnTo>
                  <a:pt x="0" y="721475"/>
                </a:lnTo>
                <a:lnTo>
                  <a:pt x="360738" y="360738"/>
                </a:lnTo>
                <a:lnTo>
                  <a:pt x="0" y="0"/>
                </a:lnTo>
                <a:close/>
              </a:path>
            </a:pathLst>
          </a:custGeom>
          <a:solidFill>
            <a:srgbClr val="CCCC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1218" tIns="15240" rIns="360737" bIns="15240" spcCol="1270" anchor="ctr"/>
          <a:lstStyle/>
          <a:p>
            <a:pPr marL="914400" lvl="1" indent="-457200" defTabSz="1066800" fontAlgn="auto">
              <a:lnSpc>
                <a:spcPct val="90000"/>
              </a:lnSpc>
              <a:spcAft>
                <a:spcPct val="35000"/>
              </a:spcAft>
              <a:buFont typeface="+mj-lt"/>
              <a:buAutoNum type="arabicPeriod" startAt="2"/>
              <a:defRPr/>
            </a:pPr>
            <a:r>
              <a:rPr lang="en-IN" sz="2200" dirty="0">
                <a:solidFill>
                  <a:schemeClr val="tx1"/>
                </a:solidFill>
              </a:rPr>
              <a:t>Identify the performance obligation(s)</a:t>
            </a:r>
          </a:p>
        </p:txBody>
      </p:sp>
      <p:sp>
        <p:nvSpPr>
          <p:cNvPr id="14" name="Freeform 13"/>
          <p:cNvSpPr/>
          <p:nvPr/>
        </p:nvSpPr>
        <p:spPr>
          <a:xfrm>
            <a:off x="1324510" y="3717948"/>
            <a:ext cx="6434575" cy="728282"/>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A3E7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914400" lvl="1" indent="-457200" defTabSz="1066800" fontAlgn="auto">
              <a:lnSpc>
                <a:spcPct val="90000"/>
              </a:lnSpc>
              <a:spcAft>
                <a:spcPct val="35000"/>
              </a:spcAft>
              <a:buFont typeface="+mj-lt"/>
              <a:buAutoNum type="arabicPeriod" startAt="3"/>
              <a:defRPr/>
            </a:pPr>
            <a:r>
              <a:rPr lang="en-IN" sz="2200" dirty="0">
                <a:solidFill>
                  <a:schemeClr val="tx1"/>
                </a:solidFill>
              </a:rPr>
              <a:t>Determine the transaction price</a:t>
            </a:r>
          </a:p>
        </p:txBody>
      </p:sp>
      <p:sp>
        <p:nvSpPr>
          <p:cNvPr id="15" name="Freeform 14"/>
          <p:cNvSpPr/>
          <p:nvPr/>
        </p:nvSpPr>
        <p:spPr>
          <a:xfrm>
            <a:off x="1324510" y="4584792"/>
            <a:ext cx="6436405" cy="729868"/>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CCE9AD"/>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914400" lvl="1" indent="-457200" defTabSz="1066800" fontAlgn="auto">
              <a:lnSpc>
                <a:spcPct val="90000"/>
              </a:lnSpc>
              <a:spcAft>
                <a:spcPct val="35000"/>
              </a:spcAft>
              <a:buFont typeface="+mj-lt"/>
              <a:buAutoNum type="arabicPeriod" startAt="4"/>
              <a:defRPr/>
            </a:pPr>
            <a:r>
              <a:rPr lang="en-IN" sz="2200" dirty="0" smtClean="0">
                <a:solidFill>
                  <a:schemeClr val="tx1"/>
                </a:solidFill>
              </a:rPr>
              <a:t>Allocate the transaction price</a:t>
            </a:r>
            <a:endParaRPr lang="en-IN" sz="2200" dirty="0">
              <a:solidFill>
                <a:schemeClr val="tx1"/>
              </a:solidFill>
            </a:endParaRPr>
          </a:p>
        </p:txBody>
      </p:sp>
      <p:sp>
        <p:nvSpPr>
          <p:cNvPr id="2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a:t>
            </a:r>
          </a:p>
        </p:txBody>
      </p:sp>
      <p:sp>
        <p:nvSpPr>
          <p:cNvPr id="21" name="Freeform 20"/>
          <p:cNvSpPr/>
          <p:nvPr/>
        </p:nvSpPr>
        <p:spPr>
          <a:xfrm>
            <a:off x="1331405" y="5523873"/>
            <a:ext cx="6436405" cy="729868"/>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FFCC99"/>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914400" lvl="1" indent="-457200" defTabSz="1066800" fontAlgn="auto">
              <a:lnSpc>
                <a:spcPct val="90000"/>
              </a:lnSpc>
              <a:spcAft>
                <a:spcPct val="35000"/>
              </a:spcAft>
              <a:buFont typeface="+mj-lt"/>
              <a:buAutoNum type="arabicPeriod" startAt="5"/>
              <a:defRPr/>
            </a:pPr>
            <a:r>
              <a:rPr lang="en-IN" sz="2200" dirty="0">
                <a:solidFill>
                  <a:schemeClr val="tx1"/>
                </a:solidFill>
              </a:rPr>
              <a:t>Recognize revenue when (or as) each performance obligation is satisfied</a:t>
            </a:r>
            <a:endParaRPr lang="en-IN" sz="2200" i="1" dirty="0">
              <a:solidFill>
                <a:schemeClr val="tx1"/>
              </a:solidFill>
            </a:endParaRPr>
          </a:p>
        </p:txBody>
      </p:sp>
    </p:spTree>
    <p:extLst>
      <p:ext uri="{BB962C8B-B14F-4D97-AF65-F5344CB8AC3E}">
        <p14:creationId xmlns:p14="http://schemas.microsoft.com/office/powerpoint/2010/main" val="2009071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2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b="1" dirty="0"/>
              <a:t>Concept </a:t>
            </a:r>
            <a:r>
              <a:rPr lang="en-US" altLang="en-US" b="1" dirty="0" smtClean="0"/>
              <a:t>Check: Recognizing Variable Consideration </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lvl="0" indent="0">
              <a:spcAft>
                <a:spcPts val="1200"/>
              </a:spcAft>
              <a:buNone/>
            </a:pPr>
            <a:r>
              <a:rPr lang="en-US" sz="2000" dirty="0"/>
              <a:t>Which of the following is </a:t>
            </a:r>
            <a:r>
              <a:rPr lang="en-US" sz="2000" b="1" dirty="0"/>
              <a:t>not </a:t>
            </a:r>
            <a:r>
              <a:rPr lang="en-US" sz="2000" dirty="0"/>
              <a:t>an indicator that the constraint on recognizing variable consideration should be applied?</a:t>
            </a:r>
          </a:p>
          <a:p>
            <a:pPr marL="457200" indent="-457200">
              <a:buFont typeface="+mj-lt"/>
              <a:buAutoNum type="alphaLcPeriod"/>
              <a:tabLst>
                <a:tab pos="344488" algn="l"/>
              </a:tabLst>
            </a:pPr>
            <a:r>
              <a:rPr lang="en-US" sz="2000" dirty="0" smtClean="0"/>
              <a:t>A </a:t>
            </a:r>
            <a:r>
              <a:rPr lang="en-US" sz="2000" dirty="0"/>
              <a:t>broad range of outcomes could occur</a:t>
            </a:r>
          </a:p>
          <a:p>
            <a:pPr marL="457200" lvl="0" indent="-457200">
              <a:buFont typeface="+mj-lt"/>
              <a:buAutoNum type="alphaLcPeriod"/>
              <a:tabLst>
                <a:tab pos="344488" algn="l"/>
              </a:tabLst>
            </a:pPr>
            <a:r>
              <a:rPr lang="en-US" sz="2000" dirty="0" smtClean="0"/>
              <a:t>Poor </a:t>
            </a:r>
            <a:r>
              <a:rPr lang="en-US" sz="2000" dirty="0"/>
              <a:t>or limited evidence on which to base an estimate</a:t>
            </a:r>
          </a:p>
          <a:p>
            <a:pPr marL="457200" lvl="0" indent="-457200">
              <a:buFont typeface="+mj-lt"/>
              <a:buAutoNum type="alphaLcPeriod"/>
              <a:tabLst>
                <a:tab pos="344488" algn="l"/>
              </a:tabLst>
            </a:pPr>
            <a:r>
              <a:rPr lang="en-US" sz="2000" dirty="0" smtClean="0"/>
              <a:t>A </a:t>
            </a:r>
            <a:r>
              <a:rPr lang="en-US" sz="2000" dirty="0"/>
              <a:t>short delay before uncertainty resolves</a:t>
            </a:r>
          </a:p>
          <a:p>
            <a:pPr marL="457200" lvl="0" indent="-457200">
              <a:buFont typeface="+mj-lt"/>
              <a:buAutoNum type="alphaLcPeriod"/>
              <a:tabLst>
                <a:tab pos="344488" algn="l"/>
              </a:tabLst>
            </a:pPr>
            <a:r>
              <a:rPr lang="en-US" sz="2000" dirty="0" smtClean="0"/>
              <a:t>A </a:t>
            </a:r>
            <a:r>
              <a:rPr lang="en-US" sz="2000" dirty="0"/>
              <a:t>history of the seller changing payment terms on similar contracts</a:t>
            </a:r>
          </a:p>
          <a:p>
            <a:pPr marL="0" indent="0">
              <a:buNone/>
            </a:pPr>
            <a:r>
              <a:rPr lang="en-US" sz="2000" dirty="0"/>
              <a:t> </a:t>
            </a:r>
          </a:p>
        </p:txBody>
      </p:sp>
      <p:sp>
        <p:nvSpPr>
          <p:cNvPr id="2" name="Oval 1"/>
          <p:cNvSpPr/>
          <p:nvPr/>
        </p:nvSpPr>
        <p:spPr bwMode="auto">
          <a:xfrm>
            <a:off x="733149" y="3067815"/>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947736" y="4223607"/>
            <a:ext cx="7584885" cy="900246"/>
          </a:xfrm>
          <a:prstGeom prst="rect">
            <a:avLst/>
          </a:prstGeom>
          <a:solidFill>
            <a:srgbClr val="FDEADA"/>
          </a:solidFill>
          <a:ln w="6350">
            <a:solidFill>
              <a:schemeClr val="tx1"/>
            </a:solidFill>
          </a:ln>
        </p:spPr>
        <p:txBody>
          <a:bodyPr wrap="square" rtlCol="0">
            <a:spAutoFit/>
          </a:bodyPr>
          <a:lstStyle/>
          <a:p>
            <a:pPr>
              <a:lnSpc>
                <a:spcPct val="150000"/>
              </a:lnSpc>
            </a:pPr>
            <a:r>
              <a:rPr lang="en-US" dirty="0" smtClean="0"/>
              <a:t>The correct answer is </a:t>
            </a:r>
            <a:r>
              <a:rPr lang="en-US" i="1" dirty="0" smtClean="0"/>
              <a:t>c. </a:t>
            </a:r>
            <a:r>
              <a:rPr lang="en-US" dirty="0" smtClean="0"/>
              <a:t>A </a:t>
            </a:r>
            <a:r>
              <a:rPr lang="en-US" i="1" dirty="0"/>
              <a:t>long</a:t>
            </a:r>
            <a:r>
              <a:rPr lang="en-US" dirty="0"/>
              <a:t> delay before uncertainty resolves is an indicator that the constraint applies</a:t>
            </a:r>
            <a:r>
              <a:rPr lang="en-US" dirty="0" smtClean="0"/>
              <a:t>.</a:t>
            </a:r>
            <a:endParaRPr lang="en-US" dirty="0"/>
          </a:p>
        </p:txBody>
      </p:sp>
      <p:sp>
        <p:nvSpPr>
          <p:cNvPr id="6" name="Title 2"/>
          <p:cNvSpPr txBox="1">
            <a:spLocks/>
          </p:cNvSpPr>
          <p:nvPr/>
        </p:nvSpPr>
        <p:spPr bwMode="auto">
          <a:xfrm>
            <a:off x="8389940" y="3150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extLst>
      <p:ext uri="{BB962C8B-B14F-4D97-AF65-F5344CB8AC3E}">
        <p14:creationId xmlns:p14="http://schemas.microsoft.com/office/powerpoint/2010/main" val="351217287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p:txBody>
          <a:bodyPr>
            <a:noAutofit/>
          </a:bodyPr>
          <a:lstStyle/>
          <a:p>
            <a:pPr eaLnBrk="1" hangingPunct="1">
              <a:defRPr/>
            </a:pPr>
            <a:r>
              <a:rPr lang="en-IN" sz="3200" dirty="0"/>
              <a:t>Constraint on Recognizing Variable Consideration</a:t>
            </a:r>
          </a:p>
        </p:txBody>
      </p:sp>
      <p:sp>
        <p:nvSpPr>
          <p:cNvPr id="69634" name="Content Placeholder 2"/>
          <p:cNvSpPr>
            <a:spLocks noGrp="1"/>
          </p:cNvSpPr>
          <p:nvPr>
            <p:ph idx="1"/>
          </p:nvPr>
        </p:nvSpPr>
        <p:spPr>
          <a:xfrm>
            <a:off x="529433" y="1398072"/>
            <a:ext cx="8229600" cy="4525963"/>
          </a:xfrm>
        </p:spPr>
        <p:txBody>
          <a:bodyPr/>
          <a:lstStyle/>
          <a:p>
            <a:pPr marL="0" indent="0">
              <a:buNone/>
            </a:pPr>
            <a:r>
              <a:rPr lang="en-IN" altLang="en-US" sz="2400" dirty="0"/>
              <a:t>Assume that TrueTech initially concludes that it is </a:t>
            </a:r>
            <a:r>
              <a:rPr lang="en-IN" altLang="en-US" sz="2400" b="1" i="1" dirty="0"/>
              <a:t>not</a:t>
            </a:r>
            <a:r>
              <a:rPr lang="en-IN" altLang="en-US" sz="2400" i="1" dirty="0"/>
              <a:t> </a:t>
            </a:r>
            <a:r>
              <a:rPr lang="en-IN" altLang="en-US" sz="2400" dirty="0"/>
              <a:t>probable that a significant revenue reversal will not occur in the future</a:t>
            </a:r>
            <a:r>
              <a:rPr lang="en-IN" altLang="en-US" sz="2400" dirty="0" smtClean="0"/>
              <a:t>. </a:t>
            </a:r>
            <a:endParaRPr lang="en-IN" altLang="en-US" sz="2400" dirty="0"/>
          </a:p>
          <a:p>
            <a:pPr marL="0" indent="0">
              <a:buNone/>
            </a:pPr>
            <a:endParaRPr lang="en-IN" altLang="en-US" sz="2400" dirty="0"/>
          </a:p>
          <a:p>
            <a:pPr marL="0" indent="0">
              <a:buNone/>
            </a:pPr>
            <a:endParaRPr lang="en-IN" altLang="en-US" sz="2400" dirty="0"/>
          </a:p>
          <a:p>
            <a:pPr marL="0" indent="0">
              <a:buNone/>
            </a:pPr>
            <a:endParaRPr lang="en-IN" altLang="en-US" sz="3300" dirty="0"/>
          </a:p>
          <a:p>
            <a:pPr marL="0" indent="0">
              <a:buNone/>
            </a:pPr>
            <a:endParaRPr lang="en-IN" altLang="en-US" sz="2400" dirty="0"/>
          </a:p>
          <a:p>
            <a:pPr marL="0" indent="0">
              <a:buNone/>
            </a:pPr>
            <a:r>
              <a:rPr lang="en-IN" altLang="en-US" sz="2400" dirty="0"/>
              <a:t>TrueTech is constrained from recognizing revenue associated with variable consideration</a:t>
            </a:r>
            <a:r>
              <a:rPr lang="en-IN" altLang="en-US" sz="2400" dirty="0" smtClean="0"/>
              <a:t>. So</a:t>
            </a:r>
            <a:r>
              <a:rPr lang="en-IN" altLang="en-US" sz="2400" dirty="0"/>
              <a:t>, it bases revenue on the </a:t>
            </a:r>
            <a:r>
              <a:rPr lang="en-IN" altLang="en-US" sz="2400" b="1" dirty="0"/>
              <a:t>fixed contract price</a:t>
            </a:r>
            <a:r>
              <a:rPr lang="en-IN" altLang="en-US" sz="2400" dirty="0"/>
              <a:t>.</a:t>
            </a:r>
          </a:p>
          <a:p>
            <a:pPr marL="0" indent="0">
              <a:buNone/>
            </a:pPr>
            <a:endParaRPr lang="en-IN" altLang="en-US" sz="2400" dirty="0"/>
          </a:p>
          <a:p>
            <a:pPr marL="0" indent="0">
              <a:buNone/>
            </a:pPr>
            <a:endParaRPr lang="en-US" altLang="en-US" sz="2400" dirty="0"/>
          </a:p>
          <a:p>
            <a:pPr marL="0" indent="0">
              <a:buNone/>
            </a:pPr>
            <a:endParaRPr lang="en-US" altLang="en-US" sz="2400" dirty="0"/>
          </a:p>
          <a:p>
            <a:pPr marL="0" indent="0">
              <a:buNone/>
            </a:pPr>
            <a:endParaRPr lang="en-IN" altLang="en-US" sz="2400" dirty="0"/>
          </a:p>
        </p:txBody>
      </p:sp>
      <p:sp>
        <p:nvSpPr>
          <p:cNvPr id="6" name="Title 2"/>
          <p:cNvSpPr txBox="1">
            <a:spLocks/>
          </p:cNvSpPr>
          <p:nvPr/>
        </p:nvSpPr>
        <p:spPr bwMode="auto">
          <a:xfrm>
            <a:off x="8389940"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7" name="Rectangle 6"/>
          <p:cNvSpPr/>
          <p:nvPr/>
        </p:nvSpPr>
        <p:spPr>
          <a:xfrm>
            <a:off x="696118" y="2476684"/>
            <a:ext cx="7978793" cy="1313501"/>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8" name="TextBox 7"/>
          <p:cNvSpPr txBox="1">
            <a:spLocks noChangeArrowheads="1"/>
          </p:cNvSpPr>
          <p:nvPr/>
        </p:nvSpPr>
        <p:spPr bwMode="auto">
          <a:xfrm>
            <a:off x="696119" y="2528815"/>
            <a:ext cx="4686300" cy="461963"/>
          </a:xfrm>
          <a:prstGeom prst="rect">
            <a:avLst/>
          </a:prstGeom>
          <a:noFill/>
          <a:ln w="9525">
            <a:noFill/>
            <a:miter lim="800000"/>
            <a:headEnd/>
            <a:tailEnd/>
          </a:ln>
        </p:spPr>
        <p:txBody>
          <a:bodyPr>
            <a:spAutoFit/>
          </a:bodyPr>
          <a:lstStyle/>
          <a:p>
            <a:pPr algn="ctr">
              <a:defRPr/>
            </a:pPr>
            <a:r>
              <a:rPr lang="en-US" sz="2400" b="1" dirty="0">
                <a:latin typeface="+mn-lt"/>
              </a:rPr>
              <a:t>Journal Entry each month </a:t>
            </a:r>
            <a:endParaRPr lang="en-IN" sz="2400" b="1" baseline="30000" dirty="0">
              <a:latin typeface="+mn-lt"/>
            </a:endParaRPr>
          </a:p>
        </p:txBody>
      </p:sp>
      <p:sp>
        <p:nvSpPr>
          <p:cNvPr id="9" name="TextBox 8"/>
          <p:cNvSpPr txBox="1">
            <a:spLocks noChangeArrowheads="1"/>
          </p:cNvSpPr>
          <p:nvPr/>
        </p:nvSpPr>
        <p:spPr bwMode="auto">
          <a:xfrm>
            <a:off x="1005697" y="2906898"/>
            <a:ext cx="4686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Deferred revenue</a:t>
            </a:r>
          </a:p>
        </p:txBody>
      </p:sp>
      <p:sp>
        <p:nvSpPr>
          <p:cNvPr id="10" name="TextBox 9"/>
          <p:cNvSpPr txBox="1">
            <a:spLocks noChangeArrowheads="1"/>
          </p:cNvSpPr>
          <p:nvPr/>
        </p:nvSpPr>
        <p:spPr bwMode="auto">
          <a:xfrm>
            <a:off x="1005697" y="3291073"/>
            <a:ext cx="5010150" cy="461963"/>
          </a:xfrm>
          <a:prstGeom prst="rect">
            <a:avLst/>
          </a:prstGeom>
          <a:noFill/>
          <a:ln w="9525">
            <a:noFill/>
            <a:miter lim="800000"/>
            <a:headEnd/>
            <a:tailEnd/>
          </a:ln>
        </p:spPr>
        <p:txBody>
          <a:bodyPr>
            <a:spAutoFit/>
          </a:bodyPr>
          <a:lstStyle/>
          <a:p>
            <a:pPr>
              <a:defRPr/>
            </a:pPr>
            <a:r>
              <a:rPr lang="en-IN" sz="2400" dirty="0">
                <a:latin typeface="+mn-lt"/>
              </a:rPr>
              <a:t>       Service revenue</a:t>
            </a:r>
            <a:endParaRPr lang="en-IN" sz="2400" baseline="30000" dirty="0">
              <a:latin typeface="+mn-lt"/>
            </a:endParaRPr>
          </a:p>
        </p:txBody>
      </p:sp>
      <p:sp>
        <p:nvSpPr>
          <p:cNvPr id="11" name="TextBox 10"/>
          <p:cNvSpPr txBox="1">
            <a:spLocks noChangeArrowheads="1"/>
          </p:cNvSpPr>
          <p:nvPr/>
        </p:nvSpPr>
        <p:spPr bwMode="auto">
          <a:xfrm>
            <a:off x="7158849" y="3283134"/>
            <a:ext cx="1516063" cy="461962"/>
          </a:xfrm>
          <a:prstGeom prst="rect">
            <a:avLst/>
          </a:prstGeom>
          <a:noFill/>
          <a:ln w="9525">
            <a:noFill/>
            <a:miter lim="800000"/>
            <a:headEnd/>
            <a:tailEnd/>
          </a:ln>
        </p:spPr>
        <p:txBody>
          <a:bodyPr>
            <a:spAutoFit/>
          </a:bodyPr>
          <a:lstStyle/>
          <a:p>
            <a:pPr algn="r">
              <a:defRPr/>
            </a:pPr>
            <a:r>
              <a:rPr lang="en-US" sz="2400" dirty="0">
                <a:latin typeface="+mn-lt"/>
              </a:rPr>
              <a:t>50,000</a:t>
            </a:r>
            <a:endParaRPr lang="en-IN" sz="2400" baseline="30000" dirty="0">
              <a:latin typeface="+mn-lt"/>
            </a:endParaRPr>
          </a:p>
        </p:txBody>
      </p:sp>
      <p:sp>
        <p:nvSpPr>
          <p:cNvPr id="12" name="TextBox 11"/>
          <p:cNvSpPr txBox="1">
            <a:spLocks noChangeArrowheads="1"/>
          </p:cNvSpPr>
          <p:nvPr/>
        </p:nvSpPr>
        <p:spPr bwMode="auto">
          <a:xfrm>
            <a:off x="5825347" y="2906898"/>
            <a:ext cx="1504950" cy="461963"/>
          </a:xfrm>
          <a:prstGeom prst="rect">
            <a:avLst/>
          </a:prstGeom>
          <a:noFill/>
          <a:ln w="9525">
            <a:noFill/>
            <a:miter lim="800000"/>
            <a:headEnd/>
            <a:tailEnd/>
          </a:ln>
        </p:spPr>
        <p:txBody>
          <a:bodyPr>
            <a:spAutoFit/>
          </a:bodyPr>
          <a:lstStyle/>
          <a:p>
            <a:pPr algn="r">
              <a:defRPr/>
            </a:pPr>
            <a:r>
              <a:rPr lang="en-US" sz="2400" dirty="0">
                <a:latin typeface="+mn-lt"/>
              </a:rPr>
              <a:t>50,000</a:t>
            </a:r>
            <a:endParaRPr lang="en-IN" sz="2400" baseline="30000" dirty="0">
              <a:latin typeface="+mn-lt"/>
            </a:endParaRPr>
          </a:p>
        </p:txBody>
      </p:sp>
      <p:sp>
        <p:nvSpPr>
          <p:cNvPr id="13" name="TextBox 12"/>
          <p:cNvSpPr txBox="1">
            <a:spLocks noChangeArrowheads="1"/>
          </p:cNvSpPr>
          <p:nvPr/>
        </p:nvSpPr>
        <p:spPr bwMode="auto">
          <a:xfrm>
            <a:off x="7398560" y="2476684"/>
            <a:ext cx="1289050" cy="461962"/>
          </a:xfrm>
          <a:prstGeom prst="rect">
            <a:avLst/>
          </a:prstGeom>
          <a:noFill/>
          <a:ln w="9525">
            <a:noFill/>
            <a:miter lim="800000"/>
            <a:headEnd/>
            <a:tailEnd/>
          </a:ln>
        </p:spPr>
        <p:txBody>
          <a:bodyPr>
            <a:spAutoFit/>
          </a:bodyPr>
          <a:lstStyle/>
          <a:p>
            <a:pPr algn="ctr">
              <a:defRPr/>
            </a:pPr>
            <a:r>
              <a:rPr lang="en-US" sz="2400" b="1" dirty="0">
                <a:latin typeface="+mn-lt"/>
              </a:rPr>
              <a:t>Credit</a:t>
            </a:r>
            <a:endParaRPr lang="en-IN" sz="2400" b="1" baseline="30000" dirty="0">
              <a:latin typeface="+mn-lt"/>
            </a:endParaRPr>
          </a:p>
        </p:txBody>
      </p:sp>
      <p:sp>
        <p:nvSpPr>
          <p:cNvPr id="14" name="TextBox 13"/>
          <p:cNvSpPr txBox="1">
            <a:spLocks noChangeArrowheads="1"/>
          </p:cNvSpPr>
          <p:nvPr/>
        </p:nvSpPr>
        <p:spPr bwMode="auto">
          <a:xfrm>
            <a:off x="6041247" y="2476684"/>
            <a:ext cx="1289050" cy="461962"/>
          </a:xfrm>
          <a:prstGeom prst="rect">
            <a:avLst/>
          </a:prstGeom>
          <a:noFill/>
          <a:ln w="9525">
            <a:noFill/>
            <a:miter lim="800000"/>
            <a:headEnd/>
            <a:tailEnd/>
          </a:ln>
        </p:spPr>
        <p:txBody>
          <a:bodyPr>
            <a:spAutoFit/>
          </a:bodyPr>
          <a:lstStyle/>
          <a:p>
            <a:pPr algn="ctr">
              <a:defRPr/>
            </a:pPr>
            <a:r>
              <a:rPr lang="en-US" sz="2400" b="1" dirty="0">
                <a:latin typeface="+mn-lt"/>
              </a:rPr>
              <a:t>Debit</a:t>
            </a:r>
            <a:endParaRPr lang="en-IN" sz="2400" b="1" baseline="30000" dirty="0">
              <a:latin typeface="+mn-lt"/>
            </a:endParaRPr>
          </a:p>
        </p:txBody>
      </p:sp>
      <p:cxnSp>
        <p:nvCxnSpPr>
          <p:cNvPr id="15" name="Straight Connector 14"/>
          <p:cNvCxnSpPr/>
          <p:nvPr/>
        </p:nvCxnSpPr>
        <p:spPr>
          <a:xfrm flipV="1">
            <a:off x="696119" y="2938646"/>
            <a:ext cx="7978792" cy="42691"/>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982786" y="5018214"/>
            <a:ext cx="4415774" cy="461665"/>
          </a:xfrm>
          <a:prstGeom prst="rect">
            <a:avLst/>
          </a:prstGeom>
          <a:noFill/>
        </p:spPr>
        <p:txBody>
          <a:bodyPr wrap="square" rtlCol="0">
            <a:spAutoFit/>
          </a:bodyPr>
          <a:lstStyle/>
          <a:p>
            <a:pPr algn="ctr"/>
            <a:r>
              <a:rPr lang="en-IN" altLang="en-US" sz="2400" dirty="0">
                <a:latin typeface="Calibri" pitchFamily="34" charset="0"/>
              </a:rPr>
              <a:t>(</a:t>
            </a:r>
            <a:r>
              <a:rPr lang="en-IN" altLang="en-US" sz="2400" b="1" dirty="0">
                <a:solidFill>
                  <a:srgbClr val="C00000"/>
                </a:solidFill>
                <a:latin typeface="Calibri" pitchFamily="34" charset="0"/>
              </a:rPr>
              <a:t>$300,000 </a:t>
            </a:r>
            <a:r>
              <a:rPr lang="en-IN" altLang="en-US" sz="2400" dirty="0">
                <a:latin typeface="Calibri" pitchFamily="34" charset="0"/>
              </a:rPr>
              <a:t>÷ 6 months)</a:t>
            </a:r>
            <a:endParaRPr lang="en-US" sz="2400" dirty="0"/>
          </a:p>
        </p:txBody>
      </p:sp>
      <p:cxnSp>
        <p:nvCxnSpPr>
          <p:cNvPr id="19" name="Straight Arrow Connector 18"/>
          <p:cNvCxnSpPr/>
          <p:nvPr/>
        </p:nvCxnSpPr>
        <p:spPr>
          <a:xfrm flipV="1">
            <a:off x="5217645" y="3571095"/>
            <a:ext cx="2441594" cy="146193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44980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 presetClass="entr" presetSubtype="0" fill="hold" nodeType="withEffect">
                                  <p:stCondLst>
                                    <p:cond delay="0"/>
                                  </p:stCondLst>
                                  <p:childTnLst>
                                    <p:set>
                                      <p:cBhvr>
                                        <p:cTn id="33" dur="1" fill="hold">
                                          <p:stCondLst>
                                            <p:cond delay="0"/>
                                          </p:stCondLst>
                                        </p:cTn>
                                        <p:tgtEl>
                                          <p:spTgt spid="69634">
                                            <p:txEl>
                                              <p:pRg st="5" end="5"/>
                                            </p:txEl>
                                          </p:spTgt>
                                        </p:tgtEl>
                                        <p:attrNameLst>
                                          <p:attrName>style.visibility</p:attrName>
                                        </p:attrNameLst>
                                      </p:cBhvr>
                                      <p:to>
                                        <p:strVal val="visible"/>
                                      </p:to>
                                    </p:set>
                                  </p:childTnLst>
                                </p:cTn>
                              </p:par>
                            </p:childTnLst>
                          </p:cTn>
                        </p:par>
                        <p:par>
                          <p:cTn id="34" fill="hold">
                            <p:stCondLst>
                              <p:cond delay="500"/>
                            </p:stCondLst>
                            <p:childTnLst>
                              <p:par>
                                <p:cTn id="35" presetID="1"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par>
                          <p:cTn id="37" fill="hold">
                            <p:stCondLst>
                              <p:cond delay="500"/>
                            </p:stCondLst>
                            <p:childTnLst>
                              <p:par>
                                <p:cTn id="38" presetID="1" presetClass="entr" presetSubtype="0"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986711" y="4948795"/>
            <a:ext cx="7696199" cy="1268412"/>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69634" name="Content Placeholder 2"/>
          <p:cNvSpPr>
            <a:spLocks noGrp="1"/>
          </p:cNvSpPr>
          <p:nvPr>
            <p:ph idx="1"/>
          </p:nvPr>
        </p:nvSpPr>
        <p:spPr>
          <a:xfrm>
            <a:off x="611560" y="1478601"/>
            <a:ext cx="8229600" cy="4634864"/>
          </a:xfrm>
        </p:spPr>
        <p:txBody>
          <a:bodyPr/>
          <a:lstStyle/>
          <a:p>
            <a:pPr marL="0" indent="0">
              <a:buNone/>
            </a:pPr>
            <a:r>
              <a:rPr lang="en-IN" altLang="en-US" sz="2400" dirty="0"/>
              <a:t>Now assume that, on March 31, after three months of the contract have passed, TrueTech concludes it now </a:t>
            </a:r>
            <a:r>
              <a:rPr lang="en-IN" altLang="en-US" sz="2400" b="1" i="1" dirty="0"/>
              <a:t>can</a:t>
            </a:r>
            <a:r>
              <a:rPr lang="en-IN" altLang="en-US" sz="2400" dirty="0"/>
              <a:t> make an accurate enough bonus estimate for it to be probable that a significant revenue reversal will not occur. </a:t>
            </a:r>
            <a:r>
              <a:rPr lang="en-IN" altLang="en-US" sz="2400" dirty="0" smtClean="0"/>
              <a:t>Assume </a:t>
            </a:r>
            <a:r>
              <a:rPr lang="en-IN" sz="2400" dirty="0" err="1" smtClean="0"/>
              <a:t>TrueTech</a:t>
            </a:r>
            <a:r>
              <a:rPr lang="en-IN" sz="2400" dirty="0" smtClean="0"/>
              <a:t> estimates </a:t>
            </a:r>
            <a:r>
              <a:rPr lang="en-IN" sz="2400" dirty="0"/>
              <a:t>a 75% likelihood it will receive the bonus.</a:t>
            </a:r>
            <a:endParaRPr lang="en-IN" altLang="en-US" sz="2400" dirty="0"/>
          </a:p>
        </p:txBody>
      </p:sp>
      <p:sp>
        <p:nvSpPr>
          <p:cNvPr id="6" name="Title 2"/>
          <p:cNvSpPr txBox="1">
            <a:spLocks/>
          </p:cNvSpPr>
          <p:nvPr/>
        </p:nvSpPr>
        <p:spPr bwMode="auto">
          <a:xfrm>
            <a:off x="8405813"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26" name="TextBox 25"/>
          <p:cNvSpPr txBox="1">
            <a:spLocks noChangeArrowheads="1"/>
          </p:cNvSpPr>
          <p:nvPr/>
        </p:nvSpPr>
        <p:spPr bwMode="auto">
          <a:xfrm>
            <a:off x="993777" y="4951972"/>
            <a:ext cx="5332413" cy="461963"/>
          </a:xfrm>
          <a:prstGeom prst="rect">
            <a:avLst/>
          </a:prstGeom>
          <a:solidFill>
            <a:srgbClr val="FFFFCC"/>
          </a:solidFill>
          <a:ln>
            <a:no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Deferred revenue ($300,000 ÷ 6 months)</a:t>
            </a:r>
          </a:p>
        </p:txBody>
      </p:sp>
      <p:sp>
        <p:nvSpPr>
          <p:cNvPr id="27" name="TextBox 26"/>
          <p:cNvSpPr txBox="1">
            <a:spLocks noChangeArrowheads="1"/>
          </p:cNvSpPr>
          <p:nvPr/>
        </p:nvSpPr>
        <p:spPr bwMode="auto">
          <a:xfrm>
            <a:off x="993777" y="5336147"/>
            <a:ext cx="5546725" cy="461963"/>
          </a:xfrm>
          <a:prstGeom prst="rect">
            <a:avLst/>
          </a:prstGeom>
          <a:solidFill>
            <a:srgbClr val="FFFFCC"/>
          </a:solidFill>
          <a:ln w="9525">
            <a:noFill/>
            <a:miter lim="800000"/>
            <a:headEnd/>
            <a:tailEnd/>
          </a:ln>
        </p:spPr>
        <p:txBody>
          <a:bodyPr>
            <a:spAutoFit/>
          </a:bodyPr>
          <a:lstStyle/>
          <a:p>
            <a:pPr>
              <a:defRPr/>
            </a:pPr>
            <a:r>
              <a:rPr lang="en-IN" sz="2400" dirty="0">
                <a:latin typeface="+mn-lt"/>
              </a:rPr>
              <a:t>Bonus receivable ($180,000 ÷ 6 months)</a:t>
            </a:r>
            <a:endParaRPr lang="en-IN" sz="2400" baseline="30000" dirty="0">
              <a:latin typeface="+mn-lt"/>
            </a:endParaRPr>
          </a:p>
        </p:txBody>
      </p:sp>
      <p:sp>
        <p:nvSpPr>
          <p:cNvPr id="28" name="TextBox 27"/>
          <p:cNvSpPr txBox="1">
            <a:spLocks noChangeArrowheads="1"/>
          </p:cNvSpPr>
          <p:nvPr/>
        </p:nvSpPr>
        <p:spPr bwMode="auto">
          <a:xfrm>
            <a:off x="7146927" y="5696510"/>
            <a:ext cx="1516063" cy="460375"/>
          </a:xfrm>
          <a:prstGeom prst="rect">
            <a:avLst/>
          </a:prstGeom>
          <a:solidFill>
            <a:srgbClr val="FFFFCC"/>
          </a:solidFill>
          <a:ln w="9525">
            <a:noFill/>
            <a:miter lim="800000"/>
            <a:headEnd/>
            <a:tailEnd/>
          </a:ln>
        </p:spPr>
        <p:txBody>
          <a:bodyPr>
            <a:spAutoFit/>
          </a:bodyPr>
          <a:lstStyle/>
          <a:p>
            <a:pPr algn="r">
              <a:defRPr/>
            </a:pPr>
            <a:r>
              <a:rPr lang="en-US" sz="2400" dirty="0">
                <a:latin typeface="+mn-lt"/>
              </a:rPr>
              <a:t>80,000</a:t>
            </a:r>
            <a:endParaRPr lang="en-IN" sz="2400" baseline="30000" dirty="0">
              <a:latin typeface="+mn-lt"/>
            </a:endParaRPr>
          </a:p>
        </p:txBody>
      </p:sp>
      <p:sp>
        <p:nvSpPr>
          <p:cNvPr id="29" name="TextBox 28"/>
          <p:cNvSpPr txBox="1">
            <a:spLocks noChangeArrowheads="1"/>
          </p:cNvSpPr>
          <p:nvPr/>
        </p:nvSpPr>
        <p:spPr bwMode="auto">
          <a:xfrm>
            <a:off x="6157913" y="4951972"/>
            <a:ext cx="1160462" cy="461963"/>
          </a:xfrm>
          <a:prstGeom prst="rect">
            <a:avLst/>
          </a:prstGeom>
          <a:solidFill>
            <a:srgbClr val="FFFFCC"/>
          </a:solidFill>
          <a:ln w="9525">
            <a:noFill/>
            <a:miter lim="800000"/>
            <a:headEnd/>
            <a:tailEnd/>
          </a:ln>
        </p:spPr>
        <p:txBody>
          <a:bodyPr>
            <a:spAutoFit/>
          </a:bodyPr>
          <a:lstStyle/>
          <a:p>
            <a:pPr algn="r">
              <a:defRPr/>
            </a:pPr>
            <a:r>
              <a:rPr lang="en-US" sz="2400" dirty="0">
                <a:latin typeface="+mn-lt"/>
              </a:rPr>
              <a:t>50,000</a:t>
            </a:r>
            <a:endParaRPr lang="en-IN" sz="2400" baseline="30000" dirty="0">
              <a:latin typeface="+mn-lt"/>
            </a:endParaRPr>
          </a:p>
        </p:txBody>
      </p:sp>
      <p:sp>
        <p:nvSpPr>
          <p:cNvPr id="31" name="TextBox 30"/>
          <p:cNvSpPr txBox="1">
            <a:spLocks noChangeArrowheads="1"/>
          </p:cNvSpPr>
          <p:nvPr/>
        </p:nvSpPr>
        <p:spPr bwMode="auto">
          <a:xfrm>
            <a:off x="993777" y="5696510"/>
            <a:ext cx="5572125" cy="460375"/>
          </a:xfrm>
          <a:prstGeom prst="rect">
            <a:avLst/>
          </a:prstGeom>
          <a:solidFill>
            <a:srgbClr val="FFFFCC"/>
          </a:solidFill>
          <a:ln w="9525">
            <a:noFill/>
            <a:miter lim="800000"/>
            <a:headEnd/>
            <a:tailEnd/>
          </a:ln>
        </p:spPr>
        <p:txBody>
          <a:bodyPr>
            <a:spAutoFit/>
          </a:bodyPr>
          <a:lstStyle/>
          <a:p>
            <a:pPr>
              <a:defRPr/>
            </a:pPr>
            <a:r>
              <a:rPr lang="en-IN" sz="2400" dirty="0">
                <a:latin typeface="+mn-lt"/>
              </a:rPr>
              <a:t>       Service revenue ($480,000 ÷ 6 months)</a:t>
            </a:r>
            <a:endParaRPr lang="en-IN" sz="2400" baseline="30000" dirty="0">
              <a:latin typeface="+mn-lt"/>
            </a:endParaRPr>
          </a:p>
        </p:txBody>
      </p:sp>
      <p:sp>
        <p:nvSpPr>
          <p:cNvPr id="32" name="TextBox 31"/>
          <p:cNvSpPr txBox="1">
            <a:spLocks noChangeArrowheads="1"/>
          </p:cNvSpPr>
          <p:nvPr/>
        </p:nvSpPr>
        <p:spPr bwMode="auto">
          <a:xfrm>
            <a:off x="6161088" y="5347258"/>
            <a:ext cx="1160462" cy="461962"/>
          </a:xfrm>
          <a:prstGeom prst="rect">
            <a:avLst/>
          </a:prstGeom>
          <a:solidFill>
            <a:srgbClr val="FFFFCC"/>
          </a:solidFill>
          <a:ln w="9525">
            <a:noFill/>
            <a:miter lim="800000"/>
            <a:headEnd/>
            <a:tailEnd/>
          </a:ln>
        </p:spPr>
        <p:txBody>
          <a:bodyPr>
            <a:spAutoFit/>
          </a:bodyPr>
          <a:lstStyle/>
          <a:p>
            <a:pPr algn="r">
              <a:defRPr/>
            </a:pPr>
            <a:r>
              <a:rPr lang="en-US" sz="2400" dirty="0">
                <a:latin typeface="+mn-lt"/>
              </a:rPr>
              <a:t>30,000</a:t>
            </a:r>
            <a:endParaRPr lang="en-IN" sz="2400" baseline="30000" dirty="0">
              <a:latin typeface="+mn-lt"/>
            </a:endParaRPr>
          </a:p>
        </p:txBody>
      </p:sp>
      <p:sp>
        <p:nvSpPr>
          <p:cNvPr id="33" name="Rectangle 32"/>
          <p:cNvSpPr/>
          <p:nvPr/>
        </p:nvSpPr>
        <p:spPr>
          <a:xfrm>
            <a:off x="986711" y="3678797"/>
            <a:ext cx="7696200" cy="1268412"/>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8" name="TextBox 17"/>
          <p:cNvSpPr txBox="1">
            <a:spLocks noChangeArrowheads="1"/>
          </p:cNvSpPr>
          <p:nvPr/>
        </p:nvSpPr>
        <p:spPr bwMode="auto">
          <a:xfrm>
            <a:off x="990600" y="3686733"/>
            <a:ext cx="4686300" cy="461962"/>
          </a:xfrm>
          <a:prstGeom prst="rect">
            <a:avLst/>
          </a:prstGeom>
          <a:solidFill>
            <a:srgbClr val="FFFFCC"/>
          </a:solidFill>
          <a:ln w="9525">
            <a:noFill/>
            <a:miter lim="800000"/>
            <a:headEnd/>
            <a:tailEnd/>
          </a:ln>
        </p:spPr>
        <p:txBody>
          <a:bodyPr>
            <a:spAutoFit/>
          </a:bodyPr>
          <a:lstStyle/>
          <a:p>
            <a:pPr algn="ctr">
              <a:defRPr/>
            </a:pPr>
            <a:r>
              <a:rPr lang="en-US" sz="2400" b="1" dirty="0">
                <a:latin typeface="+mn-lt"/>
              </a:rPr>
              <a:t>Journal Entry</a:t>
            </a:r>
            <a:endParaRPr lang="en-IN" sz="2400" b="1" baseline="30000" dirty="0">
              <a:latin typeface="+mn-lt"/>
            </a:endParaRPr>
          </a:p>
        </p:txBody>
      </p:sp>
      <p:sp>
        <p:nvSpPr>
          <p:cNvPr id="19" name="TextBox 18"/>
          <p:cNvSpPr txBox="1">
            <a:spLocks noChangeArrowheads="1"/>
          </p:cNvSpPr>
          <p:nvPr/>
        </p:nvSpPr>
        <p:spPr bwMode="auto">
          <a:xfrm>
            <a:off x="990600" y="4109008"/>
            <a:ext cx="4686300" cy="461962"/>
          </a:xfrm>
          <a:prstGeom prst="rect">
            <a:avLst/>
          </a:prstGeom>
          <a:solidFill>
            <a:srgbClr val="FFFFCC"/>
          </a:solidFill>
          <a:ln>
            <a:no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Bonus receivable ($180,000 × 3⁄6)</a:t>
            </a:r>
          </a:p>
        </p:txBody>
      </p:sp>
      <p:sp>
        <p:nvSpPr>
          <p:cNvPr id="20" name="TextBox 19"/>
          <p:cNvSpPr txBox="1">
            <a:spLocks noChangeArrowheads="1"/>
          </p:cNvSpPr>
          <p:nvPr/>
        </p:nvSpPr>
        <p:spPr bwMode="auto">
          <a:xfrm>
            <a:off x="990600" y="4493183"/>
            <a:ext cx="5010150" cy="461962"/>
          </a:xfrm>
          <a:prstGeom prst="rect">
            <a:avLst/>
          </a:prstGeom>
          <a:solidFill>
            <a:srgbClr val="FFFFCC"/>
          </a:solidFill>
          <a:ln w="9525">
            <a:noFill/>
            <a:miter lim="800000"/>
            <a:headEnd/>
            <a:tailEnd/>
          </a:ln>
        </p:spPr>
        <p:txBody>
          <a:bodyPr>
            <a:spAutoFit/>
          </a:bodyPr>
          <a:lstStyle/>
          <a:p>
            <a:pPr>
              <a:defRPr/>
            </a:pPr>
            <a:r>
              <a:rPr lang="en-IN" sz="2400" dirty="0">
                <a:latin typeface="+mn-lt"/>
              </a:rPr>
              <a:t>       Service revenue</a:t>
            </a:r>
            <a:endParaRPr lang="en-IN" sz="2400" baseline="30000" dirty="0">
              <a:latin typeface="+mn-lt"/>
            </a:endParaRPr>
          </a:p>
        </p:txBody>
      </p:sp>
      <p:sp>
        <p:nvSpPr>
          <p:cNvPr id="21" name="TextBox 20"/>
          <p:cNvSpPr txBox="1">
            <a:spLocks noChangeArrowheads="1"/>
          </p:cNvSpPr>
          <p:nvPr/>
        </p:nvSpPr>
        <p:spPr bwMode="auto">
          <a:xfrm>
            <a:off x="7143752" y="4485247"/>
            <a:ext cx="1516063" cy="461963"/>
          </a:xfrm>
          <a:prstGeom prst="rect">
            <a:avLst/>
          </a:prstGeom>
          <a:solidFill>
            <a:srgbClr val="FFFFCC"/>
          </a:solidFill>
          <a:ln w="9525">
            <a:noFill/>
            <a:miter lim="800000"/>
            <a:headEnd/>
            <a:tailEnd/>
          </a:ln>
        </p:spPr>
        <p:txBody>
          <a:bodyPr>
            <a:spAutoFit/>
          </a:bodyPr>
          <a:lstStyle/>
          <a:p>
            <a:pPr algn="r">
              <a:defRPr/>
            </a:pPr>
            <a:r>
              <a:rPr lang="en-US" sz="2400" dirty="0">
                <a:latin typeface="+mn-lt"/>
              </a:rPr>
              <a:t>90,000</a:t>
            </a:r>
            <a:endParaRPr lang="en-IN" sz="2400" baseline="30000" dirty="0">
              <a:latin typeface="+mn-lt"/>
            </a:endParaRPr>
          </a:p>
        </p:txBody>
      </p:sp>
      <p:sp>
        <p:nvSpPr>
          <p:cNvPr id="22" name="TextBox 21"/>
          <p:cNvSpPr txBox="1">
            <a:spLocks noChangeArrowheads="1"/>
          </p:cNvSpPr>
          <p:nvPr/>
        </p:nvSpPr>
        <p:spPr bwMode="auto">
          <a:xfrm>
            <a:off x="5810250" y="4109008"/>
            <a:ext cx="1504950" cy="461962"/>
          </a:xfrm>
          <a:prstGeom prst="rect">
            <a:avLst/>
          </a:prstGeom>
          <a:solidFill>
            <a:srgbClr val="FFFFCC"/>
          </a:solidFill>
          <a:ln w="9525">
            <a:noFill/>
            <a:miter lim="800000"/>
            <a:headEnd/>
            <a:tailEnd/>
          </a:ln>
        </p:spPr>
        <p:txBody>
          <a:bodyPr>
            <a:spAutoFit/>
          </a:bodyPr>
          <a:lstStyle/>
          <a:p>
            <a:pPr algn="r">
              <a:defRPr/>
            </a:pPr>
            <a:r>
              <a:rPr lang="en-US" sz="2400" dirty="0">
                <a:latin typeface="+mn-lt"/>
              </a:rPr>
              <a:t>90,000</a:t>
            </a:r>
            <a:endParaRPr lang="en-IN" sz="2400" baseline="30000" dirty="0">
              <a:latin typeface="+mn-lt"/>
            </a:endParaRPr>
          </a:p>
        </p:txBody>
      </p:sp>
      <p:sp>
        <p:nvSpPr>
          <p:cNvPr id="23" name="TextBox 22"/>
          <p:cNvSpPr txBox="1">
            <a:spLocks noChangeArrowheads="1"/>
          </p:cNvSpPr>
          <p:nvPr/>
        </p:nvSpPr>
        <p:spPr bwMode="auto">
          <a:xfrm>
            <a:off x="7383463" y="3678797"/>
            <a:ext cx="1289050" cy="461963"/>
          </a:xfrm>
          <a:prstGeom prst="rect">
            <a:avLst/>
          </a:prstGeom>
          <a:noFill/>
          <a:ln w="9525">
            <a:noFill/>
            <a:miter lim="800000"/>
            <a:headEnd/>
            <a:tailEnd/>
          </a:ln>
        </p:spPr>
        <p:txBody>
          <a:bodyPr>
            <a:spAutoFit/>
          </a:bodyPr>
          <a:lstStyle/>
          <a:p>
            <a:pPr algn="ctr">
              <a:defRPr/>
            </a:pPr>
            <a:r>
              <a:rPr lang="en-US" sz="2400" b="1" dirty="0">
                <a:latin typeface="+mn-lt"/>
              </a:rPr>
              <a:t>Credit</a:t>
            </a:r>
            <a:endParaRPr lang="en-IN" sz="2400" b="1" baseline="30000" dirty="0">
              <a:latin typeface="+mn-lt"/>
            </a:endParaRPr>
          </a:p>
        </p:txBody>
      </p:sp>
      <p:sp>
        <p:nvSpPr>
          <p:cNvPr id="24" name="TextBox 23"/>
          <p:cNvSpPr txBox="1">
            <a:spLocks noChangeArrowheads="1"/>
          </p:cNvSpPr>
          <p:nvPr/>
        </p:nvSpPr>
        <p:spPr bwMode="auto">
          <a:xfrm>
            <a:off x="6026150" y="3678797"/>
            <a:ext cx="1289050" cy="461963"/>
          </a:xfrm>
          <a:prstGeom prst="rect">
            <a:avLst/>
          </a:prstGeom>
          <a:noFill/>
          <a:ln w="9525">
            <a:noFill/>
            <a:miter lim="800000"/>
            <a:headEnd/>
            <a:tailEnd/>
          </a:ln>
        </p:spPr>
        <p:txBody>
          <a:bodyPr>
            <a:spAutoFit/>
          </a:bodyPr>
          <a:lstStyle/>
          <a:p>
            <a:pPr algn="ctr">
              <a:defRPr/>
            </a:pPr>
            <a:r>
              <a:rPr lang="en-US" sz="2400" b="1" dirty="0">
                <a:latin typeface="+mn-lt"/>
              </a:rPr>
              <a:t>Debit</a:t>
            </a:r>
            <a:endParaRPr lang="en-IN" sz="2400" b="1" baseline="30000" dirty="0">
              <a:latin typeface="+mn-lt"/>
            </a:endParaRPr>
          </a:p>
        </p:txBody>
      </p:sp>
      <p:cxnSp>
        <p:nvCxnSpPr>
          <p:cNvPr id="25" name="Straight Connector 24"/>
          <p:cNvCxnSpPr/>
          <p:nvPr/>
        </p:nvCxnSpPr>
        <p:spPr>
          <a:xfrm>
            <a:off x="990600" y="4105833"/>
            <a:ext cx="76962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993775" y="4948795"/>
            <a:ext cx="76962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Autofit/>
          </a:bodyPr>
          <a:lstStyle/>
          <a:p>
            <a:r>
              <a:rPr lang="en-IN" sz="3200" dirty="0"/>
              <a:t/>
            </a:r>
            <a:br>
              <a:rPr lang="en-IN" sz="3200" dirty="0"/>
            </a:br>
            <a:r>
              <a:rPr lang="en-IN" sz="3200" dirty="0"/>
              <a:t>Constraint on Recognizing Variable </a:t>
            </a:r>
            <a:r>
              <a:rPr lang="en-IN" sz="3200" dirty="0" smtClean="0"/>
              <a:t>Consideration </a:t>
            </a:r>
            <a:r>
              <a:rPr lang="en-IN" sz="2600" dirty="0" smtClean="0"/>
              <a:t>(continued)</a:t>
            </a:r>
            <a:endParaRPr lang="en-US" sz="2600" dirty="0"/>
          </a:p>
        </p:txBody>
      </p:sp>
    </p:spTree>
    <p:extLst>
      <p:ext uri="{BB962C8B-B14F-4D97-AF65-F5344CB8AC3E}">
        <p14:creationId xmlns:p14="http://schemas.microsoft.com/office/powerpoint/2010/main" val="25229177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634">
                                            <p:txEl>
                                              <p:pRg st="0" end="0"/>
                                            </p:txEl>
                                          </p:spTgt>
                                        </p:tgtEl>
                                        <p:attrNameLst>
                                          <p:attrName>style.visibility</p:attrName>
                                        </p:attrNameLst>
                                      </p:cBhvr>
                                      <p:to>
                                        <p:strVal val="visible"/>
                                      </p:to>
                                    </p:set>
                                    <p:animEffect transition="in" filter="fade">
                                      <p:cBhvr>
                                        <p:cTn id="7" dur="500"/>
                                        <p:tgtEl>
                                          <p:spTgt spid="696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par>
                                <p:cTn id="16" presetID="10" presetClass="entr" presetSubtype="0" fill="hold"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6" grpId="0" animBg="1"/>
      <p:bldP spid="27" grpId="0" animBg="1"/>
      <p:bldP spid="28" grpId="0" animBg="1"/>
      <p:bldP spid="29" grpId="0" animBg="1"/>
      <p:bldP spid="31" grpId="0" animBg="1"/>
      <p:bldP spid="32" grpId="0" animBg="1"/>
      <p:bldP spid="33" grpId="0" animBg="1"/>
      <p:bldP spid="18" grpId="0" animBg="1"/>
      <p:bldP spid="19" grpId="0" animBg="1"/>
      <p:bldP spid="20" grpId="0" animBg="1"/>
      <p:bldP spid="21" grpId="0" animBg="1"/>
      <p:bldP spid="22" grpId="0" animBg="1"/>
      <p:bldP spid="23" grpId="0"/>
      <p:bldP spid="2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200" dirty="0" smtClean="0"/>
              <a:t>Special Issues for Step 3: </a:t>
            </a:r>
            <a:br>
              <a:rPr lang="en-IN" sz="3200" dirty="0" smtClean="0"/>
            </a:br>
            <a:r>
              <a:rPr lang="en-IN" sz="3200" dirty="0" smtClean="0"/>
              <a:t>Right of Return</a:t>
            </a:r>
            <a:endParaRPr lang="en-IN" sz="3200" dirty="0"/>
          </a:p>
        </p:txBody>
      </p:sp>
      <p:sp>
        <p:nvSpPr>
          <p:cNvPr id="3" name="Content Placeholder 2"/>
          <p:cNvSpPr>
            <a:spLocks noGrp="1"/>
          </p:cNvSpPr>
          <p:nvPr>
            <p:ph idx="1"/>
          </p:nvPr>
        </p:nvSpPr>
        <p:spPr>
          <a:xfrm>
            <a:off x="626081" y="1387303"/>
            <a:ext cx="8229600" cy="4875453"/>
          </a:xfrm>
        </p:spPr>
        <p:txBody>
          <a:bodyPr>
            <a:normAutofit fontScale="85000" lnSpcReduction="20000"/>
          </a:bodyPr>
          <a:lstStyle/>
          <a:p>
            <a:pPr marL="0" indent="0">
              <a:buNone/>
              <a:defRPr/>
            </a:pPr>
            <a:r>
              <a:rPr lang="en-IN" sz="3400" b="1" dirty="0">
                <a:solidFill>
                  <a:srgbClr val="CC0000"/>
                </a:solidFill>
              </a:rPr>
              <a:t>Right of </a:t>
            </a:r>
            <a:r>
              <a:rPr lang="en-IN" sz="3400" b="1" dirty="0" smtClean="0">
                <a:solidFill>
                  <a:srgbClr val="CC0000"/>
                </a:solidFill>
              </a:rPr>
              <a:t>Return</a:t>
            </a:r>
          </a:p>
          <a:p>
            <a:pPr>
              <a:defRPr/>
            </a:pPr>
            <a:r>
              <a:rPr lang="en-IN" sz="3400" dirty="0" smtClean="0"/>
              <a:t>Exists when the customer can return the good if not satisfied or unable to resell it</a:t>
            </a:r>
          </a:p>
          <a:p>
            <a:pPr fontAlgn="auto">
              <a:spcAft>
                <a:spcPts val="0"/>
              </a:spcAft>
              <a:buFont typeface="Arial" panose="020B0604020202020204" pitchFamily="34" charset="0"/>
              <a:buChar char="•"/>
              <a:defRPr/>
            </a:pPr>
            <a:r>
              <a:rPr lang="en-IN" sz="3400" dirty="0" smtClean="0"/>
              <a:t>Viewed </a:t>
            </a:r>
            <a:r>
              <a:rPr lang="en-IN" sz="3400" dirty="0"/>
              <a:t>as a failure to satisfy the original performance obligation</a:t>
            </a:r>
          </a:p>
          <a:p>
            <a:pPr fontAlgn="auto">
              <a:spcAft>
                <a:spcPts val="0"/>
              </a:spcAft>
              <a:buFont typeface="Arial" panose="020B0604020202020204" pitchFamily="34" charset="0"/>
              <a:buChar char="•"/>
              <a:defRPr/>
            </a:pPr>
            <a:r>
              <a:rPr lang="en-IN" sz="3400" dirty="0"/>
              <a:t>The seller </a:t>
            </a:r>
            <a:r>
              <a:rPr lang="en-IN" sz="3400" b="1" dirty="0">
                <a:solidFill>
                  <a:srgbClr val="C00000"/>
                </a:solidFill>
              </a:rPr>
              <a:t>reduces revenue by the estimated returns</a:t>
            </a:r>
            <a:r>
              <a:rPr lang="en-IN" sz="3400" dirty="0"/>
              <a:t>, </a:t>
            </a:r>
            <a:r>
              <a:rPr lang="en-IN" sz="3000" dirty="0" smtClean="0"/>
              <a:t>and </a:t>
            </a:r>
            <a:r>
              <a:rPr lang="en-IN" sz="3000" b="1" dirty="0" smtClean="0"/>
              <a:t>either:</a:t>
            </a:r>
            <a:endParaRPr lang="en-IN" sz="3000" dirty="0" smtClean="0"/>
          </a:p>
          <a:p>
            <a:pPr lvl="1">
              <a:buFont typeface="Lucida Grande"/>
              <a:buChar char="–"/>
              <a:defRPr/>
            </a:pPr>
            <a:r>
              <a:rPr lang="en-IN" b="1" dirty="0"/>
              <a:t>R</a:t>
            </a:r>
            <a:r>
              <a:rPr lang="en-IN" b="1" dirty="0" smtClean="0"/>
              <a:t>ecords </a:t>
            </a:r>
            <a:r>
              <a:rPr lang="en-IN" b="1" dirty="0"/>
              <a:t>a liability </a:t>
            </a:r>
            <a:r>
              <a:rPr lang="en-IN" dirty="0"/>
              <a:t>for cash the seller anticipates refunding to </a:t>
            </a:r>
            <a:r>
              <a:rPr lang="en-IN" dirty="0" smtClean="0"/>
              <a:t>customers with </a:t>
            </a:r>
            <a:r>
              <a:rPr lang="en-IN" dirty="0"/>
              <a:t>an offsetting entry to a contra-revenue account, </a:t>
            </a:r>
            <a:r>
              <a:rPr lang="en-IN" i="1" dirty="0"/>
              <a:t>sales returns</a:t>
            </a:r>
            <a:r>
              <a:rPr lang="en-IN" dirty="0"/>
              <a:t>, OR</a:t>
            </a:r>
          </a:p>
          <a:p>
            <a:pPr lvl="1" fontAlgn="auto">
              <a:spcAft>
                <a:spcPts val="0"/>
              </a:spcAft>
              <a:buFont typeface="Lucida Grande"/>
              <a:buChar char="–"/>
              <a:defRPr/>
            </a:pPr>
            <a:r>
              <a:rPr lang="en-IN" b="1" dirty="0"/>
              <a:t>R</a:t>
            </a:r>
            <a:r>
              <a:rPr lang="en-IN" b="1" dirty="0" smtClean="0"/>
              <a:t>educes </a:t>
            </a:r>
            <a:r>
              <a:rPr lang="en-IN" b="1" dirty="0"/>
              <a:t>accounts receivable </a:t>
            </a:r>
            <a:r>
              <a:rPr lang="en-IN" dirty="0"/>
              <a:t>if the seller has not yet been paid and makes an offsetting entry to a contra asset account, </a:t>
            </a:r>
            <a:r>
              <a:rPr lang="en-IN" i="1" dirty="0"/>
              <a:t>allowance for sales returns</a:t>
            </a:r>
            <a:endParaRPr lang="en-US" i="1" dirty="0"/>
          </a:p>
        </p:txBody>
      </p:sp>
      <p:sp>
        <p:nvSpPr>
          <p:cNvPr id="4"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846209" y="3934659"/>
            <a:ext cx="7920037" cy="2474134"/>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6" name="Title 1"/>
          <p:cNvSpPr>
            <a:spLocks noGrp="1"/>
          </p:cNvSpPr>
          <p:nvPr>
            <p:ph type="title"/>
          </p:nvPr>
        </p:nvSpPr>
        <p:spPr/>
        <p:txBody>
          <a:bodyPr rtlCol="0">
            <a:noAutofit/>
          </a:bodyPr>
          <a:lstStyle/>
          <a:p>
            <a:pPr fontAlgn="auto">
              <a:spcAft>
                <a:spcPts val="0"/>
              </a:spcAft>
              <a:defRPr/>
            </a:pPr>
            <a:r>
              <a:rPr lang="en-IN" sz="3200" dirty="0"/>
              <a:t>Special Issues for Step 3: </a:t>
            </a:r>
            <a:br>
              <a:rPr lang="en-IN" sz="3200" dirty="0"/>
            </a:br>
            <a:r>
              <a:rPr lang="en-IN" sz="3200" dirty="0"/>
              <a:t>Determine the Transaction Price</a:t>
            </a:r>
          </a:p>
        </p:txBody>
      </p:sp>
      <p:sp>
        <p:nvSpPr>
          <p:cNvPr id="3" name="Content Placeholder 2"/>
          <p:cNvSpPr>
            <a:spLocks noGrp="1"/>
          </p:cNvSpPr>
          <p:nvPr>
            <p:ph idx="1"/>
          </p:nvPr>
        </p:nvSpPr>
        <p:spPr>
          <a:xfrm>
            <a:off x="611560" y="1394603"/>
            <a:ext cx="8229600" cy="4525963"/>
          </a:xfrm>
        </p:spPr>
        <p:txBody>
          <a:bodyPr/>
          <a:lstStyle/>
          <a:p>
            <a:pPr marL="0" indent="0">
              <a:buNone/>
            </a:pPr>
            <a:r>
              <a:rPr lang="en-IN" b="1" dirty="0">
                <a:solidFill>
                  <a:srgbClr val="C00000"/>
                </a:solidFill>
              </a:rPr>
              <a:t>Right of Return</a:t>
            </a:r>
          </a:p>
          <a:p>
            <a:pPr marL="0" indent="0">
              <a:buNone/>
            </a:pPr>
            <a:r>
              <a:rPr lang="en-IN" sz="2800" dirty="0"/>
              <a:t>Assume that TrueTech sold 1,000 Tri-Boxes to CompStores for $240 each. TrueTech estimates that CompStores will return five percent of the Tri-Boxes purchased.</a:t>
            </a:r>
            <a:endParaRPr lang="en-IN" sz="2800" dirty="0">
              <a:solidFill>
                <a:srgbClr val="006666"/>
              </a:solidFill>
            </a:endParaRPr>
          </a:p>
          <a:p>
            <a:pPr marL="0" indent="0">
              <a:buNone/>
            </a:pPr>
            <a:endParaRPr lang="en-IN" dirty="0">
              <a:solidFill>
                <a:srgbClr val="006666"/>
              </a:solidFill>
            </a:endParaRPr>
          </a:p>
        </p:txBody>
      </p:sp>
      <p:sp>
        <p:nvSpPr>
          <p:cNvPr id="23" name="TextBox 22"/>
          <p:cNvSpPr txBox="1">
            <a:spLocks noChangeArrowheads="1"/>
          </p:cNvSpPr>
          <p:nvPr/>
        </p:nvSpPr>
        <p:spPr bwMode="auto">
          <a:xfrm>
            <a:off x="831919" y="3952930"/>
            <a:ext cx="46863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600" b="1" dirty="0">
                <a:latin typeface="Calibri" pitchFamily="34" charset="0"/>
              </a:rPr>
              <a:t>Journal Entry</a:t>
            </a:r>
            <a:endParaRPr lang="en-IN" altLang="en-US" sz="2600" b="1" baseline="30000" dirty="0">
              <a:latin typeface="Calibri" pitchFamily="34" charset="0"/>
            </a:endParaRPr>
          </a:p>
        </p:txBody>
      </p:sp>
      <p:sp>
        <p:nvSpPr>
          <p:cNvPr id="24" name="TextBox 23"/>
          <p:cNvSpPr txBox="1">
            <a:spLocks noChangeArrowheads="1"/>
          </p:cNvSpPr>
          <p:nvPr/>
        </p:nvSpPr>
        <p:spPr bwMode="auto">
          <a:xfrm>
            <a:off x="831919" y="4430768"/>
            <a:ext cx="46863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600" dirty="0">
                <a:latin typeface="Calibri" pitchFamily="34" charset="0"/>
              </a:rPr>
              <a:t>Cash ($240 </a:t>
            </a:r>
            <a:r>
              <a:rPr lang="en-IN" altLang="en-US" sz="2400" dirty="0">
                <a:latin typeface="Calibri" pitchFamily="34" charset="0"/>
              </a:rPr>
              <a:t>× </a:t>
            </a:r>
            <a:r>
              <a:rPr lang="en-IN" altLang="en-US" sz="2600" dirty="0">
                <a:latin typeface="Calibri" pitchFamily="34" charset="0"/>
              </a:rPr>
              <a:t>1,000)</a:t>
            </a:r>
            <a:endParaRPr lang="en-IN" altLang="en-US" sz="2600" baseline="30000" dirty="0">
              <a:latin typeface="Calibri" pitchFamily="34" charset="0"/>
            </a:endParaRPr>
          </a:p>
        </p:txBody>
      </p:sp>
      <p:sp>
        <p:nvSpPr>
          <p:cNvPr id="25" name="TextBox 24"/>
          <p:cNvSpPr txBox="1">
            <a:spLocks noChangeArrowheads="1"/>
          </p:cNvSpPr>
          <p:nvPr/>
        </p:nvSpPr>
        <p:spPr bwMode="auto">
          <a:xfrm>
            <a:off x="815676" y="4905786"/>
            <a:ext cx="50101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600" dirty="0">
                <a:latin typeface="Calibri" pitchFamily="34" charset="0"/>
              </a:rPr>
              <a:t>       </a:t>
            </a:r>
            <a:r>
              <a:rPr lang="en-IN" altLang="en-US" sz="2800" dirty="0">
                <a:latin typeface="Calibri" pitchFamily="34" charset="0"/>
              </a:rPr>
              <a:t>Sales revenue</a:t>
            </a:r>
            <a:endParaRPr lang="en-IN" altLang="en-US" sz="2600" baseline="30000" dirty="0">
              <a:latin typeface="Calibri" pitchFamily="34" charset="0"/>
            </a:endParaRPr>
          </a:p>
        </p:txBody>
      </p:sp>
      <p:sp>
        <p:nvSpPr>
          <p:cNvPr id="26" name="TextBox 25"/>
          <p:cNvSpPr txBox="1">
            <a:spLocks noChangeArrowheads="1"/>
          </p:cNvSpPr>
          <p:nvPr/>
        </p:nvSpPr>
        <p:spPr bwMode="auto">
          <a:xfrm>
            <a:off x="7170807" y="4900668"/>
            <a:ext cx="15160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600" dirty="0">
                <a:latin typeface="Calibri" pitchFamily="34" charset="0"/>
              </a:rPr>
              <a:t>240,000</a:t>
            </a:r>
            <a:endParaRPr lang="en-IN" altLang="en-US" sz="2600" baseline="30000" dirty="0">
              <a:latin typeface="Calibri" pitchFamily="34" charset="0"/>
            </a:endParaRPr>
          </a:p>
        </p:txBody>
      </p:sp>
      <p:sp>
        <p:nvSpPr>
          <p:cNvPr id="27" name="TextBox 26"/>
          <p:cNvSpPr txBox="1">
            <a:spLocks noChangeArrowheads="1"/>
          </p:cNvSpPr>
          <p:nvPr/>
        </p:nvSpPr>
        <p:spPr bwMode="auto">
          <a:xfrm>
            <a:off x="5837307" y="4430768"/>
            <a:ext cx="15049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600" dirty="0">
                <a:latin typeface="Calibri" pitchFamily="34" charset="0"/>
              </a:rPr>
              <a:t>240,000</a:t>
            </a:r>
            <a:endParaRPr lang="en-IN" altLang="en-US" sz="2600" baseline="30000" dirty="0">
              <a:latin typeface="Calibri" pitchFamily="34" charset="0"/>
            </a:endParaRPr>
          </a:p>
        </p:txBody>
      </p:sp>
      <p:sp>
        <p:nvSpPr>
          <p:cNvPr id="28" name="TextBox 27"/>
          <p:cNvSpPr txBox="1">
            <a:spLocks noChangeArrowheads="1"/>
          </p:cNvSpPr>
          <p:nvPr/>
        </p:nvSpPr>
        <p:spPr bwMode="auto">
          <a:xfrm>
            <a:off x="7410519" y="3944993"/>
            <a:ext cx="12890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600" b="1" dirty="0">
                <a:latin typeface="Calibri" pitchFamily="34" charset="0"/>
              </a:rPr>
              <a:t>Credit</a:t>
            </a:r>
            <a:endParaRPr lang="en-IN" altLang="en-US" sz="2600" b="1" baseline="30000" dirty="0">
              <a:latin typeface="Calibri" pitchFamily="34" charset="0"/>
            </a:endParaRPr>
          </a:p>
        </p:txBody>
      </p:sp>
      <p:sp>
        <p:nvSpPr>
          <p:cNvPr id="29" name="TextBox 28"/>
          <p:cNvSpPr txBox="1">
            <a:spLocks noChangeArrowheads="1"/>
          </p:cNvSpPr>
          <p:nvPr/>
        </p:nvSpPr>
        <p:spPr bwMode="auto">
          <a:xfrm>
            <a:off x="6053207" y="3944993"/>
            <a:ext cx="12890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600" b="1" dirty="0">
                <a:latin typeface="Calibri" pitchFamily="34" charset="0"/>
              </a:rPr>
              <a:t>Debit</a:t>
            </a:r>
            <a:endParaRPr lang="en-IN" altLang="en-US" sz="2600" b="1" baseline="30000" dirty="0">
              <a:latin typeface="Calibri" pitchFamily="34" charset="0"/>
            </a:endParaRPr>
          </a:p>
        </p:txBody>
      </p:sp>
      <p:sp>
        <p:nvSpPr>
          <p:cNvPr id="32" name="TextBox 31"/>
          <p:cNvSpPr txBox="1">
            <a:spLocks noChangeArrowheads="1"/>
          </p:cNvSpPr>
          <p:nvPr/>
        </p:nvSpPr>
        <p:spPr bwMode="auto">
          <a:xfrm>
            <a:off x="831919" y="5430893"/>
            <a:ext cx="52212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800" dirty="0">
                <a:latin typeface="Calibri" pitchFamily="34" charset="0"/>
              </a:rPr>
              <a:t>Sales returns ($240,000 × 5%)</a:t>
            </a:r>
            <a:endParaRPr lang="en-IN" altLang="en-US" sz="2600" baseline="30000" dirty="0">
              <a:latin typeface="Calibri" pitchFamily="34" charset="0"/>
            </a:endParaRPr>
          </a:p>
        </p:txBody>
      </p:sp>
      <p:sp>
        <p:nvSpPr>
          <p:cNvPr id="33" name="TextBox 32"/>
          <p:cNvSpPr txBox="1">
            <a:spLocks noChangeArrowheads="1"/>
          </p:cNvSpPr>
          <p:nvPr/>
        </p:nvSpPr>
        <p:spPr bwMode="auto">
          <a:xfrm>
            <a:off x="831919" y="5884918"/>
            <a:ext cx="5010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600" dirty="0">
                <a:latin typeface="Calibri" pitchFamily="34" charset="0"/>
              </a:rPr>
              <a:t>       </a:t>
            </a:r>
            <a:r>
              <a:rPr lang="en-IN" altLang="en-US" sz="2800" dirty="0">
                <a:latin typeface="Calibri" pitchFamily="34" charset="0"/>
              </a:rPr>
              <a:t>Refund liability</a:t>
            </a:r>
            <a:endParaRPr lang="en-IN" altLang="en-US" sz="2600" baseline="30000" dirty="0">
              <a:latin typeface="Calibri" pitchFamily="34" charset="0"/>
            </a:endParaRPr>
          </a:p>
        </p:txBody>
      </p:sp>
      <p:sp>
        <p:nvSpPr>
          <p:cNvPr id="34" name="TextBox 33"/>
          <p:cNvSpPr txBox="1">
            <a:spLocks noChangeArrowheads="1"/>
          </p:cNvSpPr>
          <p:nvPr/>
        </p:nvSpPr>
        <p:spPr bwMode="auto">
          <a:xfrm>
            <a:off x="7170807" y="5872188"/>
            <a:ext cx="15160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600" dirty="0">
                <a:latin typeface="Calibri" pitchFamily="34" charset="0"/>
              </a:rPr>
              <a:t>12,000</a:t>
            </a:r>
            <a:endParaRPr lang="en-IN" altLang="en-US" sz="2600" baseline="30000" dirty="0">
              <a:latin typeface="Calibri" pitchFamily="34" charset="0"/>
            </a:endParaRPr>
          </a:p>
        </p:txBody>
      </p:sp>
      <p:sp>
        <p:nvSpPr>
          <p:cNvPr id="35" name="TextBox 34"/>
          <p:cNvSpPr txBox="1">
            <a:spLocks noChangeArrowheads="1"/>
          </p:cNvSpPr>
          <p:nvPr/>
        </p:nvSpPr>
        <p:spPr bwMode="auto">
          <a:xfrm>
            <a:off x="5837307" y="5430893"/>
            <a:ext cx="15049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600" dirty="0">
                <a:latin typeface="Calibri" pitchFamily="34" charset="0"/>
              </a:rPr>
              <a:t>12,000</a:t>
            </a:r>
            <a:endParaRPr lang="en-IN" altLang="en-US" sz="2600" baseline="30000" dirty="0">
              <a:latin typeface="Calibri" pitchFamily="34" charset="0"/>
            </a:endParaRPr>
          </a:p>
        </p:txBody>
      </p:sp>
      <p:sp>
        <p:nvSpPr>
          <p:cNvPr id="3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cxnSp>
        <p:nvCxnSpPr>
          <p:cNvPr id="17" name="Straight Connector 16"/>
          <p:cNvCxnSpPr/>
          <p:nvPr/>
        </p:nvCxnSpPr>
        <p:spPr>
          <a:xfrm>
            <a:off x="846209" y="4430768"/>
            <a:ext cx="792003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28421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10" presetClass="entr" presetSubtype="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3" grpId="0"/>
      <p:bldP spid="24" grpId="0"/>
      <p:bldP spid="25" grpId="0"/>
      <p:bldP spid="26" grpId="0"/>
      <p:bldP spid="27" grpId="0"/>
      <p:bldP spid="28" grpId="0"/>
      <p:bldP spid="29" grpId="0"/>
      <p:bldP spid="32" grpId="0"/>
      <p:bldP spid="33" grpId="0"/>
      <p:bldP spid="34" grpId="0"/>
      <p:bldP spid="3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a:t>
            </a:r>
            <a:r>
              <a:rPr lang="en-US" altLang="en-US" b="1" dirty="0" smtClean="0"/>
              <a:t>Check: Right of Return </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lvl="0" indent="0">
              <a:buNone/>
            </a:pPr>
            <a:r>
              <a:rPr lang="en-US" sz="2000" dirty="0"/>
              <a:t>Braun Computer Company sells computers with an unconditional right to return the computer if the customer is not satisfied. Braun has a long history selling these computers under this returns policy and can provide precise estimates of the amount of returns associated with each sale. Braun most likely should recognize revenue:</a:t>
            </a:r>
          </a:p>
          <a:p>
            <a:pPr marL="457200" lvl="0" indent="-457200">
              <a:buFont typeface="+mj-lt"/>
              <a:buAutoNum type="alphaLcPeriod"/>
            </a:pPr>
            <a:r>
              <a:rPr lang="en-US" sz="2000" dirty="0" smtClean="0"/>
              <a:t>When </a:t>
            </a:r>
            <a:r>
              <a:rPr lang="en-US" sz="2000" dirty="0"/>
              <a:t>Braun delivers a computer to a customer, ignoring potential </a:t>
            </a:r>
            <a:r>
              <a:rPr lang="en-US" sz="2000" dirty="0" smtClean="0"/>
              <a:t>returns </a:t>
            </a:r>
            <a:endParaRPr lang="en-US" sz="2000" dirty="0"/>
          </a:p>
          <a:p>
            <a:pPr marL="457200" lvl="0" indent="-457200">
              <a:buFont typeface="+mj-lt"/>
              <a:buAutoNum type="alphaLcPeriod"/>
            </a:pPr>
            <a:r>
              <a:rPr lang="en-US" sz="2000" dirty="0" smtClean="0"/>
              <a:t>When </a:t>
            </a:r>
            <a:r>
              <a:rPr lang="en-US" sz="2000" dirty="0"/>
              <a:t>Braun delivers a computer to a customer, in an amount that is reduced by the expected </a:t>
            </a:r>
            <a:r>
              <a:rPr lang="en-US" sz="2000" dirty="0" smtClean="0"/>
              <a:t>returns </a:t>
            </a:r>
            <a:endParaRPr lang="en-US" sz="2000" dirty="0"/>
          </a:p>
          <a:p>
            <a:pPr marL="457200" indent="-457200">
              <a:buFont typeface="+mj-lt"/>
              <a:buAutoNum type="alphaLcPeriod"/>
            </a:pPr>
            <a:r>
              <a:rPr lang="en-US" sz="2000" dirty="0" smtClean="0"/>
              <a:t>When </a:t>
            </a:r>
            <a:r>
              <a:rPr lang="en-US" sz="2000" dirty="0"/>
              <a:t>a customer returns a </a:t>
            </a:r>
            <a:r>
              <a:rPr lang="en-US" sz="2000" dirty="0" smtClean="0"/>
              <a:t>computer</a:t>
            </a:r>
            <a:endParaRPr lang="en-US" sz="2000" dirty="0"/>
          </a:p>
          <a:p>
            <a:pPr marL="457200" lvl="0" indent="-457200">
              <a:buFont typeface="+mj-lt"/>
              <a:buAutoNum type="alphaLcPeriod"/>
            </a:pPr>
            <a:r>
              <a:rPr lang="en-US" sz="2000" dirty="0" smtClean="0"/>
              <a:t>When </a:t>
            </a:r>
            <a:r>
              <a:rPr lang="en-US" sz="2000" dirty="0"/>
              <a:t>Braun receives cash from the </a:t>
            </a:r>
            <a:r>
              <a:rPr lang="en-US" sz="2000" dirty="0" smtClean="0"/>
              <a:t>customer </a:t>
            </a:r>
            <a:endParaRPr lang="en-US" sz="2000" dirty="0"/>
          </a:p>
          <a:p>
            <a:pPr marL="0" indent="0">
              <a:buNone/>
            </a:pPr>
            <a:r>
              <a:rPr lang="en-US" sz="2000" dirty="0"/>
              <a:t> </a:t>
            </a:r>
          </a:p>
        </p:txBody>
      </p:sp>
      <p:sp>
        <p:nvSpPr>
          <p:cNvPr id="2" name="Oval 1"/>
          <p:cNvSpPr/>
          <p:nvPr/>
        </p:nvSpPr>
        <p:spPr bwMode="auto">
          <a:xfrm>
            <a:off x="729150" y="3768142"/>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729150" y="5302072"/>
            <a:ext cx="8168702" cy="1200329"/>
          </a:xfrm>
          <a:prstGeom prst="rect">
            <a:avLst/>
          </a:prstGeom>
          <a:solidFill>
            <a:srgbClr val="FDEADA"/>
          </a:solidFill>
          <a:ln w="6350">
            <a:solidFill>
              <a:schemeClr val="tx1"/>
            </a:solidFill>
          </a:ln>
        </p:spPr>
        <p:txBody>
          <a:bodyPr wrap="square" rtlCol="0">
            <a:spAutoFit/>
          </a:bodyPr>
          <a:lstStyle/>
          <a:p>
            <a:r>
              <a:rPr lang="en-US" dirty="0" smtClean="0">
                <a:latin typeface="+mn-lt"/>
                <a:cs typeface="Arial" panose="020B0604020202020204" pitchFamily="34" charset="0"/>
              </a:rPr>
              <a:t>The correct answer is </a:t>
            </a:r>
            <a:r>
              <a:rPr lang="en-US" i="1" dirty="0" smtClean="0">
                <a:latin typeface="+mn-lt"/>
                <a:cs typeface="Arial" panose="020B0604020202020204" pitchFamily="34" charset="0"/>
              </a:rPr>
              <a:t>b. </a:t>
            </a:r>
            <a:r>
              <a:rPr lang="en-US" dirty="0" smtClean="0">
                <a:latin typeface="+mn-lt"/>
                <a:cs typeface="Arial" panose="020B0604020202020204" pitchFamily="34" charset="0"/>
              </a:rPr>
              <a:t>Braun </a:t>
            </a:r>
            <a:r>
              <a:rPr lang="en-US" dirty="0">
                <a:latin typeface="+mn-lt"/>
                <a:cs typeface="Arial" panose="020B0604020202020204" pitchFamily="34" charset="0"/>
              </a:rPr>
              <a:t>can estimate returns reliably enough for the constraint on recognizing variable consideration to not apply, so Braun would adjust the transaction price for expected returns and recognize revenue in that amount upon delivery.</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extLst>
      <p:ext uri="{BB962C8B-B14F-4D97-AF65-F5344CB8AC3E}">
        <p14:creationId xmlns:p14="http://schemas.microsoft.com/office/powerpoint/2010/main" val="262658845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200" dirty="0"/>
              <a:t>Special Issues for Step 3: </a:t>
            </a:r>
            <a:br>
              <a:rPr lang="en-IN" sz="3200" dirty="0"/>
            </a:br>
            <a:r>
              <a:rPr lang="en-US" sz="3200" dirty="0"/>
              <a:t>Is the Seller a Principal or Agent?</a:t>
            </a:r>
          </a:p>
        </p:txBody>
      </p:sp>
      <p:sp>
        <p:nvSpPr>
          <p:cNvPr id="80898" name="Content Placeholder 2"/>
          <p:cNvSpPr>
            <a:spLocks noGrp="1"/>
          </p:cNvSpPr>
          <p:nvPr>
            <p:ph idx="1"/>
          </p:nvPr>
        </p:nvSpPr>
        <p:spPr>
          <a:xfrm>
            <a:off x="611560" y="1371743"/>
            <a:ext cx="8229600" cy="4741722"/>
          </a:xfrm>
        </p:spPr>
        <p:txBody>
          <a:bodyPr/>
          <a:lstStyle/>
          <a:p>
            <a:pPr marL="0" indent="0">
              <a:buNone/>
            </a:pPr>
            <a:r>
              <a:rPr lang="en-IN" b="1" dirty="0">
                <a:solidFill>
                  <a:srgbClr val="C00000"/>
                </a:solidFill>
              </a:rPr>
              <a:t>Is the Seller a Principal or Agent?</a:t>
            </a:r>
          </a:p>
          <a:p>
            <a:pPr marL="0" indent="0">
              <a:buNone/>
            </a:pPr>
            <a:endParaRPr lang="en-IN" b="1" dirty="0">
              <a:solidFill>
                <a:srgbClr val="C00000"/>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graphicFrame>
        <p:nvGraphicFramePr>
          <p:cNvPr id="5" name="Table 4"/>
          <p:cNvGraphicFramePr>
            <a:graphicFrameLocks noGrp="1"/>
          </p:cNvGraphicFramePr>
          <p:nvPr>
            <p:extLst>
              <p:ext uri="{D42A27DB-BD31-4B8C-83A1-F6EECF244321}">
                <p14:modId xmlns:p14="http://schemas.microsoft.com/office/powerpoint/2010/main" val="3392676498"/>
              </p:ext>
            </p:extLst>
          </p:nvPr>
        </p:nvGraphicFramePr>
        <p:xfrm>
          <a:off x="816712" y="2004500"/>
          <a:ext cx="7593405" cy="4512980"/>
        </p:xfrm>
        <a:graphic>
          <a:graphicData uri="http://schemas.openxmlformats.org/drawingml/2006/table">
            <a:tbl>
              <a:tblPr firstRow="1" bandRow="1">
                <a:tableStyleId>{5C22544A-7EE6-4342-B048-85BDC9FD1C3A}</a:tableStyleId>
              </a:tblPr>
              <a:tblGrid>
                <a:gridCol w="2164172">
                  <a:extLst>
                    <a:ext uri="{9D8B030D-6E8A-4147-A177-3AD203B41FA5}">
                      <a16:colId xmlns="" xmlns:a16="http://schemas.microsoft.com/office/drawing/2014/main" val="20000"/>
                    </a:ext>
                  </a:extLst>
                </a:gridCol>
                <a:gridCol w="2898098">
                  <a:extLst>
                    <a:ext uri="{9D8B030D-6E8A-4147-A177-3AD203B41FA5}">
                      <a16:colId xmlns="" xmlns:a16="http://schemas.microsoft.com/office/drawing/2014/main" val="20001"/>
                    </a:ext>
                  </a:extLst>
                </a:gridCol>
                <a:gridCol w="2531135">
                  <a:extLst>
                    <a:ext uri="{9D8B030D-6E8A-4147-A177-3AD203B41FA5}">
                      <a16:colId xmlns="" xmlns:a16="http://schemas.microsoft.com/office/drawing/2014/main" val="20002"/>
                    </a:ext>
                  </a:extLst>
                </a:gridCol>
              </a:tblGrid>
              <a:tr h="478114">
                <a:tc>
                  <a:txBody>
                    <a:bodyPr/>
                    <a:lstStyle/>
                    <a:p>
                      <a:endParaRPr lang="en-IN" sz="2300" dirty="0"/>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tc>
                  <a:txBody>
                    <a:bodyPr/>
                    <a:lstStyle/>
                    <a:p>
                      <a:pPr algn="ctr"/>
                      <a:r>
                        <a:rPr lang="en-IN" sz="2300" dirty="0">
                          <a:solidFill>
                            <a:schemeClr val="tx1"/>
                          </a:solidFill>
                        </a:rPr>
                        <a:t>Principal</a:t>
                      </a:r>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tc>
                  <a:txBody>
                    <a:bodyPr/>
                    <a:lstStyle/>
                    <a:p>
                      <a:pPr algn="ctr"/>
                      <a:r>
                        <a:rPr lang="en-IN" sz="2300" dirty="0">
                          <a:solidFill>
                            <a:schemeClr val="tx1"/>
                          </a:solidFill>
                        </a:rPr>
                        <a:t>Agent</a:t>
                      </a:r>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extLst>
                  <a:ext uri="{0D108BD9-81ED-4DB2-BD59-A6C34878D82A}">
                    <a16:rowId xmlns="" xmlns:a16="http://schemas.microsoft.com/office/drawing/2014/main" val="10000"/>
                  </a:ext>
                </a:extLst>
              </a:tr>
              <a:tr h="2239933">
                <a:tc>
                  <a:txBody>
                    <a:bodyPr/>
                    <a:lstStyle/>
                    <a:p>
                      <a:r>
                        <a:rPr lang="en-US" sz="2300" i="1" dirty="0"/>
                        <a:t>Performance obligation</a:t>
                      </a:r>
                      <a:endParaRPr lang="en-IN" sz="2300" i="1" dirty="0"/>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2300" b="0" i="0" u="none" strike="noStrike" kern="1200" baseline="0" dirty="0">
                          <a:solidFill>
                            <a:schemeClr val="dk1"/>
                          </a:solidFill>
                          <a:latin typeface="+mn-lt"/>
                          <a:ea typeface="+mn-ea"/>
                          <a:cs typeface="+mn-cs"/>
                        </a:rPr>
                        <a:t>To deliver goods and services (so is vulnerable to risks associated with holding inventory)</a:t>
                      </a:r>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tc>
                  <a:txBody>
                    <a:bodyPr/>
                    <a:lstStyle/>
                    <a:p>
                      <a:pPr marL="285750" indent="-285750">
                        <a:buFont typeface="Arial" panose="020B0604020202020204" pitchFamily="34" charset="0"/>
                        <a:buChar char="•"/>
                      </a:pPr>
                      <a:r>
                        <a:rPr lang="en-IN" sz="2300" b="0" i="0" u="none" strike="noStrike" kern="1200" baseline="0" dirty="0">
                          <a:solidFill>
                            <a:schemeClr val="dk1"/>
                          </a:solidFill>
                          <a:latin typeface="+mn-lt"/>
                          <a:ea typeface="+mn-ea"/>
                          <a:cs typeface="+mn-cs"/>
                        </a:rPr>
                        <a:t>To facilitate a transaction between a principal and a customer</a:t>
                      </a:r>
                      <a:endParaRPr lang="en-IN" sz="2300" dirty="0"/>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extLst>
                  <a:ext uri="{0D108BD9-81ED-4DB2-BD59-A6C34878D82A}">
                    <a16:rowId xmlns="" xmlns:a16="http://schemas.microsoft.com/office/drawing/2014/main" val="10001"/>
                  </a:ext>
                </a:extLst>
              </a:tr>
              <a:tr h="1794933">
                <a:tc>
                  <a:txBody>
                    <a:bodyPr/>
                    <a:lstStyle/>
                    <a:p>
                      <a:r>
                        <a:rPr lang="en-US" sz="2300" i="1" dirty="0"/>
                        <a:t>Recording revenue</a:t>
                      </a:r>
                      <a:endParaRPr lang="en-IN" sz="2300" i="1" dirty="0"/>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tc>
                  <a:txBody>
                    <a:bodyPr/>
                    <a:lstStyle/>
                    <a:p>
                      <a:pPr marL="285750" indent="-285750">
                        <a:buFont typeface="Arial" panose="020B0604020202020204" pitchFamily="34" charset="0"/>
                        <a:buChar char="•"/>
                      </a:pPr>
                      <a:r>
                        <a:rPr lang="en-IN" sz="2300" dirty="0"/>
                        <a:t>Total sales price paid by customers</a:t>
                      </a:r>
                    </a:p>
                    <a:p>
                      <a:pPr marL="285750" indent="-285750">
                        <a:buFont typeface="Arial" panose="020B0604020202020204" pitchFamily="34" charset="0"/>
                        <a:buChar char="•"/>
                      </a:pPr>
                      <a:r>
                        <a:rPr lang="en-US" sz="2300" dirty="0"/>
                        <a:t>Also recognizes </a:t>
                      </a:r>
                      <a:r>
                        <a:rPr lang="en-IN" sz="2300" dirty="0"/>
                        <a:t>cost of goods sold</a:t>
                      </a:r>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tc>
                  <a:txBody>
                    <a:bodyPr/>
                    <a:lstStyle/>
                    <a:p>
                      <a:pPr marL="285750" indent="-285750">
                        <a:buFont typeface="Arial" panose="020B0604020202020204" pitchFamily="34" charset="0"/>
                        <a:buChar char="•"/>
                      </a:pPr>
                      <a:r>
                        <a:rPr lang="en-IN" sz="2300" b="0" i="0" u="none" strike="noStrike" kern="1200" baseline="0" dirty="0">
                          <a:solidFill>
                            <a:schemeClr val="dk1"/>
                          </a:solidFill>
                          <a:latin typeface="+mn-lt"/>
                          <a:ea typeface="+mn-ea"/>
                          <a:cs typeface="+mn-cs"/>
                        </a:rPr>
                        <a:t>Only the commission it receives on the transaction</a:t>
                      </a:r>
                      <a:endParaRPr lang="en-IN" sz="2300" dirty="0"/>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extLst>
                  <a:ext uri="{0D108BD9-81ED-4DB2-BD59-A6C34878D82A}">
                    <a16:rowId xmlns="" xmlns:a16="http://schemas.microsoft.com/office/drawing/2014/main" val="10002"/>
                  </a:ext>
                </a:extLst>
              </a:tr>
            </a:tbl>
          </a:graphicData>
        </a:graphic>
      </p:graphicFrame>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11560" y="62399"/>
            <a:ext cx="8229600" cy="1143000"/>
          </a:xfrm>
        </p:spPr>
        <p:txBody>
          <a:bodyPr rtlCol="0">
            <a:noAutofit/>
          </a:bodyPr>
          <a:lstStyle/>
          <a:p>
            <a:pPr fontAlgn="auto">
              <a:lnSpc>
                <a:spcPct val="100000"/>
              </a:lnSpc>
              <a:spcAft>
                <a:spcPts val="0"/>
              </a:spcAft>
              <a:defRPr/>
            </a:pPr>
            <a:r>
              <a:rPr lang="en-IN" sz="3200" dirty="0"/>
              <a:t>Special Issues for Step 3: </a:t>
            </a:r>
            <a:r>
              <a:rPr lang="en-IN" sz="3200" dirty="0" smtClean="0"/>
              <a:t>Principal </a:t>
            </a:r>
            <a:r>
              <a:rPr lang="en-IN" sz="3200" dirty="0"/>
              <a:t>or Agent</a:t>
            </a:r>
          </a:p>
        </p:txBody>
      </p:sp>
      <p:sp>
        <p:nvSpPr>
          <p:cNvPr id="5" name="Content Placeholder 2"/>
          <p:cNvSpPr>
            <a:spLocks noGrp="1"/>
          </p:cNvSpPr>
          <p:nvPr>
            <p:ph idx="1"/>
          </p:nvPr>
        </p:nvSpPr>
        <p:spPr>
          <a:xfrm>
            <a:off x="611560" y="936142"/>
            <a:ext cx="8229600" cy="3287465"/>
          </a:xfrm>
        </p:spPr>
        <p:txBody>
          <a:bodyPr>
            <a:normAutofit/>
          </a:bodyPr>
          <a:lstStyle/>
          <a:p>
            <a:pPr marL="0" indent="0">
              <a:buNone/>
              <a:defRPr/>
            </a:pPr>
            <a:r>
              <a:rPr lang="en-IN" sz="2000" dirty="0"/>
              <a:t>Mike buys a Tri-Box module from an online retailer for $290. Let’s consider accounting for that sale by two retailers: PrinCo and AgenCo:</a:t>
            </a:r>
          </a:p>
          <a:p>
            <a:pPr eaLnBrk="1" hangingPunct="1">
              <a:buFont typeface="Arial" charset="0"/>
              <a:buChar char="•"/>
              <a:defRPr/>
            </a:pPr>
            <a:r>
              <a:rPr lang="en-IN" sz="2000" b="1" dirty="0">
                <a:solidFill>
                  <a:srgbClr val="00B0F0"/>
                </a:solidFill>
              </a:rPr>
              <a:t>PrinCo</a:t>
            </a:r>
            <a:r>
              <a:rPr lang="en-IN" sz="2000" dirty="0"/>
              <a:t> purchases Tri-Box modules directly from TrueTech for $240, has the modules shipped to its distribution center in Kansas, and then ships individual modules to buyers when a sale is made. PrinCo offers occasional price discounts according to its marketing strategy. </a:t>
            </a:r>
          </a:p>
          <a:p>
            <a:pPr eaLnBrk="1" hangingPunct="1">
              <a:buFont typeface="Arial" charset="0"/>
              <a:buChar char="•"/>
              <a:defRPr/>
            </a:pPr>
            <a:r>
              <a:rPr lang="en-IN" sz="2000" b="1" dirty="0">
                <a:solidFill>
                  <a:srgbClr val="00CC00"/>
                </a:solidFill>
              </a:rPr>
              <a:t>AgenCo</a:t>
            </a:r>
            <a:r>
              <a:rPr lang="en-IN" sz="2000" dirty="0">
                <a:solidFill>
                  <a:srgbClr val="00CC00"/>
                </a:solidFill>
              </a:rPr>
              <a:t> </a:t>
            </a:r>
            <a:r>
              <a:rPr lang="en-IN" sz="2000" dirty="0"/>
              <a:t>serves as a web portal by which multiple game module manufacturers like TrueTech can offer their products for sale. The manufacturers ship directly to buyers when a sale is made. AgenCo receives a $50 commission on each sale that occurs via its web portal.</a:t>
            </a:r>
            <a:endParaRPr lang="en-IN" sz="2000" dirty="0">
              <a:solidFill>
                <a:srgbClr val="006666"/>
              </a:solidFill>
            </a:endParaRPr>
          </a:p>
        </p:txBody>
      </p:sp>
      <p:sp>
        <p:nvSpPr>
          <p:cNvPr id="6" name="Title 2"/>
          <p:cNvSpPr txBox="1">
            <a:spLocks/>
          </p:cNvSpPr>
          <p:nvPr/>
        </p:nvSpPr>
        <p:spPr bwMode="auto">
          <a:xfrm>
            <a:off x="8389939" y="21789"/>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7" name="TextBox 6"/>
          <p:cNvSpPr txBox="1">
            <a:spLocks noChangeArrowheads="1"/>
          </p:cNvSpPr>
          <p:nvPr/>
        </p:nvSpPr>
        <p:spPr bwMode="auto">
          <a:xfrm>
            <a:off x="689281" y="5624672"/>
            <a:ext cx="46863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dirty="0">
                <a:latin typeface="+mn-lt"/>
              </a:rPr>
              <a:t>Revenue</a:t>
            </a:r>
          </a:p>
        </p:txBody>
      </p:sp>
      <p:sp>
        <p:nvSpPr>
          <p:cNvPr id="8" name="TextBox 7"/>
          <p:cNvSpPr txBox="1">
            <a:spLocks noChangeArrowheads="1"/>
          </p:cNvSpPr>
          <p:nvPr/>
        </p:nvSpPr>
        <p:spPr bwMode="auto">
          <a:xfrm>
            <a:off x="689281" y="5989797"/>
            <a:ext cx="46863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dirty="0">
                <a:latin typeface="+mn-lt"/>
              </a:rPr>
              <a:t>Less: Cost of goods sold</a:t>
            </a:r>
          </a:p>
        </p:txBody>
      </p:sp>
      <p:sp>
        <p:nvSpPr>
          <p:cNvPr id="9" name="TextBox 8"/>
          <p:cNvSpPr txBox="1">
            <a:spLocks noChangeArrowheads="1"/>
          </p:cNvSpPr>
          <p:nvPr/>
        </p:nvSpPr>
        <p:spPr bwMode="auto">
          <a:xfrm>
            <a:off x="689281" y="6356510"/>
            <a:ext cx="50101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dirty="0">
                <a:latin typeface="+mn-lt"/>
              </a:rPr>
              <a:t>      Gross profit</a:t>
            </a:r>
          </a:p>
        </p:txBody>
      </p:sp>
      <p:sp>
        <p:nvSpPr>
          <p:cNvPr id="10" name="TextBox 9"/>
          <p:cNvSpPr txBox="1">
            <a:spLocks noChangeArrowheads="1"/>
          </p:cNvSpPr>
          <p:nvPr/>
        </p:nvSpPr>
        <p:spPr bwMode="auto">
          <a:xfrm>
            <a:off x="3190582" y="5989797"/>
            <a:ext cx="12890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240</a:t>
            </a:r>
            <a:endParaRPr lang="en-IN" altLang="en-US" sz="2200" dirty="0">
              <a:latin typeface="+mn-lt"/>
            </a:endParaRPr>
          </a:p>
        </p:txBody>
      </p:sp>
      <p:sp>
        <p:nvSpPr>
          <p:cNvPr id="11" name="TextBox 10"/>
          <p:cNvSpPr txBox="1">
            <a:spLocks noChangeArrowheads="1"/>
          </p:cNvSpPr>
          <p:nvPr/>
        </p:nvSpPr>
        <p:spPr bwMode="auto">
          <a:xfrm>
            <a:off x="3190582" y="5616735"/>
            <a:ext cx="1289050" cy="430887"/>
          </a:xfrm>
          <a:prstGeom prst="rect">
            <a:avLst/>
          </a:prstGeom>
          <a:noFill/>
          <a:ln w="9525">
            <a:noFill/>
            <a:miter lim="800000"/>
            <a:headEnd/>
            <a:tailEnd/>
          </a:ln>
        </p:spPr>
        <p:txBody>
          <a:bodyPr>
            <a:spAutoFit/>
          </a:bodyPr>
          <a:lstStyle/>
          <a:p>
            <a:pPr algn="r">
              <a:defRPr/>
            </a:pPr>
            <a:r>
              <a:rPr lang="en-US" sz="2200" b="1" dirty="0">
                <a:solidFill>
                  <a:srgbClr val="00B0F0"/>
                </a:solidFill>
                <a:latin typeface="+mn-lt"/>
                <a:cs typeface="Arial" pitchFamily="34" charset="0"/>
              </a:rPr>
              <a:t>$290</a:t>
            </a:r>
            <a:endParaRPr lang="en-IN" sz="2200" b="1" dirty="0">
              <a:solidFill>
                <a:srgbClr val="00B0F0"/>
              </a:solidFill>
              <a:latin typeface="+mn-lt"/>
              <a:cs typeface="Arial" pitchFamily="34" charset="0"/>
            </a:endParaRPr>
          </a:p>
        </p:txBody>
      </p:sp>
      <p:sp>
        <p:nvSpPr>
          <p:cNvPr id="12" name="TextBox 11"/>
          <p:cNvSpPr txBox="1">
            <a:spLocks noChangeArrowheads="1"/>
          </p:cNvSpPr>
          <p:nvPr/>
        </p:nvSpPr>
        <p:spPr bwMode="auto">
          <a:xfrm>
            <a:off x="3198520" y="6356510"/>
            <a:ext cx="1289050" cy="430887"/>
          </a:xfrm>
          <a:prstGeom prst="rect">
            <a:avLst/>
          </a:prstGeom>
          <a:noFill/>
          <a:ln w="9525">
            <a:noFill/>
            <a:miter lim="800000"/>
            <a:headEnd/>
            <a:tailEnd/>
          </a:ln>
        </p:spPr>
        <p:txBody>
          <a:bodyPr>
            <a:spAutoFit/>
          </a:bodyPr>
          <a:lstStyle/>
          <a:p>
            <a:pPr algn="r">
              <a:defRPr/>
            </a:pPr>
            <a:r>
              <a:rPr lang="en-US" sz="2200" b="1" dirty="0">
                <a:solidFill>
                  <a:srgbClr val="C00000"/>
                </a:solidFill>
                <a:latin typeface="+mn-lt"/>
              </a:rPr>
              <a:t>$  50</a:t>
            </a:r>
            <a:endParaRPr lang="en-IN" sz="2200" b="1" baseline="30000" dirty="0">
              <a:solidFill>
                <a:srgbClr val="C00000"/>
              </a:solidFill>
              <a:latin typeface="+mn-lt"/>
            </a:endParaRPr>
          </a:p>
        </p:txBody>
      </p:sp>
      <p:sp>
        <p:nvSpPr>
          <p:cNvPr id="13" name="TextBox 12"/>
          <p:cNvSpPr txBox="1">
            <a:spLocks noChangeArrowheads="1"/>
          </p:cNvSpPr>
          <p:nvPr/>
        </p:nvSpPr>
        <p:spPr bwMode="auto">
          <a:xfrm>
            <a:off x="689317" y="4591555"/>
            <a:ext cx="429945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b="1" dirty="0">
                <a:solidFill>
                  <a:srgbClr val="00B0F0"/>
                </a:solidFill>
                <a:latin typeface="+mn-lt"/>
              </a:rPr>
              <a:t>PrinCo</a:t>
            </a:r>
            <a:r>
              <a:rPr lang="en-IN" altLang="en-US" sz="2400" dirty="0">
                <a:solidFill>
                  <a:srgbClr val="00B0F0"/>
                </a:solidFill>
                <a:latin typeface="+mn-lt"/>
              </a:rPr>
              <a:t> </a:t>
            </a:r>
            <a:r>
              <a:rPr lang="en-IN" altLang="en-US" sz="2400" dirty="0">
                <a:latin typeface="+mn-lt"/>
              </a:rPr>
              <a:t>(Principal): </a:t>
            </a:r>
          </a:p>
          <a:p>
            <a:r>
              <a:rPr lang="en-IN" altLang="en-US" sz="2400" dirty="0">
                <a:latin typeface="+mn-lt"/>
              </a:rPr>
              <a:t>Records Gross Revenue</a:t>
            </a:r>
          </a:p>
        </p:txBody>
      </p:sp>
      <p:cxnSp>
        <p:nvCxnSpPr>
          <p:cNvPr id="14" name="Straight Connector 13"/>
          <p:cNvCxnSpPr/>
          <p:nvPr/>
        </p:nvCxnSpPr>
        <p:spPr>
          <a:xfrm>
            <a:off x="3797009" y="6377145"/>
            <a:ext cx="6445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55777" y="5615145"/>
            <a:ext cx="394072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4888009" y="5384163"/>
            <a:ext cx="4255994"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Revenue</a:t>
            </a:r>
          </a:p>
        </p:txBody>
      </p:sp>
      <p:sp>
        <p:nvSpPr>
          <p:cNvPr id="17" name="TextBox 16"/>
          <p:cNvSpPr txBox="1">
            <a:spLocks noChangeArrowheads="1"/>
          </p:cNvSpPr>
          <p:nvPr/>
        </p:nvSpPr>
        <p:spPr bwMode="auto">
          <a:xfrm>
            <a:off x="4900692" y="5749083"/>
            <a:ext cx="425599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Less: Cost of goods sold</a:t>
            </a:r>
          </a:p>
        </p:txBody>
      </p:sp>
      <p:sp>
        <p:nvSpPr>
          <p:cNvPr id="18" name="TextBox 17"/>
          <p:cNvSpPr txBox="1">
            <a:spLocks noChangeArrowheads="1"/>
          </p:cNvSpPr>
          <p:nvPr/>
        </p:nvSpPr>
        <p:spPr bwMode="auto">
          <a:xfrm>
            <a:off x="4888011" y="6115999"/>
            <a:ext cx="4255995" cy="461962"/>
          </a:xfrm>
          <a:prstGeom prst="rect">
            <a:avLst/>
          </a:prstGeom>
          <a:solidFill>
            <a:schemeClr val="bg1"/>
          </a:solidFill>
          <a:ln>
            <a:noFill/>
          </a:ln>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      Gross profit</a:t>
            </a:r>
          </a:p>
        </p:txBody>
      </p:sp>
      <p:sp>
        <p:nvSpPr>
          <p:cNvPr id="19" name="TextBox 18"/>
          <p:cNvSpPr txBox="1">
            <a:spLocks noChangeArrowheads="1"/>
          </p:cNvSpPr>
          <p:nvPr/>
        </p:nvSpPr>
        <p:spPr bwMode="auto">
          <a:xfrm>
            <a:off x="7687883" y="5989797"/>
            <a:ext cx="1289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dirty="0">
                <a:latin typeface="Calibri" pitchFamily="34" charset="0"/>
              </a:rPr>
              <a:t>0</a:t>
            </a:r>
            <a:endParaRPr lang="en-IN" altLang="en-US" sz="2400" dirty="0">
              <a:latin typeface="Calibri" pitchFamily="34" charset="0"/>
            </a:endParaRPr>
          </a:p>
        </p:txBody>
      </p:sp>
      <p:sp>
        <p:nvSpPr>
          <p:cNvPr id="20" name="TextBox 19"/>
          <p:cNvSpPr txBox="1">
            <a:spLocks noChangeArrowheads="1"/>
          </p:cNvSpPr>
          <p:nvPr/>
        </p:nvSpPr>
        <p:spPr bwMode="auto">
          <a:xfrm>
            <a:off x="7687883" y="5616733"/>
            <a:ext cx="1289050" cy="461962"/>
          </a:xfrm>
          <a:prstGeom prst="rect">
            <a:avLst/>
          </a:prstGeom>
          <a:noFill/>
          <a:ln w="9525">
            <a:noFill/>
            <a:miter lim="800000"/>
            <a:headEnd/>
            <a:tailEnd/>
          </a:ln>
        </p:spPr>
        <p:txBody>
          <a:bodyPr>
            <a:spAutoFit/>
          </a:bodyPr>
          <a:lstStyle/>
          <a:p>
            <a:pPr algn="r">
              <a:defRPr/>
            </a:pPr>
            <a:r>
              <a:rPr lang="en-US" sz="2400" b="1" dirty="0">
                <a:solidFill>
                  <a:srgbClr val="00CC00"/>
                </a:solidFill>
                <a:latin typeface="Calibri" pitchFamily="34" charset="0"/>
                <a:cs typeface="Arial" pitchFamily="34" charset="0"/>
              </a:rPr>
              <a:t>$50</a:t>
            </a:r>
            <a:endParaRPr lang="en-IN" sz="2400" b="1" dirty="0">
              <a:solidFill>
                <a:srgbClr val="00CC00"/>
              </a:solidFill>
              <a:latin typeface="Calibri" pitchFamily="34" charset="0"/>
              <a:cs typeface="Arial" pitchFamily="34" charset="0"/>
            </a:endParaRPr>
          </a:p>
        </p:txBody>
      </p:sp>
      <p:sp>
        <p:nvSpPr>
          <p:cNvPr id="21" name="TextBox 20"/>
          <p:cNvSpPr txBox="1">
            <a:spLocks noChangeArrowheads="1"/>
          </p:cNvSpPr>
          <p:nvPr/>
        </p:nvSpPr>
        <p:spPr bwMode="auto">
          <a:xfrm>
            <a:off x="7695821" y="6356508"/>
            <a:ext cx="1289050" cy="461962"/>
          </a:xfrm>
          <a:prstGeom prst="rect">
            <a:avLst/>
          </a:prstGeom>
          <a:noFill/>
          <a:ln w="9525">
            <a:noFill/>
            <a:miter lim="800000"/>
            <a:headEnd/>
            <a:tailEnd/>
          </a:ln>
        </p:spPr>
        <p:txBody>
          <a:bodyPr>
            <a:spAutoFit/>
          </a:bodyPr>
          <a:lstStyle/>
          <a:p>
            <a:pPr algn="r">
              <a:defRPr/>
            </a:pPr>
            <a:r>
              <a:rPr lang="en-US" sz="2400" b="1" dirty="0">
                <a:solidFill>
                  <a:srgbClr val="C00000"/>
                </a:solidFill>
                <a:latin typeface="+mn-lt"/>
              </a:rPr>
              <a:t>$50</a:t>
            </a:r>
            <a:endParaRPr lang="en-IN" sz="2400" b="1" baseline="30000" dirty="0">
              <a:solidFill>
                <a:srgbClr val="C00000"/>
              </a:solidFill>
              <a:latin typeface="+mn-lt"/>
            </a:endParaRPr>
          </a:p>
        </p:txBody>
      </p:sp>
      <p:sp>
        <p:nvSpPr>
          <p:cNvPr id="22" name="TextBox 21"/>
          <p:cNvSpPr txBox="1">
            <a:spLocks noChangeArrowheads="1"/>
          </p:cNvSpPr>
          <p:nvPr/>
        </p:nvSpPr>
        <p:spPr bwMode="auto">
          <a:xfrm>
            <a:off x="4888010" y="4351046"/>
            <a:ext cx="425599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b="1" dirty="0">
                <a:solidFill>
                  <a:srgbClr val="00CC00"/>
                </a:solidFill>
                <a:latin typeface="Calibri" pitchFamily="34" charset="0"/>
              </a:rPr>
              <a:t>AgenCo</a:t>
            </a:r>
            <a:r>
              <a:rPr lang="en-IN" altLang="en-US" sz="2400" dirty="0">
                <a:solidFill>
                  <a:srgbClr val="00CC00"/>
                </a:solidFill>
                <a:latin typeface="Calibri" pitchFamily="34" charset="0"/>
              </a:rPr>
              <a:t> </a:t>
            </a:r>
            <a:r>
              <a:rPr lang="en-IN" altLang="en-US" sz="2400" dirty="0">
                <a:latin typeface="Calibri" pitchFamily="34" charset="0"/>
              </a:rPr>
              <a:t>(Agent): </a:t>
            </a:r>
          </a:p>
          <a:p>
            <a:r>
              <a:rPr lang="en-IN" altLang="en-US" sz="2400" dirty="0">
                <a:latin typeface="Calibri" pitchFamily="34" charset="0"/>
              </a:rPr>
              <a:t>Records Net Revenue</a:t>
            </a:r>
          </a:p>
        </p:txBody>
      </p:sp>
      <p:cxnSp>
        <p:nvCxnSpPr>
          <p:cNvPr id="23" name="Straight Connector 22"/>
          <p:cNvCxnSpPr/>
          <p:nvPr/>
        </p:nvCxnSpPr>
        <p:spPr>
          <a:xfrm>
            <a:off x="8294310" y="6377145"/>
            <a:ext cx="6445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918721" y="5374636"/>
            <a:ext cx="39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7116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par>
                          <p:cTn id="13" fill="hold">
                            <p:stCondLst>
                              <p:cond delay="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par>
                                <p:cTn id="66" presetID="10" presetClass="entr" presetSubtype="0" fill="hold"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p:bldP spid="8" grpId="0"/>
      <p:bldP spid="9" grpId="0"/>
      <p:bldP spid="10" grpId="0"/>
      <p:bldP spid="11" grpId="0"/>
      <p:bldP spid="12" grpId="0"/>
      <p:bldP spid="13" grpId="0"/>
      <p:bldP spid="16" grpId="0"/>
      <p:bldP spid="17" grpId="0"/>
      <p:bldP spid="18" grpId="0" animBg="1"/>
      <p:bldP spid="19" grpId="0"/>
      <p:bldP spid="20" grpId="0"/>
      <p:bldP spid="21" grpId="0"/>
      <p:bldP spid="2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a:t>
            </a:r>
            <a:r>
              <a:rPr lang="en-US" altLang="en-US" b="1" dirty="0" smtClean="0"/>
              <a:t>Check: Principal or Agent?</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buNone/>
            </a:pPr>
            <a:r>
              <a:rPr lang="en-US" sz="2000" dirty="0"/>
              <a:t>Clayton Consulting operates a website that links experienced statisticians with businesses that need data analyzed. Statisticians post their rates, qualifications, and references on the website, and Clayton receives 25% of the fee paid to the statisticians in exchange for identifying potential customers. Lovelace Associates contacts Clayton and arranges to pay a consultant $4,500 in exchange for analyzing some data. Clayton’s income statement would include the following with respect to this transaction: </a:t>
            </a:r>
          </a:p>
          <a:p>
            <a:pPr marL="457200" indent="-457200">
              <a:buFont typeface="+mj-lt"/>
              <a:buAutoNum type="alphaLcPeriod"/>
              <a:tabLst>
                <a:tab pos="344488" algn="l"/>
              </a:tabLst>
            </a:pPr>
            <a:r>
              <a:rPr lang="en-US" sz="2000" dirty="0" smtClean="0"/>
              <a:t>Revenue </a:t>
            </a:r>
            <a:r>
              <a:rPr lang="en-US" sz="2000" dirty="0"/>
              <a:t>of $4,500</a:t>
            </a:r>
          </a:p>
          <a:p>
            <a:pPr marL="457200" indent="-457200">
              <a:buFont typeface="+mj-lt"/>
              <a:buAutoNum type="alphaLcPeriod"/>
              <a:tabLst>
                <a:tab pos="344488" algn="l"/>
              </a:tabLst>
            </a:pPr>
            <a:r>
              <a:rPr lang="en-US" sz="2000" dirty="0" smtClean="0"/>
              <a:t>Revenue </a:t>
            </a:r>
            <a:r>
              <a:rPr lang="en-US" sz="2000" dirty="0"/>
              <a:t>of $4,500, and cost of services of $3,375</a:t>
            </a:r>
          </a:p>
          <a:p>
            <a:pPr marL="457200" indent="-457200">
              <a:buFont typeface="+mj-lt"/>
              <a:buAutoNum type="alphaLcPeriod"/>
              <a:tabLst>
                <a:tab pos="344488" algn="l"/>
              </a:tabLst>
            </a:pPr>
            <a:r>
              <a:rPr lang="en-US" sz="2000" dirty="0" smtClean="0"/>
              <a:t>Revenue </a:t>
            </a:r>
            <a:r>
              <a:rPr lang="en-US" sz="2000" dirty="0"/>
              <a:t>of $1,125</a:t>
            </a:r>
          </a:p>
          <a:p>
            <a:pPr marL="457200" indent="-457200">
              <a:buFont typeface="+mj-lt"/>
              <a:buAutoNum type="alphaLcPeriod"/>
              <a:tabLst>
                <a:tab pos="344488" algn="l"/>
              </a:tabLst>
            </a:pPr>
            <a:r>
              <a:rPr lang="en-US" sz="2000" dirty="0" smtClean="0"/>
              <a:t>Revenue </a:t>
            </a:r>
            <a:r>
              <a:rPr lang="en-US" sz="2000" dirty="0"/>
              <a:t>of $5,625 and cost of services of $4,500</a:t>
            </a:r>
          </a:p>
          <a:p>
            <a:pPr marL="0" indent="0">
              <a:buNone/>
            </a:pPr>
            <a:r>
              <a:rPr lang="en-US" sz="2000" dirty="0"/>
              <a:t> </a:t>
            </a:r>
          </a:p>
        </p:txBody>
      </p:sp>
      <p:sp>
        <p:nvSpPr>
          <p:cNvPr id="2" name="Oval 1"/>
          <p:cNvSpPr/>
          <p:nvPr/>
        </p:nvSpPr>
        <p:spPr bwMode="auto">
          <a:xfrm>
            <a:off x="714194" y="4374477"/>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762049" y="5179080"/>
            <a:ext cx="8118984" cy="1477328"/>
          </a:xfrm>
          <a:prstGeom prst="rect">
            <a:avLst/>
          </a:prstGeom>
          <a:solidFill>
            <a:srgbClr val="FDEADA"/>
          </a:solidFill>
          <a:ln w="6350">
            <a:solidFill>
              <a:schemeClr val="tx1"/>
            </a:solidFill>
          </a:ln>
        </p:spPr>
        <p:txBody>
          <a:bodyPr wrap="square" rtlCol="0">
            <a:spAutoFit/>
          </a:bodyPr>
          <a:lstStyle/>
          <a:p>
            <a:r>
              <a:rPr lang="en-US" dirty="0" smtClean="0">
                <a:latin typeface="+mn-lt"/>
                <a:cs typeface="Arial" panose="020B0604020202020204" pitchFamily="34" charset="0"/>
              </a:rPr>
              <a:t>The correct answer is </a:t>
            </a:r>
            <a:r>
              <a:rPr lang="en-US" i="1" dirty="0" smtClean="0">
                <a:latin typeface="+mn-lt"/>
                <a:cs typeface="Arial" panose="020B0604020202020204" pitchFamily="34" charset="0"/>
              </a:rPr>
              <a:t>c. </a:t>
            </a:r>
            <a:r>
              <a:rPr lang="en-US" dirty="0" smtClean="0">
                <a:latin typeface="+mn-lt"/>
                <a:cs typeface="Arial" panose="020B0604020202020204" pitchFamily="34" charset="0"/>
              </a:rPr>
              <a:t>Clayton </a:t>
            </a:r>
            <a:r>
              <a:rPr lang="en-US" dirty="0">
                <a:latin typeface="+mn-lt"/>
                <a:cs typeface="Arial" panose="020B0604020202020204" pitchFamily="34" charset="0"/>
              </a:rPr>
              <a:t>is an agent. It doesn’t have primary responsibility for delivering the statistics services and doesn’t collect payment from the customer</a:t>
            </a:r>
            <a:r>
              <a:rPr lang="en-US" dirty="0" smtClean="0">
                <a:latin typeface="+mn-lt"/>
                <a:cs typeface="Arial" panose="020B0604020202020204" pitchFamily="34" charset="0"/>
              </a:rPr>
              <a:t>. Rather</a:t>
            </a:r>
            <a:r>
              <a:rPr lang="en-US" dirty="0">
                <a:latin typeface="+mn-lt"/>
                <a:cs typeface="Arial" panose="020B0604020202020204" pitchFamily="34" charset="0"/>
              </a:rPr>
              <a:t>, Clayton’s primary performance obligation is to facilitate transactions between customers and statisticians</a:t>
            </a:r>
            <a:r>
              <a:rPr lang="en-US" dirty="0" smtClean="0">
                <a:latin typeface="+mn-lt"/>
                <a:cs typeface="Arial" panose="020B0604020202020204" pitchFamily="34" charset="0"/>
              </a:rPr>
              <a:t>. Therefore</a:t>
            </a:r>
            <a:r>
              <a:rPr lang="en-US" dirty="0">
                <a:latin typeface="+mn-lt"/>
                <a:cs typeface="Arial" panose="020B0604020202020204" pitchFamily="34" charset="0"/>
              </a:rPr>
              <a:t>, Clayton would recognize as revenue only its commission of $1,125 (computed as 25% </a:t>
            </a:r>
            <a:r>
              <a:rPr lang="en-US" dirty="0" smtClean="0">
                <a:latin typeface="+mn-lt"/>
                <a:cs typeface="Arial" panose="020B0604020202020204" pitchFamily="34" charset="0"/>
              </a:rPr>
              <a:t>× </a:t>
            </a:r>
            <a:r>
              <a:rPr lang="en-US" dirty="0">
                <a:latin typeface="+mn-lt"/>
                <a:cs typeface="Arial" panose="020B0604020202020204" pitchFamily="34" charset="0"/>
              </a:rPr>
              <a:t>$4,500).</a:t>
            </a:r>
            <a:endParaRPr lang="en-US" b="1" dirty="0">
              <a:solidFill>
                <a:srgbClr val="C00000"/>
              </a:solidFill>
              <a:latin typeface="+mn-lt"/>
              <a:cs typeface="Arial" panose="020B0604020202020204" pitchFamily="34" charset="0"/>
            </a:endParaRP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extLst>
      <p:ext uri="{BB962C8B-B14F-4D97-AF65-F5344CB8AC3E}">
        <p14:creationId xmlns:p14="http://schemas.microsoft.com/office/powerpoint/2010/main" val="346329365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200" dirty="0"/>
              <a:t>Special Issues for Step 3: </a:t>
            </a:r>
            <a:br>
              <a:rPr lang="en-IN" sz="3200" dirty="0"/>
            </a:br>
            <a:r>
              <a:rPr lang="en-IN" sz="3200" dirty="0"/>
              <a:t>Time Value of Money</a:t>
            </a:r>
          </a:p>
        </p:txBody>
      </p:sp>
      <p:sp>
        <p:nvSpPr>
          <p:cNvPr id="3" name="Content Placeholder 2"/>
          <p:cNvSpPr>
            <a:spLocks noGrp="1"/>
          </p:cNvSpPr>
          <p:nvPr>
            <p:ph idx="1"/>
          </p:nvPr>
        </p:nvSpPr>
        <p:spPr>
          <a:xfrm>
            <a:off x="611560" y="1587501"/>
            <a:ext cx="8229600" cy="4803216"/>
          </a:xfrm>
        </p:spPr>
        <p:txBody>
          <a:bodyPr>
            <a:normAutofit fontScale="85000" lnSpcReduction="20000"/>
          </a:bodyPr>
          <a:lstStyle/>
          <a:p>
            <a:pPr marL="0" lvl="1" indent="0" fontAlgn="auto">
              <a:spcBef>
                <a:spcPts val="1000"/>
              </a:spcBef>
              <a:spcAft>
                <a:spcPts val="0"/>
              </a:spcAft>
              <a:buNone/>
              <a:defRPr/>
            </a:pPr>
            <a:r>
              <a:rPr lang="en-IN" sz="3000" dirty="0"/>
              <a:t>Sellers account for the time value of money if a contract includes a </a:t>
            </a:r>
            <a:r>
              <a:rPr lang="en-IN" sz="3000" b="1" dirty="0">
                <a:solidFill>
                  <a:srgbClr val="C00000"/>
                </a:solidFill>
              </a:rPr>
              <a:t>significant financing component</a:t>
            </a:r>
            <a:endParaRPr lang="en-IN" sz="3000" dirty="0"/>
          </a:p>
          <a:p>
            <a:pPr marL="0" lvl="1" indent="0" fontAlgn="auto">
              <a:spcBef>
                <a:spcPts val="1000"/>
              </a:spcBef>
              <a:spcAft>
                <a:spcPts val="0"/>
              </a:spcAft>
              <a:buNone/>
              <a:defRPr/>
            </a:pPr>
            <a:r>
              <a:rPr lang="en-IN" sz="3000" dirty="0"/>
              <a:t>In that case, the contract contains:</a:t>
            </a:r>
          </a:p>
          <a:p>
            <a:pPr lvl="1" fontAlgn="auto">
              <a:spcAft>
                <a:spcPts val="0"/>
              </a:spcAft>
              <a:buFont typeface="Arial" panose="020B0604020202020204" pitchFamily="34" charset="0"/>
              <a:buChar char="•"/>
              <a:defRPr/>
            </a:pPr>
            <a:r>
              <a:rPr lang="en-IN" sz="3000" dirty="0"/>
              <a:t>The </a:t>
            </a:r>
            <a:r>
              <a:rPr lang="en-IN" sz="3000" b="1" dirty="0"/>
              <a:t>cash price </a:t>
            </a:r>
            <a:r>
              <a:rPr lang="en-IN" sz="3000" dirty="0"/>
              <a:t>of the good or service, and</a:t>
            </a:r>
          </a:p>
          <a:p>
            <a:pPr lvl="1" fontAlgn="auto">
              <a:spcAft>
                <a:spcPts val="0"/>
              </a:spcAft>
              <a:buFont typeface="Arial" panose="020B0604020202020204" pitchFamily="34" charset="0"/>
              <a:buChar char="•"/>
              <a:defRPr/>
            </a:pPr>
            <a:r>
              <a:rPr lang="en-IN" sz="3000" dirty="0"/>
              <a:t>A </a:t>
            </a:r>
            <a:r>
              <a:rPr lang="en-IN" sz="3000" b="1" dirty="0"/>
              <a:t>financing component</a:t>
            </a:r>
            <a:r>
              <a:rPr lang="en-IN" sz="3000" dirty="0"/>
              <a:t>, </a:t>
            </a:r>
            <a:r>
              <a:rPr lang="en-IN" sz="3000" dirty="0" smtClean="0"/>
              <a:t>so the seller </a:t>
            </a:r>
            <a:r>
              <a:rPr lang="en-IN" sz="3000" dirty="0"/>
              <a:t>recognizes:</a:t>
            </a:r>
          </a:p>
          <a:p>
            <a:pPr lvl="2" fontAlgn="auto">
              <a:spcAft>
                <a:spcPts val="0"/>
              </a:spcAft>
              <a:buFont typeface="Lucida Grande"/>
              <a:buChar char="–"/>
              <a:defRPr/>
            </a:pPr>
            <a:r>
              <a:rPr lang="en-IN" sz="3000" dirty="0"/>
              <a:t>I</a:t>
            </a:r>
            <a:r>
              <a:rPr lang="en-IN" sz="3000" dirty="0" smtClean="0"/>
              <a:t>nterest revenue (</a:t>
            </a:r>
            <a:r>
              <a:rPr lang="en-IN" sz="3000" dirty="0"/>
              <a:t>in the case of a receivable, because </a:t>
            </a:r>
            <a:r>
              <a:rPr lang="en-IN" sz="3000" dirty="0" smtClean="0"/>
              <a:t>it’s loaning </a:t>
            </a:r>
            <a:r>
              <a:rPr lang="en-IN" sz="3000" dirty="0"/>
              <a:t>money to the customer)</a:t>
            </a:r>
          </a:p>
          <a:p>
            <a:pPr lvl="2" fontAlgn="auto">
              <a:spcAft>
                <a:spcPts val="0"/>
              </a:spcAft>
              <a:buFont typeface="Lucida Grande"/>
              <a:buChar char="–"/>
              <a:defRPr/>
            </a:pPr>
            <a:r>
              <a:rPr lang="en-IN" sz="3000" dirty="0"/>
              <a:t>I</a:t>
            </a:r>
            <a:r>
              <a:rPr lang="en-IN" sz="3000" dirty="0" smtClean="0"/>
              <a:t>nterest expense (</a:t>
            </a:r>
            <a:r>
              <a:rPr lang="en-IN" sz="3000" dirty="0"/>
              <a:t>in the case of a prepayment, because </a:t>
            </a:r>
            <a:r>
              <a:rPr lang="en-IN" sz="3000" dirty="0" smtClean="0"/>
              <a:t>it’s borrowing </a:t>
            </a:r>
            <a:r>
              <a:rPr lang="en-IN" sz="3000" dirty="0"/>
              <a:t>money from the customer)</a:t>
            </a:r>
          </a:p>
          <a:p>
            <a:pPr marL="0" lvl="1" indent="0" fontAlgn="auto">
              <a:spcBef>
                <a:spcPts val="1000"/>
              </a:spcBef>
              <a:spcAft>
                <a:spcPts val="0"/>
              </a:spcAft>
              <a:buNone/>
              <a:defRPr/>
            </a:pPr>
            <a:r>
              <a:rPr lang="en-IN" sz="3000" dirty="0"/>
              <a:t>Sellers can assume the financing component is not significant if the period between delivery and payment is less than a year</a:t>
            </a:r>
          </a:p>
          <a:p>
            <a:pPr lvl="2" fontAlgn="auto">
              <a:spcAft>
                <a:spcPts val="0"/>
              </a:spcAft>
              <a:buFont typeface="Arial" panose="020B0604020202020204" pitchFamily="34" charset="0"/>
              <a:buChar char="•"/>
              <a:defRPr/>
            </a:pPr>
            <a:endParaRPr lang="en-IN" dirty="0"/>
          </a:p>
          <a:p>
            <a:pPr lvl="2" fontAlgn="auto">
              <a:spcAft>
                <a:spcPts val="0"/>
              </a:spcAft>
              <a:buFont typeface="Arial" panose="020B0604020202020204" pitchFamily="34" charset="0"/>
              <a:buChar char="•"/>
              <a:defRPr/>
            </a:pPr>
            <a:endParaRPr lang="en-IN" dirty="0"/>
          </a:p>
        </p:txBody>
      </p:sp>
      <p:sp>
        <p:nvSpPr>
          <p:cNvPr id="4"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grpId="0" nodeType="after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2"/>
          <p:cNvSpPr>
            <a:spLocks noGrp="1"/>
          </p:cNvSpPr>
          <p:nvPr>
            <p:ph type="title"/>
          </p:nvPr>
        </p:nvSpPr>
        <p:spPr>
          <a:xfrm>
            <a:off x="611560" y="228742"/>
            <a:ext cx="8229600" cy="919771"/>
          </a:xfrm>
        </p:spPr>
        <p:txBody>
          <a:bodyPr>
            <a:normAutofit/>
          </a:bodyPr>
          <a:lstStyle/>
          <a:p>
            <a:r>
              <a:rPr lang="en-IN" sz="3200" dirty="0" smtClean="0"/>
              <a:t>Five </a:t>
            </a:r>
            <a:r>
              <a:rPr lang="en-IN" sz="3200" dirty="0"/>
              <a:t>Steps to Revenue Recognition</a:t>
            </a:r>
          </a:p>
        </p:txBody>
      </p:sp>
      <p:sp>
        <p:nvSpPr>
          <p:cNvPr id="2" name="Content Placeholder 1"/>
          <p:cNvSpPr>
            <a:spLocks noGrp="1"/>
          </p:cNvSpPr>
          <p:nvPr>
            <p:ph idx="1"/>
          </p:nvPr>
        </p:nvSpPr>
        <p:spPr>
          <a:xfrm>
            <a:off x="611560" y="1148513"/>
            <a:ext cx="8456242" cy="446458"/>
          </a:xfrm>
        </p:spPr>
        <p:txBody>
          <a:bodyPr numCol="2">
            <a:noAutofit/>
          </a:bodyPr>
          <a:lstStyle/>
          <a:p>
            <a:pPr marL="0" indent="0" algn="ctr">
              <a:buNone/>
            </a:pPr>
            <a:r>
              <a:rPr lang="en-IN" sz="2000" b="1" dirty="0">
                <a:latin typeface="Calibri" pitchFamily="34" charset="0"/>
              </a:rPr>
              <a:t>Five Steps to Recognizing Revenue</a:t>
            </a:r>
          </a:p>
          <a:p>
            <a:pPr marL="0" indent="0">
              <a:buNone/>
            </a:pPr>
            <a:endParaRPr lang="en-US" sz="2000" dirty="0"/>
          </a:p>
        </p:txBody>
      </p:sp>
      <p:sp>
        <p:nvSpPr>
          <p:cNvPr id="17" name="TextBox 16"/>
          <p:cNvSpPr txBox="1">
            <a:spLocks noChangeArrowheads="1"/>
          </p:cNvSpPr>
          <p:nvPr/>
        </p:nvSpPr>
        <p:spPr bwMode="auto">
          <a:xfrm>
            <a:off x="4702175" y="1566053"/>
            <a:ext cx="4395788" cy="677108"/>
          </a:xfrm>
          <a:prstGeom prst="rect">
            <a:avLst/>
          </a:prstGeom>
          <a:solidFill>
            <a:srgbClr val="CCECFF"/>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spAutoFit/>
          </a:bodyPr>
          <a:lstStyle/>
          <a:p>
            <a:pPr algn="ctr"/>
            <a:r>
              <a:rPr lang="en-US" sz="1900" dirty="0">
                <a:latin typeface="Calibri" pitchFamily="34" charset="0"/>
              </a:rPr>
              <a:t>Legal </a:t>
            </a:r>
            <a:r>
              <a:rPr lang="en-IN" sz="1900" dirty="0">
                <a:latin typeface="Calibri" pitchFamily="34" charset="0"/>
              </a:rPr>
              <a:t>rights of seller and customer established</a:t>
            </a:r>
          </a:p>
        </p:txBody>
      </p:sp>
      <p:sp>
        <p:nvSpPr>
          <p:cNvPr id="18" name="TextBox 17"/>
          <p:cNvSpPr txBox="1">
            <a:spLocks noChangeArrowheads="1"/>
          </p:cNvSpPr>
          <p:nvPr/>
        </p:nvSpPr>
        <p:spPr bwMode="auto">
          <a:xfrm>
            <a:off x="4695825" y="2334405"/>
            <a:ext cx="4402138" cy="384175"/>
          </a:xfrm>
          <a:prstGeom prst="rect">
            <a:avLst/>
          </a:prstGeom>
          <a:solidFill>
            <a:srgbClr val="CCCCFF"/>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spAutoFit/>
          </a:bodyPr>
          <a:lstStyle/>
          <a:p>
            <a:pPr algn="ctr"/>
            <a:r>
              <a:rPr lang="en-IN" sz="1900" dirty="0">
                <a:latin typeface="Calibri" pitchFamily="34" charset="0"/>
              </a:rPr>
              <a:t>Performance obligation</a:t>
            </a:r>
          </a:p>
        </p:txBody>
      </p:sp>
      <p:sp>
        <p:nvSpPr>
          <p:cNvPr id="19" name="TextBox 18"/>
          <p:cNvSpPr txBox="1">
            <a:spLocks noChangeArrowheads="1"/>
          </p:cNvSpPr>
          <p:nvPr/>
        </p:nvSpPr>
        <p:spPr bwMode="auto">
          <a:xfrm>
            <a:off x="6824665" y="2759855"/>
            <a:ext cx="2268537" cy="384175"/>
          </a:xfrm>
          <a:prstGeom prst="rect">
            <a:avLst/>
          </a:prstGeom>
          <a:solidFill>
            <a:srgbClr val="CCCCFF"/>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spAutoFit/>
          </a:bodyPr>
          <a:lstStyle/>
          <a:p>
            <a:pPr algn="ctr"/>
            <a:r>
              <a:rPr lang="en-IN" sz="1900" b="1" i="1" dirty="0">
                <a:latin typeface="Calibri" pitchFamily="34" charset="0"/>
              </a:rPr>
              <a:t>Multiple</a:t>
            </a:r>
            <a:endParaRPr lang="en-IN" sz="1900" dirty="0">
              <a:latin typeface="Calibri" pitchFamily="34" charset="0"/>
            </a:endParaRPr>
          </a:p>
        </p:txBody>
      </p:sp>
      <p:sp>
        <p:nvSpPr>
          <p:cNvPr id="20" name="TextBox 19"/>
          <p:cNvSpPr txBox="1">
            <a:spLocks noChangeArrowheads="1"/>
          </p:cNvSpPr>
          <p:nvPr/>
        </p:nvSpPr>
        <p:spPr bwMode="auto">
          <a:xfrm>
            <a:off x="4695825" y="2759855"/>
            <a:ext cx="2082800" cy="384175"/>
          </a:xfrm>
          <a:prstGeom prst="rect">
            <a:avLst/>
          </a:prstGeom>
          <a:solidFill>
            <a:srgbClr val="CCCCFF"/>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spAutoFit/>
          </a:bodyPr>
          <a:lstStyle/>
          <a:p>
            <a:pPr algn="ctr"/>
            <a:r>
              <a:rPr lang="en-IN" sz="1900" b="1" i="1" dirty="0">
                <a:latin typeface="Calibri" pitchFamily="34" charset="0"/>
              </a:rPr>
              <a:t>Single </a:t>
            </a:r>
          </a:p>
        </p:txBody>
      </p:sp>
      <p:sp>
        <p:nvSpPr>
          <p:cNvPr id="21" name="TextBox 20"/>
          <p:cNvSpPr txBox="1">
            <a:spLocks noChangeArrowheads="1"/>
          </p:cNvSpPr>
          <p:nvPr/>
        </p:nvSpPr>
        <p:spPr bwMode="auto">
          <a:xfrm>
            <a:off x="6824665" y="3186892"/>
            <a:ext cx="2268537" cy="968375"/>
          </a:xfrm>
          <a:prstGeom prst="rect">
            <a:avLst/>
          </a:prstGeom>
          <a:solidFill>
            <a:srgbClr val="A3E7FF"/>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spAutoFit/>
          </a:bodyPr>
          <a:lstStyle/>
          <a:p>
            <a:pPr algn="ctr"/>
            <a:r>
              <a:rPr lang="en-IN" sz="1900" dirty="0">
                <a:latin typeface="Calibri" pitchFamily="34" charset="0"/>
              </a:rPr>
              <a:t>Amount seller is entitled to receive from customer</a:t>
            </a:r>
          </a:p>
        </p:txBody>
      </p:sp>
      <p:sp>
        <p:nvSpPr>
          <p:cNvPr id="22" name="TextBox 21"/>
          <p:cNvSpPr txBox="1">
            <a:spLocks noChangeArrowheads="1"/>
          </p:cNvSpPr>
          <p:nvPr/>
        </p:nvSpPr>
        <p:spPr bwMode="auto">
          <a:xfrm>
            <a:off x="4695825" y="3186892"/>
            <a:ext cx="2082800" cy="968375"/>
          </a:xfrm>
          <a:prstGeom prst="rect">
            <a:avLst/>
          </a:prstGeom>
          <a:solidFill>
            <a:srgbClr val="A3E7FF"/>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spAutoFit/>
          </a:bodyPr>
          <a:lstStyle/>
          <a:p>
            <a:pPr algn="ctr"/>
            <a:r>
              <a:rPr lang="en-IN" sz="1900" dirty="0">
                <a:latin typeface="Calibri" pitchFamily="34" charset="0"/>
              </a:rPr>
              <a:t>Amount seller is entitled to receive from customer</a:t>
            </a:r>
          </a:p>
        </p:txBody>
      </p:sp>
      <p:sp>
        <p:nvSpPr>
          <p:cNvPr id="27" name="TextBox 26"/>
          <p:cNvSpPr txBox="1">
            <a:spLocks noChangeArrowheads="1"/>
          </p:cNvSpPr>
          <p:nvPr/>
        </p:nvSpPr>
        <p:spPr bwMode="auto">
          <a:xfrm>
            <a:off x="6829425" y="4198130"/>
            <a:ext cx="2268538" cy="968375"/>
          </a:xfrm>
          <a:prstGeom prst="rect">
            <a:avLst/>
          </a:prstGeom>
          <a:solidFill>
            <a:srgbClr val="CCE9AD"/>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spAutoFit/>
          </a:bodyPr>
          <a:lstStyle/>
          <a:p>
            <a:pPr algn="ctr"/>
            <a:r>
              <a:rPr lang="en-IN" sz="1900" dirty="0">
                <a:latin typeface="Calibri" pitchFamily="34" charset="0"/>
              </a:rPr>
              <a:t>Allocate a portion to each performance obligation</a:t>
            </a:r>
          </a:p>
        </p:txBody>
      </p:sp>
      <p:sp>
        <p:nvSpPr>
          <p:cNvPr id="28" name="TextBox 27"/>
          <p:cNvSpPr txBox="1">
            <a:spLocks noChangeArrowheads="1"/>
          </p:cNvSpPr>
          <p:nvPr/>
        </p:nvSpPr>
        <p:spPr bwMode="auto">
          <a:xfrm>
            <a:off x="4695825" y="4198130"/>
            <a:ext cx="2082800" cy="968375"/>
          </a:xfrm>
          <a:prstGeom prst="rect">
            <a:avLst/>
          </a:prstGeom>
          <a:solidFill>
            <a:srgbClr val="CCE9AD"/>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lstStyle/>
          <a:p>
            <a:pPr algn="ctr"/>
            <a:r>
              <a:rPr lang="en-IN" sz="1900" dirty="0">
                <a:latin typeface="Calibri" pitchFamily="34" charset="0"/>
              </a:rPr>
              <a:t>No allocation required</a:t>
            </a:r>
          </a:p>
        </p:txBody>
      </p:sp>
      <p:sp>
        <p:nvSpPr>
          <p:cNvPr id="29" name="TextBox 28"/>
          <p:cNvSpPr txBox="1">
            <a:spLocks noChangeArrowheads="1"/>
          </p:cNvSpPr>
          <p:nvPr/>
        </p:nvSpPr>
        <p:spPr bwMode="auto">
          <a:xfrm>
            <a:off x="6816725" y="5218890"/>
            <a:ext cx="2268538" cy="1377950"/>
          </a:xfrm>
          <a:prstGeom prst="rect">
            <a:avLst/>
          </a:prstGeom>
          <a:solidFill>
            <a:srgbClr val="FFCC99"/>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lstStyle/>
          <a:p>
            <a:pPr algn="ctr"/>
            <a:r>
              <a:rPr lang="en-IN" sz="1900" dirty="0">
                <a:latin typeface="Calibri" pitchFamily="34" charset="0"/>
              </a:rPr>
              <a:t>At whatever time is appropriate for </a:t>
            </a:r>
            <a:endParaRPr lang="en-IN" sz="1900" dirty="0" smtClean="0">
              <a:latin typeface="Calibri" pitchFamily="34" charset="0"/>
            </a:endParaRPr>
          </a:p>
          <a:p>
            <a:pPr algn="ctr"/>
            <a:r>
              <a:rPr lang="en-IN" sz="1900" dirty="0" smtClean="0">
                <a:latin typeface="Calibri" pitchFamily="34" charset="0"/>
              </a:rPr>
              <a:t>each </a:t>
            </a:r>
            <a:r>
              <a:rPr lang="en-IN" sz="1900" dirty="0">
                <a:latin typeface="Calibri" pitchFamily="34" charset="0"/>
              </a:rPr>
              <a:t>performance obligation</a:t>
            </a:r>
          </a:p>
        </p:txBody>
      </p:sp>
      <p:sp>
        <p:nvSpPr>
          <p:cNvPr id="30" name="TextBox 29"/>
          <p:cNvSpPr txBox="1">
            <a:spLocks noChangeArrowheads="1"/>
          </p:cNvSpPr>
          <p:nvPr/>
        </p:nvSpPr>
        <p:spPr bwMode="auto">
          <a:xfrm>
            <a:off x="4697413" y="5218890"/>
            <a:ext cx="989012" cy="1377950"/>
          </a:xfrm>
          <a:prstGeom prst="rect">
            <a:avLst/>
          </a:prstGeom>
          <a:solidFill>
            <a:srgbClr val="FFCC99"/>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lstStyle/>
          <a:p>
            <a:pPr algn="ctr"/>
            <a:r>
              <a:rPr lang="en-IN" sz="1900" dirty="0">
                <a:latin typeface="Calibri" pitchFamily="34" charset="0"/>
              </a:rPr>
              <a:t>At a point in time</a:t>
            </a:r>
          </a:p>
        </p:txBody>
      </p:sp>
      <p:sp>
        <p:nvSpPr>
          <p:cNvPr id="31" name="TextBox 30"/>
          <p:cNvSpPr txBox="1">
            <a:spLocks noChangeArrowheads="1"/>
          </p:cNvSpPr>
          <p:nvPr/>
        </p:nvSpPr>
        <p:spPr bwMode="auto">
          <a:xfrm>
            <a:off x="5737225" y="5218890"/>
            <a:ext cx="1041400" cy="1377950"/>
          </a:xfrm>
          <a:prstGeom prst="rect">
            <a:avLst/>
          </a:prstGeom>
          <a:solidFill>
            <a:srgbClr val="FFCC99"/>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lstStyle/>
          <a:p>
            <a:pPr algn="ctr"/>
            <a:r>
              <a:rPr lang="en-IN" sz="1900" dirty="0">
                <a:latin typeface="Calibri" pitchFamily="34" charset="0"/>
              </a:rPr>
              <a:t>Over a period of time</a:t>
            </a:r>
          </a:p>
        </p:txBody>
      </p:sp>
      <p:sp>
        <p:nvSpPr>
          <p:cNvPr id="2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a:t>
            </a:r>
          </a:p>
        </p:txBody>
      </p:sp>
      <p:sp>
        <p:nvSpPr>
          <p:cNvPr id="21525" name="TextBox 25"/>
          <p:cNvSpPr txBox="1">
            <a:spLocks noChangeArrowheads="1"/>
          </p:cNvSpPr>
          <p:nvPr/>
        </p:nvSpPr>
        <p:spPr bwMode="auto">
          <a:xfrm>
            <a:off x="667658" y="6550223"/>
            <a:ext cx="2733675" cy="307777"/>
          </a:xfrm>
          <a:prstGeom prst="rect">
            <a:avLst/>
          </a:prstGeom>
          <a:noFill/>
          <a:ln w="9525">
            <a:noFill/>
            <a:miter lim="800000"/>
            <a:headEnd/>
            <a:tailEnd/>
          </a:ln>
        </p:spPr>
        <p:txBody>
          <a:bodyPr anchor="ctr">
            <a:spAutoFit/>
          </a:bodyPr>
          <a:lstStyle/>
          <a:p>
            <a:pPr algn="ctr"/>
            <a:r>
              <a:rPr lang="en-IN" sz="1400" b="1" dirty="0">
                <a:solidFill>
                  <a:srgbClr val="000090"/>
                </a:solidFill>
                <a:latin typeface="Calibri" pitchFamily="34" charset="0"/>
              </a:rPr>
              <a:t>POs* - Performance Obligations</a:t>
            </a:r>
          </a:p>
        </p:txBody>
      </p:sp>
      <p:sp>
        <p:nvSpPr>
          <p:cNvPr id="24" name="Freeform 23"/>
          <p:cNvSpPr/>
          <p:nvPr/>
        </p:nvSpPr>
        <p:spPr>
          <a:xfrm>
            <a:off x="476058" y="1566053"/>
            <a:ext cx="4160520" cy="727075"/>
          </a:xfrm>
          <a:custGeom>
            <a:avLst/>
            <a:gdLst>
              <a:gd name="connsiteX0" fmla="*/ 0 w 4000986"/>
              <a:gd name="connsiteY0" fmla="*/ 0 h 727451"/>
              <a:gd name="connsiteX1" fmla="*/ 3637261 w 4000986"/>
              <a:gd name="connsiteY1" fmla="*/ 0 h 727451"/>
              <a:gd name="connsiteX2" fmla="*/ 4000986 w 4000986"/>
              <a:gd name="connsiteY2" fmla="*/ 363726 h 727451"/>
              <a:gd name="connsiteX3" fmla="*/ 3637261 w 4000986"/>
              <a:gd name="connsiteY3" fmla="*/ 727451 h 727451"/>
              <a:gd name="connsiteX4" fmla="*/ 0 w 4000986"/>
              <a:gd name="connsiteY4" fmla="*/ 727451 h 727451"/>
              <a:gd name="connsiteX5" fmla="*/ 363726 w 4000986"/>
              <a:gd name="connsiteY5" fmla="*/ 363726 h 727451"/>
              <a:gd name="connsiteX6" fmla="*/ 0 w 4000986"/>
              <a:gd name="connsiteY6" fmla="*/ 0 h 727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986" h="727451">
                <a:moveTo>
                  <a:pt x="0" y="0"/>
                </a:moveTo>
                <a:lnTo>
                  <a:pt x="3637261" y="0"/>
                </a:lnTo>
                <a:lnTo>
                  <a:pt x="4000986" y="363726"/>
                </a:lnTo>
                <a:lnTo>
                  <a:pt x="3637261" y="727451"/>
                </a:lnTo>
                <a:lnTo>
                  <a:pt x="0" y="727451"/>
                </a:lnTo>
                <a:lnTo>
                  <a:pt x="363726" y="363726"/>
                </a:lnTo>
                <a:lnTo>
                  <a:pt x="0" y="0"/>
                </a:lnTo>
                <a:close/>
              </a:path>
            </a:pathLst>
          </a:custGeom>
          <a:solidFill>
            <a:srgbClr val="CCEC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4206" tIns="15240" rIns="363725" bIns="15240" spcCol="1270" anchor="ctr"/>
          <a:lstStyle/>
          <a:p>
            <a:pPr marL="457200" indent="-457200" defTabSz="1066800" fontAlgn="auto">
              <a:lnSpc>
                <a:spcPct val="90000"/>
              </a:lnSpc>
              <a:spcAft>
                <a:spcPct val="35000"/>
              </a:spcAft>
              <a:buFont typeface="+mj-lt"/>
              <a:buAutoNum type="arabicPeriod"/>
              <a:defRPr/>
            </a:pPr>
            <a:r>
              <a:rPr lang="en-IN" sz="2200" dirty="0">
                <a:solidFill>
                  <a:schemeClr val="tx1"/>
                </a:solidFill>
              </a:rPr>
              <a:t>Identify the contract</a:t>
            </a:r>
          </a:p>
        </p:txBody>
      </p:sp>
      <p:sp>
        <p:nvSpPr>
          <p:cNvPr id="26" name="Freeform 25"/>
          <p:cNvSpPr/>
          <p:nvPr/>
        </p:nvSpPr>
        <p:spPr>
          <a:xfrm>
            <a:off x="476058" y="2457024"/>
            <a:ext cx="4160520" cy="729868"/>
          </a:xfrm>
          <a:custGeom>
            <a:avLst/>
            <a:gdLst>
              <a:gd name="connsiteX0" fmla="*/ 0 w 3959999"/>
              <a:gd name="connsiteY0" fmla="*/ 0 h 721475"/>
              <a:gd name="connsiteX1" fmla="*/ 3599262 w 3959999"/>
              <a:gd name="connsiteY1" fmla="*/ 0 h 721475"/>
              <a:gd name="connsiteX2" fmla="*/ 3959999 w 3959999"/>
              <a:gd name="connsiteY2" fmla="*/ 360738 h 721475"/>
              <a:gd name="connsiteX3" fmla="*/ 3599262 w 3959999"/>
              <a:gd name="connsiteY3" fmla="*/ 721475 h 721475"/>
              <a:gd name="connsiteX4" fmla="*/ 0 w 3959999"/>
              <a:gd name="connsiteY4" fmla="*/ 721475 h 721475"/>
              <a:gd name="connsiteX5" fmla="*/ 360738 w 3959999"/>
              <a:gd name="connsiteY5" fmla="*/ 360738 h 721475"/>
              <a:gd name="connsiteX6" fmla="*/ 0 w 3959999"/>
              <a:gd name="connsiteY6" fmla="*/ 0 h 72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1475">
                <a:moveTo>
                  <a:pt x="0" y="0"/>
                </a:moveTo>
                <a:lnTo>
                  <a:pt x="3599262" y="0"/>
                </a:lnTo>
                <a:lnTo>
                  <a:pt x="3959999" y="360738"/>
                </a:lnTo>
                <a:lnTo>
                  <a:pt x="3599262" y="721475"/>
                </a:lnTo>
                <a:lnTo>
                  <a:pt x="0" y="721475"/>
                </a:lnTo>
                <a:lnTo>
                  <a:pt x="360738" y="360738"/>
                </a:lnTo>
                <a:lnTo>
                  <a:pt x="0" y="0"/>
                </a:lnTo>
                <a:close/>
              </a:path>
            </a:pathLst>
          </a:custGeom>
          <a:solidFill>
            <a:srgbClr val="CCCC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1218" tIns="15240" rIns="360737" bIns="15240" spcCol="1270" anchor="ctr"/>
          <a:lstStyle/>
          <a:p>
            <a:pPr marL="457200" indent="-457200" defTabSz="1066800" fontAlgn="auto">
              <a:lnSpc>
                <a:spcPct val="90000"/>
              </a:lnSpc>
              <a:spcAft>
                <a:spcPct val="35000"/>
              </a:spcAft>
              <a:buFont typeface="+mj-lt"/>
              <a:buAutoNum type="arabicPeriod" startAt="2"/>
              <a:defRPr/>
            </a:pPr>
            <a:r>
              <a:rPr lang="en-IN" sz="2200" dirty="0">
                <a:solidFill>
                  <a:schemeClr val="tx1"/>
                </a:solidFill>
              </a:rPr>
              <a:t>Identify the performance obligation(s)</a:t>
            </a:r>
          </a:p>
        </p:txBody>
      </p:sp>
      <p:sp>
        <p:nvSpPr>
          <p:cNvPr id="32" name="Freeform 31"/>
          <p:cNvSpPr/>
          <p:nvPr/>
        </p:nvSpPr>
        <p:spPr>
          <a:xfrm>
            <a:off x="523446" y="3356231"/>
            <a:ext cx="4160520" cy="728282"/>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A3E7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457200" indent="-457200" defTabSz="1066800" fontAlgn="auto">
              <a:lnSpc>
                <a:spcPct val="90000"/>
              </a:lnSpc>
              <a:spcAft>
                <a:spcPct val="35000"/>
              </a:spcAft>
              <a:buFont typeface="+mj-lt"/>
              <a:buAutoNum type="arabicPeriod" startAt="3"/>
              <a:defRPr/>
            </a:pPr>
            <a:r>
              <a:rPr lang="en-IN" sz="2200" dirty="0">
                <a:solidFill>
                  <a:schemeClr val="tx1"/>
                </a:solidFill>
              </a:rPr>
              <a:t>Determine the transaction price</a:t>
            </a:r>
          </a:p>
        </p:txBody>
      </p:sp>
      <p:sp>
        <p:nvSpPr>
          <p:cNvPr id="33" name="Freeform 32"/>
          <p:cNvSpPr/>
          <p:nvPr/>
        </p:nvSpPr>
        <p:spPr>
          <a:xfrm>
            <a:off x="508255" y="4237837"/>
            <a:ext cx="4160520" cy="928668"/>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CCE9AD"/>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457200" indent="-457200" defTabSz="1066800" fontAlgn="auto">
              <a:lnSpc>
                <a:spcPct val="90000"/>
              </a:lnSpc>
              <a:spcAft>
                <a:spcPct val="35000"/>
              </a:spcAft>
              <a:buFont typeface="+mj-lt"/>
              <a:buAutoNum type="arabicPeriod" startAt="4"/>
              <a:defRPr/>
            </a:pPr>
            <a:r>
              <a:rPr lang="en-IN" sz="2200" dirty="0" smtClean="0">
                <a:solidFill>
                  <a:schemeClr val="tx1"/>
                </a:solidFill>
              </a:rPr>
              <a:t>Allocate the transaction price</a:t>
            </a:r>
            <a:endParaRPr lang="en-IN" sz="2200" dirty="0">
              <a:solidFill>
                <a:schemeClr val="tx1"/>
              </a:solidFill>
            </a:endParaRPr>
          </a:p>
        </p:txBody>
      </p:sp>
      <p:sp>
        <p:nvSpPr>
          <p:cNvPr id="34" name="Freeform 33"/>
          <p:cNvSpPr/>
          <p:nvPr/>
        </p:nvSpPr>
        <p:spPr>
          <a:xfrm>
            <a:off x="508255" y="5268553"/>
            <a:ext cx="4160520" cy="1210165"/>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FFCC99"/>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457200" indent="-457200" defTabSz="1066800" fontAlgn="auto">
              <a:lnSpc>
                <a:spcPct val="90000"/>
              </a:lnSpc>
              <a:spcAft>
                <a:spcPct val="35000"/>
              </a:spcAft>
              <a:buFont typeface="+mj-lt"/>
              <a:buAutoNum type="arabicPeriod" startAt="5"/>
              <a:defRPr/>
            </a:pPr>
            <a:r>
              <a:rPr lang="en-IN" sz="2000" dirty="0">
                <a:solidFill>
                  <a:schemeClr val="tx1"/>
                </a:solidFill>
              </a:rPr>
              <a:t>Recognize revenue when (or as) each performance obligation is satisfied</a:t>
            </a:r>
            <a:endParaRPr lang="en-IN" sz="2000" i="1" dirty="0">
              <a:solidFill>
                <a:schemeClr val="tx1"/>
              </a:solidFill>
            </a:endParaRPr>
          </a:p>
        </p:txBody>
      </p:sp>
    </p:spTree>
    <p:extLst>
      <p:ext uri="{BB962C8B-B14F-4D97-AF65-F5344CB8AC3E}">
        <p14:creationId xmlns:p14="http://schemas.microsoft.com/office/powerpoint/2010/main" val="37823026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525"/>
                                        </p:tgtEl>
                                        <p:attrNameLst>
                                          <p:attrName>style.visibility</p:attrName>
                                        </p:attrNameLst>
                                      </p:cBhvr>
                                      <p:to>
                                        <p:strVal val="visible"/>
                                      </p:to>
                                    </p:set>
                                    <p:animEffect transition="in" filter="fade">
                                      <p:cBhvr>
                                        <p:cTn id="7" dur="500"/>
                                        <p:tgtEl>
                                          <p:spTgt spid="215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7" grpId="0" animBg="1"/>
      <p:bldP spid="28" grpId="0" animBg="1"/>
      <p:bldP spid="29" grpId="0" animBg="1"/>
      <p:bldP spid="30" grpId="0" animBg="1"/>
      <p:bldP spid="31" grpId="0" animBg="1"/>
      <p:bldP spid="21525" grpId="0"/>
      <p:bldP spid="24" grpId="0" animBg="1"/>
      <p:bldP spid="26" grpId="0" animBg="1"/>
      <p:bldP spid="32" grpId="0" animBg="1"/>
      <p:bldP spid="33" grpId="0" animBg="1"/>
      <p:bldP spid="3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200" dirty="0"/>
              <a:t>Special Issues for Step 3: </a:t>
            </a:r>
            <a:br>
              <a:rPr lang="en-IN" sz="3200" dirty="0"/>
            </a:br>
            <a:r>
              <a:rPr lang="en-IN" sz="3200" dirty="0"/>
              <a:t>Payments by the Seller to the Customer</a:t>
            </a:r>
          </a:p>
        </p:txBody>
      </p:sp>
      <p:sp>
        <p:nvSpPr>
          <p:cNvPr id="3" name="Content Placeholder 2"/>
          <p:cNvSpPr>
            <a:spLocks noGrp="1"/>
          </p:cNvSpPr>
          <p:nvPr>
            <p:ph idx="1"/>
          </p:nvPr>
        </p:nvSpPr>
        <p:spPr>
          <a:xfrm>
            <a:off x="621613" y="1478601"/>
            <a:ext cx="8229600" cy="4525963"/>
          </a:xfrm>
        </p:spPr>
        <p:txBody>
          <a:bodyPr>
            <a:normAutofit fontScale="92500" lnSpcReduction="10000"/>
          </a:bodyPr>
          <a:lstStyle/>
          <a:p>
            <a:pPr marL="0" indent="0">
              <a:buNone/>
              <a:defRPr/>
            </a:pPr>
            <a:r>
              <a:rPr lang="en-IN" b="1" dirty="0">
                <a:solidFill>
                  <a:srgbClr val="C00000"/>
                </a:solidFill>
              </a:rPr>
              <a:t>Payments by the Seller to the </a:t>
            </a:r>
            <a:r>
              <a:rPr lang="en-IN" b="1" dirty="0" smtClean="0">
                <a:solidFill>
                  <a:srgbClr val="C00000"/>
                </a:solidFill>
              </a:rPr>
              <a:t>Customer</a:t>
            </a:r>
            <a:endParaRPr lang="en-IN" dirty="0" smtClean="0"/>
          </a:p>
          <a:p>
            <a:pPr fontAlgn="auto">
              <a:spcAft>
                <a:spcPts val="0"/>
              </a:spcAft>
              <a:buFont typeface="Arial" panose="020B0604020202020204" pitchFamily="34" charset="0"/>
              <a:buChar char="•"/>
              <a:defRPr/>
            </a:pPr>
            <a:r>
              <a:rPr lang="en-IN" dirty="0" smtClean="0"/>
              <a:t>If </a:t>
            </a:r>
            <a:r>
              <a:rPr lang="en-IN" dirty="0"/>
              <a:t>the seller purchases distinct goods or services from the customer:</a:t>
            </a:r>
          </a:p>
          <a:p>
            <a:pPr lvl="1" fontAlgn="auto">
              <a:spcAft>
                <a:spcPts val="0"/>
              </a:spcAft>
              <a:buFont typeface="Lucida Grande"/>
              <a:buChar char="–"/>
              <a:defRPr/>
            </a:pPr>
            <a:r>
              <a:rPr lang="en-IN" dirty="0"/>
              <a:t>At the fair value of those goods or services, the </a:t>
            </a:r>
            <a:r>
              <a:rPr lang="en-IN" dirty="0" smtClean="0"/>
              <a:t>seller accounts </a:t>
            </a:r>
            <a:r>
              <a:rPr lang="en-IN" dirty="0"/>
              <a:t>for that purchase as a separate transaction</a:t>
            </a:r>
          </a:p>
          <a:p>
            <a:pPr lvl="1" fontAlgn="auto">
              <a:spcAft>
                <a:spcPts val="0"/>
              </a:spcAft>
              <a:buFont typeface="Lucida Grande"/>
              <a:buChar char="–"/>
              <a:defRPr/>
            </a:pPr>
            <a:r>
              <a:rPr lang="en-IN" dirty="0"/>
              <a:t>Pays more than the fair value of those goods or services, those excess payments are viewed as a refund</a:t>
            </a:r>
          </a:p>
          <a:p>
            <a:pPr lvl="2" fontAlgn="auto">
              <a:spcAft>
                <a:spcPts val="0"/>
              </a:spcAft>
              <a:buFont typeface="Arial" panose="020B0604020202020204" pitchFamily="34" charset="0"/>
              <a:buChar char="•"/>
              <a:defRPr/>
            </a:pPr>
            <a:r>
              <a:rPr lang="en-IN" dirty="0"/>
              <a:t>Subtracted from the amount the seller is entitled to receive when calculating the transaction price of the sale to the customer</a:t>
            </a:r>
          </a:p>
          <a:p>
            <a:pPr lvl="2" fontAlgn="auto">
              <a:spcAft>
                <a:spcPts val="0"/>
              </a:spcAft>
              <a:buFont typeface="Arial" panose="020B0604020202020204" pitchFamily="34" charset="0"/>
              <a:buChar char="•"/>
              <a:defRPr/>
            </a:pPr>
            <a:endParaRPr lang="en-IN"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000" dirty="0"/>
              <a:t>Special Issues for Step 4: Allocate the Transaction Price to the Performance Obligations</a:t>
            </a:r>
          </a:p>
        </p:txBody>
      </p:sp>
      <p:sp>
        <p:nvSpPr>
          <p:cNvPr id="3" name="Content Placeholder 2"/>
          <p:cNvSpPr>
            <a:spLocks noGrp="1"/>
          </p:cNvSpPr>
          <p:nvPr>
            <p:ph idx="1"/>
          </p:nvPr>
        </p:nvSpPr>
        <p:spPr>
          <a:xfrm>
            <a:off x="611560" y="1414923"/>
            <a:ext cx="8229600" cy="4525963"/>
          </a:xfrm>
        </p:spPr>
        <p:txBody>
          <a:bodyPr>
            <a:normAutofit fontScale="92500" lnSpcReduction="20000"/>
          </a:bodyPr>
          <a:lstStyle/>
          <a:p>
            <a:pPr marL="0" indent="0" fontAlgn="auto">
              <a:spcAft>
                <a:spcPts val="0"/>
              </a:spcAft>
              <a:buNone/>
              <a:defRPr/>
            </a:pPr>
            <a:r>
              <a:rPr lang="en-IN" dirty="0"/>
              <a:t>Various approaches </a:t>
            </a:r>
            <a:r>
              <a:rPr lang="en-IN" dirty="0" smtClean="0"/>
              <a:t>are available </a:t>
            </a:r>
            <a:r>
              <a:rPr lang="en-IN" dirty="0"/>
              <a:t>to estimate stand-alone selling prices:</a:t>
            </a:r>
          </a:p>
          <a:p>
            <a:pPr marL="514350" indent="-514350" fontAlgn="auto">
              <a:spcAft>
                <a:spcPts val="0"/>
              </a:spcAft>
              <a:buClr>
                <a:schemeClr val="tx1"/>
              </a:buClr>
              <a:buFont typeface="+mj-lt"/>
              <a:buAutoNum type="arabicPeriod"/>
              <a:defRPr/>
            </a:pPr>
            <a:r>
              <a:rPr lang="en-IN" b="1" dirty="0">
                <a:solidFill>
                  <a:srgbClr val="C00000"/>
                </a:solidFill>
              </a:rPr>
              <a:t>Adjusted market assessment approach: </a:t>
            </a:r>
            <a:r>
              <a:rPr lang="en-IN" dirty="0"/>
              <a:t>Price if the product or services were sold in the market</a:t>
            </a:r>
          </a:p>
          <a:p>
            <a:pPr marL="514350" indent="-514350" fontAlgn="auto">
              <a:spcAft>
                <a:spcPts val="0"/>
              </a:spcAft>
              <a:buClr>
                <a:schemeClr val="tx1"/>
              </a:buClr>
              <a:buFont typeface="+mj-lt"/>
              <a:buAutoNum type="arabicPeriod"/>
              <a:defRPr/>
            </a:pPr>
            <a:r>
              <a:rPr lang="en-IN" b="1" dirty="0">
                <a:solidFill>
                  <a:srgbClr val="C00000"/>
                </a:solidFill>
              </a:rPr>
              <a:t>Expected cost plus margin approach: </a:t>
            </a:r>
            <a:r>
              <a:rPr lang="en-IN" dirty="0"/>
              <a:t>Estimate the costs of satisfying a performance obligation and then add an appropriate profit margin</a:t>
            </a:r>
          </a:p>
          <a:p>
            <a:pPr marL="514350" indent="-514350" fontAlgn="auto">
              <a:spcAft>
                <a:spcPts val="0"/>
              </a:spcAft>
              <a:buClr>
                <a:schemeClr val="tx1"/>
              </a:buClr>
              <a:buFont typeface="+mj-lt"/>
              <a:buAutoNum type="arabicPeriod"/>
              <a:defRPr/>
            </a:pPr>
            <a:r>
              <a:rPr lang="en-IN" b="1" dirty="0">
                <a:solidFill>
                  <a:srgbClr val="C00000"/>
                </a:solidFill>
              </a:rPr>
              <a:t>Residual approach: </a:t>
            </a:r>
            <a:r>
              <a:rPr lang="en-IN" dirty="0"/>
              <a:t>Subtract the sum of the known or estimated stand-alone selling prices of other goods and services in the contract from the total transaction price of the contract</a:t>
            </a:r>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US" sz="2800" dirty="0"/>
              <a:t>Allocating the Transaction Price to the Performance Obligations Using the Residual Approach</a:t>
            </a:r>
            <a:endParaRPr lang="en-IN" sz="2800" dirty="0"/>
          </a:p>
        </p:txBody>
      </p:sp>
      <p:sp>
        <p:nvSpPr>
          <p:cNvPr id="3" name="Content Placeholder 2"/>
          <p:cNvSpPr>
            <a:spLocks noGrp="1"/>
          </p:cNvSpPr>
          <p:nvPr>
            <p:ph idx="1"/>
          </p:nvPr>
        </p:nvSpPr>
        <p:spPr/>
        <p:txBody>
          <a:bodyPr/>
          <a:lstStyle/>
          <a:p>
            <a:pPr marL="0" indent="0">
              <a:buNone/>
            </a:pPr>
            <a:r>
              <a:rPr lang="en-IN" sz="2600" dirty="0"/>
              <a:t>Assume TrueTech sells 1,000 Tri-Boxes with a one-year Tri-Net subscription at $250. The stand-alone selling price of the Tri-Box is $240</a:t>
            </a:r>
            <a:r>
              <a:rPr lang="en-IN" sz="2600" dirty="0" smtClean="0"/>
              <a:t>. The </a:t>
            </a:r>
            <a:r>
              <a:rPr lang="en-IN" sz="2600" dirty="0"/>
              <a:t>stand-alone selling price of the one-year subscription is highly uncertain because TrueTech hasn’t sold that service previously and hasn’t established a price for it. </a:t>
            </a:r>
            <a:endParaRPr lang="en-IN" sz="2600" b="1" dirty="0" smtClean="0">
              <a:solidFill>
                <a:srgbClr val="C00000"/>
              </a:solidFill>
            </a:endParaRPr>
          </a:p>
          <a:p>
            <a:pPr marL="0" indent="0">
              <a:buNone/>
            </a:pPr>
            <a:r>
              <a:rPr lang="en-IN" sz="2600" b="1" dirty="0" smtClean="0">
                <a:solidFill>
                  <a:srgbClr val="C00000"/>
                </a:solidFill>
              </a:rPr>
              <a:t>Under </a:t>
            </a:r>
            <a:r>
              <a:rPr lang="en-IN" sz="2600" b="1" dirty="0">
                <a:solidFill>
                  <a:srgbClr val="C00000"/>
                </a:solidFill>
              </a:rPr>
              <a:t>the residual approach:</a:t>
            </a:r>
          </a:p>
          <a:p>
            <a:pPr marL="0" indent="0">
              <a:buNone/>
            </a:pPr>
            <a:endParaRPr lang="en-IN" sz="2400"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7" name="TextBox 6"/>
          <p:cNvSpPr txBox="1">
            <a:spLocks noChangeArrowheads="1"/>
          </p:cNvSpPr>
          <p:nvPr/>
        </p:nvSpPr>
        <p:spPr bwMode="auto">
          <a:xfrm>
            <a:off x="792165" y="4548584"/>
            <a:ext cx="6573837" cy="492125"/>
          </a:xfrm>
          <a:prstGeom prst="rect">
            <a:avLst/>
          </a:prstGeom>
          <a:noFill/>
          <a:ln w="9525">
            <a:noFill/>
            <a:miter lim="800000"/>
            <a:headEnd/>
            <a:tailEnd/>
          </a:ln>
        </p:spPr>
        <p:txBody>
          <a:bodyPr>
            <a:spAutoFit/>
          </a:bodyPr>
          <a:lstStyle/>
          <a:p>
            <a:r>
              <a:rPr lang="en-IN" sz="2600" dirty="0">
                <a:latin typeface="Calibri" pitchFamily="34" charset="0"/>
              </a:rPr>
              <a:t>Total price of Tri-Box with Tri-Net subscription</a:t>
            </a:r>
            <a:endParaRPr lang="en-IN" sz="2600" baseline="30000" dirty="0">
              <a:latin typeface="Calibri" pitchFamily="34" charset="0"/>
            </a:endParaRPr>
          </a:p>
        </p:txBody>
      </p:sp>
      <p:sp>
        <p:nvSpPr>
          <p:cNvPr id="8" name="TextBox 7"/>
          <p:cNvSpPr txBox="1">
            <a:spLocks noChangeArrowheads="1"/>
          </p:cNvSpPr>
          <p:nvPr/>
        </p:nvSpPr>
        <p:spPr bwMode="auto">
          <a:xfrm>
            <a:off x="792165" y="5002609"/>
            <a:ext cx="6389687" cy="492125"/>
          </a:xfrm>
          <a:prstGeom prst="rect">
            <a:avLst/>
          </a:prstGeom>
          <a:noFill/>
          <a:ln w="9525">
            <a:noFill/>
            <a:miter lim="800000"/>
            <a:headEnd/>
            <a:tailEnd/>
          </a:ln>
        </p:spPr>
        <p:txBody>
          <a:bodyPr>
            <a:spAutoFit/>
          </a:bodyPr>
          <a:lstStyle/>
          <a:p>
            <a:r>
              <a:rPr lang="en-IN" sz="2600" dirty="0">
                <a:latin typeface="Calibri" pitchFamily="34" charset="0"/>
              </a:rPr>
              <a:t> Stand-alone price of Tri-Box</a:t>
            </a:r>
            <a:endParaRPr lang="en-IN" sz="2600" baseline="30000" dirty="0">
              <a:latin typeface="Calibri" pitchFamily="34" charset="0"/>
            </a:endParaRPr>
          </a:p>
        </p:txBody>
      </p:sp>
      <p:sp>
        <p:nvSpPr>
          <p:cNvPr id="9" name="TextBox 8"/>
          <p:cNvSpPr txBox="1">
            <a:spLocks noChangeArrowheads="1"/>
          </p:cNvSpPr>
          <p:nvPr/>
        </p:nvSpPr>
        <p:spPr bwMode="auto">
          <a:xfrm>
            <a:off x="7259638" y="5018484"/>
            <a:ext cx="1516062" cy="492125"/>
          </a:xfrm>
          <a:prstGeom prst="rect">
            <a:avLst/>
          </a:prstGeom>
          <a:noFill/>
          <a:ln w="9525">
            <a:noFill/>
            <a:miter lim="800000"/>
            <a:headEnd/>
            <a:tailEnd/>
          </a:ln>
        </p:spPr>
        <p:txBody>
          <a:bodyPr>
            <a:spAutoFit/>
          </a:bodyPr>
          <a:lstStyle/>
          <a:p>
            <a:pPr algn="r"/>
            <a:r>
              <a:rPr lang="en-US" sz="2600" dirty="0">
                <a:latin typeface="Calibri" pitchFamily="34" charset="0"/>
              </a:rPr>
              <a:t>240,000</a:t>
            </a:r>
            <a:endParaRPr lang="en-IN" sz="2600" baseline="30000" dirty="0">
              <a:latin typeface="Calibri" pitchFamily="34" charset="0"/>
            </a:endParaRPr>
          </a:p>
        </p:txBody>
      </p:sp>
      <p:sp>
        <p:nvSpPr>
          <p:cNvPr id="10" name="TextBox 9"/>
          <p:cNvSpPr txBox="1">
            <a:spLocks noChangeArrowheads="1"/>
          </p:cNvSpPr>
          <p:nvPr/>
        </p:nvSpPr>
        <p:spPr bwMode="auto">
          <a:xfrm>
            <a:off x="7265988" y="4548584"/>
            <a:ext cx="1504950" cy="492125"/>
          </a:xfrm>
          <a:prstGeom prst="rect">
            <a:avLst/>
          </a:prstGeom>
          <a:noFill/>
          <a:ln w="9525">
            <a:noFill/>
            <a:miter lim="800000"/>
            <a:headEnd/>
            <a:tailEnd/>
          </a:ln>
        </p:spPr>
        <p:txBody>
          <a:bodyPr>
            <a:spAutoFit/>
          </a:bodyPr>
          <a:lstStyle/>
          <a:p>
            <a:pPr algn="r"/>
            <a:r>
              <a:rPr lang="en-US" sz="2600" dirty="0">
                <a:latin typeface="Calibri" pitchFamily="34" charset="0"/>
              </a:rPr>
              <a:t>$250,000</a:t>
            </a:r>
            <a:endParaRPr lang="en-IN" sz="2600" baseline="30000" dirty="0">
              <a:latin typeface="Calibri" pitchFamily="34" charset="0"/>
            </a:endParaRPr>
          </a:p>
        </p:txBody>
      </p:sp>
      <p:sp>
        <p:nvSpPr>
          <p:cNvPr id="15" name="TextBox 14"/>
          <p:cNvSpPr txBox="1">
            <a:spLocks noChangeArrowheads="1"/>
          </p:cNvSpPr>
          <p:nvPr/>
        </p:nvSpPr>
        <p:spPr bwMode="auto">
          <a:xfrm>
            <a:off x="825500" y="5543946"/>
            <a:ext cx="7099300" cy="954107"/>
          </a:xfrm>
          <a:prstGeom prst="rect">
            <a:avLst/>
          </a:prstGeom>
          <a:noFill/>
          <a:ln w="9525">
            <a:noFill/>
            <a:miter lim="800000"/>
            <a:headEnd/>
            <a:tailEnd/>
          </a:ln>
        </p:spPr>
        <p:txBody>
          <a:bodyPr>
            <a:spAutoFit/>
          </a:bodyPr>
          <a:lstStyle/>
          <a:p>
            <a:r>
              <a:rPr lang="en-IN" sz="2800" dirty="0">
                <a:latin typeface="Calibri" pitchFamily="34" charset="0"/>
              </a:rPr>
              <a:t>Estimated stand-alone price of Tri-Net subscription</a:t>
            </a:r>
            <a:endParaRPr lang="en-IN" sz="2600" baseline="30000" dirty="0">
              <a:latin typeface="Calibri" pitchFamily="34" charset="0"/>
            </a:endParaRPr>
          </a:p>
        </p:txBody>
      </p:sp>
      <p:sp>
        <p:nvSpPr>
          <p:cNvPr id="16" name="TextBox 15"/>
          <p:cNvSpPr txBox="1">
            <a:spLocks noChangeArrowheads="1"/>
          </p:cNvSpPr>
          <p:nvPr/>
        </p:nvSpPr>
        <p:spPr bwMode="auto">
          <a:xfrm>
            <a:off x="7259638" y="5610621"/>
            <a:ext cx="1516062" cy="492125"/>
          </a:xfrm>
          <a:prstGeom prst="rect">
            <a:avLst/>
          </a:prstGeom>
          <a:noFill/>
          <a:ln w="9525">
            <a:noFill/>
            <a:miter lim="800000"/>
            <a:headEnd/>
            <a:tailEnd/>
          </a:ln>
        </p:spPr>
        <p:txBody>
          <a:bodyPr>
            <a:spAutoFit/>
          </a:bodyPr>
          <a:lstStyle/>
          <a:p>
            <a:pPr algn="r"/>
            <a:r>
              <a:rPr lang="en-US" sz="2600" dirty="0">
                <a:latin typeface="Calibri" pitchFamily="34" charset="0"/>
              </a:rPr>
              <a:t>$  10,000</a:t>
            </a:r>
            <a:endParaRPr lang="en-IN" sz="2600" baseline="30000" dirty="0">
              <a:latin typeface="Calibri" pitchFamily="34" charset="0"/>
            </a:endParaRPr>
          </a:p>
        </p:txBody>
      </p:sp>
      <p:cxnSp>
        <p:nvCxnSpPr>
          <p:cNvPr id="21" name="Straight Connector 20"/>
          <p:cNvCxnSpPr/>
          <p:nvPr/>
        </p:nvCxnSpPr>
        <p:spPr>
          <a:xfrm>
            <a:off x="7399338" y="5543944"/>
            <a:ext cx="1325562" cy="0"/>
          </a:xfrm>
          <a:prstGeom prst="line">
            <a:avLst/>
          </a:prstGeom>
          <a:ln w="76200" cmpd="dbl">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5" grpId="0"/>
      <p:bldP spid="1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Content Placeholder 2"/>
          <p:cNvSpPr>
            <a:spLocks noGrp="1"/>
          </p:cNvSpPr>
          <p:nvPr>
            <p:ph idx="1"/>
          </p:nvPr>
        </p:nvSpPr>
        <p:spPr/>
        <p:txBody>
          <a:bodyPr/>
          <a:lstStyle/>
          <a:p>
            <a:pPr marL="0" indent="0">
              <a:buNone/>
            </a:pPr>
            <a:r>
              <a:rPr lang="en-IN" sz="2600" dirty="0"/>
              <a:t>Assume TrueTech sells </a:t>
            </a:r>
            <a:r>
              <a:rPr lang="en-IN" sz="2600" dirty="0" smtClean="0"/>
              <a:t>Tri-Boxes </a:t>
            </a:r>
            <a:r>
              <a:rPr lang="en-IN" sz="2600" dirty="0"/>
              <a:t>with a one-year Tri-Net subscription at $250. The stand-alone selling price of the one-year subscription is highly uncertain because TrueTech hasn’t sold that service previously and hasn’t established a price for it</a:t>
            </a:r>
            <a:r>
              <a:rPr lang="en-IN" sz="2600" dirty="0" smtClean="0"/>
              <a:t>.</a:t>
            </a:r>
          </a:p>
          <a:p>
            <a:pPr marL="0" indent="0">
              <a:spcBef>
                <a:spcPts val="1824"/>
              </a:spcBef>
              <a:buNone/>
            </a:pPr>
            <a:r>
              <a:rPr lang="en-IN" sz="2600" b="1" dirty="0" smtClean="0">
                <a:solidFill>
                  <a:srgbClr val="C00000"/>
                </a:solidFill>
              </a:rPr>
              <a:t>Under </a:t>
            </a:r>
            <a:r>
              <a:rPr lang="en-IN" sz="2600" b="1" dirty="0">
                <a:solidFill>
                  <a:srgbClr val="C00000"/>
                </a:solidFill>
              </a:rPr>
              <a:t>the residual approach:</a:t>
            </a:r>
          </a:p>
          <a:p>
            <a:pPr marL="0" indent="0">
              <a:buNone/>
            </a:pPr>
            <a:endParaRPr lang="en-IN" sz="2600" dirty="0"/>
          </a:p>
        </p:txBody>
      </p:sp>
      <p:sp>
        <p:nvSpPr>
          <p:cNvPr id="17" name="Rectangle 16"/>
          <p:cNvSpPr/>
          <p:nvPr/>
        </p:nvSpPr>
        <p:spPr>
          <a:xfrm>
            <a:off x="909640" y="4462345"/>
            <a:ext cx="7920037" cy="1998663"/>
          </a:xfrm>
          <a:prstGeom prst="rect">
            <a:avLst/>
          </a:prstGeom>
          <a:solidFill>
            <a:srgbClr val="FEF8B0"/>
          </a:solid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8" name="Rectangle 17"/>
          <p:cNvSpPr/>
          <p:nvPr/>
        </p:nvSpPr>
        <p:spPr>
          <a:xfrm>
            <a:off x="903290" y="4457178"/>
            <a:ext cx="7920037" cy="2009775"/>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19" name="TextBox 18"/>
          <p:cNvSpPr txBox="1">
            <a:spLocks noChangeArrowheads="1"/>
          </p:cNvSpPr>
          <p:nvPr/>
        </p:nvSpPr>
        <p:spPr bwMode="auto">
          <a:xfrm>
            <a:off x="779090" y="4431778"/>
            <a:ext cx="46863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600" b="1" dirty="0">
                <a:latin typeface="Calibri" pitchFamily="34" charset="0"/>
              </a:rPr>
              <a:t>Journal Entry</a:t>
            </a:r>
            <a:endParaRPr lang="en-IN" altLang="en-US" sz="2600" b="1" baseline="30000" dirty="0">
              <a:latin typeface="Calibri" pitchFamily="34" charset="0"/>
            </a:endParaRPr>
          </a:p>
        </p:txBody>
      </p:sp>
      <p:sp>
        <p:nvSpPr>
          <p:cNvPr id="20" name="TextBox 19"/>
          <p:cNvSpPr txBox="1">
            <a:spLocks noChangeArrowheads="1"/>
          </p:cNvSpPr>
          <p:nvPr/>
        </p:nvSpPr>
        <p:spPr bwMode="auto">
          <a:xfrm>
            <a:off x="876300" y="4909613"/>
            <a:ext cx="46863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800" dirty="0">
                <a:latin typeface="Calibri" pitchFamily="34" charset="0"/>
              </a:rPr>
              <a:t>Accounts receivable</a:t>
            </a:r>
            <a:endParaRPr lang="en-IN" altLang="en-US" sz="2600" baseline="30000" dirty="0">
              <a:latin typeface="Calibri" pitchFamily="34" charset="0"/>
            </a:endParaRPr>
          </a:p>
        </p:txBody>
      </p:sp>
      <p:sp>
        <p:nvSpPr>
          <p:cNvPr id="21" name="TextBox 20"/>
          <p:cNvSpPr txBox="1">
            <a:spLocks noChangeArrowheads="1"/>
          </p:cNvSpPr>
          <p:nvPr/>
        </p:nvSpPr>
        <p:spPr bwMode="auto">
          <a:xfrm>
            <a:off x="876300" y="5363640"/>
            <a:ext cx="5010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600" dirty="0">
                <a:latin typeface="Calibri" pitchFamily="34" charset="0"/>
              </a:rPr>
              <a:t>       </a:t>
            </a:r>
            <a:r>
              <a:rPr lang="en-IN" altLang="en-US" sz="2800" dirty="0">
                <a:latin typeface="Calibri" pitchFamily="34" charset="0"/>
              </a:rPr>
              <a:t>Sales revenue</a:t>
            </a:r>
            <a:endParaRPr lang="en-IN" altLang="en-US" sz="2600" baseline="30000" dirty="0">
              <a:latin typeface="Calibri" pitchFamily="34" charset="0"/>
            </a:endParaRPr>
          </a:p>
        </p:txBody>
      </p:sp>
      <p:sp>
        <p:nvSpPr>
          <p:cNvPr id="22" name="TextBox 21"/>
          <p:cNvSpPr txBox="1">
            <a:spLocks noChangeArrowheads="1"/>
          </p:cNvSpPr>
          <p:nvPr/>
        </p:nvSpPr>
        <p:spPr bwMode="auto">
          <a:xfrm>
            <a:off x="7215188" y="5379515"/>
            <a:ext cx="15160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600" dirty="0">
                <a:latin typeface="Calibri" pitchFamily="34" charset="0"/>
              </a:rPr>
              <a:t>240,000</a:t>
            </a:r>
            <a:endParaRPr lang="en-IN" altLang="en-US" sz="2600" baseline="30000" dirty="0">
              <a:latin typeface="Calibri" pitchFamily="34" charset="0"/>
            </a:endParaRPr>
          </a:p>
        </p:txBody>
      </p:sp>
      <p:sp>
        <p:nvSpPr>
          <p:cNvPr id="23" name="TextBox 22"/>
          <p:cNvSpPr txBox="1">
            <a:spLocks noChangeArrowheads="1"/>
          </p:cNvSpPr>
          <p:nvPr/>
        </p:nvSpPr>
        <p:spPr bwMode="auto">
          <a:xfrm>
            <a:off x="5881688" y="4909615"/>
            <a:ext cx="15049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600" dirty="0">
                <a:latin typeface="Calibri" pitchFamily="34" charset="0"/>
              </a:rPr>
              <a:t>250,000</a:t>
            </a:r>
            <a:endParaRPr lang="en-IN" altLang="en-US" sz="2600" baseline="30000" dirty="0">
              <a:latin typeface="Calibri" pitchFamily="34" charset="0"/>
            </a:endParaRPr>
          </a:p>
        </p:txBody>
      </p:sp>
      <p:sp>
        <p:nvSpPr>
          <p:cNvPr id="24" name="TextBox 23"/>
          <p:cNvSpPr txBox="1">
            <a:spLocks noChangeArrowheads="1"/>
          </p:cNvSpPr>
          <p:nvPr/>
        </p:nvSpPr>
        <p:spPr bwMode="auto">
          <a:xfrm>
            <a:off x="7454900" y="4423840"/>
            <a:ext cx="12890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600" b="1" dirty="0">
                <a:latin typeface="Calibri" pitchFamily="34" charset="0"/>
              </a:rPr>
              <a:t>Credit</a:t>
            </a:r>
            <a:endParaRPr lang="en-IN" altLang="en-US" sz="2600" b="1" baseline="30000" dirty="0">
              <a:latin typeface="Calibri" pitchFamily="34" charset="0"/>
            </a:endParaRPr>
          </a:p>
        </p:txBody>
      </p:sp>
      <p:sp>
        <p:nvSpPr>
          <p:cNvPr id="25" name="TextBox 24"/>
          <p:cNvSpPr txBox="1">
            <a:spLocks noChangeArrowheads="1"/>
          </p:cNvSpPr>
          <p:nvPr/>
        </p:nvSpPr>
        <p:spPr bwMode="auto">
          <a:xfrm>
            <a:off x="6097588" y="4423840"/>
            <a:ext cx="12890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600" b="1" dirty="0">
                <a:latin typeface="Calibri" pitchFamily="34" charset="0"/>
              </a:rPr>
              <a:t>Debit</a:t>
            </a:r>
            <a:endParaRPr lang="en-IN" altLang="en-US" sz="2600" b="1" baseline="30000" dirty="0">
              <a:latin typeface="Calibri" pitchFamily="34" charset="0"/>
            </a:endParaRPr>
          </a:p>
        </p:txBody>
      </p:sp>
      <p:cxnSp>
        <p:nvCxnSpPr>
          <p:cNvPr id="26" name="Straight Connector 25"/>
          <p:cNvCxnSpPr/>
          <p:nvPr/>
        </p:nvCxnSpPr>
        <p:spPr>
          <a:xfrm>
            <a:off x="885827" y="4923901"/>
            <a:ext cx="793432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a:spLocks noChangeArrowheads="1"/>
          </p:cNvSpPr>
          <p:nvPr/>
        </p:nvSpPr>
        <p:spPr bwMode="auto">
          <a:xfrm>
            <a:off x="876300" y="5906563"/>
            <a:ext cx="50101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600" dirty="0">
                <a:latin typeface="Calibri" pitchFamily="34" charset="0"/>
              </a:rPr>
              <a:t>       </a:t>
            </a:r>
            <a:r>
              <a:rPr lang="en-IN" altLang="en-US" sz="2800" dirty="0">
                <a:latin typeface="Calibri" pitchFamily="34" charset="0"/>
              </a:rPr>
              <a:t>Deferred revenue</a:t>
            </a:r>
            <a:endParaRPr lang="en-IN" altLang="en-US" sz="2600" baseline="30000" dirty="0">
              <a:latin typeface="Calibri" pitchFamily="34" charset="0"/>
            </a:endParaRPr>
          </a:p>
        </p:txBody>
      </p:sp>
      <p:sp>
        <p:nvSpPr>
          <p:cNvPr id="28" name="TextBox 27"/>
          <p:cNvSpPr txBox="1">
            <a:spLocks noChangeArrowheads="1"/>
          </p:cNvSpPr>
          <p:nvPr/>
        </p:nvSpPr>
        <p:spPr bwMode="auto">
          <a:xfrm>
            <a:off x="7215188" y="5920853"/>
            <a:ext cx="15160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600" dirty="0">
                <a:latin typeface="Calibri" pitchFamily="34" charset="0"/>
              </a:rPr>
              <a:t>10,000</a:t>
            </a:r>
            <a:endParaRPr lang="en-IN" altLang="en-US" sz="2600" baseline="30000" dirty="0">
              <a:latin typeface="Calibri" pitchFamily="34" charset="0"/>
            </a:endParaRPr>
          </a:p>
        </p:txBody>
      </p:sp>
      <p:sp>
        <p:nvSpPr>
          <p:cNvPr id="30"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2" name="Title 1"/>
          <p:cNvSpPr>
            <a:spLocks noGrp="1"/>
          </p:cNvSpPr>
          <p:nvPr>
            <p:ph type="title"/>
          </p:nvPr>
        </p:nvSpPr>
        <p:spPr>
          <a:xfrm>
            <a:off x="501650" y="205584"/>
            <a:ext cx="8229600" cy="1143000"/>
          </a:xfrm>
        </p:spPr>
        <p:txBody>
          <a:bodyPr>
            <a:noAutofit/>
          </a:bodyPr>
          <a:lstStyle/>
          <a:p>
            <a:r>
              <a:rPr lang="en-US" sz="2800" dirty="0"/>
              <a:t>Allocating the Transaction Price to the Performance Obligations Using the Residual </a:t>
            </a:r>
            <a:r>
              <a:rPr lang="en-US" sz="2800" dirty="0" smtClean="0"/>
              <a:t>Approach</a:t>
            </a:r>
            <a:r>
              <a:rPr lang="en-US" sz="2400" dirty="0" smtClean="0"/>
              <a:t> (continued)</a:t>
            </a:r>
            <a:endParaRPr lang="en-US" sz="2400" dirty="0"/>
          </a:p>
        </p:txBody>
      </p:sp>
    </p:spTree>
    <p:extLst>
      <p:ext uri="{BB962C8B-B14F-4D97-AF65-F5344CB8AC3E}">
        <p14:creationId xmlns:p14="http://schemas.microsoft.com/office/powerpoint/2010/main" val="31555191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1138">
                                            <p:txEl>
                                              <p:pRg st="0" end="0"/>
                                            </p:txEl>
                                          </p:spTgt>
                                        </p:tgtEl>
                                        <p:attrNameLst>
                                          <p:attrName>style.visibility</p:attrName>
                                        </p:attrNameLst>
                                      </p:cBhvr>
                                      <p:to>
                                        <p:strVal val="visible"/>
                                      </p:to>
                                    </p:set>
                                    <p:animEffect transition="in" filter="fade">
                                      <p:cBhvr>
                                        <p:cTn id="7" dur="500"/>
                                        <p:tgtEl>
                                          <p:spTgt spid="9113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1138">
                                            <p:txEl>
                                              <p:pRg st="1" end="1"/>
                                            </p:txEl>
                                          </p:spTgt>
                                        </p:tgtEl>
                                        <p:attrNameLst>
                                          <p:attrName>style.visibility</p:attrName>
                                        </p:attrNameLst>
                                      </p:cBhvr>
                                      <p:to>
                                        <p:strVal val="visible"/>
                                      </p:to>
                                    </p:set>
                                    <p:animEffect transition="in" filter="fade">
                                      <p:cBhvr>
                                        <p:cTn id="10" dur="500"/>
                                        <p:tgtEl>
                                          <p:spTgt spid="91138">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0" grpId="0"/>
      <p:bldP spid="21" grpId="0"/>
      <p:bldP spid="22" grpId="0"/>
      <p:bldP spid="23" grpId="0"/>
      <p:bldP spid="24" grpId="0"/>
      <p:bldP spid="25" grpId="0"/>
      <p:bldP spid="27" grpId="0"/>
      <p:bldP spid="2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b="1" dirty="0"/>
              <a:t>Concept </a:t>
            </a:r>
            <a:r>
              <a:rPr lang="en-US" altLang="en-US" b="1" dirty="0" smtClean="0"/>
              <a:t>Check: Transaction Price</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Bef>
                <a:spcPts val="480"/>
              </a:spcBef>
              <a:spcAft>
                <a:spcPts val="1200"/>
              </a:spcAft>
              <a:buNone/>
            </a:pPr>
            <a:r>
              <a:rPr lang="en-US" sz="2000" dirty="0" smtClean="0"/>
              <a:t>Allen </a:t>
            </a:r>
            <a:r>
              <a:rPr lang="en-US" sz="2000" dirty="0"/>
              <a:t>Co. wrote a contract that involves two separate performance obligations</a:t>
            </a:r>
            <a:r>
              <a:rPr lang="en-US" sz="2000" dirty="0" smtClean="0"/>
              <a:t>. Allen </a:t>
            </a:r>
            <a:r>
              <a:rPr lang="en-US" sz="2000" dirty="0"/>
              <a:t>cannot estimate the stand-alone selling price of product A</a:t>
            </a:r>
            <a:r>
              <a:rPr lang="en-US" sz="2000" dirty="0" smtClean="0"/>
              <a:t>. Product </a:t>
            </a:r>
            <a:r>
              <a:rPr lang="en-US" sz="2000" dirty="0"/>
              <a:t>B has a stand-alone selling price of $200</a:t>
            </a:r>
            <a:r>
              <a:rPr lang="en-US" sz="2000" dirty="0" smtClean="0"/>
              <a:t>. The </a:t>
            </a:r>
            <a:r>
              <a:rPr lang="en-US" sz="2000" dirty="0"/>
              <a:t>price for the combined product is $240</a:t>
            </a:r>
            <a:r>
              <a:rPr lang="en-US" sz="2000" dirty="0" smtClean="0"/>
              <a:t>. How </a:t>
            </a:r>
            <a:r>
              <a:rPr lang="en-US" sz="2000" dirty="0"/>
              <a:t>much of the transaction price would be allocated to the performance obligation for delivering product A?</a:t>
            </a:r>
          </a:p>
          <a:p>
            <a:pPr marL="457200" indent="-457200">
              <a:buFont typeface="+mj-lt"/>
              <a:buAutoNum type="alphaLcPeriod"/>
            </a:pPr>
            <a:r>
              <a:rPr lang="en-US" sz="2000" dirty="0" smtClean="0"/>
              <a:t>$  40</a:t>
            </a:r>
            <a:endParaRPr lang="en-US" sz="2000" dirty="0"/>
          </a:p>
          <a:p>
            <a:pPr marL="457200" indent="-457200">
              <a:buFont typeface="+mj-lt"/>
              <a:buAutoNum type="alphaLcPeriod"/>
            </a:pPr>
            <a:r>
              <a:rPr lang="en-US" sz="2000" dirty="0" smtClean="0"/>
              <a:t>$  60</a:t>
            </a:r>
            <a:endParaRPr lang="en-US" sz="2000" dirty="0"/>
          </a:p>
          <a:p>
            <a:pPr marL="457200" indent="-457200">
              <a:buFont typeface="+mj-lt"/>
              <a:buAutoNum type="alphaLcPeriod"/>
            </a:pPr>
            <a:r>
              <a:rPr lang="en-US" sz="2000" dirty="0" smtClean="0"/>
              <a:t>$  80</a:t>
            </a:r>
            <a:endParaRPr lang="en-US" sz="2000" dirty="0"/>
          </a:p>
          <a:p>
            <a:pPr marL="457200" indent="-457200">
              <a:buFont typeface="+mj-lt"/>
              <a:buAutoNum type="alphaLcPeriod"/>
            </a:pPr>
            <a:r>
              <a:rPr lang="en-US" sz="2000" dirty="0" smtClean="0"/>
              <a:t>$100</a:t>
            </a:r>
            <a:endParaRPr lang="en-US" sz="2000" dirty="0"/>
          </a:p>
        </p:txBody>
      </p:sp>
      <p:sp>
        <p:nvSpPr>
          <p:cNvPr id="2" name="Oval 1"/>
          <p:cNvSpPr/>
          <p:nvPr/>
        </p:nvSpPr>
        <p:spPr bwMode="auto">
          <a:xfrm>
            <a:off x="750058" y="3264711"/>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610283" y="5018214"/>
            <a:ext cx="6718041" cy="900246"/>
          </a:xfrm>
          <a:prstGeom prst="rect">
            <a:avLst/>
          </a:prstGeom>
          <a:solidFill>
            <a:srgbClr val="FDEADA"/>
          </a:solidFill>
          <a:ln w="6350">
            <a:solidFill>
              <a:schemeClr val="tx1"/>
            </a:solidFill>
          </a:ln>
        </p:spPr>
        <p:txBody>
          <a:bodyPr wrap="square" rtlCol="0">
            <a:spAutoFit/>
          </a:bodyPr>
          <a:lstStyle/>
          <a:p>
            <a:pPr>
              <a:lnSpc>
                <a:spcPct val="150000"/>
              </a:lnSpc>
            </a:pPr>
            <a:r>
              <a:rPr lang="en-US" dirty="0" smtClean="0"/>
              <a:t>The correct answer is </a:t>
            </a:r>
            <a:r>
              <a:rPr lang="en-US" i="1" dirty="0" smtClean="0"/>
              <a:t>a. </a:t>
            </a:r>
            <a:r>
              <a:rPr lang="en-US" dirty="0" smtClean="0"/>
              <a:t>Allen </a:t>
            </a:r>
            <a:r>
              <a:rPr lang="en-US" dirty="0"/>
              <a:t>would use the residual </a:t>
            </a:r>
            <a:r>
              <a:rPr lang="en-US" dirty="0" smtClean="0"/>
              <a:t>method</a:t>
            </a:r>
            <a:r>
              <a:rPr lang="en-US" dirty="0"/>
              <a:t>:</a:t>
            </a:r>
            <a:r>
              <a:rPr lang="en-US" dirty="0" smtClean="0"/>
              <a:t> $</a:t>
            </a:r>
            <a:r>
              <a:rPr lang="en-US" dirty="0"/>
              <a:t>240 </a:t>
            </a:r>
            <a:r>
              <a:rPr lang="en-US" dirty="0" smtClean="0"/>
              <a:t>− </a:t>
            </a:r>
            <a:r>
              <a:rPr lang="en-US" dirty="0"/>
              <a:t>200 = </a:t>
            </a:r>
            <a:r>
              <a:rPr lang="en-US" b="1" dirty="0">
                <a:solidFill>
                  <a:srgbClr val="C00000"/>
                </a:solidFill>
              </a:rPr>
              <a:t>$40</a:t>
            </a:r>
          </a:p>
        </p:txBody>
      </p:sp>
      <p:sp>
        <p:nvSpPr>
          <p:cNvPr id="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extLst>
      <p:ext uri="{BB962C8B-B14F-4D97-AF65-F5344CB8AC3E}">
        <p14:creationId xmlns:p14="http://schemas.microsoft.com/office/powerpoint/2010/main" val="220505916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p:txBody>
          <a:bodyPr/>
          <a:lstStyle/>
          <a:p>
            <a:r>
              <a:rPr lang="en-IN" dirty="0" smtClean="0"/>
              <a:t>Recognize Revenue When (or As) Each Performance Obligation Is Satisfied</a:t>
            </a:r>
            <a:endParaRPr lang="en-IN" dirty="0"/>
          </a:p>
        </p:txBody>
      </p:sp>
      <p:sp>
        <p:nvSpPr>
          <p:cNvPr id="93186" name="Content Placeholder 2"/>
          <p:cNvSpPr>
            <a:spLocks noGrp="1"/>
          </p:cNvSpPr>
          <p:nvPr>
            <p:ph idx="1"/>
          </p:nvPr>
        </p:nvSpPr>
        <p:spPr>
          <a:xfrm>
            <a:off x="611560" y="1404763"/>
            <a:ext cx="8229600" cy="4525963"/>
          </a:xfrm>
        </p:spPr>
        <p:txBody>
          <a:bodyPr/>
          <a:lstStyle/>
          <a:p>
            <a:r>
              <a:rPr lang="en-IN" dirty="0" smtClean="0"/>
              <a:t>Some common arrangements can have complicated revenue recognition timing:</a:t>
            </a:r>
          </a:p>
          <a:p>
            <a:pPr lvl="1"/>
            <a:r>
              <a:rPr lang="en-IN" dirty="0" smtClean="0"/>
              <a:t>Licenses </a:t>
            </a:r>
          </a:p>
          <a:p>
            <a:pPr lvl="1"/>
            <a:r>
              <a:rPr lang="en-IN" dirty="0" smtClean="0"/>
              <a:t>Franchises </a:t>
            </a:r>
          </a:p>
          <a:p>
            <a:pPr lvl="1"/>
            <a:r>
              <a:rPr lang="en-IN" dirty="0" smtClean="0"/>
              <a:t>Bill-and-Hold Arrangements </a:t>
            </a:r>
          </a:p>
          <a:p>
            <a:pPr lvl="1"/>
            <a:r>
              <a:rPr lang="en-IN" dirty="0" smtClean="0"/>
              <a:t>Consignment Arrangements</a:t>
            </a:r>
          </a:p>
          <a:p>
            <a:pPr lvl="1"/>
            <a:r>
              <a:rPr lang="en-IN" dirty="0" smtClean="0"/>
              <a:t>Gift Cards</a:t>
            </a:r>
            <a:endParaRPr lang="en-IN"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3186">
                                            <p:txEl>
                                              <p:pRg st="0" end="0"/>
                                            </p:txEl>
                                          </p:spTgt>
                                        </p:tgtEl>
                                        <p:attrNameLst>
                                          <p:attrName>style.visibility</p:attrName>
                                        </p:attrNameLst>
                                      </p:cBhvr>
                                      <p:to>
                                        <p:strVal val="visible"/>
                                      </p:to>
                                    </p:set>
                                    <p:animEffect transition="in" filter="fade">
                                      <p:cBhvr>
                                        <p:cTn id="7" dur="500"/>
                                        <p:tgtEl>
                                          <p:spTgt spid="9318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3186">
                                            <p:txEl>
                                              <p:pRg st="1" end="1"/>
                                            </p:txEl>
                                          </p:spTgt>
                                        </p:tgtEl>
                                        <p:attrNameLst>
                                          <p:attrName>style.visibility</p:attrName>
                                        </p:attrNameLst>
                                      </p:cBhvr>
                                      <p:to>
                                        <p:strVal val="visible"/>
                                      </p:to>
                                    </p:set>
                                    <p:animEffect transition="in" filter="fade">
                                      <p:cBhvr>
                                        <p:cTn id="11" dur="500"/>
                                        <p:tgtEl>
                                          <p:spTgt spid="9318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3186">
                                            <p:txEl>
                                              <p:pRg st="2" end="2"/>
                                            </p:txEl>
                                          </p:spTgt>
                                        </p:tgtEl>
                                        <p:attrNameLst>
                                          <p:attrName>style.visibility</p:attrName>
                                        </p:attrNameLst>
                                      </p:cBhvr>
                                      <p:to>
                                        <p:strVal val="visible"/>
                                      </p:to>
                                    </p:set>
                                    <p:animEffect transition="in" filter="fade">
                                      <p:cBhvr>
                                        <p:cTn id="15" dur="500"/>
                                        <p:tgtEl>
                                          <p:spTgt spid="9318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3186">
                                            <p:txEl>
                                              <p:pRg st="3" end="3"/>
                                            </p:txEl>
                                          </p:spTgt>
                                        </p:tgtEl>
                                        <p:attrNameLst>
                                          <p:attrName>style.visibility</p:attrName>
                                        </p:attrNameLst>
                                      </p:cBhvr>
                                      <p:to>
                                        <p:strVal val="visible"/>
                                      </p:to>
                                    </p:set>
                                    <p:animEffect transition="in" filter="fade">
                                      <p:cBhvr>
                                        <p:cTn id="19" dur="500"/>
                                        <p:tgtEl>
                                          <p:spTgt spid="93186">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3186">
                                            <p:txEl>
                                              <p:pRg st="4" end="4"/>
                                            </p:txEl>
                                          </p:spTgt>
                                        </p:tgtEl>
                                        <p:attrNameLst>
                                          <p:attrName>style.visibility</p:attrName>
                                        </p:attrNameLst>
                                      </p:cBhvr>
                                      <p:to>
                                        <p:strVal val="visible"/>
                                      </p:to>
                                    </p:set>
                                    <p:animEffect transition="in" filter="fade">
                                      <p:cBhvr>
                                        <p:cTn id="23" dur="500"/>
                                        <p:tgtEl>
                                          <p:spTgt spid="93186">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3186">
                                            <p:txEl>
                                              <p:pRg st="5" end="5"/>
                                            </p:txEl>
                                          </p:spTgt>
                                        </p:tgtEl>
                                        <p:attrNameLst>
                                          <p:attrName>style.visibility</p:attrName>
                                        </p:attrNameLst>
                                      </p:cBhvr>
                                      <p:to>
                                        <p:strVal val="visible"/>
                                      </p:to>
                                    </p:set>
                                    <p:animEffect transition="in" filter="fade">
                                      <p:cBhvr>
                                        <p:cTn id="27" dur="500"/>
                                        <p:tgtEl>
                                          <p:spTgt spid="9318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p:txBody>
          <a:bodyPr>
            <a:normAutofit/>
          </a:bodyPr>
          <a:lstStyle/>
          <a:p>
            <a:pPr lvl="1" algn="ctr"/>
            <a:r>
              <a:rPr lang="en-IN" sz="3200" b="1" dirty="0" smtClean="0">
                <a:solidFill>
                  <a:srgbClr val="0072A2"/>
                </a:solidFill>
              </a:rPr>
              <a:t>Licenses </a:t>
            </a:r>
            <a:endParaRPr lang="en-IN" sz="3200" b="1" dirty="0">
              <a:solidFill>
                <a:srgbClr val="0072A2"/>
              </a:solidFill>
            </a:endParaRPr>
          </a:p>
        </p:txBody>
      </p:sp>
      <p:sp>
        <p:nvSpPr>
          <p:cNvPr id="93186" name="Content Placeholder 2"/>
          <p:cNvSpPr>
            <a:spLocks noGrp="1"/>
          </p:cNvSpPr>
          <p:nvPr>
            <p:ph idx="1"/>
          </p:nvPr>
        </p:nvSpPr>
        <p:spPr>
          <a:xfrm>
            <a:off x="611560" y="1189653"/>
            <a:ext cx="8229600" cy="4839880"/>
          </a:xfrm>
        </p:spPr>
        <p:txBody>
          <a:bodyPr>
            <a:normAutofit/>
          </a:bodyPr>
          <a:lstStyle/>
          <a:p>
            <a:pPr marL="0" indent="0">
              <a:buNone/>
            </a:pPr>
            <a:r>
              <a:rPr lang="en-IN" sz="2400" b="1" dirty="0" smtClean="0">
                <a:solidFill>
                  <a:srgbClr val="C00000"/>
                </a:solidFill>
              </a:rPr>
              <a:t>Functional Intellectual Property</a:t>
            </a:r>
            <a:r>
              <a:rPr lang="en-IN" sz="2400" b="1" dirty="0">
                <a:solidFill>
                  <a:srgbClr val="C00000"/>
                </a:solidFill>
              </a:rPr>
              <a:t>: </a:t>
            </a:r>
            <a:r>
              <a:rPr lang="en-IN" sz="2400" dirty="0"/>
              <a:t>Transfer seller’s intellectual property (IP) as it exists at the time the license is granted.</a:t>
            </a:r>
            <a:endParaRPr lang="en-IN" sz="2400" dirty="0" smtClean="0"/>
          </a:p>
          <a:p>
            <a:r>
              <a:rPr lang="en-IN" sz="2400" dirty="0" smtClean="0"/>
              <a:t>Has </a:t>
            </a:r>
            <a:r>
              <a:rPr lang="en-IN" sz="2400" b="1" i="1" dirty="0" smtClean="0">
                <a:solidFill>
                  <a:srgbClr val="C00000"/>
                </a:solidFill>
              </a:rPr>
              <a:t>significant standalone functionality </a:t>
            </a:r>
            <a:r>
              <a:rPr lang="en-IN" sz="2400" dirty="0" smtClean="0"/>
              <a:t>(</a:t>
            </a:r>
            <a:r>
              <a:rPr lang="en-US" sz="2400" dirty="0" smtClean="0"/>
              <a:t>can </a:t>
            </a:r>
            <a:r>
              <a:rPr lang="en-US" sz="2400" dirty="0"/>
              <a:t>perform a function or a task, or be played or </a:t>
            </a:r>
            <a:r>
              <a:rPr lang="en-US" sz="2400" dirty="0" smtClean="0"/>
              <a:t>aired) </a:t>
            </a:r>
          </a:p>
          <a:p>
            <a:r>
              <a:rPr lang="en-US" sz="2400" dirty="0" smtClean="0"/>
              <a:t>The </a:t>
            </a:r>
            <a:r>
              <a:rPr lang="en-US" sz="2400" dirty="0"/>
              <a:t>benefit the customer receives from the license </a:t>
            </a:r>
            <a:r>
              <a:rPr lang="en-US" sz="2400" b="1" dirty="0">
                <a:solidFill>
                  <a:srgbClr val="C00000"/>
                </a:solidFill>
              </a:rPr>
              <a:t>isn’t</a:t>
            </a:r>
            <a:r>
              <a:rPr lang="en-US" sz="2400" dirty="0"/>
              <a:t> affected by the seller’s ongoing </a:t>
            </a:r>
            <a:r>
              <a:rPr lang="en-US" sz="2400" dirty="0" smtClean="0"/>
              <a:t>activity </a:t>
            </a:r>
          </a:p>
          <a:p>
            <a:r>
              <a:rPr lang="en-US" sz="2400" dirty="0" smtClean="0"/>
              <a:t>Therefore, </a:t>
            </a:r>
            <a:r>
              <a:rPr lang="en-IN" sz="2400" dirty="0" smtClean="0"/>
              <a:t>viewed as transferring a </a:t>
            </a:r>
            <a:r>
              <a:rPr lang="en-IN" sz="2400" b="1" i="1" dirty="0" smtClean="0">
                <a:solidFill>
                  <a:srgbClr val="CC0000"/>
                </a:solidFill>
              </a:rPr>
              <a:t>right of use</a:t>
            </a:r>
          </a:p>
          <a:p>
            <a:pPr marL="0" indent="0">
              <a:buNone/>
            </a:pPr>
            <a:r>
              <a:rPr lang="en-IN" sz="2400" dirty="0" smtClean="0"/>
              <a:t>	</a:t>
            </a:r>
            <a:r>
              <a:rPr lang="en-IN" sz="2400" b="1" dirty="0" smtClean="0"/>
              <a:t>Example:</a:t>
            </a:r>
            <a:r>
              <a:rPr lang="en-IN" sz="2400" dirty="0" smtClean="0"/>
              <a:t> a music download </a:t>
            </a:r>
          </a:p>
          <a:p>
            <a:r>
              <a:rPr lang="en-IN" sz="2400" dirty="0" smtClean="0"/>
              <a:t>Revenue is recognized at the </a:t>
            </a:r>
            <a:r>
              <a:rPr lang="en-IN" sz="2400" b="1" dirty="0" smtClean="0">
                <a:solidFill>
                  <a:srgbClr val="C00000"/>
                </a:solidFill>
              </a:rPr>
              <a:t>start of the license period</a:t>
            </a:r>
            <a:r>
              <a:rPr lang="en-IN" sz="2400" dirty="0" smtClean="0"/>
              <a:t>, when the right is transferred</a:t>
            </a:r>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29439914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3186">
                                            <p:txEl>
                                              <p:pRg st="0" end="0"/>
                                            </p:txEl>
                                          </p:spTgt>
                                        </p:tgtEl>
                                        <p:attrNameLst>
                                          <p:attrName>style.visibility</p:attrName>
                                        </p:attrNameLst>
                                      </p:cBhvr>
                                      <p:to>
                                        <p:strVal val="visible"/>
                                      </p:to>
                                    </p:set>
                                    <p:animEffect transition="in" filter="fade">
                                      <p:cBhvr>
                                        <p:cTn id="7" dur="500"/>
                                        <p:tgtEl>
                                          <p:spTgt spid="931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3186">
                                            <p:txEl>
                                              <p:pRg st="1" end="1"/>
                                            </p:txEl>
                                          </p:spTgt>
                                        </p:tgtEl>
                                        <p:attrNameLst>
                                          <p:attrName>style.visibility</p:attrName>
                                        </p:attrNameLst>
                                      </p:cBhvr>
                                      <p:to>
                                        <p:strVal val="visible"/>
                                      </p:to>
                                    </p:set>
                                    <p:animEffect transition="in" filter="fade">
                                      <p:cBhvr>
                                        <p:cTn id="12" dur="500"/>
                                        <p:tgtEl>
                                          <p:spTgt spid="9318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3186">
                                            <p:txEl>
                                              <p:pRg st="2" end="2"/>
                                            </p:txEl>
                                          </p:spTgt>
                                        </p:tgtEl>
                                        <p:attrNameLst>
                                          <p:attrName>style.visibility</p:attrName>
                                        </p:attrNameLst>
                                      </p:cBhvr>
                                      <p:to>
                                        <p:strVal val="visible"/>
                                      </p:to>
                                    </p:set>
                                    <p:animEffect transition="in" filter="fade">
                                      <p:cBhvr>
                                        <p:cTn id="17" dur="500"/>
                                        <p:tgtEl>
                                          <p:spTgt spid="9318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3186">
                                            <p:txEl>
                                              <p:pRg st="3" end="3"/>
                                            </p:txEl>
                                          </p:spTgt>
                                        </p:tgtEl>
                                        <p:attrNameLst>
                                          <p:attrName>style.visibility</p:attrName>
                                        </p:attrNameLst>
                                      </p:cBhvr>
                                      <p:to>
                                        <p:strVal val="visible"/>
                                      </p:to>
                                    </p:set>
                                    <p:animEffect transition="in" filter="fade">
                                      <p:cBhvr>
                                        <p:cTn id="22" dur="500"/>
                                        <p:tgtEl>
                                          <p:spTgt spid="9318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3186">
                                            <p:txEl>
                                              <p:pRg st="4" end="4"/>
                                            </p:txEl>
                                          </p:spTgt>
                                        </p:tgtEl>
                                        <p:attrNameLst>
                                          <p:attrName>style.visibility</p:attrName>
                                        </p:attrNameLst>
                                      </p:cBhvr>
                                      <p:to>
                                        <p:strVal val="visible"/>
                                      </p:to>
                                    </p:set>
                                    <p:animEffect transition="in" filter="fade">
                                      <p:cBhvr>
                                        <p:cTn id="27" dur="500"/>
                                        <p:tgtEl>
                                          <p:spTgt spid="9318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3186">
                                            <p:txEl>
                                              <p:pRg st="5" end="5"/>
                                            </p:txEl>
                                          </p:spTgt>
                                        </p:tgtEl>
                                        <p:attrNameLst>
                                          <p:attrName>style.visibility</p:attrName>
                                        </p:attrNameLst>
                                      </p:cBhvr>
                                      <p:to>
                                        <p:strVal val="visible"/>
                                      </p:to>
                                    </p:set>
                                    <p:animEffect transition="in" filter="fade">
                                      <p:cBhvr>
                                        <p:cTn id="32" dur="500"/>
                                        <p:tgtEl>
                                          <p:spTgt spid="9318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uiExpand="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p:txBody>
          <a:bodyPr>
            <a:normAutofit/>
          </a:bodyPr>
          <a:lstStyle/>
          <a:p>
            <a:pPr lvl="1" algn="ctr"/>
            <a:r>
              <a:rPr lang="en-IN" sz="3200" b="1" dirty="0" smtClean="0">
                <a:solidFill>
                  <a:srgbClr val="0072A2"/>
                </a:solidFill>
              </a:rPr>
              <a:t>Licenses </a:t>
            </a:r>
            <a:r>
              <a:rPr lang="en-IN" sz="2600" b="1" dirty="0" smtClean="0">
                <a:solidFill>
                  <a:srgbClr val="0072A2"/>
                </a:solidFill>
              </a:rPr>
              <a:t>(continued) </a:t>
            </a:r>
            <a:endParaRPr lang="en-IN" sz="2600" b="1" dirty="0">
              <a:solidFill>
                <a:srgbClr val="0072A2"/>
              </a:solidFill>
            </a:endParaRPr>
          </a:p>
        </p:txBody>
      </p:sp>
      <p:sp>
        <p:nvSpPr>
          <p:cNvPr id="93186" name="Content Placeholder 2"/>
          <p:cNvSpPr>
            <a:spLocks noGrp="1"/>
          </p:cNvSpPr>
          <p:nvPr>
            <p:ph idx="1"/>
          </p:nvPr>
        </p:nvSpPr>
        <p:spPr>
          <a:xfrm>
            <a:off x="611560" y="1189652"/>
            <a:ext cx="8229600" cy="5417775"/>
          </a:xfrm>
        </p:spPr>
        <p:txBody>
          <a:bodyPr>
            <a:noAutofit/>
          </a:bodyPr>
          <a:lstStyle/>
          <a:p>
            <a:pPr marL="0" indent="0" fontAlgn="auto">
              <a:spcAft>
                <a:spcPts val="0"/>
              </a:spcAft>
              <a:buClr>
                <a:schemeClr val="tx1"/>
              </a:buClr>
              <a:buNone/>
              <a:defRPr/>
            </a:pPr>
            <a:r>
              <a:rPr lang="en-IN" sz="2200" b="1" dirty="0">
                <a:solidFill>
                  <a:srgbClr val="C00000"/>
                </a:solidFill>
              </a:rPr>
              <a:t>Symbolic IP: </a:t>
            </a:r>
            <a:r>
              <a:rPr lang="en-IN" sz="2200" dirty="0"/>
              <a:t>Transfer seller’s IP with the understanding that the seller will undertake ongoing activities.</a:t>
            </a:r>
          </a:p>
          <a:p>
            <a:pPr>
              <a:buClr>
                <a:schemeClr val="tx1"/>
              </a:buClr>
              <a:defRPr/>
            </a:pPr>
            <a:r>
              <a:rPr lang="en-IN" sz="2200" b="1" dirty="0" smtClean="0">
                <a:solidFill>
                  <a:srgbClr val="C00000"/>
                </a:solidFill>
              </a:rPr>
              <a:t>Lacks significant standalone functionality</a:t>
            </a:r>
            <a:r>
              <a:rPr lang="en-IN" sz="2200" dirty="0" smtClean="0"/>
              <a:t>  </a:t>
            </a:r>
          </a:p>
          <a:p>
            <a:pPr>
              <a:buClr>
                <a:schemeClr val="tx1"/>
              </a:buClr>
              <a:defRPr/>
            </a:pPr>
            <a:r>
              <a:rPr lang="en-US" sz="2200" dirty="0"/>
              <a:t>The benefit the customer receives from the license </a:t>
            </a:r>
            <a:r>
              <a:rPr lang="en-US" sz="2200" b="1" dirty="0" smtClean="0">
                <a:solidFill>
                  <a:srgbClr val="C00000"/>
                </a:solidFill>
              </a:rPr>
              <a:t>is</a:t>
            </a:r>
            <a:r>
              <a:rPr lang="en-US" sz="2200" dirty="0" smtClean="0"/>
              <a:t> </a:t>
            </a:r>
            <a:r>
              <a:rPr lang="en-US" sz="2200" dirty="0"/>
              <a:t>affected by the seller’s ongoing </a:t>
            </a:r>
            <a:r>
              <a:rPr lang="en-US" sz="2200" dirty="0" smtClean="0"/>
              <a:t>activity</a:t>
            </a:r>
            <a:endParaRPr lang="en-US" sz="2200" dirty="0"/>
          </a:p>
          <a:p>
            <a:pPr>
              <a:buClr>
                <a:schemeClr val="tx1"/>
              </a:buClr>
              <a:defRPr/>
            </a:pPr>
            <a:r>
              <a:rPr lang="en-IN" sz="2200" dirty="0" smtClean="0"/>
              <a:t>Therefore, the license transfers a </a:t>
            </a:r>
            <a:r>
              <a:rPr lang="en-IN" sz="2200" b="1" dirty="0" smtClean="0">
                <a:solidFill>
                  <a:srgbClr val="C00000"/>
                </a:solidFill>
              </a:rPr>
              <a:t>right of access </a:t>
            </a:r>
            <a:r>
              <a:rPr lang="en-IN" sz="2200" dirty="0" smtClean="0"/>
              <a:t>to the seller’s IP</a:t>
            </a:r>
          </a:p>
          <a:p>
            <a:pPr marL="0" indent="0">
              <a:buClr>
                <a:schemeClr val="tx1"/>
              </a:buClr>
              <a:buNone/>
              <a:defRPr/>
            </a:pPr>
            <a:r>
              <a:rPr lang="en-IN" sz="2200" dirty="0" smtClean="0"/>
              <a:t>	</a:t>
            </a:r>
            <a:r>
              <a:rPr lang="en-IN" sz="2200" b="1" dirty="0" smtClean="0"/>
              <a:t>Examples</a:t>
            </a:r>
            <a:r>
              <a:rPr lang="en-IN" sz="2200" b="1" dirty="0"/>
              <a:t>:</a:t>
            </a:r>
            <a:r>
              <a:rPr lang="en-IN" sz="2200" dirty="0"/>
              <a:t> brand names, logos, trademarks, franchise </a:t>
            </a:r>
            <a:r>
              <a:rPr lang="en-IN" sz="2200" dirty="0" smtClean="0"/>
              <a:t>rights  </a:t>
            </a:r>
            <a:endParaRPr lang="en-IN" sz="2200" dirty="0"/>
          </a:p>
          <a:p>
            <a:pPr>
              <a:buClr>
                <a:schemeClr val="tx1"/>
              </a:buClr>
              <a:defRPr/>
            </a:pPr>
            <a:r>
              <a:rPr lang="en-IN" sz="2200" dirty="0"/>
              <a:t>Recognize revenue </a:t>
            </a:r>
            <a:r>
              <a:rPr lang="en-IN" sz="2200" b="1" dirty="0">
                <a:solidFill>
                  <a:srgbClr val="C00000"/>
                </a:solidFill>
              </a:rPr>
              <a:t>over the license </a:t>
            </a:r>
            <a:r>
              <a:rPr lang="en-IN" sz="2200" b="1" dirty="0" smtClean="0">
                <a:solidFill>
                  <a:srgbClr val="C00000"/>
                </a:solidFill>
              </a:rPr>
              <a:t>period</a:t>
            </a:r>
            <a:endParaRPr lang="en-IN" sz="2200" dirty="0"/>
          </a:p>
          <a:p>
            <a:pPr marL="0" lvl="1" indent="0">
              <a:buNone/>
              <a:tabLst>
                <a:tab pos="688975" algn="l"/>
              </a:tabLst>
              <a:defRPr/>
            </a:pPr>
            <a:endParaRPr lang="en-IN" sz="2200" dirty="0" smtClean="0"/>
          </a:p>
          <a:p>
            <a:pPr marL="0" lvl="1" indent="0">
              <a:buNone/>
              <a:tabLst>
                <a:tab pos="688975" algn="l"/>
              </a:tabLst>
              <a:defRPr/>
            </a:pPr>
            <a:r>
              <a:rPr lang="en-IN" sz="2200" b="1" dirty="0">
                <a:solidFill>
                  <a:srgbClr val="C00000"/>
                </a:solidFill>
              </a:rPr>
              <a:t>Exception: </a:t>
            </a:r>
            <a:r>
              <a:rPr lang="en-IN" sz="2200" dirty="0"/>
              <a:t>Functional IP is viewed as transferring a right of access (and requiring revenue recognition over time) if </a:t>
            </a:r>
            <a:r>
              <a:rPr lang="en-IN" sz="2200" dirty="0" smtClean="0"/>
              <a:t>both</a:t>
            </a:r>
            <a:endParaRPr lang="en-IN" sz="2200" dirty="0"/>
          </a:p>
          <a:p>
            <a:pPr marL="342900" lvl="1" indent="-342900">
              <a:buClr>
                <a:schemeClr val="tx1"/>
              </a:buClr>
              <a:buFont typeface="Arial" panose="020B0604020202020204" pitchFamily="34" charset="0"/>
              <a:buChar char="•"/>
              <a:tabLst>
                <a:tab pos="688975" algn="l"/>
              </a:tabLst>
              <a:defRPr/>
            </a:pPr>
            <a:r>
              <a:rPr lang="en-IN" sz="2200" dirty="0"/>
              <a:t>The seller is expected to change the functionality over time and</a:t>
            </a:r>
          </a:p>
          <a:p>
            <a:pPr marL="342900" lvl="1" indent="-342900">
              <a:buClr>
                <a:schemeClr val="tx1"/>
              </a:buClr>
              <a:buFont typeface="Arial" panose="020B0604020202020204" pitchFamily="34" charset="0"/>
              <a:buChar char="•"/>
              <a:tabLst>
                <a:tab pos="688975" algn="l"/>
              </a:tabLst>
              <a:defRPr/>
            </a:pPr>
            <a:r>
              <a:rPr lang="en-IN" sz="2200" dirty="0"/>
              <a:t>The customer is required to use the updated </a:t>
            </a:r>
            <a:r>
              <a:rPr lang="en-IN" sz="2200" dirty="0" smtClean="0"/>
              <a:t>version</a:t>
            </a:r>
          </a:p>
          <a:p>
            <a:pPr marL="0" lvl="1" indent="0">
              <a:buClr>
                <a:schemeClr val="tx1"/>
              </a:buClr>
              <a:buNone/>
              <a:tabLst>
                <a:tab pos="688975" algn="l"/>
              </a:tabLst>
              <a:defRPr/>
            </a:pPr>
            <a:r>
              <a:rPr lang="en-IN" sz="2200" dirty="0" smtClean="0"/>
              <a:t>	</a:t>
            </a:r>
            <a:r>
              <a:rPr lang="en-IN" sz="2200" b="1" dirty="0" smtClean="0"/>
              <a:t>Example</a:t>
            </a:r>
            <a:r>
              <a:rPr lang="en-IN" sz="2200" b="1" dirty="0"/>
              <a:t>:</a:t>
            </a:r>
            <a:r>
              <a:rPr lang="en-IN" sz="2200" dirty="0"/>
              <a:t> virus protection </a:t>
            </a:r>
            <a:r>
              <a:rPr lang="en-IN" sz="2200" dirty="0" smtClean="0"/>
              <a:t>software</a:t>
            </a:r>
            <a:endParaRPr lang="en-IN" sz="2200"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19920488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3186">
                                            <p:txEl>
                                              <p:pRg st="0" end="0"/>
                                            </p:txEl>
                                          </p:spTgt>
                                        </p:tgtEl>
                                        <p:attrNameLst>
                                          <p:attrName>style.visibility</p:attrName>
                                        </p:attrNameLst>
                                      </p:cBhvr>
                                      <p:to>
                                        <p:strVal val="visible"/>
                                      </p:to>
                                    </p:set>
                                    <p:animEffect transition="in" filter="fade">
                                      <p:cBhvr>
                                        <p:cTn id="7" dur="500"/>
                                        <p:tgtEl>
                                          <p:spTgt spid="931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3186">
                                            <p:txEl>
                                              <p:pRg st="1" end="1"/>
                                            </p:txEl>
                                          </p:spTgt>
                                        </p:tgtEl>
                                        <p:attrNameLst>
                                          <p:attrName>style.visibility</p:attrName>
                                        </p:attrNameLst>
                                      </p:cBhvr>
                                      <p:to>
                                        <p:strVal val="visible"/>
                                      </p:to>
                                    </p:set>
                                    <p:animEffect transition="in" filter="fade">
                                      <p:cBhvr>
                                        <p:cTn id="12" dur="500"/>
                                        <p:tgtEl>
                                          <p:spTgt spid="9318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3186">
                                            <p:txEl>
                                              <p:pRg st="2" end="2"/>
                                            </p:txEl>
                                          </p:spTgt>
                                        </p:tgtEl>
                                        <p:attrNameLst>
                                          <p:attrName>style.visibility</p:attrName>
                                        </p:attrNameLst>
                                      </p:cBhvr>
                                      <p:to>
                                        <p:strVal val="visible"/>
                                      </p:to>
                                    </p:set>
                                    <p:animEffect transition="in" filter="fade">
                                      <p:cBhvr>
                                        <p:cTn id="17" dur="500"/>
                                        <p:tgtEl>
                                          <p:spTgt spid="9318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3186">
                                            <p:txEl>
                                              <p:pRg st="3" end="3"/>
                                            </p:txEl>
                                          </p:spTgt>
                                        </p:tgtEl>
                                        <p:attrNameLst>
                                          <p:attrName>style.visibility</p:attrName>
                                        </p:attrNameLst>
                                      </p:cBhvr>
                                      <p:to>
                                        <p:strVal val="visible"/>
                                      </p:to>
                                    </p:set>
                                    <p:animEffect transition="in" filter="fade">
                                      <p:cBhvr>
                                        <p:cTn id="22" dur="500"/>
                                        <p:tgtEl>
                                          <p:spTgt spid="9318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3186">
                                            <p:txEl>
                                              <p:pRg st="4" end="4"/>
                                            </p:txEl>
                                          </p:spTgt>
                                        </p:tgtEl>
                                        <p:attrNameLst>
                                          <p:attrName>style.visibility</p:attrName>
                                        </p:attrNameLst>
                                      </p:cBhvr>
                                      <p:to>
                                        <p:strVal val="visible"/>
                                      </p:to>
                                    </p:set>
                                    <p:animEffect transition="in" filter="fade">
                                      <p:cBhvr>
                                        <p:cTn id="27" dur="500"/>
                                        <p:tgtEl>
                                          <p:spTgt spid="9318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3186">
                                            <p:txEl>
                                              <p:pRg st="5" end="5"/>
                                            </p:txEl>
                                          </p:spTgt>
                                        </p:tgtEl>
                                        <p:attrNameLst>
                                          <p:attrName>style.visibility</p:attrName>
                                        </p:attrNameLst>
                                      </p:cBhvr>
                                      <p:to>
                                        <p:strVal val="visible"/>
                                      </p:to>
                                    </p:set>
                                    <p:animEffect transition="in" filter="fade">
                                      <p:cBhvr>
                                        <p:cTn id="32" dur="500"/>
                                        <p:tgtEl>
                                          <p:spTgt spid="9318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3186">
                                            <p:txEl>
                                              <p:pRg st="7" end="7"/>
                                            </p:txEl>
                                          </p:spTgt>
                                        </p:tgtEl>
                                        <p:attrNameLst>
                                          <p:attrName>style.visibility</p:attrName>
                                        </p:attrNameLst>
                                      </p:cBhvr>
                                      <p:to>
                                        <p:strVal val="visible"/>
                                      </p:to>
                                    </p:set>
                                    <p:animEffect transition="in" filter="fade">
                                      <p:cBhvr>
                                        <p:cTn id="37" dur="500"/>
                                        <p:tgtEl>
                                          <p:spTgt spid="93186">
                                            <p:txEl>
                                              <p:pRg st="7" end="7"/>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3186">
                                            <p:txEl>
                                              <p:pRg st="8" end="8"/>
                                            </p:txEl>
                                          </p:spTgt>
                                        </p:tgtEl>
                                        <p:attrNameLst>
                                          <p:attrName>style.visibility</p:attrName>
                                        </p:attrNameLst>
                                      </p:cBhvr>
                                      <p:to>
                                        <p:strVal val="visible"/>
                                      </p:to>
                                    </p:set>
                                    <p:animEffect transition="in" filter="fade">
                                      <p:cBhvr>
                                        <p:cTn id="40" dur="500"/>
                                        <p:tgtEl>
                                          <p:spTgt spid="93186">
                                            <p:txEl>
                                              <p:pRg st="8" end="8"/>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93186">
                                            <p:txEl>
                                              <p:pRg st="9" end="9"/>
                                            </p:txEl>
                                          </p:spTgt>
                                        </p:tgtEl>
                                        <p:attrNameLst>
                                          <p:attrName>style.visibility</p:attrName>
                                        </p:attrNameLst>
                                      </p:cBhvr>
                                      <p:to>
                                        <p:strVal val="visible"/>
                                      </p:to>
                                    </p:set>
                                    <p:animEffect transition="in" filter="fade">
                                      <p:cBhvr>
                                        <p:cTn id="43" dur="500"/>
                                        <p:tgtEl>
                                          <p:spTgt spid="93186">
                                            <p:txEl>
                                              <p:pRg st="9" end="9"/>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93186">
                                            <p:txEl>
                                              <p:pRg st="10" end="10"/>
                                            </p:txEl>
                                          </p:spTgt>
                                        </p:tgtEl>
                                        <p:attrNameLst>
                                          <p:attrName>style.visibility</p:attrName>
                                        </p:attrNameLst>
                                      </p:cBhvr>
                                      <p:to>
                                        <p:strVal val="visible"/>
                                      </p:to>
                                    </p:set>
                                    <p:animEffect transition="in" filter="fade">
                                      <p:cBhvr>
                                        <p:cTn id="48" dur="500"/>
                                        <p:tgtEl>
                                          <p:spTgt spid="9318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uiExpand="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a:t>
            </a:r>
            <a:r>
              <a:rPr lang="en-US" altLang="en-US" b="1" dirty="0" smtClean="0"/>
              <a:t>Check: Licenses</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lvl="0" indent="0">
              <a:buNone/>
            </a:pPr>
            <a:r>
              <a:rPr lang="en-US" sz="2000" dirty="0"/>
              <a:t>Which of the following is </a:t>
            </a:r>
            <a:r>
              <a:rPr lang="en-US" sz="2000" b="1" dirty="0"/>
              <a:t>not</a:t>
            </a:r>
            <a:r>
              <a:rPr lang="en-US" sz="2000" dirty="0"/>
              <a:t> true?</a:t>
            </a:r>
          </a:p>
          <a:p>
            <a:pPr marL="463550" indent="-463550">
              <a:buFont typeface="+mj-lt"/>
              <a:buAutoNum type="alphaLcPeriod"/>
            </a:pPr>
            <a:r>
              <a:rPr lang="en-US" sz="2000" dirty="0" smtClean="0"/>
              <a:t>License </a:t>
            </a:r>
            <a:r>
              <a:rPr lang="en-US" sz="2000" dirty="0"/>
              <a:t>fees are recognized over time for any license that is viewed as providing a right of </a:t>
            </a:r>
            <a:r>
              <a:rPr lang="en-US" sz="2000" dirty="0" smtClean="0"/>
              <a:t>access</a:t>
            </a:r>
            <a:endParaRPr lang="en-US" sz="2000" dirty="0"/>
          </a:p>
          <a:p>
            <a:pPr marL="463550" lvl="0" indent="-463550">
              <a:buFont typeface="+mj-lt"/>
              <a:buAutoNum type="alphaLcPeriod"/>
            </a:pPr>
            <a:r>
              <a:rPr lang="en-US" sz="2000" dirty="0" smtClean="0"/>
              <a:t>Licensing </a:t>
            </a:r>
            <a:r>
              <a:rPr lang="en-US" sz="2000" dirty="0"/>
              <a:t>fees are recognized as revenue over time for </a:t>
            </a:r>
            <a:r>
              <a:rPr lang="en-US" sz="2000" dirty="0" smtClean="0"/>
              <a:t>licenses of symbolic IP, for </a:t>
            </a:r>
            <a:r>
              <a:rPr lang="en-US" sz="2000" dirty="0"/>
              <a:t>which the seller expects its ongoing activities to affect the benefits that the buyer receives from </a:t>
            </a:r>
            <a:r>
              <a:rPr lang="en-US" sz="2000" dirty="0" smtClean="0"/>
              <a:t>IP</a:t>
            </a:r>
            <a:endParaRPr lang="en-US" sz="2000" dirty="0"/>
          </a:p>
          <a:p>
            <a:pPr marL="463550" lvl="0" indent="-463550">
              <a:buFont typeface="+mj-lt"/>
              <a:buAutoNum type="alphaLcPeriod"/>
            </a:pPr>
            <a:r>
              <a:rPr lang="en-US" sz="2000" dirty="0" smtClean="0"/>
              <a:t>License </a:t>
            </a:r>
            <a:r>
              <a:rPr lang="en-US" sz="2000" dirty="0"/>
              <a:t>fees are recognized as revenue at a point in time </a:t>
            </a:r>
            <a:r>
              <a:rPr lang="en-US" sz="2000" dirty="0" smtClean="0"/>
              <a:t>for licenses of function IP, for which the </a:t>
            </a:r>
            <a:r>
              <a:rPr lang="en-US" sz="2000" dirty="0"/>
              <a:t>buyer expects that the seller’s future activities will not affect the benefit the buyer derives from the </a:t>
            </a:r>
            <a:r>
              <a:rPr lang="en-US" sz="2000" dirty="0" smtClean="0"/>
              <a:t>IP</a:t>
            </a:r>
            <a:endParaRPr lang="en-US" sz="2000" dirty="0"/>
          </a:p>
          <a:p>
            <a:pPr marL="463550" lvl="0" indent="-463550">
              <a:buFont typeface="+mj-lt"/>
              <a:buAutoNum type="alphaLcPeriod"/>
            </a:pPr>
            <a:r>
              <a:rPr lang="en-US" sz="2000" dirty="0" smtClean="0"/>
              <a:t>Licensing </a:t>
            </a:r>
            <a:r>
              <a:rPr lang="en-US" sz="2000" dirty="0"/>
              <a:t>fees always are recognized as revenue at the end of the license period, when the seller has completed its performance obligation to provide access to its </a:t>
            </a:r>
            <a:r>
              <a:rPr lang="en-US" sz="2000" dirty="0" smtClean="0"/>
              <a:t>IP</a:t>
            </a:r>
            <a:endParaRPr lang="en-US" sz="2000" dirty="0"/>
          </a:p>
        </p:txBody>
      </p:sp>
      <p:sp>
        <p:nvSpPr>
          <p:cNvPr id="2" name="Oval 1"/>
          <p:cNvSpPr/>
          <p:nvPr/>
        </p:nvSpPr>
        <p:spPr bwMode="auto">
          <a:xfrm>
            <a:off x="762049" y="4424004"/>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887913" y="5651799"/>
            <a:ext cx="7953247" cy="923330"/>
          </a:xfrm>
          <a:prstGeom prst="rect">
            <a:avLst/>
          </a:prstGeom>
          <a:solidFill>
            <a:srgbClr val="FDEADA"/>
          </a:solidFill>
          <a:ln w="6350">
            <a:solidFill>
              <a:schemeClr val="tx1"/>
            </a:solidFill>
          </a:ln>
        </p:spPr>
        <p:txBody>
          <a:bodyPr wrap="square" rtlCol="0">
            <a:spAutoFit/>
          </a:bodyPr>
          <a:lstStyle/>
          <a:p>
            <a:r>
              <a:rPr lang="en-US" dirty="0" smtClean="0"/>
              <a:t>The correct answer is </a:t>
            </a:r>
            <a:r>
              <a:rPr lang="en-US" i="1" dirty="0" smtClean="0"/>
              <a:t>d. </a:t>
            </a:r>
            <a:r>
              <a:rPr lang="en-US" dirty="0" smtClean="0"/>
              <a:t>If </a:t>
            </a:r>
            <a:r>
              <a:rPr lang="en-US" dirty="0"/>
              <a:t>the seller provides </a:t>
            </a:r>
            <a:r>
              <a:rPr lang="en-US" b="1" dirty="0"/>
              <a:t>access</a:t>
            </a:r>
            <a:r>
              <a:rPr lang="en-US" dirty="0"/>
              <a:t> to its intellectual property, revenue is recognized </a:t>
            </a:r>
            <a:r>
              <a:rPr lang="en-US" b="1" dirty="0">
                <a:solidFill>
                  <a:srgbClr val="C00000"/>
                </a:solidFill>
              </a:rPr>
              <a:t>over the period of time for which access is provided</a:t>
            </a:r>
            <a:r>
              <a:rPr lang="en-US" dirty="0"/>
              <a:t>, not deferred until the end of the license period.</a:t>
            </a:r>
            <a:endParaRPr lang="en-US" b="1" dirty="0">
              <a:solidFill>
                <a:srgbClr val="C00000"/>
              </a:solidFill>
            </a:endParaRPr>
          </a:p>
        </p:txBody>
      </p:sp>
      <p:sp>
        <p:nvSpPr>
          <p:cNvPr id="6"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43688301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a:t>
            </a:r>
            <a:r>
              <a:rPr lang="en-US" altLang="en-US" b="1" dirty="0" smtClean="0"/>
              <a:t>Check: Licenses </a:t>
            </a:r>
            <a:r>
              <a:rPr lang="en-US" altLang="en-US" sz="2800" dirty="0" smtClean="0"/>
              <a:t>(2)</a:t>
            </a:r>
            <a:endParaRPr lang="en-US" altLang="en-US" sz="2800"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lvl="0" indent="0">
              <a:spcAft>
                <a:spcPts val="1200"/>
              </a:spcAft>
              <a:buNone/>
            </a:pPr>
            <a:r>
              <a:rPr lang="en-US" sz="2000" dirty="0"/>
              <a:t>Zack developed software that helps farmers to plow their fields in a manner that prevents erosion and maximizes the effectiveness of irrigation</a:t>
            </a:r>
            <a:r>
              <a:rPr lang="en-US" sz="2000" dirty="0" smtClean="0"/>
              <a:t>. Spurlock </a:t>
            </a:r>
            <a:r>
              <a:rPr lang="en-US" sz="2000" dirty="0"/>
              <a:t>paid a licensing fee of $60,000 for a copy of the software</a:t>
            </a:r>
            <a:r>
              <a:rPr lang="en-US" sz="2000" dirty="0" smtClean="0"/>
              <a:t>. Although </a:t>
            </a:r>
            <a:r>
              <a:rPr lang="en-US" sz="2000" dirty="0"/>
              <a:t>Spurlock can use the software as long as it wants, Zack expects that Spurlock will use the software for approximately 5 years. Zack does not anticipate any further interaction with Spurlock following transfer of the license</a:t>
            </a:r>
            <a:r>
              <a:rPr lang="en-US" sz="2000" dirty="0" smtClean="0"/>
              <a:t>. How </a:t>
            </a:r>
            <a:r>
              <a:rPr lang="en-US" sz="2000" dirty="0"/>
              <a:t>much revenue should Zack recognize in the first year of the contract?</a:t>
            </a:r>
          </a:p>
          <a:p>
            <a:pPr marL="457200" lvl="0" indent="-457200">
              <a:buFont typeface="+mj-lt"/>
              <a:buAutoNum type="alphaLcPeriod"/>
            </a:pPr>
            <a:r>
              <a:rPr lang="en-US" sz="2000" dirty="0" smtClean="0"/>
              <a:t>$</a:t>
            </a:r>
            <a:r>
              <a:rPr lang="en-US" sz="2000" dirty="0"/>
              <a:t>0</a:t>
            </a:r>
          </a:p>
          <a:p>
            <a:pPr marL="457200" lvl="0" indent="-457200">
              <a:buFont typeface="+mj-lt"/>
              <a:buAutoNum type="alphaLcPeriod"/>
            </a:pPr>
            <a:r>
              <a:rPr lang="en-US" sz="2000" dirty="0" smtClean="0"/>
              <a:t>$</a:t>
            </a:r>
            <a:r>
              <a:rPr lang="en-US" sz="2000" dirty="0"/>
              <a:t>12,000</a:t>
            </a:r>
          </a:p>
          <a:p>
            <a:pPr marL="457200" lvl="0" indent="-457200">
              <a:buFont typeface="+mj-lt"/>
              <a:buAutoNum type="alphaLcPeriod"/>
            </a:pPr>
            <a:r>
              <a:rPr lang="en-US" sz="2000" dirty="0" smtClean="0"/>
              <a:t>$</a:t>
            </a:r>
            <a:r>
              <a:rPr lang="en-US" sz="2000" dirty="0"/>
              <a:t>15,000</a:t>
            </a:r>
          </a:p>
          <a:p>
            <a:pPr marL="457200" lvl="0" indent="-457200">
              <a:buFont typeface="+mj-lt"/>
              <a:buAutoNum type="alphaLcPeriod"/>
            </a:pPr>
            <a:r>
              <a:rPr lang="en-US" sz="2000" dirty="0" smtClean="0"/>
              <a:t>$</a:t>
            </a:r>
            <a:r>
              <a:rPr lang="en-US" sz="2000" dirty="0"/>
              <a:t>60,000</a:t>
            </a:r>
          </a:p>
        </p:txBody>
      </p:sp>
      <p:sp>
        <p:nvSpPr>
          <p:cNvPr id="2" name="Oval 1"/>
          <p:cNvSpPr/>
          <p:nvPr/>
        </p:nvSpPr>
        <p:spPr bwMode="auto">
          <a:xfrm>
            <a:off x="748060" y="5234925"/>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671728" y="4223607"/>
            <a:ext cx="5584359" cy="1477328"/>
          </a:xfrm>
          <a:prstGeom prst="rect">
            <a:avLst/>
          </a:prstGeom>
          <a:solidFill>
            <a:srgbClr val="FDEADA"/>
          </a:solidFill>
          <a:ln w="6350">
            <a:solidFill>
              <a:schemeClr val="tx1"/>
            </a:solidFill>
          </a:ln>
        </p:spPr>
        <p:txBody>
          <a:bodyPr wrap="square" rtlCol="0">
            <a:spAutoFit/>
          </a:bodyPr>
          <a:lstStyle/>
          <a:p>
            <a:r>
              <a:rPr lang="en-US" dirty="0" smtClean="0"/>
              <a:t>The correct answer is </a:t>
            </a:r>
            <a:r>
              <a:rPr lang="en-US" i="1" dirty="0" smtClean="0"/>
              <a:t>d. </a:t>
            </a:r>
            <a:r>
              <a:rPr lang="en-US" dirty="0" smtClean="0"/>
              <a:t>Zack is transferring function IP with significant standalone functionality. The </a:t>
            </a:r>
            <a:r>
              <a:rPr lang="en-US" dirty="0"/>
              <a:t>license transfers a right of use, and all license revenue can be recognized upon transfer of control of the software to the customer.</a:t>
            </a:r>
            <a:endParaRPr lang="en-US" b="1" dirty="0">
              <a:solidFill>
                <a:srgbClr val="C00000"/>
              </a:solidFill>
            </a:endParaRPr>
          </a:p>
        </p:txBody>
      </p:sp>
      <p:sp>
        <p:nvSpPr>
          <p:cNvPr id="6"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225406473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sz="3200" b="1" dirty="0"/>
              <a:t>Concept </a:t>
            </a:r>
            <a:r>
              <a:rPr lang="en-US" altLang="en-US" sz="3200" b="1" dirty="0" smtClean="0"/>
              <a:t>Check: Principles of Revenue Recognition</a:t>
            </a:r>
            <a:endParaRPr lang="en-US" altLang="en-US" sz="3200"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a:t>Which of the following is </a:t>
            </a:r>
            <a:r>
              <a:rPr lang="en-US" sz="2000" b="1" dirty="0"/>
              <a:t>not</a:t>
            </a:r>
            <a:r>
              <a:rPr lang="en-US" sz="2000" dirty="0"/>
              <a:t> a step used to apply the </a:t>
            </a:r>
            <a:r>
              <a:rPr lang="en-US" sz="2000" dirty="0" smtClean="0"/>
              <a:t>core principle </a:t>
            </a:r>
            <a:r>
              <a:rPr lang="en-US" sz="2000" dirty="0"/>
              <a:t>of revenue </a:t>
            </a:r>
            <a:r>
              <a:rPr lang="en-US" sz="2000" dirty="0" smtClean="0"/>
              <a:t>recognition?</a:t>
            </a:r>
            <a:endParaRPr lang="en-US" sz="2000" dirty="0"/>
          </a:p>
          <a:p>
            <a:pPr marL="457200" indent="-457200">
              <a:buFont typeface="+mj-lt"/>
              <a:buAutoNum type="alphaLcPeriod"/>
            </a:pPr>
            <a:r>
              <a:rPr lang="en-US" sz="2000" dirty="0" smtClean="0"/>
              <a:t>Determine </a:t>
            </a:r>
            <a:r>
              <a:rPr lang="en-US" sz="2000" dirty="0"/>
              <a:t>the transaction </a:t>
            </a:r>
            <a:r>
              <a:rPr lang="en-US" sz="2000" dirty="0" smtClean="0"/>
              <a:t>price</a:t>
            </a:r>
            <a:endParaRPr lang="en-US" sz="2000" dirty="0"/>
          </a:p>
          <a:p>
            <a:pPr marL="457200" indent="-457200">
              <a:buFont typeface="+mj-lt"/>
              <a:buAutoNum type="alphaLcPeriod"/>
            </a:pPr>
            <a:r>
              <a:rPr lang="en-US" sz="2000" dirty="0" smtClean="0"/>
              <a:t>Identify </a:t>
            </a:r>
            <a:r>
              <a:rPr lang="en-US" sz="2000" dirty="0"/>
              <a:t>the performance </a:t>
            </a:r>
            <a:r>
              <a:rPr lang="en-US" sz="2000" dirty="0" smtClean="0"/>
              <a:t>obligations </a:t>
            </a:r>
            <a:r>
              <a:rPr lang="en-US" sz="2000" dirty="0"/>
              <a:t>in the </a:t>
            </a:r>
            <a:r>
              <a:rPr lang="en-US" sz="2000" dirty="0" smtClean="0"/>
              <a:t>contract</a:t>
            </a:r>
            <a:endParaRPr lang="en-US" sz="2000" dirty="0"/>
          </a:p>
          <a:p>
            <a:pPr marL="457200" indent="-457200">
              <a:buFont typeface="+mj-lt"/>
              <a:buAutoNum type="alphaLcPeriod"/>
            </a:pPr>
            <a:r>
              <a:rPr lang="en-US" sz="2000" dirty="0" smtClean="0"/>
              <a:t>Identify </a:t>
            </a:r>
            <a:r>
              <a:rPr lang="en-US" sz="2000" dirty="0"/>
              <a:t>the contract with a </a:t>
            </a:r>
            <a:r>
              <a:rPr lang="en-US" sz="2000" dirty="0" smtClean="0"/>
              <a:t>customer</a:t>
            </a:r>
            <a:endParaRPr lang="en-US" sz="2000" dirty="0"/>
          </a:p>
          <a:p>
            <a:pPr marL="457200" indent="-457200">
              <a:buFont typeface="+mj-lt"/>
              <a:buAutoNum type="alphaLcPeriod"/>
            </a:pPr>
            <a:r>
              <a:rPr lang="en-US" sz="2000" dirty="0" smtClean="0"/>
              <a:t>Ensure the </a:t>
            </a:r>
            <a:r>
              <a:rPr lang="en-US" sz="2000" dirty="0"/>
              <a:t>sales price is fixed and </a:t>
            </a:r>
            <a:r>
              <a:rPr lang="en-US" sz="2000" dirty="0" smtClean="0"/>
              <a:t>determinable</a:t>
            </a: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61999" y="3409185"/>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a:t>
            </a:r>
          </a:p>
        </p:txBody>
      </p:sp>
      <p:sp>
        <p:nvSpPr>
          <p:cNvPr id="7" name="TextBox 6"/>
          <p:cNvSpPr txBox="1"/>
          <p:nvPr/>
        </p:nvSpPr>
        <p:spPr>
          <a:xfrm>
            <a:off x="1133475" y="4079133"/>
            <a:ext cx="7272338" cy="2509234"/>
          </a:xfrm>
          <a:prstGeom prst="rect">
            <a:avLst/>
          </a:prstGeom>
          <a:solidFill>
            <a:srgbClr val="FDEADA"/>
          </a:solidFill>
          <a:ln w="6350">
            <a:solidFill>
              <a:schemeClr val="tx1"/>
            </a:solidFill>
          </a:ln>
        </p:spPr>
        <p:txBody>
          <a:bodyPr wrap="square" rtlCol="0">
            <a:spAutoFit/>
          </a:bodyPr>
          <a:lstStyle/>
          <a:p>
            <a:pPr>
              <a:lnSpc>
                <a:spcPts val="2360"/>
              </a:lnSpc>
            </a:pPr>
            <a:r>
              <a:rPr lang="en-IN" dirty="0" smtClean="0"/>
              <a:t>The correct answer is </a:t>
            </a:r>
            <a:r>
              <a:rPr lang="en-IN" i="1" dirty="0" smtClean="0"/>
              <a:t>d. </a:t>
            </a:r>
            <a:r>
              <a:rPr lang="en-IN" dirty="0" smtClean="0"/>
              <a:t>The five </a:t>
            </a:r>
            <a:r>
              <a:rPr lang="en-IN" dirty="0"/>
              <a:t>steps used to apply </a:t>
            </a:r>
            <a:r>
              <a:rPr lang="en-IN" dirty="0" smtClean="0"/>
              <a:t>the core </a:t>
            </a:r>
            <a:r>
              <a:rPr lang="en-IN" dirty="0"/>
              <a:t>principle of revenue recognition are:</a:t>
            </a:r>
          </a:p>
          <a:p>
            <a:pPr marL="285750" indent="-285750">
              <a:lnSpc>
                <a:spcPts val="2360"/>
              </a:lnSpc>
              <a:buFont typeface="Arial" panose="020B0604020202020204" pitchFamily="34" charset="0"/>
              <a:buChar char="•"/>
            </a:pPr>
            <a:r>
              <a:rPr lang="en-IN" dirty="0"/>
              <a:t>Identify the contract with a customer</a:t>
            </a:r>
          </a:p>
          <a:p>
            <a:pPr marL="285750" indent="-285750">
              <a:lnSpc>
                <a:spcPts val="2360"/>
              </a:lnSpc>
              <a:buFont typeface="Arial" panose="020B0604020202020204" pitchFamily="34" charset="0"/>
              <a:buChar char="•"/>
            </a:pPr>
            <a:r>
              <a:rPr lang="en-IN" dirty="0"/>
              <a:t>Identify the performance obligation(s) in the contract</a:t>
            </a:r>
          </a:p>
          <a:p>
            <a:pPr marL="285750" indent="-285750">
              <a:lnSpc>
                <a:spcPts val="2360"/>
              </a:lnSpc>
              <a:buFont typeface="Arial" panose="020B0604020202020204" pitchFamily="34" charset="0"/>
              <a:buChar char="•"/>
            </a:pPr>
            <a:r>
              <a:rPr lang="en-IN" dirty="0"/>
              <a:t>Determine the transaction price</a:t>
            </a:r>
          </a:p>
          <a:p>
            <a:pPr marL="285750" indent="-285750">
              <a:lnSpc>
                <a:spcPts val="2360"/>
              </a:lnSpc>
              <a:buFont typeface="Arial" panose="020B0604020202020204" pitchFamily="34" charset="0"/>
              <a:buChar char="•"/>
            </a:pPr>
            <a:r>
              <a:rPr lang="en-IN" dirty="0"/>
              <a:t>Allocate the transaction price to each performance obligation</a:t>
            </a:r>
          </a:p>
          <a:p>
            <a:pPr marL="285750" indent="-285750">
              <a:lnSpc>
                <a:spcPts val="2360"/>
              </a:lnSpc>
              <a:buFont typeface="Arial" panose="020B0604020202020204" pitchFamily="34" charset="0"/>
              <a:buChar char="•"/>
            </a:pPr>
            <a:r>
              <a:rPr lang="en-IN" dirty="0"/>
              <a:t>Recognize revenue when (or as) each performance obligation is satisfied</a:t>
            </a:r>
          </a:p>
        </p:txBody>
      </p:sp>
    </p:spTree>
    <p:extLst>
      <p:ext uri="{BB962C8B-B14F-4D97-AF65-F5344CB8AC3E}">
        <p14:creationId xmlns:p14="http://schemas.microsoft.com/office/powerpoint/2010/main" val="275090414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p:txBody>
          <a:bodyPr>
            <a:noAutofit/>
          </a:bodyPr>
          <a:lstStyle/>
          <a:p>
            <a:pPr lvl="1" algn="ctr">
              <a:spcBef>
                <a:spcPts val="1000"/>
              </a:spcBef>
            </a:pPr>
            <a:r>
              <a:rPr lang="en-IN" sz="3200" b="1" dirty="0">
                <a:solidFill>
                  <a:srgbClr val="0072A2"/>
                </a:solidFill>
                <a:latin typeface="+mn-lt"/>
                <a:cs typeface="Aharoni" panose="02010803020104030203" pitchFamily="2" charset="-79"/>
              </a:rPr>
              <a:t>Franchises</a:t>
            </a:r>
            <a:endParaRPr lang="en-IN" sz="2800" b="1" dirty="0">
              <a:solidFill>
                <a:srgbClr val="0072A2"/>
              </a:solidFill>
              <a:latin typeface="+mn-lt"/>
              <a:cs typeface="Aharoni" panose="02010803020104030203" pitchFamily="2" charset="-79"/>
            </a:endParaRPr>
          </a:p>
        </p:txBody>
      </p:sp>
      <p:sp>
        <p:nvSpPr>
          <p:cNvPr id="93186" name="Content Placeholder 2"/>
          <p:cNvSpPr>
            <a:spLocks noGrp="1"/>
          </p:cNvSpPr>
          <p:nvPr>
            <p:ph idx="1"/>
          </p:nvPr>
        </p:nvSpPr>
        <p:spPr>
          <a:xfrm>
            <a:off x="611560" y="1371743"/>
            <a:ext cx="8229600" cy="4741722"/>
          </a:xfrm>
        </p:spPr>
        <p:txBody>
          <a:bodyPr>
            <a:normAutofit lnSpcReduction="10000"/>
          </a:bodyPr>
          <a:lstStyle/>
          <a:p>
            <a:pPr marL="0" indent="0">
              <a:spcBef>
                <a:spcPct val="0"/>
              </a:spcBef>
              <a:spcAft>
                <a:spcPts val="1200"/>
              </a:spcAft>
              <a:buNone/>
            </a:pPr>
            <a:r>
              <a:rPr lang="en-IN" b="1" dirty="0" smtClean="0">
                <a:solidFill>
                  <a:srgbClr val="C00000"/>
                </a:solidFill>
                <a:cs typeface="Aharoni" panose="02010803020104030203" pitchFamily="2" charset="-79"/>
              </a:rPr>
              <a:t>Franchises</a:t>
            </a:r>
          </a:p>
          <a:p>
            <a:pPr>
              <a:spcBef>
                <a:spcPct val="0"/>
              </a:spcBef>
              <a:spcAft>
                <a:spcPts val="1200"/>
              </a:spcAft>
            </a:pPr>
            <a:r>
              <a:rPr lang="en-IN" sz="2800" dirty="0" smtClean="0"/>
              <a:t>In </a:t>
            </a:r>
            <a:r>
              <a:rPr lang="en-IN" sz="2800" dirty="0"/>
              <a:t>a franchise arrangement, a franchisor grants to the franchisee the right to sell the franchisor’s products and use its name for a specified time period</a:t>
            </a:r>
          </a:p>
          <a:p>
            <a:pPr>
              <a:spcBef>
                <a:spcPct val="0"/>
              </a:spcBef>
              <a:spcAft>
                <a:spcPts val="1200"/>
              </a:spcAft>
            </a:pPr>
            <a:r>
              <a:rPr lang="en-IN" sz="2800" dirty="0"/>
              <a:t>Franchises often include a </a:t>
            </a:r>
            <a:r>
              <a:rPr lang="en-IN" sz="2800" b="1" i="1" dirty="0"/>
              <a:t>license </a:t>
            </a:r>
            <a:r>
              <a:rPr lang="en-IN" sz="2800" dirty="0"/>
              <a:t>to use intellectual property, as well as </a:t>
            </a:r>
            <a:r>
              <a:rPr lang="en-IN" sz="2800" i="1" dirty="0"/>
              <a:t>initial sales </a:t>
            </a:r>
            <a:r>
              <a:rPr lang="en-IN" sz="2800" dirty="0"/>
              <a:t>of </a:t>
            </a:r>
            <a:r>
              <a:rPr lang="en-IN" sz="2800" b="1" dirty="0"/>
              <a:t>goods and services transferred </a:t>
            </a:r>
            <a:r>
              <a:rPr lang="en-IN" sz="2800" dirty="0"/>
              <a:t>at the start of the franchise as well as </a:t>
            </a:r>
            <a:r>
              <a:rPr lang="en-IN" sz="2800" i="1" dirty="0"/>
              <a:t>ongoing sales </a:t>
            </a:r>
            <a:r>
              <a:rPr lang="en-IN" sz="2800" dirty="0"/>
              <a:t>over the life of the franchise</a:t>
            </a:r>
          </a:p>
          <a:p>
            <a:pPr>
              <a:spcBef>
                <a:spcPct val="0"/>
              </a:spcBef>
              <a:spcAft>
                <a:spcPts val="1200"/>
              </a:spcAft>
            </a:pPr>
            <a:r>
              <a:rPr lang="en-IN" sz="2800" dirty="0"/>
              <a:t>Franchisor must evaluate each part of the franchise agreement to identify the performance obligations</a:t>
            </a:r>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22606220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3186">
                                            <p:txEl>
                                              <p:pRg st="0" end="0"/>
                                            </p:txEl>
                                          </p:spTgt>
                                        </p:tgtEl>
                                        <p:attrNameLst>
                                          <p:attrName>style.visibility</p:attrName>
                                        </p:attrNameLst>
                                      </p:cBhvr>
                                      <p:to>
                                        <p:strVal val="visible"/>
                                      </p:to>
                                    </p:set>
                                    <p:animEffect transition="in" filter="fade">
                                      <p:cBhvr>
                                        <p:cTn id="7" dur="500"/>
                                        <p:tgtEl>
                                          <p:spTgt spid="9318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3186">
                                            <p:txEl>
                                              <p:pRg st="1" end="1"/>
                                            </p:txEl>
                                          </p:spTgt>
                                        </p:tgtEl>
                                        <p:attrNameLst>
                                          <p:attrName>style.visibility</p:attrName>
                                        </p:attrNameLst>
                                      </p:cBhvr>
                                      <p:to>
                                        <p:strVal val="visible"/>
                                      </p:to>
                                    </p:set>
                                    <p:animEffect transition="in" filter="fade">
                                      <p:cBhvr>
                                        <p:cTn id="10" dur="500"/>
                                        <p:tgtEl>
                                          <p:spTgt spid="93186">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93186">
                                            <p:txEl>
                                              <p:pRg st="2" end="2"/>
                                            </p:txEl>
                                          </p:spTgt>
                                        </p:tgtEl>
                                        <p:attrNameLst>
                                          <p:attrName>style.visibility</p:attrName>
                                        </p:attrNameLst>
                                      </p:cBhvr>
                                      <p:to>
                                        <p:strVal val="visible"/>
                                      </p:to>
                                    </p:set>
                                    <p:animEffect transition="in" filter="fade">
                                      <p:cBhvr>
                                        <p:cTn id="14" dur="500"/>
                                        <p:tgtEl>
                                          <p:spTgt spid="93186">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93186">
                                            <p:txEl>
                                              <p:pRg st="3" end="3"/>
                                            </p:txEl>
                                          </p:spTgt>
                                        </p:tgtEl>
                                        <p:attrNameLst>
                                          <p:attrName>style.visibility</p:attrName>
                                        </p:attrNameLst>
                                      </p:cBhvr>
                                      <p:to>
                                        <p:strVal val="visible"/>
                                      </p:to>
                                    </p:set>
                                    <p:animEffect transition="in" filter="fade">
                                      <p:cBhvr>
                                        <p:cTn id="18" dur="500"/>
                                        <p:tgtEl>
                                          <p:spTgt spid="9318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a:t>
            </a:r>
            <a:r>
              <a:rPr lang="en-US" altLang="en-US" b="1" dirty="0" smtClean="0"/>
              <a:t>Check: Franchises </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lvl="0" indent="0">
              <a:spcAft>
                <a:spcPts val="1200"/>
              </a:spcAft>
              <a:buNone/>
            </a:pPr>
            <a:r>
              <a:rPr lang="en-US" sz="2000" dirty="0"/>
              <a:t>Which of the following is</a:t>
            </a:r>
            <a:r>
              <a:rPr lang="en-US" sz="2000" i="1" dirty="0"/>
              <a:t> </a:t>
            </a:r>
            <a:r>
              <a:rPr lang="en-US" sz="2000" b="1" dirty="0"/>
              <a:t>not</a:t>
            </a:r>
            <a:r>
              <a:rPr lang="en-US" sz="2000" i="1" dirty="0"/>
              <a:t> </a:t>
            </a:r>
            <a:r>
              <a:rPr lang="en-US" sz="2000" dirty="0"/>
              <a:t>true about accounting for revenue from franchise arrangements?</a:t>
            </a:r>
          </a:p>
          <a:p>
            <a:pPr marL="457200" lvl="0" indent="-457200">
              <a:buFont typeface="+mj-lt"/>
              <a:buAutoNum type="alphaLcPeriod"/>
            </a:pPr>
            <a:r>
              <a:rPr lang="en-US" sz="2000" dirty="0" smtClean="0"/>
              <a:t>Franchise </a:t>
            </a:r>
            <a:r>
              <a:rPr lang="en-US" sz="2000" dirty="0"/>
              <a:t>arrangements often include a performance obligation for a license as well as for delivery of goods and </a:t>
            </a:r>
            <a:r>
              <a:rPr lang="en-US" sz="2000" dirty="0" smtClean="0"/>
              <a:t>services</a:t>
            </a:r>
            <a:endParaRPr lang="en-US" sz="2000" dirty="0"/>
          </a:p>
          <a:p>
            <a:pPr marL="457200" lvl="0" indent="-457200">
              <a:buFont typeface="+mj-lt"/>
              <a:buAutoNum type="alphaLcPeriod"/>
            </a:pPr>
            <a:r>
              <a:rPr lang="en-US" sz="2000" dirty="0" smtClean="0"/>
              <a:t>Franchise </a:t>
            </a:r>
            <a:r>
              <a:rPr lang="en-US" sz="2000" dirty="0"/>
              <a:t>arrangements typically include one or more performance obligations for which revenue is recognized at a point in </a:t>
            </a:r>
            <a:r>
              <a:rPr lang="en-US" sz="2000" dirty="0" smtClean="0"/>
              <a:t>time</a:t>
            </a:r>
            <a:endParaRPr lang="en-US" sz="2000" dirty="0"/>
          </a:p>
          <a:p>
            <a:pPr marL="457200" lvl="0" indent="-457200">
              <a:buFont typeface="+mj-lt"/>
              <a:buAutoNum type="alphaLcPeriod"/>
            </a:pPr>
            <a:r>
              <a:rPr lang="en-US" sz="2000" dirty="0" smtClean="0"/>
              <a:t>Franchise </a:t>
            </a:r>
            <a:r>
              <a:rPr lang="en-US" sz="2000" dirty="0"/>
              <a:t>arrangements typically include one or more performance obligations for which revenue is recognized over a period of </a:t>
            </a:r>
            <a:r>
              <a:rPr lang="en-US" sz="2000" dirty="0" smtClean="0"/>
              <a:t>time</a:t>
            </a:r>
            <a:endParaRPr lang="en-US" sz="2000" dirty="0"/>
          </a:p>
          <a:p>
            <a:pPr marL="457200" lvl="0" indent="-457200">
              <a:buFont typeface="+mj-lt"/>
              <a:buAutoNum type="alphaLcPeriod"/>
            </a:pPr>
            <a:r>
              <a:rPr lang="en-US" sz="2000" dirty="0" smtClean="0"/>
              <a:t>Franchise </a:t>
            </a:r>
            <a:r>
              <a:rPr lang="en-US" sz="2000" dirty="0"/>
              <a:t>arrangements typically include one performance obligation because the goods and services included in the arrangement are not separately </a:t>
            </a:r>
            <a:r>
              <a:rPr lang="en-US" sz="2000" dirty="0" smtClean="0"/>
              <a:t>identifiable</a:t>
            </a:r>
            <a:endParaRPr lang="en-US" sz="2000" dirty="0"/>
          </a:p>
        </p:txBody>
      </p:sp>
      <p:sp>
        <p:nvSpPr>
          <p:cNvPr id="2" name="Oval 1"/>
          <p:cNvSpPr/>
          <p:nvPr/>
        </p:nvSpPr>
        <p:spPr bwMode="auto">
          <a:xfrm>
            <a:off x="743439" y="4295844"/>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610283" y="5379399"/>
            <a:ext cx="6501330" cy="1200329"/>
          </a:xfrm>
          <a:prstGeom prst="rect">
            <a:avLst/>
          </a:prstGeom>
          <a:solidFill>
            <a:srgbClr val="FDEADA"/>
          </a:solidFill>
          <a:ln w="6350">
            <a:solidFill>
              <a:schemeClr val="tx1"/>
            </a:solidFill>
          </a:ln>
        </p:spPr>
        <p:txBody>
          <a:bodyPr wrap="square" rtlCol="0">
            <a:spAutoFit/>
          </a:bodyPr>
          <a:lstStyle/>
          <a:p>
            <a:r>
              <a:rPr lang="en-US" dirty="0" smtClean="0"/>
              <a:t>The correct answer is </a:t>
            </a:r>
            <a:r>
              <a:rPr lang="en-US" i="1" dirty="0" smtClean="0"/>
              <a:t>d. </a:t>
            </a:r>
            <a:r>
              <a:rPr lang="en-US" dirty="0" smtClean="0"/>
              <a:t>Franchise </a:t>
            </a:r>
            <a:r>
              <a:rPr lang="en-US" dirty="0"/>
              <a:t>arrangements typically include multiple performance obligations because the goods and services included in the arrangement are both capable of being distinct and are separately identifiable.</a:t>
            </a:r>
            <a:endParaRPr lang="en-US" b="1" dirty="0">
              <a:solidFill>
                <a:srgbClr val="C00000"/>
              </a:solidFill>
            </a:endParaRPr>
          </a:p>
        </p:txBody>
      </p:sp>
      <p:sp>
        <p:nvSpPr>
          <p:cNvPr id="6"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242959680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p:txBody>
          <a:bodyPr>
            <a:noAutofit/>
          </a:bodyPr>
          <a:lstStyle/>
          <a:p>
            <a:pPr lvl="1" algn="ctr">
              <a:spcBef>
                <a:spcPts val="1000"/>
              </a:spcBef>
            </a:pPr>
            <a:r>
              <a:rPr lang="en-IN" sz="3200" b="1" dirty="0">
                <a:solidFill>
                  <a:srgbClr val="0072A2"/>
                </a:solidFill>
                <a:latin typeface="+mn-lt"/>
                <a:cs typeface="Aharoni" panose="02010803020104030203" pitchFamily="2" charset="-79"/>
              </a:rPr>
              <a:t>Bill-and-Hold Sales</a:t>
            </a:r>
            <a:endParaRPr lang="en-IN" sz="2800" b="1" dirty="0">
              <a:solidFill>
                <a:srgbClr val="0072A2"/>
              </a:solidFill>
              <a:latin typeface="+mn-lt"/>
              <a:cs typeface="Aharoni" panose="02010803020104030203" pitchFamily="2" charset="-79"/>
            </a:endParaRPr>
          </a:p>
        </p:txBody>
      </p:sp>
      <p:sp>
        <p:nvSpPr>
          <p:cNvPr id="93186" name="Content Placeholder 2"/>
          <p:cNvSpPr>
            <a:spLocks noGrp="1"/>
          </p:cNvSpPr>
          <p:nvPr>
            <p:ph idx="1"/>
          </p:nvPr>
        </p:nvSpPr>
        <p:spPr>
          <a:xfrm>
            <a:off x="611560" y="1371743"/>
            <a:ext cx="8229600" cy="4741722"/>
          </a:xfrm>
        </p:spPr>
        <p:txBody>
          <a:bodyPr>
            <a:normAutofit fontScale="92500"/>
          </a:bodyPr>
          <a:lstStyle/>
          <a:p>
            <a:pPr marL="0" indent="0">
              <a:spcBef>
                <a:spcPct val="0"/>
              </a:spcBef>
              <a:buNone/>
            </a:pPr>
            <a:r>
              <a:rPr lang="en-IN" sz="3500" b="1" dirty="0">
                <a:solidFill>
                  <a:srgbClr val="C00000"/>
                </a:solidFill>
                <a:cs typeface="Aharoni" panose="02010803020104030203" pitchFamily="2" charset="-79"/>
              </a:rPr>
              <a:t>Bill-and-Hold Sales</a:t>
            </a:r>
            <a:endParaRPr lang="en-IN" sz="3500" dirty="0" smtClean="0"/>
          </a:p>
          <a:p>
            <a:pPr>
              <a:spcBef>
                <a:spcPct val="0"/>
              </a:spcBef>
              <a:spcAft>
                <a:spcPts val="1200"/>
              </a:spcAft>
            </a:pPr>
            <a:r>
              <a:rPr lang="en-IN" dirty="0" smtClean="0"/>
              <a:t>A </a:t>
            </a:r>
            <a:r>
              <a:rPr lang="en-IN" dirty="0"/>
              <a:t>bill-and-hold sale is an arrangement where a </a:t>
            </a:r>
            <a:r>
              <a:rPr lang="en-IN" b="1" dirty="0"/>
              <a:t>customer purchases goods but requests that the seller not ship the product until a later </a:t>
            </a:r>
            <a:r>
              <a:rPr lang="en-IN" b="1" dirty="0" smtClean="0"/>
              <a:t>date</a:t>
            </a:r>
            <a:r>
              <a:rPr lang="en-IN" dirty="0" smtClean="0"/>
              <a:t> </a:t>
            </a:r>
            <a:endParaRPr lang="en-IN" dirty="0"/>
          </a:p>
          <a:p>
            <a:pPr>
              <a:spcBef>
                <a:spcPct val="0"/>
              </a:spcBef>
              <a:spcAft>
                <a:spcPts val="1200"/>
              </a:spcAft>
            </a:pPr>
            <a:r>
              <a:rPr lang="en-IN" dirty="0"/>
              <a:t>Since the customer doesn’t have physical possession of the asset until the seller has delivered it, transfer of </a:t>
            </a:r>
            <a:r>
              <a:rPr lang="en-IN" b="1" dirty="0"/>
              <a:t>control has not occurred</a:t>
            </a:r>
            <a:r>
              <a:rPr lang="en-IN" dirty="0"/>
              <a:t>, so </a:t>
            </a:r>
            <a:r>
              <a:rPr lang="en-IN" b="1" dirty="0">
                <a:solidFill>
                  <a:srgbClr val="C00000"/>
                </a:solidFill>
              </a:rPr>
              <a:t>revenue typically should not be recognized until actual delivery to the customer </a:t>
            </a:r>
            <a:r>
              <a:rPr lang="en-IN" b="1" dirty="0" smtClean="0">
                <a:solidFill>
                  <a:srgbClr val="C00000"/>
                </a:solidFill>
              </a:rPr>
              <a:t>occurs</a:t>
            </a:r>
            <a:endParaRPr lang="en-IN"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13706633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3186">
                                            <p:txEl>
                                              <p:pRg st="1" end="1"/>
                                            </p:txEl>
                                          </p:spTgt>
                                        </p:tgtEl>
                                        <p:attrNameLst>
                                          <p:attrName>style.visibility</p:attrName>
                                        </p:attrNameLst>
                                      </p:cBhvr>
                                      <p:to>
                                        <p:strVal val="visible"/>
                                      </p:to>
                                    </p:set>
                                    <p:animEffect transition="in" filter="fade">
                                      <p:cBhvr>
                                        <p:cTn id="7" dur="500"/>
                                        <p:tgtEl>
                                          <p:spTgt spid="9318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3186">
                                            <p:txEl>
                                              <p:pRg st="0" end="0"/>
                                            </p:txEl>
                                          </p:spTgt>
                                        </p:tgtEl>
                                        <p:attrNameLst>
                                          <p:attrName>style.visibility</p:attrName>
                                        </p:attrNameLst>
                                      </p:cBhvr>
                                      <p:to>
                                        <p:strVal val="visible"/>
                                      </p:to>
                                    </p:set>
                                    <p:animEffect transition="in" filter="fade">
                                      <p:cBhvr>
                                        <p:cTn id="10" dur="500"/>
                                        <p:tgtEl>
                                          <p:spTgt spid="93186">
                                            <p:txEl>
                                              <p:pRg st="0" end="0"/>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93186">
                                            <p:txEl>
                                              <p:pRg st="2" end="2"/>
                                            </p:txEl>
                                          </p:spTgt>
                                        </p:tgtEl>
                                        <p:attrNameLst>
                                          <p:attrName>style.visibility</p:attrName>
                                        </p:attrNameLst>
                                      </p:cBhvr>
                                      <p:to>
                                        <p:strVal val="visible"/>
                                      </p:to>
                                    </p:set>
                                    <p:animEffect transition="in" filter="fade">
                                      <p:cBhvr>
                                        <p:cTn id="14" dur="500"/>
                                        <p:tgtEl>
                                          <p:spTgt spid="9318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b="1" dirty="0"/>
              <a:t>Concept </a:t>
            </a:r>
            <a:r>
              <a:rPr lang="en-US" altLang="en-US" b="1" dirty="0" smtClean="0"/>
              <a:t>Check: Bill-and-Hold </a:t>
            </a:r>
            <a:r>
              <a:rPr lang="en-US" altLang="en-US" dirty="0" smtClean="0"/>
              <a:t>Arrangements</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lvl="0" indent="0">
              <a:spcAft>
                <a:spcPts val="1200"/>
              </a:spcAft>
              <a:buNone/>
            </a:pPr>
            <a:r>
              <a:rPr lang="en-US" sz="2000" dirty="0"/>
              <a:t>Which of the following is typically true for a bill-and-hold arrangement?</a:t>
            </a:r>
          </a:p>
          <a:p>
            <a:pPr marL="457200" indent="-457200">
              <a:buFont typeface="+mj-lt"/>
              <a:buAutoNum type="alphaLcPeriod"/>
            </a:pPr>
            <a:r>
              <a:rPr lang="en-US" sz="2000" dirty="0" smtClean="0"/>
              <a:t>Revenue </a:t>
            </a:r>
            <a:r>
              <a:rPr lang="en-US" sz="2000" dirty="0"/>
              <a:t>is recognized when goods are </a:t>
            </a:r>
            <a:r>
              <a:rPr lang="en-US" sz="2000" dirty="0" smtClean="0"/>
              <a:t>manufactured</a:t>
            </a:r>
            <a:endParaRPr lang="en-US" sz="2000" dirty="0"/>
          </a:p>
          <a:p>
            <a:pPr marL="457200" lvl="0" indent="-457200">
              <a:buFont typeface="+mj-lt"/>
              <a:buAutoNum type="alphaLcPeriod"/>
            </a:pPr>
            <a:r>
              <a:rPr lang="en-US" sz="2000" dirty="0" smtClean="0"/>
              <a:t>Revenue </a:t>
            </a:r>
            <a:r>
              <a:rPr lang="en-US" sz="2000" dirty="0"/>
              <a:t>is recognized when the arrangement is </a:t>
            </a:r>
            <a:r>
              <a:rPr lang="en-US" sz="2000" dirty="0" smtClean="0"/>
              <a:t>made</a:t>
            </a:r>
            <a:endParaRPr lang="en-US" sz="2000" dirty="0"/>
          </a:p>
          <a:p>
            <a:pPr marL="457200" lvl="0" indent="-457200">
              <a:buFont typeface="+mj-lt"/>
              <a:buAutoNum type="alphaLcPeriod"/>
            </a:pPr>
            <a:r>
              <a:rPr lang="en-US" sz="2000" dirty="0" smtClean="0"/>
              <a:t>Revenue </a:t>
            </a:r>
            <a:r>
              <a:rPr lang="en-US" sz="2000" dirty="0"/>
              <a:t>is recognized when the delivery of goods is </a:t>
            </a:r>
            <a:r>
              <a:rPr lang="en-US" sz="2000" dirty="0" smtClean="0"/>
              <a:t>made</a:t>
            </a:r>
            <a:endParaRPr lang="en-US" sz="2000" dirty="0"/>
          </a:p>
          <a:p>
            <a:pPr marL="457200" lvl="0" indent="-457200">
              <a:buFont typeface="+mj-lt"/>
              <a:buAutoNum type="alphaLcPeriod"/>
            </a:pPr>
            <a:r>
              <a:rPr lang="en-US" sz="2000" dirty="0" smtClean="0"/>
              <a:t>Revenue </a:t>
            </a:r>
            <a:r>
              <a:rPr lang="en-US" sz="2000" dirty="0"/>
              <a:t>is recognized at the point in time at which payment from the customer is </a:t>
            </a:r>
            <a:r>
              <a:rPr lang="en-US" sz="2000" dirty="0" smtClean="0"/>
              <a:t>received</a:t>
            </a:r>
            <a:endParaRPr lang="en-US" sz="2000" dirty="0"/>
          </a:p>
        </p:txBody>
      </p:sp>
      <p:sp>
        <p:nvSpPr>
          <p:cNvPr id="2" name="Oval 1"/>
          <p:cNvSpPr/>
          <p:nvPr/>
        </p:nvSpPr>
        <p:spPr bwMode="auto">
          <a:xfrm>
            <a:off x="733149" y="2759052"/>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321335" y="4009783"/>
            <a:ext cx="6501330" cy="1200329"/>
          </a:xfrm>
          <a:prstGeom prst="rect">
            <a:avLst/>
          </a:prstGeom>
          <a:solidFill>
            <a:srgbClr val="FDEADA"/>
          </a:solidFill>
          <a:ln w="6350">
            <a:solidFill>
              <a:schemeClr val="tx1"/>
            </a:solidFill>
          </a:ln>
        </p:spPr>
        <p:txBody>
          <a:bodyPr wrap="square" rtlCol="0">
            <a:spAutoFit/>
          </a:bodyPr>
          <a:lstStyle/>
          <a:p>
            <a:r>
              <a:rPr lang="en-US" dirty="0" smtClean="0"/>
              <a:t>The correct answer is </a:t>
            </a:r>
            <a:r>
              <a:rPr lang="en-US" i="1" dirty="0" smtClean="0"/>
              <a:t>c. </a:t>
            </a:r>
            <a:r>
              <a:rPr lang="en-US" dirty="0" smtClean="0"/>
              <a:t>Bill</a:t>
            </a:r>
            <a:r>
              <a:rPr lang="en-US" dirty="0"/>
              <a:t>-and-hold arrangements normally do not qualify for revenue recognition until </a:t>
            </a:r>
            <a:r>
              <a:rPr lang="en-US" b="1" dirty="0">
                <a:solidFill>
                  <a:srgbClr val="C00000"/>
                </a:solidFill>
              </a:rPr>
              <a:t>delivery</a:t>
            </a:r>
            <a:r>
              <a:rPr lang="en-US" dirty="0"/>
              <a:t> is made to the customer</a:t>
            </a:r>
            <a:r>
              <a:rPr lang="en-US" dirty="0" smtClean="0"/>
              <a:t>. Prior </a:t>
            </a:r>
            <a:r>
              <a:rPr lang="en-US" dirty="0"/>
              <a:t>to that point, control of goods usually is not viewed as having passed to the customer.</a:t>
            </a:r>
            <a:endParaRPr lang="en-US" b="1" dirty="0">
              <a:solidFill>
                <a:srgbClr val="C00000"/>
              </a:solidFill>
            </a:endParaRPr>
          </a:p>
        </p:txBody>
      </p:sp>
      <p:sp>
        <p:nvSpPr>
          <p:cNvPr id="6"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308391510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p:txBody>
          <a:bodyPr>
            <a:noAutofit/>
          </a:bodyPr>
          <a:lstStyle/>
          <a:p>
            <a:pPr lvl="1" algn="ctr">
              <a:spcBef>
                <a:spcPts val="1000"/>
              </a:spcBef>
            </a:pPr>
            <a:r>
              <a:rPr lang="en-IN" sz="3200" b="1" dirty="0">
                <a:solidFill>
                  <a:srgbClr val="0072A2"/>
                </a:solidFill>
                <a:latin typeface="+mn-lt"/>
                <a:cs typeface="Aharoni" panose="02010803020104030203" pitchFamily="2" charset="-79"/>
              </a:rPr>
              <a:t>Consignment Arrangements</a:t>
            </a:r>
          </a:p>
        </p:txBody>
      </p:sp>
      <p:sp>
        <p:nvSpPr>
          <p:cNvPr id="93186" name="Content Placeholder 2"/>
          <p:cNvSpPr>
            <a:spLocks noGrp="1"/>
          </p:cNvSpPr>
          <p:nvPr>
            <p:ph idx="1"/>
          </p:nvPr>
        </p:nvSpPr>
        <p:spPr>
          <a:xfrm>
            <a:off x="611560" y="1371743"/>
            <a:ext cx="8229600" cy="4741722"/>
          </a:xfrm>
        </p:spPr>
        <p:txBody>
          <a:bodyPr>
            <a:normAutofit fontScale="70000" lnSpcReduction="20000"/>
          </a:bodyPr>
          <a:lstStyle/>
          <a:p>
            <a:pPr marL="0" indent="0">
              <a:spcBef>
                <a:spcPts val="0"/>
              </a:spcBef>
              <a:spcAft>
                <a:spcPts val="1200"/>
              </a:spcAft>
              <a:buNone/>
            </a:pPr>
            <a:r>
              <a:rPr lang="en-IN" sz="4100" b="1" dirty="0">
                <a:solidFill>
                  <a:srgbClr val="C00000"/>
                </a:solidFill>
                <a:cs typeface="Aharoni" panose="02010803020104030203" pitchFamily="2" charset="-79"/>
              </a:rPr>
              <a:t>Consignment </a:t>
            </a:r>
            <a:r>
              <a:rPr lang="en-IN" sz="4100" b="1" dirty="0" smtClean="0">
                <a:solidFill>
                  <a:srgbClr val="C00000"/>
                </a:solidFill>
                <a:cs typeface="Aharoni" panose="02010803020104030203" pitchFamily="2" charset="-79"/>
              </a:rPr>
              <a:t>Arrangements</a:t>
            </a:r>
          </a:p>
          <a:p>
            <a:pPr marL="171450" indent="-171450">
              <a:spcBef>
                <a:spcPts val="0"/>
              </a:spcBef>
              <a:spcAft>
                <a:spcPts val="1200"/>
              </a:spcAft>
            </a:pPr>
            <a:r>
              <a:rPr lang="en-IN" sz="3700" dirty="0" smtClean="0"/>
              <a:t>The </a:t>
            </a:r>
            <a:r>
              <a:rPr lang="en-IN" sz="3700" dirty="0"/>
              <a:t>“consignor” physically transfers the goods to the other company, the consignee, but the </a:t>
            </a:r>
            <a:r>
              <a:rPr lang="en-IN" sz="3700" b="1" dirty="0"/>
              <a:t>consignor retains legal </a:t>
            </a:r>
            <a:r>
              <a:rPr lang="en-IN" sz="3700" b="1" dirty="0" smtClean="0"/>
              <a:t>title</a:t>
            </a:r>
            <a:r>
              <a:rPr lang="en-IN" sz="3700" dirty="0" smtClean="0"/>
              <a:t> </a:t>
            </a:r>
            <a:endParaRPr lang="en-IN" sz="3700" dirty="0"/>
          </a:p>
          <a:p>
            <a:pPr marL="171450" indent="-171450">
              <a:spcBef>
                <a:spcPts val="0"/>
              </a:spcBef>
              <a:spcAft>
                <a:spcPts val="1200"/>
              </a:spcAft>
              <a:buFont typeface="Arial" panose="020B0604020202020204" pitchFamily="34" charset="0"/>
              <a:buChar char="•"/>
            </a:pPr>
            <a:r>
              <a:rPr lang="en-IN" sz="3700" dirty="0"/>
              <a:t>If a buyer is found, the consignee remits the </a:t>
            </a:r>
            <a:r>
              <a:rPr lang="en-IN" sz="3700" b="1" dirty="0"/>
              <a:t>selling price less commission </a:t>
            </a:r>
            <a:r>
              <a:rPr lang="en-IN" sz="3700" dirty="0"/>
              <a:t>and approved expenses to the </a:t>
            </a:r>
            <a:r>
              <a:rPr lang="en-IN" sz="3700" dirty="0" smtClean="0"/>
              <a:t>consignor </a:t>
            </a:r>
            <a:endParaRPr lang="en-IN" sz="3700" dirty="0"/>
          </a:p>
          <a:p>
            <a:pPr marL="171450" indent="-171450">
              <a:spcBef>
                <a:spcPts val="0"/>
              </a:spcBef>
              <a:spcAft>
                <a:spcPts val="1200"/>
              </a:spcAft>
              <a:buFont typeface="Arial" panose="020B0604020202020204" pitchFamily="34" charset="0"/>
              <a:buChar char="•"/>
            </a:pPr>
            <a:r>
              <a:rPr lang="en-IN" sz="3700" dirty="0"/>
              <a:t>If the consignee can’t find a buyer within an agreed-upon time, the consignee </a:t>
            </a:r>
            <a:r>
              <a:rPr lang="en-IN" sz="3700" b="1" dirty="0"/>
              <a:t>returns the goods to the </a:t>
            </a:r>
            <a:r>
              <a:rPr lang="en-IN" sz="3700" b="1" dirty="0" smtClean="0"/>
              <a:t>consignor</a:t>
            </a:r>
            <a:r>
              <a:rPr lang="en-IN" sz="3700" dirty="0" smtClean="0"/>
              <a:t> </a:t>
            </a:r>
            <a:endParaRPr lang="en-IN" sz="3700" dirty="0"/>
          </a:p>
          <a:p>
            <a:pPr marL="171450" indent="-171450">
              <a:spcBef>
                <a:spcPts val="0"/>
              </a:spcBef>
              <a:spcAft>
                <a:spcPts val="1200"/>
              </a:spcAft>
              <a:buFont typeface="Arial" panose="020B0604020202020204" pitchFamily="34" charset="0"/>
              <a:buChar char="•"/>
            </a:pPr>
            <a:r>
              <a:rPr lang="en-IN" sz="3700" dirty="0"/>
              <a:t>Given that the consignor retains the risks of ownership, it </a:t>
            </a:r>
            <a:r>
              <a:rPr lang="en-IN" sz="3700" b="1" dirty="0">
                <a:solidFill>
                  <a:srgbClr val="C00000"/>
                </a:solidFill>
              </a:rPr>
              <a:t>postpones revenue recognition until sale to a third party </a:t>
            </a:r>
            <a:r>
              <a:rPr lang="en-IN" sz="3700" b="1" dirty="0" smtClean="0">
                <a:solidFill>
                  <a:srgbClr val="C00000"/>
                </a:solidFill>
              </a:rPr>
              <a:t>occurs</a:t>
            </a:r>
            <a:endParaRPr lang="en-IN" sz="3700"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28841070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3186">
                                            <p:txEl>
                                              <p:pRg st="0" end="0"/>
                                            </p:txEl>
                                          </p:spTgt>
                                        </p:tgtEl>
                                        <p:attrNameLst>
                                          <p:attrName>style.visibility</p:attrName>
                                        </p:attrNameLst>
                                      </p:cBhvr>
                                      <p:to>
                                        <p:strVal val="visible"/>
                                      </p:to>
                                    </p:set>
                                    <p:animEffect transition="in" filter="fade">
                                      <p:cBhvr>
                                        <p:cTn id="7" dur="500"/>
                                        <p:tgtEl>
                                          <p:spTgt spid="9318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3186">
                                            <p:txEl>
                                              <p:pRg st="1" end="1"/>
                                            </p:txEl>
                                          </p:spTgt>
                                        </p:tgtEl>
                                        <p:attrNameLst>
                                          <p:attrName>style.visibility</p:attrName>
                                        </p:attrNameLst>
                                      </p:cBhvr>
                                      <p:to>
                                        <p:strVal val="visible"/>
                                      </p:to>
                                    </p:set>
                                    <p:animEffect transition="in" filter="fade">
                                      <p:cBhvr>
                                        <p:cTn id="10" dur="500"/>
                                        <p:tgtEl>
                                          <p:spTgt spid="93186">
                                            <p:txEl>
                                              <p:pRg st="1" end="1"/>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93186">
                                            <p:txEl>
                                              <p:pRg st="2" end="2"/>
                                            </p:txEl>
                                          </p:spTgt>
                                        </p:tgtEl>
                                        <p:attrNameLst>
                                          <p:attrName>style.visibility</p:attrName>
                                        </p:attrNameLst>
                                      </p:cBhvr>
                                      <p:to>
                                        <p:strVal val="visible"/>
                                      </p:to>
                                    </p:set>
                                    <p:animEffect transition="in" filter="fade">
                                      <p:cBhvr>
                                        <p:cTn id="14" dur="500"/>
                                        <p:tgtEl>
                                          <p:spTgt spid="93186">
                                            <p:txEl>
                                              <p:pRg st="2" end="2"/>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93186">
                                            <p:txEl>
                                              <p:pRg st="3" end="3"/>
                                            </p:txEl>
                                          </p:spTgt>
                                        </p:tgtEl>
                                        <p:attrNameLst>
                                          <p:attrName>style.visibility</p:attrName>
                                        </p:attrNameLst>
                                      </p:cBhvr>
                                      <p:to>
                                        <p:strVal val="visible"/>
                                      </p:to>
                                    </p:set>
                                    <p:animEffect transition="in" filter="fade">
                                      <p:cBhvr>
                                        <p:cTn id="18" dur="500"/>
                                        <p:tgtEl>
                                          <p:spTgt spid="93186">
                                            <p:txEl>
                                              <p:pRg st="3" end="3"/>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93186">
                                            <p:txEl>
                                              <p:pRg st="4" end="4"/>
                                            </p:txEl>
                                          </p:spTgt>
                                        </p:tgtEl>
                                        <p:attrNameLst>
                                          <p:attrName>style.visibility</p:attrName>
                                        </p:attrNameLst>
                                      </p:cBhvr>
                                      <p:to>
                                        <p:strVal val="visible"/>
                                      </p:to>
                                    </p:set>
                                    <p:animEffect transition="in" filter="fade">
                                      <p:cBhvr>
                                        <p:cTn id="22" dur="500"/>
                                        <p:tgtEl>
                                          <p:spTgt spid="9318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uiExpand="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b="1" dirty="0"/>
              <a:t>Concept </a:t>
            </a:r>
            <a:r>
              <a:rPr lang="en-US" altLang="en-US" b="1" dirty="0" smtClean="0"/>
              <a:t>Check: Consignment Arrangements </a:t>
            </a:r>
            <a:endParaRPr lang="en-US" altLang="en-US" b="1" dirty="0"/>
          </a:p>
        </p:txBody>
      </p:sp>
      <p:sp>
        <p:nvSpPr>
          <p:cNvPr id="414723" name="Rectangle 3"/>
          <p:cNvSpPr>
            <a:spLocks noGrp="1" noChangeArrowheads="1"/>
          </p:cNvSpPr>
          <p:nvPr>
            <p:ph idx="1"/>
          </p:nvPr>
        </p:nvSpPr>
        <p:spPr>
          <a:xfrm>
            <a:off x="761999" y="1124985"/>
            <a:ext cx="8013600" cy="5057775"/>
          </a:xfrm>
          <a:solidFill>
            <a:schemeClr val="bg1">
              <a:lumMod val="95000"/>
            </a:schemeClr>
          </a:solidFill>
        </p:spPr>
        <p:txBody>
          <a:bodyPr>
            <a:normAutofit/>
          </a:bodyPr>
          <a:lstStyle/>
          <a:p>
            <a:pPr marL="0" indent="0">
              <a:buNone/>
            </a:pPr>
            <a:r>
              <a:rPr lang="en-US" sz="2000" dirty="0" smtClean="0"/>
              <a:t>Alex </a:t>
            </a:r>
            <a:r>
              <a:rPr lang="en-US" sz="2000" dirty="0"/>
              <a:t>Guerin is an artist who sells his work under consignment (he displays his work in local barbershops, and customers purchase his work there). Guerin recently transferred a painting on consignment to a local barbershop. After Guerin has transferred a painting to a barbershop, the painting: </a:t>
            </a:r>
          </a:p>
          <a:p>
            <a:pPr marL="457200" indent="-457200">
              <a:buFont typeface="+mj-lt"/>
              <a:buAutoNum type="alphaLcPeriod"/>
            </a:pPr>
            <a:r>
              <a:rPr lang="en-US" sz="2000" dirty="0" smtClean="0"/>
              <a:t>Should </a:t>
            </a:r>
            <a:r>
              <a:rPr lang="en-US" sz="2000" dirty="0"/>
              <a:t>be counted in the barbershop’s inventory, as the barbershop now possesses </a:t>
            </a:r>
            <a:r>
              <a:rPr lang="en-US" sz="2000" dirty="0" smtClean="0"/>
              <a:t>it </a:t>
            </a:r>
            <a:endParaRPr lang="en-US" sz="2000" dirty="0"/>
          </a:p>
          <a:p>
            <a:pPr marL="457200" lvl="0" indent="-457200">
              <a:buFont typeface="+mj-lt"/>
              <a:buAutoNum type="alphaLcPeriod"/>
            </a:pPr>
            <a:r>
              <a:rPr lang="en-US" sz="2000" dirty="0" smtClean="0"/>
              <a:t>Should </a:t>
            </a:r>
            <a:r>
              <a:rPr lang="en-US" sz="2000" dirty="0"/>
              <a:t>be counted in Guerin’s inventory until the barbershop sells </a:t>
            </a:r>
            <a:r>
              <a:rPr lang="en-US" sz="2000" dirty="0" smtClean="0"/>
              <a:t>it </a:t>
            </a:r>
            <a:endParaRPr lang="en-US" sz="2000" dirty="0"/>
          </a:p>
          <a:p>
            <a:pPr marL="457200" indent="-457200">
              <a:buFont typeface="+mj-lt"/>
              <a:buAutoNum type="alphaLcPeriod"/>
            </a:pPr>
            <a:r>
              <a:rPr lang="en-US" sz="2000" dirty="0" smtClean="0"/>
              <a:t>We </a:t>
            </a:r>
            <a:r>
              <a:rPr lang="en-US" sz="2000" dirty="0"/>
              <a:t>lack sufficient information to know who should carry the painting in </a:t>
            </a:r>
            <a:r>
              <a:rPr lang="en-US" sz="2000" dirty="0" smtClean="0"/>
              <a:t>inventory </a:t>
            </a:r>
            <a:endParaRPr lang="en-US" sz="2000" dirty="0"/>
          </a:p>
          <a:p>
            <a:pPr marL="457200" lvl="0" indent="-457200">
              <a:buFont typeface="+mj-lt"/>
              <a:buAutoNum type="alphaLcPeriod"/>
            </a:pPr>
            <a:r>
              <a:rPr lang="en-US" sz="2000" dirty="0" smtClean="0"/>
              <a:t>Should </a:t>
            </a:r>
            <a:r>
              <a:rPr lang="en-US" sz="2000" dirty="0"/>
              <a:t>be counted in either Guerin’s or the barbershop’s inventory, depending on which incurred the cost of preparing the painting for </a:t>
            </a:r>
            <a:r>
              <a:rPr lang="en-US" sz="2000" dirty="0" smtClean="0"/>
              <a:t>display</a:t>
            </a:r>
            <a:endParaRPr lang="en-US" sz="2000" dirty="0"/>
          </a:p>
          <a:p>
            <a:pPr marL="0" indent="0">
              <a:buNone/>
            </a:pPr>
            <a:endParaRPr lang="en-US" sz="2000" dirty="0"/>
          </a:p>
        </p:txBody>
      </p:sp>
      <p:sp>
        <p:nvSpPr>
          <p:cNvPr id="2" name="Oval 1"/>
          <p:cNvSpPr/>
          <p:nvPr/>
        </p:nvSpPr>
        <p:spPr bwMode="auto">
          <a:xfrm>
            <a:off x="747846" y="3447567"/>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770877" y="5451636"/>
            <a:ext cx="8004721" cy="1169551"/>
          </a:xfrm>
          <a:prstGeom prst="rect">
            <a:avLst/>
          </a:prstGeom>
          <a:solidFill>
            <a:srgbClr val="FDEADA"/>
          </a:solidFill>
          <a:ln w="6350">
            <a:solidFill>
              <a:schemeClr val="tx1"/>
            </a:solidFill>
          </a:ln>
        </p:spPr>
        <p:txBody>
          <a:bodyPr wrap="square" rtlCol="0">
            <a:spAutoFit/>
          </a:bodyPr>
          <a:lstStyle/>
          <a:p>
            <a:r>
              <a:rPr lang="en-US" sz="1400" dirty="0" smtClean="0"/>
              <a:t>The correct answer is </a:t>
            </a:r>
            <a:r>
              <a:rPr lang="en-US" sz="1400" i="1" dirty="0" smtClean="0"/>
              <a:t>b. </a:t>
            </a:r>
            <a:r>
              <a:rPr lang="en-US" sz="1400" dirty="0" smtClean="0"/>
              <a:t>Consignment </a:t>
            </a:r>
            <a:r>
              <a:rPr lang="en-US" sz="1400" dirty="0"/>
              <a:t>arrangements normally do not qualify for revenue recognition until delivery is made to the end customer</a:t>
            </a:r>
            <a:r>
              <a:rPr lang="en-US" sz="1400" dirty="0" smtClean="0"/>
              <a:t>. Prior </a:t>
            </a:r>
            <a:r>
              <a:rPr lang="en-US" sz="1400" dirty="0"/>
              <a:t>to that point, control of goods is viewed as having been retained by the consignor, not by the consignee, so the consignor retains the goods in the consignor's inventory</a:t>
            </a:r>
            <a:r>
              <a:rPr lang="en-US" sz="1400" dirty="0" smtClean="0"/>
              <a:t>. In </a:t>
            </a:r>
            <a:r>
              <a:rPr lang="en-US" sz="1400" dirty="0"/>
              <a:t>this case, that means that Guerin will retain the painting in its inventory until the painting is sold to an end customer.</a:t>
            </a:r>
            <a:endParaRPr lang="en-US" sz="1400" b="1" dirty="0">
              <a:solidFill>
                <a:srgbClr val="C00000"/>
              </a:solidFill>
            </a:endParaRPr>
          </a:p>
        </p:txBody>
      </p:sp>
      <p:sp>
        <p:nvSpPr>
          <p:cNvPr id="6"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364271403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p:txBody>
          <a:bodyPr>
            <a:noAutofit/>
          </a:bodyPr>
          <a:lstStyle/>
          <a:p>
            <a:pPr lvl="1" algn="ctr">
              <a:spcBef>
                <a:spcPts val="1000"/>
              </a:spcBef>
            </a:pPr>
            <a:r>
              <a:rPr lang="en-IN" sz="3200" b="1" dirty="0">
                <a:solidFill>
                  <a:srgbClr val="0072A2"/>
                </a:solidFill>
                <a:latin typeface="+mn-lt"/>
                <a:cs typeface="Aharoni" panose="02010803020104030203" pitchFamily="2" charset="-79"/>
              </a:rPr>
              <a:t>Gift Cards</a:t>
            </a:r>
          </a:p>
        </p:txBody>
      </p:sp>
      <p:sp>
        <p:nvSpPr>
          <p:cNvPr id="93186" name="Content Placeholder 2"/>
          <p:cNvSpPr>
            <a:spLocks noGrp="1"/>
          </p:cNvSpPr>
          <p:nvPr>
            <p:ph idx="1"/>
          </p:nvPr>
        </p:nvSpPr>
        <p:spPr/>
        <p:txBody>
          <a:bodyPr>
            <a:normAutofit/>
          </a:bodyPr>
          <a:lstStyle/>
          <a:p>
            <a:pPr marL="0" indent="0">
              <a:spcBef>
                <a:spcPct val="0"/>
              </a:spcBef>
              <a:buNone/>
            </a:pPr>
            <a:r>
              <a:rPr lang="en-IN" b="1" dirty="0">
                <a:solidFill>
                  <a:srgbClr val="C00000"/>
                </a:solidFill>
                <a:cs typeface="Aharoni" panose="02010803020104030203" pitchFamily="2" charset="-79"/>
              </a:rPr>
              <a:t>Gift Cards</a:t>
            </a:r>
            <a:endParaRPr lang="en-IN" dirty="0" smtClean="0"/>
          </a:p>
          <a:p>
            <a:pPr>
              <a:spcBef>
                <a:spcPct val="0"/>
              </a:spcBef>
              <a:spcAft>
                <a:spcPts val="1200"/>
              </a:spcAft>
            </a:pPr>
            <a:r>
              <a:rPr lang="en-IN" dirty="0" smtClean="0"/>
              <a:t>Sales </a:t>
            </a:r>
            <a:r>
              <a:rPr lang="en-IN" dirty="0"/>
              <a:t>of gift cards are recognized as </a:t>
            </a:r>
            <a:r>
              <a:rPr lang="en-IN" b="1" dirty="0"/>
              <a:t>deferred revenue liability</a:t>
            </a:r>
            <a:r>
              <a:rPr lang="en-IN" dirty="0"/>
              <a:t> and then </a:t>
            </a:r>
          </a:p>
          <a:p>
            <a:pPr>
              <a:spcBef>
                <a:spcPct val="0"/>
              </a:spcBef>
              <a:spcAft>
                <a:spcPts val="1200"/>
              </a:spcAft>
            </a:pPr>
            <a:r>
              <a:rPr lang="en-IN" b="1" dirty="0"/>
              <a:t>Revenue</a:t>
            </a:r>
            <a:r>
              <a:rPr lang="en-IN" dirty="0"/>
              <a:t> is recognized </a:t>
            </a:r>
            <a:r>
              <a:rPr lang="en-IN" i="1" dirty="0"/>
              <a:t>when a gift card is redeemed </a:t>
            </a:r>
            <a:r>
              <a:rPr lang="en-IN" b="1" i="1" dirty="0"/>
              <a:t>or</a:t>
            </a:r>
            <a:r>
              <a:rPr lang="en-IN" i="1" dirty="0"/>
              <a:t> the likelihood of redemption is viewed as </a:t>
            </a:r>
            <a:r>
              <a:rPr lang="en-IN" i="1" dirty="0" smtClean="0"/>
              <a:t>remote</a:t>
            </a:r>
            <a:endParaRPr lang="en-IN" i="1"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11551570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3186">
                                            <p:txEl>
                                              <p:pRg st="1" end="1"/>
                                            </p:txEl>
                                          </p:spTgt>
                                        </p:tgtEl>
                                        <p:attrNameLst>
                                          <p:attrName>style.visibility</p:attrName>
                                        </p:attrNameLst>
                                      </p:cBhvr>
                                      <p:to>
                                        <p:strVal val="visible"/>
                                      </p:to>
                                    </p:set>
                                    <p:animEffect transition="in" filter="fade">
                                      <p:cBhvr>
                                        <p:cTn id="7" dur="500"/>
                                        <p:tgtEl>
                                          <p:spTgt spid="9318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3186">
                                            <p:txEl>
                                              <p:pRg st="0" end="0"/>
                                            </p:txEl>
                                          </p:spTgt>
                                        </p:tgtEl>
                                        <p:attrNameLst>
                                          <p:attrName>style.visibility</p:attrName>
                                        </p:attrNameLst>
                                      </p:cBhvr>
                                      <p:to>
                                        <p:strVal val="visible"/>
                                      </p:to>
                                    </p:set>
                                    <p:animEffect transition="in" filter="fade">
                                      <p:cBhvr>
                                        <p:cTn id="10" dur="500"/>
                                        <p:tgtEl>
                                          <p:spTgt spid="93186">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3186">
                                            <p:txEl>
                                              <p:pRg st="2" end="2"/>
                                            </p:txEl>
                                          </p:spTgt>
                                        </p:tgtEl>
                                        <p:attrNameLst>
                                          <p:attrName>style.visibility</p:attrName>
                                        </p:attrNameLst>
                                      </p:cBhvr>
                                      <p:to>
                                        <p:strVal val="visible"/>
                                      </p:to>
                                    </p:set>
                                    <p:animEffect transition="in" filter="fade">
                                      <p:cBhvr>
                                        <p:cTn id="13" dur="500"/>
                                        <p:tgtEl>
                                          <p:spTgt spid="9318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a:t>
            </a:r>
            <a:r>
              <a:rPr lang="en-US" altLang="en-US" b="1" dirty="0" smtClean="0"/>
              <a:t>Check: Gift Cards</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lvl="0" indent="0">
              <a:buNone/>
            </a:pPr>
            <a:r>
              <a:rPr lang="en-US" sz="2000" dirty="0"/>
              <a:t>Noah sells gift cards redeemable for Noah products either in-store or online</a:t>
            </a:r>
            <a:r>
              <a:rPr lang="en-US" sz="2000" dirty="0" smtClean="0"/>
              <a:t>. During </a:t>
            </a:r>
            <a:r>
              <a:rPr lang="en-US" sz="2000" dirty="0"/>
              <a:t>2018, Noah sold $6,000,000 of gift cards, and $5,400,000 of the gift cards were redeemed for products</a:t>
            </a:r>
            <a:r>
              <a:rPr lang="en-US" sz="2000" dirty="0" smtClean="0"/>
              <a:t>. As </a:t>
            </a:r>
            <a:r>
              <a:rPr lang="en-US" sz="2000" dirty="0"/>
              <a:t>of December 31, 2018, $450,000 of the remaining gift cards had passed the date at which Noah concludes that the cards will never be redeemed</a:t>
            </a:r>
            <a:r>
              <a:rPr lang="en-US" sz="2000" dirty="0" smtClean="0"/>
              <a:t>. How </a:t>
            </a:r>
            <a:r>
              <a:rPr lang="en-US" sz="2000" dirty="0"/>
              <a:t>much gift card revenue should Noah recognize in 2018? </a:t>
            </a:r>
          </a:p>
          <a:p>
            <a:pPr marL="457200" indent="-457200">
              <a:buFont typeface="+mj-lt"/>
              <a:buAutoNum type="alphaLcPeriod"/>
            </a:pPr>
            <a:r>
              <a:rPr lang="en-US" sz="2000" dirty="0" smtClean="0"/>
              <a:t>$</a:t>
            </a:r>
            <a:r>
              <a:rPr lang="en-US" sz="2000" dirty="0"/>
              <a:t>5,400,000</a:t>
            </a:r>
          </a:p>
          <a:p>
            <a:pPr marL="457200" indent="-457200">
              <a:buFont typeface="+mj-lt"/>
              <a:buAutoNum type="alphaLcPeriod"/>
            </a:pPr>
            <a:r>
              <a:rPr lang="en-US" sz="2000" dirty="0" smtClean="0"/>
              <a:t>$</a:t>
            </a:r>
            <a:r>
              <a:rPr lang="en-US" sz="2000" dirty="0"/>
              <a:t>5,550,000</a:t>
            </a:r>
          </a:p>
          <a:p>
            <a:pPr marL="457200" indent="-457200">
              <a:buFont typeface="+mj-lt"/>
              <a:buAutoNum type="alphaLcPeriod"/>
            </a:pPr>
            <a:r>
              <a:rPr lang="en-US" sz="2000" dirty="0" smtClean="0"/>
              <a:t>$</a:t>
            </a:r>
            <a:r>
              <a:rPr lang="en-US" sz="2000" dirty="0"/>
              <a:t>5,850,000</a:t>
            </a:r>
          </a:p>
          <a:p>
            <a:pPr marL="457200" lvl="0" indent="-457200">
              <a:buFont typeface="+mj-lt"/>
              <a:buAutoNum type="alphaLcPeriod"/>
            </a:pPr>
            <a:r>
              <a:rPr lang="en-US" sz="2000" dirty="0" smtClean="0"/>
              <a:t>$</a:t>
            </a:r>
            <a:r>
              <a:rPr lang="en-US" sz="2000" dirty="0"/>
              <a:t>6,000,000</a:t>
            </a:r>
          </a:p>
          <a:p>
            <a:pPr marL="0" indent="0">
              <a:buNone/>
            </a:pPr>
            <a:endParaRPr lang="en-US" sz="2000" dirty="0"/>
          </a:p>
        </p:txBody>
      </p:sp>
      <p:sp>
        <p:nvSpPr>
          <p:cNvPr id="2" name="Oval 1"/>
          <p:cNvSpPr/>
          <p:nvPr/>
        </p:nvSpPr>
        <p:spPr bwMode="auto">
          <a:xfrm>
            <a:off x="743439" y="4131555"/>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701116" y="4945977"/>
            <a:ext cx="8140044" cy="1754327"/>
          </a:xfrm>
          <a:prstGeom prst="rect">
            <a:avLst/>
          </a:prstGeom>
          <a:solidFill>
            <a:srgbClr val="FDEADA"/>
          </a:solidFill>
          <a:ln w="6350">
            <a:solidFill>
              <a:schemeClr val="tx1"/>
            </a:solidFill>
          </a:ln>
        </p:spPr>
        <p:txBody>
          <a:bodyPr wrap="square" rtlCol="0">
            <a:spAutoFit/>
          </a:bodyPr>
          <a:lstStyle/>
          <a:p>
            <a:r>
              <a:rPr lang="en-US" dirty="0" smtClean="0"/>
              <a:t>The correct answer is </a:t>
            </a:r>
            <a:r>
              <a:rPr lang="en-US" i="1" dirty="0" smtClean="0"/>
              <a:t>c. </a:t>
            </a:r>
            <a:r>
              <a:rPr lang="en-US" dirty="0" smtClean="0"/>
              <a:t>The </a:t>
            </a:r>
            <a:r>
              <a:rPr lang="en-US" dirty="0"/>
              <a:t>sale of a gift card creates deferred revenue, as it is a prepayment by a customer for goods or services to be delivered at a future date</a:t>
            </a:r>
            <a:r>
              <a:rPr lang="en-US" dirty="0" smtClean="0"/>
              <a:t>. </a:t>
            </a:r>
            <a:r>
              <a:rPr lang="en-US" dirty="0"/>
              <a:t>Revenue is recognized when goods or services are delivered or when the likelihood of redemption is remote</a:t>
            </a:r>
            <a:r>
              <a:rPr lang="en-US" dirty="0" smtClean="0"/>
              <a:t>. In </a:t>
            </a:r>
            <a:r>
              <a:rPr lang="en-US" dirty="0"/>
              <a:t>this case, $5,400,000 were redeemed and another $450,000 were viewed as </a:t>
            </a:r>
            <a:r>
              <a:rPr lang="en-US" dirty="0" smtClean="0"/>
              <a:t>breakage, </a:t>
            </a:r>
            <a:r>
              <a:rPr lang="en-US" dirty="0"/>
              <a:t>yielding total revenue of $5,850,000.</a:t>
            </a:r>
            <a:endParaRPr lang="en-US" b="1" dirty="0">
              <a:solidFill>
                <a:srgbClr val="C00000"/>
              </a:solidFill>
            </a:endParaRPr>
          </a:p>
        </p:txBody>
      </p:sp>
      <p:sp>
        <p:nvSpPr>
          <p:cNvPr id="6"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190744783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p:txBody>
          <a:bodyPr>
            <a:normAutofit/>
          </a:bodyPr>
          <a:lstStyle/>
          <a:p>
            <a:r>
              <a:rPr lang="en-IN" sz="3200" dirty="0">
                <a:ea typeface="Adobe Fan Heiti Std B"/>
                <a:cs typeface="Adobe Fan Heiti Std B"/>
              </a:rPr>
              <a:t>Financial Statement Presentation and Disclosure of Revenue Items</a:t>
            </a:r>
          </a:p>
        </p:txBody>
      </p:sp>
      <p:sp>
        <p:nvSpPr>
          <p:cNvPr id="3" name="Content Placeholder 2"/>
          <p:cNvSpPr>
            <a:spLocks noGrp="1"/>
          </p:cNvSpPr>
          <p:nvPr>
            <p:ph idx="1"/>
          </p:nvPr>
        </p:nvSpPr>
        <p:spPr>
          <a:xfrm>
            <a:off x="611560" y="1371743"/>
            <a:ext cx="8229600" cy="4741722"/>
          </a:xfrm>
        </p:spPr>
        <p:txBody>
          <a:bodyPr>
            <a:noAutofit/>
          </a:bodyPr>
          <a:lstStyle/>
          <a:p>
            <a:pPr fontAlgn="auto">
              <a:spcBef>
                <a:spcPts val="0"/>
              </a:spcBef>
              <a:spcAft>
                <a:spcPts val="0"/>
              </a:spcAft>
              <a:buClr>
                <a:schemeClr val="tx1"/>
              </a:buClr>
              <a:buFont typeface="Arial" panose="020B0604020202020204" pitchFamily="34" charset="0"/>
              <a:buChar char="•"/>
              <a:defRPr/>
            </a:pPr>
            <a:r>
              <a:rPr lang="en-IN" sz="2400" b="1" dirty="0">
                <a:solidFill>
                  <a:srgbClr val="C00000"/>
                </a:solidFill>
              </a:rPr>
              <a:t>Income statement </a:t>
            </a:r>
          </a:p>
          <a:p>
            <a:pPr lvl="1" fontAlgn="auto">
              <a:spcBef>
                <a:spcPts val="0"/>
              </a:spcBef>
              <a:spcAft>
                <a:spcPts val="0"/>
              </a:spcAft>
              <a:buClr>
                <a:schemeClr val="tx1"/>
              </a:buClr>
              <a:buFont typeface="Arial" panose="020B0604020202020204" pitchFamily="34" charset="0"/>
              <a:buChar char="•"/>
              <a:defRPr/>
            </a:pPr>
            <a:r>
              <a:rPr lang="en-US" sz="2400" dirty="0"/>
              <a:t>Bad debt expense</a:t>
            </a:r>
          </a:p>
          <a:p>
            <a:pPr lvl="1" fontAlgn="auto">
              <a:spcBef>
                <a:spcPts val="0"/>
              </a:spcBef>
              <a:spcAft>
                <a:spcPts val="0"/>
              </a:spcAft>
              <a:buClr>
                <a:schemeClr val="tx1"/>
              </a:buClr>
              <a:buFont typeface="Arial" panose="020B0604020202020204" pitchFamily="34" charset="0"/>
              <a:buChar char="•"/>
              <a:defRPr/>
            </a:pPr>
            <a:r>
              <a:rPr lang="en-US" sz="2400" dirty="0"/>
              <a:t>Interest revenue/expense</a:t>
            </a:r>
          </a:p>
          <a:p>
            <a:pPr marL="228600" lvl="1" fontAlgn="auto">
              <a:spcBef>
                <a:spcPts val="0"/>
              </a:spcBef>
              <a:spcAft>
                <a:spcPts val="0"/>
              </a:spcAft>
              <a:buClr>
                <a:schemeClr val="tx1"/>
              </a:buClr>
              <a:buFont typeface="Arial" panose="020B0604020202020204" pitchFamily="34" charset="0"/>
              <a:buChar char="•"/>
              <a:defRPr/>
            </a:pPr>
            <a:r>
              <a:rPr lang="en-IN" sz="2400" b="1" dirty="0">
                <a:solidFill>
                  <a:srgbClr val="C00000"/>
                </a:solidFill>
              </a:rPr>
              <a:t>Balance sheet </a:t>
            </a:r>
          </a:p>
          <a:p>
            <a:pPr lvl="1" fontAlgn="auto">
              <a:spcBef>
                <a:spcPts val="0"/>
              </a:spcBef>
              <a:spcAft>
                <a:spcPts val="0"/>
              </a:spcAft>
              <a:buClr>
                <a:schemeClr val="tx1"/>
              </a:buClr>
              <a:buFont typeface="Arial" panose="020B0604020202020204" pitchFamily="34" charset="0"/>
              <a:buChar char="•"/>
              <a:defRPr/>
            </a:pPr>
            <a:r>
              <a:rPr lang="en-IN" sz="2400" dirty="0"/>
              <a:t>Contract liabilities</a:t>
            </a:r>
          </a:p>
          <a:p>
            <a:pPr lvl="1" fontAlgn="auto">
              <a:spcBef>
                <a:spcPts val="0"/>
              </a:spcBef>
              <a:spcAft>
                <a:spcPts val="0"/>
              </a:spcAft>
              <a:buClr>
                <a:schemeClr val="tx1"/>
              </a:buClr>
              <a:buFont typeface="Arial" panose="020B0604020202020204" pitchFamily="34" charset="0"/>
              <a:buChar char="•"/>
              <a:defRPr/>
            </a:pPr>
            <a:r>
              <a:rPr lang="en-US" sz="2400" dirty="0"/>
              <a:t>Contract assets</a:t>
            </a:r>
          </a:p>
          <a:p>
            <a:pPr lvl="1" fontAlgn="auto">
              <a:spcBef>
                <a:spcPts val="0"/>
              </a:spcBef>
              <a:spcAft>
                <a:spcPts val="0"/>
              </a:spcAft>
              <a:buClr>
                <a:schemeClr val="tx1"/>
              </a:buClr>
              <a:buFont typeface="Arial" panose="020B0604020202020204" pitchFamily="34" charset="0"/>
              <a:buChar char="•"/>
              <a:defRPr/>
            </a:pPr>
            <a:r>
              <a:rPr lang="en-US" sz="2400" dirty="0"/>
              <a:t>Accounts receivable</a:t>
            </a:r>
          </a:p>
          <a:p>
            <a:pPr marL="228600" lvl="1" fontAlgn="auto">
              <a:spcBef>
                <a:spcPts val="0"/>
              </a:spcBef>
              <a:spcAft>
                <a:spcPts val="0"/>
              </a:spcAft>
              <a:buClr>
                <a:schemeClr val="tx1"/>
              </a:buClr>
              <a:buFont typeface="Arial" panose="020B0604020202020204" pitchFamily="34" charset="0"/>
              <a:buChar char="•"/>
              <a:defRPr/>
            </a:pPr>
            <a:r>
              <a:rPr lang="en-US" sz="2400" b="1" dirty="0">
                <a:solidFill>
                  <a:srgbClr val="C00000"/>
                </a:solidFill>
              </a:rPr>
              <a:t>Disclosure notes</a:t>
            </a:r>
          </a:p>
          <a:p>
            <a:pPr lvl="1" fontAlgn="auto">
              <a:spcBef>
                <a:spcPts val="0"/>
              </a:spcBef>
              <a:spcAft>
                <a:spcPts val="0"/>
              </a:spcAft>
              <a:buFont typeface="Arial" panose="020B0604020202020204" pitchFamily="34" charset="0"/>
              <a:buChar char="•"/>
              <a:defRPr/>
            </a:pPr>
            <a:r>
              <a:rPr lang="en-IN" sz="2400" dirty="0"/>
              <a:t>Nature, amount, timing, and uncertainty of revenue and cash flows</a:t>
            </a:r>
          </a:p>
          <a:p>
            <a:pPr lvl="1" fontAlgn="auto">
              <a:spcBef>
                <a:spcPts val="0"/>
              </a:spcBef>
              <a:spcAft>
                <a:spcPts val="0"/>
              </a:spcAft>
              <a:buFont typeface="Arial" panose="020B0604020202020204" pitchFamily="34" charset="0"/>
              <a:buChar char="•"/>
              <a:defRPr/>
            </a:pPr>
            <a:r>
              <a:rPr lang="en-IN" sz="2400" dirty="0"/>
              <a:t>Outstanding performance obligations, discuss how performance obligations typically are satisfied, and describe important contractual provisions like payment terms and policies for refunds, returns, and warranties</a:t>
            </a:r>
          </a:p>
        </p:txBody>
      </p:sp>
      <p:sp>
        <p:nvSpPr>
          <p:cNvPr id="4" name="Title 2"/>
          <p:cNvSpPr txBox="1">
            <a:spLocks/>
          </p:cNvSpPr>
          <p:nvPr/>
        </p:nvSpPr>
        <p:spPr bwMode="auto">
          <a:xfrm>
            <a:off x="8388170"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LO5-8</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500"/>
                                        <p:tgtEl>
                                          <p:spTgt spid="3">
                                            <p:txEl>
                                              <p:pRg st="8" end="8"/>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fade">
                                      <p:cBhvr>
                                        <p:cTn id="36"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9969"/>
            <a:ext cx="8229600" cy="837246"/>
          </a:xfrm>
        </p:spPr>
        <p:txBody>
          <a:bodyPr>
            <a:noAutofit/>
          </a:bodyPr>
          <a:lstStyle/>
          <a:p>
            <a:r>
              <a:rPr lang="en-US" sz="2400" dirty="0"/>
              <a:t>Summary of Fundamental and Special Issues Related to Recognizing Revenue</a:t>
            </a:r>
          </a:p>
        </p:txBody>
      </p:sp>
      <p:sp>
        <p:nvSpPr>
          <p:cNvPr id="3" name="Notched Right Arrow 2"/>
          <p:cNvSpPr/>
          <p:nvPr/>
        </p:nvSpPr>
        <p:spPr>
          <a:xfrm>
            <a:off x="585944" y="1933338"/>
            <a:ext cx="1819656" cy="1339829"/>
          </a:xfrm>
          <a:prstGeom prst="notchedRightArrow">
            <a:avLst>
              <a:gd name="adj1" fmla="val 100000"/>
              <a:gd name="adj2" fmla="val 18249"/>
            </a:avLst>
          </a:prstGeom>
          <a:solidFill>
            <a:srgbClr val="CDE1F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00050">
              <a:lnSpc>
                <a:spcPct val="90000"/>
              </a:lnSpc>
              <a:spcAft>
                <a:spcPct val="35000"/>
              </a:spcAft>
            </a:pPr>
            <a:r>
              <a:rPr lang="en-US" sz="1700" b="1" u="sng" dirty="0">
                <a:solidFill>
                  <a:schemeClr val="tx1"/>
                </a:solidFill>
              </a:rPr>
              <a:t>Step 1</a:t>
            </a:r>
          </a:p>
          <a:p>
            <a:pPr lvl="0" algn="ctr" defTabSz="400050">
              <a:lnSpc>
                <a:spcPct val="90000"/>
              </a:lnSpc>
              <a:spcAft>
                <a:spcPct val="35000"/>
              </a:spcAft>
            </a:pPr>
            <a:r>
              <a:rPr lang="en-US" sz="1700" dirty="0">
                <a:solidFill>
                  <a:schemeClr val="tx1"/>
                </a:solidFill>
              </a:rPr>
              <a:t>Identify the contract</a:t>
            </a:r>
          </a:p>
        </p:txBody>
      </p:sp>
      <p:sp>
        <p:nvSpPr>
          <p:cNvPr id="12" name="Rectangle 11"/>
          <p:cNvSpPr/>
          <p:nvPr/>
        </p:nvSpPr>
        <p:spPr>
          <a:xfrm>
            <a:off x="2435538" y="1045179"/>
            <a:ext cx="2354124" cy="3116147"/>
          </a:xfrm>
          <a:prstGeom prst="rect">
            <a:avLst/>
          </a:prstGeom>
          <a:solidFill>
            <a:srgbClr val="CDE1F5"/>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ctr" anchorCtr="0">
            <a:noAutofit/>
          </a:bodyPr>
          <a:lstStyle/>
          <a:p>
            <a:pPr marL="0" lvl="1" algn="ctr" defTabSz="844550">
              <a:lnSpc>
                <a:spcPct val="90000"/>
              </a:lnSpc>
              <a:spcBef>
                <a:spcPct val="0"/>
              </a:spcBef>
              <a:spcAft>
                <a:spcPct val="15000"/>
              </a:spcAft>
            </a:pPr>
            <a:r>
              <a:rPr lang="en-IN" sz="1700" kern="1200" dirty="0"/>
              <a:t>A contract establishes the legal rights and obligations of the seller and customer with respect to one or more performance obligations.</a:t>
            </a:r>
            <a:endParaRPr lang="en-US" sz="1700" kern="1200" dirty="0"/>
          </a:p>
        </p:txBody>
      </p:sp>
      <p:sp>
        <p:nvSpPr>
          <p:cNvPr id="13" name="Rectangle 12"/>
          <p:cNvSpPr/>
          <p:nvPr/>
        </p:nvSpPr>
        <p:spPr>
          <a:xfrm>
            <a:off x="2433024" y="4217929"/>
            <a:ext cx="2359152" cy="2417816"/>
          </a:xfrm>
          <a:prstGeom prst="rect">
            <a:avLst/>
          </a:prstGeom>
          <a:solidFill>
            <a:srgbClr val="CCCCFF"/>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ctr" anchorCtr="0">
            <a:noAutofit/>
          </a:bodyPr>
          <a:lstStyle/>
          <a:p>
            <a:pPr marL="0" lvl="1" algn="ctr" defTabSz="844550">
              <a:lnSpc>
                <a:spcPct val="90000"/>
              </a:lnSpc>
              <a:spcBef>
                <a:spcPct val="0"/>
              </a:spcBef>
              <a:spcAft>
                <a:spcPct val="15000"/>
              </a:spcAft>
            </a:pPr>
            <a:r>
              <a:rPr lang="en-IN" sz="1700" kern="1200" dirty="0"/>
              <a:t>A performance obligation is a promise to transfer a good or service that is distinct, which is the case if the good or service is both (a) capable of being distinct and (b) separately identifiable.</a:t>
            </a:r>
            <a:endParaRPr lang="en-US" sz="1700" kern="1200" dirty="0"/>
          </a:p>
        </p:txBody>
      </p:sp>
      <p:sp>
        <p:nvSpPr>
          <p:cNvPr id="15" name="Rectangle 14"/>
          <p:cNvSpPr/>
          <p:nvPr/>
        </p:nvSpPr>
        <p:spPr>
          <a:xfrm>
            <a:off x="4829324" y="1045179"/>
            <a:ext cx="4247128" cy="3116147"/>
          </a:xfrm>
          <a:prstGeom prst="rect">
            <a:avLst/>
          </a:prstGeom>
          <a:solidFill>
            <a:srgbClr val="CDE1F5"/>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ctr" anchorCtr="0">
            <a:noAutofit/>
          </a:bodyPr>
          <a:lstStyle/>
          <a:p>
            <a:r>
              <a:rPr lang="en-IN" sz="1700" dirty="0"/>
              <a:t>A contract exists if it (a) has commercial substance, (b) has been approved by both the seller and the customer, (c) specifies the seller’s and customer’s rights and obligations, (d) specifies payment terms, and (e) is probable that the seller will collect the amounts it is entitled to </a:t>
            </a:r>
            <a:r>
              <a:rPr lang="en-US" sz="1700" dirty="0"/>
              <a:t>receive.</a:t>
            </a:r>
          </a:p>
          <a:p>
            <a:r>
              <a:rPr lang="en-IN" sz="1700" dirty="0"/>
              <a:t>A contract does </a:t>
            </a:r>
            <a:r>
              <a:rPr lang="en-IN" sz="1700" b="1" i="1" dirty="0"/>
              <a:t>not </a:t>
            </a:r>
            <a:r>
              <a:rPr lang="en-IN" sz="1700" dirty="0"/>
              <a:t>exist if (a) neither the seller nor the customer has performed any obligations under the contract, and (b) both the seller and the customer can terminate the contract without penalty.</a:t>
            </a:r>
            <a:endParaRPr lang="en-US" sz="1700" kern="1200" dirty="0"/>
          </a:p>
        </p:txBody>
      </p:sp>
      <p:sp>
        <p:nvSpPr>
          <p:cNvPr id="16" name="Notched Right Arrow 15"/>
          <p:cNvSpPr/>
          <p:nvPr/>
        </p:nvSpPr>
        <p:spPr>
          <a:xfrm>
            <a:off x="587683" y="4756923"/>
            <a:ext cx="1817917" cy="1339829"/>
          </a:xfrm>
          <a:prstGeom prst="notchedRightArrow">
            <a:avLst>
              <a:gd name="adj1" fmla="val 100000"/>
              <a:gd name="adj2" fmla="val 15721"/>
            </a:avLst>
          </a:prstGeom>
          <a:solidFill>
            <a:srgbClr val="CCCC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00050">
              <a:lnSpc>
                <a:spcPct val="90000"/>
              </a:lnSpc>
              <a:spcAft>
                <a:spcPct val="35000"/>
              </a:spcAft>
            </a:pPr>
            <a:r>
              <a:rPr lang="en-US" sz="1700" b="1" u="sng" dirty="0">
                <a:solidFill>
                  <a:schemeClr val="tx1"/>
                </a:solidFill>
              </a:rPr>
              <a:t>Step 2</a:t>
            </a:r>
          </a:p>
          <a:p>
            <a:pPr lvl="0" algn="ctr" defTabSz="400050">
              <a:lnSpc>
                <a:spcPct val="90000"/>
              </a:lnSpc>
              <a:spcAft>
                <a:spcPct val="35000"/>
              </a:spcAft>
            </a:pPr>
            <a:r>
              <a:rPr lang="en-US" sz="1700" dirty="0">
                <a:solidFill>
                  <a:schemeClr val="tx1"/>
                </a:solidFill>
              </a:rPr>
              <a:t>Identify the performance obligation(s)</a:t>
            </a:r>
          </a:p>
        </p:txBody>
      </p:sp>
      <p:sp>
        <p:nvSpPr>
          <p:cNvPr id="17" name="Rectangle 16"/>
          <p:cNvSpPr/>
          <p:nvPr/>
        </p:nvSpPr>
        <p:spPr>
          <a:xfrm>
            <a:off x="4842087" y="4216983"/>
            <a:ext cx="1820340" cy="2419708"/>
          </a:xfrm>
          <a:prstGeom prst="rect">
            <a:avLst/>
          </a:prstGeom>
          <a:solidFill>
            <a:srgbClr val="CCCCFF"/>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t" anchorCtr="0">
            <a:noAutofit/>
          </a:bodyPr>
          <a:lstStyle/>
          <a:p>
            <a:r>
              <a:rPr lang="en-IN" sz="1700" dirty="0"/>
              <a:t>The following </a:t>
            </a:r>
            <a:r>
              <a:rPr lang="en-IN" sz="1700" b="1" i="1" dirty="0"/>
              <a:t>do not </a:t>
            </a:r>
            <a:r>
              <a:rPr lang="en-IN" sz="1700" dirty="0"/>
              <a:t>qualify as</a:t>
            </a:r>
          </a:p>
          <a:p>
            <a:r>
              <a:rPr lang="en-US" sz="1700" dirty="0"/>
              <a:t>performance obligations:</a:t>
            </a:r>
          </a:p>
          <a:p>
            <a:pPr marL="285750" indent="-285750">
              <a:buFont typeface="Arial" panose="020B0604020202020204" pitchFamily="34" charset="0"/>
              <a:buChar char="•"/>
            </a:pPr>
            <a:r>
              <a:rPr lang="en-IN" sz="1700" dirty="0"/>
              <a:t>Quality assurance warranties</a:t>
            </a:r>
          </a:p>
          <a:p>
            <a:pPr marL="285750" indent="-285750">
              <a:buFont typeface="Arial" panose="020B0604020202020204" pitchFamily="34" charset="0"/>
              <a:buChar char="•"/>
            </a:pPr>
            <a:r>
              <a:rPr lang="en-IN" sz="1700" dirty="0"/>
              <a:t>Customer prepayments</a:t>
            </a:r>
            <a:endParaRPr lang="en-US" sz="1700" dirty="0"/>
          </a:p>
        </p:txBody>
      </p:sp>
      <p:sp>
        <p:nvSpPr>
          <p:cNvPr id="18" name="Rectangle 17"/>
          <p:cNvSpPr/>
          <p:nvPr/>
        </p:nvSpPr>
        <p:spPr>
          <a:xfrm>
            <a:off x="6727923" y="4217929"/>
            <a:ext cx="2367716" cy="2417816"/>
          </a:xfrm>
          <a:prstGeom prst="rect">
            <a:avLst/>
          </a:prstGeom>
          <a:solidFill>
            <a:srgbClr val="CCCCFF"/>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ctr" anchorCtr="0">
            <a:noAutofit/>
          </a:bodyPr>
          <a:lstStyle/>
          <a:p>
            <a:r>
              <a:rPr lang="en-IN" sz="1700" dirty="0"/>
              <a:t>The following </a:t>
            </a:r>
            <a:r>
              <a:rPr lang="en-IN" sz="1700" b="1" i="1" dirty="0"/>
              <a:t>do </a:t>
            </a:r>
            <a:r>
              <a:rPr lang="en-IN" sz="1700" dirty="0"/>
              <a:t>qualify as </a:t>
            </a:r>
            <a:r>
              <a:rPr lang="en-US" sz="1700" dirty="0"/>
              <a:t>performance obligations:</a:t>
            </a:r>
          </a:p>
          <a:p>
            <a:pPr marL="285750" indent="-285750">
              <a:buFont typeface="Arial" panose="020B0604020202020204" pitchFamily="34" charset="0"/>
              <a:buChar char="•"/>
            </a:pPr>
            <a:r>
              <a:rPr lang="en-IN" sz="1700" dirty="0"/>
              <a:t>Extended warranties</a:t>
            </a:r>
          </a:p>
          <a:p>
            <a:pPr marL="285750" indent="-285750">
              <a:buFont typeface="Arial" panose="020B0604020202020204" pitchFamily="34" charset="0"/>
              <a:buChar char="•"/>
            </a:pPr>
            <a:r>
              <a:rPr lang="en-IN" sz="1700" dirty="0"/>
              <a:t>Customer options for additional goods and services that provide </a:t>
            </a:r>
            <a:r>
              <a:rPr lang="en-US" sz="1700" dirty="0"/>
              <a:t>a material right</a:t>
            </a:r>
          </a:p>
        </p:txBody>
      </p:sp>
      <p:sp>
        <p:nvSpPr>
          <p:cNvPr id="19" name="TextBox 18"/>
          <p:cNvSpPr txBox="1"/>
          <p:nvPr/>
        </p:nvSpPr>
        <p:spPr>
          <a:xfrm>
            <a:off x="5490576" y="711124"/>
            <a:ext cx="2687409" cy="353943"/>
          </a:xfrm>
          <a:prstGeom prst="rect">
            <a:avLst/>
          </a:prstGeom>
          <a:noFill/>
        </p:spPr>
        <p:txBody>
          <a:bodyPr wrap="square" rtlCol="0">
            <a:spAutoFit/>
          </a:bodyPr>
          <a:lstStyle/>
          <a:p>
            <a:pPr algn="ctr"/>
            <a:r>
              <a:rPr lang="en-IN" sz="1700" b="1" dirty="0">
                <a:latin typeface="+mn-lt"/>
              </a:rPr>
              <a:t>Special Issues (Part B)</a:t>
            </a:r>
            <a:endParaRPr lang="en-US" sz="1700" b="1" dirty="0">
              <a:latin typeface="+mn-lt"/>
            </a:endParaRPr>
          </a:p>
        </p:txBody>
      </p:sp>
      <p:sp>
        <p:nvSpPr>
          <p:cNvPr id="14" name="TextBox 13"/>
          <p:cNvSpPr txBox="1"/>
          <p:nvPr/>
        </p:nvSpPr>
        <p:spPr>
          <a:xfrm>
            <a:off x="2235626" y="711190"/>
            <a:ext cx="2697559" cy="353943"/>
          </a:xfrm>
          <a:prstGeom prst="rect">
            <a:avLst/>
          </a:prstGeom>
          <a:noFill/>
        </p:spPr>
        <p:txBody>
          <a:bodyPr wrap="square" rtlCol="0">
            <a:spAutoFit/>
          </a:bodyPr>
          <a:lstStyle/>
          <a:p>
            <a:pPr algn="ctr"/>
            <a:r>
              <a:rPr lang="en-IN" sz="1700" b="1" dirty="0">
                <a:latin typeface="+mn-lt"/>
              </a:rPr>
              <a:t>Fundamental Issues (Part A)</a:t>
            </a:r>
            <a:endParaRPr lang="en-US" sz="1700" b="1" dirty="0">
              <a:latin typeface="+mn-lt"/>
            </a:endParaRPr>
          </a:p>
        </p:txBody>
      </p:sp>
      <p:sp>
        <p:nvSpPr>
          <p:cNvPr id="20" name="Title 2"/>
          <p:cNvSpPr txBox="1">
            <a:spLocks/>
          </p:cNvSpPr>
          <p:nvPr/>
        </p:nvSpPr>
        <p:spPr bwMode="auto">
          <a:xfrm>
            <a:off x="8388170"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LO5-8</a:t>
            </a:r>
          </a:p>
        </p:txBody>
      </p:sp>
    </p:spTree>
    <p:extLst>
      <p:ext uri="{BB962C8B-B14F-4D97-AF65-F5344CB8AC3E}">
        <p14:creationId xmlns:p14="http://schemas.microsoft.com/office/powerpoint/2010/main" val="22447697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5" grpId="0" animBg="1"/>
      <p:bldP spid="16" grpId="0" animBg="1"/>
      <p:bldP spid="17" grpId="0" animBg="1"/>
      <p:bldP spid="18" grpId="0" animBg="1"/>
      <p:bldP spid="19"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3200" dirty="0" smtClean="0"/>
              <a:t>Recognizing Revenue at a Single Point in Time</a:t>
            </a:r>
            <a:endParaRPr lang="en-IN" sz="3200" dirty="0"/>
          </a:p>
        </p:txBody>
      </p:sp>
      <p:sp>
        <p:nvSpPr>
          <p:cNvPr id="3" name="Content Placeholder 2"/>
          <p:cNvSpPr>
            <a:spLocks noGrp="1"/>
          </p:cNvSpPr>
          <p:nvPr>
            <p:ph idx="1"/>
          </p:nvPr>
        </p:nvSpPr>
        <p:spPr>
          <a:xfrm>
            <a:off x="635338" y="1261890"/>
            <a:ext cx="8229600" cy="4525963"/>
          </a:xfrm>
        </p:spPr>
        <p:txBody>
          <a:bodyPr>
            <a:normAutofit fontScale="92500"/>
          </a:bodyPr>
          <a:lstStyle/>
          <a:p>
            <a:r>
              <a:rPr lang="en-IN" dirty="0" smtClean="0"/>
              <a:t>Indicators are used to determine when control has transferred from the seller to the customer</a:t>
            </a:r>
          </a:p>
          <a:p>
            <a:r>
              <a:rPr lang="en-IN" dirty="0" smtClean="0"/>
              <a:t>A customer is more likely to control a good or service if the customer has:</a:t>
            </a:r>
          </a:p>
          <a:p>
            <a:pPr lvl="1">
              <a:buClr>
                <a:schemeClr val="tx1"/>
              </a:buClr>
            </a:pPr>
            <a:r>
              <a:rPr lang="en-IN" dirty="0" smtClean="0"/>
              <a:t>An </a:t>
            </a:r>
            <a:r>
              <a:rPr lang="en-IN" b="1" dirty="0" smtClean="0">
                <a:solidFill>
                  <a:srgbClr val="C00000"/>
                </a:solidFill>
              </a:rPr>
              <a:t>obligation to pay </a:t>
            </a:r>
            <a:r>
              <a:rPr lang="en-IN" dirty="0" smtClean="0"/>
              <a:t>the seller</a:t>
            </a:r>
          </a:p>
          <a:p>
            <a:pPr lvl="1">
              <a:buClr>
                <a:schemeClr val="tx1"/>
              </a:buClr>
            </a:pPr>
            <a:r>
              <a:rPr lang="en-IN" b="1" dirty="0" smtClean="0">
                <a:solidFill>
                  <a:srgbClr val="C00000"/>
                </a:solidFill>
              </a:rPr>
              <a:t>Legal title </a:t>
            </a:r>
            <a:r>
              <a:rPr lang="en-IN" dirty="0" smtClean="0"/>
              <a:t>to the asset</a:t>
            </a:r>
          </a:p>
          <a:p>
            <a:pPr lvl="1">
              <a:buClr>
                <a:schemeClr val="tx1"/>
              </a:buClr>
            </a:pPr>
            <a:r>
              <a:rPr lang="en-IN" b="1" dirty="0" smtClean="0">
                <a:solidFill>
                  <a:srgbClr val="C00000"/>
                </a:solidFill>
              </a:rPr>
              <a:t>Physical possession </a:t>
            </a:r>
            <a:r>
              <a:rPr lang="en-IN" dirty="0" smtClean="0"/>
              <a:t>of the asset</a:t>
            </a:r>
          </a:p>
          <a:p>
            <a:pPr lvl="1">
              <a:buClr>
                <a:schemeClr val="tx1"/>
              </a:buClr>
            </a:pPr>
            <a:r>
              <a:rPr lang="en-IN" dirty="0" smtClean="0"/>
              <a:t>Assumed the </a:t>
            </a:r>
            <a:r>
              <a:rPr lang="en-IN" b="1" dirty="0" smtClean="0">
                <a:solidFill>
                  <a:srgbClr val="C00000"/>
                </a:solidFill>
              </a:rPr>
              <a:t>risks and rewards of ownership</a:t>
            </a:r>
          </a:p>
          <a:p>
            <a:pPr lvl="1">
              <a:buClr>
                <a:schemeClr val="tx1"/>
              </a:buClr>
            </a:pPr>
            <a:r>
              <a:rPr lang="en-IN" b="1" dirty="0" smtClean="0">
                <a:solidFill>
                  <a:srgbClr val="C00000"/>
                </a:solidFill>
              </a:rPr>
              <a:t>Accepted</a:t>
            </a:r>
            <a:r>
              <a:rPr lang="en-IN" dirty="0" smtClean="0"/>
              <a:t> the asset</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LO5-2</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Notched Right Arrow 14"/>
          <p:cNvSpPr/>
          <p:nvPr/>
        </p:nvSpPr>
        <p:spPr>
          <a:xfrm>
            <a:off x="551833" y="2187744"/>
            <a:ext cx="1856232" cy="1175417"/>
          </a:xfrm>
          <a:prstGeom prst="notchedRightArrow">
            <a:avLst>
              <a:gd name="adj1" fmla="val 100000"/>
              <a:gd name="adj2" fmla="val 18249"/>
            </a:avLst>
          </a:prstGeom>
          <a:solidFill>
            <a:srgbClr val="A3E7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00050">
              <a:lnSpc>
                <a:spcPct val="90000"/>
              </a:lnSpc>
              <a:spcAft>
                <a:spcPct val="35000"/>
              </a:spcAft>
            </a:pPr>
            <a:r>
              <a:rPr lang="en-US" sz="1700" b="1" u="sng" dirty="0">
                <a:solidFill>
                  <a:schemeClr val="tx1"/>
                </a:solidFill>
              </a:rPr>
              <a:t>Step 3</a:t>
            </a:r>
          </a:p>
          <a:p>
            <a:pPr lvl="0" algn="ctr" defTabSz="400050">
              <a:lnSpc>
                <a:spcPct val="90000"/>
              </a:lnSpc>
              <a:spcAft>
                <a:spcPct val="35000"/>
              </a:spcAft>
            </a:pPr>
            <a:r>
              <a:rPr lang="en-US" sz="1700" dirty="0">
                <a:solidFill>
                  <a:schemeClr val="tx1"/>
                </a:solidFill>
              </a:rPr>
              <a:t>Estimate the transaction price</a:t>
            </a:r>
          </a:p>
        </p:txBody>
      </p:sp>
      <p:sp>
        <p:nvSpPr>
          <p:cNvPr id="16" name="Rectangle 15"/>
          <p:cNvSpPr/>
          <p:nvPr/>
        </p:nvSpPr>
        <p:spPr>
          <a:xfrm>
            <a:off x="2419715" y="1239260"/>
            <a:ext cx="2354124" cy="3072385"/>
          </a:xfrm>
          <a:prstGeom prst="rect">
            <a:avLst/>
          </a:prstGeom>
          <a:solidFill>
            <a:srgbClr val="A3E7FF"/>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ctr" anchorCtr="0">
            <a:noAutofit/>
          </a:bodyPr>
          <a:lstStyle/>
          <a:p>
            <a:pPr marL="0" lvl="1" algn="ctr" defTabSz="844550">
              <a:lnSpc>
                <a:spcPct val="90000"/>
              </a:lnSpc>
              <a:spcAft>
                <a:spcPct val="15000"/>
              </a:spcAft>
            </a:pPr>
            <a:r>
              <a:rPr lang="en-IN" sz="1700" dirty="0">
                <a:solidFill>
                  <a:schemeClr val="tx1"/>
                </a:solidFill>
              </a:rPr>
              <a:t>The transaction price is the amount the seller is entitled to receive from </a:t>
            </a:r>
            <a:r>
              <a:rPr lang="en-US" sz="1700" dirty="0">
                <a:solidFill>
                  <a:schemeClr val="tx1"/>
                </a:solidFill>
              </a:rPr>
              <a:t>the customer.</a:t>
            </a:r>
          </a:p>
        </p:txBody>
      </p:sp>
      <p:sp>
        <p:nvSpPr>
          <p:cNvPr id="17" name="Rectangle 16"/>
          <p:cNvSpPr/>
          <p:nvPr/>
        </p:nvSpPr>
        <p:spPr>
          <a:xfrm>
            <a:off x="4813501" y="1239260"/>
            <a:ext cx="4247128" cy="3072385"/>
          </a:xfrm>
          <a:prstGeom prst="rect">
            <a:avLst/>
          </a:prstGeom>
          <a:solidFill>
            <a:srgbClr val="A3E7FF"/>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ctr" anchorCtr="0">
            <a:noAutofit/>
          </a:bodyPr>
          <a:lstStyle/>
          <a:p>
            <a:r>
              <a:rPr lang="en-US" sz="1700" dirty="0"/>
              <a:t>Adjust transaction price for:</a:t>
            </a:r>
          </a:p>
          <a:p>
            <a:pPr marL="285750" indent="-285750">
              <a:buFont typeface="Arial" panose="020B0604020202020204" pitchFamily="34" charset="0"/>
              <a:buChar char="•"/>
            </a:pPr>
            <a:r>
              <a:rPr lang="en-IN" sz="1700" dirty="0"/>
              <a:t>Variable consideration (estimated as either the expected value or the most likely amount). Constraint: Variable consideration is recognized only to the extent it is probable that a significant reversal will not occur in the future.</a:t>
            </a:r>
          </a:p>
          <a:p>
            <a:pPr marL="285750" indent="-285750">
              <a:buFont typeface="Arial" panose="020B0604020202020204" pitchFamily="34" charset="0"/>
              <a:buChar char="•"/>
            </a:pPr>
            <a:r>
              <a:rPr lang="en-IN" sz="1700" kern="1200" dirty="0"/>
              <a:t>Whether the seller is acting as a principal or agent</a:t>
            </a:r>
          </a:p>
          <a:p>
            <a:pPr marL="285750" indent="-285750">
              <a:buFont typeface="Arial" panose="020B0604020202020204" pitchFamily="34" charset="0"/>
              <a:buChar char="•"/>
            </a:pPr>
            <a:r>
              <a:rPr lang="en-IN" sz="1700" dirty="0"/>
              <a:t>A significant financing component</a:t>
            </a:r>
          </a:p>
          <a:p>
            <a:pPr marL="285750" indent="-285750">
              <a:buFont typeface="Arial" panose="020B0604020202020204" pitchFamily="34" charset="0"/>
              <a:buChar char="•"/>
            </a:pPr>
            <a:r>
              <a:rPr lang="en-IN" sz="1700" kern="1200" dirty="0"/>
              <a:t>Any payments by the seller to the customer</a:t>
            </a:r>
            <a:endParaRPr lang="en-US" sz="1700" kern="1200" dirty="0"/>
          </a:p>
        </p:txBody>
      </p:sp>
      <p:sp>
        <p:nvSpPr>
          <p:cNvPr id="23" name="Notched Right Arrow 22"/>
          <p:cNvSpPr/>
          <p:nvPr/>
        </p:nvSpPr>
        <p:spPr>
          <a:xfrm>
            <a:off x="570121" y="4778655"/>
            <a:ext cx="1819656" cy="1339829"/>
          </a:xfrm>
          <a:prstGeom prst="notchedRightArrow">
            <a:avLst>
              <a:gd name="adj1" fmla="val 100000"/>
              <a:gd name="adj2" fmla="val 18249"/>
            </a:avLst>
          </a:prstGeom>
          <a:solidFill>
            <a:srgbClr val="C6E3B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00050">
              <a:lnSpc>
                <a:spcPct val="90000"/>
              </a:lnSpc>
              <a:spcAft>
                <a:spcPct val="35000"/>
              </a:spcAft>
            </a:pPr>
            <a:r>
              <a:rPr lang="en-US" sz="1700" b="1" u="sng" dirty="0">
                <a:solidFill>
                  <a:schemeClr val="tx1"/>
                </a:solidFill>
              </a:rPr>
              <a:t>Step 4</a:t>
            </a:r>
          </a:p>
          <a:p>
            <a:pPr lvl="0" algn="ctr" defTabSz="400050">
              <a:lnSpc>
                <a:spcPct val="90000"/>
              </a:lnSpc>
              <a:spcAft>
                <a:spcPct val="35000"/>
              </a:spcAft>
            </a:pPr>
            <a:r>
              <a:rPr lang="en-US" sz="1700" dirty="0">
                <a:solidFill>
                  <a:schemeClr val="tx1"/>
                </a:solidFill>
              </a:rPr>
              <a:t>Allocate the transaction price</a:t>
            </a:r>
          </a:p>
        </p:txBody>
      </p:sp>
      <p:sp>
        <p:nvSpPr>
          <p:cNvPr id="24" name="Rectangle 23"/>
          <p:cNvSpPr/>
          <p:nvPr/>
        </p:nvSpPr>
        <p:spPr>
          <a:xfrm>
            <a:off x="2419715" y="4402084"/>
            <a:ext cx="2354124" cy="2092971"/>
          </a:xfrm>
          <a:prstGeom prst="rect">
            <a:avLst/>
          </a:prstGeom>
          <a:solidFill>
            <a:srgbClr val="C6E3BB"/>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ctr" anchorCtr="0">
            <a:noAutofit/>
          </a:bodyPr>
          <a:lstStyle/>
          <a:p>
            <a:pPr algn="ctr"/>
            <a:r>
              <a:rPr lang="en-IN" sz="1700" dirty="0"/>
              <a:t>Allocate the transaction price to performance obligations based on relative </a:t>
            </a:r>
            <a:r>
              <a:rPr lang="en-IN" sz="1700" dirty="0" smtClean="0"/>
              <a:t>stand-alone </a:t>
            </a:r>
            <a:r>
              <a:rPr lang="en-IN" sz="1700" dirty="0"/>
              <a:t>selling prices of the goods or services in each performance </a:t>
            </a:r>
            <a:r>
              <a:rPr lang="en-US" sz="1700" dirty="0"/>
              <a:t>obligation.</a:t>
            </a:r>
          </a:p>
        </p:txBody>
      </p:sp>
      <p:sp>
        <p:nvSpPr>
          <p:cNvPr id="25" name="Rectangle 24"/>
          <p:cNvSpPr/>
          <p:nvPr/>
        </p:nvSpPr>
        <p:spPr>
          <a:xfrm>
            <a:off x="4813501" y="4402084"/>
            <a:ext cx="4247128" cy="2092971"/>
          </a:xfrm>
          <a:prstGeom prst="rect">
            <a:avLst/>
          </a:prstGeom>
          <a:solidFill>
            <a:srgbClr val="C6E3BB"/>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ctr" anchorCtr="0">
            <a:noAutofit/>
          </a:bodyPr>
          <a:lstStyle/>
          <a:p>
            <a:r>
              <a:rPr lang="en-IN" sz="1700" kern="1200" dirty="0"/>
              <a:t>Various approaches are available to estimate stand-alone selling prices:</a:t>
            </a:r>
          </a:p>
          <a:p>
            <a:pPr marL="285750" indent="-285750">
              <a:buFont typeface="Arial" panose="020B0604020202020204" pitchFamily="34" charset="0"/>
              <a:buChar char="•"/>
            </a:pPr>
            <a:r>
              <a:rPr lang="en-IN" sz="1700" dirty="0"/>
              <a:t>Adjusted market assessment approach</a:t>
            </a:r>
          </a:p>
          <a:p>
            <a:pPr marL="285750" indent="-285750">
              <a:buFont typeface="Arial" panose="020B0604020202020204" pitchFamily="34" charset="0"/>
              <a:buChar char="•"/>
            </a:pPr>
            <a:r>
              <a:rPr lang="en-IN" sz="1700" kern="1200" dirty="0"/>
              <a:t>Expected cost plus margin approach</a:t>
            </a:r>
          </a:p>
          <a:p>
            <a:pPr marL="285750" indent="-285750">
              <a:buFont typeface="Arial" panose="020B0604020202020204" pitchFamily="34" charset="0"/>
              <a:buChar char="•"/>
            </a:pPr>
            <a:r>
              <a:rPr lang="en-IN" sz="1700" dirty="0"/>
              <a:t>Residual approach</a:t>
            </a:r>
            <a:endParaRPr lang="en-US" sz="1700" kern="1200" dirty="0"/>
          </a:p>
        </p:txBody>
      </p:sp>
      <p:sp>
        <p:nvSpPr>
          <p:cNvPr id="13" name="TextBox 12"/>
          <p:cNvSpPr txBox="1"/>
          <p:nvPr/>
        </p:nvSpPr>
        <p:spPr>
          <a:xfrm>
            <a:off x="2235626" y="887165"/>
            <a:ext cx="2697559" cy="353943"/>
          </a:xfrm>
          <a:prstGeom prst="rect">
            <a:avLst/>
          </a:prstGeom>
          <a:noFill/>
        </p:spPr>
        <p:txBody>
          <a:bodyPr wrap="square" rtlCol="0">
            <a:spAutoFit/>
          </a:bodyPr>
          <a:lstStyle/>
          <a:p>
            <a:pPr algn="ctr"/>
            <a:r>
              <a:rPr lang="en-IN" sz="1700" b="1" dirty="0">
                <a:latin typeface="+mn-lt"/>
              </a:rPr>
              <a:t>Fundamental Issues (Part A)</a:t>
            </a:r>
            <a:endParaRPr lang="en-US" sz="1700" b="1" dirty="0">
              <a:latin typeface="+mn-lt"/>
            </a:endParaRPr>
          </a:p>
        </p:txBody>
      </p:sp>
      <p:sp>
        <p:nvSpPr>
          <p:cNvPr id="14" name="TextBox 13"/>
          <p:cNvSpPr txBox="1"/>
          <p:nvPr/>
        </p:nvSpPr>
        <p:spPr>
          <a:xfrm>
            <a:off x="5474753" y="889066"/>
            <a:ext cx="2687409" cy="353943"/>
          </a:xfrm>
          <a:prstGeom prst="rect">
            <a:avLst/>
          </a:prstGeom>
          <a:noFill/>
        </p:spPr>
        <p:txBody>
          <a:bodyPr wrap="square" rtlCol="0">
            <a:spAutoFit/>
          </a:bodyPr>
          <a:lstStyle/>
          <a:p>
            <a:pPr algn="ctr"/>
            <a:r>
              <a:rPr lang="en-IN" sz="1700" b="1" dirty="0">
                <a:latin typeface="+mn-lt"/>
              </a:rPr>
              <a:t>Special Issues (Part B)</a:t>
            </a:r>
            <a:endParaRPr lang="en-US" sz="1700" b="1" dirty="0">
              <a:latin typeface="+mn-lt"/>
            </a:endParaRPr>
          </a:p>
        </p:txBody>
      </p:sp>
      <p:sp>
        <p:nvSpPr>
          <p:cNvPr id="18" name="Title 1"/>
          <p:cNvSpPr>
            <a:spLocks noGrp="1"/>
          </p:cNvSpPr>
          <p:nvPr>
            <p:ph type="title"/>
          </p:nvPr>
        </p:nvSpPr>
        <p:spPr>
          <a:xfrm>
            <a:off x="570121" y="25313"/>
            <a:ext cx="8229600" cy="861852"/>
          </a:xfrm>
        </p:spPr>
        <p:txBody>
          <a:bodyPr>
            <a:noAutofit/>
          </a:bodyPr>
          <a:lstStyle/>
          <a:p>
            <a:r>
              <a:rPr lang="en-US" sz="2400" dirty="0"/>
              <a:t>Summary of Fundamental and Special Issues Related to Recognizing </a:t>
            </a:r>
            <a:r>
              <a:rPr lang="en-US" sz="2400" dirty="0" smtClean="0"/>
              <a:t>Revenue </a:t>
            </a:r>
            <a:r>
              <a:rPr lang="en-US" sz="2100" dirty="0" smtClean="0"/>
              <a:t>(continued)</a:t>
            </a:r>
            <a:endParaRPr lang="en-US" sz="2100" dirty="0"/>
          </a:p>
        </p:txBody>
      </p:sp>
      <p:sp>
        <p:nvSpPr>
          <p:cNvPr id="11" name="Title 2"/>
          <p:cNvSpPr txBox="1">
            <a:spLocks/>
          </p:cNvSpPr>
          <p:nvPr/>
        </p:nvSpPr>
        <p:spPr bwMode="auto">
          <a:xfrm>
            <a:off x="8388170"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LO5-8</a:t>
            </a:r>
          </a:p>
        </p:txBody>
      </p:sp>
    </p:spTree>
    <p:extLst>
      <p:ext uri="{BB962C8B-B14F-4D97-AF65-F5344CB8AC3E}">
        <p14:creationId xmlns:p14="http://schemas.microsoft.com/office/powerpoint/2010/main" val="64676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23" grpId="0" animBg="1"/>
      <p:bldP spid="24" grpId="0" animBg="1"/>
      <p:bldP spid="25"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743439" y="1371741"/>
            <a:ext cx="2239347" cy="5235687"/>
          </a:xfrm>
          <a:prstGeom prst="rect">
            <a:avLst/>
          </a:prstGeom>
          <a:solidFill>
            <a:srgbClr val="FABEA7"/>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t" anchorCtr="0">
            <a:noAutofit/>
          </a:bodyPr>
          <a:lstStyle/>
          <a:p>
            <a:r>
              <a:rPr lang="en-IN" sz="1700" dirty="0"/>
              <a:t>Recognize revenue </a:t>
            </a:r>
            <a:r>
              <a:rPr lang="en-IN" sz="1700" b="1" dirty="0"/>
              <a:t>at a single </a:t>
            </a:r>
            <a:r>
              <a:rPr lang="en-IN" sz="1700" b="1" dirty="0" smtClean="0"/>
              <a:t>point in </a:t>
            </a:r>
            <a:r>
              <a:rPr lang="en-IN" sz="1700" b="1" dirty="0"/>
              <a:t>time </a:t>
            </a:r>
            <a:r>
              <a:rPr lang="en-IN" sz="1700" dirty="0"/>
              <a:t>when control passes to the customer, which is more likely if the </a:t>
            </a:r>
            <a:r>
              <a:rPr lang="en-US" sz="1700" dirty="0"/>
              <a:t>customer has:</a:t>
            </a:r>
          </a:p>
          <a:p>
            <a:pPr marL="342900" indent="-342900">
              <a:buFont typeface="Arial" panose="020B0604020202020204" pitchFamily="34" charset="0"/>
              <a:buChar char="•"/>
            </a:pPr>
            <a:r>
              <a:rPr lang="en-IN" sz="1700" dirty="0"/>
              <a:t>Obligation to pay the </a:t>
            </a:r>
            <a:r>
              <a:rPr lang="en-IN" sz="1700" dirty="0" smtClean="0"/>
              <a:t>seller</a:t>
            </a:r>
            <a:endParaRPr lang="en-IN" sz="1700" dirty="0"/>
          </a:p>
          <a:p>
            <a:pPr marL="342900" indent="-342900">
              <a:buFont typeface="Arial" panose="020B0604020202020204" pitchFamily="34" charset="0"/>
              <a:buChar char="•"/>
            </a:pPr>
            <a:r>
              <a:rPr lang="en-IN" sz="1700" dirty="0"/>
              <a:t>Legal title to the </a:t>
            </a:r>
            <a:r>
              <a:rPr lang="en-IN" sz="1700" dirty="0" smtClean="0"/>
              <a:t>asset</a:t>
            </a:r>
            <a:endParaRPr lang="en-IN" sz="1700" dirty="0"/>
          </a:p>
          <a:p>
            <a:pPr marL="342900" indent="-342900">
              <a:buFont typeface="Arial" panose="020B0604020202020204" pitchFamily="34" charset="0"/>
              <a:buChar char="•"/>
            </a:pPr>
            <a:r>
              <a:rPr lang="en-IN" sz="1700" kern="1200" dirty="0"/>
              <a:t>Possession of the </a:t>
            </a:r>
            <a:r>
              <a:rPr lang="en-IN" sz="1700" kern="1200" dirty="0" smtClean="0"/>
              <a:t>asset</a:t>
            </a:r>
            <a:endParaRPr lang="en-US" sz="1700" dirty="0"/>
          </a:p>
          <a:p>
            <a:pPr marL="342900" indent="-342900">
              <a:buFont typeface="Arial" panose="020B0604020202020204" pitchFamily="34" charset="0"/>
              <a:buChar char="•"/>
            </a:pPr>
            <a:r>
              <a:rPr lang="en-IN" sz="1700" kern="1200" dirty="0"/>
              <a:t>Assumed the risk and rewards of </a:t>
            </a:r>
            <a:r>
              <a:rPr lang="en-IN" sz="1700" kern="1200" dirty="0" smtClean="0"/>
              <a:t>ownership</a:t>
            </a:r>
            <a:endParaRPr lang="en-IN" sz="1700" kern="1200" dirty="0"/>
          </a:p>
          <a:p>
            <a:pPr marL="342900" indent="-342900">
              <a:buFont typeface="Arial" panose="020B0604020202020204" pitchFamily="34" charset="0"/>
              <a:buChar char="•"/>
            </a:pPr>
            <a:r>
              <a:rPr lang="en-IN" sz="1700" dirty="0"/>
              <a:t>Accepted the </a:t>
            </a:r>
            <a:r>
              <a:rPr lang="en-IN" sz="1700" dirty="0" smtClean="0"/>
              <a:t>asset</a:t>
            </a:r>
            <a:endParaRPr lang="en-IN" sz="1700" kern="1200" dirty="0"/>
          </a:p>
        </p:txBody>
      </p:sp>
      <p:sp>
        <p:nvSpPr>
          <p:cNvPr id="9" name="Rectangle 8"/>
          <p:cNvSpPr/>
          <p:nvPr/>
        </p:nvSpPr>
        <p:spPr>
          <a:xfrm>
            <a:off x="3067626" y="1371741"/>
            <a:ext cx="2241460" cy="5235688"/>
          </a:xfrm>
          <a:prstGeom prst="rect">
            <a:avLst/>
          </a:prstGeom>
          <a:solidFill>
            <a:srgbClr val="FABEA7"/>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t" anchorCtr="0">
            <a:noAutofit/>
          </a:bodyPr>
          <a:lstStyle/>
          <a:p>
            <a:r>
              <a:rPr lang="en-IN" sz="1700" dirty="0"/>
              <a:t>Recognize revenue </a:t>
            </a:r>
            <a:r>
              <a:rPr lang="en-IN" sz="1700" b="1" dirty="0"/>
              <a:t>over a period </a:t>
            </a:r>
            <a:r>
              <a:rPr lang="en-IN" sz="1700" b="1" dirty="0" smtClean="0"/>
              <a:t>of </a:t>
            </a:r>
            <a:r>
              <a:rPr lang="en-US" sz="1700" b="1" dirty="0" smtClean="0"/>
              <a:t>time </a:t>
            </a:r>
            <a:r>
              <a:rPr lang="en-US" sz="1700" dirty="0"/>
              <a:t>if:</a:t>
            </a:r>
          </a:p>
          <a:p>
            <a:pPr marL="342900" indent="-342900">
              <a:buFont typeface="Arial" panose="020B0604020202020204" pitchFamily="34" charset="0"/>
              <a:buChar char="•"/>
            </a:pPr>
            <a:r>
              <a:rPr lang="en-US" sz="1700" dirty="0"/>
              <a:t>Customer consumes benefit as work performed,</a:t>
            </a:r>
          </a:p>
          <a:p>
            <a:pPr marL="342900" indent="-342900">
              <a:buFont typeface="Arial" panose="020B0604020202020204" pitchFamily="34" charset="0"/>
              <a:buChar char="•"/>
            </a:pPr>
            <a:r>
              <a:rPr lang="en-IN" sz="1700" dirty="0"/>
              <a:t>Customer controls asset as it is created, or</a:t>
            </a:r>
          </a:p>
          <a:p>
            <a:pPr marL="342900" indent="-342900">
              <a:buFont typeface="Arial" panose="020B0604020202020204" pitchFamily="34" charset="0"/>
              <a:buChar char="•"/>
            </a:pPr>
            <a:r>
              <a:rPr lang="en-IN" sz="1700" dirty="0"/>
              <a:t>Seller is creating an asset that has no alternative use and the seller has right to receive payment for work </a:t>
            </a:r>
            <a:r>
              <a:rPr lang="en-IN" sz="1700" dirty="0" smtClean="0"/>
              <a:t>completed </a:t>
            </a:r>
            <a:endParaRPr lang="en-US" sz="1700" dirty="0"/>
          </a:p>
          <a:p>
            <a:pPr marL="342900" indent="-342900">
              <a:buFont typeface="Arial" panose="020B0604020202020204" pitchFamily="34" charset="0"/>
              <a:buChar char="•"/>
            </a:pPr>
            <a:endParaRPr lang="en-US" sz="1700" kern="1200" dirty="0"/>
          </a:p>
        </p:txBody>
      </p:sp>
      <p:sp>
        <p:nvSpPr>
          <p:cNvPr id="6" name="Rectangle 5"/>
          <p:cNvSpPr/>
          <p:nvPr/>
        </p:nvSpPr>
        <p:spPr>
          <a:xfrm>
            <a:off x="5368720" y="1371741"/>
            <a:ext cx="3721511" cy="5235688"/>
          </a:xfrm>
          <a:prstGeom prst="rect">
            <a:avLst/>
          </a:prstGeom>
          <a:solidFill>
            <a:srgbClr val="FABEA7"/>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t" anchorCtr="0">
            <a:noAutofit/>
          </a:bodyPr>
          <a:lstStyle/>
          <a:p>
            <a:r>
              <a:rPr lang="en-IN" sz="1650" dirty="0"/>
              <a:t>Must determine the timing of revenue recognition for:</a:t>
            </a:r>
          </a:p>
          <a:p>
            <a:pPr marL="285750" indent="-285750">
              <a:buFont typeface="Arial" panose="020B0604020202020204" pitchFamily="34" charset="0"/>
              <a:buChar char="•"/>
            </a:pPr>
            <a:r>
              <a:rPr lang="en-IN" sz="1650" dirty="0"/>
              <a:t>Licenses </a:t>
            </a:r>
            <a:r>
              <a:rPr lang="en-IN" sz="1650" dirty="0" smtClean="0"/>
              <a:t>(if functional intellectual property, usually recognize revenue at beginning of license; if symbolic intellectual property, recognize revenue over license period</a:t>
            </a:r>
            <a:r>
              <a:rPr lang="en-US" sz="1650" dirty="0" smtClean="0"/>
              <a:t>)</a:t>
            </a:r>
            <a:endParaRPr lang="en-US" sz="1650" dirty="0"/>
          </a:p>
          <a:p>
            <a:pPr marL="285750" indent="-285750">
              <a:buFont typeface="Arial" panose="020B0604020202020204" pitchFamily="34" charset="0"/>
              <a:buChar char="•"/>
            </a:pPr>
            <a:r>
              <a:rPr lang="en-IN" sz="1650" dirty="0"/>
              <a:t>Franchises (initial fees recognized when goods and services are transferred; continuing fees recognized over time</a:t>
            </a:r>
            <a:r>
              <a:rPr lang="en-IN" sz="1650" dirty="0" smtClean="0"/>
              <a:t>)</a:t>
            </a:r>
            <a:endParaRPr lang="en-IN" sz="1650" dirty="0"/>
          </a:p>
          <a:p>
            <a:pPr marL="285750" indent="-285750">
              <a:buFont typeface="Arial" panose="020B0604020202020204" pitchFamily="34" charset="0"/>
              <a:buChar char="•"/>
            </a:pPr>
            <a:r>
              <a:rPr lang="en-IN" sz="1650" dirty="0"/>
              <a:t>Bill-and-hold arrangements (typically do not transfer control, so recognize upon delivery of goods to customer</a:t>
            </a:r>
            <a:r>
              <a:rPr lang="en-IN" sz="1650" dirty="0" smtClean="0"/>
              <a:t>)</a:t>
            </a:r>
            <a:endParaRPr lang="en-IN" sz="1650" dirty="0"/>
          </a:p>
          <a:p>
            <a:pPr marL="285750" indent="-285750">
              <a:buFont typeface="Arial" panose="020B0604020202020204" pitchFamily="34" charset="0"/>
              <a:buChar char="•"/>
            </a:pPr>
            <a:r>
              <a:rPr lang="en-US" sz="1650" dirty="0"/>
              <a:t>Consignment arrangements (do not transfer control, so recognize </a:t>
            </a:r>
            <a:r>
              <a:rPr lang="en-IN" sz="1650" dirty="0"/>
              <a:t>after sale to end customer occurs</a:t>
            </a:r>
            <a:r>
              <a:rPr lang="en-IN" sz="1650" dirty="0" smtClean="0"/>
              <a:t>)</a:t>
            </a:r>
            <a:endParaRPr lang="en-IN" sz="1650" dirty="0"/>
          </a:p>
          <a:p>
            <a:pPr marL="285750" indent="-285750">
              <a:buFont typeface="Arial" panose="020B0604020202020204" pitchFamily="34" charset="0"/>
              <a:buChar char="•"/>
            </a:pPr>
            <a:r>
              <a:rPr lang="en-US" sz="1650" dirty="0"/>
              <a:t>Gift cards (initially deferred and then recognized as redeemed </a:t>
            </a:r>
            <a:r>
              <a:rPr lang="en-US" sz="1650" dirty="0" smtClean="0"/>
              <a:t>or expire)</a:t>
            </a:r>
            <a:endParaRPr lang="en-US" sz="1650" kern="1200" dirty="0"/>
          </a:p>
        </p:txBody>
      </p:sp>
      <p:sp>
        <p:nvSpPr>
          <p:cNvPr id="10" name="TextBox 9"/>
          <p:cNvSpPr txBox="1"/>
          <p:nvPr/>
        </p:nvSpPr>
        <p:spPr>
          <a:xfrm>
            <a:off x="1104623" y="911079"/>
            <a:ext cx="3828561" cy="353943"/>
          </a:xfrm>
          <a:prstGeom prst="rect">
            <a:avLst/>
          </a:prstGeom>
          <a:noFill/>
        </p:spPr>
        <p:txBody>
          <a:bodyPr wrap="square" rtlCol="0">
            <a:spAutoFit/>
          </a:bodyPr>
          <a:lstStyle/>
          <a:p>
            <a:pPr algn="ctr"/>
            <a:r>
              <a:rPr lang="en-IN" sz="1700" b="1" dirty="0">
                <a:latin typeface="+mn-lt"/>
              </a:rPr>
              <a:t>Fundamental Issues (Part A)</a:t>
            </a:r>
            <a:endParaRPr lang="en-US" sz="1700" b="1" dirty="0">
              <a:latin typeface="+mn-lt"/>
            </a:endParaRPr>
          </a:p>
        </p:txBody>
      </p:sp>
      <p:sp>
        <p:nvSpPr>
          <p:cNvPr id="11" name="TextBox 10"/>
          <p:cNvSpPr txBox="1"/>
          <p:nvPr/>
        </p:nvSpPr>
        <p:spPr>
          <a:xfrm>
            <a:off x="6274755" y="905378"/>
            <a:ext cx="2220999" cy="264397"/>
          </a:xfrm>
          <a:prstGeom prst="rect">
            <a:avLst/>
          </a:prstGeom>
          <a:noFill/>
        </p:spPr>
        <p:txBody>
          <a:bodyPr wrap="square" rtlCol="0">
            <a:spAutoFit/>
          </a:bodyPr>
          <a:lstStyle/>
          <a:p>
            <a:pPr algn="ctr"/>
            <a:r>
              <a:rPr lang="en-IN" sz="1700" b="1" dirty="0">
                <a:latin typeface="+mn-lt"/>
              </a:rPr>
              <a:t>Special Issues (Part B)</a:t>
            </a:r>
            <a:endParaRPr lang="en-US" sz="1700" b="1" dirty="0">
              <a:latin typeface="+mn-lt"/>
            </a:endParaRPr>
          </a:p>
        </p:txBody>
      </p:sp>
      <p:sp>
        <p:nvSpPr>
          <p:cNvPr id="12" name="Title 1"/>
          <p:cNvSpPr>
            <a:spLocks noGrp="1"/>
          </p:cNvSpPr>
          <p:nvPr>
            <p:ph type="title"/>
          </p:nvPr>
        </p:nvSpPr>
        <p:spPr>
          <a:xfrm>
            <a:off x="611559" y="76921"/>
            <a:ext cx="8478671" cy="834158"/>
          </a:xfrm>
        </p:spPr>
        <p:txBody>
          <a:bodyPr>
            <a:noAutofit/>
          </a:bodyPr>
          <a:lstStyle/>
          <a:p>
            <a:r>
              <a:rPr lang="en-US" sz="2400" dirty="0"/>
              <a:t>Summary of Fundamental and Special Issues Related to Recognizing </a:t>
            </a:r>
            <a:r>
              <a:rPr lang="en-US" sz="2400" dirty="0" smtClean="0"/>
              <a:t>Revenue (concluded)</a:t>
            </a:r>
            <a:endParaRPr lang="en-US" sz="2400" dirty="0"/>
          </a:p>
        </p:txBody>
      </p:sp>
      <p:sp>
        <p:nvSpPr>
          <p:cNvPr id="14" name="Title 2"/>
          <p:cNvSpPr txBox="1">
            <a:spLocks/>
          </p:cNvSpPr>
          <p:nvPr/>
        </p:nvSpPr>
        <p:spPr bwMode="auto">
          <a:xfrm>
            <a:off x="8388170"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LO5-8</a:t>
            </a:r>
          </a:p>
        </p:txBody>
      </p:sp>
    </p:spTree>
    <p:extLst>
      <p:ext uri="{BB962C8B-B14F-4D97-AF65-F5344CB8AC3E}">
        <p14:creationId xmlns:p14="http://schemas.microsoft.com/office/powerpoint/2010/main" val="14581305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animBg="1"/>
      <p:bldP spid="6"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a:t>
            </a:r>
            <a:r>
              <a:rPr lang="en-US" altLang="en-US" b="1" dirty="0" smtClean="0"/>
              <a:t>Check: Disclosure </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lvl="0" indent="0">
              <a:buNone/>
            </a:pPr>
            <a:r>
              <a:rPr lang="en-US" sz="2000" dirty="0"/>
              <a:t>Which of the following </a:t>
            </a:r>
            <a:r>
              <a:rPr lang="en-US" sz="2000" dirty="0" smtClean="0"/>
              <a:t>is true about sellers’ revenue disclosures?</a:t>
            </a:r>
            <a:endParaRPr lang="en-US" sz="2000" dirty="0"/>
          </a:p>
          <a:p>
            <a:pPr marL="457200" indent="-457200">
              <a:buFont typeface="+mj-lt"/>
              <a:buAutoNum type="alphaLcPeriod"/>
            </a:pPr>
            <a:r>
              <a:rPr lang="en-US" sz="2000" dirty="0" smtClean="0"/>
              <a:t>Sellers do not have to </a:t>
            </a:r>
            <a:r>
              <a:rPr lang="en-US" sz="2000" dirty="0"/>
              <a:t>separate their revenue into categories that help investors understand the nature, amount, </a:t>
            </a:r>
            <a:r>
              <a:rPr lang="en-US" sz="2000" dirty="0" smtClean="0"/>
              <a:t>timing, </a:t>
            </a:r>
            <a:r>
              <a:rPr lang="en-US" sz="2000" dirty="0"/>
              <a:t>and uncertainty of revenue and cash </a:t>
            </a:r>
            <a:r>
              <a:rPr lang="en-US" sz="2000" dirty="0" smtClean="0"/>
              <a:t>flows</a:t>
            </a:r>
            <a:endParaRPr lang="en-US" sz="2000" dirty="0"/>
          </a:p>
          <a:p>
            <a:pPr marL="457200" indent="-457200">
              <a:buFont typeface="+mj-lt"/>
              <a:buAutoNum type="alphaLcPeriod"/>
            </a:pPr>
            <a:r>
              <a:rPr lang="en-US" sz="2000" dirty="0" smtClean="0"/>
              <a:t> </a:t>
            </a:r>
            <a:r>
              <a:rPr lang="en-US" sz="2000" dirty="0"/>
              <a:t>Sellers </a:t>
            </a:r>
            <a:r>
              <a:rPr lang="en-US" sz="2000" dirty="0" smtClean="0"/>
              <a:t>do not need to describe </a:t>
            </a:r>
            <a:r>
              <a:rPr lang="en-US" sz="2000" dirty="0"/>
              <a:t>their outstanding performance obligations, discuss how performance obligations typically are </a:t>
            </a:r>
            <a:r>
              <a:rPr lang="en-US" sz="2000" dirty="0" smtClean="0"/>
              <a:t>satisfied, </a:t>
            </a:r>
            <a:r>
              <a:rPr lang="en-US" sz="2000" dirty="0"/>
              <a:t>and describe important contractual provisions like payment terms and policies for refunds, </a:t>
            </a:r>
            <a:r>
              <a:rPr lang="en-US" sz="2000" dirty="0" smtClean="0"/>
              <a:t>returns, </a:t>
            </a:r>
            <a:r>
              <a:rPr lang="en-US" sz="2000" dirty="0"/>
              <a:t>and </a:t>
            </a:r>
            <a:r>
              <a:rPr lang="en-US" sz="2000" dirty="0" smtClean="0"/>
              <a:t>warranties </a:t>
            </a:r>
            <a:endParaRPr lang="en-US" sz="2000" dirty="0"/>
          </a:p>
          <a:p>
            <a:pPr marL="457200" indent="-457200">
              <a:buFont typeface="+mj-lt"/>
              <a:buAutoNum type="alphaLcPeriod"/>
            </a:pPr>
            <a:r>
              <a:rPr lang="en-US" sz="2000" dirty="0" smtClean="0"/>
              <a:t>Sellers must disclose </a:t>
            </a:r>
            <a:r>
              <a:rPr lang="en-US" sz="2000" dirty="0"/>
              <a:t>any significant judgements used to estimate transaction </a:t>
            </a:r>
            <a:r>
              <a:rPr lang="en-US" sz="2000" dirty="0" smtClean="0"/>
              <a:t>prices</a:t>
            </a:r>
          </a:p>
          <a:p>
            <a:pPr marL="457200" indent="-457200">
              <a:buFont typeface="+mj-lt"/>
              <a:buAutoNum type="alphaLcPeriod"/>
            </a:pPr>
            <a:r>
              <a:rPr lang="en-US" sz="2000" dirty="0" smtClean="0"/>
              <a:t> </a:t>
            </a:r>
            <a:r>
              <a:rPr lang="en-US" sz="2000" dirty="0"/>
              <a:t>Sellers </a:t>
            </a:r>
            <a:r>
              <a:rPr lang="en-US" sz="2000" dirty="0" smtClean="0"/>
              <a:t>do not need to explain </a:t>
            </a:r>
            <a:r>
              <a:rPr lang="en-US" sz="2000" dirty="0"/>
              <a:t>significant changes in </a:t>
            </a:r>
            <a:r>
              <a:rPr lang="en-US" sz="2000" dirty="0" smtClean="0"/>
              <a:t>contract </a:t>
            </a:r>
            <a:r>
              <a:rPr lang="en-US" sz="2000" dirty="0"/>
              <a:t>assets and contract liabilities that occurred during the </a:t>
            </a:r>
            <a:r>
              <a:rPr lang="en-US" sz="2000" dirty="0" smtClean="0"/>
              <a:t>period</a:t>
            </a:r>
            <a:endParaRPr lang="en-US" sz="2000" dirty="0"/>
          </a:p>
        </p:txBody>
      </p:sp>
      <p:sp>
        <p:nvSpPr>
          <p:cNvPr id="2" name="Oval 1"/>
          <p:cNvSpPr/>
          <p:nvPr/>
        </p:nvSpPr>
        <p:spPr bwMode="auto">
          <a:xfrm>
            <a:off x="761999" y="4106005"/>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907705" y="5451636"/>
            <a:ext cx="8013550" cy="1200329"/>
          </a:xfrm>
          <a:prstGeom prst="rect">
            <a:avLst/>
          </a:prstGeom>
          <a:solidFill>
            <a:srgbClr val="FDEADA"/>
          </a:solidFill>
          <a:ln w="6350">
            <a:solidFill>
              <a:schemeClr val="tx1"/>
            </a:solidFill>
          </a:ln>
        </p:spPr>
        <p:txBody>
          <a:bodyPr wrap="square" rtlCol="0">
            <a:spAutoFit/>
          </a:bodyPr>
          <a:lstStyle/>
          <a:p>
            <a:r>
              <a:rPr lang="en-US" dirty="0" smtClean="0"/>
              <a:t>The correct answer is </a:t>
            </a:r>
            <a:r>
              <a:rPr lang="en-US" i="1" dirty="0" smtClean="0"/>
              <a:t>c. </a:t>
            </a:r>
            <a:r>
              <a:rPr lang="en-US" dirty="0" smtClean="0"/>
              <a:t>Sellers </a:t>
            </a:r>
            <a:r>
              <a:rPr lang="en-US" b="1" dirty="0">
                <a:solidFill>
                  <a:srgbClr val="C00000"/>
                </a:solidFill>
              </a:rPr>
              <a:t>must disclose </a:t>
            </a:r>
            <a:r>
              <a:rPr lang="en-US" dirty="0"/>
              <a:t>any significant judgments used to estimate transaction prices, to allocate transaction prices to performance obligations, and to determine when performance obligations have been satisfied.</a:t>
            </a:r>
          </a:p>
        </p:txBody>
      </p:sp>
      <p:sp>
        <p:nvSpPr>
          <p:cNvPr id="6" name="Title 2"/>
          <p:cNvSpPr txBox="1">
            <a:spLocks/>
          </p:cNvSpPr>
          <p:nvPr/>
        </p:nvSpPr>
        <p:spPr bwMode="auto">
          <a:xfrm>
            <a:off x="8388170"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LO5-8</a:t>
            </a:r>
          </a:p>
        </p:txBody>
      </p:sp>
    </p:spTree>
    <p:extLst>
      <p:ext uri="{BB962C8B-B14F-4D97-AF65-F5344CB8AC3E}">
        <p14:creationId xmlns:p14="http://schemas.microsoft.com/office/powerpoint/2010/main" val="204289789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p:txBody>
          <a:bodyPr>
            <a:normAutofit/>
          </a:bodyPr>
          <a:lstStyle/>
          <a:p>
            <a:r>
              <a:rPr lang="en-IN" sz="3200" dirty="0">
                <a:ea typeface="Adobe Fan Heiti Std B"/>
                <a:cs typeface="Adobe Fan Heiti Std B"/>
              </a:rPr>
              <a:t>Chapter 5 Part C:</a:t>
            </a:r>
            <a:br>
              <a:rPr lang="en-IN" sz="3200" dirty="0">
                <a:ea typeface="Adobe Fan Heiti Std B"/>
                <a:cs typeface="Adobe Fan Heiti Std B"/>
              </a:rPr>
            </a:br>
            <a:r>
              <a:rPr lang="en-IN" sz="3200" dirty="0">
                <a:ea typeface="Adobe Fan Heiti Std B"/>
                <a:cs typeface="Adobe Fan Heiti Std B"/>
              </a:rPr>
              <a:t>Accounting for Long-Term Contracts</a:t>
            </a:r>
          </a:p>
        </p:txBody>
      </p:sp>
      <p:sp>
        <p:nvSpPr>
          <p:cNvPr id="3" name="Content Placeholder 2"/>
          <p:cNvSpPr>
            <a:spLocks noGrp="1"/>
          </p:cNvSpPr>
          <p:nvPr>
            <p:ph idx="1"/>
          </p:nvPr>
        </p:nvSpPr>
        <p:spPr/>
        <p:txBody>
          <a:bodyPr>
            <a:normAutofit fontScale="85000" lnSpcReduction="10000"/>
          </a:bodyPr>
          <a:lstStyle/>
          <a:p>
            <a:pPr marL="0" indent="0" fontAlgn="auto">
              <a:spcAft>
                <a:spcPts val="0"/>
              </a:spcAft>
              <a:buNone/>
              <a:defRPr/>
            </a:pPr>
            <a:r>
              <a:rPr lang="en-IN" dirty="0"/>
              <a:t>Steps 2 and 5 are critical for long-term contracts.</a:t>
            </a:r>
          </a:p>
          <a:p>
            <a:pPr fontAlgn="auto">
              <a:spcAft>
                <a:spcPts val="0"/>
              </a:spcAft>
              <a:buClr>
                <a:schemeClr val="tx1"/>
              </a:buClr>
              <a:buFont typeface="Arial" panose="020B0604020202020204" pitchFamily="34" charset="0"/>
              <a:buChar char="•"/>
              <a:defRPr/>
            </a:pPr>
            <a:r>
              <a:rPr lang="en-IN" b="1" i="1" dirty="0">
                <a:solidFill>
                  <a:srgbClr val="C00000"/>
                </a:solidFill>
              </a:rPr>
              <a:t>Step 2: Identify the performance obligations</a:t>
            </a:r>
          </a:p>
          <a:p>
            <a:pPr lvl="1" fontAlgn="auto">
              <a:spcAft>
                <a:spcPts val="0"/>
              </a:spcAft>
              <a:buClr>
                <a:schemeClr val="tx1"/>
              </a:buClr>
              <a:buFont typeface="Lucida Grande"/>
              <a:buChar char="–"/>
              <a:defRPr/>
            </a:pPr>
            <a:r>
              <a:rPr lang="en-IN" dirty="0"/>
              <a:t>Usually have a single performance obligation, because don’t meet the “separately identifiable” criterion necessary for goods and services to be viewed as </a:t>
            </a:r>
            <a:r>
              <a:rPr lang="en-IN" dirty="0" smtClean="0"/>
              <a:t>distinct</a:t>
            </a:r>
            <a:endParaRPr lang="en-IN" dirty="0"/>
          </a:p>
          <a:p>
            <a:pPr fontAlgn="auto">
              <a:spcAft>
                <a:spcPts val="0"/>
              </a:spcAft>
              <a:buClr>
                <a:schemeClr val="tx1"/>
              </a:buClr>
              <a:buFont typeface="Arial" panose="020B0604020202020204" pitchFamily="34" charset="0"/>
              <a:buChar char="•"/>
              <a:defRPr/>
            </a:pPr>
            <a:r>
              <a:rPr lang="en-IN" b="1" i="1" dirty="0">
                <a:solidFill>
                  <a:srgbClr val="C00000"/>
                </a:solidFill>
              </a:rPr>
              <a:t>Step 5: Recognize revenue when (or as) each performance obligation is satisfied</a:t>
            </a:r>
          </a:p>
          <a:p>
            <a:pPr lvl="1" fontAlgn="auto">
              <a:spcAft>
                <a:spcPts val="0"/>
              </a:spcAft>
              <a:buFont typeface="Lucida Grande"/>
              <a:buChar char="–"/>
              <a:defRPr/>
            </a:pPr>
            <a:r>
              <a:rPr lang="en-IN" dirty="0"/>
              <a:t>Recognizing revenue over time according to the progress toward completion</a:t>
            </a:r>
          </a:p>
          <a:p>
            <a:pPr lvl="2" fontAlgn="auto">
              <a:spcAft>
                <a:spcPts val="0"/>
              </a:spcAft>
              <a:buFont typeface="Arial" panose="020B0604020202020204" pitchFamily="34" charset="0"/>
              <a:buChar char="•"/>
              <a:defRPr/>
            </a:pPr>
            <a:r>
              <a:rPr lang="en-IN" dirty="0"/>
              <a:t>Long-term contracts often qualify</a:t>
            </a:r>
            <a:endParaRPr lang="en-US" dirty="0"/>
          </a:p>
          <a:p>
            <a:pPr lvl="1" fontAlgn="auto">
              <a:spcAft>
                <a:spcPts val="0"/>
              </a:spcAft>
              <a:buFont typeface="Lucida Grande"/>
              <a:buChar char="–"/>
              <a:defRPr/>
            </a:pPr>
            <a:r>
              <a:rPr lang="en-IN" dirty="0"/>
              <a:t>Recognizing revenue upon contract completion</a:t>
            </a:r>
          </a:p>
        </p:txBody>
      </p:sp>
      <p:sp>
        <p:nvSpPr>
          <p:cNvPr id="4" name="Title 2"/>
          <p:cNvSpPr txBox="1">
            <a:spLocks/>
          </p:cNvSpPr>
          <p:nvPr/>
        </p:nvSpPr>
        <p:spPr bwMode="auto">
          <a:xfrm>
            <a:off x="8389939" y="-218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200" dirty="0"/>
              <a:t>Accounting for a Profitable Long-Term Contract</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3" name="Rectangle 2"/>
          <p:cNvSpPr/>
          <p:nvPr/>
        </p:nvSpPr>
        <p:spPr>
          <a:xfrm>
            <a:off x="642205" y="1189653"/>
            <a:ext cx="8428453" cy="1938992"/>
          </a:xfrm>
          <a:prstGeom prst="rect">
            <a:avLst/>
          </a:prstGeom>
        </p:spPr>
        <p:txBody>
          <a:bodyPr>
            <a:spAutoFit/>
          </a:bodyPr>
          <a:lstStyle/>
          <a:p>
            <a:r>
              <a:rPr lang="en-IN" sz="2000" dirty="0">
                <a:latin typeface="+mn-lt"/>
              </a:rPr>
              <a:t>At the beginning of 2018, the Harding Construction Company received a contract to build an office building for $5 million. Harding will construct the building according to specifications provided by the buyer, and the project is estimated to take three years to complete. According to the contract, Harding will bill the buyer in installments over the construction period according to a prearranged schedule. Information related to the </a:t>
            </a:r>
            <a:r>
              <a:rPr lang="en-US" sz="2000" dirty="0">
                <a:latin typeface="+mn-lt"/>
              </a:rPr>
              <a:t>contract is as follows:</a:t>
            </a:r>
          </a:p>
        </p:txBody>
      </p:sp>
      <p:sp>
        <p:nvSpPr>
          <p:cNvPr id="7" name="Rectangle 6"/>
          <p:cNvSpPr/>
          <p:nvPr/>
        </p:nvSpPr>
        <p:spPr>
          <a:xfrm>
            <a:off x="5410833" y="3263089"/>
            <a:ext cx="652744" cy="369332"/>
          </a:xfrm>
          <a:prstGeom prst="rect">
            <a:avLst/>
          </a:prstGeom>
        </p:spPr>
        <p:txBody>
          <a:bodyPr wrap="none">
            <a:spAutoFit/>
          </a:bodyPr>
          <a:lstStyle/>
          <a:p>
            <a:pPr algn="ctr"/>
            <a:r>
              <a:rPr lang="en-US" b="1" dirty="0">
                <a:latin typeface="+mn-lt"/>
              </a:rPr>
              <a:t>2018</a:t>
            </a:r>
          </a:p>
        </p:txBody>
      </p:sp>
      <p:sp>
        <p:nvSpPr>
          <p:cNvPr id="8" name="Rectangle 7"/>
          <p:cNvSpPr/>
          <p:nvPr/>
        </p:nvSpPr>
        <p:spPr>
          <a:xfrm>
            <a:off x="6902993" y="3263089"/>
            <a:ext cx="652743" cy="369332"/>
          </a:xfrm>
          <a:prstGeom prst="rect">
            <a:avLst/>
          </a:prstGeom>
        </p:spPr>
        <p:txBody>
          <a:bodyPr wrap="none">
            <a:spAutoFit/>
          </a:bodyPr>
          <a:lstStyle/>
          <a:p>
            <a:pPr algn="r"/>
            <a:r>
              <a:rPr lang="en-US" b="1" dirty="0">
                <a:latin typeface="+mn-lt"/>
              </a:rPr>
              <a:t>2019</a:t>
            </a:r>
          </a:p>
        </p:txBody>
      </p:sp>
      <p:sp>
        <p:nvSpPr>
          <p:cNvPr id="9" name="Rectangle 8"/>
          <p:cNvSpPr/>
          <p:nvPr/>
        </p:nvSpPr>
        <p:spPr>
          <a:xfrm>
            <a:off x="8196550" y="3263089"/>
            <a:ext cx="652743" cy="369332"/>
          </a:xfrm>
          <a:prstGeom prst="rect">
            <a:avLst/>
          </a:prstGeom>
        </p:spPr>
        <p:txBody>
          <a:bodyPr wrap="none">
            <a:spAutoFit/>
          </a:bodyPr>
          <a:lstStyle/>
          <a:p>
            <a:pPr algn="r"/>
            <a:r>
              <a:rPr lang="en-US" b="1" dirty="0">
                <a:latin typeface="+mn-lt"/>
              </a:rPr>
              <a:t>2020</a:t>
            </a:r>
          </a:p>
        </p:txBody>
      </p:sp>
      <p:sp>
        <p:nvSpPr>
          <p:cNvPr id="10" name="Rectangle 9"/>
          <p:cNvSpPr/>
          <p:nvPr/>
        </p:nvSpPr>
        <p:spPr>
          <a:xfrm>
            <a:off x="633102" y="3539337"/>
            <a:ext cx="4243405" cy="369332"/>
          </a:xfrm>
          <a:prstGeom prst="rect">
            <a:avLst/>
          </a:prstGeom>
        </p:spPr>
        <p:txBody>
          <a:bodyPr wrap="none">
            <a:spAutoFit/>
          </a:bodyPr>
          <a:lstStyle/>
          <a:p>
            <a:r>
              <a:rPr lang="en-IN" dirty="0">
                <a:latin typeface="+mn-lt"/>
              </a:rPr>
              <a:t>Construction costs incurred during the year</a:t>
            </a:r>
            <a:endParaRPr lang="en-US" dirty="0">
              <a:latin typeface="+mn-lt"/>
            </a:endParaRPr>
          </a:p>
        </p:txBody>
      </p:sp>
      <p:sp>
        <p:nvSpPr>
          <p:cNvPr id="11" name="Rectangle 10"/>
          <p:cNvSpPr/>
          <p:nvPr/>
        </p:nvSpPr>
        <p:spPr>
          <a:xfrm>
            <a:off x="633102" y="3820138"/>
            <a:ext cx="4039054" cy="369332"/>
          </a:xfrm>
          <a:prstGeom prst="rect">
            <a:avLst/>
          </a:prstGeom>
        </p:spPr>
        <p:txBody>
          <a:bodyPr wrap="none">
            <a:spAutoFit/>
          </a:bodyPr>
          <a:lstStyle/>
          <a:p>
            <a:r>
              <a:rPr lang="en-IN" dirty="0">
                <a:latin typeface="+mn-lt"/>
              </a:rPr>
              <a:t>Construction costs incurred in prior years</a:t>
            </a:r>
            <a:endParaRPr lang="en-US" dirty="0">
              <a:latin typeface="+mn-lt"/>
            </a:endParaRPr>
          </a:p>
        </p:txBody>
      </p:sp>
      <p:sp>
        <p:nvSpPr>
          <p:cNvPr id="12" name="Rectangle 11"/>
          <p:cNvSpPr/>
          <p:nvPr/>
        </p:nvSpPr>
        <p:spPr>
          <a:xfrm>
            <a:off x="633102" y="4109086"/>
            <a:ext cx="3622595" cy="369332"/>
          </a:xfrm>
          <a:prstGeom prst="rect">
            <a:avLst/>
          </a:prstGeom>
        </p:spPr>
        <p:txBody>
          <a:bodyPr wrap="none">
            <a:spAutoFit/>
          </a:bodyPr>
          <a:lstStyle/>
          <a:p>
            <a:r>
              <a:rPr lang="en-IN" dirty="0">
                <a:latin typeface="+mn-lt"/>
              </a:rPr>
              <a:t>Cumulative actual construction costs</a:t>
            </a:r>
            <a:endParaRPr lang="en-US" dirty="0">
              <a:latin typeface="+mn-lt"/>
            </a:endParaRPr>
          </a:p>
        </p:txBody>
      </p:sp>
      <p:sp>
        <p:nvSpPr>
          <p:cNvPr id="13" name="Rectangle 12"/>
          <p:cNvSpPr/>
          <p:nvPr/>
        </p:nvSpPr>
        <p:spPr>
          <a:xfrm>
            <a:off x="633102" y="4398034"/>
            <a:ext cx="4243405" cy="369332"/>
          </a:xfrm>
          <a:prstGeom prst="rect">
            <a:avLst/>
          </a:prstGeom>
        </p:spPr>
        <p:txBody>
          <a:bodyPr wrap="none">
            <a:spAutoFit/>
          </a:bodyPr>
          <a:lstStyle/>
          <a:p>
            <a:r>
              <a:rPr lang="en-IN" dirty="0">
                <a:latin typeface="+mn-lt"/>
              </a:rPr>
              <a:t>Estimated costs to complete at end of year</a:t>
            </a:r>
            <a:endParaRPr lang="en-US" dirty="0">
              <a:latin typeface="+mn-lt"/>
            </a:endParaRPr>
          </a:p>
        </p:txBody>
      </p:sp>
      <p:sp>
        <p:nvSpPr>
          <p:cNvPr id="14" name="Rectangle 13"/>
          <p:cNvSpPr/>
          <p:nvPr/>
        </p:nvSpPr>
        <p:spPr>
          <a:xfrm>
            <a:off x="633102" y="4686982"/>
            <a:ext cx="4410759" cy="369332"/>
          </a:xfrm>
          <a:prstGeom prst="rect">
            <a:avLst/>
          </a:prstGeom>
        </p:spPr>
        <p:txBody>
          <a:bodyPr wrap="none">
            <a:spAutoFit/>
          </a:bodyPr>
          <a:lstStyle/>
          <a:p>
            <a:r>
              <a:rPr lang="en-IN" dirty="0">
                <a:latin typeface="+mn-lt"/>
              </a:rPr>
              <a:t>Total estimated and actual construction costs</a:t>
            </a:r>
            <a:endParaRPr lang="en-US" dirty="0">
              <a:latin typeface="+mn-lt"/>
            </a:endParaRPr>
          </a:p>
        </p:txBody>
      </p:sp>
      <p:sp>
        <p:nvSpPr>
          <p:cNvPr id="15" name="Rectangle 14"/>
          <p:cNvSpPr/>
          <p:nvPr/>
        </p:nvSpPr>
        <p:spPr>
          <a:xfrm>
            <a:off x="5068922" y="3539337"/>
            <a:ext cx="1236236"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16" name="Rectangle 15"/>
          <p:cNvSpPr/>
          <p:nvPr/>
        </p:nvSpPr>
        <p:spPr>
          <a:xfrm>
            <a:off x="5772640" y="3820138"/>
            <a:ext cx="532518"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17" name="Rectangle 16"/>
          <p:cNvSpPr/>
          <p:nvPr/>
        </p:nvSpPr>
        <p:spPr>
          <a:xfrm>
            <a:off x="5185941" y="4109086"/>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18" name="Rectangle 17"/>
          <p:cNvSpPr/>
          <p:nvPr/>
        </p:nvSpPr>
        <p:spPr>
          <a:xfrm>
            <a:off x="5185941" y="4398034"/>
            <a:ext cx="1119217" cy="369332"/>
          </a:xfrm>
          <a:prstGeom prst="rect">
            <a:avLst/>
          </a:prstGeom>
        </p:spPr>
        <p:txBody>
          <a:bodyPr wrap="none">
            <a:spAutoFit/>
          </a:bodyPr>
          <a:lstStyle/>
          <a:p>
            <a:pPr algn="r"/>
            <a:r>
              <a:rPr lang="en-IN" dirty="0">
                <a:latin typeface="+mn-lt"/>
              </a:rPr>
              <a:t>2,250,000</a:t>
            </a:r>
            <a:endParaRPr lang="en-US" dirty="0">
              <a:latin typeface="+mn-lt"/>
            </a:endParaRPr>
          </a:p>
        </p:txBody>
      </p:sp>
      <p:sp>
        <p:nvSpPr>
          <p:cNvPr id="19" name="Rectangle 18"/>
          <p:cNvSpPr/>
          <p:nvPr/>
        </p:nvSpPr>
        <p:spPr>
          <a:xfrm>
            <a:off x="5068922" y="4686982"/>
            <a:ext cx="1236236" cy="369332"/>
          </a:xfrm>
          <a:prstGeom prst="rect">
            <a:avLst/>
          </a:prstGeom>
        </p:spPr>
        <p:txBody>
          <a:bodyPr wrap="none">
            <a:spAutoFit/>
          </a:bodyPr>
          <a:lstStyle/>
          <a:p>
            <a:pPr algn="r"/>
            <a:r>
              <a:rPr lang="en-IN" b="1" dirty="0">
                <a:solidFill>
                  <a:srgbClr val="EC008C"/>
                </a:solidFill>
                <a:latin typeface="+mn-lt"/>
              </a:rPr>
              <a:t>$3,750,000</a:t>
            </a:r>
            <a:endParaRPr lang="en-US" b="1" dirty="0">
              <a:solidFill>
                <a:srgbClr val="EC008C"/>
              </a:solidFill>
              <a:latin typeface="+mn-lt"/>
            </a:endParaRPr>
          </a:p>
        </p:txBody>
      </p:sp>
      <p:sp>
        <p:nvSpPr>
          <p:cNvPr id="20" name="Rectangle 19"/>
          <p:cNvSpPr/>
          <p:nvPr/>
        </p:nvSpPr>
        <p:spPr>
          <a:xfrm>
            <a:off x="6557066" y="3539337"/>
            <a:ext cx="1236236" cy="369332"/>
          </a:xfrm>
          <a:prstGeom prst="rect">
            <a:avLst/>
          </a:prstGeom>
        </p:spPr>
        <p:txBody>
          <a:bodyPr wrap="none">
            <a:spAutoFit/>
          </a:bodyPr>
          <a:lstStyle/>
          <a:p>
            <a:pPr algn="r"/>
            <a:r>
              <a:rPr lang="en-IN" dirty="0">
                <a:latin typeface="+mn-lt"/>
              </a:rPr>
              <a:t>$1,000,000</a:t>
            </a:r>
            <a:endParaRPr lang="en-US" dirty="0">
              <a:latin typeface="+mn-lt"/>
            </a:endParaRPr>
          </a:p>
        </p:txBody>
      </p:sp>
      <p:sp>
        <p:nvSpPr>
          <p:cNvPr id="21" name="Rectangle 20"/>
          <p:cNvSpPr/>
          <p:nvPr/>
        </p:nvSpPr>
        <p:spPr>
          <a:xfrm>
            <a:off x="6674085" y="3820138"/>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2" name="Rectangle 21"/>
          <p:cNvSpPr/>
          <p:nvPr/>
        </p:nvSpPr>
        <p:spPr>
          <a:xfrm>
            <a:off x="6674085" y="4109086"/>
            <a:ext cx="1119217" cy="369332"/>
          </a:xfrm>
          <a:prstGeom prst="rect">
            <a:avLst/>
          </a:prstGeom>
        </p:spPr>
        <p:txBody>
          <a:bodyPr wrap="none">
            <a:spAutoFit/>
          </a:bodyPr>
          <a:lstStyle/>
          <a:p>
            <a:pPr algn="r"/>
            <a:r>
              <a:rPr lang="en-IN" dirty="0">
                <a:latin typeface="+mn-lt"/>
              </a:rPr>
              <a:t>2,500,000</a:t>
            </a:r>
            <a:endParaRPr lang="en-US" dirty="0">
              <a:latin typeface="+mn-lt"/>
            </a:endParaRPr>
          </a:p>
        </p:txBody>
      </p:sp>
      <p:sp>
        <p:nvSpPr>
          <p:cNvPr id="23" name="Rectangle 22"/>
          <p:cNvSpPr/>
          <p:nvPr/>
        </p:nvSpPr>
        <p:spPr>
          <a:xfrm>
            <a:off x="6674085" y="4398034"/>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4" name="Rectangle 23"/>
          <p:cNvSpPr/>
          <p:nvPr/>
        </p:nvSpPr>
        <p:spPr>
          <a:xfrm>
            <a:off x="6553860" y="4686982"/>
            <a:ext cx="1239442" cy="369332"/>
          </a:xfrm>
          <a:prstGeom prst="rect">
            <a:avLst/>
          </a:prstGeom>
        </p:spPr>
        <p:txBody>
          <a:bodyPr wrap="none">
            <a:spAutoFit/>
          </a:bodyPr>
          <a:lstStyle/>
          <a:p>
            <a:pPr algn="r"/>
            <a:r>
              <a:rPr lang="en-IN" b="1" dirty="0">
                <a:solidFill>
                  <a:srgbClr val="EC008C"/>
                </a:solidFill>
                <a:latin typeface="+mn-lt"/>
              </a:rPr>
              <a:t>$4,000,000</a:t>
            </a:r>
            <a:endParaRPr lang="en-US" b="1" dirty="0">
              <a:solidFill>
                <a:srgbClr val="EC008C"/>
              </a:solidFill>
              <a:latin typeface="+mn-lt"/>
            </a:endParaRPr>
          </a:p>
        </p:txBody>
      </p:sp>
      <p:sp>
        <p:nvSpPr>
          <p:cNvPr id="25" name="Rectangle 24"/>
          <p:cNvSpPr/>
          <p:nvPr/>
        </p:nvSpPr>
        <p:spPr>
          <a:xfrm>
            <a:off x="7886695" y="3539337"/>
            <a:ext cx="1236236" cy="369332"/>
          </a:xfrm>
          <a:prstGeom prst="rect">
            <a:avLst/>
          </a:prstGeom>
        </p:spPr>
        <p:txBody>
          <a:bodyPr wrap="none">
            <a:spAutoFit/>
          </a:bodyPr>
          <a:lstStyle/>
          <a:p>
            <a:pPr algn="r"/>
            <a:r>
              <a:rPr lang="en-IN" dirty="0">
                <a:latin typeface="+mn-lt"/>
              </a:rPr>
              <a:t>$1,600,000</a:t>
            </a:r>
            <a:endParaRPr lang="en-US" dirty="0">
              <a:latin typeface="+mn-lt"/>
            </a:endParaRPr>
          </a:p>
        </p:txBody>
      </p:sp>
      <p:sp>
        <p:nvSpPr>
          <p:cNvPr id="26" name="Rectangle 25"/>
          <p:cNvSpPr/>
          <p:nvPr/>
        </p:nvSpPr>
        <p:spPr>
          <a:xfrm>
            <a:off x="8003714" y="3820138"/>
            <a:ext cx="1119217" cy="369332"/>
          </a:xfrm>
          <a:prstGeom prst="rect">
            <a:avLst/>
          </a:prstGeom>
        </p:spPr>
        <p:txBody>
          <a:bodyPr wrap="none">
            <a:spAutoFit/>
          </a:bodyPr>
          <a:lstStyle/>
          <a:p>
            <a:pPr algn="r"/>
            <a:r>
              <a:rPr lang="en-IN" dirty="0">
                <a:latin typeface="+mn-lt"/>
              </a:rPr>
              <a:t>2,500,000</a:t>
            </a:r>
            <a:endParaRPr lang="en-US" dirty="0">
              <a:latin typeface="+mn-lt"/>
            </a:endParaRPr>
          </a:p>
        </p:txBody>
      </p:sp>
      <p:sp>
        <p:nvSpPr>
          <p:cNvPr id="27" name="Rectangle 26"/>
          <p:cNvSpPr/>
          <p:nvPr/>
        </p:nvSpPr>
        <p:spPr>
          <a:xfrm>
            <a:off x="8003714" y="4109086"/>
            <a:ext cx="1119217" cy="369332"/>
          </a:xfrm>
          <a:prstGeom prst="rect">
            <a:avLst/>
          </a:prstGeom>
        </p:spPr>
        <p:txBody>
          <a:bodyPr wrap="none">
            <a:spAutoFit/>
          </a:bodyPr>
          <a:lstStyle/>
          <a:p>
            <a:pPr algn="r"/>
            <a:r>
              <a:rPr lang="en-IN" dirty="0">
                <a:latin typeface="+mn-lt"/>
              </a:rPr>
              <a:t>4,100,000</a:t>
            </a:r>
            <a:endParaRPr lang="en-US" dirty="0">
              <a:latin typeface="+mn-lt"/>
            </a:endParaRPr>
          </a:p>
        </p:txBody>
      </p:sp>
      <p:sp>
        <p:nvSpPr>
          <p:cNvPr id="28" name="Rectangle 27"/>
          <p:cNvSpPr/>
          <p:nvPr/>
        </p:nvSpPr>
        <p:spPr>
          <a:xfrm>
            <a:off x="8590414" y="4398034"/>
            <a:ext cx="532517"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29" name="Rectangle 28"/>
          <p:cNvSpPr/>
          <p:nvPr/>
        </p:nvSpPr>
        <p:spPr>
          <a:xfrm>
            <a:off x="7886695" y="4686982"/>
            <a:ext cx="1236236" cy="369332"/>
          </a:xfrm>
          <a:prstGeom prst="rect">
            <a:avLst/>
          </a:prstGeom>
        </p:spPr>
        <p:txBody>
          <a:bodyPr wrap="none">
            <a:spAutoFit/>
          </a:bodyPr>
          <a:lstStyle/>
          <a:p>
            <a:pPr algn="r"/>
            <a:r>
              <a:rPr lang="en-IN" b="1" dirty="0">
                <a:solidFill>
                  <a:srgbClr val="EC008C"/>
                </a:solidFill>
                <a:latin typeface="+mn-lt"/>
              </a:rPr>
              <a:t>$4,100,000</a:t>
            </a:r>
            <a:endParaRPr lang="en-US" b="1" dirty="0">
              <a:solidFill>
                <a:srgbClr val="EC008C"/>
              </a:solidFill>
              <a:latin typeface="+mn-lt"/>
            </a:endParaRPr>
          </a:p>
        </p:txBody>
      </p:sp>
      <p:cxnSp>
        <p:nvCxnSpPr>
          <p:cNvPr id="30" name="Straight Connector 29"/>
          <p:cNvCxnSpPr/>
          <p:nvPr/>
        </p:nvCxnSpPr>
        <p:spPr>
          <a:xfrm>
            <a:off x="5149300" y="412993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640811" y="412993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979839" y="412993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162596" y="469909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654107" y="469909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993135" y="469909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162000" y="499677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653511" y="499677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992539" y="499677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162000" y="502695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653511" y="502695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992539" y="502695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633102" y="5034877"/>
            <a:ext cx="2914965" cy="369332"/>
          </a:xfrm>
          <a:prstGeom prst="rect">
            <a:avLst/>
          </a:prstGeom>
        </p:spPr>
        <p:txBody>
          <a:bodyPr wrap="none">
            <a:spAutoFit/>
          </a:bodyPr>
          <a:lstStyle/>
          <a:p>
            <a:r>
              <a:rPr lang="en-IN" dirty="0">
                <a:latin typeface="+mn-lt"/>
              </a:rPr>
              <a:t>Billings made during the year</a:t>
            </a:r>
            <a:endParaRPr lang="en-US" dirty="0">
              <a:latin typeface="+mn-lt"/>
            </a:endParaRPr>
          </a:p>
        </p:txBody>
      </p:sp>
      <p:sp>
        <p:nvSpPr>
          <p:cNvPr id="43" name="Rectangle 42"/>
          <p:cNvSpPr/>
          <p:nvPr/>
        </p:nvSpPr>
        <p:spPr>
          <a:xfrm>
            <a:off x="5068922" y="5034877"/>
            <a:ext cx="1236236" cy="369332"/>
          </a:xfrm>
          <a:prstGeom prst="rect">
            <a:avLst/>
          </a:prstGeom>
        </p:spPr>
        <p:txBody>
          <a:bodyPr wrap="none">
            <a:spAutoFit/>
          </a:bodyPr>
          <a:lstStyle/>
          <a:p>
            <a:pPr algn="r"/>
            <a:r>
              <a:rPr lang="en-IN" dirty="0">
                <a:latin typeface="+mn-lt"/>
              </a:rPr>
              <a:t>$1,200,000</a:t>
            </a:r>
            <a:endParaRPr lang="en-US" dirty="0">
              <a:latin typeface="+mn-lt"/>
            </a:endParaRPr>
          </a:p>
        </p:txBody>
      </p:sp>
      <p:sp>
        <p:nvSpPr>
          <p:cNvPr id="44" name="Rectangle 43"/>
          <p:cNvSpPr/>
          <p:nvPr/>
        </p:nvSpPr>
        <p:spPr>
          <a:xfrm>
            <a:off x="6557066" y="5034877"/>
            <a:ext cx="1236236" cy="369332"/>
          </a:xfrm>
          <a:prstGeom prst="rect">
            <a:avLst/>
          </a:prstGeom>
        </p:spPr>
        <p:txBody>
          <a:bodyPr wrap="none">
            <a:spAutoFit/>
          </a:bodyPr>
          <a:lstStyle/>
          <a:p>
            <a:pPr algn="r"/>
            <a:r>
              <a:rPr lang="en-IN" dirty="0">
                <a:latin typeface="+mn-lt"/>
              </a:rPr>
              <a:t>$2,000,000</a:t>
            </a:r>
            <a:endParaRPr lang="en-US" dirty="0">
              <a:latin typeface="+mn-lt"/>
            </a:endParaRPr>
          </a:p>
        </p:txBody>
      </p:sp>
      <p:sp>
        <p:nvSpPr>
          <p:cNvPr id="45" name="Rectangle 44"/>
          <p:cNvSpPr/>
          <p:nvPr/>
        </p:nvSpPr>
        <p:spPr>
          <a:xfrm>
            <a:off x="7886695" y="5034877"/>
            <a:ext cx="1236236" cy="369332"/>
          </a:xfrm>
          <a:prstGeom prst="rect">
            <a:avLst/>
          </a:prstGeom>
        </p:spPr>
        <p:txBody>
          <a:bodyPr wrap="none">
            <a:spAutoFit/>
          </a:bodyPr>
          <a:lstStyle/>
          <a:p>
            <a:pPr algn="r"/>
            <a:r>
              <a:rPr lang="en-IN" dirty="0">
                <a:latin typeface="+mn-lt"/>
              </a:rPr>
              <a:t>$1,800,000</a:t>
            </a:r>
            <a:endParaRPr lang="en-US" dirty="0">
              <a:latin typeface="+mn-lt"/>
            </a:endParaRPr>
          </a:p>
        </p:txBody>
      </p:sp>
      <p:sp>
        <p:nvSpPr>
          <p:cNvPr id="46" name="Rectangle 45"/>
          <p:cNvSpPr/>
          <p:nvPr/>
        </p:nvSpPr>
        <p:spPr>
          <a:xfrm>
            <a:off x="633102" y="5299015"/>
            <a:ext cx="3168017" cy="369332"/>
          </a:xfrm>
          <a:prstGeom prst="rect">
            <a:avLst/>
          </a:prstGeom>
        </p:spPr>
        <p:txBody>
          <a:bodyPr wrap="none">
            <a:spAutoFit/>
          </a:bodyPr>
          <a:lstStyle/>
          <a:p>
            <a:r>
              <a:rPr lang="en-IN" dirty="0">
                <a:latin typeface="+mn-lt"/>
              </a:rPr>
              <a:t>Cash collections during </a:t>
            </a:r>
            <a:r>
              <a:rPr lang="en-IN" dirty="0" smtClean="0">
                <a:latin typeface="+mn-lt"/>
              </a:rPr>
              <a:t>the year</a:t>
            </a:r>
            <a:endParaRPr lang="en-US" dirty="0">
              <a:latin typeface="+mn-lt"/>
            </a:endParaRPr>
          </a:p>
        </p:txBody>
      </p:sp>
      <p:sp>
        <p:nvSpPr>
          <p:cNvPr id="47" name="Rectangle 46"/>
          <p:cNvSpPr/>
          <p:nvPr/>
        </p:nvSpPr>
        <p:spPr>
          <a:xfrm>
            <a:off x="5185942" y="5299015"/>
            <a:ext cx="1119216" cy="369332"/>
          </a:xfrm>
          <a:prstGeom prst="rect">
            <a:avLst/>
          </a:prstGeom>
        </p:spPr>
        <p:txBody>
          <a:bodyPr wrap="none">
            <a:spAutoFit/>
          </a:bodyPr>
          <a:lstStyle/>
          <a:p>
            <a:pPr algn="r"/>
            <a:r>
              <a:rPr lang="en-IN" dirty="0">
                <a:latin typeface="+mn-lt"/>
              </a:rPr>
              <a:t>1,000,000</a:t>
            </a:r>
            <a:endParaRPr lang="en-US" dirty="0">
              <a:latin typeface="+mn-lt"/>
            </a:endParaRPr>
          </a:p>
        </p:txBody>
      </p:sp>
      <p:sp>
        <p:nvSpPr>
          <p:cNvPr id="48" name="Rectangle 47"/>
          <p:cNvSpPr/>
          <p:nvPr/>
        </p:nvSpPr>
        <p:spPr>
          <a:xfrm>
            <a:off x="6674086" y="5299015"/>
            <a:ext cx="1119216" cy="369332"/>
          </a:xfrm>
          <a:prstGeom prst="rect">
            <a:avLst/>
          </a:prstGeom>
        </p:spPr>
        <p:txBody>
          <a:bodyPr wrap="none">
            <a:spAutoFit/>
          </a:bodyPr>
          <a:lstStyle/>
          <a:p>
            <a:pPr algn="r"/>
            <a:r>
              <a:rPr lang="en-IN" dirty="0">
                <a:latin typeface="+mn-lt"/>
              </a:rPr>
              <a:t>1,400,000</a:t>
            </a:r>
            <a:endParaRPr lang="en-US" dirty="0">
              <a:latin typeface="+mn-lt"/>
            </a:endParaRPr>
          </a:p>
        </p:txBody>
      </p:sp>
      <p:sp>
        <p:nvSpPr>
          <p:cNvPr id="49" name="Rectangle 48"/>
          <p:cNvSpPr/>
          <p:nvPr/>
        </p:nvSpPr>
        <p:spPr>
          <a:xfrm>
            <a:off x="8003715" y="5299015"/>
            <a:ext cx="1119216" cy="369332"/>
          </a:xfrm>
          <a:prstGeom prst="rect">
            <a:avLst/>
          </a:prstGeom>
        </p:spPr>
        <p:txBody>
          <a:bodyPr wrap="none">
            <a:spAutoFit/>
          </a:bodyPr>
          <a:lstStyle/>
          <a:p>
            <a:pPr algn="r"/>
            <a:r>
              <a:rPr lang="en-IN" dirty="0">
                <a:latin typeface="+mn-lt"/>
              </a:rPr>
              <a:t>2,600,000</a:t>
            </a:r>
            <a:endParaRPr lang="en-US" dirty="0">
              <a:latin typeface="+mn-lt"/>
            </a:endParaRPr>
          </a:p>
        </p:txBody>
      </p:sp>
    </p:spTree>
    <p:extLst>
      <p:ext uri="{BB962C8B-B14F-4D97-AF65-F5344CB8AC3E}">
        <p14:creationId xmlns:p14="http://schemas.microsoft.com/office/powerpoint/2010/main" val="2053001361"/>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618420" y="4848703"/>
            <a:ext cx="8490238" cy="1286394"/>
          </a:xfrm>
          <a:prstGeom prst="rect">
            <a:avLst/>
          </a:prstGeom>
          <a:solidFill>
            <a:srgbClr val="FFFFCC"/>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200" dirty="0"/>
          </a:p>
        </p:txBody>
      </p:sp>
      <p:sp>
        <p:nvSpPr>
          <p:cNvPr id="43" name="Rectangle 42"/>
          <p:cNvSpPr/>
          <p:nvPr/>
        </p:nvSpPr>
        <p:spPr>
          <a:xfrm>
            <a:off x="618420" y="3206706"/>
            <a:ext cx="8490238" cy="1635105"/>
          </a:xfrm>
          <a:prstGeom prst="rect">
            <a:avLst/>
          </a:prstGeom>
          <a:solidFill>
            <a:srgbClr val="FFFFCC"/>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200" dirty="0"/>
          </a:p>
        </p:txBody>
      </p:sp>
      <p:sp>
        <p:nvSpPr>
          <p:cNvPr id="2" name="Title 1"/>
          <p:cNvSpPr>
            <a:spLocks noGrp="1"/>
          </p:cNvSpPr>
          <p:nvPr>
            <p:ph type="title"/>
          </p:nvPr>
        </p:nvSpPr>
        <p:spPr>
          <a:xfrm>
            <a:off x="611560" y="184137"/>
            <a:ext cx="8229600" cy="1143000"/>
          </a:xfrm>
        </p:spPr>
        <p:txBody>
          <a:bodyPr rtlCol="0">
            <a:normAutofit/>
          </a:bodyPr>
          <a:lstStyle/>
          <a:p>
            <a:pPr fontAlgn="auto">
              <a:spcAft>
                <a:spcPts val="0"/>
              </a:spcAft>
              <a:defRPr/>
            </a:pPr>
            <a:r>
              <a:rPr lang="en-US" sz="3200" dirty="0"/>
              <a:t>Journal Entries—Costs, Billings, and Cash Collections</a:t>
            </a:r>
            <a:endParaRPr lang="en-IN" sz="3200"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7" name="Rectangle 6"/>
          <p:cNvSpPr/>
          <p:nvPr/>
        </p:nvSpPr>
        <p:spPr>
          <a:xfrm>
            <a:off x="627183" y="1555600"/>
            <a:ext cx="8490238" cy="1651106"/>
          </a:xfrm>
          <a:prstGeom prst="rect">
            <a:avLst/>
          </a:prstGeom>
          <a:solidFill>
            <a:srgbClr val="FFFFCC"/>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200" dirty="0"/>
          </a:p>
        </p:txBody>
      </p:sp>
      <p:sp>
        <p:nvSpPr>
          <p:cNvPr id="11" name="TextBox 10"/>
          <p:cNvSpPr txBox="1">
            <a:spLocks noChangeArrowheads="1"/>
          </p:cNvSpPr>
          <p:nvPr/>
        </p:nvSpPr>
        <p:spPr bwMode="auto">
          <a:xfrm>
            <a:off x="585093" y="2041373"/>
            <a:ext cx="4686300" cy="400110"/>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000" dirty="0">
                <a:latin typeface="+mn-lt"/>
              </a:rPr>
              <a:t>Construction in progress </a:t>
            </a:r>
            <a:endParaRPr lang="en-IN" altLang="en-US" sz="2000" baseline="30000" dirty="0">
              <a:latin typeface="+mn-lt"/>
            </a:endParaRPr>
          </a:p>
        </p:txBody>
      </p:sp>
      <p:sp>
        <p:nvSpPr>
          <p:cNvPr id="12" name="TextBox 11"/>
          <p:cNvSpPr txBox="1">
            <a:spLocks noChangeArrowheads="1"/>
          </p:cNvSpPr>
          <p:nvPr/>
        </p:nvSpPr>
        <p:spPr bwMode="auto">
          <a:xfrm>
            <a:off x="585093" y="2417580"/>
            <a:ext cx="50101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dirty="0">
                <a:latin typeface="+mn-lt"/>
              </a:rPr>
              <a:t>       Cash, materials, etc.</a:t>
            </a:r>
            <a:endParaRPr lang="en-IN" altLang="en-US" sz="2200" baseline="30000" dirty="0">
              <a:latin typeface="+mn-lt"/>
            </a:endParaRPr>
          </a:p>
        </p:txBody>
      </p:sp>
      <p:sp>
        <p:nvSpPr>
          <p:cNvPr id="13" name="TextBox 12"/>
          <p:cNvSpPr txBox="1">
            <a:spLocks noChangeArrowheads="1"/>
          </p:cNvSpPr>
          <p:nvPr/>
        </p:nvSpPr>
        <p:spPr bwMode="auto">
          <a:xfrm>
            <a:off x="4191360" y="2433455"/>
            <a:ext cx="1378238"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1,500,000</a:t>
            </a:r>
            <a:endParaRPr lang="en-IN" altLang="en-US" sz="2200" baseline="30000" dirty="0">
              <a:latin typeface="+mn-lt"/>
            </a:endParaRPr>
          </a:p>
        </p:txBody>
      </p:sp>
      <p:sp>
        <p:nvSpPr>
          <p:cNvPr id="14" name="TextBox 13"/>
          <p:cNvSpPr txBox="1">
            <a:spLocks noChangeArrowheads="1"/>
          </p:cNvSpPr>
          <p:nvPr/>
        </p:nvSpPr>
        <p:spPr bwMode="auto">
          <a:xfrm>
            <a:off x="3199590" y="2041375"/>
            <a:ext cx="15049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1,500,000</a:t>
            </a:r>
            <a:endParaRPr lang="en-IN" altLang="en-US" sz="2200" baseline="30000" dirty="0">
              <a:latin typeface="+mn-lt"/>
            </a:endParaRPr>
          </a:p>
        </p:txBody>
      </p:sp>
      <p:sp>
        <p:nvSpPr>
          <p:cNvPr id="15" name="TextBox 14"/>
          <p:cNvSpPr txBox="1">
            <a:spLocks noChangeArrowheads="1"/>
          </p:cNvSpPr>
          <p:nvPr/>
        </p:nvSpPr>
        <p:spPr bwMode="auto">
          <a:xfrm>
            <a:off x="5805603" y="1555600"/>
            <a:ext cx="12890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200" b="1" dirty="0">
                <a:latin typeface="+mn-lt"/>
              </a:rPr>
              <a:t>2019</a:t>
            </a:r>
            <a:endParaRPr lang="en-IN" altLang="en-US" sz="2200" b="1" baseline="30000" dirty="0">
              <a:latin typeface="+mn-lt"/>
            </a:endParaRPr>
          </a:p>
        </p:txBody>
      </p:sp>
      <p:sp>
        <p:nvSpPr>
          <p:cNvPr id="16" name="TextBox 15"/>
          <p:cNvSpPr txBox="1">
            <a:spLocks noChangeArrowheads="1"/>
          </p:cNvSpPr>
          <p:nvPr/>
        </p:nvSpPr>
        <p:spPr bwMode="auto">
          <a:xfrm>
            <a:off x="4020536" y="1555600"/>
            <a:ext cx="12890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200" b="1" dirty="0">
                <a:latin typeface="+mn-lt"/>
              </a:rPr>
              <a:t>2018</a:t>
            </a:r>
            <a:endParaRPr lang="en-IN" altLang="en-US" sz="2200" b="1" baseline="30000" dirty="0">
              <a:latin typeface="+mn-lt"/>
            </a:endParaRPr>
          </a:p>
        </p:txBody>
      </p:sp>
      <p:cxnSp>
        <p:nvCxnSpPr>
          <p:cNvPr id="17" name="Straight Connector 16"/>
          <p:cNvCxnSpPr/>
          <p:nvPr/>
        </p:nvCxnSpPr>
        <p:spPr>
          <a:xfrm flipV="1">
            <a:off x="594620" y="2041375"/>
            <a:ext cx="8514051" cy="0"/>
          </a:xfrm>
          <a:prstGeom prst="line">
            <a:avLst/>
          </a:prstGeom>
          <a:ln>
            <a:solidFill>
              <a:srgbClr val="FFFFCC"/>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585093" y="3268906"/>
            <a:ext cx="50101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dirty="0">
                <a:latin typeface="+mn-lt"/>
              </a:rPr>
              <a:t>Accounts receivable</a:t>
            </a:r>
            <a:endParaRPr lang="en-IN" altLang="en-US" sz="2200" baseline="30000" dirty="0">
              <a:latin typeface="+mn-lt"/>
            </a:endParaRPr>
          </a:p>
        </p:txBody>
      </p:sp>
      <p:sp>
        <p:nvSpPr>
          <p:cNvPr id="19" name="TextBox 18"/>
          <p:cNvSpPr txBox="1">
            <a:spLocks noChangeArrowheads="1"/>
          </p:cNvSpPr>
          <p:nvPr/>
        </p:nvSpPr>
        <p:spPr bwMode="auto">
          <a:xfrm>
            <a:off x="3180042" y="3283196"/>
            <a:ext cx="1516062"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1,200,000</a:t>
            </a:r>
            <a:endParaRPr lang="en-IN" altLang="en-US" sz="2200" baseline="30000" dirty="0">
              <a:latin typeface="+mn-lt"/>
            </a:endParaRPr>
          </a:p>
        </p:txBody>
      </p:sp>
      <p:sp>
        <p:nvSpPr>
          <p:cNvPr id="20" name="TextBox 19"/>
          <p:cNvSpPr txBox="1">
            <a:spLocks noChangeArrowheads="1"/>
          </p:cNvSpPr>
          <p:nvPr/>
        </p:nvSpPr>
        <p:spPr bwMode="auto">
          <a:xfrm>
            <a:off x="6019235" y="2450362"/>
            <a:ext cx="1378238"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1,000,000</a:t>
            </a:r>
            <a:endParaRPr lang="en-IN" altLang="en-US" sz="2200" baseline="30000" dirty="0">
              <a:latin typeface="+mn-lt"/>
            </a:endParaRPr>
          </a:p>
        </p:txBody>
      </p:sp>
      <p:sp>
        <p:nvSpPr>
          <p:cNvPr id="21" name="TextBox 20"/>
          <p:cNvSpPr txBox="1">
            <a:spLocks noChangeArrowheads="1"/>
          </p:cNvSpPr>
          <p:nvPr/>
        </p:nvSpPr>
        <p:spPr bwMode="auto">
          <a:xfrm>
            <a:off x="4992794" y="2058282"/>
            <a:ext cx="15049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1,000,000</a:t>
            </a:r>
            <a:endParaRPr lang="en-IN" altLang="en-US" sz="2200" baseline="30000" dirty="0">
              <a:latin typeface="+mn-lt"/>
            </a:endParaRPr>
          </a:p>
        </p:txBody>
      </p:sp>
      <p:sp>
        <p:nvSpPr>
          <p:cNvPr id="22" name="TextBox 21"/>
          <p:cNvSpPr txBox="1">
            <a:spLocks noChangeArrowheads="1"/>
          </p:cNvSpPr>
          <p:nvPr/>
        </p:nvSpPr>
        <p:spPr bwMode="auto">
          <a:xfrm>
            <a:off x="5031611" y="3300103"/>
            <a:ext cx="1516062"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2,000,000</a:t>
            </a:r>
            <a:endParaRPr lang="en-IN" altLang="en-US" sz="2200" baseline="30000" dirty="0">
              <a:latin typeface="+mn-lt"/>
            </a:endParaRPr>
          </a:p>
        </p:txBody>
      </p:sp>
      <p:sp>
        <p:nvSpPr>
          <p:cNvPr id="23" name="TextBox 22"/>
          <p:cNvSpPr txBox="1">
            <a:spLocks noChangeArrowheads="1"/>
          </p:cNvSpPr>
          <p:nvPr/>
        </p:nvSpPr>
        <p:spPr bwMode="auto">
          <a:xfrm>
            <a:off x="7367529" y="1572078"/>
            <a:ext cx="1171864"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200" b="1" dirty="0">
                <a:latin typeface="+mn-lt"/>
              </a:rPr>
              <a:t>2020</a:t>
            </a:r>
            <a:endParaRPr lang="en-IN" altLang="en-US" sz="2200" b="1" baseline="30000" dirty="0">
              <a:latin typeface="+mn-lt"/>
            </a:endParaRPr>
          </a:p>
        </p:txBody>
      </p:sp>
      <p:sp>
        <p:nvSpPr>
          <p:cNvPr id="24" name="TextBox 23"/>
          <p:cNvSpPr txBox="1">
            <a:spLocks noChangeArrowheads="1"/>
          </p:cNvSpPr>
          <p:nvPr/>
        </p:nvSpPr>
        <p:spPr bwMode="auto">
          <a:xfrm>
            <a:off x="7750428" y="2455329"/>
            <a:ext cx="1378238"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1,600,000</a:t>
            </a:r>
            <a:endParaRPr lang="en-IN" altLang="en-US" sz="2200" baseline="30000" dirty="0">
              <a:latin typeface="+mn-lt"/>
            </a:endParaRPr>
          </a:p>
        </p:txBody>
      </p:sp>
      <p:sp>
        <p:nvSpPr>
          <p:cNvPr id="25" name="TextBox 24"/>
          <p:cNvSpPr txBox="1">
            <a:spLocks noChangeArrowheads="1"/>
          </p:cNvSpPr>
          <p:nvPr/>
        </p:nvSpPr>
        <p:spPr bwMode="auto">
          <a:xfrm>
            <a:off x="6752982" y="2063249"/>
            <a:ext cx="15049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1,600,000</a:t>
            </a:r>
            <a:endParaRPr lang="en-IN" altLang="en-US" sz="2200" baseline="30000" dirty="0">
              <a:latin typeface="+mn-lt"/>
            </a:endParaRPr>
          </a:p>
        </p:txBody>
      </p:sp>
      <p:sp>
        <p:nvSpPr>
          <p:cNvPr id="27" name="TextBox 26"/>
          <p:cNvSpPr txBox="1">
            <a:spLocks noChangeArrowheads="1"/>
          </p:cNvSpPr>
          <p:nvPr/>
        </p:nvSpPr>
        <p:spPr bwMode="auto">
          <a:xfrm>
            <a:off x="598965" y="4909613"/>
            <a:ext cx="4686300" cy="400110"/>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000" dirty="0">
                <a:latin typeface="+mn-lt"/>
              </a:rPr>
              <a:t>Cash</a:t>
            </a:r>
            <a:endParaRPr lang="en-IN" altLang="en-US" sz="2000" baseline="30000" dirty="0">
              <a:latin typeface="+mn-lt"/>
            </a:endParaRPr>
          </a:p>
        </p:txBody>
      </p:sp>
      <p:sp>
        <p:nvSpPr>
          <p:cNvPr id="28" name="TextBox 27"/>
          <p:cNvSpPr txBox="1">
            <a:spLocks noChangeArrowheads="1"/>
          </p:cNvSpPr>
          <p:nvPr/>
        </p:nvSpPr>
        <p:spPr bwMode="auto">
          <a:xfrm>
            <a:off x="645405" y="5285820"/>
            <a:ext cx="50101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dirty="0">
                <a:latin typeface="+mn-lt"/>
              </a:rPr>
              <a:t>       Accounts receivable</a:t>
            </a:r>
            <a:endParaRPr lang="en-IN" altLang="en-US" sz="2200" baseline="30000" dirty="0">
              <a:latin typeface="+mn-lt"/>
            </a:endParaRPr>
          </a:p>
        </p:txBody>
      </p:sp>
      <p:sp>
        <p:nvSpPr>
          <p:cNvPr id="29" name="TextBox 28"/>
          <p:cNvSpPr txBox="1">
            <a:spLocks noChangeArrowheads="1"/>
          </p:cNvSpPr>
          <p:nvPr/>
        </p:nvSpPr>
        <p:spPr bwMode="auto">
          <a:xfrm>
            <a:off x="4205232" y="5301695"/>
            <a:ext cx="1378238"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1,000,000</a:t>
            </a:r>
            <a:endParaRPr lang="en-IN" altLang="en-US" sz="2200" baseline="30000" dirty="0">
              <a:latin typeface="+mn-lt"/>
            </a:endParaRPr>
          </a:p>
        </p:txBody>
      </p:sp>
      <p:sp>
        <p:nvSpPr>
          <p:cNvPr id="30" name="TextBox 29"/>
          <p:cNvSpPr txBox="1">
            <a:spLocks noChangeArrowheads="1"/>
          </p:cNvSpPr>
          <p:nvPr/>
        </p:nvSpPr>
        <p:spPr bwMode="auto">
          <a:xfrm>
            <a:off x="3213462" y="4909615"/>
            <a:ext cx="15049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1,000,000</a:t>
            </a:r>
            <a:endParaRPr lang="en-IN" altLang="en-US" sz="2200" baseline="30000" dirty="0">
              <a:latin typeface="+mn-lt"/>
            </a:endParaRPr>
          </a:p>
        </p:txBody>
      </p:sp>
      <p:sp>
        <p:nvSpPr>
          <p:cNvPr id="31" name="TextBox 30"/>
          <p:cNvSpPr txBox="1">
            <a:spLocks noChangeArrowheads="1"/>
          </p:cNvSpPr>
          <p:nvPr/>
        </p:nvSpPr>
        <p:spPr bwMode="auto">
          <a:xfrm>
            <a:off x="598965" y="3678120"/>
            <a:ext cx="5010150" cy="769441"/>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dirty="0">
                <a:latin typeface="+mn-lt"/>
              </a:rPr>
              <a:t>       Billings on construction </a:t>
            </a:r>
          </a:p>
          <a:p>
            <a:r>
              <a:rPr lang="en-IN" altLang="en-US" sz="2200" dirty="0">
                <a:latin typeface="+mn-lt"/>
              </a:rPr>
              <a:t>		     contract</a:t>
            </a:r>
            <a:endParaRPr lang="en-IN" altLang="en-US" sz="2200" baseline="30000" dirty="0">
              <a:latin typeface="+mn-lt"/>
            </a:endParaRPr>
          </a:p>
        </p:txBody>
      </p:sp>
      <p:sp>
        <p:nvSpPr>
          <p:cNvPr id="32" name="TextBox 31"/>
          <p:cNvSpPr txBox="1">
            <a:spLocks noChangeArrowheads="1"/>
          </p:cNvSpPr>
          <p:nvPr/>
        </p:nvSpPr>
        <p:spPr bwMode="auto">
          <a:xfrm>
            <a:off x="4054939" y="4053595"/>
            <a:ext cx="1516062"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1,200,000</a:t>
            </a:r>
            <a:endParaRPr lang="en-IN" altLang="en-US" sz="2200" baseline="30000" dirty="0">
              <a:latin typeface="+mn-lt"/>
            </a:endParaRPr>
          </a:p>
        </p:txBody>
      </p:sp>
      <p:sp>
        <p:nvSpPr>
          <p:cNvPr id="33" name="TextBox 32"/>
          <p:cNvSpPr txBox="1">
            <a:spLocks noChangeArrowheads="1"/>
          </p:cNvSpPr>
          <p:nvPr/>
        </p:nvSpPr>
        <p:spPr bwMode="auto">
          <a:xfrm>
            <a:off x="6033107" y="5318602"/>
            <a:ext cx="1378238"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1,400,000</a:t>
            </a:r>
            <a:endParaRPr lang="en-IN" altLang="en-US" sz="2200" baseline="30000" dirty="0">
              <a:latin typeface="+mn-lt"/>
            </a:endParaRPr>
          </a:p>
        </p:txBody>
      </p:sp>
      <p:sp>
        <p:nvSpPr>
          <p:cNvPr id="34" name="TextBox 33"/>
          <p:cNvSpPr txBox="1">
            <a:spLocks noChangeArrowheads="1"/>
          </p:cNvSpPr>
          <p:nvPr/>
        </p:nvSpPr>
        <p:spPr bwMode="auto">
          <a:xfrm>
            <a:off x="5006666" y="4926522"/>
            <a:ext cx="15049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1,400,000</a:t>
            </a:r>
            <a:endParaRPr lang="en-IN" altLang="en-US" sz="2200" baseline="30000" dirty="0">
              <a:latin typeface="+mn-lt"/>
            </a:endParaRPr>
          </a:p>
        </p:txBody>
      </p:sp>
      <p:sp>
        <p:nvSpPr>
          <p:cNvPr id="35" name="TextBox 34"/>
          <p:cNvSpPr txBox="1">
            <a:spLocks noChangeArrowheads="1"/>
          </p:cNvSpPr>
          <p:nvPr/>
        </p:nvSpPr>
        <p:spPr bwMode="auto">
          <a:xfrm>
            <a:off x="5906508" y="4070502"/>
            <a:ext cx="1516062"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2,000,000</a:t>
            </a:r>
            <a:endParaRPr lang="en-IN" altLang="en-US" sz="2200" baseline="30000" dirty="0">
              <a:latin typeface="+mn-lt"/>
            </a:endParaRPr>
          </a:p>
        </p:txBody>
      </p:sp>
      <p:sp>
        <p:nvSpPr>
          <p:cNvPr id="36" name="TextBox 35"/>
          <p:cNvSpPr txBox="1">
            <a:spLocks noChangeArrowheads="1"/>
          </p:cNvSpPr>
          <p:nvPr/>
        </p:nvSpPr>
        <p:spPr bwMode="auto">
          <a:xfrm>
            <a:off x="7750428" y="5323569"/>
            <a:ext cx="1378238"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2,600,000</a:t>
            </a:r>
            <a:endParaRPr lang="en-IN" altLang="en-US" sz="2200" baseline="30000" dirty="0">
              <a:latin typeface="+mn-lt"/>
            </a:endParaRPr>
          </a:p>
        </p:txBody>
      </p:sp>
      <p:sp>
        <p:nvSpPr>
          <p:cNvPr id="37" name="TextBox 36"/>
          <p:cNvSpPr txBox="1">
            <a:spLocks noChangeArrowheads="1"/>
          </p:cNvSpPr>
          <p:nvPr/>
        </p:nvSpPr>
        <p:spPr bwMode="auto">
          <a:xfrm>
            <a:off x="6766854" y="4931489"/>
            <a:ext cx="15049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2,600,000</a:t>
            </a:r>
            <a:endParaRPr lang="en-IN" altLang="en-US" sz="2200" baseline="30000" dirty="0">
              <a:latin typeface="+mn-lt"/>
            </a:endParaRPr>
          </a:p>
        </p:txBody>
      </p:sp>
      <p:sp>
        <p:nvSpPr>
          <p:cNvPr id="38" name="TextBox 37"/>
          <p:cNvSpPr txBox="1">
            <a:spLocks noChangeArrowheads="1"/>
          </p:cNvSpPr>
          <p:nvPr/>
        </p:nvSpPr>
        <p:spPr bwMode="auto">
          <a:xfrm>
            <a:off x="6666873" y="3298398"/>
            <a:ext cx="1516062"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1,800,000</a:t>
            </a:r>
            <a:endParaRPr lang="en-IN" altLang="en-US" sz="2200" baseline="30000" dirty="0">
              <a:latin typeface="+mn-lt"/>
            </a:endParaRPr>
          </a:p>
        </p:txBody>
      </p:sp>
      <p:sp>
        <p:nvSpPr>
          <p:cNvPr id="39" name="TextBox 38"/>
          <p:cNvSpPr txBox="1">
            <a:spLocks noChangeArrowheads="1"/>
          </p:cNvSpPr>
          <p:nvPr/>
        </p:nvSpPr>
        <p:spPr bwMode="auto">
          <a:xfrm>
            <a:off x="7606869" y="4068797"/>
            <a:ext cx="1516062"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1,800,000</a:t>
            </a:r>
            <a:endParaRPr lang="en-IN" altLang="en-US" sz="2200" baseline="30000" dirty="0">
              <a:latin typeface="+mn-lt"/>
            </a:endParaRPr>
          </a:p>
        </p:txBody>
      </p:sp>
      <p:sp>
        <p:nvSpPr>
          <p:cNvPr id="40" name="TextBox 39"/>
          <p:cNvSpPr txBox="1">
            <a:spLocks noChangeArrowheads="1"/>
          </p:cNvSpPr>
          <p:nvPr/>
        </p:nvSpPr>
        <p:spPr bwMode="auto">
          <a:xfrm>
            <a:off x="598965" y="2778867"/>
            <a:ext cx="50101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b="1" i="1" dirty="0">
                <a:solidFill>
                  <a:srgbClr val="512373"/>
                </a:solidFill>
                <a:latin typeface="+mn-lt"/>
              </a:rPr>
              <a:t>To record construction costs.</a:t>
            </a:r>
            <a:endParaRPr lang="en-IN" altLang="en-US" sz="2200" b="1" i="1" baseline="30000" dirty="0">
              <a:solidFill>
                <a:srgbClr val="512373"/>
              </a:solidFill>
              <a:latin typeface="+mn-lt"/>
            </a:endParaRPr>
          </a:p>
        </p:txBody>
      </p:sp>
      <p:sp>
        <p:nvSpPr>
          <p:cNvPr id="41" name="TextBox 40"/>
          <p:cNvSpPr txBox="1">
            <a:spLocks noChangeArrowheads="1"/>
          </p:cNvSpPr>
          <p:nvPr/>
        </p:nvSpPr>
        <p:spPr bwMode="auto">
          <a:xfrm>
            <a:off x="598965" y="4403943"/>
            <a:ext cx="50101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b="1" i="1" dirty="0">
                <a:solidFill>
                  <a:srgbClr val="512373"/>
                </a:solidFill>
                <a:latin typeface="+mn-lt"/>
              </a:rPr>
              <a:t>To record progress billings.</a:t>
            </a:r>
            <a:endParaRPr lang="en-IN" altLang="en-US" sz="2200" b="1" i="1" baseline="30000" dirty="0">
              <a:solidFill>
                <a:srgbClr val="512373"/>
              </a:solidFill>
              <a:latin typeface="+mn-lt"/>
            </a:endParaRPr>
          </a:p>
        </p:txBody>
      </p:sp>
      <p:sp>
        <p:nvSpPr>
          <p:cNvPr id="26" name="Rectangle 25"/>
          <p:cNvSpPr/>
          <p:nvPr/>
        </p:nvSpPr>
        <p:spPr>
          <a:xfrm>
            <a:off x="598965" y="5674072"/>
            <a:ext cx="4672428" cy="369332"/>
          </a:xfrm>
          <a:prstGeom prst="rect">
            <a:avLst/>
          </a:prstGeom>
          <a:solidFill>
            <a:srgbClr val="FFFFCC"/>
          </a:solidFill>
          <a:ln>
            <a:solidFill>
              <a:srgbClr val="FFFFCC"/>
            </a:solidFill>
          </a:ln>
        </p:spPr>
        <p:txBody>
          <a:bodyPr wrap="square">
            <a:spAutoFit/>
          </a:bodyPr>
          <a:lstStyle/>
          <a:p>
            <a:r>
              <a:rPr lang="en-US" b="1" i="1" dirty="0">
                <a:solidFill>
                  <a:srgbClr val="512373"/>
                </a:solidFill>
              </a:rPr>
              <a:t>To record cash collections.</a:t>
            </a:r>
            <a:endParaRPr lang="en-US" b="1" dirty="0">
              <a:solidFill>
                <a:srgbClr val="512373"/>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500"/>
                                        <p:tgtEl>
                                          <p:spTgt spid="3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500"/>
                                        <p:tgtEl>
                                          <p:spTgt spid="3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500"/>
                                        <p:tgtEl>
                                          <p:spTgt spid="4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500"/>
                                        <p:tgtEl>
                                          <p:spTgt spid="2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500"/>
                                        <p:tgtEl>
                                          <p:spTgt spid="2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500"/>
                                        <p:tgtEl>
                                          <p:spTgt spid="2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fade">
                                      <p:cBhvr>
                                        <p:cTn id="95" dur="500"/>
                                        <p:tgtEl>
                                          <p:spTgt spid="30"/>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500"/>
                                        <p:tgtEl>
                                          <p:spTgt spid="33"/>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Effect transition="in" filter="fade">
                                      <p:cBhvr>
                                        <p:cTn id="101" dur="500"/>
                                        <p:tgtEl>
                                          <p:spTgt spid="34"/>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36"/>
                                        </p:tgtEl>
                                        <p:attrNameLst>
                                          <p:attrName>style.visibility</p:attrName>
                                        </p:attrNameLst>
                                      </p:cBhvr>
                                      <p:to>
                                        <p:strVal val="visible"/>
                                      </p:to>
                                    </p:set>
                                    <p:animEffect transition="in" filter="fade">
                                      <p:cBhvr>
                                        <p:cTn id="104" dur="500"/>
                                        <p:tgtEl>
                                          <p:spTgt spid="36"/>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500"/>
                                        <p:tgtEl>
                                          <p:spTgt spid="37"/>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26"/>
                                        </p:tgtEl>
                                        <p:attrNameLst>
                                          <p:attrName>style.visibility</p:attrName>
                                        </p:attrNameLst>
                                      </p:cBhvr>
                                      <p:to>
                                        <p:strVal val="visible"/>
                                      </p:to>
                                    </p:set>
                                    <p:animEffect transition="in" filter="fade">
                                      <p:cBhvr>
                                        <p:cTn id="1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3" grpId="0" animBg="1"/>
      <p:bldP spid="7" grpId="0" animBg="1"/>
      <p:bldP spid="11" grpId="0" animBg="1"/>
      <p:bldP spid="12" grpId="0" animBg="1"/>
      <p:bldP spid="13" grpId="0" animBg="1"/>
      <p:bldP spid="14" grpId="0" animBg="1"/>
      <p:bldP spid="15" grpId="0" animBg="1"/>
      <p:bldP spid="16" grpId="0" animBg="1"/>
      <p:bldP spid="18" grpId="0" animBg="1"/>
      <p:bldP spid="19" grpId="0" animBg="1"/>
      <p:bldP spid="20" grpId="0" animBg="1"/>
      <p:bldP spid="21" grpId="0" animBg="1"/>
      <p:bldP spid="22" grpId="0" animBg="1"/>
      <p:bldP spid="23" grpId="0" animBg="1"/>
      <p:bldP spid="24" grpId="0" animBg="1"/>
      <p:bldP spid="25"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26"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1"/>
          <p:cNvSpPr>
            <a:spLocks noGrp="1"/>
          </p:cNvSpPr>
          <p:nvPr>
            <p:ph type="title"/>
          </p:nvPr>
        </p:nvSpPr>
        <p:spPr>
          <a:xfrm>
            <a:off x="654052" y="106756"/>
            <a:ext cx="8229600" cy="971750"/>
          </a:xfrm>
        </p:spPr>
        <p:txBody>
          <a:bodyPr>
            <a:normAutofit/>
          </a:bodyPr>
          <a:lstStyle/>
          <a:p>
            <a:r>
              <a:rPr lang="en-US" sz="3600" dirty="0">
                <a:ea typeface="Adobe Fan Heiti Std B"/>
                <a:cs typeface="Adobe Fan Heiti Std B"/>
              </a:rPr>
              <a:t>Revenue </a:t>
            </a:r>
            <a:r>
              <a:rPr lang="en-US" sz="3600" dirty="0" smtClean="0">
                <a:ea typeface="Adobe Fan Heiti Std B"/>
                <a:cs typeface="Adobe Fan Heiti Std B"/>
              </a:rPr>
              <a:t>Recognition—General </a:t>
            </a:r>
            <a:r>
              <a:rPr lang="en-US" sz="3600" dirty="0">
                <a:ea typeface="Adobe Fan Heiti Std B"/>
                <a:cs typeface="Adobe Fan Heiti Std B"/>
              </a:rPr>
              <a:t>Approach</a:t>
            </a:r>
          </a:p>
        </p:txBody>
      </p:sp>
      <p:sp>
        <p:nvSpPr>
          <p:cNvPr id="4" name="Title 2"/>
          <p:cNvSpPr txBox="1">
            <a:spLocks/>
          </p:cNvSpPr>
          <p:nvPr/>
        </p:nvSpPr>
        <p:spPr bwMode="auto">
          <a:xfrm>
            <a:off x="8389939" y="18033"/>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03428" name="TextBox 4"/>
          <p:cNvSpPr txBox="1">
            <a:spLocks noChangeArrowheads="1"/>
          </p:cNvSpPr>
          <p:nvPr/>
        </p:nvSpPr>
        <p:spPr bwMode="auto">
          <a:xfrm>
            <a:off x="1251854" y="5114007"/>
            <a:ext cx="2362200" cy="369888"/>
          </a:xfrm>
          <a:prstGeom prst="rect">
            <a:avLst/>
          </a:prstGeom>
          <a:noFill/>
          <a:ln w="9525">
            <a:noFill/>
            <a:miter lim="800000"/>
            <a:headEnd/>
            <a:tailEnd/>
          </a:ln>
        </p:spPr>
        <p:txBody>
          <a:bodyPr>
            <a:spAutoFit/>
          </a:bodyPr>
          <a:lstStyle/>
          <a:p>
            <a:r>
              <a:rPr lang="en-US" dirty="0">
                <a:latin typeface="Calibri" pitchFamily="34" charset="0"/>
              </a:rPr>
              <a:t>Revenue Recognized:</a:t>
            </a:r>
          </a:p>
        </p:txBody>
      </p:sp>
      <p:sp>
        <p:nvSpPr>
          <p:cNvPr id="103429" name="TextBox 6"/>
          <p:cNvSpPr txBox="1">
            <a:spLocks noChangeArrowheads="1"/>
          </p:cNvSpPr>
          <p:nvPr/>
        </p:nvSpPr>
        <p:spPr bwMode="auto">
          <a:xfrm>
            <a:off x="4226829" y="4734597"/>
            <a:ext cx="1212850" cy="369887"/>
          </a:xfrm>
          <a:prstGeom prst="rect">
            <a:avLst/>
          </a:prstGeom>
          <a:noFill/>
          <a:ln w="9525">
            <a:noFill/>
            <a:miter lim="800000"/>
            <a:headEnd/>
            <a:tailEnd/>
          </a:ln>
        </p:spPr>
        <p:txBody>
          <a:bodyPr>
            <a:spAutoFit/>
          </a:bodyPr>
          <a:lstStyle/>
          <a:p>
            <a:r>
              <a:rPr lang="en-US" dirty="0">
                <a:latin typeface="Calibri" pitchFamily="34" charset="0"/>
              </a:rPr>
              <a:t>Over time</a:t>
            </a:r>
          </a:p>
        </p:txBody>
      </p:sp>
      <p:sp>
        <p:nvSpPr>
          <p:cNvPr id="103430" name="TextBox 7"/>
          <p:cNvSpPr txBox="1">
            <a:spLocks noChangeArrowheads="1"/>
          </p:cNvSpPr>
          <p:nvPr/>
        </p:nvSpPr>
        <p:spPr bwMode="auto">
          <a:xfrm>
            <a:off x="5514294" y="4736183"/>
            <a:ext cx="1952625" cy="369332"/>
          </a:xfrm>
          <a:prstGeom prst="rect">
            <a:avLst/>
          </a:prstGeom>
          <a:noFill/>
          <a:ln w="9525">
            <a:noFill/>
            <a:miter lim="800000"/>
            <a:headEnd/>
            <a:tailEnd/>
          </a:ln>
        </p:spPr>
        <p:txBody>
          <a:bodyPr>
            <a:spAutoFit/>
          </a:bodyPr>
          <a:lstStyle/>
          <a:p>
            <a:r>
              <a:rPr lang="en-US" dirty="0">
                <a:latin typeface="Calibri" pitchFamily="34" charset="0"/>
              </a:rPr>
              <a:t>Upon completion</a:t>
            </a:r>
          </a:p>
        </p:txBody>
      </p:sp>
      <p:sp>
        <p:nvSpPr>
          <p:cNvPr id="103431" name="TextBox 8"/>
          <p:cNvSpPr txBox="1">
            <a:spLocks noChangeArrowheads="1"/>
          </p:cNvSpPr>
          <p:nvPr/>
        </p:nvSpPr>
        <p:spPr bwMode="auto">
          <a:xfrm>
            <a:off x="4599892" y="4405982"/>
            <a:ext cx="2362200" cy="368300"/>
          </a:xfrm>
          <a:prstGeom prst="rect">
            <a:avLst/>
          </a:prstGeom>
          <a:noFill/>
          <a:ln w="9525">
            <a:noFill/>
            <a:miter lim="800000"/>
            <a:headEnd/>
            <a:tailEnd/>
          </a:ln>
        </p:spPr>
        <p:txBody>
          <a:bodyPr>
            <a:spAutoFit/>
          </a:bodyPr>
          <a:lstStyle/>
          <a:p>
            <a:pPr algn="ctr"/>
            <a:r>
              <a:rPr lang="en-US" dirty="0">
                <a:latin typeface="Calibri" pitchFamily="34" charset="0"/>
              </a:rPr>
              <a:t>Revenue Recognition:</a:t>
            </a:r>
          </a:p>
        </p:txBody>
      </p:sp>
      <p:sp>
        <p:nvSpPr>
          <p:cNvPr id="103432" name="TextBox 9"/>
          <p:cNvSpPr txBox="1">
            <a:spLocks noChangeArrowheads="1"/>
          </p:cNvSpPr>
          <p:nvPr/>
        </p:nvSpPr>
        <p:spPr bwMode="auto">
          <a:xfrm>
            <a:off x="1961469" y="5411650"/>
            <a:ext cx="828675" cy="369887"/>
          </a:xfrm>
          <a:prstGeom prst="rect">
            <a:avLst/>
          </a:prstGeom>
          <a:noFill/>
          <a:ln w="9525">
            <a:noFill/>
            <a:miter lim="800000"/>
            <a:headEnd/>
            <a:tailEnd/>
          </a:ln>
        </p:spPr>
        <p:txBody>
          <a:bodyPr>
            <a:spAutoFit/>
          </a:bodyPr>
          <a:lstStyle/>
          <a:p>
            <a:pPr algn="ctr"/>
            <a:r>
              <a:rPr lang="en-US" dirty="0">
                <a:latin typeface="Calibri" pitchFamily="34" charset="0"/>
              </a:rPr>
              <a:t>2018</a:t>
            </a:r>
          </a:p>
        </p:txBody>
      </p:sp>
      <p:sp>
        <p:nvSpPr>
          <p:cNvPr id="103433" name="TextBox 10"/>
          <p:cNvSpPr txBox="1">
            <a:spLocks noChangeArrowheads="1"/>
          </p:cNvSpPr>
          <p:nvPr/>
        </p:nvSpPr>
        <p:spPr bwMode="auto">
          <a:xfrm>
            <a:off x="1942419" y="5742657"/>
            <a:ext cx="828675" cy="369888"/>
          </a:xfrm>
          <a:prstGeom prst="rect">
            <a:avLst/>
          </a:prstGeom>
          <a:noFill/>
          <a:ln w="9525">
            <a:noFill/>
            <a:miter lim="800000"/>
            <a:headEnd/>
            <a:tailEnd/>
          </a:ln>
        </p:spPr>
        <p:txBody>
          <a:bodyPr>
            <a:spAutoFit/>
          </a:bodyPr>
          <a:lstStyle/>
          <a:p>
            <a:pPr algn="ctr"/>
            <a:r>
              <a:rPr lang="en-US" dirty="0">
                <a:latin typeface="Calibri" pitchFamily="34" charset="0"/>
              </a:rPr>
              <a:t>2019</a:t>
            </a:r>
          </a:p>
        </p:txBody>
      </p:sp>
      <p:sp>
        <p:nvSpPr>
          <p:cNvPr id="103434" name="TextBox 11"/>
          <p:cNvSpPr txBox="1">
            <a:spLocks noChangeArrowheads="1"/>
          </p:cNvSpPr>
          <p:nvPr/>
        </p:nvSpPr>
        <p:spPr bwMode="auto">
          <a:xfrm>
            <a:off x="1923369" y="6033169"/>
            <a:ext cx="828675" cy="368300"/>
          </a:xfrm>
          <a:prstGeom prst="rect">
            <a:avLst/>
          </a:prstGeom>
          <a:noFill/>
          <a:ln w="9525">
            <a:noFill/>
            <a:miter lim="800000"/>
            <a:headEnd/>
            <a:tailEnd/>
          </a:ln>
        </p:spPr>
        <p:txBody>
          <a:bodyPr>
            <a:spAutoFit/>
          </a:bodyPr>
          <a:lstStyle/>
          <a:p>
            <a:pPr algn="ctr"/>
            <a:r>
              <a:rPr lang="en-US" dirty="0">
                <a:latin typeface="Calibri" pitchFamily="34" charset="0"/>
              </a:rPr>
              <a:t>2020</a:t>
            </a:r>
          </a:p>
        </p:txBody>
      </p:sp>
      <p:sp>
        <p:nvSpPr>
          <p:cNvPr id="103435" name="TextBox 12"/>
          <p:cNvSpPr txBox="1">
            <a:spLocks noChangeArrowheads="1"/>
          </p:cNvSpPr>
          <p:nvPr/>
        </p:nvSpPr>
        <p:spPr bwMode="auto">
          <a:xfrm>
            <a:off x="1626504" y="6353847"/>
            <a:ext cx="1612900" cy="369887"/>
          </a:xfrm>
          <a:prstGeom prst="rect">
            <a:avLst/>
          </a:prstGeom>
          <a:noFill/>
          <a:ln w="9525">
            <a:noFill/>
            <a:miter lim="800000"/>
            <a:headEnd/>
            <a:tailEnd/>
          </a:ln>
        </p:spPr>
        <p:txBody>
          <a:bodyPr>
            <a:spAutoFit/>
          </a:bodyPr>
          <a:lstStyle/>
          <a:p>
            <a:r>
              <a:rPr lang="en-US" dirty="0">
                <a:latin typeface="Calibri" pitchFamily="34" charset="0"/>
              </a:rPr>
              <a:t>Total Revenue</a:t>
            </a:r>
          </a:p>
        </p:txBody>
      </p:sp>
      <p:cxnSp>
        <p:nvCxnSpPr>
          <p:cNvPr id="14" name="Straight Connector 13"/>
          <p:cNvCxnSpPr/>
          <p:nvPr/>
        </p:nvCxnSpPr>
        <p:spPr>
          <a:xfrm>
            <a:off x="1251856" y="5114007"/>
            <a:ext cx="6215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212544" y="4752057"/>
            <a:ext cx="31892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3438" name="TextBox 18"/>
          <p:cNvSpPr txBox="1">
            <a:spLocks noChangeArrowheads="1"/>
          </p:cNvSpPr>
          <p:nvPr/>
        </p:nvSpPr>
        <p:spPr bwMode="auto">
          <a:xfrm>
            <a:off x="4087815" y="5411650"/>
            <a:ext cx="1362075" cy="369887"/>
          </a:xfrm>
          <a:prstGeom prst="rect">
            <a:avLst/>
          </a:prstGeom>
          <a:noFill/>
          <a:ln w="9525">
            <a:noFill/>
            <a:miter lim="800000"/>
            <a:headEnd/>
            <a:tailEnd/>
          </a:ln>
        </p:spPr>
        <p:txBody>
          <a:bodyPr>
            <a:spAutoFit/>
          </a:bodyPr>
          <a:lstStyle/>
          <a:p>
            <a:pPr algn="r"/>
            <a:r>
              <a:rPr lang="en-US" b="1" dirty="0">
                <a:solidFill>
                  <a:srgbClr val="EC008C"/>
                </a:solidFill>
                <a:latin typeface="Calibri" pitchFamily="34" charset="0"/>
              </a:rPr>
              <a:t>$2,000,000</a:t>
            </a:r>
          </a:p>
        </p:txBody>
      </p:sp>
      <p:sp>
        <p:nvSpPr>
          <p:cNvPr id="103439" name="TextBox 22"/>
          <p:cNvSpPr txBox="1">
            <a:spLocks noChangeArrowheads="1"/>
          </p:cNvSpPr>
          <p:nvPr/>
        </p:nvSpPr>
        <p:spPr bwMode="auto">
          <a:xfrm>
            <a:off x="4008438" y="6032375"/>
            <a:ext cx="1441450" cy="369888"/>
          </a:xfrm>
          <a:prstGeom prst="rect">
            <a:avLst/>
          </a:prstGeom>
          <a:noFill/>
          <a:ln w="9525">
            <a:noFill/>
            <a:miter lim="800000"/>
            <a:headEnd/>
            <a:tailEnd/>
          </a:ln>
        </p:spPr>
        <p:txBody>
          <a:bodyPr>
            <a:spAutoFit/>
          </a:bodyPr>
          <a:lstStyle/>
          <a:p>
            <a:pPr algn="r"/>
            <a:r>
              <a:rPr lang="en-US" b="1" dirty="0">
                <a:solidFill>
                  <a:srgbClr val="EC008C"/>
                </a:solidFill>
                <a:latin typeface="Calibri" pitchFamily="34" charset="0"/>
              </a:rPr>
              <a:t>1,875,000</a:t>
            </a:r>
          </a:p>
        </p:txBody>
      </p:sp>
      <p:sp>
        <p:nvSpPr>
          <p:cNvPr id="103440" name="TextBox 23"/>
          <p:cNvSpPr txBox="1">
            <a:spLocks noChangeArrowheads="1"/>
          </p:cNvSpPr>
          <p:nvPr/>
        </p:nvSpPr>
        <p:spPr bwMode="auto">
          <a:xfrm>
            <a:off x="4151315" y="5742657"/>
            <a:ext cx="1298575" cy="369888"/>
          </a:xfrm>
          <a:prstGeom prst="rect">
            <a:avLst/>
          </a:prstGeom>
          <a:noFill/>
          <a:ln w="9525">
            <a:noFill/>
            <a:miter lim="800000"/>
            <a:headEnd/>
            <a:tailEnd/>
          </a:ln>
        </p:spPr>
        <p:txBody>
          <a:bodyPr>
            <a:spAutoFit/>
          </a:bodyPr>
          <a:lstStyle/>
          <a:p>
            <a:pPr algn="r"/>
            <a:r>
              <a:rPr lang="en-US" b="1" dirty="0">
                <a:solidFill>
                  <a:srgbClr val="EC008C"/>
                </a:solidFill>
                <a:latin typeface="Calibri" pitchFamily="34" charset="0"/>
              </a:rPr>
              <a:t>1,125,000</a:t>
            </a:r>
          </a:p>
        </p:txBody>
      </p:sp>
      <p:sp>
        <p:nvSpPr>
          <p:cNvPr id="103441" name="TextBox 24"/>
          <p:cNvSpPr txBox="1">
            <a:spLocks noChangeArrowheads="1"/>
          </p:cNvSpPr>
          <p:nvPr/>
        </p:nvSpPr>
        <p:spPr bwMode="auto">
          <a:xfrm>
            <a:off x="4008438" y="6393921"/>
            <a:ext cx="1441450" cy="369888"/>
          </a:xfrm>
          <a:prstGeom prst="rect">
            <a:avLst/>
          </a:prstGeom>
          <a:noFill/>
          <a:ln w="9525">
            <a:noFill/>
            <a:miter lim="800000"/>
            <a:headEnd/>
            <a:tailEnd/>
          </a:ln>
        </p:spPr>
        <p:txBody>
          <a:bodyPr>
            <a:spAutoFit/>
          </a:bodyPr>
          <a:lstStyle/>
          <a:p>
            <a:pPr algn="r"/>
            <a:r>
              <a:rPr lang="en-US" dirty="0">
                <a:latin typeface="Calibri" pitchFamily="34" charset="0"/>
              </a:rPr>
              <a:t>$5,000,000</a:t>
            </a:r>
          </a:p>
        </p:txBody>
      </p:sp>
      <p:cxnSp>
        <p:nvCxnSpPr>
          <p:cNvPr id="26" name="Straight Connector 25"/>
          <p:cNvCxnSpPr/>
          <p:nvPr/>
        </p:nvCxnSpPr>
        <p:spPr>
          <a:xfrm>
            <a:off x="4274720" y="6390357"/>
            <a:ext cx="11191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256059" y="6771357"/>
            <a:ext cx="11191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256059" y="6733257"/>
            <a:ext cx="11191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3445" name="TextBox 28"/>
          <p:cNvSpPr txBox="1">
            <a:spLocks noChangeArrowheads="1"/>
          </p:cNvSpPr>
          <p:nvPr/>
        </p:nvSpPr>
        <p:spPr bwMode="auto">
          <a:xfrm>
            <a:off x="5726893" y="5411650"/>
            <a:ext cx="1362075" cy="369887"/>
          </a:xfrm>
          <a:prstGeom prst="rect">
            <a:avLst/>
          </a:prstGeom>
          <a:noFill/>
          <a:ln w="9525">
            <a:noFill/>
            <a:miter lim="800000"/>
            <a:headEnd/>
            <a:tailEnd/>
          </a:ln>
        </p:spPr>
        <p:txBody>
          <a:bodyPr>
            <a:spAutoFit/>
          </a:bodyPr>
          <a:lstStyle/>
          <a:p>
            <a:pPr algn="r"/>
            <a:r>
              <a:rPr lang="en-US" dirty="0">
                <a:latin typeface="Calibri" pitchFamily="34" charset="0"/>
              </a:rPr>
              <a:t>-0-</a:t>
            </a:r>
          </a:p>
        </p:txBody>
      </p:sp>
      <p:sp>
        <p:nvSpPr>
          <p:cNvPr id="103446" name="TextBox 29"/>
          <p:cNvSpPr txBox="1">
            <a:spLocks noChangeArrowheads="1"/>
          </p:cNvSpPr>
          <p:nvPr/>
        </p:nvSpPr>
        <p:spPr bwMode="auto">
          <a:xfrm>
            <a:off x="5647516" y="6032375"/>
            <a:ext cx="1441450" cy="369888"/>
          </a:xfrm>
          <a:prstGeom prst="rect">
            <a:avLst/>
          </a:prstGeom>
          <a:noFill/>
          <a:ln w="9525">
            <a:noFill/>
            <a:miter lim="800000"/>
            <a:headEnd/>
            <a:tailEnd/>
          </a:ln>
        </p:spPr>
        <p:txBody>
          <a:bodyPr>
            <a:spAutoFit/>
          </a:bodyPr>
          <a:lstStyle/>
          <a:p>
            <a:pPr algn="r"/>
            <a:r>
              <a:rPr lang="en-US" b="1" dirty="0">
                <a:solidFill>
                  <a:srgbClr val="0070C0"/>
                </a:solidFill>
                <a:latin typeface="Calibri" pitchFamily="34" charset="0"/>
              </a:rPr>
              <a:t>$5,000,000</a:t>
            </a:r>
          </a:p>
        </p:txBody>
      </p:sp>
      <p:sp>
        <p:nvSpPr>
          <p:cNvPr id="103447" name="TextBox 30"/>
          <p:cNvSpPr txBox="1">
            <a:spLocks noChangeArrowheads="1"/>
          </p:cNvSpPr>
          <p:nvPr/>
        </p:nvSpPr>
        <p:spPr bwMode="auto">
          <a:xfrm>
            <a:off x="5790393" y="5742657"/>
            <a:ext cx="1298575" cy="369888"/>
          </a:xfrm>
          <a:prstGeom prst="rect">
            <a:avLst/>
          </a:prstGeom>
          <a:noFill/>
          <a:ln w="9525">
            <a:noFill/>
            <a:miter lim="800000"/>
            <a:headEnd/>
            <a:tailEnd/>
          </a:ln>
        </p:spPr>
        <p:txBody>
          <a:bodyPr>
            <a:spAutoFit/>
          </a:bodyPr>
          <a:lstStyle/>
          <a:p>
            <a:pPr algn="r"/>
            <a:r>
              <a:rPr lang="en-US" dirty="0">
                <a:latin typeface="Calibri" pitchFamily="34" charset="0"/>
              </a:rPr>
              <a:t>-0-</a:t>
            </a:r>
          </a:p>
        </p:txBody>
      </p:sp>
      <p:sp>
        <p:nvSpPr>
          <p:cNvPr id="103448" name="TextBox 31"/>
          <p:cNvSpPr txBox="1">
            <a:spLocks noChangeArrowheads="1"/>
          </p:cNvSpPr>
          <p:nvPr/>
        </p:nvSpPr>
        <p:spPr bwMode="auto">
          <a:xfrm>
            <a:off x="5647516" y="6394310"/>
            <a:ext cx="1441450" cy="369888"/>
          </a:xfrm>
          <a:prstGeom prst="rect">
            <a:avLst/>
          </a:prstGeom>
          <a:solidFill>
            <a:schemeClr val="bg1"/>
          </a:solidFill>
          <a:ln w="9525">
            <a:noFill/>
            <a:miter lim="800000"/>
            <a:headEnd/>
            <a:tailEnd/>
          </a:ln>
        </p:spPr>
        <p:txBody>
          <a:bodyPr>
            <a:spAutoFit/>
          </a:bodyPr>
          <a:lstStyle/>
          <a:p>
            <a:pPr algn="r"/>
            <a:r>
              <a:rPr lang="en-US" dirty="0">
                <a:latin typeface="Calibri" pitchFamily="34" charset="0"/>
              </a:rPr>
              <a:t>$5,000,000</a:t>
            </a:r>
          </a:p>
        </p:txBody>
      </p:sp>
      <p:cxnSp>
        <p:nvCxnSpPr>
          <p:cNvPr id="33" name="Straight Connector 32"/>
          <p:cNvCxnSpPr/>
          <p:nvPr/>
        </p:nvCxnSpPr>
        <p:spPr>
          <a:xfrm>
            <a:off x="5913798" y="6389968"/>
            <a:ext cx="11191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895137" y="6752307"/>
            <a:ext cx="11191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895137" y="6714207"/>
            <a:ext cx="11191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653762" y="1078507"/>
            <a:ext cx="8490238" cy="3336774"/>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200" dirty="0"/>
          </a:p>
        </p:txBody>
      </p:sp>
      <p:sp>
        <p:nvSpPr>
          <p:cNvPr id="30" name="TextBox 29"/>
          <p:cNvSpPr txBox="1">
            <a:spLocks noChangeArrowheads="1"/>
          </p:cNvSpPr>
          <p:nvPr/>
        </p:nvSpPr>
        <p:spPr bwMode="auto">
          <a:xfrm>
            <a:off x="585093" y="1836749"/>
            <a:ext cx="4686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Construction in progress </a:t>
            </a:r>
            <a:endParaRPr lang="en-IN" altLang="en-US" baseline="30000" dirty="0">
              <a:latin typeface="+mn-lt"/>
            </a:endParaRPr>
          </a:p>
        </p:txBody>
      </p:sp>
      <p:sp>
        <p:nvSpPr>
          <p:cNvPr id="31" name="TextBox 30"/>
          <p:cNvSpPr txBox="1">
            <a:spLocks noChangeArrowheads="1"/>
          </p:cNvSpPr>
          <p:nvPr/>
        </p:nvSpPr>
        <p:spPr bwMode="auto">
          <a:xfrm>
            <a:off x="585093" y="2174046"/>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Cost of construction</a:t>
            </a:r>
            <a:endParaRPr lang="en-IN" altLang="en-US" baseline="30000" dirty="0">
              <a:latin typeface="+mn-lt"/>
            </a:endParaRPr>
          </a:p>
        </p:txBody>
      </p:sp>
      <p:sp>
        <p:nvSpPr>
          <p:cNvPr id="37" name="TextBox 36"/>
          <p:cNvSpPr txBox="1">
            <a:spLocks noChangeArrowheads="1"/>
          </p:cNvSpPr>
          <p:nvPr/>
        </p:nvSpPr>
        <p:spPr bwMode="auto">
          <a:xfrm>
            <a:off x="5805603" y="1078506"/>
            <a:ext cx="12890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200" b="1" dirty="0">
                <a:latin typeface="+mn-lt"/>
              </a:rPr>
              <a:t>2019</a:t>
            </a:r>
            <a:endParaRPr lang="en-IN" altLang="en-US" sz="2200" b="1" baseline="30000" dirty="0">
              <a:latin typeface="+mn-lt"/>
            </a:endParaRPr>
          </a:p>
        </p:txBody>
      </p:sp>
      <p:sp>
        <p:nvSpPr>
          <p:cNvPr id="38" name="TextBox 37"/>
          <p:cNvSpPr txBox="1">
            <a:spLocks noChangeArrowheads="1"/>
          </p:cNvSpPr>
          <p:nvPr/>
        </p:nvSpPr>
        <p:spPr bwMode="auto">
          <a:xfrm>
            <a:off x="4020536" y="1078506"/>
            <a:ext cx="12890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200" b="1" dirty="0">
                <a:latin typeface="+mn-lt"/>
              </a:rPr>
              <a:t>2018</a:t>
            </a:r>
            <a:endParaRPr lang="en-IN" altLang="en-US" sz="2200" b="1" baseline="30000" dirty="0">
              <a:latin typeface="+mn-lt"/>
            </a:endParaRPr>
          </a:p>
        </p:txBody>
      </p:sp>
      <p:cxnSp>
        <p:nvCxnSpPr>
          <p:cNvPr id="39" name="Straight Connector 38"/>
          <p:cNvCxnSpPr/>
          <p:nvPr/>
        </p:nvCxnSpPr>
        <p:spPr>
          <a:xfrm flipV="1">
            <a:off x="654052" y="1509393"/>
            <a:ext cx="8514051"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42" name="TextBox 41"/>
          <p:cNvSpPr txBox="1">
            <a:spLocks noChangeArrowheads="1"/>
          </p:cNvSpPr>
          <p:nvPr/>
        </p:nvSpPr>
        <p:spPr bwMode="auto">
          <a:xfrm>
            <a:off x="7367529" y="1094984"/>
            <a:ext cx="117186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200" b="1" dirty="0">
                <a:latin typeface="+mn-lt"/>
              </a:rPr>
              <a:t>2020</a:t>
            </a:r>
            <a:endParaRPr lang="en-IN" altLang="en-US" sz="2200" b="1" baseline="30000" dirty="0">
              <a:latin typeface="+mn-lt"/>
            </a:endParaRPr>
          </a:p>
        </p:txBody>
      </p:sp>
      <p:sp>
        <p:nvSpPr>
          <p:cNvPr id="43" name="TextBox 42"/>
          <p:cNvSpPr txBox="1">
            <a:spLocks noChangeArrowheads="1"/>
          </p:cNvSpPr>
          <p:nvPr/>
        </p:nvSpPr>
        <p:spPr bwMode="auto">
          <a:xfrm>
            <a:off x="7779423" y="2456250"/>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0070C0"/>
                </a:solidFill>
                <a:latin typeface="+mn-lt"/>
              </a:rPr>
              <a:t>5,000,000</a:t>
            </a:r>
            <a:endParaRPr lang="en-IN" altLang="en-US" b="1" baseline="30000" dirty="0">
              <a:solidFill>
                <a:srgbClr val="0070C0"/>
              </a:solidFill>
              <a:latin typeface="+mn-lt"/>
            </a:endParaRPr>
          </a:p>
        </p:txBody>
      </p:sp>
      <p:sp>
        <p:nvSpPr>
          <p:cNvPr id="44" name="TextBox 43"/>
          <p:cNvSpPr txBox="1">
            <a:spLocks noChangeArrowheads="1"/>
          </p:cNvSpPr>
          <p:nvPr/>
        </p:nvSpPr>
        <p:spPr bwMode="auto">
          <a:xfrm>
            <a:off x="6666873" y="1858625"/>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900,000</a:t>
            </a:r>
            <a:endParaRPr lang="en-IN" altLang="en-US" baseline="30000" dirty="0">
              <a:latin typeface="+mn-lt"/>
            </a:endParaRPr>
          </a:p>
        </p:txBody>
      </p:sp>
      <p:sp>
        <p:nvSpPr>
          <p:cNvPr id="45" name="TextBox 44"/>
          <p:cNvSpPr txBox="1">
            <a:spLocks noChangeArrowheads="1"/>
          </p:cNvSpPr>
          <p:nvPr/>
        </p:nvSpPr>
        <p:spPr bwMode="auto">
          <a:xfrm>
            <a:off x="598965" y="1475553"/>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b="1" dirty="0">
                <a:latin typeface="+mn-lt"/>
              </a:rPr>
              <a:t>Recognizing Revenue upon Completion</a:t>
            </a:r>
            <a:endParaRPr lang="en-IN" altLang="en-US" b="1" baseline="30000" dirty="0">
              <a:latin typeface="+mn-lt"/>
            </a:endParaRPr>
          </a:p>
        </p:txBody>
      </p:sp>
      <p:sp>
        <p:nvSpPr>
          <p:cNvPr id="46" name="TextBox 45"/>
          <p:cNvSpPr txBox="1">
            <a:spLocks noChangeArrowheads="1"/>
          </p:cNvSpPr>
          <p:nvPr/>
        </p:nvSpPr>
        <p:spPr bwMode="auto">
          <a:xfrm>
            <a:off x="618420" y="2456250"/>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       Revenue from long-term contracts</a:t>
            </a:r>
            <a:endParaRPr lang="en-IN" altLang="en-US" baseline="30000" dirty="0">
              <a:latin typeface="+mn-lt"/>
            </a:endParaRPr>
          </a:p>
        </p:txBody>
      </p:sp>
      <p:sp>
        <p:nvSpPr>
          <p:cNvPr id="47" name="TextBox 46"/>
          <p:cNvSpPr txBox="1">
            <a:spLocks noChangeArrowheads="1"/>
          </p:cNvSpPr>
          <p:nvPr/>
        </p:nvSpPr>
        <p:spPr bwMode="auto">
          <a:xfrm>
            <a:off x="6686328" y="2153430"/>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4,100,000</a:t>
            </a:r>
            <a:endParaRPr lang="en-IN" altLang="en-US" baseline="30000" dirty="0">
              <a:latin typeface="+mn-lt"/>
            </a:endParaRPr>
          </a:p>
        </p:txBody>
      </p:sp>
      <p:sp>
        <p:nvSpPr>
          <p:cNvPr id="49" name="TextBox 48"/>
          <p:cNvSpPr txBox="1">
            <a:spLocks noChangeArrowheads="1"/>
          </p:cNvSpPr>
          <p:nvPr/>
        </p:nvSpPr>
        <p:spPr bwMode="auto">
          <a:xfrm>
            <a:off x="632292" y="2917758"/>
            <a:ext cx="50101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b="1" dirty="0">
                <a:latin typeface="+mn-lt"/>
              </a:rPr>
              <a:t>Recognizing Revenue Over Time According</a:t>
            </a:r>
          </a:p>
          <a:p>
            <a:r>
              <a:rPr lang="en-US" altLang="en-US" b="1" dirty="0">
                <a:latin typeface="+mn-lt"/>
              </a:rPr>
              <a:t>to Percentage of Completion</a:t>
            </a:r>
            <a:endParaRPr lang="en-IN" altLang="en-US" b="1" baseline="30000" dirty="0">
              <a:latin typeface="+mn-lt"/>
            </a:endParaRPr>
          </a:p>
        </p:txBody>
      </p:sp>
      <p:sp>
        <p:nvSpPr>
          <p:cNvPr id="50" name="TextBox 49"/>
          <p:cNvSpPr txBox="1">
            <a:spLocks noChangeArrowheads="1"/>
          </p:cNvSpPr>
          <p:nvPr/>
        </p:nvSpPr>
        <p:spPr bwMode="auto">
          <a:xfrm>
            <a:off x="598965" y="3426447"/>
            <a:ext cx="4686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Construction in progress </a:t>
            </a:r>
            <a:endParaRPr lang="en-IN" altLang="en-US" baseline="30000" dirty="0">
              <a:latin typeface="+mn-lt"/>
            </a:endParaRPr>
          </a:p>
        </p:txBody>
      </p:sp>
      <p:sp>
        <p:nvSpPr>
          <p:cNvPr id="51" name="TextBox 50"/>
          <p:cNvSpPr txBox="1">
            <a:spLocks noChangeArrowheads="1"/>
          </p:cNvSpPr>
          <p:nvPr/>
        </p:nvSpPr>
        <p:spPr bwMode="auto">
          <a:xfrm>
            <a:off x="598965" y="3763744"/>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Cost of construction</a:t>
            </a:r>
            <a:endParaRPr lang="en-IN" altLang="en-US" baseline="30000" dirty="0">
              <a:latin typeface="+mn-lt"/>
            </a:endParaRPr>
          </a:p>
        </p:txBody>
      </p:sp>
      <p:sp>
        <p:nvSpPr>
          <p:cNvPr id="52" name="TextBox 51"/>
          <p:cNvSpPr txBox="1">
            <a:spLocks noChangeArrowheads="1"/>
          </p:cNvSpPr>
          <p:nvPr/>
        </p:nvSpPr>
        <p:spPr bwMode="auto">
          <a:xfrm>
            <a:off x="632292" y="4045948"/>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       Revenue from long-term contracts</a:t>
            </a:r>
            <a:endParaRPr lang="en-IN" altLang="en-US" baseline="30000" dirty="0">
              <a:latin typeface="+mn-lt"/>
            </a:endParaRPr>
          </a:p>
        </p:txBody>
      </p:sp>
      <p:sp>
        <p:nvSpPr>
          <p:cNvPr id="53" name="TextBox 52"/>
          <p:cNvSpPr txBox="1">
            <a:spLocks noChangeArrowheads="1"/>
          </p:cNvSpPr>
          <p:nvPr/>
        </p:nvSpPr>
        <p:spPr bwMode="auto">
          <a:xfrm>
            <a:off x="3357843" y="3784718"/>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1,500,000</a:t>
            </a:r>
            <a:endParaRPr lang="en-IN" altLang="en-US" baseline="30000" dirty="0">
              <a:latin typeface="+mn-lt"/>
            </a:endParaRPr>
          </a:p>
        </p:txBody>
      </p:sp>
      <p:sp>
        <p:nvSpPr>
          <p:cNvPr id="54" name="TextBox 53"/>
          <p:cNvSpPr txBox="1">
            <a:spLocks noChangeArrowheads="1"/>
          </p:cNvSpPr>
          <p:nvPr/>
        </p:nvSpPr>
        <p:spPr bwMode="auto">
          <a:xfrm>
            <a:off x="3237097" y="3451003"/>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500,000</a:t>
            </a:r>
            <a:endParaRPr lang="en-IN" altLang="en-US" baseline="30000" dirty="0">
              <a:latin typeface="+mn-lt"/>
            </a:endParaRPr>
          </a:p>
        </p:txBody>
      </p:sp>
      <p:sp>
        <p:nvSpPr>
          <p:cNvPr id="55" name="TextBox 54"/>
          <p:cNvSpPr txBox="1">
            <a:spLocks noChangeArrowheads="1"/>
          </p:cNvSpPr>
          <p:nvPr/>
        </p:nvSpPr>
        <p:spPr bwMode="auto">
          <a:xfrm>
            <a:off x="5185718" y="3782170"/>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1,000,000</a:t>
            </a:r>
            <a:endParaRPr lang="en-IN" altLang="en-US" baseline="30000" dirty="0">
              <a:latin typeface="+mn-lt"/>
            </a:endParaRPr>
          </a:p>
        </p:txBody>
      </p:sp>
      <p:sp>
        <p:nvSpPr>
          <p:cNvPr id="56" name="TextBox 55"/>
          <p:cNvSpPr txBox="1">
            <a:spLocks noChangeArrowheads="1"/>
          </p:cNvSpPr>
          <p:nvPr/>
        </p:nvSpPr>
        <p:spPr bwMode="auto">
          <a:xfrm>
            <a:off x="5030301" y="3448455"/>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125,000</a:t>
            </a:r>
            <a:endParaRPr lang="en-IN" altLang="en-US" baseline="30000" dirty="0">
              <a:latin typeface="+mn-lt"/>
            </a:endParaRPr>
          </a:p>
        </p:txBody>
      </p:sp>
      <p:sp>
        <p:nvSpPr>
          <p:cNvPr id="57" name="TextBox 56"/>
          <p:cNvSpPr txBox="1">
            <a:spLocks noChangeArrowheads="1"/>
          </p:cNvSpPr>
          <p:nvPr/>
        </p:nvSpPr>
        <p:spPr bwMode="auto">
          <a:xfrm>
            <a:off x="6926451" y="3787137"/>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1,600,000</a:t>
            </a:r>
            <a:endParaRPr lang="en-IN" altLang="en-US" baseline="30000" dirty="0">
              <a:latin typeface="+mn-lt"/>
            </a:endParaRPr>
          </a:p>
        </p:txBody>
      </p:sp>
      <p:sp>
        <p:nvSpPr>
          <p:cNvPr id="58" name="TextBox 57"/>
          <p:cNvSpPr txBox="1">
            <a:spLocks noChangeArrowheads="1"/>
          </p:cNvSpPr>
          <p:nvPr/>
        </p:nvSpPr>
        <p:spPr bwMode="auto">
          <a:xfrm>
            <a:off x="6790489" y="3453422"/>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275,000</a:t>
            </a:r>
            <a:endParaRPr lang="en-IN" altLang="en-US" baseline="30000" dirty="0">
              <a:latin typeface="+mn-lt"/>
            </a:endParaRPr>
          </a:p>
        </p:txBody>
      </p:sp>
      <p:sp>
        <p:nvSpPr>
          <p:cNvPr id="59" name="TextBox 58"/>
          <p:cNvSpPr txBox="1">
            <a:spLocks noChangeArrowheads="1"/>
          </p:cNvSpPr>
          <p:nvPr/>
        </p:nvSpPr>
        <p:spPr bwMode="auto">
          <a:xfrm>
            <a:off x="4230270" y="4029657"/>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EC008C"/>
                </a:solidFill>
                <a:latin typeface="+mn-lt"/>
              </a:rPr>
              <a:t>2,000,000</a:t>
            </a:r>
            <a:endParaRPr lang="en-IN" altLang="en-US" b="1" baseline="30000" dirty="0">
              <a:solidFill>
                <a:srgbClr val="EC008C"/>
              </a:solidFill>
              <a:latin typeface="+mn-lt"/>
            </a:endParaRPr>
          </a:p>
        </p:txBody>
      </p:sp>
      <p:sp>
        <p:nvSpPr>
          <p:cNvPr id="60" name="TextBox 59"/>
          <p:cNvSpPr txBox="1">
            <a:spLocks noChangeArrowheads="1"/>
          </p:cNvSpPr>
          <p:nvPr/>
        </p:nvSpPr>
        <p:spPr bwMode="auto">
          <a:xfrm>
            <a:off x="6058145" y="4027109"/>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EC008C"/>
                </a:solidFill>
                <a:latin typeface="+mn-lt"/>
              </a:rPr>
              <a:t>1,125,000</a:t>
            </a:r>
            <a:endParaRPr lang="en-IN" altLang="en-US" b="1" baseline="30000" dirty="0">
              <a:solidFill>
                <a:srgbClr val="EC008C"/>
              </a:solidFill>
              <a:latin typeface="+mn-lt"/>
            </a:endParaRPr>
          </a:p>
        </p:txBody>
      </p:sp>
      <p:sp>
        <p:nvSpPr>
          <p:cNvPr id="61" name="TextBox 60"/>
          <p:cNvSpPr txBox="1">
            <a:spLocks noChangeArrowheads="1"/>
          </p:cNvSpPr>
          <p:nvPr/>
        </p:nvSpPr>
        <p:spPr bwMode="auto">
          <a:xfrm>
            <a:off x="7818333" y="4032076"/>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EC008C"/>
                </a:solidFill>
                <a:latin typeface="+mn-lt"/>
              </a:rPr>
              <a:t>1,875,000</a:t>
            </a:r>
            <a:endParaRPr lang="en-IN" altLang="en-US" b="1" baseline="30000" dirty="0">
              <a:solidFill>
                <a:srgbClr val="EC008C"/>
              </a:solidFill>
              <a:latin typeface="+mn-lt"/>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par>
                                <p:cTn id="20" presetID="10" presetClass="entr" presetSubtype="0"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500"/>
                                        <p:tgtEl>
                                          <p:spTgt spid="5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fade">
                                      <p:cBhvr>
                                        <p:cTn id="55" dur="500"/>
                                        <p:tgtEl>
                                          <p:spTgt spid="5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500"/>
                                        <p:tgtEl>
                                          <p:spTgt spid="5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fade">
                                      <p:cBhvr>
                                        <p:cTn id="61" dur="500"/>
                                        <p:tgtEl>
                                          <p:spTgt spid="5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500"/>
                                        <p:tgtEl>
                                          <p:spTgt spid="5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fade">
                                      <p:cBhvr>
                                        <p:cTn id="67" dur="500"/>
                                        <p:tgtEl>
                                          <p:spTgt spid="5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fade">
                                      <p:cBhvr>
                                        <p:cTn id="70" dur="500"/>
                                        <p:tgtEl>
                                          <p:spTgt spid="5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9"/>
                                        </p:tgtEl>
                                        <p:attrNameLst>
                                          <p:attrName>style.visibility</p:attrName>
                                        </p:attrNameLst>
                                      </p:cBhvr>
                                      <p:to>
                                        <p:strVal val="visible"/>
                                      </p:to>
                                    </p:set>
                                    <p:animEffect transition="in" filter="fade">
                                      <p:cBhvr>
                                        <p:cTn id="73" dur="500"/>
                                        <p:tgtEl>
                                          <p:spTgt spid="5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0"/>
                                        </p:tgtEl>
                                        <p:attrNameLst>
                                          <p:attrName>style.visibility</p:attrName>
                                        </p:attrNameLst>
                                      </p:cBhvr>
                                      <p:to>
                                        <p:strVal val="visible"/>
                                      </p:to>
                                    </p:set>
                                    <p:animEffect transition="in" filter="fade">
                                      <p:cBhvr>
                                        <p:cTn id="76" dur="500"/>
                                        <p:tgtEl>
                                          <p:spTgt spid="6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fade">
                                      <p:cBhvr>
                                        <p:cTn id="79" dur="500"/>
                                        <p:tgtEl>
                                          <p:spTgt spid="61"/>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103428"/>
                                        </p:tgtEl>
                                        <p:attrNameLst>
                                          <p:attrName>style.visibility</p:attrName>
                                        </p:attrNameLst>
                                      </p:cBhvr>
                                      <p:to>
                                        <p:strVal val="visible"/>
                                      </p:to>
                                    </p:set>
                                    <p:animEffect transition="in" filter="fade">
                                      <p:cBhvr>
                                        <p:cTn id="84" dur="500"/>
                                        <p:tgtEl>
                                          <p:spTgt spid="10342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03429"/>
                                        </p:tgtEl>
                                        <p:attrNameLst>
                                          <p:attrName>style.visibility</p:attrName>
                                        </p:attrNameLst>
                                      </p:cBhvr>
                                      <p:to>
                                        <p:strVal val="visible"/>
                                      </p:to>
                                    </p:set>
                                    <p:animEffect transition="in" filter="fade">
                                      <p:cBhvr>
                                        <p:cTn id="87" dur="500"/>
                                        <p:tgtEl>
                                          <p:spTgt spid="10342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03430"/>
                                        </p:tgtEl>
                                        <p:attrNameLst>
                                          <p:attrName>style.visibility</p:attrName>
                                        </p:attrNameLst>
                                      </p:cBhvr>
                                      <p:to>
                                        <p:strVal val="visible"/>
                                      </p:to>
                                    </p:set>
                                    <p:animEffect transition="in" filter="fade">
                                      <p:cBhvr>
                                        <p:cTn id="90" dur="500"/>
                                        <p:tgtEl>
                                          <p:spTgt spid="10343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03431"/>
                                        </p:tgtEl>
                                        <p:attrNameLst>
                                          <p:attrName>style.visibility</p:attrName>
                                        </p:attrNameLst>
                                      </p:cBhvr>
                                      <p:to>
                                        <p:strVal val="visible"/>
                                      </p:to>
                                    </p:set>
                                    <p:animEffect transition="in" filter="fade">
                                      <p:cBhvr>
                                        <p:cTn id="93" dur="500"/>
                                        <p:tgtEl>
                                          <p:spTgt spid="10343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03432"/>
                                        </p:tgtEl>
                                        <p:attrNameLst>
                                          <p:attrName>style.visibility</p:attrName>
                                        </p:attrNameLst>
                                      </p:cBhvr>
                                      <p:to>
                                        <p:strVal val="visible"/>
                                      </p:to>
                                    </p:set>
                                    <p:animEffect transition="in" filter="fade">
                                      <p:cBhvr>
                                        <p:cTn id="96" dur="500"/>
                                        <p:tgtEl>
                                          <p:spTgt spid="10343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03433"/>
                                        </p:tgtEl>
                                        <p:attrNameLst>
                                          <p:attrName>style.visibility</p:attrName>
                                        </p:attrNameLst>
                                      </p:cBhvr>
                                      <p:to>
                                        <p:strVal val="visible"/>
                                      </p:to>
                                    </p:set>
                                    <p:animEffect transition="in" filter="fade">
                                      <p:cBhvr>
                                        <p:cTn id="99" dur="500"/>
                                        <p:tgtEl>
                                          <p:spTgt spid="103433"/>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03434"/>
                                        </p:tgtEl>
                                        <p:attrNameLst>
                                          <p:attrName>style.visibility</p:attrName>
                                        </p:attrNameLst>
                                      </p:cBhvr>
                                      <p:to>
                                        <p:strVal val="visible"/>
                                      </p:to>
                                    </p:set>
                                    <p:animEffect transition="in" filter="fade">
                                      <p:cBhvr>
                                        <p:cTn id="102" dur="500"/>
                                        <p:tgtEl>
                                          <p:spTgt spid="10343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03435"/>
                                        </p:tgtEl>
                                        <p:attrNameLst>
                                          <p:attrName>style.visibility</p:attrName>
                                        </p:attrNameLst>
                                      </p:cBhvr>
                                      <p:to>
                                        <p:strVal val="visible"/>
                                      </p:to>
                                    </p:set>
                                    <p:animEffect transition="in" filter="fade">
                                      <p:cBhvr>
                                        <p:cTn id="105" dur="500"/>
                                        <p:tgtEl>
                                          <p:spTgt spid="103435"/>
                                        </p:tgtEl>
                                      </p:cBhvr>
                                    </p:animEffect>
                                  </p:childTnLst>
                                </p:cTn>
                              </p:par>
                              <p:par>
                                <p:cTn id="106" presetID="10" presetClass="entr" presetSubtype="0" fill="hold" nodeType="withEffect">
                                  <p:stCondLst>
                                    <p:cond delay="0"/>
                                  </p:stCondLst>
                                  <p:childTnLst>
                                    <p:set>
                                      <p:cBhvr>
                                        <p:cTn id="107" dur="1" fill="hold">
                                          <p:stCondLst>
                                            <p:cond delay="0"/>
                                          </p:stCondLst>
                                        </p:cTn>
                                        <p:tgtEl>
                                          <p:spTgt spid="14"/>
                                        </p:tgtEl>
                                        <p:attrNameLst>
                                          <p:attrName>style.visibility</p:attrName>
                                        </p:attrNameLst>
                                      </p:cBhvr>
                                      <p:to>
                                        <p:strVal val="visible"/>
                                      </p:to>
                                    </p:set>
                                    <p:animEffect transition="in" filter="fade">
                                      <p:cBhvr>
                                        <p:cTn id="108" dur="500"/>
                                        <p:tgtEl>
                                          <p:spTgt spid="14"/>
                                        </p:tgtEl>
                                      </p:cBhvr>
                                    </p:animEffect>
                                  </p:childTnLst>
                                </p:cTn>
                              </p:par>
                              <p:par>
                                <p:cTn id="109" presetID="10" presetClass="entr" presetSubtype="0" fill="hold" nodeType="withEffect">
                                  <p:stCondLst>
                                    <p:cond delay="0"/>
                                  </p:stCondLst>
                                  <p:childTnLst>
                                    <p:set>
                                      <p:cBhvr>
                                        <p:cTn id="110" dur="1" fill="hold">
                                          <p:stCondLst>
                                            <p:cond delay="0"/>
                                          </p:stCondLst>
                                        </p:cTn>
                                        <p:tgtEl>
                                          <p:spTgt spid="18"/>
                                        </p:tgtEl>
                                        <p:attrNameLst>
                                          <p:attrName>style.visibility</p:attrName>
                                        </p:attrNameLst>
                                      </p:cBhvr>
                                      <p:to>
                                        <p:strVal val="visible"/>
                                      </p:to>
                                    </p:set>
                                    <p:animEffect transition="in" filter="fade">
                                      <p:cBhvr>
                                        <p:cTn id="111" dur="500"/>
                                        <p:tgtEl>
                                          <p:spTgt spid="1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03438"/>
                                        </p:tgtEl>
                                        <p:attrNameLst>
                                          <p:attrName>style.visibility</p:attrName>
                                        </p:attrNameLst>
                                      </p:cBhvr>
                                      <p:to>
                                        <p:strVal val="visible"/>
                                      </p:to>
                                    </p:set>
                                    <p:animEffect transition="in" filter="fade">
                                      <p:cBhvr>
                                        <p:cTn id="114" dur="500"/>
                                        <p:tgtEl>
                                          <p:spTgt spid="103438"/>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03439"/>
                                        </p:tgtEl>
                                        <p:attrNameLst>
                                          <p:attrName>style.visibility</p:attrName>
                                        </p:attrNameLst>
                                      </p:cBhvr>
                                      <p:to>
                                        <p:strVal val="visible"/>
                                      </p:to>
                                    </p:set>
                                    <p:animEffect transition="in" filter="fade">
                                      <p:cBhvr>
                                        <p:cTn id="117" dur="500"/>
                                        <p:tgtEl>
                                          <p:spTgt spid="103439"/>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103440"/>
                                        </p:tgtEl>
                                        <p:attrNameLst>
                                          <p:attrName>style.visibility</p:attrName>
                                        </p:attrNameLst>
                                      </p:cBhvr>
                                      <p:to>
                                        <p:strVal val="visible"/>
                                      </p:to>
                                    </p:set>
                                    <p:animEffect transition="in" filter="fade">
                                      <p:cBhvr>
                                        <p:cTn id="120" dur="500"/>
                                        <p:tgtEl>
                                          <p:spTgt spid="103440"/>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103441"/>
                                        </p:tgtEl>
                                        <p:attrNameLst>
                                          <p:attrName>style.visibility</p:attrName>
                                        </p:attrNameLst>
                                      </p:cBhvr>
                                      <p:to>
                                        <p:strVal val="visible"/>
                                      </p:to>
                                    </p:set>
                                    <p:animEffect transition="in" filter="fade">
                                      <p:cBhvr>
                                        <p:cTn id="123" dur="500"/>
                                        <p:tgtEl>
                                          <p:spTgt spid="103441"/>
                                        </p:tgtEl>
                                      </p:cBhvr>
                                    </p:animEffect>
                                  </p:childTnLst>
                                </p:cTn>
                              </p:par>
                              <p:par>
                                <p:cTn id="124" presetID="10" presetClass="entr" presetSubtype="0" fill="hold" nodeType="withEffect">
                                  <p:stCondLst>
                                    <p:cond delay="0"/>
                                  </p:stCondLst>
                                  <p:childTnLst>
                                    <p:set>
                                      <p:cBhvr>
                                        <p:cTn id="125" dur="1" fill="hold">
                                          <p:stCondLst>
                                            <p:cond delay="0"/>
                                          </p:stCondLst>
                                        </p:cTn>
                                        <p:tgtEl>
                                          <p:spTgt spid="26"/>
                                        </p:tgtEl>
                                        <p:attrNameLst>
                                          <p:attrName>style.visibility</p:attrName>
                                        </p:attrNameLst>
                                      </p:cBhvr>
                                      <p:to>
                                        <p:strVal val="visible"/>
                                      </p:to>
                                    </p:set>
                                    <p:animEffect transition="in" filter="fade">
                                      <p:cBhvr>
                                        <p:cTn id="126" dur="500"/>
                                        <p:tgtEl>
                                          <p:spTgt spid="26"/>
                                        </p:tgtEl>
                                      </p:cBhvr>
                                    </p:animEffect>
                                  </p:childTnLst>
                                </p:cTn>
                              </p:par>
                              <p:par>
                                <p:cTn id="127" presetID="10" presetClass="entr" presetSubtype="0" fill="hold" nodeType="withEffect">
                                  <p:stCondLst>
                                    <p:cond delay="0"/>
                                  </p:stCondLst>
                                  <p:childTnLst>
                                    <p:set>
                                      <p:cBhvr>
                                        <p:cTn id="128" dur="1" fill="hold">
                                          <p:stCondLst>
                                            <p:cond delay="0"/>
                                          </p:stCondLst>
                                        </p:cTn>
                                        <p:tgtEl>
                                          <p:spTgt spid="27"/>
                                        </p:tgtEl>
                                        <p:attrNameLst>
                                          <p:attrName>style.visibility</p:attrName>
                                        </p:attrNameLst>
                                      </p:cBhvr>
                                      <p:to>
                                        <p:strVal val="visible"/>
                                      </p:to>
                                    </p:set>
                                    <p:animEffect transition="in" filter="fade">
                                      <p:cBhvr>
                                        <p:cTn id="129" dur="500"/>
                                        <p:tgtEl>
                                          <p:spTgt spid="27"/>
                                        </p:tgtEl>
                                      </p:cBhvr>
                                    </p:animEffect>
                                  </p:childTnLst>
                                </p:cTn>
                              </p:par>
                              <p:par>
                                <p:cTn id="130" presetID="10" presetClass="entr" presetSubtype="0" fill="hold" nodeType="withEffect">
                                  <p:stCondLst>
                                    <p:cond delay="0"/>
                                  </p:stCondLst>
                                  <p:childTnLst>
                                    <p:set>
                                      <p:cBhvr>
                                        <p:cTn id="131" dur="1" fill="hold">
                                          <p:stCondLst>
                                            <p:cond delay="0"/>
                                          </p:stCondLst>
                                        </p:cTn>
                                        <p:tgtEl>
                                          <p:spTgt spid="28"/>
                                        </p:tgtEl>
                                        <p:attrNameLst>
                                          <p:attrName>style.visibility</p:attrName>
                                        </p:attrNameLst>
                                      </p:cBhvr>
                                      <p:to>
                                        <p:strVal val="visible"/>
                                      </p:to>
                                    </p:set>
                                    <p:animEffect transition="in" filter="fade">
                                      <p:cBhvr>
                                        <p:cTn id="132" dur="500"/>
                                        <p:tgtEl>
                                          <p:spTgt spid="28"/>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103445"/>
                                        </p:tgtEl>
                                        <p:attrNameLst>
                                          <p:attrName>style.visibility</p:attrName>
                                        </p:attrNameLst>
                                      </p:cBhvr>
                                      <p:to>
                                        <p:strVal val="visible"/>
                                      </p:to>
                                    </p:set>
                                    <p:animEffect transition="in" filter="fade">
                                      <p:cBhvr>
                                        <p:cTn id="135" dur="500"/>
                                        <p:tgtEl>
                                          <p:spTgt spid="103445"/>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103446"/>
                                        </p:tgtEl>
                                        <p:attrNameLst>
                                          <p:attrName>style.visibility</p:attrName>
                                        </p:attrNameLst>
                                      </p:cBhvr>
                                      <p:to>
                                        <p:strVal val="visible"/>
                                      </p:to>
                                    </p:set>
                                    <p:animEffect transition="in" filter="fade">
                                      <p:cBhvr>
                                        <p:cTn id="138" dur="500"/>
                                        <p:tgtEl>
                                          <p:spTgt spid="103446"/>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103447"/>
                                        </p:tgtEl>
                                        <p:attrNameLst>
                                          <p:attrName>style.visibility</p:attrName>
                                        </p:attrNameLst>
                                      </p:cBhvr>
                                      <p:to>
                                        <p:strVal val="visible"/>
                                      </p:to>
                                    </p:set>
                                    <p:animEffect transition="in" filter="fade">
                                      <p:cBhvr>
                                        <p:cTn id="141" dur="500"/>
                                        <p:tgtEl>
                                          <p:spTgt spid="103447"/>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103448"/>
                                        </p:tgtEl>
                                        <p:attrNameLst>
                                          <p:attrName>style.visibility</p:attrName>
                                        </p:attrNameLst>
                                      </p:cBhvr>
                                      <p:to>
                                        <p:strVal val="visible"/>
                                      </p:to>
                                    </p:set>
                                    <p:animEffect transition="in" filter="fade">
                                      <p:cBhvr>
                                        <p:cTn id="144" dur="500"/>
                                        <p:tgtEl>
                                          <p:spTgt spid="103448"/>
                                        </p:tgtEl>
                                      </p:cBhvr>
                                    </p:animEffect>
                                  </p:childTnLst>
                                </p:cTn>
                              </p:par>
                              <p:par>
                                <p:cTn id="145" presetID="10" presetClass="entr" presetSubtype="0" fill="hold" nodeType="withEffect">
                                  <p:stCondLst>
                                    <p:cond delay="0"/>
                                  </p:stCondLst>
                                  <p:childTnLst>
                                    <p:set>
                                      <p:cBhvr>
                                        <p:cTn id="146" dur="1" fill="hold">
                                          <p:stCondLst>
                                            <p:cond delay="0"/>
                                          </p:stCondLst>
                                        </p:cTn>
                                        <p:tgtEl>
                                          <p:spTgt spid="33"/>
                                        </p:tgtEl>
                                        <p:attrNameLst>
                                          <p:attrName>style.visibility</p:attrName>
                                        </p:attrNameLst>
                                      </p:cBhvr>
                                      <p:to>
                                        <p:strVal val="visible"/>
                                      </p:to>
                                    </p:set>
                                    <p:animEffect transition="in" filter="fade">
                                      <p:cBhvr>
                                        <p:cTn id="147" dur="500"/>
                                        <p:tgtEl>
                                          <p:spTgt spid="33"/>
                                        </p:tgtEl>
                                      </p:cBhvr>
                                    </p:animEffect>
                                  </p:childTnLst>
                                </p:cTn>
                              </p:par>
                              <p:par>
                                <p:cTn id="148" presetID="10" presetClass="entr" presetSubtype="0" fill="hold" nodeType="withEffect">
                                  <p:stCondLst>
                                    <p:cond delay="0"/>
                                  </p:stCondLst>
                                  <p:childTnLst>
                                    <p:set>
                                      <p:cBhvr>
                                        <p:cTn id="149" dur="1" fill="hold">
                                          <p:stCondLst>
                                            <p:cond delay="0"/>
                                          </p:stCondLst>
                                        </p:cTn>
                                        <p:tgtEl>
                                          <p:spTgt spid="34"/>
                                        </p:tgtEl>
                                        <p:attrNameLst>
                                          <p:attrName>style.visibility</p:attrName>
                                        </p:attrNameLst>
                                      </p:cBhvr>
                                      <p:to>
                                        <p:strVal val="visible"/>
                                      </p:to>
                                    </p:set>
                                    <p:animEffect transition="in" filter="fade">
                                      <p:cBhvr>
                                        <p:cTn id="150" dur="500"/>
                                        <p:tgtEl>
                                          <p:spTgt spid="34"/>
                                        </p:tgtEl>
                                      </p:cBhvr>
                                    </p:animEffect>
                                  </p:childTnLst>
                                </p:cTn>
                              </p:par>
                              <p:par>
                                <p:cTn id="151" presetID="10" presetClass="entr" presetSubtype="0" fill="hold" nodeType="withEffect">
                                  <p:stCondLst>
                                    <p:cond delay="0"/>
                                  </p:stCondLst>
                                  <p:childTnLst>
                                    <p:set>
                                      <p:cBhvr>
                                        <p:cTn id="152" dur="1" fill="hold">
                                          <p:stCondLst>
                                            <p:cond delay="0"/>
                                          </p:stCondLst>
                                        </p:cTn>
                                        <p:tgtEl>
                                          <p:spTgt spid="35"/>
                                        </p:tgtEl>
                                        <p:attrNameLst>
                                          <p:attrName>style.visibility</p:attrName>
                                        </p:attrNameLst>
                                      </p:cBhvr>
                                      <p:to>
                                        <p:strVal val="visible"/>
                                      </p:to>
                                    </p:set>
                                    <p:animEffect transition="in" filter="fade">
                                      <p:cBhvr>
                                        <p:cTn id="15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8" grpId="0"/>
      <p:bldP spid="103429" grpId="0"/>
      <p:bldP spid="103430" grpId="0"/>
      <p:bldP spid="103431" grpId="0"/>
      <p:bldP spid="103432" grpId="0"/>
      <p:bldP spid="103433" grpId="0"/>
      <p:bldP spid="103434" grpId="0"/>
      <p:bldP spid="103435" grpId="0"/>
      <p:bldP spid="103438" grpId="0"/>
      <p:bldP spid="103439" grpId="0"/>
      <p:bldP spid="103440" grpId="0"/>
      <p:bldP spid="103441" grpId="0"/>
      <p:bldP spid="103445" grpId="0"/>
      <p:bldP spid="103446" grpId="0"/>
      <p:bldP spid="103447" grpId="0"/>
      <p:bldP spid="103448" grpId="0" animBg="1"/>
      <p:bldP spid="29" grpId="0" animBg="1"/>
      <p:bldP spid="30" grpId="0"/>
      <p:bldP spid="31" grpId="0"/>
      <p:bldP spid="37" grpId="0"/>
      <p:bldP spid="38" grpId="0"/>
      <p:bldP spid="42" grpId="0"/>
      <p:bldP spid="43" grpId="0"/>
      <p:bldP spid="44" grpId="0"/>
      <p:bldP spid="45" grpId="0"/>
      <p:bldP spid="46" grpId="0"/>
      <p:bldP spid="47" grpId="0"/>
      <p:bldP spid="49" grpId="0"/>
      <p:bldP spid="50" grpId="0"/>
      <p:bldP spid="51" grpId="0"/>
      <p:bldP spid="52" grpId="0"/>
      <p:bldP spid="53" grpId="0"/>
      <p:bldP spid="54" grpId="0"/>
      <p:bldP spid="55" grpId="0"/>
      <p:bldP spid="56" grpId="0"/>
      <p:bldP spid="57" grpId="0"/>
      <p:bldP spid="58" grpId="0"/>
      <p:bldP spid="59" grpId="0"/>
      <p:bldP spid="60" grpId="0"/>
      <p:bldP spid="61"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2" name="Title 1"/>
          <p:cNvSpPr>
            <a:spLocks noGrp="1"/>
          </p:cNvSpPr>
          <p:nvPr>
            <p:ph type="title"/>
          </p:nvPr>
        </p:nvSpPr>
        <p:spPr/>
        <p:txBody>
          <a:bodyPr>
            <a:normAutofit/>
          </a:bodyPr>
          <a:lstStyle/>
          <a:p>
            <a:r>
              <a:rPr lang="en-IN" sz="3200" dirty="0">
                <a:ea typeface="Adobe Fan Heiti Std B"/>
                <a:cs typeface="Adobe Fan Heiti Std B"/>
              </a:rPr>
              <a:t>Revenue Recognition Upon the Completion </a:t>
            </a:r>
            <a:br>
              <a:rPr lang="en-IN" sz="3200" dirty="0">
                <a:ea typeface="Adobe Fan Heiti Std B"/>
                <a:cs typeface="Adobe Fan Heiti Std B"/>
              </a:rPr>
            </a:br>
            <a:r>
              <a:rPr lang="en-IN" sz="3200" dirty="0">
                <a:ea typeface="Adobe Fan Heiti Std B"/>
                <a:cs typeface="Adobe Fan Heiti Std B"/>
              </a:rPr>
              <a:t>of the Contract</a:t>
            </a:r>
            <a:endParaRPr lang="en-US" sz="3200" dirty="0">
              <a:ea typeface="Adobe Fan Heiti Std B"/>
              <a:cs typeface="Adobe Fan Heiti Std B"/>
            </a:endParaRPr>
          </a:p>
        </p:txBody>
      </p:sp>
      <p:sp>
        <p:nvSpPr>
          <p:cNvPr id="5" name="TextBox 4"/>
          <p:cNvSpPr txBox="1"/>
          <p:nvPr/>
        </p:nvSpPr>
        <p:spPr>
          <a:xfrm>
            <a:off x="960150" y="1550838"/>
            <a:ext cx="7657122" cy="369332"/>
          </a:xfrm>
          <a:prstGeom prst="rect">
            <a:avLst/>
          </a:prstGeom>
          <a:noFill/>
        </p:spPr>
        <p:txBody>
          <a:bodyPr wrap="square" rtlCol="0">
            <a:spAutoFit/>
          </a:bodyPr>
          <a:lstStyle/>
          <a:p>
            <a:r>
              <a:rPr lang="en-US" dirty="0">
                <a:latin typeface="+mn-lt"/>
              </a:rPr>
              <a:t>For our Harding example, completion occurs in 2020 </a:t>
            </a:r>
          </a:p>
        </p:txBody>
      </p:sp>
      <p:graphicFrame>
        <p:nvGraphicFramePr>
          <p:cNvPr id="6" name="Object 5"/>
          <p:cNvGraphicFramePr>
            <a:graphicFrameLocks noChangeAspect="1"/>
          </p:cNvGraphicFramePr>
          <p:nvPr>
            <p:extLst>
              <p:ext uri="{D42A27DB-BD31-4B8C-83A1-F6EECF244321}">
                <p14:modId xmlns:p14="http://schemas.microsoft.com/office/powerpoint/2010/main" val="3242814103"/>
              </p:ext>
            </p:extLst>
          </p:nvPr>
        </p:nvGraphicFramePr>
        <p:xfrm>
          <a:off x="611559" y="2417682"/>
          <a:ext cx="8366897" cy="2796777"/>
        </p:xfrm>
        <a:graphic>
          <a:graphicData uri="http://schemas.openxmlformats.org/presentationml/2006/ole">
            <mc:AlternateContent xmlns:mc="http://schemas.openxmlformats.org/markup-compatibility/2006">
              <mc:Choice xmlns:v="urn:schemas-microsoft-com:vml" Requires="v">
                <p:oleObj spid="_x0000_s9567" name="Worksheet" r:id="rId5" imgW="10718800" imgH="3581400" progId="Excel.Sheet.12">
                  <p:embed/>
                </p:oleObj>
              </mc:Choice>
              <mc:Fallback>
                <p:oleObj name="Worksheet" r:id="rId5" imgW="10718800" imgH="3581400" progId="Excel.Sheet.12">
                  <p:embed/>
                  <p:pic>
                    <p:nvPicPr>
                      <p:cNvPr id="0" name=""/>
                      <p:cNvPicPr/>
                      <p:nvPr/>
                    </p:nvPicPr>
                    <p:blipFill>
                      <a:blip r:embed="rId6"/>
                      <a:stretch>
                        <a:fillRect/>
                      </a:stretch>
                    </p:blipFill>
                    <p:spPr>
                      <a:xfrm>
                        <a:off x="611559" y="2417682"/>
                        <a:ext cx="8366897" cy="2796777"/>
                      </a:xfrm>
                      <a:prstGeom prst="rect">
                        <a:avLst/>
                      </a:prstGeom>
                    </p:spPr>
                  </p:pic>
                </p:oleObj>
              </mc:Fallback>
            </mc:AlternateContent>
          </a:graphicData>
        </a:graphic>
      </p:graphicFrame>
    </p:spTree>
    <p:extLst>
      <p:ext uri="{BB962C8B-B14F-4D97-AF65-F5344CB8AC3E}">
        <p14:creationId xmlns:p14="http://schemas.microsoft.com/office/powerpoint/2010/main" val="23651456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51" name="Title 1"/>
          <p:cNvSpPr>
            <a:spLocks noGrp="1"/>
          </p:cNvSpPr>
          <p:nvPr>
            <p:ph type="title"/>
          </p:nvPr>
        </p:nvSpPr>
        <p:spPr/>
        <p:txBody>
          <a:bodyPr>
            <a:normAutofit/>
          </a:bodyPr>
          <a:lstStyle/>
          <a:p>
            <a:pPr eaLnBrk="1" hangingPunct="1">
              <a:defRPr/>
            </a:pPr>
            <a:r>
              <a:rPr lang="en-IN" sz="3200" dirty="0">
                <a:ea typeface="Adobe Fan Heiti Std B"/>
                <a:cs typeface="Adobe Fan Heiti Std B"/>
              </a:rPr>
              <a:t>Recognizing Revenue Over Time According to Percentage of Completion</a:t>
            </a:r>
            <a:endParaRPr lang="en-US" sz="3200" dirty="0">
              <a:ea typeface="Adobe Fan Heiti Std B"/>
              <a:cs typeface="Adobe Fan Heiti Std B"/>
            </a:endParaRPr>
          </a:p>
        </p:txBody>
      </p:sp>
      <p:sp>
        <p:nvSpPr>
          <p:cNvPr id="104451" name="TextBox 4"/>
          <p:cNvSpPr txBox="1">
            <a:spLocks noChangeArrowheads="1"/>
          </p:cNvSpPr>
          <p:nvPr/>
        </p:nvSpPr>
        <p:spPr bwMode="auto">
          <a:xfrm>
            <a:off x="412750" y="2247900"/>
            <a:ext cx="2362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dirty="0">
                <a:latin typeface="Calibri" pitchFamily="34" charset="0"/>
              </a:rPr>
              <a:t>Revenue recognized this period</a:t>
            </a:r>
          </a:p>
        </p:txBody>
      </p:sp>
      <p:sp>
        <p:nvSpPr>
          <p:cNvPr id="104452" name="TextBox 14"/>
          <p:cNvSpPr txBox="1">
            <a:spLocks noChangeArrowheads="1"/>
          </p:cNvSpPr>
          <p:nvPr/>
        </p:nvSpPr>
        <p:spPr bwMode="auto">
          <a:xfrm>
            <a:off x="2574927" y="2638427"/>
            <a:ext cx="398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dirty="0"/>
              <a:t>=</a:t>
            </a:r>
            <a:endParaRPr lang="en-IN" altLang="en-US" sz="2400" dirty="0"/>
          </a:p>
        </p:txBody>
      </p:sp>
      <p:sp>
        <p:nvSpPr>
          <p:cNvPr id="104453" name="TextBox 4"/>
          <p:cNvSpPr txBox="1">
            <a:spLocks noChangeArrowheads="1"/>
          </p:cNvSpPr>
          <p:nvPr/>
        </p:nvSpPr>
        <p:spPr bwMode="auto">
          <a:xfrm>
            <a:off x="4960938" y="2295525"/>
            <a:ext cx="1611312"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IN" altLang="en-US" sz="2400" dirty="0">
                <a:latin typeface="Calibri" pitchFamily="34" charset="0"/>
              </a:rPr>
              <a:t>Percentage</a:t>
            </a:r>
          </a:p>
          <a:p>
            <a:pPr algn="ctr"/>
            <a:r>
              <a:rPr lang="en-IN" altLang="en-US" sz="2400" dirty="0">
                <a:latin typeface="Calibri" pitchFamily="34" charset="0"/>
              </a:rPr>
              <a:t>completed</a:t>
            </a:r>
          </a:p>
          <a:p>
            <a:pPr algn="ctr"/>
            <a:r>
              <a:rPr lang="en-IN" altLang="en-US" sz="2400" dirty="0">
                <a:latin typeface="Calibri" pitchFamily="34" charset="0"/>
              </a:rPr>
              <a:t>to date</a:t>
            </a:r>
            <a:endParaRPr lang="en-US" altLang="en-US" sz="2400" dirty="0">
              <a:latin typeface="Calibri" pitchFamily="34" charset="0"/>
            </a:endParaRPr>
          </a:p>
        </p:txBody>
      </p:sp>
      <p:sp>
        <p:nvSpPr>
          <p:cNvPr id="104454" name="TextBox 4"/>
          <p:cNvSpPr txBox="1">
            <a:spLocks noChangeArrowheads="1"/>
          </p:cNvSpPr>
          <p:nvPr/>
        </p:nvSpPr>
        <p:spPr bwMode="auto">
          <a:xfrm>
            <a:off x="3295650" y="2295525"/>
            <a:ext cx="143510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dirty="0">
                <a:latin typeface="Calibri" pitchFamily="34" charset="0"/>
              </a:rPr>
              <a:t>Total estimated revenue</a:t>
            </a:r>
          </a:p>
        </p:txBody>
      </p:sp>
      <p:sp>
        <p:nvSpPr>
          <p:cNvPr id="18" name="TextBox 4"/>
          <p:cNvSpPr txBox="1">
            <a:spLocks noChangeArrowheads="1"/>
          </p:cNvSpPr>
          <p:nvPr/>
        </p:nvSpPr>
        <p:spPr bwMode="auto">
          <a:xfrm>
            <a:off x="7162800" y="2270125"/>
            <a:ext cx="1951038" cy="1200150"/>
          </a:xfrm>
          <a:prstGeom prst="rect">
            <a:avLst/>
          </a:prstGeom>
          <a:noFill/>
          <a:ln w="9525">
            <a:noFill/>
            <a:miter lim="800000"/>
            <a:headEnd/>
            <a:tailEnd/>
          </a:ln>
        </p:spPr>
        <p:txBody>
          <a:bodyPr>
            <a:spAutoFit/>
          </a:bodyPr>
          <a:lstStyle/>
          <a:p>
            <a:pPr algn="ctr">
              <a:defRPr/>
            </a:pPr>
            <a:r>
              <a:rPr lang="en-IN" sz="2400" dirty="0">
                <a:latin typeface="+mj-lt"/>
              </a:rPr>
              <a:t>Revenue</a:t>
            </a:r>
          </a:p>
          <a:p>
            <a:pPr algn="ctr">
              <a:defRPr/>
            </a:pPr>
            <a:r>
              <a:rPr lang="en-IN" sz="2400" dirty="0">
                <a:latin typeface="+mj-lt"/>
              </a:rPr>
              <a:t>recognized in prior periods</a:t>
            </a:r>
            <a:endParaRPr lang="en-US" sz="2400" dirty="0">
              <a:latin typeface="+mj-lt"/>
            </a:endParaRPr>
          </a:p>
        </p:txBody>
      </p:sp>
      <p:sp>
        <p:nvSpPr>
          <p:cNvPr id="104456" name="TextBox 18"/>
          <p:cNvSpPr txBox="1">
            <a:spLocks noChangeArrowheads="1"/>
          </p:cNvSpPr>
          <p:nvPr/>
        </p:nvSpPr>
        <p:spPr bwMode="auto">
          <a:xfrm>
            <a:off x="3040063" y="1860550"/>
            <a:ext cx="39846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9600" dirty="0"/>
              <a:t>(</a:t>
            </a:r>
            <a:endParaRPr lang="en-IN" altLang="en-US" sz="9600" dirty="0"/>
          </a:p>
        </p:txBody>
      </p:sp>
      <p:sp>
        <p:nvSpPr>
          <p:cNvPr id="104457" name="TextBox 19"/>
          <p:cNvSpPr txBox="1">
            <a:spLocks noChangeArrowheads="1"/>
          </p:cNvSpPr>
          <p:nvPr/>
        </p:nvSpPr>
        <p:spPr bwMode="auto">
          <a:xfrm>
            <a:off x="6373813" y="1879600"/>
            <a:ext cx="39846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9600" dirty="0"/>
              <a:t>)</a:t>
            </a:r>
            <a:endParaRPr lang="en-IN" altLang="en-US" sz="9600" dirty="0"/>
          </a:p>
        </p:txBody>
      </p:sp>
      <p:sp>
        <p:nvSpPr>
          <p:cNvPr id="104458" name="TextBox 20"/>
          <p:cNvSpPr txBox="1">
            <a:spLocks noChangeArrowheads="1"/>
          </p:cNvSpPr>
          <p:nvPr/>
        </p:nvSpPr>
        <p:spPr bwMode="auto">
          <a:xfrm>
            <a:off x="4686302" y="2638427"/>
            <a:ext cx="398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dirty="0"/>
              <a:t>×</a:t>
            </a:r>
            <a:endParaRPr lang="en-IN" altLang="en-US" sz="2400" dirty="0"/>
          </a:p>
        </p:txBody>
      </p:sp>
      <p:sp>
        <p:nvSpPr>
          <p:cNvPr id="22" name="TextBox 4"/>
          <p:cNvSpPr txBox="1">
            <a:spLocks noChangeArrowheads="1"/>
          </p:cNvSpPr>
          <p:nvPr/>
        </p:nvSpPr>
        <p:spPr bwMode="auto">
          <a:xfrm>
            <a:off x="3302002" y="4024313"/>
            <a:ext cx="3267075" cy="830262"/>
          </a:xfrm>
          <a:prstGeom prst="rect">
            <a:avLst/>
          </a:prstGeom>
          <a:noFill/>
          <a:ln w="9525">
            <a:noFill/>
            <a:miter lim="800000"/>
            <a:headEnd/>
            <a:tailEnd/>
          </a:ln>
        </p:spPr>
        <p:txBody>
          <a:bodyPr>
            <a:spAutoFit/>
          </a:bodyPr>
          <a:lstStyle/>
          <a:p>
            <a:pPr algn="ctr">
              <a:defRPr/>
            </a:pPr>
            <a:r>
              <a:rPr lang="en-IN" sz="2400" dirty="0">
                <a:latin typeface="+mn-lt"/>
              </a:rPr>
              <a:t>Cumulative revenue to be recognized to date</a:t>
            </a:r>
            <a:endParaRPr lang="en-US" sz="2400" dirty="0">
              <a:latin typeface="+mn-lt"/>
            </a:endParaRPr>
          </a:p>
        </p:txBody>
      </p:sp>
      <p:sp>
        <p:nvSpPr>
          <p:cNvPr id="23" name="Right Brace 22"/>
          <p:cNvSpPr/>
          <p:nvPr/>
        </p:nvSpPr>
        <p:spPr>
          <a:xfrm rot="5400000">
            <a:off x="4745833" y="2183607"/>
            <a:ext cx="282575" cy="3046412"/>
          </a:xfrm>
          <a:prstGeom prst="rightBrace">
            <a:avLst>
              <a:gd name="adj1" fmla="val 28073"/>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IN" dirty="0"/>
          </a:p>
        </p:txBody>
      </p:sp>
      <p:sp>
        <p:nvSpPr>
          <p:cNvPr id="104461" name="TextBox 23"/>
          <p:cNvSpPr txBox="1">
            <a:spLocks noChangeArrowheads="1"/>
          </p:cNvSpPr>
          <p:nvPr/>
        </p:nvSpPr>
        <p:spPr bwMode="auto">
          <a:xfrm>
            <a:off x="6781802" y="2632077"/>
            <a:ext cx="396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t>–</a:t>
            </a:r>
            <a:endParaRPr lang="en-IN" altLang="en-US" sz="2400" b="1" dirty="0"/>
          </a:p>
        </p:txBody>
      </p:sp>
    </p:spTree>
    <p:extLst>
      <p:ext uri="{BB962C8B-B14F-4D97-AF65-F5344CB8AC3E}">
        <p14:creationId xmlns:p14="http://schemas.microsoft.com/office/powerpoint/2010/main" val="19789152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4451"/>
                                        </p:tgtEl>
                                        <p:attrNameLst>
                                          <p:attrName>style.visibility</p:attrName>
                                        </p:attrNameLst>
                                      </p:cBhvr>
                                      <p:to>
                                        <p:strVal val="visible"/>
                                      </p:to>
                                    </p:set>
                                    <p:animEffect transition="in" filter="fade">
                                      <p:cBhvr>
                                        <p:cTn id="7" dur="500"/>
                                        <p:tgtEl>
                                          <p:spTgt spid="10445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4452"/>
                                        </p:tgtEl>
                                        <p:attrNameLst>
                                          <p:attrName>style.visibility</p:attrName>
                                        </p:attrNameLst>
                                      </p:cBhvr>
                                      <p:to>
                                        <p:strVal val="visible"/>
                                      </p:to>
                                    </p:set>
                                    <p:animEffect transition="in" filter="fade">
                                      <p:cBhvr>
                                        <p:cTn id="11" dur="500"/>
                                        <p:tgtEl>
                                          <p:spTgt spid="10445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4456"/>
                                        </p:tgtEl>
                                        <p:attrNameLst>
                                          <p:attrName>style.visibility</p:attrName>
                                        </p:attrNameLst>
                                      </p:cBhvr>
                                      <p:to>
                                        <p:strVal val="visible"/>
                                      </p:to>
                                    </p:set>
                                    <p:animEffect transition="in" filter="fade">
                                      <p:cBhvr>
                                        <p:cTn id="15" dur="500"/>
                                        <p:tgtEl>
                                          <p:spTgt spid="10445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4454"/>
                                        </p:tgtEl>
                                        <p:attrNameLst>
                                          <p:attrName>style.visibility</p:attrName>
                                        </p:attrNameLst>
                                      </p:cBhvr>
                                      <p:to>
                                        <p:strVal val="visible"/>
                                      </p:to>
                                    </p:set>
                                    <p:animEffect transition="in" filter="fade">
                                      <p:cBhvr>
                                        <p:cTn id="19" dur="500"/>
                                        <p:tgtEl>
                                          <p:spTgt spid="10445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4458"/>
                                        </p:tgtEl>
                                        <p:attrNameLst>
                                          <p:attrName>style.visibility</p:attrName>
                                        </p:attrNameLst>
                                      </p:cBhvr>
                                      <p:to>
                                        <p:strVal val="visible"/>
                                      </p:to>
                                    </p:set>
                                    <p:animEffect transition="in" filter="fade">
                                      <p:cBhvr>
                                        <p:cTn id="23" dur="500"/>
                                        <p:tgtEl>
                                          <p:spTgt spid="10445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4453"/>
                                        </p:tgtEl>
                                        <p:attrNameLst>
                                          <p:attrName>style.visibility</p:attrName>
                                        </p:attrNameLst>
                                      </p:cBhvr>
                                      <p:to>
                                        <p:strVal val="visible"/>
                                      </p:to>
                                    </p:set>
                                    <p:animEffect transition="in" filter="fade">
                                      <p:cBhvr>
                                        <p:cTn id="27" dur="500"/>
                                        <p:tgtEl>
                                          <p:spTgt spid="10445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4457"/>
                                        </p:tgtEl>
                                        <p:attrNameLst>
                                          <p:attrName>style.visibility</p:attrName>
                                        </p:attrNameLst>
                                      </p:cBhvr>
                                      <p:to>
                                        <p:strVal val="visible"/>
                                      </p:to>
                                    </p:set>
                                    <p:animEffect transition="in" filter="fade">
                                      <p:cBhvr>
                                        <p:cTn id="31" dur="500"/>
                                        <p:tgtEl>
                                          <p:spTgt spid="10445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04461"/>
                                        </p:tgtEl>
                                        <p:attrNameLst>
                                          <p:attrName>style.visibility</p:attrName>
                                        </p:attrNameLst>
                                      </p:cBhvr>
                                      <p:to>
                                        <p:strVal val="visible"/>
                                      </p:to>
                                    </p:set>
                                    <p:animEffect transition="in" filter="fade">
                                      <p:cBhvr>
                                        <p:cTn id="43" dur="500"/>
                                        <p:tgtEl>
                                          <p:spTgt spid="104461"/>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p:bldP spid="104452" grpId="0"/>
      <p:bldP spid="104453" grpId="0"/>
      <p:bldP spid="104454" grpId="0"/>
      <p:bldP spid="18" grpId="0"/>
      <p:bldP spid="104456" grpId="0"/>
      <p:bldP spid="104457" grpId="0"/>
      <p:bldP spid="104458" grpId="0"/>
      <p:bldP spid="22" grpId="0"/>
      <p:bldP spid="23" grpId="0" animBg="1"/>
      <p:bldP spid="104461"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6" name="Title 1"/>
          <p:cNvSpPr>
            <a:spLocks noGrp="1"/>
          </p:cNvSpPr>
          <p:nvPr>
            <p:ph type="title"/>
          </p:nvPr>
        </p:nvSpPr>
        <p:spPr>
          <a:xfrm>
            <a:off x="611560" y="50570"/>
            <a:ext cx="7778380" cy="1066846"/>
          </a:xfrm>
        </p:spPr>
        <p:txBody>
          <a:bodyPr>
            <a:normAutofit/>
          </a:bodyPr>
          <a:lstStyle/>
          <a:p>
            <a:r>
              <a:rPr lang="en-IN" sz="2800" dirty="0">
                <a:ea typeface="Adobe Fan Heiti Std B"/>
                <a:cs typeface="Adobe Fan Heiti Std B"/>
              </a:rPr>
              <a:t>Recognizing Revenue Over Time According to Percentage of </a:t>
            </a:r>
            <a:r>
              <a:rPr lang="en-IN" sz="2800" dirty="0" smtClean="0">
                <a:ea typeface="Adobe Fan Heiti Std B"/>
                <a:cs typeface="Adobe Fan Heiti Std B"/>
              </a:rPr>
              <a:t>Completion </a:t>
            </a:r>
            <a:r>
              <a:rPr lang="en-IN" sz="2400" dirty="0" smtClean="0">
                <a:ea typeface="Adobe Fan Heiti Std B"/>
                <a:cs typeface="Adobe Fan Heiti Std B"/>
              </a:rPr>
              <a:t>(continued)</a:t>
            </a:r>
            <a:endParaRPr lang="en-US" sz="2400" dirty="0">
              <a:ea typeface="Adobe Fan Heiti Std B"/>
              <a:cs typeface="Adobe Fan Heiti Std B"/>
            </a:endParaRPr>
          </a:p>
        </p:txBody>
      </p:sp>
      <p:sp>
        <p:nvSpPr>
          <p:cNvPr id="3" name="TextBox 2"/>
          <p:cNvSpPr txBox="1"/>
          <p:nvPr/>
        </p:nvSpPr>
        <p:spPr>
          <a:xfrm>
            <a:off x="4901657" y="936635"/>
            <a:ext cx="1083555" cy="430887"/>
          </a:xfrm>
          <a:prstGeom prst="rect">
            <a:avLst/>
          </a:prstGeom>
          <a:noFill/>
        </p:spPr>
        <p:txBody>
          <a:bodyPr wrap="square" rtlCol="0">
            <a:spAutoFit/>
          </a:bodyPr>
          <a:lstStyle/>
          <a:p>
            <a:pPr algn="ctr"/>
            <a:r>
              <a:rPr lang="en-IN" sz="2200" b="1" dirty="0">
                <a:latin typeface="+mn-lt"/>
              </a:rPr>
              <a:t>2018</a:t>
            </a:r>
            <a:endParaRPr lang="en-US" sz="2200" b="1" dirty="0">
              <a:latin typeface="+mn-lt"/>
            </a:endParaRPr>
          </a:p>
        </p:txBody>
      </p:sp>
      <p:sp>
        <p:nvSpPr>
          <p:cNvPr id="10" name="TextBox 9"/>
          <p:cNvSpPr txBox="1"/>
          <p:nvPr/>
        </p:nvSpPr>
        <p:spPr>
          <a:xfrm>
            <a:off x="6418634" y="936635"/>
            <a:ext cx="1083555" cy="430887"/>
          </a:xfrm>
          <a:prstGeom prst="rect">
            <a:avLst/>
          </a:prstGeom>
          <a:noFill/>
        </p:spPr>
        <p:txBody>
          <a:bodyPr wrap="square" rtlCol="0">
            <a:spAutoFit/>
          </a:bodyPr>
          <a:lstStyle/>
          <a:p>
            <a:pPr algn="ctr"/>
            <a:r>
              <a:rPr lang="en-IN" sz="2200" b="1" dirty="0">
                <a:latin typeface="+mn-lt"/>
              </a:rPr>
              <a:t>2019</a:t>
            </a:r>
            <a:endParaRPr lang="en-US" sz="2200" b="1" dirty="0">
              <a:latin typeface="+mn-lt"/>
            </a:endParaRPr>
          </a:p>
        </p:txBody>
      </p:sp>
      <p:sp>
        <p:nvSpPr>
          <p:cNvPr id="12" name="TextBox 11"/>
          <p:cNvSpPr txBox="1"/>
          <p:nvPr/>
        </p:nvSpPr>
        <p:spPr>
          <a:xfrm>
            <a:off x="7969477" y="948103"/>
            <a:ext cx="1083555" cy="430887"/>
          </a:xfrm>
          <a:prstGeom prst="rect">
            <a:avLst/>
          </a:prstGeom>
          <a:noFill/>
        </p:spPr>
        <p:txBody>
          <a:bodyPr wrap="square" rtlCol="0">
            <a:spAutoFit/>
          </a:bodyPr>
          <a:lstStyle/>
          <a:p>
            <a:pPr algn="ctr"/>
            <a:r>
              <a:rPr lang="en-IN" sz="2200" b="1" dirty="0">
                <a:latin typeface="+mn-lt"/>
              </a:rPr>
              <a:t>2020</a:t>
            </a:r>
            <a:endParaRPr lang="en-US" sz="2200" b="1" dirty="0">
              <a:latin typeface="+mn-lt"/>
            </a:endParaRPr>
          </a:p>
        </p:txBody>
      </p:sp>
      <p:sp>
        <p:nvSpPr>
          <p:cNvPr id="7" name="TextBox 6"/>
          <p:cNvSpPr txBox="1"/>
          <p:nvPr/>
        </p:nvSpPr>
        <p:spPr>
          <a:xfrm>
            <a:off x="501003" y="1328903"/>
            <a:ext cx="4365408" cy="430887"/>
          </a:xfrm>
          <a:prstGeom prst="rect">
            <a:avLst/>
          </a:prstGeom>
          <a:noFill/>
        </p:spPr>
        <p:txBody>
          <a:bodyPr wrap="square" rtlCol="0">
            <a:spAutoFit/>
          </a:bodyPr>
          <a:lstStyle/>
          <a:p>
            <a:r>
              <a:rPr lang="en-IN" sz="2200" b="1" dirty="0">
                <a:latin typeface="+mn-lt"/>
              </a:rPr>
              <a:t>Construction costs:</a:t>
            </a:r>
            <a:endParaRPr lang="en-US" sz="2200" b="1" dirty="0">
              <a:latin typeface="+mn-lt"/>
            </a:endParaRPr>
          </a:p>
        </p:txBody>
      </p:sp>
      <p:sp>
        <p:nvSpPr>
          <p:cNvPr id="13" name="TextBox 12"/>
          <p:cNvSpPr txBox="1"/>
          <p:nvPr/>
        </p:nvSpPr>
        <p:spPr>
          <a:xfrm>
            <a:off x="501003" y="1641638"/>
            <a:ext cx="4365408" cy="769441"/>
          </a:xfrm>
          <a:prstGeom prst="rect">
            <a:avLst/>
          </a:prstGeom>
          <a:noFill/>
        </p:spPr>
        <p:txBody>
          <a:bodyPr wrap="square" rtlCol="0">
            <a:spAutoFit/>
          </a:bodyPr>
          <a:lstStyle/>
          <a:p>
            <a:pPr lvl="1"/>
            <a:r>
              <a:rPr lang="en-IN" sz="2200" dirty="0">
                <a:latin typeface="+mn-lt"/>
              </a:rPr>
              <a:t>Construction costs incurred during the year</a:t>
            </a:r>
            <a:endParaRPr lang="en-US" sz="2200" dirty="0">
              <a:latin typeface="+mn-lt"/>
            </a:endParaRPr>
          </a:p>
        </p:txBody>
      </p:sp>
      <p:sp>
        <p:nvSpPr>
          <p:cNvPr id="14" name="TextBox 13"/>
          <p:cNvSpPr txBox="1"/>
          <p:nvPr/>
        </p:nvSpPr>
        <p:spPr>
          <a:xfrm>
            <a:off x="501003" y="2292927"/>
            <a:ext cx="4365408" cy="769441"/>
          </a:xfrm>
          <a:prstGeom prst="rect">
            <a:avLst/>
          </a:prstGeom>
          <a:noFill/>
        </p:spPr>
        <p:txBody>
          <a:bodyPr wrap="square" rtlCol="0">
            <a:spAutoFit/>
          </a:bodyPr>
          <a:lstStyle/>
          <a:p>
            <a:pPr lvl="1"/>
            <a:r>
              <a:rPr lang="en-IN" sz="2200" dirty="0">
                <a:latin typeface="+mn-lt"/>
              </a:rPr>
              <a:t>Construction costs incurred in prior years</a:t>
            </a:r>
            <a:endParaRPr lang="en-US" sz="2200" dirty="0">
              <a:latin typeface="+mn-lt"/>
            </a:endParaRPr>
          </a:p>
        </p:txBody>
      </p:sp>
      <p:sp>
        <p:nvSpPr>
          <p:cNvPr id="15" name="TextBox 14"/>
          <p:cNvSpPr txBox="1"/>
          <p:nvPr/>
        </p:nvSpPr>
        <p:spPr>
          <a:xfrm>
            <a:off x="501003" y="2944216"/>
            <a:ext cx="4365408" cy="430887"/>
          </a:xfrm>
          <a:prstGeom prst="rect">
            <a:avLst/>
          </a:prstGeom>
          <a:noFill/>
        </p:spPr>
        <p:txBody>
          <a:bodyPr wrap="square" rtlCol="0">
            <a:spAutoFit/>
          </a:bodyPr>
          <a:lstStyle/>
          <a:p>
            <a:pPr lvl="1"/>
            <a:r>
              <a:rPr lang="en-US" sz="2200" dirty="0">
                <a:latin typeface="+mn-lt"/>
              </a:rPr>
              <a:t>Actual costs to date</a:t>
            </a:r>
          </a:p>
        </p:txBody>
      </p:sp>
      <p:sp>
        <p:nvSpPr>
          <p:cNvPr id="16" name="TextBox 15"/>
          <p:cNvSpPr txBox="1"/>
          <p:nvPr/>
        </p:nvSpPr>
        <p:spPr>
          <a:xfrm>
            <a:off x="501003" y="3256951"/>
            <a:ext cx="4365408" cy="769441"/>
          </a:xfrm>
          <a:prstGeom prst="rect">
            <a:avLst/>
          </a:prstGeom>
          <a:noFill/>
        </p:spPr>
        <p:txBody>
          <a:bodyPr wrap="square" rtlCol="0">
            <a:spAutoFit/>
          </a:bodyPr>
          <a:lstStyle/>
          <a:p>
            <a:pPr lvl="1"/>
            <a:r>
              <a:rPr lang="en-IN" sz="2200" dirty="0">
                <a:latin typeface="+mn-lt"/>
              </a:rPr>
              <a:t>Estimated remaining costs to complete</a:t>
            </a:r>
            <a:endParaRPr lang="en-US" sz="2200" dirty="0">
              <a:latin typeface="+mn-lt"/>
            </a:endParaRPr>
          </a:p>
        </p:txBody>
      </p:sp>
      <p:sp>
        <p:nvSpPr>
          <p:cNvPr id="17" name="TextBox 16"/>
          <p:cNvSpPr txBox="1"/>
          <p:nvPr/>
        </p:nvSpPr>
        <p:spPr>
          <a:xfrm>
            <a:off x="640271" y="3897230"/>
            <a:ext cx="4317526" cy="430887"/>
          </a:xfrm>
          <a:prstGeom prst="rect">
            <a:avLst/>
          </a:prstGeom>
          <a:noFill/>
        </p:spPr>
        <p:txBody>
          <a:bodyPr wrap="square" rtlCol="0">
            <a:spAutoFit/>
          </a:bodyPr>
          <a:lstStyle/>
          <a:p>
            <a:pPr lvl="1"/>
            <a:r>
              <a:rPr lang="en-IN" sz="2200" dirty="0" smtClean="0">
                <a:latin typeface="+mn-lt"/>
              </a:rPr>
              <a:t>Total </a:t>
            </a:r>
            <a:r>
              <a:rPr lang="en-IN" sz="2200" dirty="0">
                <a:latin typeface="+mn-lt"/>
              </a:rPr>
              <a:t>cost (estimated + actual)</a:t>
            </a:r>
            <a:endParaRPr lang="en-US" sz="2200" dirty="0">
              <a:latin typeface="+mn-lt"/>
            </a:endParaRPr>
          </a:p>
        </p:txBody>
      </p:sp>
      <p:sp>
        <p:nvSpPr>
          <p:cNvPr id="18" name="TextBox 17"/>
          <p:cNvSpPr txBox="1"/>
          <p:nvPr/>
        </p:nvSpPr>
        <p:spPr>
          <a:xfrm>
            <a:off x="501003" y="4393748"/>
            <a:ext cx="4365408" cy="430887"/>
          </a:xfrm>
          <a:prstGeom prst="rect">
            <a:avLst/>
          </a:prstGeom>
          <a:noFill/>
        </p:spPr>
        <p:txBody>
          <a:bodyPr wrap="square" rtlCol="0">
            <a:spAutoFit/>
          </a:bodyPr>
          <a:lstStyle/>
          <a:p>
            <a:r>
              <a:rPr lang="en-US" sz="2200" b="1" dirty="0">
                <a:latin typeface="+mn-lt"/>
              </a:rPr>
              <a:t>Contract price</a:t>
            </a:r>
            <a:endParaRPr lang="en-US" sz="2200" dirty="0">
              <a:latin typeface="+mn-lt"/>
            </a:endParaRPr>
          </a:p>
        </p:txBody>
      </p:sp>
      <p:sp>
        <p:nvSpPr>
          <p:cNvPr id="19" name="TextBox 18"/>
          <p:cNvSpPr txBox="1"/>
          <p:nvPr/>
        </p:nvSpPr>
        <p:spPr>
          <a:xfrm>
            <a:off x="501003" y="4706483"/>
            <a:ext cx="4365408" cy="430887"/>
          </a:xfrm>
          <a:prstGeom prst="rect">
            <a:avLst/>
          </a:prstGeom>
          <a:noFill/>
        </p:spPr>
        <p:txBody>
          <a:bodyPr wrap="square" rtlCol="0">
            <a:spAutoFit/>
          </a:bodyPr>
          <a:lstStyle/>
          <a:p>
            <a:r>
              <a:rPr lang="en-US" sz="2200" b="1" i="1" dirty="0">
                <a:latin typeface="+mn-lt"/>
              </a:rPr>
              <a:t>Multiplied by:</a:t>
            </a:r>
            <a:endParaRPr lang="en-US" sz="2200" dirty="0">
              <a:latin typeface="+mn-lt"/>
            </a:endParaRPr>
          </a:p>
        </p:txBody>
      </p:sp>
      <p:sp>
        <p:nvSpPr>
          <p:cNvPr id="20" name="TextBox 19"/>
          <p:cNvSpPr txBox="1"/>
          <p:nvPr/>
        </p:nvSpPr>
        <p:spPr>
          <a:xfrm>
            <a:off x="7699257" y="1980192"/>
            <a:ext cx="1471200" cy="430887"/>
          </a:xfrm>
          <a:prstGeom prst="rect">
            <a:avLst/>
          </a:prstGeom>
          <a:noFill/>
        </p:spPr>
        <p:txBody>
          <a:bodyPr wrap="square" rtlCol="0">
            <a:spAutoFit/>
          </a:bodyPr>
          <a:lstStyle/>
          <a:p>
            <a:pPr algn="r"/>
            <a:r>
              <a:rPr lang="en-IN" sz="2200" dirty="0">
                <a:latin typeface="+mn-lt"/>
              </a:rPr>
              <a:t>$1,600,000</a:t>
            </a:r>
            <a:endParaRPr lang="en-US" sz="2200" dirty="0">
              <a:latin typeface="+mn-lt"/>
            </a:endParaRPr>
          </a:p>
        </p:txBody>
      </p:sp>
      <p:sp>
        <p:nvSpPr>
          <p:cNvPr id="21" name="TextBox 20"/>
          <p:cNvSpPr txBox="1"/>
          <p:nvPr/>
        </p:nvSpPr>
        <p:spPr>
          <a:xfrm>
            <a:off x="6285874" y="1980192"/>
            <a:ext cx="1471200" cy="430887"/>
          </a:xfrm>
          <a:prstGeom prst="rect">
            <a:avLst/>
          </a:prstGeom>
          <a:noFill/>
        </p:spPr>
        <p:txBody>
          <a:bodyPr wrap="square" rtlCol="0">
            <a:spAutoFit/>
          </a:bodyPr>
          <a:lstStyle/>
          <a:p>
            <a:pPr algn="r"/>
            <a:r>
              <a:rPr lang="en-IN" sz="2200" dirty="0">
                <a:latin typeface="+mn-lt"/>
              </a:rPr>
              <a:t>$1,000,000</a:t>
            </a:r>
            <a:endParaRPr lang="en-US" sz="2200" dirty="0">
              <a:latin typeface="+mn-lt"/>
            </a:endParaRPr>
          </a:p>
        </p:txBody>
      </p:sp>
      <p:sp>
        <p:nvSpPr>
          <p:cNvPr id="22" name="TextBox 21"/>
          <p:cNvSpPr txBox="1"/>
          <p:nvPr/>
        </p:nvSpPr>
        <p:spPr>
          <a:xfrm>
            <a:off x="4843662" y="1980192"/>
            <a:ext cx="1471200" cy="430887"/>
          </a:xfrm>
          <a:prstGeom prst="rect">
            <a:avLst/>
          </a:prstGeom>
          <a:noFill/>
        </p:spPr>
        <p:txBody>
          <a:bodyPr wrap="square" rtlCol="0">
            <a:spAutoFit/>
          </a:bodyPr>
          <a:lstStyle/>
          <a:p>
            <a:pPr algn="r"/>
            <a:r>
              <a:rPr lang="en-IN" sz="2200" dirty="0">
                <a:latin typeface="+mn-lt"/>
              </a:rPr>
              <a:t>$1,500,000</a:t>
            </a:r>
            <a:endParaRPr lang="en-US" sz="2200" dirty="0">
              <a:latin typeface="+mn-lt"/>
            </a:endParaRPr>
          </a:p>
        </p:txBody>
      </p:sp>
      <p:sp>
        <p:nvSpPr>
          <p:cNvPr id="23" name="TextBox 22"/>
          <p:cNvSpPr txBox="1"/>
          <p:nvPr/>
        </p:nvSpPr>
        <p:spPr>
          <a:xfrm>
            <a:off x="501003" y="5019218"/>
            <a:ext cx="4365408" cy="430887"/>
          </a:xfrm>
          <a:prstGeom prst="rect">
            <a:avLst/>
          </a:prstGeom>
          <a:noFill/>
        </p:spPr>
        <p:txBody>
          <a:bodyPr wrap="square" rtlCol="0">
            <a:spAutoFit/>
          </a:bodyPr>
          <a:lstStyle/>
          <a:p>
            <a:r>
              <a:rPr lang="en-US" sz="2200" b="1" dirty="0">
                <a:latin typeface="+mn-lt"/>
              </a:rPr>
              <a:t>Percentage of completion</a:t>
            </a:r>
            <a:endParaRPr lang="en-US" sz="2200" dirty="0">
              <a:latin typeface="+mn-lt"/>
            </a:endParaRPr>
          </a:p>
        </p:txBody>
      </p:sp>
      <p:sp>
        <p:nvSpPr>
          <p:cNvPr id="24" name="TextBox 23"/>
          <p:cNvSpPr txBox="1"/>
          <p:nvPr/>
        </p:nvSpPr>
        <p:spPr>
          <a:xfrm>
            <a:off x="501003" y="5331953"/>
            <a:ext cx="4365408" cy="769441"/>
          </a:xfrm>
          <a:prstGeom prst="rect">
            <a:avLst/>
          </a:prstGeom>
          <a:noFill/>
        </p:spPr>
        <p:txBody>
          <a:bodyPr wrap="square" rtlCol="0">
            <a:spAutoFit/>
          </a:bodyPr>
          <a:lstStyle/>
          <a:p>
            <a:pPr lvl="1" algn="r"/>
            <a:r>
              <a:rPr lang="en-US" sz="2200" dirty="0">
                <a:latin typeface="+mn-lt"/>
              </a:rPr>
              <a:t>Actual costs to date ÷ </a:t>
            </a:r>
            <a:r>
              <a:rPr lang="en-IN" sz="2200" b="1" i="1" dirty="0">
                <a:solidFill>
                  <a:srgbClr val="8D0971"/>
                </a:solidFill>
                <a:latin typeface="+mn-lt"/>
              </a:rPr>
              <a:t>Total cost </a:t>
            </a:r>
            <a:r>
              <a:rPr lang="en-IN" sz="2200" b="1" dirty="0">
                <a:solidFill>
                  <a:srgbClr val="8D0971"/>
                </a:solidFill>
                <a:latin typeface="+mn-lt"/>
              </a:rPr>
              <a:t>(est. + actual)</a:t>
            </a:r>
            <a:endParaRPr lang="en-US" sz="2200" b="1" dirty="0">
              <a:solidFill>
                <a:srgbClr val="8D0971"/>
              </a:solidFill>
              <a:latin typeface="+mn-lt"/>
            </a:endParaRPr>
          </a:p>
        </p:txBody>
      </p:sp>
      <p:sp>
        <p:nvSpPr>
          <p:cNvPr id="26" name="TextBox 25"/>
          <p:cNvSpPr txBox="1"/>
          <p:nvPr/>
        </p:nvSpPr>
        <p:spPr>
          <a:xfrm>
            <a:off x="501003" y="5983238"/>
            <a:ext cx="4365408" cy="769441"/>
          </a:xfrm>
          <a:prstGeom prst="rect">
            <a:avLst/>
          </a:prstGeom>
          <a:noFill/>
        </p:spPr>
        <p:txBody>
          <a:bodyPr wrap="square" rtlCol="0">
            <a:spAutoFit/>
          </a:bodyPr>
          <a:lstStyle/>
          <a:p>
            <a:r>
              <a:rPr lang="en-IN" sz="2200" b="1" dirty="0">
                <a:latin typeface="+mn-lt"/>
              </a:rPr>
              <a:t>Cumulative revenue to be recognized to date</a:t>
            </a:r>
            <a:endParaRPr lang="en-US" sz="2200" dirty="0">
              <a:latin typeface="+mn-lt"/>
            </a:endParaRPr>
          </a:p>
        </p:txBody>
      </p:sp>
      <p:sp>
        <p:nvSpPr>
          <p:cNvPr id="28" name="TextBox 27"/>
          <p:cNvSpPr txBox="1"/>
          <p:nvPr/>
        </p:nvSpPr>
        <p:spPr>
          <a:xfrm>
            <a:off x="7699257" y="2631481"/>
            <a:ext cx="1471200" cy="430887"/>
          </a:xfrm>
          <a:prstGeom prst="rect">
            <a:avLst/>
          </a:prstGeom>
          <a:noFill/>
        </p:spPr>
        <p:txBody>
          <a:bodyPr wrap="square" rtlCol="0">
            <a:spAutoFit/>
          </a:bodyPr>
          <a:lstStyle/>
          <a:p>
            <a:pPr algn="r"/>
            <a:r>
              <a:rPr lang="en-IN" sz="2200" dirty="0">
                <a:latin typeface="+mn-lt"/>
              </a:rPr>
              <a:t>2,500,000</a:t>
            </a:r>
            <a:endParaRPr lang="en-US" sz="2200" dirty="0">
              <a:latin typeface="+mn-lt"/>
            </a:endParaRPr>
          </a:p>
        </p:txBody>
      </p:sp>
      <p:sp>
        <p:nvSpPr>
          <p:cNvPr id="29" name="TextBox 28"/>
          <p:cNvSpPr txBox="1"/>
          <p:nvPr/>
        </p:nvSpPr>
        <p:spPr>
          <a:xfrm>
            <a:off x="6285874" y="2631481"/>
            <a:ext cx="1471200" cy="430887"/>
          </a:xfrm>
          <a:prstGeom prst="rect">
            <a:avLst/>
          </a:prstGeom>
          <a:noFill/>
        </p:spPr>
        <p:txBody>
          <a:bodyPr wrap="square" rtlCol="0">
            <a:spAutoFit/>
          </a:bodyPr>
          <a:lstStyle/>
          <a:p>
            <a:pPr algn="r"/>
            <a:r>
              <a:rPr lang="en-IN" sz="2200" dirty="0">
                <a:latin typeface="+mn-lt"/>
              </a:rPr>
              <a:t>1,500,000</a:t>
            </a:r>
            <a:endParaRPr lang="en-US" sz="2200" dirty="0">
              <a:latin typeface="+mn-lt"/>
            </a:endParaRPr>
          </a:p>
        </p:txBody>
      </p:sp>
      <p:sp>
        <p:nvSpPr>
          <p:cNvPr id="30" name="TextBox 29"/>
          <p:cNvSpPr txBox="1"/>
          <p:nvPr/>
        </p:nvSpPr>
        <p:spPr>
          <a:xfrm>
            <a:off x="4843662" y="2631481"/>
            <a:ext cx="1471200" cy="430887"/>
          </a:xfrm>
          <a:prstGeom prst="rect">
            <a:avLst/>
          </a:prstGeom>
          <a:noFill/>
        </p:spPr>
        <p:txBody>
          <a:bodyPr wrap="square" rtlCol="0">
            <a:spAutoFit/>
          </a:bodyPr>
          <a:lstStyle/>
          <a:p>
            <a:pPr algn="r"/>
            <a:r>
              <a:rPr lang="en-IN" sz="2200" dirty="0">
                <a:latin typeface="+mn-lt"/>
              </a:rPr>
              <a:t>–0–</a:t>
            </a:r>
            <a:endParaRPr lang="en-US" sz="2200" dirty="0">
              <a:latin typeface="+mn-lt"/>
            </a:endParaRPr>
          </a:p>
        </p:txBody>
      </p:sp>
      <p:sp>
        <p:nvSpPr>
          <p:cNvPr id="31" name="TextBox 30"/>
          <p:cNvSpPr txBox="1"/>
          <p:nvPr/>
        </p:nvSpPr>
        <p:spPr>
          <a:xfrm>
            <a:off x="7711020" y="2944216"/>
            <a:ext cx="1459437" cy="430887"/>
          </a:xfrm>
          <a:prstGeom prst="rect">
            <a:avLst/>
          </a:prstGeom>
          <a:noFill/>
        </p:spPr>
        <p:txBody>
          <a:bodyPr wrap="square" rtlCol="0">
            <a:spAutoFit/>
          </a:bodyPr>
          <a:lstStyle/>
          <a:p>
            <a:pPr algn="r"/>
            <a:r>
              <a:rPr lang="en-IN" sz="2200" dirty="0">
                <a:latin typeface="+mn-lt"/>
              </a:rPr>
              <a:t>$4,100,000</a:t>
            </a:r>
            <a:endParaRPr lang="en-US" sz="2200" dirty="0">
              <a:latin typeface="+mn-lt"/>
            </a:endParaRPr>
          </a:p>
        </p:txBody>
      </p:sp>
      <p:sp>
        <p:nvSpPr>
          <p:cNvPr id="32" name="TextBox 31"/>
          <p:cNvSpPr txBox="1"/>
          <p:nvPr/>
        </p:nvSpPr>
        <p:spPr>
          <a:xfrm>
            <a:off x="6297637" y="2944216"/>
            <a:ext cx="1459437" cy="430887"/>
          </a:xfrm>
          <a:prstGeom prst="rect">
            <a:avLst/>
          </a:prstGeom>
          <a:noFill/>
        </p:spPr>
        <p:txBody>
          <a:bodyPr wrap="square" rtlCol="0">
            <a:spAutoFit/>
          </a:bodyPr>
          <a:lstStyle/>
          <a:p>
            <a:pPr algn="r"/>
            <a:r>
              <a:rPr lang="en-IN" sz="2200" dirty="0">
                <a:latin typeface="+mn-lt"/>
              </a:rPr>
              <a:t>$2,500,000</a:t>
            </a:r>
            <a:endParaRPr lang="en-US" sz="2200" dirty="0">
              <a:latin typeface="+mn-lt"/>
            </a:endParaRPr>
          </a:p>
        </p:txBody>
      </p:sp>
      <p:sp>
        <p:nvSpPr>
          <p:cNvPr id="33" name="TextBox 32"/>
          <p:cNvSpPr txBox="1"/>
          <p:nvPr/>
        </p:nvSpPr>
        <p:spPr>
          <a:xfrm>
            <a:off x="4855425" y="2944216"/>
            <a:ext cx="1459437" cy="430887"/>
          </a:xfrm>
          <a:prstGeom prst="rect">
            <a:avLst/>
          </a:prstGeom>
          <a:noFill/>
        </p:spPr>
        <p:txBody>
          <a:bodyPr wrap="square" rtlCol="0">
            <a:spAutoFit/>
          </a:bodyPr>
          <a:lstStyle/>
          <a:p>
            <a:pPr algn="r"/>
            <a:r>
              <a:rPr lang="en-IN" sz="2200" dirty="0">
                <a:latin typeface="+mn-lt"/>
              </a:rPr>
              <a:t>$1,500,000</a:t>
            </a:r>
            <a:endParaRPr lang="en-US" sz="2200" dirty="0">
              <a:latin typeface="+mn-lt"/>
            </a:endParaRPr>
          </a:p>
        </p:txBody>
      </p:sp>
      <p:sp>
        <p:nvSpPr>
          <p:cNvPr id="34" name="TextBox 33"/>
          <p:cNvSpPr txBox="1"/>
          <p:nvPr/>
        </p:nvSpPr>
        <p:spPr>
          <a:xfrm>
            <a:off x="7711020" y="3595505"/>
            <a:ext cx="1459437" cy="430887"/>
          </a:xfrm>
          <a:prstGeom prst="rect">
            <a:avLst/>
          </a:prstGeom>
          <a:noFill/>
        </p:spPr>
        <p:txBody>
          <a:bodyPr wrap="square" rtlCol="0">
            <a:spAutoFit/>
          </a:bodyPr>
          <a:lstStyle/>
          <a:p>
            <a:pPr algn="r"/>
            <a:r>
              <a:rPr lang="en-IN" sz="2200" dirty="0">
                <a:latin typeface="+mn-lt"/>
              </a:rPr>
              <a:t>–0–</a:t>
            </a:r>
            <a:endParaRPr lang="en-US" sz="2200" dirty="0">
              <a:latin typeface="+mn-lt"/>
            </a:endParaRPr>
          </a:p>
        </p:txBody>
      </p:sp>
      <p:sp>
        <p:nvSpPr>
          <p:cNvPr id="35" name="TextBox 34"/>
          <p:cNvSpPr txBox="1"/>
          <p:nvPr/>
        </p:nvSpPr>
        <p:spPr>
          <a:xfrm>
            <a:off x="6297637" y="3595505"/>
            <a:ext cx="1459437" cy="430887"/>
          </a:xfrm>
          <a:prstGeom prst="rect">
            <a:avLst/>
          </a:prstGeom>
          <a:noFill/>
        </p:spPr>
        <p:txBody>
          <a:bodyPr wrap="square" rtlCol="0">
            <a:spAutoFit/>
          </a:bodyPr>
          <a:lstStyle/>
          <a:p>
            <a:pPr algn="r"/>
            <a:r>
              <a:rPr lang="en-IN" sz="2200" dirty="0">
                <a:latin typeface="+mn-lt"/>
              </a:rPr>
              <a:t>1,500,000</a:t>
            </a:r>
            <a:endParaRPr lang="en-US" sz="2200" dirty="0">
              <a:latin typeface="+mn-lt"/>
            </a:endParaRPr>
          </a:p>
        </p:txBody>
      </p:sp>
      <p:sp>
        <p:nvSpPr>
          <p:cNvPr id="36" name="TextBox 35"/>
          <p:cNvSpPr txBox="1"/>
          <p:nvPr/>
        </p:nvSpPr>
        <p:spPr>
          <a:xfrm>
            <a:off x="4855425" y="3595505"/>
            <a:ext cx="1459437" cy="430887"/>
          </a:xfrm>
          <a:prstGeom prst="rect">
            <a:avLst/>
          </a:prstGeom>
          <a:noFill/>
        </p:spPr>
        <p:txBody>
          <a:bodyPr wrap="square" rtlCol="0">
            <a:spAutoFit/>
          </a:bodyPr>
          <a:lstStyle/>
          <a:p>
            <a:pPr algn="r"/>
            <a:r>
              <a:rPr lang="en-IN" sz="2200" dirty="0">
                <a:latin typeface="+mn-lt"/>
              </a:rPr>
              <a:t>2,250,000</a:t>
            </a:r>
            <a:endParaRPr lang="en-US" sz="2200" dirty="0">
              <a:latin typeface="+mn-lt"/>
            </a:endParaRPr>
          </a:p>
        </p:txBody>
      </p:sp>
      <p:sp>
        <p:nvSpPr>
          <p:cNvPr id="37" name="TextBox 36"/>
          <p:cNvSpPr txBox="1"/>
          <p:nvPr/>
        </p:nvSpPr>
        <p:spPr>
          <a:xfrm>
            <a:off x="7711020" y="3908240"/>
            <a:ext cx="1459437" cy="430887"/>
          </a:xfrm>
          <a:prstGeom prst="rect">
            <a:avLst/>
          </a:prstGeom>
          <a:noFill/>
        </p:spPr>
        <p:txBody>
          <a:bodyPr wrap="square" rtlCol="0">
            <a:spAutoFit/>
          </a:bodyPr>
          <a:lstStyle/>
          <a:p>
            <a:pPr algn="r"/>
            <a:r>
              <a:rPr lang="en-IN" sz="2200" dirty="0">
                <a:latin typeface="+mn-lt"/>
              </a:rPr>
              <a:t>$4,100,000</a:t>
            </a:r>
            <a:endParaRPr lang="en-US" sz="2200" dirty="0">
              <a:latin typeface="+mn-lt"/>
            </a:endParaRPr>
          </a:p>
        </p:txBody>
      </p:sp>
      <p:sp>
        <p:nvSpPr>
          <p:cNvPr id="38" name="TextBox 37"/>
          <p:cNvSpPr txBox="1"/>
          <p:nvPr/>
        </p:nvSpPr>
        <p:spPr>
          <a:xfrm>
            <a:off x="6297637" y="3908240"/>
            <a:ext cx="1459437" cy="430887"/>
          </a:xfrm>
          <a:prstGeom prst="rect">
            <a:avLst/>
          </a:prstGeom>
          <a:noFill/>
        </p:spPr>
        <p:txBody>
          <a:bodyPr wrap="square" rtlCol="0">
            <a:spAutoFit/>
          </a:bodyPr>
          <a:lstStyle/>
          <a:p>
            <a:pPr algn="r"/>
            <a:r>
              <a:rPr lang="en-IN" sz="2200" dirty="0">
                <a:latin typeface="+mn-lt"/>
              </a:rPr>
              <a:t>$4,000,000</a:t>
            </a:r>
            <a:endParaRPr lang="en-US" sz="2200" dirty="0">
              <a:latin typeface="+mn-lt"/>
            </a:endParaRPr>
          </a:p>
        </p:txBody>
      </p:sp>
      <p:sp>
        <p:nvSpPr>
          <p:cNvPr id="39" name="TextBox 38"/>
          <p:cNvSpPr txBox="1"/>
          <p:nvPr/>
        </p:nvSpPr>
        <p:spPr>
          <a:xfrm>
            <a:off x="4855425" y="3908240"/>
            <a:ext cx="1459437" cy="430887"/>
          </a:xfrm>
          <a:prstGeom prst="rect">
            <a:avLst/>
          </a:prstGeom>
          <a:noFill/>
        </p:spPr>
        <p:txBody>
          <a:bodyPr wrap="square" rtlCol="0">
            <a:spAutoFit/>
          </a:bodyPr>
          <a:lstStyle/>
          <a:p>
            <a:pPr algn="r"/>
            <a:r>
              <a:rPr lang="en-IN" sz="2200" dirty="0">
                <a:latin typeface="+mn-lt"/>
              </a:rPr>
              <a:t>$3,750,000</a:t>
            </a:r>
            <a:endParaRPr lang="en-US" sz="2200" dirty="0">
              <a:latin typeface="+mn-lt"/>
            </a:endParaRPr>
          </a:p>
        </p:txBody>
      </p:sp>
      <p:sp>
        <p:nvSpPr>
          <p:cNvPr id="40" name="TextBox 39"/>
          <p:cNvSpPr txBox="1"/>
          <p:nvPr/>
        </p:nvSpPr>
        <p:spPr>
          <a:xfrm>
            <a:off x="7711020" y="4393748"/>
            <a:ext cx="1459437" cy="430887"/>
          </a:xfrm>
          <a:prstGeom prst="rect">
            <a:avLst/>
          </a:prstGeom>
          <a:noFill/>
        </p:spPr>
        <p:txBody>
          <a:bodyPr wrap="square" rtlCol="0">
            <a:spAutoFit/>
          </a:bodyPr>
          <a:lstStyle/>
          <a:p>
            <a:pPr algn="r"/>
            <a:r>
              <a:rPr lang="en-IN" sz="2200" dirty="0">
                <a:latin typeface="+mn-lt"/>
              </a:rPr>
              <a:t>$5,000,000</a:t>
            </a:r>
            <a:endParaRPr lang="en-US" sz="2200" dirty="0">
              <a:latin typeface="+mn-lt"/>
            </a:endParaRPr>
          </a:p>
        </p:txBody>
      </p:sp>
      <p:sp>
        <p:nvSpPr>
          <p:cNvPr id="41" name="TextBox 40"/>
          <p:cNvSpPr txBox="1"/>
          <p:nvPr/>
        </p:nvSpPr>
        <p:spPr>
          <a:xfrm>
            <a:off x="6297637" y="4393748"/>
            <a:ext cx="1459437" cy="430887"/>
          </a:xfrm>
          <a:prstGeom prst="rect">
            <a:avLst/>
          </a:prstGeom>
          <a:noFill/>
        </p:spPr>
        <p:txBody>
          <a:bodyPr wrap="square" rtlCol="0">
            <a:spAutoFit/>
          </a:bodyPr>
          <a:lstStyle/>
          <a:p>
            <a:pPr algn="r"/>
            <a:r>
              <a:rPr lang="en-IN" sz="2200" dirty="0">
                <a:latin typeface="+mn-lt"/>
              </a:rPr>
              <a:t>$5,000,000</a:t>
            </a:r>
            <a:endParaRPr lang="en-US" sz="2200" dirty="0">
              <a:latin typeface="+mn-lt"/>
            </a:endParaRPr>
          </a:p>
        </p:txBody>
      </p:sp>
      <p:sp>
        <p:nvSpPr>
          <p:cNvPr id="42" name="TextBox 41"/>
          <p:cNvSpPr txBox="1"/>
          <p:nvPr/>
        </p:nvSpPr>
        <p:spPr>
          <a:xfrm>
            <a:off x="4855425" y="4393748"/>
            <a:ext cx="1459437" cy="430887"/>
          </a:xfrm>
          <a:prstGeom prst="rect">
            <a:avLst/>
          </a:prstGeom>
          <a:noFill/>
        </p:spPr>
        <p:txBody>
          <a:bodyPr wrap="square" rtlCol="0">
            <a:spAutoFit/>
          </a:bodyPr>
          <a:lstStyle/>
          <a:p>
            <a:pPr algn="r"/>
            <a:r>
              <a:rPr lang="en-IN" sz="2200" dirty="0">
                <a:latin typeface="+mn-lt"/>
              </a:rPr>
              <a:t>$5,000,000</a:t>
            </a:r>
            <a:endParaRPr lang="en-US" sz="2200" dirty="0">
              <a:latin typeface="+mn-lt"/>
            </a:endParaRPr>
          </a:p>
        </p:txBody>
      </p:sp>
      <p:sp>
        <p:nvSpPr>
          <p:cNvPr id="43" name="TextBox 42"/>
          <p:cNvSpPr txBox="1"/>
          <p:nvPr/>
        </p:nvSpPr>
        <p:spPr>
          <a:xfrm>
            <a:off x="7711020" y="5070341"/>
            <a:ext cx="1459437" cy="430887"/>
          </a:xfrm>
          <a:prstGeom prst="rect">
            <a:avLst/>
          </a:prstGeom>
          <a:noFill/>
        </p:spPr>
        <p:txBody>
          <a:bodyPr wrap="square" rtlCol="0">
            <a:spAutoFit/>
          </a:bodyPr>
          <a:lstStyle/>
          <a:p>
            <a:pPr algn="r"/>
            <a:r>
              <a:rPr lang="en-IN" sz="2200" dirty="0">
                <a:latin typeface="+mn-lt"/>
              </a:rPr>
              <a:t>$4,100,000</a:t>
            </a:r>
            <a:endParaRPr lang="en-US" sz="2200" dirty="0">
              <a:latin typeface="+mn-lt"/>
            </a:endParaRPr>
          </a:p>
        </p:txBody>
      </p:sp>
      <p:sp>
        <p:nvSpPr>
          <p:cNvPr id="44" name="TextBox 43"/>
          <p:cNvSpPr txBox="1"/>
          <p:nvPr/>
        </p:nvSpPr>
        <p:spPr>
          <a:xfrm>
            <a:off x="6297637" y="5070341"/>
            <a:ext cx="1459437" cy="430887"/>
          </a:xfrm>
          <a:prstGeom prst="rect">
            <a:avLst/>
          </a:prstGeom>
          <a:noFill/>
        </p:spPr>
        <p:txBody>
          <a:bodyPr wrap="square" rtlCol="0">
            <a:spAutoFit/>
          </a:bodyPr>
          <a:lstStyle/>
          <a:p>
            <a:pPr algn="r"/>
            <a:r>
              <a:rPr lang="en-IN" sz="2200" dirty="0">
                <a:latin typeface="+mn-lt"/>
              </a:rPr>
              <a:t>$2,500,000</a:t>
            </a:r>
            <a:endParaRPr lang="en-US" sz="2200" dirty="0">
              <a:latin typeface="+mn-lt"/>
            </a:endParaRPr>
          </a:p>
        </p:txBody>
      </p:sp>
      <p:sp>
        <p:nvSpPr>
          <p:cNvPr id="45" name="TextBox 44"/>
          <p:cNvSpPr txBox="1"/>
          <p:nvPr/>
        </p:nvSpPr>
        <p:spPr>
          <a:xfrm>
            <a:off x="4855425" y="5070341"/>
            <a:ext cx="1459437" cy="430887"/>
          </a:xfrm>
          <a:prstGeom prst="rect">
            <a:avLst/>
          </a:prstGeom>
          <a:noFill/>
        </p:spPr>
        <p:txBody>
          <a:bodyPr wrap="square" rtlCol="0">
            <a:spAutoFit/>
          </a:bodyPr>
          <a:lstStyle/>
          <a:p>
            <a:pPr algn="r"/>
            <a:r>
              <a:rPr lang="en-IN" sz="2200" dirty="0">
                <a:latin typeface="+mn-lt"/>
              </a:rPr>
              <a:t>$1,500,000</a:t>
            </a:r>
            <a:endParaRPr lang="en-US" sz="2200" dirty="0">
              <a:latin typeface="+mn-lt"/>
            </a:endParaRPr>
          </a:p>
        </p:txBody>
      </p:sp>
      <p:sp>
        <p:nvSpPr>
          <p:cNvPr id="46" name="TextBox 45"/>
          <p:cNvSpPr txBox="1"/>
          <p:nvPr/>
        </p:nvSpPr>
        <p:spPr>
          <a:xfrm>
            <a:off x="7670964" y="6188313"/>
            <a:ext cx="1459437" cy="430887"/>
          </a:xfrm>
          <a:prstGeom prst="rect">
            <a:avLst/>
          </a:prstGeom>
          <a:solidFill>
            <a:srgbClr val="FFFFFF"/>
          </a:solidFill>
        </p:spPr>
        <p:txBody>
          <a:bodyPr wrap="square" rtlCol="0">
            <a:spAutoFit/>
          </a:bodyPr>
          <a:lstStyle/>
          <a:p>
            <a:pPr algn="r"/>
            <a:r>
              <a:rPr lang="en-IN" sz="2200" dirty="0">
                <a:latin typeface="+mn-lt"/>
              </a:rPr>
              <a:t>$5,000,000</a:t>
            </a:r>
            <a:endParaRPr lang="en-US" sz="2200" dirty="0">
              <a:latin typeface="+mn-lt"/>
            </a:endParaRPr>
          </a:p>
        </p:txBody>
      </p:sp>
      <p:sp>
        <p:nvSpPr>
          <p:cNvPr id="47" name="TextBox 46"/>
          <p:cNvSpPr txBox="1"/>
          <p:nvPr/>
        </p:nvSpPr>
        <p:spPr>
          <a:xfrm>
            <a:off x="6314024" y="6178479"/>
            <a:ext cx="1459437" cy="430887"/>
          </a:xfrm>
          <a:prstGeom prst="rect">
            <a:avLst/>
          </a:prstGeom>
          <a:solidFill>
            <a:srgbClr val="FFFFFF"/>
          </a:solidFill>
        </p:spPr>
        <p:txBody>
          <a:bodyPr wrap="square" rtlCol="0">
            <a:spAutoFit/>
          </a:bodyPr>
          <a:lstStyle/>
          <a:p>
            <a:pPr algn="r"/>
            <a:r>
              <a:rPr lang="en-IN" sz="2200" dirty="0">
                <a:latin typeface="+mn-lt"/>
              </a:rPr>
              <a:t>$3,125,000</a:t>
            </a:r>
            <a:endParaRPr lang="en-US" sz="2200" dirty="0">
              <a:latin typeface="+mn-lt"/>
            </a:endParaRPr>
          </a:p>
        </p:txBody>
      </p:sp>
      <p:sp>
        <p:nvSpPr>
          <p:cNvPr id="48" name="TextBox 47"/>
          <p:cNvSpPr txBox="1"/>
          <p:nvPr/>
        </p:nvSpPr>
        <p:spPr>
          <a:xfrm>
            <a:off x="4871812" y="6178479"/>
            <a:ext cx="1459437" cy="430887"/>
          </a:xfrm>
          <a:prstGeom prst="rect">
            <a:avLst/>
          </a:prstGeom>
          <a:solidFill>
            <a:srgbClr val="FFFFFF"/>
          </a:solidFill>
        </p:spPr>
        <p:txBody>
          <a:bodyPr wrap="square" rtlCol="0">
            <a:spAutoFit/>
          </a:bodyPr>
          <a:lstStyle/>
          <a:p>
            <a:pPr algn="r"/>
            <a:r>
              <a:rPr lang="en-IN" sz="2200" dirty="0">
                <a:latin typeface="+mn-lt"/>
              </a:rPr>
              <a:t>$2,000,000</a:t>
            </a:r>
            <a:endParaRPr lang="en-US" sz="2200" dirty="0">
              <a:latin typeface="+mn-lt"/>
            </a:endParaRPr>
          </a:p>
        </p:txBody>
      </p:sp>
      <p:sp>
        <p:nvSpPr>
          <p:cNvPr id="49" name="TextBox 48"/>
          <p:cNvSpPr txBox="1"/>
          <p:nvPr/>
        </p:nvSpPr>
        <p:spPr>
          <a:xfrm>
            <a:off x="7711020" y="5427168"/>
            <a:ext cx="1459437" cy="430887"/>
          </a:xfrm>
          <a:prstGeom prst="rect">
            <a:avLst/>
          </a:prstGeom>
          <a:noFill/>
        </p:spPr>
        <p:txBody>
          <a:bodyPr wrap="square" rtlCol="0">
            <a:spAutoFit/>
          </a:bodyPr>
          <a:lstStyle/>
          <a:p>
            <a:pPr algn="r"/>
            <a:r>
              <a:rPr lang="en-IN" sz="2200" dirty="0">
                <a:latin typeface="+mn-lt"/>
              </a:rPr>
              <a:t>$4,100,000</a:t>
            </a:r>
            <a:endParaRPr lang="en-US" sz="2200" dirty="0">
              <a:latin typeface="+mn-lt"/>
            </a:endParaRPr>
          </a:p>
        </p:txBody>
      </p:sp>
      <p:sp>
        <p:nvSpPr>
          <p:cNvPr id="50" name="TextBox 49"/>
          <p:cNvSpPr txBox="1"/>
          <p:nvPr/>
        </p:nvSpPr>
        <p:spPr>
          <a:xfrm>
            <a:off x="6297637" y="5427168"/>
            <a:ext cx="1459437" cy="430887"/>
          </a:xfrm>
          <a:prstGeom prst="rect">
            <a:avLst/>
          </a:prstGeom>
          <a:noFill/>
        </p:spPr>
        <p:txBody>
          <a:bodyPr wrap="square" rtlCol="0">
            <a:spAutoFit/>
          </a:bodyPr>
          <a:lstStyle/>
          <a:p>
            <a:pPr algn="r"/>
            <a:r>
              <a:rPr lang="en-IN" sz="2200" dirty="0">
                <a:latin typeface="+mn-lt"/>
              </a:rPr>
              <a:t>$4,000,000</a:t>
            </a:r>
            <a:endParaRPr lang="en-US" sz="2200" dirty="0">
              <a:latin typeface="+mn-lt"/>
            </a:endParaRPr>
          </a:p>
        </p:txBody>
      </p:sp>
      <p:sp>
        <p:nvSpPr>
          <p:cNvPr id="51" name="TextBox 50"/>
          <p:cNvSpPr txBox="1"/>
          <p:nvPr/>
        </p:nvSpPr>
        <p:spPr>
          <a:xfrm>
            <a:off x="4855425" y="5427168"/>
            <a:ext cx="1459437" cy="430887"/>
          </a:xfrm>
          <a:prstGeom prst="rect">
            <a:avLst/>
          </a:prstGeom>
          <a:noFill/>
        </p:spPr>
        <p:txBody>
          <a:bodyPr wrap="square" rtlCol="0">
            <a:spAutoFit/>
          </a:bodyPr>
          <a:lstStyle/>
          <a:p>
            <a:pPr algn="r"/>
            <a:r>
              <a:rPr lang="en-IN" sz="2200" dirty="0">
                <a:latin typeface="+mn-lt"/>
              </a:rPr>
              <a:t>$3,750,000</a:t>
            </a:r>
            <a:endParaRPr lang="en-US" sz="2200" dirty="0">
              <a:latin typeface="+mn-lt"/>
            </a:endParaRPr>
          </a:p>
        </p:txBody>
      </p:sp>
      <p:sp>
        <p:nvSpPr>
          <p:cNvPr id="53" name="TextBox 52"/>
          <p:cNvSpPr txBox="1"/>
          <p:nvPr/>
        </p:nvSpPr>
        <p:spPr>
          <a:xfrm>
            <a:off x="7723449" y="5715286"/>
            <a:ext cx="1459437" cy="430887"/>
          </a:xfrm>
          <a:prstGeom prst="rect">
            <a:avLst/>
          </a:prstGeom>
          <a:noFill/>
        </p:spPr>
        <p:txBody>
          <a:bodyPr wrap="square" rtlCol="0">
            <a:spAutoFit/>
          </a:bodyPr>
          <a:lstStyle/>
          <a:p>
            <a:r>
              <a:rPr lang="en-IN" sz="2200" dirty="0">
                <a:latin typeface="+mn-lt"/>
              </a:rPr>
              <a:t> = 100%</a:t>
            </a:r>
            <a:endParaRPr lang="en-US" sz="2200" dirty="0">
              <a:latin typeface="+mn-lt"/>
            </a:endParaRPr>
          </a:p>
        </p:txBody>
      </p:sp>
      <p:sp>
        <p:nvSpPr>
          <p:cNvPr id="54" name="TextBox 53"/>
          <p:cNvSpPr txBox="1"/>
          <p:nvPr/>
        </p:nvSpPr>
        <p:spPr>
          <a:xfrm>
            <a:off x="6297637" y="5744209"/>
            <a:ext cx="1459437" cy="430887"/>
          </a:xfrm>
          <a:prstGeom prst="rect">
            <a:avLst/>
          </a:prstGeom>
          <a:noFill/>
        </p:spPr>
        <p:txBody>
          <a:bodyPr wrap="square" rtlCol="0">
            <a:spAutoFit/>
          </a:bodyPr>
          <a:lstStyle/>
          <a:p>
            <a:r>
              <a:rPr lang="en-IN" sz="2200" dirty="0">
                <a:latin typeface="+mn-lt"/>
              </a:rPr>
              <a:t> = 62.5%</a:t>
            </a:r>
            <a:endParaRPr lang="en-US" sz="2200" dirty="0">
              <a:latin typeface="+mn-lt"/>
            </a:endParaRPr>
          </a:p>
        </p:txBody>
      </p:sp>
      <p:sp>
        <p:nvSpPr>
          <p:cNvPr id="55" name="TextBox 54"/>
          <p:cNvSpPr txBox="1"/>
          <p:nvPr/>
        </p:nvSpPr>
        <p:spPr>
          <a:xfrm>
            <a:off x="4855425" y="5744209"/>
            <a:ext cx="1459437" cy="430887"/>
          </a:xfrm>
          <a:prstGeom prst="rect">
            <a:avLst/>
          </a:prstGeom>
          <a:noFill/>
        </p:spPr>
        <p:txBody>
          <a:bodyPr wrap="square" rtlCol="0">
            <a:spAutoFit/>
          </a:bodyPr>
          <a:lstStyle/>
          <a:p>
            <a:r>
              <a:rPr lang="en-IN" sz="2200" dirty="0">
                <a:latin typeface="+mn-lt"/>
              </a:rPr>
              <a:t> = 40%</a:t>
            </a:r>
            <a:endParaRPr lang="en-US" sz="2200" dirty="0">
              <a:latin typeface="+mn-lt"/>
            </a:endParaRPr>
          </a:p>
        </p:txBody>
      </p:sp>
      <p:cxnSp>
        <p:nvCxnSpPr>
          <p:cNvPr id="56" name="Straight Connector 55"/>
          <p:cNvCxnSpPr/>
          <p:nvPr/>
        </p:nvCxnSpPr>
        <p:spPr>
          <a:xfrm>
            <a:off x="4922011" y="2978085"/>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6378273" y="2978085"/>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7796978" y="2978085"/>
            <a:ext cx="13170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4922011" y="3943288"/>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1" name="Straight Connector 60"/>
          <p:cNvCxnSpPr/>
          <p:nvPr/>
        </p:nvCxnSpPr>
        <p:spPr>
          <a:xfrm>
            <a:off x="6378273" y="3943288"/>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7796978" y="3943288"/>
            <a:ext cx="13170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3" name="Straight Connector 62"/>
          <p:cNvCxnSpPr/>
          <p:nvPr/>
        </p:nvCxnSpPr>
        <p:spPr>
          <a:xfrm>
            <a:off x="4922011" y="4281951"/>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6378273" y="4281951"/>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5" name="Straight Connector 64"/>
          <p:cNvCxnSpPr/>
          <p:nvPr/>
        </p:nvCxnSpPr>
        <p:spPr>
          <a:xfrm>
            <a:off x="7796978" y="4281951"/>
            <a:ext cx="13170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a:off x="4922011" y="4349686"/>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a:off x="6378273" y="4349686"/>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a:off x="7796978" y="4349686"/>
            <a:ext cx="13170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7" name="TextBox 56"/>
          <p:cNvSpPr txBox="1"/>
          <p:nvPr/>
        </p:nvSpPr>
        <p:spPr>
          <a:xfrm>
            <a:off x="5370664" y="4679208"/>
            <a:ext cx="428959" cy="523220"/>
          </a:xfrm>
          <a:prstGeom prst="rect">
            <a:avLst/>
          </a:prstGeom>
          <a:noFill/>
        </p:spPr>
        <p:txBody>
          <a:bodyPr wrap="square" rtlCol="0" anchor="ctr">
            <a:spAutoFit/>
          </a:bodyPr>
          <a:lstStyle/>
          <a:p>
            <a:r>
              <a:rPr lang="en-US" sz="2800" dirty="0">
                <a:latin typeface="+mn-lt"/>
              </a:rPr>
              <a:t>×</a:t>
            </a:r>
          </a:p>
        </p:txBody>
      </p:sp>
      <p:sp>
        <p:nvSpPr>
          <p:cNvPr id="70" name="TextBox 69"/>
          <p:cNvSpPr txBox="1"/>
          <p:nvPr/>
        </p:nvSpPr>
        <p:spPr>
          <a:xfrm>
            <a:off x="6812876" y="4679208"/>
            <a:ext cx="428959" cy="523220"/>
          </a:xfrm>
          <a:prstGeom prst="rect">
            <a:avLst/>
          </a:prstGeom>
          <a:noFill/>
        </p:spPr>
        <p:txBody>
          <a:bodyPr wrap="square" rtlCol="0" anchor="ctr">
            <a:spAutoFit/>
          </a:bodyPr>
          <a:lstStyle/>
          <a:p>
            <a:r>
              <a:rPr lang="en-US" sz="2800" dirty="0">
                <a:latin typeface="+mn-lt"/>
              </a:rPr>
              <a:t>×</a:t>
            </a:r>
          </a:p>
        </p:txBody>
      </p:sp>
      <p:sp>
        <p:nvSpPr>
          <p:cNvPr id="71" name="TextBox 70"/>
          <p:cNvSpPr txBox="1"/>
          <p:nvPr/>
        </p:nvSpPr>
        <p:spPr>
          <a:xfrm>
            <a:off x="8226259" y="4679208"/>
            <a:ext cx="428959" cy="523220"/>
          </a:xfrm>
          <a:prstGeom prst="rect">
            <a:avLst/>
          </a:prstGeom>
          <a:noFill/>
        </p:spPr>
        <p:txBody>
          <a:bodyPr wrap="square" rtlCol="0" anchor="ctr">
            <a:spAutoFit/>
          </a:bodyPr>
          <a:lstStyle/>
          <a:p>
            <a:r>
              <a:rPr lang="en-US" sz="2800" dirty="0">
                <a:latin typeface="+mn-lt"/>
              </a:rPr>
              <a:t>×</a:t>
            </a:r>
          </a:p>
        </p:txBody>
      </p:sp>
      <p:cxnSp>
        <p:nvCxnSpPr>
          <p:cNvPr id="72" name="Straight Connector 71"/>
          <p:cNvCxnSpPr/>
          <p:nvPr/>
        </p:nvCxnSpPr>
        <p:spPr>
          <a:xfrm>
            <a:off x="4928662" y="5450351"/>
            <a:ext cx="13302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6378273" y="5450351"/>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7809954" y="5450351"/>
            <a:ext cx="129108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a:xfrm>
            <a:off x="4922011" y="6178479"/>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6378273" y="6178479"/>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a:off x="7852915" y="6175096"/>
            <a:ext cx="129108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9" name="Right Bracket 68"/>
          <p:cNvSpPr/>
          <p:nvPr/>
        </p:nvSpPr>
        <p:spPr>
          <a:xfrm>
            <a:off x="6249958" y="5082465"/>
            <a:ext cx="45719" cy="1015596"/>
          </a:xfrm>
          <a:prstGeom prst="rightBracket">
            <a:avLst/>
          </a:prstGeom>
          <a:ln>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79" name="Right Bracket 78"/>
          <p:cNvSpPr/>
          <p:nvPr/>
        </p:nvSpPr>
        <p:spPr>
          <a:xfrm>
            <a:off x="7691407" y="5082465"/>
            <a:ext cx="45719" cy="1015596"/>
          </a:xfrm>
          <a:prstGeom prst="rightBracket">
            <a:avLst/>
          </a:prstGeom>
          <a:ln>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80" name="Right Bracket 79"/>
          <p:cNvSpPr/>
          <p:nvPr/>
        </p:nvSpPr>
        <p:spPr>
          <a:xfrm>
            <a:off x="9078882" y="5082465"/>
            <a:ext cx="45719" cy="1015596"/>
          </a:xfrm>
          <a:prstGeom prst="rightBracket">
            <a:avLst/>
          </a:prstGeom>
          <a:ln>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81" name="Right Bracket 80"/>
          <p:cNvSpPr/>
          <p:nvPr/>
        </p:nvSpPr>
        <p:spPr>
          <a:xfrm flipH="1">
            <a:off x="4912078" y="5082465"/>
            <a:ext cx="45719" cy="1015596"/>
          </a:xfrm>
          <a:prstGeom prst="rightBracket">
            <a:avLst/>
          </a:prstGeom>
          <a:ln>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82" name="Right Bracket 81"/>
          <p:cNvSpPr/>
          <p:nvPr/>
        </p:nvSpPr>
        <p:spPr>
          <a:xfrm flipH="1">
            <a:off x="6351041" y="5082465"/>
            <a:ext cx="45719" cy="1015596"/>
          </a:xfrm>
          <a:prstGeom prst="rightBracket">
            <a:avLst/>
          </a:prstGeom>
          <a:ln>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83" name="Right Bracket 82"/>
          <p:cNvSpPr/>
          <p:nvPr/>
        </p:nvSpPr>
        <p:spPr>
          <a:xfrm flipH="1">
            <a:off x="7784554" y="5082465"/>
            <a:ext cx="45719" cy="1015596"/>
          </a:xfrm>
          <a:prstGeom prst="rightBracket">
            <a:avLst/>
          </a:prstGeom>
          <a:ln>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cxnSp>
        <p:nvCxnSpPr>
          <p:cNvPr id="84" name="Straight Connector 83"/>
          <p:cNvCxnSpPr/>
          <p:nvPr/>
        </p:nvCxnSpPr>
        <p:spPr>
          <a:xfrm>
            <a:off x="567539" y="1731420"/>
            <a:ext cx="85335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72037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500"/>
                                        <p:tgtEl>
                                          <p:spTgt spid="3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500"/>
                                        <p:tgtEl>
                                          <p:spTgt spid="3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500"/>
                                        <p:tgtEl>
                                          <p:spTgt spid="3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fade">
                                      <p:cBhvr>
                                        <p:cTn id="76" dur="500"/>
                                        <p:tgtEl>
                                          <p:spTgt spid="39"/>
                                        </p:tgtEl>
                                      </p:cBhvr>
                                    </p:animEffect>
                                  </p:childTnLst>
                                </p:cTn>
                              </p:par>
                              <p:par>
                                <p:cTn id="77" presetID="10" presetClass="entr" presetSubtype="0" fill="hold" nodeType="with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fade">
                                      <p:cBhvr>
                                        <p:cTn id="79" dur="500"/>
                                        <p:tgtEl>
                                          <p:spTgt spid="56"/>
                                        </p:tgtEl>
                                      </p:cBhvr>
                                    </p:animEffect>
                                  </p:childTnLst>
                                </p:cTn>
                              </p:par>
                              <p:par>
                                <p:cTn id="80" presetID="10" presetClass="entr" presetSubtype="0" fill="hold" nodeType="withEffect">
                                  <p:stCondLst>
                                    <p:cond delay="0"/>
                                  </p:stCondLst>
                                  <p:childTnLst>
                                    <p:set>
                                      <p:cBhvr>
                                        <p:cTn id="81" dur="1" fill="hold">
                                          <p:stCondLst>
                                            <p:cond delay="0"/>
                                          </p:stCondLst>
                                        </p:cTn>
                                        <p:tgtEl>
                                          <p:spTgt spid="58"/>
                                        </p:tgtEl>
                                        <p:attrNameLst>
                                          <p:attrName>style.visibility</p:attrName>
                                        </p:attrNameLst>
                                      </p:cBhvr>
                                      <p:to>
                                        <p:strVal val="visible"/>
                                      </p:to>
                                    </p:set>
                                    <p:animEffect transition="in" filter="fade">
                                      <p:cBhvr>
                                        <p:cTn id="82" dur="500"/>
                                        <p:tgtEl>
                                          <p:spTgt spid="58"/>
                                        </p:tgtEl>
                                      </p:cBhvr>
                                    </p:animEffect>
                                  </p:childTnLst>
                                </p:cTn>
                              </p:par>
                              <p:par>
                                <p:cTn id="83" presetID="10" presetClass="entr" presetSubtype="0" fill="hold" nodeType="withEffect">
                                  <p:stCondLst>
                                    <p:cond delay="0"/>
                                  </p:stCondLst>
                                  <p:childTnLst>
                                    <p:set>
                                      <p:cBhvr>
                                        <p:cTn id="84" dur="1" fill="hold">
                                          <p:stCondLst>
                                            <p:cond delay="0"/>
                                          </p:stCondLst>
                                        </p:cTn>
                                        <p:tgtEl>
                                          <p:spTgt spid="59"/>
                                        </p:tgtEl>
                                        <p:attrNameLst>
                                          <p:attrName>style.visibility</p:attrName>
                                        </p:attrNameLst>
                                      </p:cBhvr>
                                      <p:to>
                                        <p:strVal val="visible"/>
                                      </p:to>
                                    </p:set>
                                    <p:animEffect transition="in" filter="fade">
                                      <p:cBhvr>
                                        <p:cTn id="85" dur="500"/>
                                        <p:tgtEl>
                                          <p:spTgt spid="59"/>
                                        </p:tgtEl>
                                      </p:cBhvr>
                                    </p:animEffect>
                                  </p:childTnLst>
                                </p:cTn>
                              </p:par>
                              <p:par>
                                <p:cTn id="86" presetID="10" presetClass="entr" presetSubtype="0" fill="hold" nodeType="withEffect">
                                  <p:stCondLst>
                                    <p:cond delay="0"/>
                                  </p:stCondLst>
                                  <p:childTnLst>
                                    <p:set>
                                      <p:cBhvr>
                                        <p:cTn id="87" dur="1" fill="hold">
                                          <p:stCondLst>
                                            <p:cond delay="0"/>
                                          </p:stCondLst>
                                        </p:cTn>
                                        <p:tgtEl>
                                          <p:spTgt spid="60"/>
                                        </p:tgtEl>
                                        <p:attrNameLst>
                                          <p:attrName>style.visibility</p:attrName>
                                        </p:attrNameLst>
                                      </p:cBhvr>
                                      <p:to>
                                        <p:strVal val="visible"/>
                                      </p:to>
                                    </p:set>
                                    <p:animEffect transition="in" filter="fade">
                                      <p:cBhvr>
                                        <p:cTn id="88" dur="500"/>
                                        <p:tgtEl>
                                          <p:spTgt spid="60"/>
                                        </p:tgtEl>
                                      </p:cBhvr>
                                    </p:animEffect>
                                  </p:childTnLst>
                                </p:cTn>
                              </p:par>
                              <p:par>
                                <p:cTn id="89" presetID="10" presetClass="entr" presetSubtype="0" fill="hold" nodeType="withEffect">
                                  <p:stCondLst>
                                    <p:cond delay="0"/>
                                  </p:stCondLst>
                                  <p:childTnLst>
                                    <p:set>
                                      <p:cBhvr>
                                        <p:cTn id="90" dur="1" fill="hold">
                                          <p:stCondLst>
                                            <p:cond delay="0"/>
                                          </p:stCondLst>
                                        </p:cTn>
                                        <p:tgtEl>
                                          <p:spTgt spid="61"/>
                                        </p:tgtEl>
                                        <p:attrNameLst>
                                          <p:attrName>style.visibility</p:attrName>
                                        </p:attrNameLst>
                                      </p:cBhvr>
                                      <p:to>
                                        <p:strVal val="visible"/>
                                      </p:to>
                                    </p:set>
                                    <p:animEffect transition="in" filter="fade">
                                      <p:cBhvr>
                                        <p:cTn id="91" dur="500"/>
                                        <p:tgtEl>
                                          <p:spTgt spid="61"/>
                                        </p:tgtEl>
                                      </p:cBhvr>
                                    </p:animEffect>
                                  </p:childTnLst>
                                </p:cTn>
                              </p:par>
                              <p:par>
                                <p:cTn id="92" presetID="10" presetClass="entr" presetSubtype="0" fill="hold" nodeType="withEffect">
                                  <p:stCondLst>
                                    <p:cond delay="0"/>
                                  </p:stCondLst>
                                  <p:childTnLst>
                                    <p:set>
                                      <p:cBhvr>
                                        <p:cTn id="93" dur="1" fill="hold">
                                          <p:stCondLst>
                                            <p:cond delay="0"/>
                                          </p:stCondLst>
                                        </p:cTn>
                                        <p:tgtEl>
                                          <p:spTgt spid="62"/>
                                        </p:tgtEl>
                                        <p:attrNameLst>
                                          <p:attrName>style.visibility</p:attrName>
                                        </p:attrNameLst>
                                      </p:cBhvr>
                                      <p:to>
                                        <p:strVal val="visible"/>
                                      </p:to>
                                    </p:set>
                                    <p:animEffect transition="in" filter="fade">
                                      <p:cBhvr>
                                        <p:cTn id="94" dur="500"/>
                                        <p:tgtEl>
                                          <p:spTgt spid="62"/>
                                        </p:tgtEl>
                                      </p:cBhvr>
                                    </p:animEffect>
                                  </p:childTnLst>
                                </p:cTn>
                              </p:par>
                              <p:par>
                                <p:cTn id="95" presetID="10" presetClass="entr" presetSubtype="0" fill="hold" nodeType="withEffect">
                                  <p:stCondLst>
                                    <p:cond delay="0"/>
                                  </p:stCondLst>
                                  <p:childTnLst>
                                    <p:set>
                                      <p:cBhvr>
                                        <p:cTn id="96" dur="1" fill="hold">
                                          <p:stCondLst>
                                            <p:cond delay="0"/>
                                          </p:stCondLst>
                                        </p:cTn>
                                        <p:tgtEl>
                                          <p:spTgt spid="63"/>
                                        </p:tgtEl>
                                        <p:attrNameLst>
                                          <p:attrName>style.visibility</p:attrName>
                                        </p:attrNameLst>
                                      </p:cBhvr>
                                      <p:to>
                                        <p:strVal val="visible"/>
                                      </p:to>
                                    </p:set>
                                    <p:animEffect transition="in" filter="fade">
                                      <p:cBhvr>
                                        <p:cTn id="97" dur="500"/>
                                        <p:tgtEl>
                                          <p:spTgt spid="63"/>
                                        </p:tgtEl>
                                      </p:cBhvr>
                                    </p:animEffect>
                                  </p:childTnLst>
                                </p:cTn>
                              </p:par>
                              <p:par>
                                <p:cTn id="98" presetID="10" presetClass="entr" presetSubtype="0" fill="hold" nodeType="withEffect">
                                  <p:stCondLst>
                                    <p:cond delay="0"/>
                                  </p:stCondLst>
                                  <p:childTnLst>
                                    <p:set>
                                      <p:cBhvr>
                                        <p:cTn id="99" dur="1" fill="hold">
                                          <p:stCondLst>
                                            <p:cond delay="0"/>
                                          </p:stCondLst>
                                        </p:cTn>
                                        <p:tgtEl>
                                          <p:spTgt spid="64"/>
                                        </p:tgtEl>
                                        <p:attrNameLst>
                                          <p:attrName>style.visibility</p:attrName>
                                        </p:attrNameLst>
                                      </p:cBhvr>
                                      <p:to>
                                        <p:strVal val="visible"/>
                                      </p:to>
                                    </p:set>
                                    <p:animEffect transition="in" filter="fade">
                                      <p:cBhvr>
                                        <p:cTn id="100" dur="500"/>
                                        <p:tgtEl>
                                          <p:spTgt spid="64"/>
                                        </p:tgtEl>
                                      </p:cBhvr>
                                    </p:animEffect>
                                  </p:childTnLst>
                                </p:cTn>
                              </p:par>
                              <p:par>
                                <p:cTn id="101" presetID="10" presetClass="entr" presetSubtype="0" fill="hold" nodeType="withEffect">
                                  <p:stCondLst>
                                    <p:cond delay="0"/>
                                  </p:stCondLst>
                                  <p:childTnLst>
                                    <p:set>
                                      <p:cBhvr>
                                        <p:cTn id="102" dur="1" fill="hold">
                                          <p:stCondLst>
                                            <p:cond delay="0"/>
                                          </p:stCondLst>
                                        </p:cTn>
                                        <p:tgtEl>
                                          <p:spTgt spid="65"/>
                                        </p:tgtEl>
                                        <p:attrNameLst>
                                          <p:attrName>style.visibility</p:attrName>
                                        </p:attrNameLst>
                                      </p:cBhvr>
                                      <p:to>
                                        <p:strVal val="visible"/>
                                      </p:to>
                                    </p:set>
                                    <p:animEffect transition="in" filter="fade">
                                      <p:cBhvr>
                                        <p:cTn id="103" dur="500"/>
                                        <p:tgtEl>
                                          <p:spTgt spid="65"/>
                                        </p:tgtEl>
                                      </p:cBhvr>
                                    </p:animEffect>
                                  </p:childTnLst>
                                </p:cTn>
                              </p:par>
                              <p:par>
                                <p:cTn id="104" presetID="10" presetClass="entr" presetSubtype="0" fill="hold" nodeType="withEffect">
                                  <p:stCondLst>
                                    <p:cond delay="0"/>
                                  </p:stCondLst>
                                  <p:childTnLst>
                                    <p:set>
                                      <p:cBhvr>
                                        <p:cTn id="105" dur="1" fill="hold">
                                          <p:stCondLst>
                                            <p:cond delay="0"/>
                                          </p:stCondLst>
                                        </p:cTn>
                                        <p:tgtEl>
                                          <p:spTgt spid="66"/>
                                        </p:tgtEl>
                                        <p:attrNameLst>
                                          <p:attrName>style.visibility</p:attrName>
                                        </p:attrNameLst>
                                      </p:cBhvr>
                                      <p:to>
                                        <p:strVal val="visible"/>
                                      </p:to>
                                    </p:set>
                                    <p:animEffect transition="in" filter="fade">
                                      <p:cBhvr>
                                        <p:cTn id="106" dur="500"/>
                                        <p:tgtEl>
                                          <p:spTgt spid="66"/>
                                        </p:tgtEl>
                                      </p:cBhvr>
                                    </p:animEffect>
                                  </p:childTnLst>
                                </p:cTn>
                              </p:par>
                              <p:par>
                                <p:cTn id="107" presetID="10" presetClass="entr" presetSubtype="0" fill="hold" nodeType="withEffect">
                                  <p:stCondLst>
                                    <p:cond delay="0"/>
                                  </p:stCondLst>
                                  <p:childTnLst>
                                    <p:set>
                                      <p:cBhvr>
                                        <p:cTn id="108" dur="1" fill="hold">
                                          <p:stCondLst>
                                            <p:cond delay="0"/>
                                          </p:stCondLst>
                                        </p:cTn>
                                        <p:tgtEl>
                                          <p:spTgt spid="67"/>
                                        </p:tgtEl>
                                        <p:attrNameLst>
                                          <p:attrName>style.visibility</p:attrName>
                                        </p:attrNameLst>
                                      </p:cBhvr>
                                      <p:to>
                                        <p:strVal val="visible"/>
                                      </p:to>
                                    </p:set>
                                    <p:animEffect transition="in" filter="fade">
                                      <p:cBhvr>
                                        <p:cTn id="109" dur="500"/>
                                        <p:tgtEl>
                                          <p:spTgt spid="67"/>
                                        </p:tgtEl>
                                      </p:cBhvr>
                                    </p:animEffect>
                                  </p:childTnLst>
                                </p:cTn>
                              </p:par>
                              <p:par>
                                <p:cTn id="110" presetID="10" presetClass="entr" presetSubtype="0" fill="hold" nodeType="withEffect">
                                  <p:stCondLst>
                                    <p:cond delay="0"/>
                                  </p:stCondLst>
                                  <p:childTnLst>
                                    <p:set>
                                      <p:cBhvr>
                                        <p:cTn id="111" dur="1" fill="hold">
                                          <p:stCondLst>
                                            <p:cond delay="0"/>
                                          </p:stCondLst>
                                        </p:cTn>
                                        <p:tgtEl>
                                          <p:spTgt spid="68"/>
                                        </p:tgtEl>
                                        <p:attrNameLst>
                                          <p:attrName>style.visibility</p:attrName>
                                        </p:attrNameLst>
                                      </p:cBhvr>
                                      <p:to>
                                        <p:strVal val="visible"/>
                                      </p:to>
                                    </p:set>
                                    <p:animEffect transition="in" filter="fade">
                                      <p:cBhvr>
                                        <p:cTn id="112" dur="500"/>
                                        <p:tgtEl>
                                          <p:spTgt spid="68"/>
                                        </p:tgtEl>
                                      </p:cBhvr>
                                    </p:animEffect>
                                  </p:childTnLst>
                                </p:cTn>
                              </p:par>
                              <p:par>
                                <p:cTn id="113" presetID="10" presetClass="entr" presetSubtype="0" fill="hold" nodeType="withEffect">
                                  <p:stCondLst>
                                    <p:cond delay="0"/>
                                  </p:stCondLst>
                                  <p:childTnLst>
                                    <p:set>
                                      <p:cBhvr>
                                        <p:cTn id="114" dur="1" fill="hold">
                                          <p:stCondLst>
                                            <p:cond delay="0"/>
                                          </p:stCondLst>
                                        </p:cTn>
                                        <p:tgtEl>
                                          <p:spTgt spid="84"/>
                                        </p:tgtEl>
                                        <p:attrNameLst>
                                          <p:attrName>style.visibility</p:attrName>
                                        </p:attrNameLst>
                                      </p:cBhvr>
                                      <p:to>
                                        <p:strVal val="visible"/>
                                      </p:to>
                                    </p:set>
                                    <p:animEffect transition="in" filter="fade">
                                      <p:cBhvr>
                                        <p:cTn id="115" dur="500"/>
                                        <p:tgtEl>
                                          <p:spTgt spid="84"/>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18"/>
                                        </p:tgtEl>
                                        <p:attrNameLst>
                                          <p:attrName>style.visibility</p:attrName>
                                        </p:attrNameLst>
                                      </p:cBhvr>
                                      <p:to>
                                        <p:strVal val="visible"/>
                                      </p:to>
                                    </p:set>
                                    <p:animEffect transition="in" filter="fade">
                                      <p:cBhvr>
                                        <p:cTn id="120" dur="500"/>
                                        <p:tgtEl>
                                          <p:spTgt spid="18"/>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42"/>
                                        </p:tgtEl>
                                        <p:attrNameLst>
                                          <p:attrName>style.visibility</p:attrName>
                                        </p:attrNameLst>
                                      </p:cBhvr>
                                      <p:to>
                                        <p:strVal val="visible"/>
                                      </p:to>
                                    </p:set>
                                    <p:animEffect transition="in" filter="fade">
                                      <p:cBhvr>
                                        <p:cTn id="123" dur="500"/>
                                        <p:tgtEl>
                                          <p:spTgt spid="42"/>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41"/>
                                        </p:tgtEl>
                                        <p:attrNameLst>
                                          <p:attrName>style.visibility</p:attrName>
                                        </p:attrNameLst>
                                      </p:cBhvr>
                                      <p:to>
                                        <p:strVal val="visible"/>
                                      </p:to>
                                    </p:set>
                                    <p:animEffect transition="in" filter="fade">
                                      <p:cBhvr>
                                        <p:cTn id="126" dur="500"/>
                                        <p:tgtEl>
                                          <p:spTgt spid="41"/>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40"/>
                                        </p:tgtEl>
                                        <p:attrNameLst>
                                          <p:attrName>style.visibility</p:attrName>
                                        </p:attrNameLst>
                                      </p:cBhvr>
                                      <p:to>
                                        <p:strVal val="visible"/>
                                      </p:to>
                                    </p:set>
                                    <p:animEffect transition="in" filter="fade">
                                      <p:cBhvr>
                                        <p:cTn id="129" dur="500"/>
                                        <p:tgtEl>
                                          <p:spTgt spid="40"/>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23"/>
                                        </p:tgtEl>
                                        <p:attrNameLst>
                                          <p:attrName>style.visibility</p:attrName>
                                        </p:attrNameLst>
                                      </p:cBhvr>
                                      <p:to>
                                        <p:strVal val="visible"/>
                                      </p:to>
                                    </p:set>
                                    <p:animEffect transition="in" filter="fade">
                                      <p:cBhvr>
                                        <p:cTn id="132" dur="500"/>
                                        <p:tgtEl>
                                          <p:spTgt spid="23"/>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19"/>
                                        </p:tgtEl>
                                        <p:attrNameLst>
                                          <p:attrName>style.visibility</p:attrName>
                                        </p:attrNameLst>
                                      </p:cBhvr>
                                      <p:to>
                                        <p:strVal val="visible"/>
                                      </p:to>
                                    </p:set>
                                    <p:animEffect transition="in" filter="fade">
                                      <p:cBhvr>
                                        <p:cTn id="135" dur="500"/>
                                        <p:tgtEl>
                                          <p:spTgt spid="19"/>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57"/>
                                        </p:tgtEl>
                                        <p:attrNameLst>
                                          <p:attrName>style.visibility</p:attrName>
                                        </p:attrNameLst>
                                      </p:cBhvr>
                                      <p:to>
                                        <p:strVal val="visible"/>
                                      </p:to>
                                    </p:set>
                                    <p:animEffect transition="in" filter="fade">
                                      <p:cBhvr>
                                        <p:cTn id="138" dur="500"/>
                                        <p:tgtEl>
                                          <p:spTgt spid="57"/>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70"/>
                                        </p:tgtEl>
                                        <p:attrNameLst>
                                          <p:attrName>style.visibility</p:attrName>
                                        </p:attrNameLst>
                                      </p:cBhvr>
                                      <p:to>
                                        <p:strVal val="visible"/>
                                      </p:to>
                                    </p:set>
                                    <p:animEffect transition="in" filter="fade">
                                      <p:cBhvr>
                                        <p:cTn id="141" dur="500"/>
                                        <p:tgtEl>
                                          <p:spTgt spid="70"/>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71"/>
                                        </p:tgtEl>
                                        <p:attrNameLst>
                                          <p:attrName>style.visibility</p:attrName>
                                        </p:attrNameLst>
                                      </p:cBhvr>
                                      <p:to>
                                        <p:strVal val="visible"/>
                                      </p:to>
                                    </p:set>
                                    <p:animEffect transition="in" filter="fade">
                                      <p:cBhvr>
                                        <p:cTn id="144" dur="500"/>
                                        <p:tgtEl>
                                          <p:spTgt spid="71"/>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24"/>
                                        </p:tgtEl>
                                        <p:attrNameLst>
                                          <p:attrName>style.visibility</p:attrName>
                                        </p:attrNameLst>
                                      </p:cBhvr>
                                      <p:to>
                                        <p:strVal val="visible"/>
                                      </p:to>
                                    </p:set>
                                    <p:animEffect transition="in" filter="fade">
                                      <p:cBhvr>
                                        <p:cTn id="147" dur="500"/>
                                        <p:tgtEl>
                                          <p:spTgt spid="24"/>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43"/>
                                        </p:tgtEl>
                                        <p:attrNameLst>
                                          <p:attrName>style.visibility</p:attrName>
                                        </p:attrNameLst>
                                      </p:cBhvr>
                                      <p:to>
                                        <p:strVal val="visible"/>
                                      </p:to>
                                    </p:set>
                                    <p:animEffect transition="in" filter="fade">
                                      <p:cBhvr>
                                        <p:cTn id="150" dur="500"/>
                                        <p:tgtEl>
                                          <p:spTgt spid="43"/>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44"/>
                                        </p:tgtEl>
                                        <p:attrNameLst>
                                          <p:attrName>style.visibility</p:attrName>
                                        </p:attrNameLst>
                                      </p:cBhvr>
                                      <p:to>
                                        <p:strVal val="visible"/>
                                      </p:to>
                                    </p:set>
                                    <p:animEffect transition="in" filter="fade">
                                      <p:cBhvr>
                                        <p:cTn id="153" dur="500"/>
                                        <p:tgtEl>
                                          <p:spTgt spid="44"/>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45"/>
                                        </p:tgtEl>
                                        <p:attrNameLst>
                                          <p:attrName>style.visibility</p:attrName>
                                        </p:attrNameLst>
                                      </p:cBhvr>
                                      <p:to>
                                        <p:strVal val="visible"/>
                                      </p:to>
                                    </p:set>
                                    <p:animEffect transition="in" filter="fade">
                                      <p:cBhvr>
                                        <p:cTn id="156" dur="500"/>
                                        <p:tgtEl>
                                          <p:spTgt spid="45"/>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49"/>
                                        </p:tgtEl>
                                        <p:attrNameLst>
                                          <p:attrName>style.visibility</p:attrName>
                                        </p:attrNameLst>
                                      </p:cBhvr>
                                      <p:to>
                                        <p:strVal val="visible"/>
                                      </p:to>
                                    </p:set>
                                    <p:animEffect transition="in" filter="fade">
                                      <p:cBhvr>
                                        <p:cTn id="159" dur="500"/>
                                        <p:tgtEl>
                                          <p:spTgt spid="49"/>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50"/>
                                        </p:tgtEl>
                                        <p:attrNameLst>
                                          <p:attrName>style.visibility</p:attrName>
                                        </p:attrNameLst>
                                      </p:cBhvr>
                                      <p:to>
                                        <p:strVal val="visible"/>
                                      </p:to>
                                    </p:set>
                                    <p:animEffect transition="in" filter="fade">
                                      <p:cBhvr>
                                        <p:cTn id="162" dur="500"/>
                                        <p:tgtEl>
                                          <p:spTgt spid="50"/>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51"/>
                                        </p:tgtEl>
                                        <p:attrNameLst>
                                          <p:attrName>style.visibility</p:attrName>
                                        </p:attrNameLst>
                                      </p:cBhvr>
                                      <p:to>
                                        <p:strVal val="visible"/>
                                      </p:to>
                                    </p:set>
                                    <p:animEffect transition="in" filter="fade">
                                      <p:cBhvr>
                                        <p:cTn id="165" dur="500"/>
                                        <p:tgtEl>
                                          <p:spTgt spid="51"/>
                                        </p:tgtEl>
                                      </p:cBhvr>
                                    </p:animEffect>
                                  </p:childTnLst>
                                </p:cTn>
                              </p:par>
                              <p:par>
                                <p:cTn id="166" presetID="10" presetClass="entr" presetSubtype="0" fill="hold" nodeType="withEffect">
                                  <p:stCondLst>
                                    <p:cond delay="0"/>
                                  </p:stCondLst>
                                  <p:childTnLst>
                                    <p:set>
                                      <p:cBhvr>
                                        <p:cTn id="167" dur="1" fill="hold">
                                          <p:stCondLst>
                                            <p:cond delay="0"/>
                                          </p:stCondLst>
                                        </p:cTn>
                                        <p:tgtEl>
                                          <p:spTgt spid="72"/>
                                        </p:tgtEl>
                                        <p:attrNameLst>
                                          <p:attrName>style.visibility</p:attrName>
                                        </p:attrNameLst>
                                      </p:cBhvr>
                                      <p:to>
                                        <p:strVal val="visible"/>
                                      </p:to>
                                    </p:set>
                                    <p:animEffect transition="in" filter="fade">
                                      <p:cBhvr>
                                        <p:cTn id="168" dur="500"/>
                                        <p:tgtEl>
                                          <p:spTgt spid="72"/>
                                        </p:tgtEl>
                                      </p:cBhvr>
                                    </p:animEffect>
                                  </p:childTnLst>
                                </p:cTn>
                              </p:par>
                              <p:par>
                                <p:cTn id="169" presetID="10" presetClass="entr" presetSubtype="0" fill="hold" nodeType="withEffect">
                                  <p:stCondLst>
                                    <p:cond delay="0"/>
                                  </p:stCondLst>
                                  <p:childTnLst>
                                    <p:set>
                                      <p:cBhvr>
                                        <p:cTn id="170" dur="1" fill="hold">
                                          <p:stCondLst>
                                            <p:cond delay="0"/>
                                          </p:stCondLst>
                                        </p:cTn>
                                        <p:tgtEl>
                                          <p:spTgt spid="73"/>
                                        </p:tgtEl>
                                        <p:attrNameLst>
                                          <p:attrName>style.visibility</p:attrName>
                                        </p:attrNameLst>
                                      </p:cBhvr>
                                      <p:to>
                                        <p:strVal val="visible"/>
                                      </p:to>
                                    </p:set>
                                    <p:animEffect transition="in" filter="fade">
                                      <p:cBhvr>
                                        <p:cTn id="171" dur="500"/>
                                        <p:tgtEl>
                                          <p:spTgt spid="73"/>
                                        </p:tgtEl>
                                      </p:cBhvr>
                                    </p:animEffect>
                                  </p:childTnLst>
                                </p:cTn>
                              </p:par>
                              <p:par>
                                <p:cTn id="172" presetID="10" presetClass="entr" presetSubtype="0" fill="hold" nodeType="withEffect">
                                  <p:stCondLst>
                                    <p:cond delay="0"/>
                                  </p:stCondLst>
                                  <p:childTnLst>
                                    <p:set>
                                      <p:cBhvr>
                                        <p:cTn id="173" dur="1" fill="hold">
                                          <p:stCondLst>
                                            <p:cond delay="0"/>
                                          </p:stCondLst>
                                        </p:cTn>
                                        <p:tgtEl>
                                          <p:spTgt spid="74"/>
                                        </p:tgtEl>
                                        <p:attrNameLst>
                                          <p:attrName>style.visibility</p:attrName>
                                        </p:attrNameLst>
                                      </p:cBhvr>
                                      <p:to>
                                        <p:strVal val="visible"/>
                                      </p:to>
                                    </p:set>
                                    <p:animEffect transition="in" filter="fade">
                                      <p:cBhvr>
                                        <p:cTn id="174" dur="500"/>
                                        <p:tgtEl>
                                          <p:spTgt spid="74"/>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69"/>
                                        </p:tgtEl>
                                        <p:attrNameLst>
                                          <p:attrName>style.visibility</p:attrName>
                                        </p:attrNameLst>
                                      </p:cBhvr>
                                      <p:to>
                                        <p:strVal val="visible"/>
                                      </p:to>
                                    </p:set>
                                    <p:animEffect transition="in" filter="fade">
                                      <p:cBhvr>
                                        <p:cTn id="177" dur="500"/>
                                        <p:tgtEl>
                                          <p:spTgt spid="69"/>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79"/>
                                        </p:tgtEl>
                                        <p:attrNameLst>
                                          <p:attrName>style.visibility</p:attrName>
                                        </p:attrNameLst>
                                      </p:cBhvr>
                                      <p:to>
                                        <p:strVal val="visible"/>
                                      </p:to>
                                    </p:set>
                                    <p:animEffect transition="in" filter="fade">
                                      <p:cBhvr>
                                        <p:cTn id="180" dur="500"/>
                                        <p:tgtEl>
                                          <p:spTgt spid="79"/>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80"/>
                                        </p:tgtEl>
                                        <p:attrNameLst>
                                          <p:attrName>style.visibility</p:attrName>
                                        </p:attrNameLst>
                                      </p:cBhvr>
                                      <p:to>
                                        <p:strVal val="visible"/>
                                      </p:to>
                                    </p:set>
                                    <p:animEffect transition="in" filter="fade">
                                      <p:cBhvr>
                                        <p:cTn id="183" dur="500"/>
                                        <p:tgtEl>
                                          <p:spTgt spid="80"/>
                                        </p:tgtEl>
                                      </p:cBhvr>
                                    </p:animEffect>
                                  </p:childTnLst>
                                </p:cTn>
                              </p:par>
                              <p:par>
                                <p:cTn id="184" presetID="10" presetClass="entr" presetSubtype="0" fill="hold" grpId="0" nodeType="withEffect">
                                  <p:stCondLst>
                                    <p:cond delay="0"/>
                                  </p:stCondLst>
                                  <p:childTnLst>
                                    <p:set>
                                      <p:cBhvr>
                                        <p:cTn id="185" dur="1" fill="hold">
                                          <p:stCondLst>
                                            <p:cond delay="0"/>
                                          </p:stCondLst>
                                        </p:cTn>
                                        <p:tgtEl>
                                          <p:spTgt spid="81"/>
                                        </p:tgtEl>
                                        <p:attrNameLst>
                                          <p:attrName>style.visibility</p:attrName>
                                        </p:attrNameLst>
                                      </p:cBhvr>
                                      <p:to>
                                        <p:strVal val="visible"/>
                                      </p:to>
                                    </p:set>
                                    <p:animEffect transition="in" filter="fade">
                                      <p:cBhvr>
                                        <p:cTn id="186" dur="500"/>
                                        <p:tgtEl>
                                          <p:spTgt spid="81"/>
                                        </p:tgtEl>
                                      </p:cBhvr>
                                    </p:animEffect>
                                  </p:childTnLst>
                                </p:cTn>
                              </p:par>
                              <p:par>
                                <p:cTn id="187" presetID="10" presetClass="entr" presetSubtype="0" fill="hold" grpId="0" nodeType="withEffect">
                                  <p:stCondLst>
                                    <p:cond delay="0"/>
                                  </p:stCondLst>
                                  <p:childTnLst>
                                    <p:set>
                                      <p:cBhvr>
                                        <p:cTn id="188" dur="1" fill="hold">
                                          <p:stCondLst>
                                            <p:cond delay="0"/>
                                          </p:stCondLst>
                                        </p:cTn>
                                        <p:tgtEl>
                                          <p:spTgt spid="82"/>
                                        </p:tgtEl>
                                        <p:attrNameLst>
                                          <p:attrName>style.visibility</p:attrName>
                                        </p:attrNameLst>
                                      </p:cBhvr>
                                      <p:to>
                                        <p:strVal val="visible"/>
                                      </p:to>
                                    </p:set>
                                    <p:animEffect transition="in" filter="fade">
                                      <p:cBhvr>
                                        <p:cTn id="189" dur="500"/>
                                        <p:tgtEl>
                                          <p:spTgt spid="82"/>
                                        </p:tgtEl>
                                      </p:cBhvr>
                                    </p:animEffect>
                                  </p:childTnLst>
                                </p:cTn>
                              </p:par>
                              <p:par>
                                <p:cTn id="190" presetID="10" presetClass="entr" presetSubtype="0" fill="hold" grpId="0" nodeType="withEffect">
                                  <p:stCondLst>
                                    <p:cond delay="0"/>
                                  </p:stCondLst>
                                  <p:childTnLst>
                                    <p:set>
                                      <p:cBhvr>
                                        <p:cTn id="191" dur="1" fill="hold">
                                          <p:stCondLst>
                                            <p:cond delay="0"/>
                                          </p:stCondLst>
                                        </p:cTn>
                                        <p:tgtEl>
                                          <p:spTgt spid="83"/>
                                        </p:tgtEl>
                                        <p:attrNameLst>
                                          <p:attrName>style.visibility</p:attrName>
                                        </p:attrNameLst>
                                      </p:cBhvr>
                                      <p:to>
                                        <p:strVal val="visible"/>
                                      </p:to>
                                    </p:set>
                                    <p:animEffect transition="in" filter="fade">
                                      <p:cBhvr>
                                        <p:cTn id="192" dur="500"/>
                                        <p:tgtEl>
                                          <p:spTgt spid="83"/>
                                        </p:tgtEl>
                                      </p:cBhvr>
                                    </p:animEffect>
                                  </p:childTnLst>
                                </p:cTn>
                              </p:par>
                              <p:par>
                                <p:cTn id="193" presetID="10" presetClass="entr" presetSubtype="0" fill="hold" grpId="0" nodeType="withEffect">
                                  <p:stCondLst>
                                    <p:cond delay="0"/>
                                  </p:stCondLst>
                                  <p:childTnLst>
                                    <p:set>
                                      <p:cBhvr>
                                        <p:cTn id="194" dur="1" fill="hold">
                                          <p:stCondLst>
                                            <p:cond delay="0"/>
                                          </p:stCondLst>
                                        </p:cTn>
                                        <p:tgtEl>
                                          <p:spTgt spid="55"/>
                                        </p:tgtEl>
                                        <p:attrNameLst>
                                          <p:attrName>style.visibility</p:attrName>
                                        </p:attrNameLst>
                                      </p:cBhvr>
                                      <p:to>
                                        <p:strVal val="visible"/>
                                      </p:to>
                                    </p:set>
                                    <p:animEffect transition="in" filter="fade">
                                      <p:cBhvr>
                                        <p:cTn id="195" dur="500"/>
                                        <p:tgtEl>
                                          <p:spTgt spid="55"/>
                                        </p:tgtEl>
                                      </p:cBhvr>
                                    </p:animEffect>
                                  </p:childTnLst>
                                </p:cTn>
                              </p:par>
                              <p:par>
                                <p:cTn id="196" presetID="10" presetClass="entr" presetSubtype="0" fill="hold" grpId="0" nodeType="withEffect">
                                  <p:stCondLst>
                                    <p:cond delay="0"/>
                                  </p:stCondLst>
                                  <p:childTnLst>
                                    <p:set>
                                      <p:cBhvr>
                                        <p:cTn id="197" dur="1" fill="hold">
                                          <p:stCondLst>
                                            <p:cond delay="0"/>
                                          </p:stCondLst>
                                        </p:cTn>
                                        <p:tgtEl>
                                          <p:spTgt spid="54"/>
                                        </p:tgtEl>
                                        <p:attrNameLst>
                                          <p:attrName>style.visibility</p:attrName>
                                        </p:attrNameLst>
                                      </p:cBhvr>
                                      <p:to>
                                        <p:strVal val="visible"/>
                                      </p:to>
                                    </p:set>
                                    <p:animEffect transition="in" filter="fade">
                                      <p:cBhvr>
                                        <p:cTn id="198" dur="500"/>
                                        <p:tgtEl>
                                          <p:spTgt spid="54"/>
                                        </p:tgtEl>
                                      </p:cBhvr>
                                    </p:animEffect>
                                  </p:childTnLst>
                                </p:cTn>
                              </p:par>
                              <p:par>
                                <p:cTn id="199" presetID="10" presetClass="entr" presetSubtype="0" fill="hold" grpId="0" nodeType="withEffect">
                                  <p:stCondLst>
                                    <p:cond delay="0"/>
                                  </p:stCondLst>
                                  <p:childTnLst>
                                    <p:set>
                                      <p:cBhvr>
                                        <p:cTn id="200" dur="1" fill="hold">
                                          <p:stCondLst>
                                            <p:cond delay="0"/>
                                          </p:stCondLst>
                                        </p:cTn>
                                        <p:tgtEl>
                                          <p:spTgt spid="53"/>
                                        </p:tgtEl>
                                        <p:attrNameLst>
                                          <p:attrName>style.visibility</p:attrName>
                                        </p:attrNameLst>
                                      </p:cBhvr>
                                      <p:to>
                                        <p:strVal val="visible"/>
                                      </p:to>
                                    </p:set>
                                    <p:animEffect transition="in" filter="fade">
                                      <p:cBhvr>
                                        <p:cTn id="201" dur="500"/>
                                        <p:tgtEl>
                                          <p:spTgt spid="53"/>
                                        </p:tgtEl>
                                      </p:cBhvr>
                                    </p:animEffect>
                                  </p:childTnLst>
                                </p:cTn>
                              </p:par>
                            </p:childTnLst>
                          </p:cTn>
                        </p:par>
                      </p:childTnLst>
                    </p:cTn>
                  </p:par>
                  <p:par>
                    <p:cTn id="202" fill="hold">
                      <p:stCondLst>
                        <p:cond delay="indefinite"/>
                      </p:stCondLst>
                      <p:childTnLst>
                        <p:par>
                          <p:cTn id="203" fill="hold">
                            <p:stCondLst>
                              <p:cond delay="0"/>
                            </p:stCondLst>
                            <p:childTnLst>
                              <p:par>
                                <p:cTn id="204" presetID="10" presetClass="entr" presetSubtype="0" fill="hold" grpId="0" nodeType="clickEffect">
                                  <p:stCondLst>
                                    <p:cond delay="0"/>
                                  </p:stCondLst>
                                  <p:childTnLst>
                                    <p:set>
                                      <p:cBhvr>
                                        <p:cTn id="205" dur="1" fill="hold">
                                          <p:stCondLst>
                                            <p:cond delay="0"/>
                                          </p:stCondLst>
                                        </p:cTn>
                                        <p:tgtEl>
                                          <p:spTgt spid="26"/>
                                        </p:tgtEl>
                                        <p:attrNameLst>
                                          <p:attrName>style.visibility</p:attrName>
                                        </p:attrNameLst>
                                      </p:cBhvr>
                                      <p:to>
                                        <p:strVal val="visible"/>
                                      </p:to>
                                    </p:set>
                                    <p:animEffect transition="in" filter="fade">
                                      <p:cBhvr>
                                        <p:cTn id="206" dur="500"/>
                                        <p:tgtEl>
                                          <p:spTgt spid="26"/>
                                        </p:tgtEl>
                                      </p:cBhvr>
                                    </p:animEffect>
                                  </p:childTnLst>
                                </p:cTn>
                              </p:par>
                              <p:par>
                                <p:cTn id="207" presetID="10" presetClass="entr" presetSubtype="0" fill="hold" grpId="0" nodeType="withEffect">
                                  <p:stCondLst>
                                    <p:cond delay="0"/>
                                  </p:stCondLst>
                                  <p:childTnLst>
                                    <p:set>
                                      <p:cBhvr>
                                        <p:cTn id="208" dur="1" fill="hold">
                                          <p:stCondLst>
                                            <p:cond delay="0"/>
                                          </p:stCondLst>
                                        </p:cTn>
                                        <p:tgtEl>
                                          <p:spTgt spid="46"/>
                                        </p:tgtEl>
                                        <p:attrNameLst>
                                          <p:attrName>style.visibility</p:attrName>
                                        </p:attrNameLst>
                                      </p:cBhvr>
                                      <p:to>
                                        <p:strVal val="visible"/>
                                      </p:to>
                                    </p:set>
                                    <p:animEffect transition="in" filter="fade">
                                      <p:cBhvr>
                                        <p:cTn id="209" dur="500"/>
                                        <p:tgtEl>
                                          <p:spTgt spid="46"/>
                                        </p:tgtEl>
                                      </p:cBhvr>
                                    </p:animEffect>
                                  </p:childTnLst>
                                </p:cTn>
                              </p:par>
                              <p:par>
                                <p:cTn id="210" presetID="10" presetClass="entr" presetSubtype="0" fill="hold" grpId="0" nodeType="withEffect">
                                  <p:stCondLst>
                                    <p:cond delay="0"/>
                                  </p:stCondLst>
                                  <p:childTnLst>
                                    <p:set>
                                      <p:cBhvr>
                                        <p:cTn id="211" dur="1" fill="hold">
                                          <p:stCondLst>
                                            <p:cond delay="0"/>
                                          </p:stCondLst>
                                        </p:cTn>
                                        <p:tgtEl>
                                          <p:spTgt spid="47"/>
                                        </p:tgtEl>
                                        <p:attrNameLst>
                                          <p:attrName>style.visibility</p:attrName>
                                        </p:attrNameLst>
                                      </p:cBhvr>
                                      <p:to>
                                        <p:strVal val="visible"/>
                                      </p:to>
                                    </p:set>
                                    <p:animEffect transition="in" filter="fade">
                                      <p:cBhvr>
                                        <p:cTn id="212" dur="500"/>
                                        <p:tgtEl>
                                          <p:spTgt spid="47"/>
                                        </p:tgtEl>
                                      </p:cBhvr>
                                    </p:animEffect>
                                  </p:childTnLst>
                                </p:cTn>
                              </p:par>
                              <p:par>
                                <p:cTn id="213" presetID="10" presetClass="entr" presetSubtype="0" fill="hold" grpId="0" nodeType="withEffect">
                                  <p:stCondLst>
                                    <p:cond delay="0"/>
                                  </p:stCondLst>
                                  <p:childTnLst>
                                    <p:set>
                                      <p:cBhvr>
                                        <p:cTn id="214" dur="1" fill="hold">
                                          <p:stCondLst>
                                            <p:cond delay="0"/>
                                          </p:stCondLst>
                                        </p:cTn>
                                        <p:tgtEl>
                                          <p:spTgt spid="48"/>
                                        </p:tgtEl>
                                        <p:attrNameLst>
                                          <p:attrName>style.visibility</p:attrName>
                                        </p:attrNameLst>
                                      </p:cBhvr>
                                      <p:to>
                                        <p:strVal val="visible"/>
                                      </p:to>
                                    </p:set>
                                    <p:animEffect transition="in" filter="fade">
                                      <p:cBhvr>
                                        <p:cTn id="215" dur="500"/>
                                        <p:tgtEl>
                                          <p:spTgt spid="48"/>
                                        </p:tgtEl>
                                      </p:cBhvr>
                                    </p:animEffect>
                                  </p:childTnLst>
                                </p:cTn>
                              </p:par>
                              <p:par>
                                <p:cTn id="216" presetID="10" presetClass="entr" presetSubtype="0" fill="hold" nodeType="withEffect">
                                  <p:stCondLst>
                                    <p:cond delay="0"/>
                                  </p:stCondLst>
                                  <p:childTnLst>
                                    <p:set>
                                      <p:cBhvr>
                                        <p:cTn id="217" dur="1" fill="hold">
                                          <p:stCondLst>
                                            <p:cond delay="0"/>
                                          </p:stCondLst>
                                        </p:cTn>
                                        <p:tgtEl>
                                          <p:spTgt spid="75"/>
                                        </p:tgtEl>
                                        <p:attrNameLst>
                                          <p:attrName>style.visibility</p:attrName>
                                        </p:attrNameLst>
                                      </p:cBhvr>
                                      <p:to>
                                        <p:strVal val="visible"/>
                                      </p:to>
                                    </p:set>
                                    <p:animEffect transition="in" filter="fade">
                                      <p:cBhvr>
                                        <p:cTn id="218" dur="500"/>
                                        <p:tgtEl>
                                          <p:spTgt spid="75"/>
                                        </p:tgtEl>
                                      </p:cBhvr>
                                    </p:animEffect>
                                  </p:childTnLst>
                                </p:cTn>
                              </p:par>
                              <p:par>
                                <p:cTn id="219" presetID="10" presetClass="entr" presetSubtype="0" fill="hold" nodeType="withEffect">
                                  <p:stCondLst>
                                    <p:cond delay="0"/>
                                  </p:stCondLst>
                                  <p:childTnLst>
                                    <p:set>
                                      <p:cBhvr>
                                        <p:cTn id="220" dur="1" fill="hold">
                                          <p:stCondLst>
                                            <p:cond delay="0"/>
                                          </p:stCondLst>
                                        </p:cTn>
                                        <p:tgtEl>
                                          <p:spTgt spid="76"/>
                                        </p:tgtEl>
                                        <p:attrNameLst>
                                          <p:attrName>style.visibility</p:attrName>
                                        </p:attrNameLst>
                                      </p:cBhvr>
                                      <p:to>
                                        <p:strVal val="visible"/>
                                      </p:to>
                                    </p:set>
                                    <p:animEffect transition="in" filter="fade">
                                      <p:cBhvr>
                                        <p:cTn id="221" dur="500"/>
                                        <p:tgtEl>
                                          <p:spTgt spid="76"/>
                                        </p:tgtEl>
                                      </p:cBhvr>
                                    </p:animEffect>
                                  </p:childTnLst>
                                </p:cTn>
                              </p:par>
                              <p:par>
                                <p:cTn id="222" presetID="10" presetClass="entr" presetSubtype="0" fill="hold" nodeType="withEffect">
                                  <p:stCondLst>
                                    <p:cond delay="0"/>
                                  </p:stCondLst>
                                  <p:childTnLst>
                                    <p:set>
                                      <p:cBhvr>
                                        <p:cTn id="223" dur="1" fill="hold">
                                          <p:stCondLst>
                                            <p:cond delay="0"/>
                                          </p:stCondLst>
                                        </p:cTn>
                                        <p:tgtEl>
                                          <p:spTgt spid="77"/>
                                        </p:tgtEl>
                                        <p:attrNameLst>
                                          <p:attrName>style.visibility</p:attrName>
                                        </p:attrNameLst>
                                      </p:cBhvr>
                                      <p:to>
                                        <p:strVal val="visible"/>
                                      </p:to>
                                    </p:set>
                                    <p:animEffect transition="in" filter="fade">
                                      <p:cBhvr>
                                        <p:cTn id="224"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P spid="7" grpId="0"/>
      <p:bldP spid="13" grpId="0"/>
      <p:bldP spid="14" grpId="0"/>
      <p:bldP spid="15" grpId="0"/>
      <p:bldP spid="16" grpId="0"/>
      <p:bldP spid="17" grpId="0"/>
      <p:bldP spid="18" grpId="0"/>
      <p:bldP spid="19" grpId="0"/>
      <p:bldP spid="20" grpId="0"/>
      <p:bldP spid="21" grpId="0"/>
      <p:bldP spid="22" grpId="0"/>
      <p:bldP spid="23" grpId="0"/>
      <p:bldP spid="24" grpId="0"/>
      <p:bldP spid="26"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animBg="1"/>
      <p:bldP spid="47" grpId="0" animBg="1"/>
      <p:bldP spid="48" grpId="0" animBg="1"/>
      <p:bldP spid="49" grpId="0"/>
      <p:bldP spid="50" grpId="0"/>
      <p:bldP spid="51" grpId="0"/>
      <p:bldP spid="53" grpId="0"/>
      <p:bldP spid="54" grpId="0"/>
      <p:bldP spid="55" grpId="0"/>
      <p:bldP spid="57" grpId="0"/>
      <p:bldP spid="70" grpId="0"/>
      <p:bldP spid="71" grpId="0"/>
      <p:bldP spid="69" grpId="0" animBg="1"/>
      <p:bldP spid="79" grpId="0" animBg="1"/>
      <p:bldP spid="80" grpId="0" animBg="1"/>
      <p:bldP spid="81" grpId="0" animBg="1"/>
      <p:bldP spid="82" grpId="0" animBg="1"/>
      <p:bldP spid="8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rtlCol="0">
            <a:normAutofit/>
          </a:bodyPr>
          <a:lstStyle/>
          <a:p>
            <a:pPr fontAlgn="auto">
              <a:lnSpc>
                <a:spcPct val="100000"/>
              </a:lnSpc>
              <a:spcAft>
                <a:spcPts val="0"/>
              </a:spcAft>
              <a:defRPr/>
            </a:pPr>
            <a:r>
              <a:rPr lang="en-IN" sz="2800" dirty="0" smtClean="0"/>
              <a:t>Recognizing Revenue at a Single Point in Time </a:t>
            </a:r>
            <a:r>
              <a:rPr lang="en-IN" sz="2600" dirty="0" smtClean="0"/>
              <a:t>(continued)</a:t>
            </a:r>
            <a:endParaRPr lang="en-IN" sz="2600" dirty="0"/>
          </a:p>
        </p:txBody>
      </p:sp>
      <p:sp>
        <p:nvSpPr>
          <p:cNvPr id="7" name="Content Placeholder 6"/>
          <p:cNvSpPr>
            <a:spLocks noGrp="1"/>
          </p:cNvSpPr>
          <p:nvPr>
            <p:ph idx="1"/>
          </p:nvPr>
        </p:nvSpPr>
        <p:spPr>
          <a:xfrm>
            <a:off x="611560" y="1587501"/>
            <a:ext cx="8229600" cy="4008609"/>
          </a:xfrm>
        </p:spPr>
        <p:txBody>
          <a:bodyPr>
            <a:normAutofit fontScale="85000" lnSpcReduction="10000"/>
          </a:bodyPr>
          <a:lstStyle/>
          <a:p>
            <a:pPr marL="0" indent="0" fontAlgn="auto">
              <a:lnSpc>
                <a:spcPct val="110000"/>
              </a:lnSpc>
              <a:spcAft>
                <a:spcPts val="600"/>
              </a:spcAft>
              <a:buNone/>
              <a:defRPr/>
            </a:pPr>
            <a:r>
              <a:rPr lang="en-US" dirty="0"/>
              <a:t>TrueTech Industries sells the Tri-Box, a gaming console that allows users to play video games individually or in multiplayer environments over the Internet. A Tri-Box is only a gaming module and includes no other goods or services. When should TrueTech recognize revenue for the following sale of 1,000 Tri-Boxes to CompStores? </a:t>
            </a:r>
          </a:p>
          <a:p>
            <a:pPr>
              <a:lnSpc>
                <a:spcPct val="110000"/>
              </a:lnSpc>
              <a:defRPr/>
            </a:pPr>
            <a:r>
              <a:rPr lang="en-US" b="1" dirty="0"/>
              <a:t>December 20, 2017: </a:t>
            </a:r>
            <a:r>
              <a:rPr lang="en-US" dirty="0"/>
              <a:t>CompStores orders 1,000 Tri-Boxes at a price of $240 each, promising payment within 30 days after </a:t>
            </a:r>
            <a:r>
              <a:rPr lang="en-US" dirty="0" smtClean="0"/>
              <a:t>delivery </a:t>
            </a:r>
            <a:endParaRPr lang="en-US" dirty="0"/>
          </a:p>
          <a:p>
            <a:pPr marL="0" indent="0" algn="ctr" fontAlgn="auto">
              <a:spcAft>
                <a:spcPts val="0"/>
              </a:spcAft>
              <a:buNone/>
              <a:defRPr/>
            </a:pPr>
            <a:endParaRPr lang="en-IN" dirty="0" smtClean="0">
              <a:solidFill>
                <a:srgbClr val="C00000"/>
              </a:solidFill>
            </a:endParaRPr>
          </a:p>
        </p:txBody>
      </p:sp>
      <p:sp>
        <p:nvSpPr>
          <p:cNvPr id="4" name="Title 2"/>
          <p:cNvSpPr txBox="1">
            <a:spLocks/>
          </p:cNvSpPr>
          <p:nvPr/>
        </p:nvSpPr>
        <p:spPr bwMode="auto">
          <a:xfrm>
            <a:off x="8389940" y="114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LO5-2</a:t>
            </a:r>
          </a:p>
        </p:txBody>
      </p:sp>
      <p:sp>
        <p:nvSpPr>
          <p:cNvPr id="5" name="TextBox 4"/>
          <p:cNvSpPr txBox="1">
            <a:spLocks noChangeArrowheads="1"/>
          </p:cNvSpPr>
          <p:nvPr/>
        </p:nvSpPr>
        <p:spPr bwMode="auto">
          <a:xfrm>
            <a:off x="2549364" y="5816031"/>
            <a:ext cx="3835071" cy="430212"/>
          </a:xfrm>
          <a:prstGeom prst="rect">
            <a:avLst/>
          </a:prstGeom>
          <a:solidFill>
            <a:srgbClr val="FFFFCC"/>
          </a:solidFill>
          <a:ln w="9525">
            <a:solidFill>
              <a:srgbClr val="F79646"/>
            </a:solidFill>
            <a:miter lim="800000"/>
            <a:headEnd/>
            <a:tailEnd/>
          </a:ln>
        </p:spPr>
        <p:txBody>
          <a:bodyPr wrap="square">
            <a:spAutoFit/>
          </a:bodyPr>
          <a:lstStyle/>
          <a:p>
            <a:pPr algn="ctr">
              <a:defRPr/>
            </a:pPr>
            <a:r>
              <a:rPr lang="en-US" sz="2200" b="1" dirty="0">
                <a:latin typeface="+mn-lt"/>
              </a:rPr>
              <a:t>No Entry</a:t>
            </a:r>
            <a:endParaRPr lang="en-IN" sz="2200" b="1" baseline="30000" dirty="0">
              <a:latin typeface="+mn-lt"/>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5"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25" name="TextBox 24"/>
          <p:cNvSpPr txBox="1"/>
          <p:nvPr/>
        </p:nvSpPr>
        <p:spPr>
          <a:xfrm>
            <a:off x="4901657" y="1173697"/>
            <a:ext cx="1083555" cy="430887"/>
          </a:xfrm>
          <a:prstGeom prst="rect">
            <a:avLst/>
          </a:prstGeom>
          <a:noFill/>
        </p:spPr>
        <p:txBody>
          <a:bodyPr wrap="square" rtlCol="0">
            <a:spAutoFit/>
          </a:bodyPr>
          <a:lstStyle/>
          <a:p>
            <a:pPr algn="ctr"/>
            <a:r>
              <a:rPr lang="en-IN" sz="2200" b="1" dirty="0">
                <a:latin typeface="+mn-lt"/>
              </a:rPr>
              <a:t>2018</a:t>
            </a:r>
            <a:endParaRPr lang="en-US" sz="2200" b="1" dirty="0">
              <a:latin typeface="+mn-lt"/>
            </a:endParaRPr>
          </a:p>
        </p:txBody>
      </p:sp>
      <p:sp>
        <p:nvSpPr>
          <p:cNvPr id="28" name="TextBox 27"/>
          <p:cNvSpPr txBox="1"/>
          <p:nvPr/>
        </p:nvSpPr>
        <p:spPr>
          <a:xfrm>
            <a:off x="6418634" y="1173697"/>
            <a:ext cx="1083555" cy="430887"/>
          </a:xfrm>
          <a:prstGeom prst="rect">
            <a:avLst/>
          </a:prstGeom>
          <a:noFill/>
        </p:spPr>
        <p:txBody>
          <a:bodyPr wrap="square" rtlCol="0">
            <a:spAutoFit/>
          </a:bodyPr>
          <a:lstStyle/>
          <a:p>
            <a:pPr algn="ctr"/>
            <a:r>
              <a:rPr lang="en-IN" sz="2200" b="1" dirty="0">
                <a:latin typeface="+mn-lt"/>
              </a:rPr>
              <a:t>2019</a:t>
            </a:r>
            <a:endParaRPr lang="en-US" sz="2200" b="1" dirty="0">
              <a:latin typeface="+mn-lt"/>
            </a:endParaRPr>
          </a:p>
        </p:txBody>
      </p:sp>
      <p:sp>
        <p:nvSpPr>
          <p:cNvPr id="29" name="TextBox 28"/>
          <p:cNvSpPr txBox="1"/>
          <p:nvPr/>
        </p:nvSpPr>
        <p:spPr>
          <a:xfrm>
            <a:off x="7969477" y="1185165"/>
            <a:ext cx="1083555" cy="430887"/>
          </a:xfrm>
          <a:prstGeom prst="rect">
            <a:avLst/>
          </a:prstGeom>
          <a:noFill/>
        </p:spPr>
        <p:txBody>
          <a:bodyPr wrap="square" rtlCol="0">
            <a:spAutoFit/>
          </a:bodyPr>
          <a:lstStyle/>
          <a:p>
            <a:pPr algn="ctr"/>
            <a:r>
              <a:rPr lang="en-IN" sz="2200" b="1" dirty="0">
                <a:latin typeface="+mn-lt"/>
              </a:rPr>
              <a:t>2020</a:t>
            </a:r>
            <a:endParaRPr lang="en-US" sz="2200" b="1" dirty="0">
              <a:latin typeface="+mn-lt"/>
            </a:endParaRPr>
          </a:p>
        </p:txBody>
      </p:sp>
      <p:sp>
        <p:nvSpPr>
          <p:cNvPr id="30" name="TextBox 29"/>
          <p:cNvSpPr txBox="1"/>
          <p:nvPr/>
        </p:nvSpPr>
        <p:spPr>
          <a:xfrm>
            <a:off x="501003" y="1665243"/>
            <a:ext cx="4365408" cy="769441"/>
          </a:xfrm>
          <a:prstGeom prst="rect">
            <a:avLst/>
          </a:prstGeom>
          <a:noFill/>
        </p:spPr>
        <p:txBody>
          <a:bodyPr wrap="square" rtlCol="0">
            <a:spAutoFit/>
          </a:bodyPr>
          <a:lstStyle/>
          <a:p>
            <a:r>
              <a:rPr lang="en-IN" sz="2200" b="1" dirty="0">
                <a:latin typeface="+mn-lt"/>
              </a:rPr>
              <a:t>Cumulative revenue to be recognized to date</a:t>
            </a:r>
            <a:endParaRPr lang="en-US" sz="2200" dirty="0">
              <a:latin typeface="+mn-lt"/>
            </a:endParaRPr>
          </a:p>
        </p:txBody>
      </p:sp>
      <p:sp>
        <p:nvSpPr>
          <p:cNvPr id="31" name="TextBox 30"/>
          <p:cNvSpPr txBox="1"/>
          <p:nvPr/>
        </p:nvSpPr>
        <p:spPr>
          <a:xfrm>
            <a:off x="7684182" y="2003797"/>
            <a:ext cx="1488771" cy="430887"/>
          </a:xfrm>
          <a:prstGeom prst="rect">
            <a:avLst/>
          </a:prstGeom>
          <a:noFill/>
        </p:spPr>
        <p:txBody>
          <a:bodyPr wrap="square" rtlCol="0">
            <a:spAutoFit/>
          </a:bodyPr>
          <a:lstStyle/>
          <a:p>
            <a:pPr algn="r"/>
            <a:r>
              <a:rPr lang="en-IN" sz="2200" dirty="0">
                <a:latin typeface="+mn-lt"/>
              </a:rPr>
              <a:t>$5,000,000</a:t>
            </a:r>
            <a:endParaRPr lang="en-US" sz="2200" dirty="0">
              <a:latin typeface="+mn-lt"/>
            </a:endParaRPr>
          </a:p>
        </p:txBody>
      </p:sp>
      <p:sp>
        <p:nvSpPr>
          <p:cNvPr id="32" name="TextBox 31"/>
          <p:cNvSpPr txBox="1"/>
          <p:nvPr/>
        </p:nvSpPr>
        <p:spPr>
          <a:xfrm>
            <a:off x="6270799" y="2003797"/>
            <a:ext cx="1488771" cy="430887"/>
          </a:xfrm>
          <a:prstGeom prst="rect">
            <a:avLst/>
          </a:prstGeom>
          <a:noFill/>
        </p:spPr>
        <p:txBody>
          <a:bodyPr wrap="square" rtlCol="0">
            <a:spAutoFit/>
          </a:bodyPr>
          <a:lstStyle/>
          <a:p>
            <a:pPr algn="r"/>
            <a:r>
              <a:rPr lang="en-IN" sz="2200" dirty="0">
                <a:latin typeface="+mn-lt"/>
              </a:rPr>
              <a:t>$3,125,000</a:t>
            </a:r>
            <a:endParaRPr lang="en-US" sz="2200" dirty="0">
              <a:latin typeface="+mn-lt"/>
            </a:endParaRPr>
          </a:p>
        </p:txBody>
      </p:sp>
      <p:sp>
        <p:nvSpPr>
          <p:cNvPr id="33" name="TextBox 32"/>
          <p:cNvSpPr txBox="1"/>
          <p:nvPr/>
        </p:nvSpPr>
        <p:spPr>
          <a:xfrm>
            <a:off x="4828587" y="2003797"/>
            <a:ext cx="1488771" cy="430887"/>
          </a:xfrm>
          <a:prstGeom prst="rect">
            <a:avLst/>
          </a:prstGeom>
          <a:noFill/>
        </p:spPr>
        <p:txBody>
          <a:bodyPr wrap="square" rtlCol="0">
            <a:spAutoFit/>
          </a:bodyPr>
          <a:lstStyle/>
          <a:p>
            <a:pPr algn="r"/>
            <a:r>
              <a:rPr lang="en-IN" sz="2200" dirty="0">
                <a:latin typeface="+mn-lt"/>
              </a:rPr>
              <a:t>$2,000,000</a:t>
            </a:r>
            <a:endParaRPr lang="en-US" sz="2200" dirty="0">
              <a:latin typeface="+mn-lt"/>
            </a:endParaRPr>
          </a:p>
        </p:txBody>
      </p:sp>
      <p:cxnSp>
        <p:nvCxnSpPr>
          <p:cNvPr id="34" name="Straight Connector 33"/>
          <p:cNvCxnSpPr/>
          <p:nvPr/>
        </p:nvCxnSpPr>
        <p:spPr>
          <a:xfrm>
            <a:off x="574409" y="1569938"/>
            <a:ext cx="85335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01003" y="2417952"/>
            <a:ext cx="5092762" cy="430887"/>
          </a:xfrm>
          <a:prstGeom prst="rect">
            <a:avLst/>
          </a:prstGeom>
          <a:noFill/>
        </p:spPr>
        <p:txBody>
          <a:bodyPr wrap="square" rtlCol="0">
            <a:spAutoFit/>
          </a:bodyPr>
          <a:lstStyle/>
          <a:p>
            <a:r>
              <a:rPr lang="en-IN" sz="2200" b="1" dirty="0">
                <a:latin typeface="+mn-lt"/>
              </a:rPr>
              <a:t>Revenue recognized in prior periods</a:t>
            </a:r>
            <a:endParaRPr lang="en-US" sz="2200" dirty="0">
              <a:latin typeface="+mn-lt"/>
            </a:endParaRPr>
          </a:p>
        </p:txBody>
      </p:sp>
      <p:sp>
        <p:nvSpPr>
          <p:cNvPr id="36" name="TextBox 35"/>
          <p:cNvSpPr txBox="1"/>
          <p:nvPr/>
        </p:nvSpPr>
        <p:spPr>
          <a:xfrm>
            <a:off x="7684182" y="2417952"/>
            <a:ext cx="1488771" cy="430887"/>
          </a:xfrm>
          <a:prstGeom prst="rect">
            <a:avLst/>
          </a:prstGeom>
          <a:noFill/>
        </p:spPr>
        <p:txBody>
          <a:bodyPr wrap="square" rtlCol="0">
            <a:spAutoFit/>
          </a:bodyPr>
          <a:lstStyle/>
          <a:p>
            <a:pPr algn="r"/>
            <a:r>
              <a:rPr lang="en-IN" sz="2200" dirty="0">
                <a:latin typeface="+mn-lt"/>
              </a:rPr>
              <a:t>(3,125,000)</a:t>
            </a:r>
            <a:endParaRPr lang="en-US" sz="2200" dirty="0">
              <a:latin typeface="+mn-lt"/>
            </a:endParaRPr>
          </a:p>
        </p:txBody>
      </p:sp>
      <p:sp>
        <p:nvSpPr>
          <p:cNvPr id="37" name="TextBox 36"/>
          <p:cNvSpPr txBox="1"/>
          <p:nvPr/>
        </p:nvSpPr>
        <p:spPr>
          <a:xfrm>
            <a:off x="6270799" y="2417952"/>
            <a:ext cx="1488771" cy="769441"/>
          </a:xfrm>
          <a:prstGeom prst="rect">
            <a:avLst/>
          </a:prstGeom>
          <a:noFill/>
        </p:spPr>
        <p:txBody>
          <a:bodyPr wrap="square" rtlCol="0">
            <a:spAutoFit/>
          </a:bodyPr>
          <a:lstStyle/>
          <a:p>
            <a:pPr algn="r"/>
            <a:r>
              <a:rPr lang="en-IN" sz="2200" dirty="0">
                <a:latin typeface="+mn-lt"/>
              </a:rPr>
              <a:t>(2,000,000)</a:t>
            </a:r>
            <a:endParaRPr lang="en-US" sz="2200" dirty="0">
              <a:latin typeface="+mn-lt"/>
            </a:endParaRPr>
          </a:p>
        </p:txBody>
      </p:sp>
      <p:sp>
        <p:nvSpPr>
          <p:cNvPr id="38" name="TextBox 37"/>
          <p:cNvSpPr txBox="1"/>
          <p:nvPr/>
        </p:nvSpPr>
        <p:spPr>
          <a:xfrm>
            <a:off x="4828587" y="2417952"/>
            <a:ext cx="1488771" cy="430887"/>
          </a:xfrm>
          <a:prstGeom prst="rect">
            <a:avLst/>
          </a:prstGeom>
          <a:noFill/>
        </p:spPr>
        <p:txBody>
          <a:bodyPr wrap="square" rtlCol="0">
            <a:spAutoFit/>
          </a:bodyPr>
          <a:lstStyle/>
          <a:p>
            <a:pPr algn="r"/>
            <a:r>
              <a:rPr lang="en-IN" sz="2200" dirty="0">
                <a:latin typeface="+mn-lt"/>
              </a:rPr>
              <a:t>–0–</a:t>
            </a:r>
            <a:endParaRPr lang="en-US" sz="2200" dirty="0">
              <a:latin typeface="+mn-lt"/>
            </a:endParaRPr>
          </a:p>
        </p:txBody>
      </p:sp>
      <p:sp>
        <p:nvSpPr>
          <p:cNvPr id="39" name="TextBox 38"/>
          <p:cNvSpPr txBox="1"/>
          <p:nvPr/>
        </p:nvSpPr>
        <p:spPr>
          <a:xfrm>
            <a:off x="501003" y="2832107"/>
            <a:ext cx="4365408" cy="769441"/>
          </a:xfrm>
          <a:prstGeom prst="rect">
            <a:avLst/>
          </a:prstGeom>
          <a:noFill/>
        </p:spPr>
        <p:txBody>
          <a:bodyPr wrap="square" rtlCol="0">
            <a:spAutoFit/>
          </a:bodyPr>
          <a:lstStyle/>
          <a:p>
            <a:r>
              <a:rPr lang="en-IN" sz="2200" b="1" dirty="0">
                <a:latin typeface="+mn-lt"/>
              </a:rPr>
              <a:t>Revenue recognized in the current period</a:t>
            </a:r>
            <a:endParaRPr lang="en-US" sz="2200" dirty="0">
              <a:latin typeface="+mn-lt"/>
            </a:endParaRPr>
          </a:p>
        </p:txBody>
      </p:sp>
      <p:sp>
        <p:nvSpPr>
          <p:cNvPr id="40" name="TextBox 39"/>
          <p:cNvSpPr txBox="1"/>
          <p:nvPr/>
        </p:nvSpPr>
        <p:spPr>
          <a:xfrm>
            <a:off x="7684182" y="3170661"/>
            <a:ext cx="1488771" cy="430887"/>
          </a:xfrm>
          <a:prstGeom prst="rect">
            <a:avLst/>
          </a:prstGeom>
          <a:noFill/>
        </p:spPr>
        <p:txBody>
          <a:bodyPr wrap="square" rtlCol="0">
            <a:spAutoFit/>
          </a:bodyPr>
          <a:lstStyle/>
          <a:p>
            <a:pPr algn="r"/>
            <a:r>
              <a:rPr lang="en-IN" sz="2200" b="1" dirty="0">
                <a:solidFill>
                  <a:srgbClr val="00B0EC"/>
                </a:solidFill>
                <a:latin typeface="+mn-lt"/>
              </a:rPr>
              <a:t>$1,875,000</a:t>
            </a:r>
            <a:endParaRPr lang="en-US" sz="2200" b="1" dirty="0">
              <a:solidFill>
                <a:srgbClr val="00B0EC"/>
              </a:solidFill>
              <a:latin typeface="+mn-lt"/>
            </a:endParaRPr>
          </a:p>
        </p:txBody>
      </p:sp>
      <p:sp>
        <p:nvSpPr>
          <p:cNvPr id="41" name="TextBox 40"/>
          <p:cNvSpPr txBox="1"/>
          <p:nvPr/>
        </p:nvSpPr>
        <p:spPr>
          <a:xfrm>
            <a:off x="6270799" y="3170661"/>
            <a:ext cx="1488771" cy="430887"/>
          </a:xfrm>
          <a:prstGeom prst="rect">
            <a:avLst/>
          </a:prstGeom>
          <a:noFill/>
        </p:spPr>
        <p:txBody>
          <a:bodyPr wrap="square" rtlCol="0">
            <a:spAutoFit/>
          </a:bodyPr>
          <a:lstStyle/>
          <a:p>
            <a:pPr algn="r"/>
            <a:r>
              <a:rPr lang="en-IN" sz="2200" b="1" dirty="0">
                <a:solidFill>
                  <a:srgbClr val="00B0EC"/>
                </a:solidFill>
                <a:latin typeface="+mn-lt"/>
              </a:rPr>
              <a:t>$1,125,000</a:t>
            </a:r>
            <a:endParaRPr lang="en-US" sz="2200" b="1" dirty="0">
              <a:solidFill>
                <a:srgbClr val="00B0EC"/>
              </a:solidFill>
              <a:latin typeface="+mn-lt"/>
            </a:endParaRPr>
          </a:p>
        </p:txBody>
      </p:sp>
      <p:sp>
        <p:nvSpPr>
          <p:cNvPr id="42" name="TextBox 41"/>
          <p:cNvSpPr txBox="1"/>
          <p:nvPr/>
        </p:nvSpPr>
        <p:spPr>
          <a:xfrm>
            <a:off x="4828587" y="3170661"/>
            <a:ext cx="1488771" cy="430887"/>
          </a:xfrm>
          <a:prstGeom prst="rect">
            <a:avLst/>
          </a:prstGeom>
          <a:noFill/>
        </p:spPr>
        <p:txBody>
          <a:bodyPr wrap="square" rtlCol="0">
            <a:spAutoFit/>
          </a:bodyPr>
          <a:lstStyle/>
          <a:p>
            <a:pPr algn="r"/>
            <a:r>
              <a:rPr lang="en-IN" sz="2200" b="1" dirty="0">
                <a:solidFill>
                  <a:srgbClr val="00B0EC"/>
                </a:solidFill>
                <a:latin typeface="+mn-lt"/>
              </a:rPr>
              <a:t>$2,000,000</a:t>
            </a:r>
            <a:endParaRPr lang="en-US" sz="2200" b="1" dirty="0">
              <a:solidFill>
                <a:srgbClr val="00B0EC"/>
              </a:solidFill>
              <a:latin typeface="+mn-lt"/>
            </a:endParaRPr>
          </a:p>
        </p:txBody>
      </p:sp>
      <p:cxnSp>
        <p:nvCxnSpPr>
          <p:cNvPr id="43" name="Straight Connector 42"/>
          <p:cNvCxnSpPr/>
          <p:nvPr/>
        </p:nvCxnSpPr>
        <p:spPr>
          <a:xfrm>
            <a:off x="4922011" y="2825685"/>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6378273" y="2825685"/>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7796978" y="2825685"/>
            <a:ext cx="13170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4922011" y="3587684"/>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6378273" y="3587684"/>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7796978" y="3587684"/>
            <a:ext cx="13170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4922011" y="3655419"/>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378273" y="3655419"/>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7796978" y="3655419"/>
            <a:ext cx="13170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2" name="TextBox 51"/>
          <p:cNvSpPr txBox="1"/>
          <p:nvPr/>
        </p:nvSpPr>
        <p:spPr>
          <a:xfrm>
            <a:off x="582130" y="3998531"/>
            <a:ext cx="6391394" cy="461665"/>
          </a:xfrm>
          <a:prstGeom prst="rect">
            <a:avLst/>
          </a:prstGeom>
          <a:noFill/>
        </p:spPr>
        <p:txBody>
          <a:bodyPr wrap="square" rtlCol="0">
            <a:spAutoFit/>
          </a:bodyPr>
          <a:lstStyle/>
          <a:p>
            <a:r>
              <a:rPr lang="en-IN" sz="2400" b="1" dirty="0">
                <a:latin typeface="+mn-lt"/>
              </a:rPr>
              <a:t>Journal entries to recognize revenue:</a:t>
            </a:r>
            <a:endParaRPr lang="en-US" sz="2200" dirty="0">
              <a:latin typeface="+mn-lt"/>
            </a:endParaRPr>
          </a:p>
        </p:txBody>
      </p:sp>
      <p:sp>
        <p:nvSpPr>
          <p:cNvPr id="53" name="Rectangle 52"/>
          <p:cNvSpPr/>
          <p:nvPr/>
        </p:nvSpPr>
        <p:spPr>
          <a:xfrm>
            <a:off x="624815" y="4474397"/>
            <a:ext cx="8455821" cy="2071113"/>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55" name="TextBox 54"/>
          <p:cNvSpPr txBox="1">
            <a:spLocks noChangeArrowheads="1"/>
          </p:cNvSpPr>
          <p:nvPr/>
        </p:nvSpPr>
        <p:spPr bwMode="auto">
          <a:xfrm>
            <a:off x="836279" y="4482577"/>
            <a:ext cx="32008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Calibri" pitchFamily="34" charset="0"/>
              </a:rPr>
              <a:t>Journal Entry</a:t>
            </a:r>
            <a:endParaRPr lang="en-IN" altLang="en-US" sz="2400" b="1" baseline="30000" dirty="0">
              <a:latin typeface="Calibri" pitchFamily="34" charset="0"/>
            </a:endParaRPr>
          </a:p>
        </p:txBody>
      </p:sp>
      <p:sp>
        <p:nvSpPr>
          <p:cNvPr id="56" name="TextBox 55"/>
          <p:cNvSpPr txBox="1">
            <a:spLocks noChangeArrowheads="1"/>
          </p:cNvSpPr>
          <p:nvPr/>
        </p:nvSpPr>
        <p:spPr bwMode="auto">
          <a:xfrm>
            <a:off x="618465" y="4926546"/>
            <a:ext cx="427640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sz="2200" dirty="0">
                <a:latin typeface="+mn-lt"/>
              </a:rPr>
              <a:t>Construction in progress (CIP)</a:t>
            </a:r>
            <a:endParaRPr lang="en-IN" altLang="en-US" sz="2200" baseline="30000" dirty="0">
              <a:latin typeface="+mn-lt"/>
            </a:endParaRPr>
          </a:p>
        </p:txBody>
      </p:sp>
      <p:sp>
        <p:nvSpPr>
          <p:cNvPr id="57" name="TextBox 56"/>
          <p:cNvSpPr txBox="1">
            <a:spLocks noChangeArrowheads="1"/>
          </p:cNvSpPr>
          <p:nvPr/>
        </p:nvSpPr>
        <p:spPr bwMode="auto">
          <a:xfrm>
            <a:off x="618465" y="5358840"/>
            <a:ext cx="427276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sz="2200" dirty="0">
                <a:latin typeface="+mn-lt"/>
              </a:rPr>
              <a:t>Cost of construction</a:t>
            </a:r>
            <a:endParaRPr lang="en-IN" altLang="en-US" sz="2200" baseline="30000" dirty="0">
              <a:latin typeface="+mn-lt"/>
            </a:endParaRPr>
          </a:p>
        </p:txBody>
      </p:sp>
      <p:sp>
        <p:nvSpPr>
          <p:cNvPr id="58" name="TextBox 57"/>
          <p:cNvSpPr txBox="1">
            <a:spLocks noChangeArrowheads="1"/>
          </p:cNvSpPr>
          <p:nvPr/>
        </p:nvSpPr>
        <p:spPr bwMode="auto">
          <a:xfrm>
            <a:off x="4106702" y="5379515"/>
            <a:ext cx="17110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sz="2400" dirty="0">
                <a:latin typeface="Calibri" pitchFamily="34" charset="0"/>
              </a:rPr>
              <a:t>1,500,000</a:t>
            </a:r>
            <a:endParaRPr lang="en-IN" altLang="en-US" sz="2400" baseline="30000" dirty="0">
              <a:latin typeface="Calibri" pitchFamily="34" charset="0"/>
            </a:endParaRPr>
          </a:p>
        </p:txBody>
      </p:sp>
      <p:sp>
        <p:nvSpPr>
          <p:cNvPr id="59" name="TextBox 58"/>
          <p:cNvSpPr txBox="1">
            <a:spLocks noChangeArrowheads="1"/>
          </p:cNvSpPr>
          <p:nvPr/>
        </p:nvSpPr>
        <p:spPr bwMode="auto">
          <a:xfrm>
            <a:off x="3793031" y="4909615"/>
            <a:ext cx="16984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b="1" dirty="0">
                <a:solidFill>
                  <a:srgbClr val="EC008C"/>
                </a:solidFill>
                <a:latin typeface="Calibri" pitchFamily="34" charset="0"/>
              </a:rPr>
              <a:t>500,000</a:t>
            </a:r>
            <a:endParaRPr lang="en-IN" altLang="en-US" sz="2400" b="1" baseline="30000" dirty="0">
              <a:solidFill>
                <a:srgbClr val="EC008C"/>
              </a:solidFill>
              <a:latin typeface="Calibri" pitchFamily="34" charset="0"/>
            </a:endParaRPr>
          </a:p>
        </p:txBody>
      </p:sp>
      <p:cxnSp>
        <p:nvCxnSpPr>
          <p:cNvPr id="62" name="Straight Connector 61"/>
          <p:cNvCxnSpPr/>
          <p:nvPr/>
        </p:nvCxnSpPr>
        <p:spPr>
          <a:xfrm>
            <a:off x="642454" y="4923901"/>
            <a:ext cx="8387204"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63" name="TextBox 62"/>
          <p:cNvSpPr txBox="1">
            <a:spLocks noChangeArrowheads="1"/>
          </p:cNvSpPr>
          <p:nvPr/>
        </p:nvSpPr>
        <p:spPr bwMode="auto">
          <a:xfrm>
            <a:off x="618465" y="5791134"/>
            <a:ext cx="4272762" cy="763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lvl="1"/>
            <a:r>
              <a:rPr lang="en-US" sz="2200" dirty="0">
                <a:latin typeface="+mn-lt"/>
              </a:rPr>
              <a:t>Revenue from long-term contracts</a:t>
            </a:r>
            <a:endParaRPr lang="en-IN" altLang="en-US" sz="2200" baseline="30000" dirty="0">
              <a:latin typeface="+mn-lt"/>
            </a:endParaRPr>
          </a:p>
        </p:txBody>
      </p:sp>
      <p:sp>
        <p:nvSpPr>
          <p:cNvPr id="64" name="TextBox 63"/>
          <p:cNvSpPr txBox="1">
            <a:spLocks noChangeArrowheads="1"/>
          </p:cNvSpPr>
          <p:nvPr/>
        </p:nvSpPr>
        <p:spPr bwMode="auto">
          <a:xfrm>
            <a:off x="4351226" y="6092812"/>
            <a:ext cx="17110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b="1" dirty="0">
                <a:solidFill>
                  <a:srgbClr val="00B0EC"/>
                </a:solidFill>
                <a:latin typeface="Calibri" pitchFamily="34" charset="0"/>
              </a:rPr>
              <a:t>2,000,000</a:t>
            </a:r>
            <a:endParaRPr lang="en-IN" altLang="en-US" sz="2400" b="1" baseline="30000" dirty="0">
              <a:solidFill>
                <a:srgbClr val="00B0EC"/>
              </a:solidFill>
              <a:latin typeface="Calibri" pitchFamily="34" charset="0"/>
            </a:endParaRPr>
          </a:p>
        </p:txBody>
      </p:sp>
      <p:sp>
        <p:nvSpPr>
          <p:cNvPr id="65" name="TextBox 64"/>
          <p:cNvSpPr txBox="1">
            <a:spLocks noChangeArrowheads="1"/>
          </p:cNvSpPr>
          <p:nvPr/>
        </p:nvSpPr>
        <p:spPr bwMode="auto">
          <a:xfrm>
            <a:off x="5698432" y="5396450"/>
            <a:ext cx="17110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sz="2400" dirty="0">
                <a:latin typeface="Calibri" pitchFamily="34" charset="0"/>
              </a:rPr>
              <a:t>1,000,000</a:t>
            </a:r>
            <a:endParaRPr lang="en-IN" altLang="en-US" sz="2400" baseline="30000" dirty="0">
              <a:latin typeface="Calibri" pitchFamily="34" charset="0"/>
            </a:endParaRPr>
          </a:p>
        </p:txBody>
      </p:sp>
      <p:sp>
        <p:nvSpPr>
          <p:cNvPr id="66" name="TextBox 65"/>
          <p:cNvSpPr txBox="1">
            <a:spLocks noChangeArrowheads="1"/>
          </p:cNvSpPr>
          <p:nvPr/>
        </p:nvSpPr>
        <p:spPr bwMode="auto">
          <a:xfrm>
            <a:off x="5384761" y="4926550"/>
            <a:ext cx="16984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b="1" dirty="0">
                <a:solidFill>
                  <a:srgbClr val="EC008C"/>
                </a:solidFill>
                <a:latin typeface="Calibri" pitchFamily="34" charset="0"/>
              </a:rPr>
              <a:t>125,000</a:t>
            </a:r>
            <a:endParaRPr lang="en-IN" altLang="en-US" sz="2400" b="1" baseline="30000" dirty="0">
              <a:solidFill>
                <a:srgbClr val="EC008C"/>
              </a:solidFill>
              <a:latin typeface="Calibri" pitchFamily="34" charset="0"/>
            </a:endParaRPr>
          </a:p>
        </p:txBody>
      </p:sp>
      <p:sp>
        <p:nvSpPr>
          <p:cNvPr id="67" name="TextBox 66"/>
          <p:cNvSpPr txBox="1">
            <a:spLocks noChangeArrowheads="1"/>
          </p:cNvSpPr>
          <p:nvPr/>
        </p:nvSpPr>
        <p:spPr bwMode="auto">
          <a:xfrm>
            <a:off x="5942956" y="6109747"/>
            <a:ext cx="17110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b="1" dirty="0">
                <a:solidFill>
                  <a:srgbClr val="00B0EC"/>
                </a:solidFill>
                <a:latin typeface="Calibri" pitchFamily="34" charset="0"/>
              </a:rPr>
              <a:t>1,125,000</a:t>
            </a:r>
            <a:endParaRPr lang="en-IN" altLang="en-US" sz="2400" b="1" baseline="30000" dirty="0">
              <a:solidFill>
                <a:srgbClr val="00B0EC"/>
              </a:solidFill>
              <a:latin typeface="Calibri" pitchFamily="34" charset="0"/>
            </a:endParaRPr>
          </a:p>
        </p:txBody>
      </p:sp>
      <p:sp>
        <p:nvSpPr>
          <p:cNvPr id="68" name="TextBox 67"/>
          <p:cNvSpPr txBox="1">
            <a:spLocks noChangeArrowheads="1"/>
          </p:cNvSpPr>
          <p:nvPr/>
        </p:nvSpPr>
        <p:spPr bwMode="auto">
          <a:xfrm>
            <a:off x="7205497" y="5396449"/>
            <a:ext cx="17110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sz="2400" dirty="0">
                <a:latin typeface="Calibri" pitchFamily="34" charset="0"/>
              </a:rPr>
              <a:t>1,600,000</a:t>
            </a:r>
            <a:endParaRPr lang="en-IN" altLang="en-US" sz="2400" baseline="30000" dirty="0">
              <a:latin typeface="Calibri" pitchFamily="34" charset="0"/>
            </a:endParaRPr>
          </a:p>
        </p:txBody>
      </p:sp>
      <p:sp>
        <p:nvSpPr>
          <p:cNvPr id="69" name="TextBox 68"/>
          <p:cNvSpPr txBox="1">
            <a:spLocks noChangeArrowheads="1"/>
          </p:cNvSpPr>
          <p:nvPr/>
        </p:nvSpPr>
        <p:spPr bwMode="auto">
          <a:xfrm>
            <a:off x="6891826" y="4926549"/>
            <a:ext cx="16984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b="1" dirty="0">
                <a:solidFill>
                  <a:srgbClr val="EC008C"/>
                </a:solidFill>
                <a:latin typeface="Calibri" pitchFamily="34" charset="0"/>
              </a:rPr>
              <a:t>275,000</a:t>
            </a:r>
            <a:endParaRPr lang="en-IN" altLang="en-US" sz="2400" b="1" baseline="30000" dirty="0">
              <a:solidFill>
                <a:srgbClr val="EC008C"/>
              </a:solidFill>
              <a:latin typeface="Calibri" pitchFamily="34" charset="0"/>
            </a:endParaRPr>
          </a:p>
        </p:txBody>
      </p:sp>
      <p:sp>
        <p:nvSpPr>
          <p:cNvPr id="70" name="TextBox 69"/>
          <p:cNvSpPr txBox="1">
            <a:spLocks noChangeArrowheads="1"/>
          </p:cNvSpPr>
          <p:nvPr/>
        </p:nvSpPr>
        <p:spPr bwMode="auto">
          <a:xfrm>
            <a:off x="7450021" y="6109746"/>
            <a:ext cx="17110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b="1" dirty="0">
                <a:solidFill>
                  <a:srgbClr val="00B0EC"/>
                </a:solidFill>
                <a:latin typeface="Calibri" pitchFamily="34" charset="0"/>
              </a:rPr>
              <a:t>1,875,000</a:t>
            </a:r>
            <a:endParaRPr lang="en-IN" altLang="en-US" sz="2400" b="1" baseline="30000" dirty="0">
              <a:solidFill>
                <a:srgbClr val="00B0EC"/>
              </a:solidFill>
              <a:latin typeface="Calibri" pitchFamily="34" charset="0"/>
            </a:endParaRPr>
          </a:p>
        </p:txBody>
      </p:sp>
      <p:cxnSp>
        <p:nvCxnSpPr>
          <p:cNvPr id="5" name="Straight Arrow Connector 4"/>
          <p:cNvCxnSpPr/>
          <p:nvPr/>
        </p:nvCxnSpPr>
        <p:spPr>
          <a:xfrm>
            <a:off x="6247508" y="2217818"/>
            <a:ext cx="274891" cy="29945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7678389" y="2217818"/>
            <a:ext cx="291088" cy="2822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4355289" y="4529488"/>
            <a:ext cx="1083555" cy="430887"/>
          </a:xfrm>
          <a:prstGeom prst="rect">
            <a:avLst/>
          </a:prstGeom>
          <a:noFill/>
        </p:spPr>
        <p:txBody>
          <a:bodyPr wrap="square" rtlCol="0">
            <a:spAutoFit/>
          </a:bodyPr>
          <a:lstStyle/>
          <a:p>
            <a:pPr algn="ctr"/>
            <a:r>
              <a:rPr lang="en-IN" sz="2200" b="1" dirty="0">
                <a:latin typeface="+mn-lt"/>
              </a:rPr>
              <a:t>2018</a:t>
            </a:r>
            <a:endParaRPr lang="en-US" sz="2200" b="1" dirty="0">
              <a:latin typeface="+mn-lt"/>
            </a:endParaRPr>
          </a:p>
        </p:txBody>
      </p:sp>
      <p:sp>
        <p:nvSpPr>
          <p:cNvPr id="73" name="TextBox 72"/>
          <p:cNvSpPr txBox="1"/>
          <p:nvPr/>
        </p:nvSpPr>
        <p:spPr>
          <a:xfrm>
            <a:off x="5811771" y="4540956"/>
            <a:ext cx="1083555" cy="430887"/>
          </a:xfrm>
          <a:prstGeom prst="rect">
            <a:avLst/>
          </a:prstGeom>
          <a:noFill/>
        </p:spPr>
        <p:txBody>
          <a:bodyPr wrap="square" rtlCol="0">
            <a:spAutoFit/>
          </a:bodyPr>
          <a:lstStyle/>
          <a:p>
            <a:pPr algn="ctr"/>
            <a:r>
              <a:rPr lang="en-IN" sz="2200" b="1" dirty="0">
                <a:latin typeface="+mn-lt"/>
              </a:rPr>
              <a:t>2019</a:t>
            </a:r>
            <a:endParaRPr lang="en-US" sz="2200" b="1" dirty="0">
              <a:latin typeface="+mn-lt"/>
            </a:endParaRPr>
          </a:p>
        </p:txBody>
      </p:sp>
      <p:sp>
        <p:nvSpPr>
          <p:cNvPr id="74" name="TextBox 73"/>
          <p:cNvSpPr txBox="1"/>
          <p:nvPr/>
        </p:nvSpPr>
        <p:spPr>
          <a:xfrm>
            <a:off x="7423109" y="4540956"/>
            <a:ext cx="1083555" cy="430887"/>
          </a:xfrm>
          <a:prstGeom prst="rect">
            <a:avLst/>
          </a:prstGeom>
          <a:noFill/>
        </p:spPr>
        <p:txBody>
          <a:bodyPr wrap="square" rtlCol="0">
            <a:spAutoFit/>
          </a:bodyPr>
          <a:lstStyle/>
          <a:p>
            <a:pPr algn="ctr"/>
            <a:r>
              <a:rPr lang="en-IN" sz="2200" b="1" dirty="0">
                <a:latin typeface="+mn-lt"/>
              </a:rPr>
              <a:t>2020</a:t>
            </a:r>
            <a:endParaRPr lang="en-US" sz="2200" b="1" dirty="0">
              <a:latin typeface="+mn-lt"/>
            </a:endParaRPr>
          </a:p>
        </p:txBody>
      </p:sp>
      <p:sp>
        <p:nvSpPr>
          <p:cNvPr id="3" name="Title 2"/>
          <p:cNvSpPr>
            <a:spLocks noGrp="1"/>
          </p:cNvSpPr>
          <p:nvPr>
            <p:ph type="title"/>
          </p:nvPr>
        </p:nvSpPr>
        <p:spPr>
          <a:xfrm>
            <a:off x="660085" y="130201"/>
            <a:ext cx="8229600" cy="1143000"/>
          </a:xfrm>
        </p:spPr>
        <p:txBody>
          <a:bodyPr>
            <a:normAutofit/>
          </a:bodyPr>
          <a:lstStyle/>
          <a:p>
            <a:r>
              <a:rPr lang="en-IN" sz="2800" dirty="0">
                <a:ea typeface="Adobe Fan Heiti Std B"/>
                <a:cs typeface="Adobe Fan Heiti Std B"/>
              </a:rPr>
              <a:t>Recognizing Revenue Over Time According to Percentage of </a:t>
            </a:r>
            <a:r>
              <a:rPr lang="en-IN" sz="2800" dirty="0" smtClean="0">
                <a:ea typeface="Adobe Fan Heiti Std B"/>
                <a:cs typeface="Adobe Fan Heiti Std B"/>
              </a:rPr>
              <a:t>Completion </a:t>
            </a:r>
            <a:r>
              <a:rPr lang="en-IN" sz="2400" dirty="0" smtClean="0">
                <a:ea typeface="Adobe Fan Heiti Std B"/>
                <a:cs typeface="Adobe Fan Heiti Std B"/>
              </a:rPr>
              <a:t>(cont. 2)</a:t>
            </a:r>
            <a:endParaRPr lang="en-US" sz="2400" dirty="0"/>
          </a:p>
        </p:txBody>
      </p:sp>
    </p:spTree>
    <p:extLst>
      <p:ext uri="{BB962C8B-B14F-4D97-AF65-F5344CB8AC3E}">
        <p14:creationId xmlns:p14="http://schemas.microsoft.com/office/powerpoint/2010/main" val="13135842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par>
                                <p:cTn id="11" presetID="10" presetClass="entr" presetSubtype="0"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500"/>
                                        <p:tgtEl>
                                          <p:spTgt spid="6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500"/>
                                        <p:tgtEl>
                                          <p:spTgt spid="5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500"/>
                                        <p:tgtEl>
                                          <p:spTgt spid="7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500"/>
                                        <p:tgtEl>
                                          <p:spTgt spid="5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500"/>
                                        <p:tgtEl>
                                          <p:spTgt spid="6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500"/>
                                        <p:tgtEl>
                                          <p:spTgt spid="6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7"/>
                                        </p:tgtEl>
                                        <p:attrNameLst>
                                          <p:attrName>style.visibility</p:attrName>
                                        </p:attrNameLst>
                                      </p:cBhvr>
                                      <p:to>
                                        <p:strVal val="visible"/>
                                      </p:to>
                                    </p:set>
                                    <p:animEffect transition="in" filter="fade">
                                      <p:cBhvr>
                                        <p:cTn id="52" dur="500"/>
                                        <p:tgtEl>
                                          <p:spTgt spid="6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500"/>
                                        <p:tgtEl>
                                          <p:spTgt spid="6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8"/>
                                        </p:tgtEl>
                                        <p:attrNameLst>
                                          <p:attrName>style.visibility</p:attrName>
                                        </p:attrNameLst>
                                      </p:cBhvr>
                                      <p:to>
                                        <p:strVal val="visible"/>
                                      </p:to>
                                    </p:set>
                                    <p:animEffect transition="in" filter="fade">
                                      <p:cBhvr>
                                        <p:cTn id="58" dur="500"/>
                                        <p:tgtEl>
                                          <p:spTgt spid="6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0"/>
                                        </p:tgtEl>
                                        <p:attrNameLst>
                                          <p:attrName>style.visibility</p:attrName>
                                        </p:attrNameLst>
                                      </p:cBhvr>
                                      <p:to>
                                        <p:strVal val="visible"/>
                                      </p:to>
                                    </p:set>
                                    <p:animEffect transition="in" filter="fade">
                                      <p:cBhvr>
                                        <p:cTn id="6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5" grpId="0"/>
      <p:bldP spid="56" grpId="0"/>
      <p:bldP spid="57" grpId="0"/>
      <p:bldP spid="58" grpId="0"/>
      <p:bldP spid="59" grpId="0"/>
      <p:bldP spid="63" grpId="0"/>
      <p:bldP spid="64" grpId="0"/>
      <p:bldP spid="65" grpId="0"/>
      <p:bldP spid="66" grpId="0"/>
      <p:bldP spid="67" grpId="0"/>
      <p:bldP spid="68" grpId="0"/>
      <p:bldP spid="69" grpId="0"/>
      <p:bldP spid="70" grpId="0"/>
      <p:bldP spid="72" grpId="0"/>
      <p:bldP spid="73" grpId="0"/>
      <p:bldP spid="74"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graphicFrame>
        <p:nvGraphicFramePr>
          <p:cNvPr id="13" name="Object 12"/>
          <p:cNvGraphicFramePr>
            <a:graphicFrameLocks noChangeAspect="1"/>
          </p:cNvGraphicFramePr>
          <p:nvPr>
            <p:extLst>
              <p:ext uri="{D42A27DB-BD31-4B8C-83A1-F6EECF244321}">
                <p14:modId xmlns:p14="http://schemas.microsoft.com/office/powerpoint/2010/main" val="3542066930"/>
              </p:ext>
            </p:extLst>
          </p:nvPr>
        </p:nvGraphicFramePr>
        <p:xfrm>
          <a:off x="631825" y="2789490"/>
          <a:ext cx="8418513" cy="3817938"/>
        </p:xfrm>
        <a:graphic>
          <a:graphicData uri="http://schemas.openxmlformats.org/presentationml/2006/ole">
            <mc:AlternateContent xmlns:mc="http://schemas.openxmlformats.org/markup-compatibility/2006">
              <mc:Choice xmlns:v="urn:schemas-microsoft-com:vml" Requires="v">
                <p:oleObj spid="_x0000_s10605" name="Worksheet" r:id="rId5" imgW="9363111" imgH="4248122" progId="Excel.Sheet.12">
                  <p:embed/>
                </p:oleObj>
              </mc:Choice>
              <mc:Fallback>
                <p:oleObj name="Worksheet" r:id="rId5" imgW="9363111" imgH="4248122" progId="Excel.Sheet.12">
                  <p:embed/>
                  <p:pic>
                    <p:nvPicPr>
                      <p:cNvPr id="0" name=""/>
                      <p:cNvPicPr/>
                      <p:nvPr/>
                    </p:nvPicPr>
                    <p:blipFill>
                      <a:blip r:embed="rId6"/>
                      <a:stretch>
                        <a:fillRect/>
                      </a:stretch>
                    </p:blipFill>
                    <p:spPr>
                      <a:xfrm>
                        <a:off x="631825" y="2789490"/>
                        <a:ext cx="8418513" cy="3817938"/>
                      </a:xfrm>
                      <a:prstGeom prst="rect">
                        <a:avLst/>
                      </a:prstGeom>
                      <a:solidFill>
                        <a:srgbClr val="FFFFFF"/>
                      </a:solidFill>
                    </p:spPr>
                  </p:pic>
                </p:oleObj>
              </mc:Fallback>
            </mc:AlternateContent>
          </a:graphicData>
        </a:graphic>
      </p:graphicFrame>
      <p:sp>
        <p:nvSpPr>
          <p:cNvPr id="16" name="Rectangle 15"/>
          <p:cNvSpPr/>
          <p:nvPr/>
        </p:nvSpPr>
        <p:spPr>
          <a:xfrm>
            <a:off x="2865008" y="4055081"/>
            <a:ext cx="912385" cy="239790"/>
          </a:xfrm>
          <a:prstGeom prst="rect">
            <a:avLst/>
          </a:prstGeom>
          <a:solidFill>
            <a:srgbClr val="6600FF">
              <a:alpha val="16078"/>
            </a:srgbClr>
          </a:solidFill>
          <a:ln w="19050">
            <a:solidFill>
              <a:srgbClr val="66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 name="Rectangle 17"/>
          <p:cNvSpPr/>
          <p:nvPr/>
        </p:nvSpPr>
        <p:spPr>
          <a:xfrm>
            <a:off x="2865008" y="4945004"/>
            <a:ext cx="912385" cy="239790"/>
          </a:xfrm>
          <a:prstGeom prst="rect">
            <a:avLst/>
          </a:prstGeom>
          <a:solidFill>
            <a:srgbClr val="00B050">
              <a:alpha val="16078"/>
            </a:srgbClr>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9" name="Rectangle 18"/>
          <p:cNvSpPr/>
          <p:nvPr/>
        </p:nvSpPr>
        <p:spPr>
          <a:xfrm>
            <a:off x="2865008" y="5842043"/>
            <a:ext cx="912385" cy="239790"/>
          </a:xfrm>
          <a:prstGeom prst="rect">
            <a:avLst/>
          </a:prstGeom>
          <a:solidFill>
            <a:srgbClr val="6600FF">
              <a:alpha val="16078"/>
            </a:srgbClr>
          </a:solidFill>
          <a:ln w="19050">
            <a:solidFill>
              <a:srgbClr val="66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4" name="Rectangle 53"/>
          <p:cNvSpPr/>
          <p:nvPr/>
        </p:nvSpPr>
        <p:spPr>
          <a:xfrm>
            <a:off x="624815" y="1000205"/>
            <a:ext cx="8455821" cy="1725443"/>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5" name="TextBox 54"/>
          <p:cNvSpPr txBox="1">
            <a:spLocks noChangeArrowheads="1"/>
          </p:cNvSpPr>
          <p:nvPr/>
        </p:nvSpPr>
        <p:spPr bwMode="auto">
          <a:xfrm>
            <a:off x="836279" y="1008385"/>
            <a:ext cx="32008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b="1" dirty="0">
                <a:latin typeface="Calibri" pitchFamily="34" charset="0"/>
              </a:rPr>
              <a:t>Journal Entry</a:t>
            </a:r>
            <a:endParaRPr lang="en-IN" altLang="en-US" b="1" baseline="30000" dirty="0">
              <a:latin typeface="Calibri" pitchFamily="34" charset="0"/>
            </a:endParaRPr>
          </a:p>
        </p:txBody>
      </p:sp>
      <p:sp>
        <p:nvSpPr>
          <p:cNvPr id="56" name="TextBox 55"/>
          <p:cNvSpPr txBox="1">
            <a:spLocks noChangeArrowheads="1"/>
          </p:cNvSpPr>
          <p:nvPr/>
        </p:nvSpPr>
        <p:spPr bwMode="auto">
          <a:xfrm>
            <a:off x="618465" y="1452354"/>
            <a:ext cx="42764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dirty="0">
                <a:latin typeface="+mn-lt"/>
              </a:rPr>
              <a:t>Construction in progress (CIP)</a:t>
            </a:r>
            <a:endParaRPr lang="en-IN" altLang="en-US" baseline="30000" dirty="0">
              <a:latin typeface="+mn-lt"/>
            </a:endParaRPr>
          </a:p>
        </p:txBody>
      </p:sp>
      <p:sp>
        <p:nvSpPr>
          <p:cNvPr id="57" name="TextBox 56"/>
          <p:cNvSpPr txBox="1">
            <a:spLocks noChangeArrowheads="1"/>
          </p:cNvSpPr>
          <p:nvPr/>
        </p:nvSpPr>
        <p:spPr bwMode="auto">
          <a:xfrm>
            <a:off x="618465" y="1884648"/>
            <a:ext cx="42727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dirty="0">
                <a:latin typeface="+mn-lt"/>
              </a:rPr>
              <a:t>Cost of construction</a:t>
            </a:r>
            <a:endParaRPr lang="en-IN" altLang="en-US" baseline="30000" dirty="0">
              <a:latin typeface="+mn-lt"/>
            </a:endParaRPr>
          </a:p>
        </p:txBody>
      </p:sp>
      <p:sp>
        <p:nvSpPr>
          <p:cNvPr id="58" name="TextBox 57"/>
          <p:cNvSpPr txBox="1">
            <a:spLocks noChangeArrowheads="1"/>
          </p:cNvSpPr>
          <p:nvPr/>
        </p:nvSpPr>
        <p:spPr bwMode="auto">
          <a:xfrm>
            <a:off x="4049552" y="1905323"/>
            <a:ext cx="17110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dirty="0">
                <a:latin typeface="Calibri" pitchFamily="34" charset="0"/>
              </a:rPr>
              <a:t>1,500,000</a:t>
            </a:r>
            <a:endParaRPr lang="en-IN" altLang="en-US" baseline="30000" dirty="0">
              <a:latin typeface="Calibri" pitchFamily="34" charset="0"/>
            </a:endParaRPr>
          </a:p>
        </p:txBody>
      </p:sp>
      <p:sp>
        <p:nvSpPr>
          <p:cNvPr id="59" name="TextBox 58"/>
          <p:cNvSpPr txBox="1">
            <a:spLocks noChangeArrowheads="1"/>
          </p:cNvSpPr>
          <p:nvPr/>
        </p:nvSpPr>
        <p:spPr bwMode="auto">
          <a:xfrm>
            <a:off x="4221716" y="1435423"/>
            <a:ext cx="16984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b="1" dirty="0">
                <a:solidFill>
                  <a:srgbClr val="EC008C"/>
                </a:solidFill>
                <a:latin typeface="+mn-lt"/>
              </a:rPr>
              <a:t>500,000</a:t>
            </a:r>
            <a:endParaRPr lang="en-IN" altLang="en-US" b="1" baseline="30000" dirty="0">
              <a:solidFill>
                <a:srgbClr val="EC008C"/>
              </a:solidFill>
              <a:latin typeface="+mn-lt"/>
            </a:endParaRPr>
          </a:p>
        </p:txBody>
      </p:sp>
      <p:cxnSp>
        <p:nvCxnSpPr>
          <p:cNvPr id="60" name="Straight Connector 59"/>
          <p:cNvCxnSpPr/>
          <p:nvPr/>
        </p:nvCxnSpPr>
        <p:spPr>
          <a:xfrm>
            <a:off x="642454" y="1449709"/>
            <a:ext cx="8387204"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61" name="TextBox 60"/>
          <p:cNvSpPr txBox="1">
            <a:spLocks noChangeArrowheads="1"/>
          </p:cNvSpPr>
          <p:nvPr/>
        </p:nvSpPr>
        <p:spPr bwMode="auto">
          <a:xfrm>
            <a:off x="615434" y="2316942"/>
            <a:ext cx="38843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dirty="0">
                <a:latin typeface="+mn-lt"/>
              </a:rPr>
              <a:t>     Revenue from long-term contracts</a:t>
            </a:r>
            <a:endParaRPr lang="en-IN" altLang="en-US" baseline="30000" dirty="0">
              <a:latin typeface="+mn-lt"/>
            </a:endParaRPr>
          </a:p>
        </p:txBody>
      </p:sp>
      <p:sp>
        <p:nvSpPr>
          <p:cNvPr id="62" name="TextBox 61"/>
          <p:cNvSpPr txBox="1">
            <a:spLocks noChangeArrowheads="1"/>
          </p:cNvSpPr>
          <p:nvPr/>
        </p:nvSpPr>
        <p:spPr bwMode="auto">
          <a:xfrm>
            <a:off x="4240052" y="2339381"/>
            <a:ext cx="17110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00B0EC"/>
                </a:solidFill>
                <a:latin typeface="Calibri" pitchFamily="34" charset="0"/>
              </a:rPr>
              <a:t>2,000,000</a:t>
            </a:r>
            <a:endParaRPr lang="en-IN" altLang="en-US" b="1" baseline="30000" dirty="0">
              <a:solidFill>
                <a:srgbClr val="00B0EC"/>
              </a:solidFill>
              <a:latin typeface="Calibri" pitchFamily="34" charset="0"/>
            </a:endParaRPr>
          </a:p>
        </p:txBody>
      </p:sp>
      <p:sp>
        <p:nvSpPr>
          <p:cNvPr id="63" name="TextBox 62"/>
          <p:cNvSpPr txBox="1">
            <a:spLocks noChangeArrowheads="1"/>
          </p:cNvSpPr>
          <p:nvPr/>
        </p:nvSpPr>
        <p:spPr bwMode="auto">
          <a:xfrm>
            <a:off x="5641282" y="1922258"/>
            <a:ext cx="17110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dirty="0">
                <a:latin typeface="Calibri" pitchFamily="34" charset="0"/>
              </a:rPr>
              <a:t>1,000,000</a:t>
            </a:r>
            <a:endParaRPr lang="en-IN" altLang="en-US" baseline="30000" dirty="0">
              <a:latin typeface="Calibri" pitchFamily="34" charset="0"/>
            </a:endParaRPr>
          </a:p>
        </p:txBody>
      </p:sp>
      <p:sp>
        <p:nvSpPr>
          <p:cNvPr id="64" name="TextBox 63"/>
          <p:cNvSpPr txBox="1">
            <a:spLocks noChangeArrowheads="1"/>
          </p:cNvSpPr>
          <p:nvPr/>
        </p:nvSpPr>
        <p:spPr bwMode="auto">
          <a:xfrm>
            <a:off x="5813446" y="1452358"/>
            <a:ext cx="16984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b="1" dirty="0">
                <a:solidFill>
                  <a:srgbClr val="EC008C"/>
                </a:solidFill>
                <a:latin typeface="+mn-lt"/>
              </a:rPr>
              <a:t>125,000</a:t>
            </a:r>
            <a:endParaRPr lang="en-IN" altLang="en-US" b="1" baseline="30000" dirty="0">
              <a:solidFill>
                <a:srgbClr val="EC008C"/>
              </a:solidFill>
              <a:latin typeface="+mn-lt"/>
            </a:endParaRPr>
          </a:p>
        </p:txBody>
      </p:sp>
      <p:sp>
        <p:nvSpPr>
          <p:cNvPr id="65" name="TextBox 64"/>
          <p:cNvSpPr txBox="1">
            <a:spLocks noChangeArrowheads="1"/>
          </p:cNvSpPr>
          <p:nvPr/>
        </p:nvSpPr>
        <p:spPr bwMode="auto">
          <a:xfrm>
            <a:off x="5831782" y="2356316"/>
            <a:ext cx="17110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00B0EC"/>
                </a:solidFill>
                <a:latin typeface="Calibri" pitchFamily="34" charset="0"/>
              </a:rPr>
              <a:t>1,125,000</a:t>
            </a:r>
            <a:endParaRPr lang="en-IN" altLang="en-US" b="1" baseline="30000" dirty="0">
              <a:solidFill>
                <a:srgbClr val="00B0EC"/>
              </a:solidFill>
              <a:latin typeface="Calibri" pitchFamily="34" charset="0"/>
            </a:endParaRPr>
          </a:p>
        </p:txBody>
      </p:sp>
      <p:sp>
        <p:nvSpPr>
          <p:cNvPr id="66" name="TextBox 65"/>
          <p:cNvSpPr txBox="1">
            <a:spLocks noChangeArrowheads="1"/>
          </p:cNvSpPr>
          <p:nvPr/>
        </p:nvSpPr>
        <p:spPr bwMode="auto">
          <a:xfrm>
            <a:off x="7148347" y="1922257"/>
            <a:ext cx="17110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dirty="0">
                <a:latin typeface="Calibri" pitchFamily="34" charset="0"/>
              </a:rPr>
              <a:t>1,600,000</a:t>
            </a:r>
            <a:endParaRPr lang="en-IN" altLang="en-US" baseline="30000" dirty="0">
              <a:latin typeface="Calibri" pitchFamily="34" charset="0"/>
            </a:endParaRPr>
          </a:p>
        </p:txBody>
      </p:sp>
      <p:sp>
        <p:nvSpPr>
          <p:cNvPr id="67" name="TextBox 66"/>
          <p:cNvSpPr txBox="1">
            <a:spLocks noChangeArrowheads="1"/>
          </p:cNvSpPr>
          <p:nvPr/>
        </p:nvSpPr>
        <p:spPr bwMode="auto">
          <a:xfrm>
            <a:off x="7320511" y="1452357"/>
            <a:ext cx="16984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b="1" dirty="0">
                <a:solidFill>
                  <a:srgbClr val="EC008C"/>
                </a:solidFill>
                <a:latin typeface="+mn-lt"/>
              </a:rPr>
              <a:t>275,000</a:t>
            </a:r>
            <a:endParaRPr lang="en-IN" altLang="en-US" b="1" baseline="30000" dirty="0">
              <a:solidFill>
                <a:srgbClr val="EC008C"/>
              </a:solidFill>
              <a:latin typeface="+mn-lt"/>
            </a:endParaRPr>
          </a:p>
        </p:txBody>
      </p:sp>
      <p:sp>
        <p:nvSpPr>
          <p:cNvPr id="68" name="TextBox 67"/>
          <p:cNvSpPr txBox="1">
            <a:spLocks noChangeArrowheads="1"/>
          </p:cNvSpPr>
          <p:nvPr/>
        </p:nvSpPr>
        <p:spPr bwMode="auto">
          <a:xfrm>
            <a:off x="7338847" y="2356315"/>
            <a:ext cx="17110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00B0EC"/>
                </a:solidFill>
                <a:latin typeface="Calibri" pitchFamily="34" charset="0"/>
              </a:rPr>
              <a:t>1,875,000</a:t>
            </a:r>
            <a:endParaRPr lang="en-IN" altLang="en-US" b="1" baseline="30000" dirty="0">
              <a:solidFill>
                <a:srgbClr val="00B0EC"/>
              </a:solidFill>
              <a:latin typeface="Calibri" pitchFamily="34" charset="0"/>
            </a:endParaRPr>
          </a:p>
        </p:txBody>
      </p:sp>
      <p:sp>
        <p:nvSpPr>
          <p:cNvPr id="69" name="TextBox 68"/>
          <p:cNvSpPr txBox="1"/>
          <p:nvPr/>
        </p:nvSpPr>
        <p:spPr>
          <a:xfrm>
            <a:off x="4355289" y="1055296"/>
            <a:ext cx="1083555" cy="369332"/>
          </a:xfrm>
          <a:prstGeom prst="rect">
            <a:avLst/>
          </a:prstGeom>
          <a:noFill/>
        </p:spPr>
        <p:txBody>
          <a:bodyPr wrap="square" rtlCol="0">
            <a:spAutoFit/>
          </a:bodyPr>
          <a:lstStyle/>
          <a:p>
            <a:pPr algn="ctr"/>
            <a:r>
              <a:rPr lang="en-IN" b="1" dirty="0">
                <a:latin typeface="+mn-lt"/>
              </a:rPr>
              <a:t>2018</a:t>
            </a:r>
            <a:endParaRPr lang="en-US" b="1" dirty="0">
              <a:latin typeface="+mn-lt"/>
            </a:endParaRPr>
          </a:p>
        </p:txBody>
      </p:sp>
      <p:sp>
        <p:nvSpPr>
          <p:cNvPr id="70" name="TextBox 69"/>
          <p:cNvSpPr txBox="1"/>
          <p:nvPr/>
        </p:nvSpPr>
        <p:spPr>
          <a:xfrm>
            <a:off x="5872266" y="1055296"/>
            <a:ext cx="1083555" cy="369332"/>
          </a:xfrm>
          <a:prstGeom prst="rect">
            <a:avLst/>
          </a:prstGeom>
          <a:noFill/>
        </p:spPr>
        <p:txBody>
          <a:bodyPr wrap="square" rtlCol="0">
            <a:spAutoFit/>
          </a:bodyPr>
          <a:lstStyle/>
          <a:p>
            <a:pPr algn="ctr"/>
            <a:r>
              <a:rPr lang="en-IN" b="1" dirty="0">
                <a:latin typeface="+mn-lt"/>
              </a:rPr>
              <a:t>2019</a:t>
            </a:r>
            <a:endParaRPr lang="en-US" b="1" dirty="0">
              <a:latin typeface="+mn-lt"/>
            </a:endParaRPr>
          </a:p>
        </p:txBody>
      </p:sp>
      <p:sp>
        <p:nvSpPr>
          <p:cNvPr id="71" name="TextBox 70"/>
          <p:cNvSpPr txBox="1"/>
          <p:nvPr/>
        </p:nvSpPr>
        <p:spPr>
          <a:xfrm>
            <a:off x="7423109" y="1066764"/>
            <a:ext cx="1083555" cy="369332"/>
          </a:xfrm>
          <a:prstGeom prst="rect">
            <a:avLst/>
          </a:prstGeom>
          <a:noFill/>
        </p:spPr>
        <p:txBody>
          <a:bodyPr wrap="square" rtlCol="0">
            <a:spAutoFit/>
          </a:bodyPr>
          <a:lstStyle/>
          <a:p>
            <a:pPr algn="ctr"/>
            <a:r>
              <a:rPr lang="en-IN" b="1" dirty="0">
                <a:latin typeface="+mn-lt"/>
              </a:rPr>
              <a:t>2020</a:t>
            </a:r>
            <a:endParaRPr lang="en-US" b="1" dirty="0">
              <a:latin typeface="+mn-lt"/>
            </a:endParaRPr>
          </a:p>
        </p:txBody>
      </p:sp>
      <p:sp>
        <p:nvSpPr>
          <p:cNvPr id="72" name="Rectangle 71"/>
          <p:cNvSpPr/>
          <p:nvPr/>
        </p:nvSpPr>
        <p:spPr>
          <a:xfrm>
            <a:off x="5780979" y="1463908"/>
            <a:ext cx="1003624" cy="319161"/>
          </a:xfrm>
          <a:prstGeom prst="rect">
            <a:avLst/>
          </a:prstGeom>
          <a:solidFill>
            <a:srgbClr val="00B050">
              <a:alpha val="7843"/>
            </a:srgbClr>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73" name="Rectangle 72"/>
          <p:cNvSpPr/>
          <p:nvPr/>
        </p:nvSpPr>
        <p:spPr>
          <a:xfrm>
            <a:off x="7286195" y="1463908"/>
            <a:ext cx="1003624" cy="319161"/>
          </a:xfrm>
          <a:prstGeom prst="rect">
            <a:avLst/>
          </a:prstGeom>
          <a:solidFill>
            <a:srgbClr val="6600FF">
              <a:alpha val="16078"/>
            </a:srgbClr>
          </a:solidFill>
          <a:ln w="19050">
            <a:solidFill>
              <a:srgbClr val="66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74" name="Rectangle 73"/>
          <p:cNvSpPr/>
          <p:nvPr/>
        </p:nvSpPr>
        <p:spPr>
          <a:xfrm>
            <a:off x="4230553" y="1475016"/>
            <a:ext cx="912385" cy="290146"/>
          </a:xfrm>
          <a:prstGeom prst="rect">
            <a:avLst/>
          </a:prstGeom>
          <a:solidFill>
            <a:srgbClr val="6600FF">
              <a:alpha val="16078"/>
            </a:srgbClr>
          </a:solidFill>
          <a:ln w="19050">
            <a:solidFill>
              <a:srgbClr val="66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75" name="TextBox 74"/>
          <p:cNvSpPr txBox="1"/>
          <p:nvPr/>
        </p:nvSpPr>
        <p:spPr>
          <a:xfrm>
            <a:off x="1965609" y="2842476"/>
            <a:ext cx="5640345" cy="369332"/>
          </a:xfrm>
          <a:prstGeom prst="rect">
            <a:avLst/>
          </a:prstGeom>
          <a:noFill/>
        </p:spPr>
        <p:txBody>
          <a:bodyPr wrap="square" rtlCol="0">
            <a:spAutoFit/>
          </a:bodyPr>
          <a:lstStyle/>
          <a:p>
            <a:pPr algn="ctr"/>
            <a:r>
              <a:rPr lang="en-US" b="1" u="sng" dirty="0">
                <a:latin typeface="+mn-lt"/>
              </a:rPr>
              <a:t>Recognizing Revenue Over the Term of the Contract</a:t>
            </a:r>
            <a:endParaRPr lang="en-US" u="sng" dirty="0">
              <a:latin typeface="+mn-lt"/>
            </a:endParaRPr>
          </a:p>
        </p:txBody>
      </p:sp>
      <p:sp>
        <p:nvSpPr>
          <p:cNvPr id="76" name="Title 1"/>
          <p:cNvSpPr>
            <a:spLocks noGrp="1"/>
          </p:cNvSpPr>
          <p:nvPr>
            <p:ph type="title"/>
          </p:nvPr>
        </p:nvSpPr>
        <p:spPr>
          <a:xfrm>
            <a:off x="631825" y="11468"/>
            <a:ext cx="8229600" cy="1020918"/>
          </a:xfrm>
        </p:spPr>
        <p:txBody>
          <a:bodyPr>
            <a:normAutofit/>
          </a:bodyPr>
          <a:lstStyle/>
          <a:p>
            <a:r>
              <a:rPr lang="en-IN" sz="2800" dirty="0">
                <a:ea typeface="Adobe Fan Heiti Std B"/>
                <a:cs typeface="Adobe Fan Heiti Std B"/>
              </a:rPr>
              <a:t>Recognizing Revenue Over Time According to Percentage of </a:t>
            </a:r>
            <a:r>
              <a:rPr lang="en-IN" sz="2800" dirty="0" smtClean="0">
                <a:ea typeface="Adobe Fan Heiti Std B"/>
                <a:cs typeface="Adobe Fan Heiti Std B"/>
              </a:rPr>
              <a:t>Completion</a:t>
            </a:r>
            <a:r>
              <a:rPr lang="en-IN" sz="2400" dirty="0" smtClean="0">
                <a:ea typeface="Adobe Fan Heiti Std B"/>
                <a:cs typeface="Adobe Fan Heiti Std B"/>
              </a:rPr>
              <a:t> (concluded)</a:t>
            </a:r>
            <a:endParaRPr lang="en-US" sz="2400" dirty="0">
              <a:ea typeface="Adobe Fan Heiti Std B"/>
              <a:cs typeface="Adobe Fan Heiti Std B"/>
            </a:endParaRPr>
          </a:p>
        </p:txBody>
      </p:sp>
    </p:spTree>
    <p:extLst>
      <p:ext uri="{BB962C8B-B14F-4D97-AF65-F5344CB8AC3E}">
        <p14:creationId xmlns:p14="http://schemas.microsoft.com/office/powerpoint/2010/main" val="28824548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500"/>
                                        <p:tgtEl>
                                          <p:spTgt spid="5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par>
                                <p:cTn id="23" presetID="10" presetClass="entr" presetSubtype="0" fill="hold" nodeType="with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500"/>
                                        <p:tgtEl>
                                          <p:spTgt spid="6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fade">
                                      <p:cBhvr>
                                        <p:cTn id="31" dur="500"/>
                                        <p:tgtEl>
                                          <p:spTgt spid="6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fade">
                                      <p:cBhvr>
                                        <p:cTn id="34" dur="500"/>
                                        <p:tgtEl>
                                          <p:spTgt spid="6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fade">
                                      <p:cBhvr>
                                        <p:cTn id="40" dur="500"/>
                                        <p:tgtEl>
                                          <p:spTgt spid="6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fade">
                                      <p:cBhvr>
                                        <p:cTn id="43" dur="500"/>
                                        <p:tgtEl>
                                          <p:spTgt spid="6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7"/>
                                        </p:tgtEl>
                                        <p:attrNameLst>
                                          <p:attrName>style.visibility</p:attrName>
                                        </p:attrNameLst>
                                      </p:cBhvr>
                                      <p:to>
                                        <p:strVal val="visible"/>
                                      </p:to>
                                    </p:set>
                                    <p:animEffect transition="in" filter="fade">
                                      <p:cBhvr>
                                        <p:cTn id="46" dur="500"/>
                                        <p:tgtEl>
                                          <p:spTgt spid="6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fade">
                                      <p:cBhvr>
                                        <p:cTn id="49" dur="500"/>
                                        <p:tgtEl>
                                          <p:spTgt spid="6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fade">
                                      <p:cBhvr>
                                        <p:cTn id="52" dur="500"/>
                                        <p:tgtEl>
                                          <p:spTgt spid="6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transition="in" filter="fade">
                                      <p:cBhvr>
                                        <p:cTn id="55" dur="500"/>
                                        <p:tgtEl>
                                          <p:spTgt spid="7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500"/>
                                        <p:tgtEl>
                                          <p:spTgt spid="71"/>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fade">
                                      <p:cBhvr>
                                        <p:cTn id="66" dur="500"/>
                                        <p:tgtEl>
                                          <p:spTgt spid="75"/>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fade">
                                      <p:cBhvr>
                                        <p:cTn id="71" dur="500"/>
                                        <p:tgtEl>
                                          <p:spTgt spid="74"/>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72"/>
                                        </p:tgtEl>
                                        <p:attrNameLst>
                                          <p:attrName>style.visibility</p:attrName>
                                        </p:attrNameLst>
                                      </p:cBhvr>
                                      <p:to>
                                        <p:strVal val="visible"/>
                                      </p:to>
                                    </p:set>
                                    <p:animEffect transition="in" filter="fade">
                                      <p:cBhvr>
                                        <p:cTn id="74" dur="500"/>
                                        <p:tgtEl>
                                          <p:spTgt spid="7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73"/>
                                        </p:tgtEl>
                                        <p:attrNameLst>
                                          <p:attrName>style.visibility</p:attrName>
                                        </p:attrNameLst>
                                      </p:cBhvr>
                                      <p:to>
                                        <p:strVal val="visible"/>
                                      </p:to>
                                    </p:set>
                                    <p:animEffect transition="in" filter="fade">
                                      <p:cBhvr>
                                        <p:cTn id="77" dur="500"/>
                                        <p:tgtEl>
                                          <p:spTgt spid="73"/>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500"/>
                                        <p:tgtEl>
                                          <p:spTgt spid="16"/>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500"/>
                                        <p:tgtEl>
                                          <p:spTgt spid="1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54" grpId="0" animBg="1"/>
      <p:bldP spid="55" grpId="0"/>
      <p:bldP spid="56" grpId="0"/>
      <p:bldP spid="57" grpId="0"/>
      <p:bldP spid="58" grpId="0"/>
      <p:bldP spid="59" grpId="0"/>
      <p:bldP spid="61" grpId="0"/>
      <p:bldP spid="62" grpId="0"/>
      <p:bldP spid="63" grpId="0"/>
      <p:bldP spid="64" grpId="0"/>
      <p:bldP spid="65" grpId="0"/>
      <p:bldP spid="66" grpId="0"/>
      <p:bldP spid="67" grpId="0"/>
      <p:bldP spid="68" grpId="0"/>
      <p:bldP spid="69" grpId="0"/>
      <p:bldP spid="70" grpId="0"/>
      <p:bldP spid="71" grpId="0"/>
      <p:bldP spid="72" grpId="0" animBg="1"/>
      <p:bldP spid="73" grpId="0" animBg="1"/>
      <p:bldP spid="74" grpId="0" animBg="1"/>
      <p:bldP spid="75"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Recognition of Revenue and Cost of Construction in Each Period</a:t>
            </a:r>
          </a:p>
        </p:txBody>
      </p:sp>
      <p:sp>
        <p:nvSpPr>
          <p:cNvPr id="4" name="TextBox 3"/>
          <p:cNvSpPr txBox="1">
            <a:spLocks noChangeArrowheads="1"/>
          </p:cNvSpPr>
          <p:nvPr/>
        </p:nvSpPr>
        <p:spPr bwMode="auto">
          <a:xfrm>
            <a:off x="1098027" y="1909499"/>
            <a:ext cx="4686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smtClean="0">
                <a:latin typeface="+mn-lt"/>
              </a:rPr>
              <a:t>Cost of construction</a:t>
            </a:r>
            <a:endParaRPr lang="en-IN" altLang="en-US" baseline="30000" dirty="0">
              <a:latin typeface="+mn-lt"/>
            </a:endParaRPr>
          </a:p>
        </p:txBody>
      </p:sp>
      <p:sp>
        <p:nvSpPr>
          <p:cNvPr id="5" name="TextBox 4"/>
          <p:cNvSpPr txBox="1">
            <a:spLocks noChangeArrowheads="1"/>
          </p:cNvSpPr>
          <p:nvPr/>
        </p:nvSpPr>
        <p:spPr bwMode="auto">
          <a:xfrm>
            <a:off x="585093" y="2246796"/>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dirty="0">
                <a:latin typeface="+mn-lt"/>
              </a:rPr>
              <a:t>Gross profit</a:t>
            </a:r>
            <a:endParaRPr lang="en-IN" altLang="en-US" baseline="30000" dirty="0">
              <a:latin typeface="+mn-lt"/>
            </a:endParaRPr>
          </a:p>
        </p:txBody>
      </p:sp>
      <p:sp>
        <p:nvSpPr>
          <p:cNvPr id="6" name="TextBox 5"/>
          <p:cNvSpPr txBox="1">
            <a:spLocks noChangeArrowheads="1"/>
          </p:cNvSpPr>
          <p:nvPr/>
        </p:nvSpPr>
        <p:spPr bwMode="auto">
          <a:xfrm>
            <a:off x="635831" y="2615109"/>
            <a:ext cx="12890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sz="2200" b="1" dirty="0">
                <a:solidFill>
                  <a:srgbClr val="0000FF"/>
                </a:solidFill>
                <a:latin typeface="+mn-lt"/>
              </a:rPr>
              <a:t>2019</a:t>
            </a:r>
            <a:endParaRPr lang="en-IN" altLang="en-US" sz="2200" b="1" baseline="30000" dirty="0">
              <a:solidFill>
                <a:srgbClr val="0000FF"/>
              </a:solidFill>
              <a:latin typeface="+mn-lt"/>
            </a:endParaRPr>
          </a:p>
        </p:txBody>
      </p:sp>
      <p:sp>
        <p:nvSpPr>
          <p:cNvPr id="7" name="TextBox 6"/>
          <p:cNvSpPr txBox="1">
            <a:spLocks noChangeArrowheads="1"/>
          </p:cNvSpPr>
          <p:nvPr/>
        </p:nvSpPr>
        <p:spPr bwMode="auto">
          <a:xfrm>
            <a:off x="635831" y="1117416"/>
            <a:ext cx="12890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sz="2200" b="1" dirty="0">
                <a:solidFill>
                  <a:srgbClr val="0000FF"/>
                </a:solidFill>
                <a:latin typeface="+mn-lt"/>
              </a:rPr>
              <a:t>2018</a:t>
            </a:r>
            <a:endParaRPr lang="en-IN" altLang="en-US" sz="2200" b="1" baseline="30000" dirty="0">
              <a:solidFill>
                <a:srgbClr val="0000FF"/>
              </a:solidFill>
              <a:latin typeface="+mn-lt"/>
            </a:endParaRPr>
          </a:p>
        </p:txBody>
      </p:sp>
      <p:sp>
        <p:nvSpPr>
          <p:cNvPr id="9" name="TextBox 8"/>
          <p:cNvSpPr txBox="1">
            <a:spLocks noChangeArrowheads="1"/>
          </p:cNvSpPr>
          <p:nvPr/>
        </p:nvSpPr>
        <p:spPr bwMode="auto">
          <a:xfrm>
            <a:off x="7291816" y="2265193"/>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EC008C"/>
                </a:solidFill>
                <a:latin typeface="+mn-lt"/>
              </a:rPr>
              <a:t>$   500,000</a:t>
            </a:r>
            <a:endParaRPr lang="en-IN" altLang="en-US" b="1" baseline="30000" dirty="0">
              <a:solidFill>
                <a:srgbClr val="EC008C"/>
              </a:solidFill>
              <a:latin typeface="+mn-lt"/>
            </a:endParaRPr>
          </a:p>
        </p:txBody>
      </p:sp>
      <p:sp>
        <p:nvSpPr>
          <p:cNvPr id="10" name="TextBox 9"/>
          <p:cNvSpPr txBox="1">
            <a:spLocks noChangeArrowheads="1"/>
          </p:cNvSpPr>
          <p:nvPr/>
        </p:nvSpPr>
        <p:spPr bwMode="auto">
          <a:xfrm>
            <a:off x="7191987" y="1550838"/>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00B0EC"/>
                </a:solidFill>
                <a:latin typeface="+mn-lt"/>
              </a:rPr>
              <a:t>$ 2,000,000</a:t>
            </a:r>
            <a:endParaRPr lang="en-IN" altLang="en-US" b="1" baseline="30000" dirty="0">
              <a:solidFill>
                <a:srgbClr val="00B0EC"/>
              </a:solidFill>
              <a:latin typeface="+mn-lt"/>
            </a:endParaRPr>
          </a:p>
        </p:txBody>
      </p:sp>
      <p:sp>
        <p:nvSpPr>
          <p:cNvPr id="11" name="TextBox 10"/>
          <p:cNvSpPr txBox="1">
            <a:spLocks noChangeArrowheads="1"/>
          </p:cNvSpPr>
          <p:nvPr/>
        </p:nvSpPr>
        <p:spPr bwMode="auto">
          <a:xfrm>
            <a:off x="598965" y="1548303"/>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Revenue recognized ($5,000,000 × 40%) </a:t>
            </a:r>
            <a:endParaRPr lang="en-IN" altLang="en-US" baseline="30000" dirty="0">
              <a:latin typeface="+mn-lt"/>
            </a:endParaRPr>
          </a:p>
        </p:txBody>
      </p:sp>
      <p:sp>
        <p:nvSpPr>
          <p:cNvPr id="13" name="TextBox 12"/>
          <p:cNvSpPr txBox="1">
            <a:spLocks noChangeArrowheads="1"/>
          </p:cNvSpPr>
          <p:nvPr/>
        </p:nvSpPr>
        <p:spPr bwMode="auto">
          <a:xfrm>
            <a:off x="7256796" y="1923463"/>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(1,500,000)</a:t>
            </a:r>
            <a:endParaRPr lang="en-IN" altLang="en-US" baseline="30000" dirty="0">
              <a:latin typeface="+mn-lt"/>
            </a:endParaRPr>
          </a:p>
        </p:txBody>
      </p:sp>
      <p:sp>
        <p:nvSpPr>
          <p:cNvPr id="14" name="TextBox 13"/>
          <p:cNvSpPr txBox="1">
            <a:spLocks noChangeArrowheads="1"/>
          </p:cNvSpPr>
          <p:nvPr/>
        </p:nvSpPr>
        <p:spPr bwMode="auto">
          <a:xfrm>
            <a:off x="632292" y="2997344"/>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dirty="0">
                <a:latin typeface="+mn-lt"/>
              </a:rPr>
              <a:t>Revenue recognized to date ($5,000,000 × 62.5%) </a:t>
            </a:r>
            <a:endParaRPr lang="en-IN" altLang="en-US" baseline="30000" dirty="0">
              <a:latin typeface="+mn-lt"/>
            </a:endParaRPr>
          </a:p>
        </p:txBody>
      </p:sp>
      <p:sp>
        <p:nvSpPr>
          <p:cNvPr id="15" name="TextBox 14"/>
          <p:cNvSpPr txBox="1">
            <a:spLocks noChangeArrowheads="1"/>
          </p:cNvSpPr>
          <p:nvPr/>
        </p:nvSpPr>
        <p:spPr bwMode="auto">
          <a:xfrm>
            <a:off x="598965" y="3633092"/>
            <a:ext cx="4686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dirty="0">
                <a:latin typeface="+mn-lt"/>
              </a:rPr>
              <a:t>Revenue recognized </a:t>
            </a:r>
            <a:endParaRPr lang="en-IN" altLang="en-US" baseline="30000" dirty="0">
              <a:latin typeface="+mn-lt"/>
            </a:endParaRPr>
          </a:p>
        </p:txBody>
      </p:sp>
      <p:sp>
        <p:nvSpPr>
          <p:cNvPr id="16" name="TextBox 15"/>
          <p:cNvSpPr txBox="1">
            <a:spLocks noChangeArrowheads="1"/>
          </p:cNvSpPr>
          <p:nvPr/>
        </p:nvSpPr>
        <p:spPr bwMode="auto">
          <a:xfrm>
            <a:off x="598965" y="3970389"/>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         Cost of construction</a:t>
            </a:r>
            <a:endParaRPr lang="en-IN" altLang="en-US" baseline="30000" dirty="0">
              <a:latin typeface="+mn-lt"/>
            </a:endParaRPr>
          </a:p>
        </p:txBody>
      </p:sp>
      <p:sp>
        <p:nvSpPr>
          <p:cNvPr id="17" name="TextBox 16"/>
          <p:cNvSpPr txBox="1">
            <a:spLocks noChangeArrowheads="1"/>
          </p:cNvSpPr>
          <p:nvPr/>
        </p:nvSpPr>
        <p:spPr bwMode="auto">
          <a:xfrm>
            <a:off x="632292" y="3311472"/>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        </a:t>
            </a:r>
            <a:r>
              <a:rPr lang="en-US" altLang="en-US" dirty="0">
                <a:latin typeface="+mn-lt"/>
              </a:rPr>
              <a:t>Less: Revenue recognized in 2018</a:t>
            </a:r>
            <a:endParaRPr lang="en-IN" altLang="en-US" baseline="30000" dirty="0">
              <a:latin typeface="+mn-lt"/>
            </a:endParaRPr>
          </a:p>
        </p:txBody>
      </p:sp>
      <p:sp>
        <p:nvSpPr>
          <p:cNvPr id="27" name="TextBox 26"/>
          <p:cNvSpPr txBox="1">
            <a:spLocks noChangeArrowheads="1"/>
          </p:cNvSpPr>
          <p:nvPr/>
        </p:nvSpPr>
        <p:spPr bwMode="auto">
          <a:xfrm>
            <a:off x="598965" y="4311482"/>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dirty="0">
                <a:latin typeface="+mn-lt"/>
              </a:rPr>
              <a:t>Gross profit</a:t>
            </a:r>
            <a:endParaRPr lang="en-IN" altLang="en-US" baseline="30000" dirty="0">
              <a:latin typeface="+mn-lt"/>
            </a:endParaRPr>
          </a:p>
        </p:txBody>
      </p:sp>
      <p:sp>
        <p:nvSpPr>
          <p:cNvPr id="28" name="TextBox 27"/>
          <p:cNvSpPr txBox="1">
            <a:spLocks noChangeArrowheads="1"/>
          </p:cNvSpPr>
          <p:nvPr/>
        </p:nvSpPr>
        <p:spPr bwMode="auto">
          <a:xfrm>
            <a:off x="635831" y="4609972"/>
            <a:ext cx="12890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sz="2200" b="1" dirty="0">
                <a:solidFill>
                  <a:srgbClr val="0000FF"/>
                </a:solidFill>
                <a:latin typeface="+mn-lt"/>
              </a:rPr>
              <a:t>2020</a:t>
            </a:r>
            <a:endParaRPr lang="en-IN" altLang="en-US" sz="2200" b="1" baseline="30000" dirty="0">
              <a:solidFill>
                <a:srgbClr val="0000FF"/>
              </a:solidFill>
              <a:latin typeface="+mn-lt"/>
            </a:endParaRPr>
          </a:p>
        </p:txBody>
      </p:sp>
      <p:sp>
        <p:nvSpPr>
          <p:cNvPr id="29" name="TextBox 28"/>
          <p:cNvSpPr txBox="1">
            <a:spLocks noChangeArrowheads="1"/>
          </p:cNvSpPr>
          <p:nvPr/>
        </p:nvSpPr>
        <p:spPr bwMode="auto">
          <a:xfrm>
            <a:off x="632292" y="4953468"/>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dirty="0">
                <a:latin typeface="+mn-lt"/>
              </a:rPr>
              <a:t>Revenue recognized to date ($5,000,000 × 100%) </a:t>
            </a:r>
            <a:endParaRPr lang="en-IN" altLang="en-US" baseline="30000" dirty="0">
              <a:latin typeface="+mn-lt"/>
            </a:endParaRPr>
          </a:p>
        </p:txBody>
      </p:sp>
      <p:sp>
        <p:nvSpPr>
          <p:cNvPr id="30" name="TextBox 29"/>
          <p:cNvSpPr txBox="1">
            <a:spLocks noChangeArrowheads="1"/>
          </p:cNvSpPr>
          <p:nvPr/>
        </p:nvSpPr>
        <p:spPr bwMode="auto">
          <a:xfrm>
            <a:off x="598965" y="5544581"/>
            <a:ext cx="4686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dirty="0">
                <a:latin typeface="+mn-lt"/>
              </a:rPr>
              <a:t>Revenue recognized </a:t>
            </a:r>
            <a:endParaRPr lang="en-IN" altLang="en-US" baseline="30000" dirty="0">
              <a:latin typeface="+mn-lt"/>
            </a:endParaRPr>
          </a:p>
        </p:txBody>
      </p:sp>
      <p:sp>
        <p:nvSpPr>
          <p:cNvPr id="31" name="TextBox 30"/>
          <p:cNvSpPr txBox="1">
            <a:spLocks noChangeArrowheads="1"/>
          </p:cNvSpPr>
          <p:nvPr/>
        </p:nvSpPr>
        <p:spPr bwMode="auto">
          <a:xfrm>
            <a:off x="598965" y="5881878"/>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         Cost of construction</a:t>
            </a:r>
            <a:endParaRPr lang="en-IN" altLang="en-US" baseline="30000" dirty="0">
              <a:latin typeface="+mn-lt"/>
            </a:endParaRPr>
          </a:p>
        </p:txBody>
      </p:sp>
      <p:sp>
        <p:nvSpPr>
          <p:cNvPr id="32" name="TextBox 31"/>
          <p:cNvSpPr txBox="1">
            <a:spLocks noChangeArrowheads="1"/>
          </p:cNvSpPr>
          <p:nvPr/>
        </p:nvSpPr>
        <p:spPr bwMode="auto">
          <a:xfrm>
            <a:off x="632292" y="5287051"/>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        </a:t>
            </a:r>
            <a:r>
              <a:rPr lang="en-US" altLang="en-US" dirty="0">
                <a:latin typeface="+mn-lt"/>
              </a:rPr>
              <a:t>Less: Revenue recognized in 2018 and 2019</a:t>
            </a:r>
            <a:endParaRPr lang="en-IN" altLang="en-US" baseline="30000" dirty="0">
              <a:latin typeface="+mn-lt"/>
            </a:endParaRPr>
          </a:p>
        </p:txBody>
      </p:sp>
      <p:sp>
        <p:nvSpPr>
          <p:cNvPr id="36" name="TextBox 35"/>
          <p:cNvSpPr txBox="1">
            <a:spLocks noChangeArrowheads="1"/>
          </p:cNvSpPr>
          <p:nvPr/>
        </p:nvSpPr>
        <p:spPr bwMode="auto">
          <a:xfrm>
            <a:off x="598965" y="6158357"/>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dirty="0">
                <a:latin typeface="+mn-lt"/>
              </a:rPr>
              <a:t>Gross profit</a:t>
            </a:r>
            <a:endParaRPr lang="en-IN" altLang="en-US" baseline="30000" dirty="0">
              <a:latin typeface="+mn-lt"/>
            </a:endParaRPr>
          </a:p>
        </p:txBody>
      </p:sp>
      <p:cxnSp>
        <p:nvCxnSpPr>
          <p:cNvPr id="38" name="Straight Connector 37"/>
          <p:cNvCxnSpPr/>
          <p:nvPr/>
        </p:nvCxnSpPr>
        <p:spPr>
          <a:xfrm>
            <a:off x="7383660" y="2266251"/>
            <a:ext cx="128081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408698" y="2613201"/>
            <a:ext cx="12808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428153" y="2668326"/>
            <a:ext cx="12808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1" name="TextBox 40"/>
          <p:cNvSpPr txBox="1">
            <a:spLocks noChangeArrowheads="1"/>
          </p:cNvSpPr>
          <p:nvPr/>
        </p:nvSpPr>
        <p:spPr bwMode="auto">
          <a:xfrm>
            <a:off x="7291816" y="4306678"/>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EC008C"/>
                </a:solidFill>
                <a:latin typeface="+mn-lt"/>
              </a:rPr>
              <a:t>$    125,000</a:t>
            </a:r>
            <a:endParaRPr lang="en-IN" altLang="en-US" b="1" baseline="30000" dirty="0">
              <a:solidFill>
                <a:srgbClr val="EC008C"/>
              </a:solidFill>
              <a:latin typeface="+mn-lt"/>
            </a:endParaRPr>
          </a:p>
        </p:txBody>
      </p:sp>
      <p:sp>
        <p:nvSpPr>
          <p:cNvPr id="42" name="TextBox 41"/>
          <p:cNvSpPr txBox="1">
            <a:spLocks noChangeArrowheads="1"/>
          </p:cNvSpPr>
          <p:nvPr/>
        </p:nvSpPr>
        <p:spPr bwMode="auto">
          <a:xfrm>
            <a:off x="7191987" y="3592323"/>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00B0EC"/>
                </a:solidFill>
                <a:latin typeface="+mn-lt"/>
              </a:rPr>
              <a:t>$ 1,125,000</a:t>
            </a:r>
            <a:endParaRPr lang="en-IN" altLang="en-US" b="1" baseline="30000" dirty="0">
              <a:solidFill>
                <a:srgbClr val="00B0EC"/>
              </a:solidFill>
              <a:latin typeface="+mn-lt"/>
            </a:endParaRPr>
          </a:p>
        </p:txBody>
      </p:sp>
      <p:sp>
        <p:nvSpPr>
          <p:cNvPr id="43" name="TextBox 42"/>
          <p:cNvSpPr txBox="1">
            <a:spLocks noChangeArrowheads="1"/>
          </p:cNvSpPr>
          <p:nvPr/>
        </p:nvSpPr>
        <p:spPr bwMode="auto">
          <a:xfrm>
            <a:off x="7256796" y="3964948"/>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(1,000,000)</a:t>
            </a:r>
            <a:endParaRPr lang="en-IN" altLang="en-US" baseline="30000" dirty="0">
              <a:latin typeface="+mn-lt"/>
            </a:endParaRPr>
          </a:p>
        </p:txBody>
      </p:sp>
      <p:cxnSp>
        <p:nvCxnSpPr>
          <p:cNvPr id="44" name="Straight Connector 43"/>
          <p:cNvCxnSpPr/>
          <p:nvPr/>
        </p:nvCxnSpPr>
        <p:spPr>
          <a:xfrm>
            <a:off x="7383660" y="4307736"/>
            <a:ext cx="128081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7408698" y="4654686"/>
            <a:ext cx="12808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7428153" y="4709811"/>
            <a:ext cx="12808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5563863" y="3323578"/>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2,000,000</a:t>
            </a:r>
            <a:endParaRPr lang="en-IN" altLang="en-US" baseline="30000" dirty="0">
              <a:latin typeface="+mn-lt"/>
            </a:endParaRPr>
          </a:p>
        </p:txBody>
      </p:sp>
      <p:sp>
        <p:nvSpPr>
          <p:cNvPr id="48" name="TextBox 47"/>
          <p:cNvSpPr txBox="1">
            <a:spLocks noChangeArrowheads="1"/>
          </p:cNvSpPr>
          <p:nvPr/>
        </p:nvSpPr>
        <p:spPr bwMode="auto">
          <a:xfrm>
            <a:off x="5560842" y="3026330"/>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$3,125,000</a:t>
            </a:r>
            <a:endParaRPr lang="en-IN" altLang="en-US" baseline="30000" dirty="0">
              <a:latin typeface="+mn-lt"/>
            </a:endParaRPr>
          </a:p>
        </p:txBody>
      </p:sp>
      <p:cxnSp>
        <p:nvCxnSpPr>
          <p:cNvPr id="49" name="Straight Connector 48"/>
          <p:cNvCxnSpPr/>
          <p:nvPr/>
        </p:nvCxnSpPr>
        <p:spPr>
          <a:xfrm>
            <a:off x="5800029" y="3626256"/>
            <a:ext cx="12808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0" name="TextBox 49"/>
          <p:cNvSpPr txBox="1">
            <a:spLocks noChangeArrowheads="1"/>
          </p:cNvSpPr>
          <p:nvPr/>
        </p:nvSpPr>
        <p:spPr bwMode="auto">
          <a:xfrm>
            <a:off x="7314292" y="6173674"/>
            <a:ext cx="1378238" cy="369332"/>
          </a:xfrm>
          <a:prstGeom prst="rect">
            <a:avLst/>
          </a:prstGeom>
          <a:solidFill>
            <a:srgbClr val="FFFFFF"/>
          </a:solidFill>
          <a:ln>
            <a:no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EC008C"/>
                </a:solidFill>
                <a:latin typeface="+mn-lt"/>
              </a:rPr>
              <a:t>$    275,000</a:t>
            </a:r>
            <a:endParaRPr lang="en-IN" altLang="en-US" b="1" baseline="30000" dirty="0">
              <a:solidFill>
                <a:srgbClr val="EC008C"/>
              </a:solidFill>
              <a:latin typeface="+mn-lt"/>
            </a:endParaRPr>
          </a:p>
        </p:txBody>
      </p:sp>
      <p:sp>
        <p:nvSpPr>
          <p:cNvPr id="51" name="TextBox 50"/>
          <p:cNvSpPr txBox="1">
            <a:spLocks noChangeArrowheads="1"/>
          </p:cNvSpPr>
          <p:nvPr/>
        </p:nvSpPr>
        <p:spPr bwMode="auto">
          <a:xfrm>
            <a:off x="7214463" y="5556594"/>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00B0EC"/>
                </a:solidFill>
                <a:latin typeface="+mn-lt"/>
              </a:rPr>
              <a:t>$ 1,875,000</a:t>
            </a:r>
            <a:endParaRPr lang="en-IN" altLang="en-US" b="1" baseline="30000" dirty="0">
              <a:solidFill>
                <a:srgbClr val="00B0EC"/>
              </a:solidFill>
              <a:latin typeface="+mn-lt"/>
            </a:endParaRPr>
          </a:p>
        </p:txBody>
      </p:sp>
      <p:sp>
        <p:nvSpPr>
          <p:cNvPr id="52" name="TextBox 51"/>
          <p:cNvSpPr txBox="1">
            <a:spLocks noChangeArrowheads="1"/>
          </p:cNvSpPr>
          <p:nvPr/>
        </p:nvSpPr>
        <p:spPr bwMode="auto">
          <a:xfrm>
            <a:off x="7279272" y="5870854"/>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(1,600,000)</a:t>
            </a:r>
            <a:endParaRPr lang="en-IN" altLang="en-US" baseline="30000" dirty="0">
              <a:latin typeface="+mn-lt"/>
            </a:endParaRPr>
          </a:p>
        </p:txBody>
      </p:sp>
      <p:cxnSp>
        <p:nvCxnSpPr>
          <p:cNvPr id="53" name="Straight Connector 52"/>
          <p:cNvCxnSpPr/>
          <p:nvPr/>
        </p:nvCxnSpPr>
        <p:spPr>
          <a:xfrm>
            <a:off x="7406136" y="6194187"/>
            <a:ext cx="128081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7431174" y="6521682"/>
            <a:ext cx="12808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7450629" y="6576807"/>
            <a:ext cx="12808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6" name="TextBox 55"/>
          <p:cNvSpPr txBox="1">
            <a:spLocks noChangeArrowheads="1"/>
          </p:cNvSpPr>
          <p:nvPr/>
        </p:nvSpPr>
        <p:spPr bwMode="auto">
          <a:xfrm>
            <a:off x="5586339" y="5268394"/>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3,125,000</a:t>
            </a:r>
            <a:endParaRPr lang="en-IN" altLang="en-US" baseline="30000" dirty="0">
              <a:latin typeface="+mn-lt"/>
            </a:endParaRPr>
          </a:p>
        </p:txBody>
      </p:sp>
      <p:sp>
        <p:nvSpPr>
          <p:cNvPr id="57" name="TextBox 56"/>
          <p:cNvSpPr txBox="1">
            <a:spLocks noChangeArrowheads="1"/>
          </p:cNvSpPr>
          <p:nvPr/>
        </p:nvSpPr>
        <p:spPr bwMode="auto">
          <a:xfrm>
            <a:off x="5583318" y="4951691"/>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$5,000,000</a:t>
            </a:r>
            <a:endParaRPr lang="en-IN" altLang="en-US" baseline="30000" dirty="0">
              <a:latin typeface="+mn-lt"/>
            </a:endParaRPr>
          </a:p>
        </p:txBody>
      </p:sp>
      <p:cxnSp>
        <p:nvCxnSpPr>
          <p:cNvPr id="58" name="Straight Connector 57"/>
          <p:cNvCxnSpPr/>
          <p:nvPr/>
        </p:nvCxnSpPr>
        <p:spPr>
          <a:xfrm>
            <a:off x="5822505" y="5590527"/>
            <a:ext cx="12808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9"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Tree>
    <p:extLst>
      <p:ext uri="{BB962C8B-B14F-4D97-AF65-F5344CB8AC3E}">
        <p14:creationId xmlns:p14="http://schemas.microsoft.com/office/powerpoint/2010/main" val="20274391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10"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500"/>
                                        <p:tgtEl>
                                          <p:spTgt spid="4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500"/>
                                        <p:tgtEl>
                                          <p:spTgt spid="43"/>
                                        </p:tgtEl>
                                      </p:cBhvr>
                                    </p:animEffect>
                                  </p:childTnLst>
                                </p:cTn>
                              </p:par>
                              <p:par>
                                <p:cTn id="64" presetID="10" presetClass="entr" presetSubtype="0" fill="hold" nodeType="with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fade">
                                      <p:cBhvr>
                                        <p:cTn id="66" dur="500"/>
                                        <p:tgtEl>
                                          <p:spTgt spid="44"/>
                                        </p:tgtEl>
                                      </p:cBhvr>
                                    </p:animEffect>
                                  </p:childTnLst>
                                </p:cTn>
                              </p:par>
                              <p:par>
                                <p:cTn id="67" presetID="10" presetClass="entr" presetSubtype="0" fill="hold"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500"/>
                                        <p:tgtEl>
                                          <p:spTgt spid="45"/>
                                        </p:tgtEl>
                                      </p:cBhvr>
                                    </p:animEffect>
                                  </p:childTnLst>
                                </p:cTn>
                              </p:par>
                              <p:par>
                                <p:cTn id="70" presetID="10" presetClass="entr" presetSubtype="0" fill="hold" nodeType="with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500"/>
                                        <p:tgtEl>
                                          <p:spTgt spid="4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500"/>
                                        <p:tgtEl>
                                          <p:spTgt spid="4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500"/>
                                        <p:tgtEl>
                                          <p:spTgt spid="48"/>
                                        </p:tgtEl>
                                      </p:cBhvr>
                                    </p:animEffect>
                                  </p:childTnLst>
                                </p:cTn>
                              </p:par>
                              <p:par>
                                <p:cTn id="79" presetID="10" presetClass="entr" presetSubtype="0" fill="hold" nodeType="with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fade">
                                      <p:cBhvr>
                                        <p:cTn id="81" dur="500"/>
                                        <p:tgtEl>
                                          <p:spTgt spid="49"/>
                                        </p:tgtEl>
                                      </p:cBhvr>
                                    </p:animEffect>
                                  </p:childTnLst>
                                </p:cTn>
                              </p:par>
                            </p:childTnLst>
                          </p:cTn>
                        </p:par>
                        <p:par>
                          <p:cTn id="82" fill="hold">
                            <p:stCondLst>
                              <p:cond delay="2000"/>
                            </p:stCondLst>
                            <p:childTnLst>
                              <p:par>
                                <p:cTn id="83" presetID="10" presetClass="entr" presetSubtype="0"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1000"/>
                                        <p:tgtEl>
                                          <p:spTgt spid="28"/>
                                        </p:tgtEl>
                                      </p:cBhvr>
                                    </p:animEffect>
                                  </p:childTnLst>
                                </p:cTn>
                              </p:par>
                            </p:childTnLst>
                          </p:cTn>
                        </p:par>
                        <p:par>
                          <p:cTn id="86" fill="hold">
                            <p:stCondLst>
                              <p:cond delay="3000"/>
                            </p:stCondLst>
                            <p:childTnLst>
                              <p:par>
                                <p:cTn id="87" presetID="10" presetClass="entr" presetSubtype="0"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500"/>
                                        <p:tgtEl>
                                          <p:spTgt spid="3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fade">
                                      <p:cBhvr>
                                        <p:cTn id="98" dur="500"/>
                                        <p:tgtEl>
                                          <p:spTgt spid="32"/>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36"/>
                                        </p:tgtEl>
                                        <p:attrNameLst>
                                          <p:attrName>style.visibility</p:attrName>
                                        </p:attrNameLst>
                                      </p:cBhvr>
                                      <p:to>
                                        <p:strVal val="visible"/>
                                      </p:to>
                                    </p:set>
                                    <p:animEffect transition="in" filter="fade">
                                      <p:cBhvr>
                                        <p:cTn id="101" dur="500"/>
                                        <p:tgtEl>
                                          <p:spTgt spid="36"/>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50"/>
                                        </p:tgtEl>
                                        <p:attrNameLst>
                                          <p:attrName>style.visibility</p:attrName>
                                        </p:attrNameLst>
                                      </p:cBhvr>
                                      <p:to>
                                        <p:strVal val="visible"/>
                                      </p:to>
                                    </p:set>
                                    <p:animEffect transition="in" filter="fade">
                                      <p:cBhvr>
                                        <p:cTn id="104" dur="500"/>
                                        <p:tgtEl>
                                          <p:spTgt spid="50"/>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1"/>
                                        </p:tgtEl>
                                        <p:attrNameLst>
                                          <p:attrName>style.visibility</p:attrName>
                                        </p:attrNameLst>
                                      </p:cBhvr>
                                      <p:to>
                                        <p:strVal val="visible"/>
                                      </p:to>
                                    </p:set>
                                    <p:animEffect transition="in" filter="fade">
                                      <p:cBhvr>
                                        <p:cTn id="107" dur="500"/>
                                        <p:tgtEl>
                                          <p:spTgt spid="51"/>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52"/>
                                        </p:tgtEl>
                                        <p:attrNameLst>
                                          <p:attrName>style.visibility</p:attrName>
                                        </p:attrNameLst>
                                      </p:cBhvr>
                                      <p:to>
                                        <p:strVal val="visible"/>
                                      </p:to>
                                    </p:set>
                                    <p:animEffect transition="in" filter="fade">
                                      <p:cBhvr>
                                        <p:cTn id="110" dur="500"/>
                                        <p:tgtEl>
                                          <p:spTgt spid="52"/>
                                        </p:tgtEl>
                                      </p:cBhvr>
                                    </p:animEffect>
                                  </p:childTnLst>
                                </p:cTn>
                              </p:par>
                              <p:par>
                                <p:cTn id="111" presetID="10" presetClass="entr" presetSubtype="0" fill="hold" nodeType="withEffect">
                                  <p:stCondLst>
                                    <p:cond delay="0"/>
                                  </p:stCondLst>
                                  <p:childTnLst>
                                    <p:set>
                                      <p:cBhvr>
                                        <p:cTn id="112" dur="1" fill="hold">
                                          <p:stCondLst>
                                            <p:cond delay="0"/>
                                          </p:stCondLst>
                                        </p:cTn>
                                        <p:tgtEl>
                                          <p:spTgt spid="53"/>
                                        </p:tgtEl>
                                        <p:attrNameLst>
                                          <p:attrName>style.visibility</p:attrName>
                                        </p:attrNameLst>
                                      </p:cBhvr>
                                      <p:to>
                                        <p:strVal val="visible"/>
                                      </p:to>
                                    </p:set>
                                    <p:animEffect transition="in" filter="fade">
                                      <p:cBhvr>
                                        <p:cTn id="113" dur="500"/>
                                        <p:tgtEl>
                                          <p:spTgt spid="53"/>
                                        </p:tgtEl>
                                      </p:cBhvr>
                                    </p:animEffect>
                                  </p:childTnLst>
                                </p:cTn>
                              </p:par>
                              <p:par>
                                <p:cTn id="114" presetID="10" presetClass="entr" presetSubtype="0" fill="hold" nodeType="with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fade">
                                      <p:cBhvr>
                                        <p:cTn id="116" dur="500"/>
                                        <p:tgtEl>
                                          <p:spTgt spid="54"/>
                                        </p:tgtEl>
                                      </p:cBhvr>
                                    </p:animEffect>
                                  </p:childTnLst>
                                </p:cTn>
                              </p:par>
                              <p:par>
                                <p:cTn id="117" presetID="10" presetClass="entr" presetSubtype="0" fill="hold" nodeType="with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fade">
                                      <p:cBhvr>
                                        <p:cTn id="119" dur="500"/>
                                        <p:tgtEl>
                                          <p:spTgt spid="55"/>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56"/>
                                        </p:tgtEl>
                                        <p:attrNameLst>
                                          <p:attrName>style.visibility</p:attrName>
                                        </p:attrNameLst>
                                      </p:cBhvr>
                                      <p:to>
                                        <p:strVal val="visible"/>
                                      </p:to>
                                    </p:set>
                                    <p:animEffect transition="in" filter="fade">
                                      <p:cBhvr>
                                        <p:cTn id="122" dur="500"/>
                                        <p:tgtEl>
                                          <p:spTgt spid="56"/>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57"/>
                                        </p:tgtEl>
                                        <p:attrNameLst>
                                          <p:attrName>style.visibility</p:attrName>
                                        </p:attrNameLst>
                                      </p:cBhvr>
                                      <p:to>
                                        <p:strVal val="visible"/>
                                      </p:to>
                                    </p:set>
                                    <p:animEffect transition="in" filter="fade">
                                      <p:cBhvr>
                                        <p:cTn id="125" dur="500"/>
                                        <p:tgtEl>
                                          <p:spTgt spid="57"/>
                                        </p:tgtEl>
                                      </p:cBhvr>
                                    </p:animEffect>
                                  </p:childTnLst>
                                </p:cTn>
                              </p:par>
                              <p:par>
                                <p:cTn id="126" presetID="10" presetClass="entr" presetSubtype="0" fill="hold" nodeType="withEffect">
                                  <p:stCondLst>
                                    <p:cond delay="0"/>
                                  </p:stCondLst>
                                  <p:childTnLst>
                                    <p:set>
                                      <p:cBhvr>
                                        <p:cTn id="127" dur="1" fill="hold">
                                          <p:stCondLst>
                                            <p:cond delay="0"/>
                                          </p:stCondLst>
                                        </p:cTn>
                                        <p:tgtEl>
                                          <p:spTgt spid="58"/>
                                        </p:tgtEl>
                                        <p:attrNameLst>
                                          <p:attrName>style.visibility</p:attrName>
                                        </p:attrNameLst>
                                      </p:cBhvr>
                                      <p:to>
                                        <p:strVal val="visible"/>
                                      </p:to>
                                    </p:set>
                                    <p:animEffect transition="in" filter="fade">
                                      <p:cBhvr>
                                        <p:cTn id="12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p:bldP spid="10" grpId="0"/>
      <p:bldP spid="11" grpId="0"/>
      <p:bldP spid="13" grpId="0"/>
      <p:bldP spid="14" grpId="0"/>
      <p:bldP spid="15" grpId="0"/>
      <p:bldP spid="16" grpId="0"/>
      <p:bldP spid="17" grpId="0"/>
      <p:bldP spid="27" grpId="0"/>
      <p:bldP spid="28" grpId="0"/>
      <p:bldP spid="29" grpId="0"/>
      <p:bldP spid="30" grpId="0"/>
      <p:bldP spid="31" grpId="0"/>
      <p:bldP spid="32" grpId="0"/>
      <p:bldP spid="36" grpId="0"/>
      <p:bldP spid="41" grpId="0"/>
      <p:bldP spid="42" grpId="0"/>
      <p:bldP spid="43" grpId="0"/>
      <p:bldP spid="47" grpId="0"/>
      <p:bldP spid="48" grpId="0"/>
      <p:bldP spid="50" grpId="0" animBg="1"/>
      <p:bldP spid="51" grpId="0"/>
      <p:bldP spid="52" grpId="0"/>
      <p:bldP spid="56" grpId="0"/>
      <p:bldP spid="57"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200" dirty="0"/>
              <a:t>Balance Sheet Recognition</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5" name="TextBox 4"/>
          <p:cNvSpPr txBox="1"/>
          <p:nvPr/>
        </p:nvSpPr>
        <p:spPr>
          <a:xfrm>
            <a:off x="610779" y="1371742"/>
            <a:ext cx="8517348" cy="4247317"/>
          </a:xfrm>
          <a:prstGeom prst="rect">
            <a:avLst/>
          </a:prstGeom>
          <a:solidFill>
            <a:srgbClr val="FFFAC2"/>
          </a:solidFill>
          <a:ln>
            <a:solidFill>
              <a:srgbClr val="F79646"/>
            </a:solidFill>
          </a:ln>
        </p:spPr>
        <p:txBody>
          <a:bodyPr wrap="square" rtlCol="0">
            <a:spAutoFit/>
          </a:bodyPr>
          <a:lstStyle/>
          <a:p>
            <a:pPr algn="ctr"/>
            <a:r>
              <a:rPr lang="en-US" b="1" dirty="0">
                <a:solidFill>
                  <a:srgbClr val="000000"/>
                </a:solidFill>
                <a:latin typeface="+mn-lt"/>
              </a:rPr>
              <a:t>Balance Sheet </a:t>
            </a:r>
            <a:endParaRPr lang="en-US" dirty="0">
              <a:solidFill>
                <a:srgbClr val="000000"/>
              </a:solidFill>
              <a:latin typeface="+mn-lt"/>
            </a:endParaRPr>
          </a:p>
          <a:p>
            <a:pPr algn="ctr"/>
            <a:r>
              <a:rPr lang="en-US" b="1" dirty="0" smtClean="0">
                <a:solidFill>
                  <a:srgbClr val="000000"/>
                </a:solidFill>
                <a:latin typeface="+mn-lt"/>
              </a:rPr>
              <a:t>(</a:t>
            </a:r>
            <a:r>
              <a:rPr lang="en-US" b="1" dirty="0">
                <a:solidFill>
                  <a:srgbClr val="000000"/>
                </a:solidFill>
                <a:latin typeface="+mn-lt"/>
              </a:rPr>
              <a:t>End of Year) </a:t>
            </a:r>
            <a:r>
              <a:rPr lang="en-US" dirty="0">
                <a:solidFill>
                  <a:srgbClr val="000000"/>
                </a:solidFill>
                <a:latin typeface="+mn-lt"/>
              </a:rPr>
              <a:t>	</a:t>
            </a:r>
          </a:p>
          <a:p>
            <a:pPr lvl="4"/>
            <a:r>
              <a:rPr lang="en-US" b="1" dirty="0">
                <a:solidFill>
                  <a:srgbClr val="000000"/>
                </a:solidFill>
                <a:latin typeface="+mn-lt"/>
              </a:rPr>
              <a:t>                                                                </a:t>
            </a:r>
            <a:r>
              <a:rPr lang="en-US" b="1" dirty="0" smtClean="0">
                <a:solidFill>
                  <a:srgbClr val="000000"/>
                </a:solidFill>
                <a:latin typeface="+mn-lt"/>
              </a:rPr>
              <a:t>		2018</a:t>
            </a:r>
            <a:r>
              <a:rPr lang="en-US" dirty="0" smtClean="0">
                <a:solidFill>
                  <a:srgbClr val="000000"/>
                </a:solidFill>
                <a:latin typeface="+mn-lt"/>
              </a:rPr>
              <a:t>                </a:t>
            </a:r>
            <a:r>
              <a:rPr lang="en-US" b="1" dirty="0">
                <a:solidFill>
                  <a:srgbClr val="000000"/>
                </a:solidFill>
                <a:latin typeface="+mn-lt"/>
              </a:rPr>
              <a:t>2019 </a:t>
            </a:r>
            <a:r>
              <a:rPr lang="en-US" dirty="0">
                <a:solidFill>
                  <a:srgbClr val="000000"/>
                </a:solidFill>
                <a:latin typeface="+mn-lt"/>
              </a:rPr>
              <a:t>	</a:t>
            </a:r>
          </a:p>
          <a:p>
            <a:r>
              <a:rPr lang="en-US" b="1" dirty="0">
                <a:solidFill>
                  <a:srgbClr val="000000"/>
                </a:solidFill>
                <a:latin typeface="+mn-lt"/>
              </a:rPr>
              <a:t>Projects for which Revenue Recognized Upon Completion: </a:t>
            </a:r>
            <a:r>
              <a:rPr lang="en-US" dirty="0">
                <a:solidFill>
                  <a:srgbClr val="000000"/>
                </a:solidFill>
                <a:latin typeface="+mn-lt"/>
              </a:rPr>
              <a:t>	</a:t>
            </a:r>
          </a:p>
          <a:p>
            <a:r>
              <a:rPr lang="en-US" i="1" dirty="0">
                <a:solidFill>
                  <a:srgbClr val="000000"/>
                </a:solidFill>
                <a:latin typeface="+mn-lt"/>
              </a:rPr>
              <a:t>Current assets: </a:t>
            </a:r>
            <a:r>
              <a:rPr lang="en-US" dirty="0">
                <a:solidFill>
                  <a:srgbClr val="000000"/>
                </a:solidFill>
                <a:latin typeface="+mn-lt"/>
              </a:rPr>
              <a:t>	</a:t>
            </a:r>
          </a:p>
          <a:p>
            <a:pPr lvl="1"/>
            <a:r>
              <a:rPr lang="en-US" dirty="0">
                <a:solidFill>
                  <a:srgbClr val="000000"/>
                </a:solidFill>
                <a:latin typeface="+mn-lt"/>
              </a:rPr>
              <a:t>Accounts receivable 	                   </a:t>
            </a:r>
            <a:r>
              <a:rPr lang="en-US" dirty="0" smtClean="0">
                <a:solidFill>
                  <a:srgbClr val="000000"/>
                </a:solidFill>
                <a:latin typeface="+mn-lt"/>
              </a:rPr>
              <a:t>	       	            $</a:t>
            </a:r>
            <a:r>
              <a:rPr lang="en-US" dirty="0">
                <a:solidFill>
                  <a:srgbClr val="000000"/>
                </a:solidFill>
                <a:latin typeface="+mn-lt"/>
              </a:rPr>
              <a:t>200,000         </a:t>
            </a:r>
            <a:r>
              <a:rPr lang="en-US" dirty="0" smtClean="0">
                <a:solidFill>
                  <a:srgbClr val="000000"/>
                </a:solidFill>
                <a:latin typeface="+mn-lt"/>
              </a:rPr>
              <a:t>$</a:t>
            </a:r>
            <a:r>
              <a:rPr lang="en-US" dirty="0">
                <a:solidFill>
                  <a:srgbClr val="000000"/>
                </a:solidFill>
                <a:latin typeface="+mn-lt"/>
              </a:rPr>
              <a:t>800,000 	</a:t>
            </a:r>
          </a:p>
          <a:p>
            <a:pPr lvl="1"/>
            <a:r>
              <a:rPr lang="en-US" u="heavy" dirty="0">
                <a:solidFill>
                  <a:srgbClr val="000000"/>
                </a:solidFill>
                <a:uFill>
                  <a:solidFill>
                    <a:srgbClr val="CC0000"/>
                  </a:solidFill>
                </a:uFill>
                <a:latin typeface="+mn-lt"/>
              </a:rPr>
              <a:t>Costs</a:t>
            </a:r>
            <a:r>
              <a:rPr lang="en-US" dirty="0">
                <a:solidFill>
                  <a:srgbClr val="000000"/>
                </a:solidFill>
                <a:latin typeface="+mn-lt"/>
              </a:rPr>
              <a:t> ($1,500,000) in excess of </a:t>
            </a:r>
            <a:r>
              <a:rPr lang="en-US" dirty="0" smtClean="0">
                <a:solidFill>
                  <a:srgbClr val="000000"/>
                </a:solidFill>
                <a:latin typeface="+mn-lt"/>
              </a:rPr>
              <a:t>billings (</a:t>
            </a:r>
            <a:r>
              <a:rPr lang="en-US" dirty="0">
                <a:solidFill>
                  <a:srgbClr val="000000"/>
                </a:solidFill>
                <a:latin typeface="+mn-lt"/>
              </a:rPr>
              <a:t>$1,200,000) </a:t>
            </a:r>
            <a:r>
              <a:rPr lang="en-US" dirty="0" smtClean="0">
                <a:solidFill>
                  <a:srgbClr val="000000"/>
                </a:solidFill>
                <a:latin typeface="+mn-lt"/>
              </a:rPr>
              <a:t>	                300,00</a:t>
            </a:r>
            <a:endParaRPr lang="en-US" dirty="0">
              <a:solidFill>
                <a:srgbClr val="000000"/>
              </a:solidFill>
              <a:latin typeface="+mn-lt"/>
            </a:endParaRPr>
          </a:p>
          <a:p>
            <a:r>
              <a:rPr lang="en-US" i="1" dirty="0" smtClean="0">
                <a:solidFill>
                  <a:srgbClr val="000000"/>
                </a:solidFill>
                <a:latin typeface="+mn-lt"/>
              </a:rPr>
              <a:t>Current </a:t>
            </a:r>
            <a:r>
              <a:rPr lang="en-US" i="1" dirty="0">
                <a:solidFill>
                  <a:srgbClr val="000000"/>
                </a:solidFill>
                <a:latin typeface="+mn-lt"/>
              </a:rPr>
              <a:t>liabilities: </a:t>
            </a:r>
            <a:r>
              <a:rPr lang="en-US" dirty="0">
                <a:solidFill>
                  <a:srgbClr val="000000"/>
                </a:solidFill>
                <a:latin typeface="+mn-lt"/>
              </a:rPr>
              <a:t>	</a:t>
            </a:r>
          </a:p>
          <a:p>
            <a:pPr lvl="1"/>
            <a:r>
              <a:rPr lang="en-US" dirty="0">
                <a:solidFill>
                  <a:srgbClr val="000000"/>
                </a:solidFill>
                <a:latin typeface="+mn-lt"/>
              </a:rPr>
              <a:t>Billings ($3,200,000) in excess of </a:t>
            </a:r>
            <a:r>
              <a:rPr lang="en-US" dirty="0" smtClean="0">
                <a:solidFill>
                  <a:srgbClr val="000000"/>
                </a:solidFill>
                <a:latin typeface="+mn-lt"/>
              </a:rPr>
              <a:t>costs (</a:t>
            </a:r>
            <a:r>
              <a:rPr lang="en-US" dirty="0">
                <a:solidFill>
                  <a:srgbClr val="000000"/>
                </a:solidFill>
                <a:latin typeface="+mn-lt"/>
              </a:rPr>
              <a:t>$2,500,000) </a:t>
            </a:r>
            <a:r>
              <a:rPr lang="en-US" dirty="0" smtClean="0">
                <a:solidFill>
                  <a:srgbClr val="000000"/>
                </a:solidFill>
                <a:latin typeface="+mn-lt"/>
              </a:rPr>
              <a:t>       		   $700,000</a:t>
            </a:r>
            <a:endParaRPr lang="en-US" b="1" dirty="0">
              <a:solidFill>
                <a:srgbClr val="000000"/>
              </a:solidFill>
              <a:latin typeface="+mn-lt"/>
            </a:endParaRPr>
          </a:p>
          <a:p>
            <a:r>
              <a:rPr lang="en-US" b="1" dirty="0">
                <a:solidFill>
                  <a:srgbClr val="000000"/>
                </a:solidFill>
                <a:latin typeface="+mn-lt"/>
              </a:rPr>
              <a:t>Projects for which Revenue Recognized Over Time: </a:t>
            </a:r>
            <a:r>
              <a:rPr lang="en-US" dirty="0">
                <a:solidFill>
                  <a:srgbClr val="000000"/>
                </a:solidFill>
                <a:latin typeface="+mn-lt"/>
              </a:rPr>
              <a:t>	</a:t>
            </a:r>
          </a:p>
          <a:p>
            <a:r>
              <a:rPr lang="en-US" i="1" dirty="0">
                <a:solidFill>
                  <a:srgbClr val="000000"/>
                </a:solidFill>
                <a:latin typeface="+mn-lt"/>
              </a:rPr>
              <a:t>Current assets: </a:t>
            </a:r>
            <a:r>
              <a:rPr lang="en-US" dirty="0">
                <a:solidFill>
                  <a:srgbClr val="000000"/>
                </a:solidFill>
                <a:latin typeface="+mn-lt"/>
              </a:rPr>
              <a:t>	</a:t>
            </a:r>
          </a:p>
          <a:p>
            <a:pPr lvl="1"/>
            <a:r>
              <a:rPr lang="en-US" dirty="0">
                <a:solidFill>
                  <a:srgbClr val="000000"/>
                </a:solidFill>
                <a:latin typeface="+mn-lt"/>
              </a:rPr>
              <a:t>Accounts receivable 	                        </a:t>
            </a:r>
            <a:r>
              <a:rPr lang="en-US" dirty="0" smtClean="0">
                <a:solidFill>
                  <a:srgbClr val="000000"/>
                </a:solidFill>
                <a:latin typeface="+mn-lt"/>
              </a:rPr>
              <a:t>	     	             $200,000        $800,000</a:t>
            </a:r>
            <a:endParaRPr lang="en-US" dirty="0">
              <a:solidFill>
                <a:srgbClr val="000000"/>
              </a:solidFill>
              <a:latin typeface="+mn-lt"/>
            </a:endParaRPr>
          </a:p>
          <a:p>
            <a:pPr lvl="1"/>
            <a:r>
              <a:rPr lang="en-US" u="heavy" dirty="0">
                <a:solidFill>
                  <a:srgbClr val="000000"/>
                </a:solidFill>
                <a:uFill>
                  <a:solidFill>
                    <a:srgbClr val="CC0000"/>
                  </a:solidFill>
                </a:uFill>
                <a:latin typeface="+mn-lt"/>
              </a:rPr>
              <a:t>Costs and profit</a:t>
            </a:r>
            <a:r>
              <a:rPr lang="en-US" dirty="0">
                <a:solidFill>
                  <a:srgbClr val="000000"/>
                </a:solidFill>
                <a:uFill>
                  <a:solidFill>
                    <a:srgbClr val="CC0000"/>
                  </a:solidFill>
                </a:uFill>
                <a:latin typeface="+mn-lt"/>
              </a:rPr>
              <a:t> </a:t>
            </a:r>
            <a:r>
              <a:rPr lang="en-US" dirty="0">
                <a:solidFill>
                  <a:srgbClr val="000000"/>
                </a:solidFill>
                <a:latin typeface="+mn-lt"/>
              </a:rPr>
              <a:t>($</a:t>
            </a:r>
            <a:r>
              <a:rPr lang="en-US" dirty="0" smtClean="0">
                <a:solidFill>
                  <a:srgbClr val="000000"/>
                </a:solidFill>
                <a:latin typeface="+mn-lt"/>
              </a:rPr>
              <a:t>2,000,000) in excess of </a:t>
            </a:r>
            <a:r>
              <a:rPr lang="en-US" dirty="0">
                <a:solidFill>
                  <a:srgbClr val="000000"/>
                </a:solidFill>
                <a:latin typeface="Calibri"/>
              </a:rPr>
              <a:t>billings ($1,200,000</a:t>
            </a:r>
            <a:r>
              <a:rPr lang="en-US" dirty="0" smtClean="0">
                <a:solidFill>
                  <a:srgbClr val="000000"/>
                </a:solidFill>
                <a:latin typeface="Calibri"/>
              </a:rPr>
              <a:t>) </a:t>
            </a:r>
            <a:r>
              <a:rPr lang="en-US" dirty="0" smtClean="0">
                <a:solidFill>
                  <a:srgbClr val="000000"/>
                </a:solidFill>
                <a:latin typeface="+mn-lt"/>
              </a:rPr>
              <a:t>800,000 </a:t>
            </a:r>
            <a:r>
              <a:rPr lang="en-US" dirty="0">
                <a:solidFill>
                  <a:srgbClr val="000000"/>
                </a:solidFill>
                <a:latin typeface="+mn-lt"/>
              </a:rPr>
              <a:t>	</a:t>
            </a:r>
            <a:endParaRPr lang="en-US" i="1" dirty="0">
              <a:solidFill>
                <a:srgbClr val="000000"/>
              </a:solidFill>
              <a:latin typeface="+mn-lt"/>
            </a:endParaRPr>
          </a:p>
          <a:p>
            <a:r>
              <a:rPr lang="en-US" i="1" dirty="0">
                <a:solidFill>
                  <a:srgbClr val="000000"/>
                </a:solidFill>
                <a:latin typeface="+mn-lt"/>
              </a:rPr>
              <a:t>Current liabilities: </a:t>
            </a:r>
            <a:r>
              <a:rPr lang="en-US" dirty="0">
                <a:solidFill>
                  <a:srgbClr val="000000"/>
                </a:solidFill>
                <a:latin typeface="+mn-lt"/>
              </a:rPr>
              <a:t>	</a:t>
            </a:r>
          </a:p>
          <a:p>
            <a:pPr lvl="1"/>
            <a:r>
              <a:rPr lang="en-US" dirty="0">
                <a:solidFill>
                  <a:srgbClr val="000000"/>
                </a:solidFill>
                <a:latin typeface="+mn-lt"/>
              </a:rPr>
              <a:t>Billings ($3,200,000) in excess of costs and </a:t>
            </a:r>
            <a:r>
              <a:rPr lang="en-US" dirty="0" smtClean="0">
                <a:solidFill>
                  <a:srgbClr val="000000"/>
                </a:solidFill>
                <a:latin typeface="+mn-lt"/>
              </a:rPr>
              <a:t>profit ($3,125,000)	               	 $   75,000</a:t>
            </a:r>
            <a:endParaRPr lang="en-US" dirty="0">
              <a:solidFill>
                <a:srgbClr val="000000"/>
              </a:solidFill>
              <a:latin typeface="+mn-lt"/>
            </a:endParaRPr>
          </a:p>
        </p:txBody>
      </p:sp>
    </p:spTree>
    <p:extLst>
      <p:ext uri="{BB962C8B-B14F-4D97-AF65-F5344CB8AC3E}">
        <p14:creationId xmlns:p14="http://schemas.microsoft.com/office/powerpoint/2010/main" val="948543029"/>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a:t>
            </a:r>
            <a:r>
              <a:rPr lang="en-US" altLang="en-US" b="1" dirty="0" smtClean="0"/>
              <a:t>Check: Percentage Completion </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lvl="0" indent="0">
              <a:spcAft>
                <a:spcPts val="1200"/>
              </a:spcAft>
              <a:buNone/>
            </a:pPr>
            <a:r>
              <a:rPr lang="en-US" sz="2000" dirty="0"/>
              <a:t>Robertson Construction entered into a contract to construct a tunnel for a fixed price of $12,000,000</a:t>
            </a:r>
            <a:r>
              <a:rPr lang="en-US" sz="2000" dirty="0" smtClean="0"/>
              <a:t>. Robertson </a:t>
            </a:r>
            <a:r>
              <a:rPr lang="en-US" sz="2000" dirty="0"/>
              <a:t>recognizes revenue over time according to percentage of completion</a:t>
            </a:r>
            <a:r>
              <a:rPr lang="en-US" sz="2000" dirty="0" smtClean="0"/>
              <a:t>. Here </a:t>
            </a:r>
            <a:r>
              <a:rPr lang="en-US" sz="2000" dirty="0"/>
              <a:t>are some facts:</a:t>
            </a:r>
          </a:p>
          <a:p>
            <a:pPr marL="0" lvl="0" indent="914400">
              <a:spcBef>
                <a:spcPts val="600"/>
              </a:spcBef>
              <a:buNone/>
            </a:pPr>
            <a:r>
              <a:rPr lang="en-US" sz="2000" dirty="0"/>
              <a:t>			       Estimated Additional </a:t>
            </a:r>
          </a:p>
          <a:p>
            <a:pPr marL="0" lvl="0" indent="914400">
              <a:spcBef>
                <a:spcPts val="0"/>
              </a:spcBef>
              <a:buNone/>
            </a:pPr>
            <a:r>
              <a:rPr lang="en-US" sz="2000" dirty="0"/>
              <a:t>	Cost </a:t>
            </a:r>
            <a:r>
              <a:rPr lang="en-US" sz="2000" dirty="0" smtClean="0"/>
              <a:t>Incurred </a:t>
            </a:r>
            <a:r>
              <a:rPr lang="en-US" sz="2000" dirty="0"/>
              <a:t>	           Cost to Complete</a:t>
            </a:r>
          </a:p>
          <a:p>
            <a:pPr marL="0" lvl="0" indent="914400">
              <a:spcBef>
                <a:spcPts val="600"/>
              </a:spcBef>
              <a:buNone/>
            </a:pPr>
            <a:r>
              <a:rPr lang="en-US" sz="2000" dirty="0"/>
              <a:t>2018	$   3,000,000		$6,000,000</a:t>
            </a:r>
          </a:p>
          <a:p>
            <a:pPr marL="0" lvl="0" indent="914400">
              <a:spcBef>
                <a:spcPts val="0"/>
              </a:spcBef>
              <a:buNone/>
            </a:pPr>
            <a:r>
              <a:rPr lang="en-US" sz="2000" dirty="0"/>
              <a:t>2019	        500,000	    	  6,500,000</a:t>
            </a:r>
          </a:p>
          <a:p>
            <a:pPr marL="0" lvl="0" indent="914400">
              <a:spcBef>
                <a:spcPts val="0"/>
              </a:spcBef>
              <a:spcAft>
                <a:spcPts val="1200"/>
              </a:spcAft>
              <a:buNone/>
            </a:pPr>
            <a:r>
              <a:rPr lang="en-US" sz="2000" dirty="0"/>
              <a:t>2020	     6,500,000	   	                  0</a:t>
            </a:r>
          </a:p>
          <a:p>
            <a:pPr marL="0" lvl="0" indent="0">
              <a:spcAft>
                <a:spcPts val="1200"/>
              </a:spcAft>
              <a:buNone/>
            </a:pPr>
            <a:r>
              <a:rPr lang="en-US" sz="2000" dirty="0"/>
              <a:t>What is Robertson’s percentage completion in </a:t>
            </a:r>
            <a:r>
              <a:rPr lang="en-US" sz="2000" b="1" dirty="0">
                <a:solidFill>
                  <a:srgbClr val="C00000"/>
                </a:solidFill>
              </a:rPr>
              <a:t>2019</a:t>
            </a:r>
            <a:r>
              <a:rPr lang="en-US" sz="2000" dirty="0"/>
              <a:t>?</a:t>
            </a:r>
          </a:p>
          <a:p>
            <a:pPr marL="457200" indent="-457200">
              <a:buFont typeface="+mj-lt"/>
              <a:buAutoNum type="alphaLcPeriod"/>
            </a:pPr>
            <a:r>
              <a:rPr lang="en-US" sz="2000" dirty="0" smtClean="0"/>
              <a:t>5</a:t>
            </a:r>
            <a:r>
              <a:rPr lang="en-US" sz="2000" dirty="0"/>
              <a:t>%</a:t>
            </a:r>
          </a:p>
          <a:p>
            <a:pPr marL="457200" indent="-457200">
              <a:buFont typeface="+mj-lt"/>
              <a:buAutoNum type="alphaLcPeriod"/>
            </a:pPr>
            <a:r>
              <a:rPr lang="en-US" sz="2000" dirty="0" smtClean="0"/>
              <a:t>35</a:t>
            </a:r>
            <a:r>
              <a:rPr lang="en-US" sz="2000" dirty="0"/>
              <a:t>%</a:t>
            </a:r>
          </a:p>
          <a:p>
            <a:pPr marL="457200" indent="-457200">
              <a:buFont typeface="+mj-lt"/>
              <a:buAutoNum type="alphaLcPeriod"/>
            </a:pPr>
            <a:r>
              <a:rPr lang="en-US" sz="2000" dirty="0" smtClean="0"/>
              <a:t>65</a:t>
            </a:r>
            <a:r>
              <a:rPr lang="en-US" sz="2000" dirty="0"/>
              <a:t>%</a:t>
            </a:r>
          </a:p>
          <a:p>
            <a:pPr marL="457200" lvl="0" indent="-457200">
              <a:buFont typeface="+mj-lt"/>
              <a:buAutoNum type="alphaLcPeriod"/>
            </a:pPr>
            <a:r>
              <a:rPr lang="en-US" sz="2000" dirty="0" smtClean="0"/>
              <a:t>100</a:t>
            </a:r>
            <a:r>
              <a:rPr lang="en-US" sz="2000" dirty="0"/>
              <a:t>%</a:t>
            </a:r>
          </a:p>
          <a:p>
            <a:pPr marL="0" indent="0">
              <a:buNone/>
            </a:pPr>
            <a:endParaRPr lang="en-US" sz="2000" dirty="0"/>
          </a:p>
        </p:txBody>
      </p:sp>
      <p:sp>
        <p:nvSpPr>
          <p:cNvPr id="2" name="Oval 1"/>
          <p:cNvSpPr/>
          <p:nvPr/>
        </p:nvSpPr>
        <p:spPr bwMode="auto">
          <a:xfrm>
            <a:off x="743439" y="5307162"/>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404890" y="5379399"/>
            <a:ext cx="6431221" cy="800219"/>
          </a:xfrm>
          <a:prstGeom prst="rect">
            <a:avLst/>
          </a:prstGeom>
          <a:solidFill>
            <a:srgbClr val="FDEADA"/>
          </a:solidFill>
          <a:ln w="6350">
            <a:solidFill>
              <a:schemeClr val="tx1"/>
            </a:solidFill>
          </a:ln>
        </p:spPr>
        <p:txBody>
          <a:bodyPr wrap="square" rtlCol="0">
            <a:spAutoFit/>
          </a:bodyPr>
          <a:lstStyle/>
          <a:p>
            <a:pPr>
              <a:spcAft>
                <a:spcPts val="1200"/>
              </a:spcAft>
            </a:pPr>
            <a:r>
              <a:rPr lang="en-US" dirty="0" smtClean="0"/>
              <a:t>The correct answer is </a:t>
            </a:r>
            <a:r>
              <a:rPr lang="en-US" i="1" dirty="0" smtClean="0"/>
              <a:t>b</a:t>
            </a:r>
            <a:r>
              <a:rPr lang="en-US" dirty="0" smtClean="0"/>
              <a:t>:</a:t>
            </a:r>
          </a:p>
          <a:p>
            <a:r>
              <a:rPr lang="en-US" i="1" dirty="0" smtClean="0"/>
              <a:t> </a:t>
            </a:r>
            <a:r>
              <a:rPr lang="en-US" dirty="0" smtClean="0"/>
              <a:t>(</a:t>
            </a:r>
            <a:r>
              <a:rPr lang="en-US" dirty="0"/>
              <a:t>$3M + $0.5M) ÷ ($3M + $0.5M + $6.5M) = </a:t>
            </a:r>
            <a:r>
              <a:rPr lang="en-US" b="1" dirty="0">
                <a:solidFill>
                  <a:srgbClr val="C00000"/>
                </a:solidFill>
              </a:rPr>
              <a:t>35% </a:t>
            </a:r>
            <a:r>
              <a:rPr lang="en-US" dirty="0"/>
              <a:t>complete.</a:t>
            </a:r>
          </a:p>
        </p:txBody>
      </p:sp>
      <p:sp>
        <p:nvSpPr>
          <p:cNvPr id="6"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cxnSp>
        <p:nvCxnSpPr>
          <p:cNvPr id="7" name="Straight Connector 6"/>
          <p:cNvCxnSpPr/>
          <p:nvPr/>
        </p:nvCxnSpPr>
        <p:spPr>
          <a:xfrm>
            <a:off x="2404890" y="3284526"/>
            <a:ext cx="48398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619833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b="1" dirty="0"/>
              <a:t>Concept </a:t>
            </a:r>
            <a:r>
              <a:rPr lang="en-US" altLang="en-US" b="1" dirty="0" smtClean="0"/>
              <a:t>Check: Percentage Completion </a:t>
            </a:r>
            <a:r>
              <a:rPr lang="en-US" altLang="en-US" sz="3100" b="1" dirty="0" smtClean="0"/>
              <a:t>(</a:t>
            </a:r>
            <a:r>
              <a:rPr lang="en-US" altLang="en-US" sz="3100" dirty="0" smtClean="0"/>
              <a:t>2)</a:t>
            </a:r>
            <a:endParaRPr lang="en-US" altLang="en-US" sz="3100"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lvl="0" indent="0">
              <a:spcAft>
                <a:spcPts val="1200"/>
              </a:spcAft>
              <a:buNone/>
            </a:pPr>
            <a:r>
              <a:rPr lang="en-US" sz="2000" dirty="0"/>
              <a:t>Robertson Construction entered into a contract to construct a tunnel for a fixed price of $12,000,000. </a:t>
            </a:r>
            <a:r>
              <a:rPr lang="en-US" sz="2000" dirty="0" smtClean="0"/>
              <a:t>Robertson </a:t>
            </a:r>
            <a:r>
              <a:rPr lang="en-US" sz="2000" dirty="0"/>
              <a:t>recognizes revenue over time according to percentage of completion. </a:t>
            </a:r>
            <a:r>
              <a:rPr lang="en-US" sz="2000" dirty="0" smtClean="0"/>
              <a:t>Here </a:t>
            </a:r>
            <a:r>
              <a:rPr lang="en-US" sz="2000" dirty="0"/>
              <a:t>are some facts:</a:t>
            </a:r>
          </a:p>
          <a:p>
            <a:pPr marL="0" lvl="0" indent="914400">
              <a:spcBef>
                <a:spcPts val="600"/>
              </a:spcBef>
              <a:buNone/>
            </a:pPr>
            <a:r>
              <a:rPr lang="en-US" sz="2000" dirty="0"/>
              <a:t>			       Estimated Additional </a:t>
            </a:r>
          </a:p>
          <a:p>
            <a:pPr marL="0" lvl="0" indent="914400">
              <a:spcBef>
                <a:spcPts val="0"/>
              </a:spcBef>
              <a:buNone/>
            </a:pPr>
            <a:r>
              <a:rPr lang="en-US" sz="2000" dirty="0"/>
              <a:t>	Cost </a:t>
            </a:r>
            <a:r>
              <a:rPr lang="en-US" sz="2000" dirty="0" smtClean="0"/>
              <a:t>Incurred </a:t>
            </a:r>
            <a:r>
              <a:rPr lang="en-US" sz="2000" dirty="0"/>
              <a:t>	           Cost to Complete</a:t>
            </a:r>
          </a:p>
          <a:p>
            <a:pPr marL="0" lvl="0" indent="914400">
              <a:spcBef>
                <a:spcPts val="600"/>
              </a:spcBef>
              <a:buNone/>
            </a:pPr>
            <a:r>
              <a:rPr lang="en-US" sz="2000" dirty="0"/>
              <a:t>2018	   $3,000,000		$6,000,000</a:t>
            </a:r>
          </a:p>
          <a:p>
            <a:pPr marL="0" lvl="0" indent="914400">
              <a:spcBef>
                <a:spcPts val="0"/>
              </a:spcBef>
              <a:buNone/>
            </a:pPr>
            <a:r>
              <a:rPr lang="en-US" sz="2000" dirty="0"/>
              <a:t>2019	     5,000,000	    	  2,000,000</a:t>
            </a:r>
          </a:p>
          <a:p>
            <a:pPr marL="0" lvl="0" indent="914400">
              <a:spcBef>
                <a:spcPts val="0"/>
              </a:spcBef>
              <a:spcAft>
                <a:spcPts val="1200"/>
              </a:spcAft>
              <a:buNone/>
            </a:pPr>
            <a:r>
              <a:rPr lang="en-US" sz="2000" dirty="0"/>
              <a:t>2020	     2,500,000	   	                  0</a:t>
            </a:r>
          </a:p>
          <a:p>
            <a:pPr marL="0" lvl="0" indent="0">
              <a:spcAft>
                <a:spcPts val="1200"/>
              </a:spcAft>
              <a:buNone/>
            </a:pPr>
            <a:r>
              <a:rPr lang="en-US" sz="2000" dirty="0"/>
              <a:t>What is Robertson’s percentage completion in </a:t>
            </a:r>
            <a:r>
              <a:rPr lang="en-US" sz="2000" b="1" dirty="0">
                <a:solidFill>
                  <a:srgbClr val="C00000"/>
                </a:solidFill>
              </a:rPr>
              <a:t>2018</a:t>
            </a:r>
            <a:r>
              <a:rPr lang="en-US" sz="2000" dirty="0"/>
              <a:t>?</a:t>
            </a:r>
          </a:p>
          <a:p>
            <a:pPr marL="457200" indent="-457200">
              <a:buFont typeface="+mj-lt"/>
              <a:buAutoNum type="alphaLcPeriod"/>
            </a:pPr>
            <a:r>
              <a:rPr lang="en-US" sz="2000" dirty="0" smtClean="0"/>
              <a:t>25</a:t>
            </a:r>
            <a:r>
              <a:rPr lang="en-US" sz="2000" dirty="0"/>
              <a:t>%</a:t>
            </a:r>
          </a:p>
          <a:p>
            <a:pPr marL="457200" indent="-457200">
              <a:buFont typeface="+mj-lt"/>
              <a:buAutoNum type="alphaLcPeriod"/>
            </a:pPr>
            <a:r>
              <a:rPr lang="en-US" sz="2000" dirty="0" smtClean="0"/>
              <a:t>33.33</a:t>
            </a:r>
            <a:r>
              <a:rPr lang="en-US" sz="2000" dirty="0"/>
              <a:t>%</a:t>
            </a:r>
          </a:p>
          <a:p>
            <a:pPr marL="457200" indent="-457200">
              <a:buFont typeface="+mj-lt"/>
              <a:buAutoNum type="alphaLcPeriod"/>
            </a:pPr>
            <a:r>
              <a:rPr lang="en-US" sz="2000" dirty="0" smtClean="0"/>
              <a:t>37.5</a:t>
            </a:r>
            <a:r>
              <a:rPr lang="en-US" sz="2000" dirty="0"/>
              <a:t>%</a:t>
            </a:r>
          </a:p>
          <a:p>
            <a:pPr marL="457200" lvl="0" indent="-457200">
              <a:buFont typeface="+mj-lt"/>
              <a:buAutoNum type="alphaLcPeriod"/>
            </a:pPr>
            <a:r>
              <a:rPr lang="en-US" sz="2000" dirty="0" smtClean="0"/>
              <a:t>100</a:t>
            </a:r>
            <a:r>
              <a:rPr lang="en-US" sz="2000" dirty="0"/>
              <a:t>%</a:t>
            </a:r>
          </a:p>
          <a:p>
            <a:pPr marL="0" indent="0">
              <a:buNone/>
            </a:pPr>
            <a:endParaRPr lang="en-US" sz="2000" dirty="0"/>
          </a:p>
        </p:txBody>
      </p:sp>
      <p:sp>
        <p:nvSpPr>
          <p:cNvPr id="2" name="Oval 1"/>
          <p:cNvSpPr/>
          <p:nvPr/>
        </p:nvSpPr>
        <p:spPr bwMode="auto">
          <a:xfrm>
            <a:off x="743439" y="5307162"/>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766075" y="5307162"/>
            <a:ext cx="5490012" cy="800219"/>
          </a:xfrm>
          <a:prstGeom prst="rect">
            <a:avLst/>
          </a:prstGeom>
          <a:solidFill>
            <a:srgbClr val="FDEADA"/>
          </a:solidFill>
          <a:ln w="6350">
            <a:solidFill>
              <a:schemeClr val="tx1"/>
            </a:solidFill>
          </a:ln>
        </p:spPr>
        <p:txBody>
          <a:bodyPr wrap="square" rtlCol="0">
            <a:spAutoFit/>
          </a:bodyPr>
          <a:lstStyle/>
          <a:p>
            <a:pPr>
              <a:spcAft>
                <a:spcPts val="1200"/>
              </a:spcAft>
            </a:pPr>
            <a:r>
              <a:rPr lang="en-US" dirty="0" smtClean="0"/>
              <a:t>The correct answer is </a:t>
            </a:r>
            <a:r>
              <a:rPr lang="en-US" i="1" dirty="0" smtClean="0"/>
              <a:t>b</a:t>
            </a:r>
            <a:r>
              <a:rPr lang="en-US" dirty="0" smtClean="0"/>
              <a:t>:</a:t>
            </a:r>
          </a:p>
          <a:p>
            <a:r>
              <a:rPr lang="en-US" dirty="0" smtClean="0"/>
              <a:t>$</a:t>
            </a:r>
            <a:r>
              <a:rPr lang="en-US" dirty="0"/>
              <a:t>3M ÷ ($3M + $6M) = </a:t>
            </a:r>
            <a:r>
              <a:rPr lang="en-US" b="1" dirty="0">
                <a:solidFill>
                  <a:srgbClr val="C00000"/>
                </a:solidFill>
              </a:rPr>
              <a:t>33.33%</a:t>
            </a:r>
            <a:r>
              <a:rPr lang="en-US" dirty="0"/>
              <a:t> (or 1/3) complete.</a:t>
            </a:r>
          </a:p>
        </p:txBody>
      </p:sp>
      <p:sp>
        <p:nvSpPr>
          <p:cNvPr id="6"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cxnSp>
        <p:nvCxnSpPr>
          <p:cNvPr id="7" name="Straight Connector 6"/>
          <p:cNvCxnSpPr/>
          <p:nvPr/>
        </p:nvCxnSpPr>
        <p:spPr>
          <a:xfrm>
            <a:off x="2404890" y="3284526"/>
            <a:ext cx="48398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179851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b="1" dirty="0"/>
              <a:t>Concept </a:t>
            </a:r>
            <a:r>
              <a:rPr lang="en-US" altLang="en-US" b="1" dirty="0" smtClean="0"/>
              <a:t>Check: Percentage Completion </a:t>
            </a:r>
            <a:r>
              <a:rPr lang="en-US" altLang="en-US" sz="3100" b="1" dirty="0" smtClean="0"/>
              <a:t>(3) </a:t>
            </a:r>
            <a:endParaRPr lang="en-US" altLang="en-US" sz="3100"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lvl="0" indent="0">
              <a:spcAft>
                <a:spcPts val="1200"/>
              </a:spcAft>
              <a:buNone/>
            </a:pPr>
            <a:r>
              <a:rPr lang="en-US" sz="2000" dirty="0"/>
              <a:t>Robertson Construction entered into a contract to construct a tunnel for a fixed price of $12,000,000</a:t>
            </a:r>
            <a:r>
              <a:rPr lang="en-US" sz="2000" dirty="0" smtClean="0"/>
              <a:t>. Robertson </a:t>
            </a:r>
            <a:r>
              <a:rPr lang="en-US" sz="2000" dirty="0"/>
              <a:t>recognizes revenue over time according to percentage of completion</a:t>
            </a:r>
            <a:r>
              <a:rPr lang="en-US" sz="2000" dirty="0" smtClean="0"/>
              <a:t>. Here </a:t>
            </a:r>
            <a:r>
              <a:rPr lang="en-US" sz="2000" dirty="0"/>
              <a:t>are some facts:</a:t>
            </a:r>
          </a:p>
          <a:p>
            <a:pPr marL="0" lvl="0" indent="914400">
              <a:spcBef>
                <a:spcPts val="600"/>
              </a:spcBef>
              <a:buNone/>
            </a:pPr>
            <a:r>
              <a:rPr lang="en-US" sz="2000" dirty="0"/>
              <a:t>			       Estimated Additional </a:t>
            </a:r>
          </a:p>
          <a:p>
            <a:pPr marL="0" lvl="0" indent="914400">
              <a:spcBef>
                <a:spcPts val="0"/>
              </a:spcBef>
              <a:buNone/>
            </a:pPr>
            <a:r>
              <a:rPr lang="en-US" sz="2000" dirty="0"/>
              <a:t>	Cost </a:t>
            </a:r>
            <a:r>
              <a:rPr lang="en-US" sz="2000" dirty="0" smtClean="0"/>
              <a:t>Incurred </a:t>
            </a:r>
            <a:r>
              <a:rPr lang="en-US" sz="2000" dirty="0"/>
              <a:t>	           Cost to Complete</a:t>
            </a:r>
          </a:p>
          <a:p>
            <a:pPr marL="0" lvl="0" indent="914400">
              <a:spcBef>
                <a:spcPts val="600"/>
              </a:spcBef>
              <a:buNone/>
            </a:pPr>
            <a:r>
              <a:rPr lang="en-US" sz="2000" dirty="0"/>
              <a:t>2018	$   3,000,000		$6,000,000</a:t>
            </a:r>
          </a:p>
          <a:p>
            <a:pPr marL="0" lvl="0" indent="914400">
              <a:spcBef>
                <a:spcPts val="0"/>
              </a:spcBef>
              <a:buNone/>
            </a:pPr>
            <a:r>
              <a:rPr lang="en-US" sz="2000" dirty="0"/>
              <a:t>2019	     5,000,000	    	  2,000,000</a:t>
            </a:r>
          </a:p>
          <a:p>
            <a:pPr marL="0" lvl="0" indent="914400">
              <a:spcBef>
                <a:spcPts val="0"/>
              </a:spcBef>
              <a:spcAft>
                <a:spcPts val="1200"/>
              </a:spcAft>
              <a:buNone/>
            </a:pPr>
            <a:r>
              <a:rPr lang="en-US" sz="2000" dirty="0"/>
              <a:t>2020	     2,500,000	   	                  0</a:t>
            </a:r>
          </a:p>
          <a:p>
            <a:pPr marL="0" lvl="0" indent="0">
              <a:spcAft>
                <a:spcPts val="1200"/>
              </a:spcAft>
              <a:buNone/>
            </a:pPr>
            <a:r>
              <a:rPr lang="en-US" sz="2000" dirty="0"/>
              <a:t>What is Robertson’s percentage completion in </a:t>
            </a:r>
            <a:r>
              <a:rPr lang="en-US" sz="2000" b="1" dirty="0">
                <a:solidFill>
                  <a:srgbClr val="C00000"/>
                </a:solidFill>
              </a:rPr>
              <a:t>2019</a:t>
            </a:r>
            <a:r>
              <a:rPr lang="en-US" sz="2000" dirty="0"/>
              <a:t>?</a:t>
            </a:r>
          </a:p>
          <a:p>
            <a:pPr marL="457200" indent="-457200">
              <a:buFont typeface="+mj-lt"/>
              <a:buAutoNum type="alphaLcPeriod"/>
            </a:pPr>
            <a:r>
              <a:rPr lang="en-US" sz="2000" dirty="0" smtClean="0"/>
              <a:t>50</a:t>
            </a:r>
            <a:r>
              <a:rPr lang="en-US" sz="2000" dirty="0"/>
              <a:t>%</a:t>
            </a:r>
          </a:p>
          <a:p>
            <a:pPr marL="457200" indent="-457200">
              <a:buFont typeface="+mj-lt"/>
              <a:buAutoNum type="alphaLcPeriod"/>
            </a:pPr>
            <a:r>
              <a:rPr lang="en-US" sz="2000" dirty="0" smtClean="0"/>
              <a:t>66.67</a:t>
            </a:r>
            <a:r>
              <a:rPr lang="en-US" sz="2000" dirty="0"/>
              <a:t>%</a:t>
            </a:r>
          </a:p>
          <a:p>
            <a:pPr marL="457200" indent="-457200">
              <a:buFont typeface="+mj-lt"/>
              <a:buAutoNum type="alphaLcPeriod"/>
            </a:pPr>
            <a:r>
              <a:rPr lang="en-US" sz="2000" dirty="0" smtClean="0"/>
              <a:t>80</a:t>
            </a:r>
            <a:r>
              <a:rPr lang="en-US" sz="2000" dirty="0"/>
              <a:t>%</a:t>
            </a:r>
          </a:p>
          <a:p>
            <a:pPr marL="457200" lvl="0" indent="-457200">
              <a:buFont typeface="+mj-lt"/>
              <a:buAutoNum type="alphaLcPeriod"/>
            </a:pPr>
            <a:r>
              <a:rPr lang="en-US" sz="2000" dirty="0" smtClean="0"/>
              <a:t>88.89</a:t>
            </a:r>
            <a:r>
              <a:rPr lang="en-US" sz="2000" dirty="0"/>
              <a:t>%</a:t>
            </a:r>
          </a:p>
          <a:p>
            <a:pPr marL="0" indent="0">
              <a:buNone/>
            </a:pPr>
            <a:endParaRPr lang="en-US" sz="2000" dirty="0"/>
          </a:p>
        </p:txBody>
      </p:sp>
      <p:sp>
        <p:nvSpPr>
          <p:cNvPr id="2" name="Oval 1"/>
          <p:cNvSpPr/>
          <p:nvPr/>
        </p:nvSpPr>
        <p:spPr bwMode="auto">
          <a:xfrm>
            <a:off x="733149" y="5668347"/>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477128" y="5383201"/>
            <a:ext cx="5634485" cy="800219"/>
          </a:xfrm>
          <a:prstGeom prst="rect">
            <a:avLst/>
          </a:prstGeom>
          <a:solidFill>
            <a:srgbClr val="FDEADA"/>
          </a:solidFill>
          <a:ln w="6350">
            <a:solidFill>
              <a:schemeClr val="tx1"/>
            </a:solidFill>
          </a:ln>
        </p:spPr>
        <p:txBody>
          <a:bodyPr wrap="square" rtlCol="0">
            <a:spAutoFit/>
          </a:bodyPr>
          <a:lstStyle/>
          <a:p>
            <a:pPr>
              <a:spcAft>
                <a:spcPts val="1200"/>
              </a:spcAft>
            </a:pPr>
            <a:r>
              <a:rPr lang="en-US" dirty="0" smtClean="0"/>
              <a:t>The correct answer is </a:t>
            </a:r>
            <a:r>
              <a:rPr lang="en-US" i="1" dirty="0" smtClean="0"/>
              <a:t>c</a:t>
            </a:r>
            <a:r>
              <a:rPr lang="en-US" dirty="0" smtClean="0"/>
              <a:t>:</a:t>
            </a:r>
          </a:p>
          <a:p>
            <a:r>
              <a:rPr lang="en-US" dirty="0" smtClean="0"/>
              <a:t>(</a:t>
            </a:r>
            <a:r>
              <a:rPr lang="en-US" dirty="0"/>
              <a:t>$3M + $5M) ÷ ($3M + $5M + $2M) = </a:t>
            </a:r>
            <a:r>
              <a:rPr lang="en-US" b="1" dirty="0">
                <a:solidFill>
                  <a:srgbClr val="C00000"/>
                </a:solidFill>
              </a:rPr>
              <a:t>80%</a:t>
            </a:r>
            <a:r>
              <a:rPr lang="en-US" dirty="0"/>
              <a:t> complete.</a:t>
            </a:r>
          </a:p>
        </p:txBody>
      </p:sp>
      <p:sp>
        <p:nvSpPr>
          <p:cNvPr id="6"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cxnSp>
        <p:nvCxnSpPr>
          <p:cNvPr id="7" name="Straight Connector 6"/>
          <p:cNvCxnSpPr/>
          <p:nvPr/>
        </p:nvCxnSpPr>
        <p:spPr>
          <a:xfrm>
            <a:off x="2404890" y="3284526"/>
            <a:ext cx="48398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736778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598965" y="177800"/>
            <a:ext cx="8379492" cy="941740"/>
          </a:xfrm>
        </p:spPr>
        <p:txBody>
          <a:bodyPr>
            <a:normAutofit fontScale="90000"/>
          </a:bodyPr>
          <a:lstStyle/>
          <a:p>
            <a:pPr algn="ctr" eaLnBrk="1" hangingPunct="1"/>
            <a:r>
              <a:rPr lang="en-US" altLang="en-US" b="1" dirty="0"/>
              <a:t>Concept </a:t>
            </a:r>
            <a:r>
              <a:rPr lang="en-US" altLang="en-US" b="1" dirty="0" smtClean="0"/>
              <a:t>Check: </a:t>
            </a:r>
            <a:r>
              <a:rPr lang="en-US" altLang="en-US" dirty="0" smtClean="0"/>
              <a:t>Revenue Recognition Over Time</a:t>
            </a:r>
            <a:endParaRPr lang="en-US" altLang="en-US"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lvl="0" indent="0">
              <a:spcAft>
                <a:spcPts val="1200"/>
              </a:spcAft>
              <a:buNone/>
            </a:pPr>
            <a:r>
              <a:rPr lang="en-US" sz="2000" dirty="0"/>
              <a:t>Robertson Construction entered into a contract to construct a tunnel for a fixed price of $12,000,000</a:t>
            </a:r>
            <a:r>
              <a:rPr lang="en-US" sz="2000" dirty="0" smtClean="0"/>
              <a:t>. Robertson </a:t>
            </a:r>
            <a:r>
              <a:rPr lang="en-US" sz="2000" dirty="0"/>
              <a:t>recognizes revenue over time according to percentage of completion</a:t>
            </a:r>
            <a:r>
              <a:rPr lang="en-US" sz="2000" dirty="0" smtClean="0"/>
              <a:t>. Here </a:t>
            </a:r>
            <a:r>
              <a:rPr lang="en-US" sz="2000" dirty="0"/>
              <a:t>are some facts:</a:t>
            </a:r>
          </a:p>
          <a:p>
            <a:pPr marL="0" lvl="0" indent="914400">
              <a:spcBef>
                <a:spcPts val="600"/>
              </a:spcBef>
              <a:buNone/>
            </a:pPr>
            <a:r>
              <a:rPr lang="en-US" sz="2000" dirty="0"/>
              <a:t>			       Estimated Additional </a:t>
            </a:r>
          </a:p>
          <a:p>
            <a:pPr marL="0" lvl="0" indent="914400">
              <a:spcBef>
                <a:spcPts val="0"/>
              </a:spcBef>
              <a:buNone/>
            </a:pPr>
            <a:r>
              <a:rPr lang="en-US" sz="2000" dirty="0"/>
              <a:t>	Cost incurred 	           Cost to Complete</a:t>
            </a:r>
          </a:p>
          <a:p>
            <a:pPr marL="0" lvl="0" indent="914400">
              <a:spcBef>
                <a:spcPts val="600"/>
              </a:spcBef>
              <a:buNone/>
            </a:pPr>
            <a:r>
              <a:rPr lang="en-US" sz="2000" dirty="0"/>
              <a:t>2018	$   3,000,000		$6,000,000</a:t>
            </a:r>
          </a:p>
          <a:p>
            <a:pPr marL="0" lvl="0" indent="914400">
              <a:spcBef>
                <a:spcPts val="0"/>
              </a:spcBef>
              <a:buNone/>
            </a:pPr>
            <a:r>
              <a:rPr lang="en-US" sz="2000" dirty="0"/>
              <a:t>2019	     5,000,000	    	  2,000,000</a:t>
            </a:r>
          </a:p>
          <a:p>
            <a:pPr marL="0" lvl="0" indent="914400">
              <a:spcBef>
                <a:spcPts val="0"/>
              </a:spcBef>
              <a:spcAft>
                <a:spcPts val="1200"/>
              </a:spcAft>
              <a:buNone/>
            </a:pPr>
            <a:r>
              <a:rPr lang="en-US" sz="2000" dirty="0"/>
              <a:t>2020	     2,500,000	   	                  0</a:t>
            </a:r>
          </a:p>
          <a:p>
            <a:pPr marL="0" lvl="0" indent="0">
              <a:spcAft>
                <a:spcPts val="1200"/>
              </a:spcAft>
              <a:buNone/>
            </a:pPr>
            <a:r>
              <a:rPr lang="en-US" sz="2000" dirty="0"/>
              <a:t>How much revenue would Robertson recognize in </a:t>
            </a:r>
            <a:r>
              <a:rPr lang="en-US" sz="2000" b="1" dirty="0">
                <a:solidFill>
                  <a:srgbClr val="C00000"/>
                </a:solidFill>
              </a:rPr>
              <a:t>2018</a:t>
            </a:r>
            <a:r>
              <a:rPr lang="en-US" sz="2000" dirty="0"/>
              <a:t>?</a:t>
            </a:r>
          </a:p>
          <a:p>
            <a:pPr marL="457200" indent="-457200">
              <a:buFont typeface="+mj-lt"/>
              <a:buAutoNum type="alphaLcPeriod"/>
            </a:pPr>
            <a:r>
              <a:rPr lang="en-US" sz="2000" dirty="0" smtClean="0"/>
              <a:t>$</a:t>
            </a:r>
            <a:r>
              <a:rPr lang="en-US" sz="2000" dirty="0"/>
              <a:t>4,000,000</a:t>
            </a:r>
          </a:p>
          <a:p>
            <a:pPr marL="457200" indent="-457200">
              <a:buFont typeface="+mj-lt"/>
              <a:buAutoNum type="alphaLcPeriod"/>
            </a:pPr>
            <a:r>
              <a:rPr lang="en-US" sz="2000" dirty="0" smtClean="0"/>
              <a:t>$</a:t>
            </a:r>
            <a:r>
              <a:rPr lang="en-US" sz="2000" dirty="0"/>
              <a:t>5,000,000</a:t>
            </a:r>
          </a:p>
          <a:p>
            <a:pPr marL="457200" indent="-457200">
              <a:buFont typeface="+mj-lt"/>
              <a:buAutoNum type="alphaLcPeriod"/>
            </a:pPr>
            <a:r>
              <a:rPr lang="en-US" sz="2000" dirty="0" smtClean="0"/>
              <a:t>$</a:t>
            </a:r>
            <a:r>
              <a:rPr lang="en-US" sz="2000" dirty="0"/>
              <a:t>6,000,000</a:t>
            </a:r>
          </a:p>
          <a:p>
            <a:pPr marL="457200" lvl="0" indent="-457200">
              <a:buFont typeface="+mj-lt"/>
              <a:buAutoNum type="alphaLcPeriod"/>
            </a:pPr>
            <a:r>
              <a:rPr lang="en-US" sz="2000" dirty="0" smtClean="0"/>
              <a:t>$</a:t>
            </a:r>
            <a:r>
              <a:rPr lang="en-US" sz="2000" dirty="0"/>
              <a:t>12,000,000</a:t>
            </a:r>
          </a:p>
          <a:p>
            <a:pPr marL="0" indent="0">
              <a:buNone/>
            </a:pPr>
            <a:endParaRPr lang="en-US" sz="2000" dirty="0"/>
          </a:p>
        </p:txBody>
      </p:sp>
      <p:sp>
        <p:nvSpPr>
          <p:cNvPr id="2" name="Oval 1"/>
          <p:cNvSpPr/>
          <p:nvPr/>
        </p:nvSpPr>
        <p:spPr bwMode="auto">
          <a:xfrm>
            <a:off x="743439" y="4945977"/>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3271734" y="5169025"/>
            <a:ext cx="5490012" cy="1077218"/>
          </a:xfrm>
          <a:prstGeom prst="rect">
            <a:avLst/>
          </a:prstGeom>
          <a:solidFill>
            <a:srgbClr val="FDEADA"/>
          </a:solidFill>
          <a:ln w="6350">
            <a:solidFill>
              <a:schemeClr val="tx1"/>
            </a:solidFill>
          </a:ln>
        </p:spPr>
        <p:txBody>
          <a:bodyPr wrap="square" rtlCol="0">
            <a:spAutoFit/>
          </a:bodyPr>
          <a:lstStyle/>
          <a:p>
            <a:pPr>
              <a:spcAft>
                <a:spcPts val="1200"/>
              </a:spcAft>
            </a:pPr>
            <a:r>
              <a:rPr lang="en-US" dirty="0" smtClean="0"/>
              <a:t>The correct answer is </a:t>
            </a:r>
            <a:r>
              <a:rPr lang="en-US" i="1" dirty="0" smtClean="0"/>
              <a:t>a</a:t>
            </a:r>
            <a:r>
              <a:rPr lang="en-US" dirty="0" smtClean="0"/>
              <a:t>:</a:t>
            </a:r>
          </a:p>
          <a:p>
            <a:r>
              <a:rPr lang="en-US" dirty="0" smtClean="0"/>
              <a:t>$</a:t>
            </a:r>
            <a:r>
              <a:rPr lang="en-US" dirty="0"/>
              <a:t>3M ÷ ($3M + $6M) = 33.33% (or 1/3) complete.</a:t>
            </a:r>
          </a:p>
          <a:p>
            <a:r>
              <a:rPr lang="en-US" dirty="0"/>
              <a:t>$12M </a:t>
            </a:r>
            <a:r>
              <a:rPr lang="en-US" dirty="0" smtClean="0"/>
              <a:t>× </a:t>
            </a:r>
            <a:r>
              <a:rPr lang="en-US" dirty="0"/>
              <a:t>1/3 = </a:t>
            </a:r>
            <a:r>
              <a:rPr lang="en-US" b="1" dirty="0">
                <a:solidFill>
                  <a:srgbClr val="C00000"/>
                </a:solidFill>
              </a:rPr>
              <a:t>$4M </a:t>
            </a:r>
            <a:r>
              <a:rPr lang="en-US" dirty="0"/>
              <a:t>revenue recognized in </a:t>
            </a:r>
            <a:r>
              <a:rPr lang="en-US" b="1" dirty="0">
                <a:solidFill>
                  <a:srgbClr val="C00000"/>
                </a:solidFill>
              </a:rPr>
              <a:t>2018.</a:t>
            </a:r>
          </a:p>
        </p:txBody>
      </p:sp>
      <p:sp>
        <p:nvSpPr>
          <p:cNvPr id="6" name="Title 2"/>
          <p:cNvSpPr txBox="1">
            <a:spLocks/>
          </p:cNvSpPr>
          <p:nvPr/>
        </p:nvSpPr>
        <p:spPr bwMode="auto">
          <a:xfrm>
            <a:off x="8389940" y="3150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cxnSp>
        <p:nvCxnSpPr>
          <p:cNvPr id="7" name="Straight Connector 6"/>
          <p:cNvCxnSpPr/>
          <p:nvPr/>
        </p:nvCxnSpPr>
        <p:spPr>
          <a:xfrm>
            <a:off x="2404890" y="3284526"/>
            <a:ext cx="48398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790347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b="1" dirty="0"/>
              <a:t>Concept </a:t>
            </a:r>
            <a:r>
              <a:rPr lang="en-US" altLang="en-US" b="1" dirty="0" smtClean="0"/>
              <a:t>Check: Revenue Recognition</a:t>
            </a:r>
            <a:endParaRPr lang="en-US" altLang="en-US" sz="3100"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lvl="0" indent="0">
              <a:spcAft>
                <a:spcPts val="1200"/>
              </a:spcAft>
              <a:buNone/>
            </a:pPr>
            <a:r>
              <a:rPr lang="en-US" sz="2000" dirty="0"/>
              <a:t>Robertson Construction entered into a contract to construct a tunnel for a fixed price of $12,000,000</a:t>
            </a:r>
            <a:r>
              <a:rPr lang="en-US" sz="2000" dirty="0" smtClean="0"/>
              <a:t>. Robertson </a:t>
            </a:r>
            <a:r>
              <a:rPr lang="en-US" sz="2000" dirty="0"/>
              <a:t>recognizes revenue over time according to percentage of completion</a:t>
            </a:r>
            <a:r>
              <a:rPr lang="en-US" sz="2000" dirty="0" smtClean="0"/>
              <a:t>. Here </a:t>
            </a:r>
            <a:r>
              <a:rPr lang="en-US" sz="2000" dirty="0"/>
              <a:t>are some facts:</a:t>
            </a:r>
          </a:p>
          <a:p>
            <a:pPr marL="0" lvl="0" indent="914400">
              <a:spcBef>
                <a:spcPts val="600"/>
              </a:spcBef>
              <a:buNone/>
            </a:pPr>
            <a:r>
              <a:rPr lang="en-US" sz="2000" dirty="0"/>
              <a:t>			       Estimated Additional </a:t>
            </a:r>
          </a:p>
          <a:p>
            <a:pPr marL="0" lvl="0" indent="914400">
              <a:spcBef>
                <a:spcPts val="0"/>
              </a:spcBef>
              <a:buNone/>
            </a:pPr>
            <a:r>
              <a:rPr lang="en-US" sz="2000" dirty="0"/>
              <a:t>	Cost incurred 	           Cost to Complete</a:t>
            </a:r>
          </a:p>
          <a:p>
            <a:pPr marL="0" lvl="0" indent="914400">
              <a:spcBef>
                <a:spcPts val="600"/>
              </a:spcBef>
              <a:buNone/>
            </a:pPr>
            <a:r>
              <a:rPr lang="en-US" sz="2000" dirty="0"/>
              <a:t>2018	$   3,000,000		$6,000,000</a:t>
            </a:r>
          </a:p>
          <a:p>
            <a:pPr marL="0" lvl="0" indent="914400">
              <a:spcBef>
                <a:spcPts val="0"/>
              </a:spcBef>
              <a:buNone/>
            </a:pPr>
            <a:r>
              <a:rPr lang="en-US" sz="2000" dirty="0"/>
              <a:t>2019	     5,000,000	    	  2,000,000</a:t>
            </a:r>
          </a:p>
          <a:p>
            <a:pPr marL="0" lvl="0" indent="914400">
              <a:spcBef>
                <a:spcPts val="0"/>
              </a:spcBef>
              <a:spcAft>
                <a:spcPts val="1200"/>
              </a:spcAft>
              <a:buNone/>
            </a:pPr>
            <a:r>
              <a:rPr lang="en-US" sz="2000" dirty="0"/>
              <a:t>2020	     2,500,000	   	                  0</a:t>
            </a:r>
          </a:p>
          <a:p>
            <a:pPr marL="0" lvl="0" indent="0">
              <a:spcAft>
                <a:spcPts val="1200"/>
              </a:spcAft>
              <a:buNone/>
            </a:pPr>
            <a:r>
              <a:rPr lang="en-US" sz="2000" dirty="0"/>
              <a:t>How much revenue would Robertson recognize in </a:t>
            </a:r>
            <a:r>
              <a:rPr lang="en-US" sz="2000" b="1" dirty="0">
                <a:solidFill>
                  <a:srgbClr val="C00000"/>
                </a:solidFill>
              </a:rPr>
              <a:t>2019</a:t>
            </a:r>
            <a:r>
              <a:rPr lang="en-US" sz="2000" dirty="0"/>
              <a:t>?</a:t>
            </a:r>
          </a:p>
          <a:p>
            <a:pPr marL="457200" indent="-457200">
              <a:buFont typeface="+mj-lt"/>
              <a:buAutoNum type="alphaLcPeriod"/>
            </a:pPr>
            <a:r>
              <a:rPr lang="en-US" sz="2000" dirty="0" smtClean="0"/>
              <a:t>$</a:t>
            </a:r>
            <a:r>
              <a:rPr lang="en-US" sz="2000" dirty="0"/>
              <a:t>5,000,000</a:t>
            </a:r>
          </a:p>
          <a:p>
            <a:pPr marL="457200" indent="-457200">
              <a:buFont typeface="+mj-lt"/>
              <a:buAutoNum type="alphaLcPeriod"/>
            </a:pPr>
            <a:r>
              <a:rPr lang="en-US" sz="2000" dirty="0" smtClean="0"/>
              <a:t>$</a:t>
            </a:r>
            <a:r>
              <a:rPr lang="en-US" sz="2000" dirty="0"/>
              <a:t>5,600,000</a:t>
            </a:r>
          </a:p>
          <a:p>
            <a:pPr marL="457200" indent="-457200">
              <a:buFont typeface="+mj-lt"/>
              <a:buAutoNum type="alphaLcPeriod"/>
            </a:pPr>
            <a:r>
              <a:rPr lang="en-US" sz="2000" dirty="0" smtClean="0"/>
              <a:t>$</a:t>
            </a:r>
            <a:r>
              <a:rPr lang="en-US" sz="2000" dirty="0"/>
              <a:t>8,000,000</a:t>
            </a:r>
          </a:p>
          <a:p>
            <a:pPr marL="457200" lvl="0" indent="-457200">
              <a:buFont typeface="+mj-lt"/>
              <a:buAutoNum type="alphaLcPeriod"/>
            </a:pPr>
            <a:r>
              <a:rPr lang="en-US" sz="2000" dirty="0" smtClean="0"/>
              <a:t>$</a:t>
            </a:r>
            <a:r>
              <a:rPr lang="en-US" sz="2000" dirty="0"/>
              <a:t>9,600,000</a:t>
            </a:r>
          </a:p>
          <a:p>
            <a:pPr marL="0" indent="0">
              <a:buNone/>
            </a:pPr>
            <a:endParaRPr lang="en-US" sz="2000" dirty="0"/>
          </a:p>
        </p:txBody>
      </p:sp>
      <p:sp>
        <p:nvSpPr>
          <p:cNvPr id="2" name="Oval 1"/>
          <p:cNvSpPr/>
          <p:nvPr/>
        </p:nvSpPr>
        <p:spPr bwMode="auto">
          <a:xfrm>
            <a:off x="761999" y="5307162"/>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982786" y="5018214"/>
            <a:ext cx="5634485" cy="1354217"/>
          </a:xfrm>
          <a:prstGeom prst="rect">
            <a:avLst/>
          </a:prstGeom>
          <a:solidFill>
            <a:srgbClr val="FDEADA"/>
          </a:solidFill>
          <a:ln w="6350">
            <a:solidFill>
              <a:schemeClr val="tx1"/>
            </a:solidFill>
          </a:ln>
        </p:spPr>
        <p:txBody>
          <a:bodyPr wrap="square" rtlCol="0">
            <a:spAutoFit/>
          </a:bodyPr>
          <a:lstStyle/>
          <a:p>
            <a:pPr>
              <a:spcAft>
                <a:spcPts val="1200"/>
              </a:spcAft>
            </a:pPr>
            <a:r>
              <a:rPr lang="en-US" dirty="0" smtClean="0"/>
              <a:t>The correct answer is </a:t>
            </a:r>
            <a:r>
              <a:rPr lang="en-US" i="1" dirty="0" smtClean="0"/>
              <a:t>b:</a:t>
            </a:r>
          </a:p>
          <a:p>
            <a:r>
              <a:rPr lang="en-US" dirty="0" smtClean="0"/>
              <a:t>(</a:t>
            </a:r>
            <a:r>
              <a:rPr lang="en-US" dirty="0"/>
              <a:t>$3M + $5M) ÷ ($3M + $5M + $2M) = 80% complete.</a:t>
            </a:r>
          </a:p>
          <a:p>
            <a:r>
              <a:rPr lang="en-US" dirty="0"/>
              <a:t>$12M </a:t>
            </a:r>
            <a:r>
              <a:rPr lang="en-US" dirty="0" smtClean="0"/>
              <a:t>× </a:t>
            </a:r>
            <a:r>
              <a:rPr lang="en-US" dirty="0"/>
              <a:t>80% = $9.6M = total revenue to date.</a:t>
            </a:r>
          </a:p>
          <a:p>
            <a:r>
              <a:rPr lang="en-US" dirty="0"/>
              <a:t>$9.6M </a:t>
            </a:r>
            <a:r>
              <a:rPr lang="en-US" dirty="0" smtClean="0"/>
              <a:t>− </a:t>
            </a:r>
            <a:r>
              <a:rPr lang="en-US" dirty="0"/>
              <a:t>$4M = </a:t>
            </a:r>
            <a:r>
              <a:rPr lang="en-US" b="1" dirty="0">
                <a:solidFill>
                  <a:srgbClr val="C00000"/>
                </a:solidFill>
              </a:rPr>
              <a:t>$5.6M </a:t>
            </a:r>
            <a:r>
              <a:rPr lang="en-US" dirty="0"/>
              <a:t>= revenue recognized in </a:t>
            </a:r>
            <a:r>
              <a:rPr lang="en-US" b="1" dirty="0" smtClean="0">
                <a:solidFill>
                  <a:srgbClr val="C00000"/>
                </a:solidFill>
              </a:rPr>
              <a:t>2019.</a:t>
            </a:r>
            <a:endParaRPr lang="en-US" b="1" dirty="0">
              <a:solidFill>
                <a:srgbClr val="C00000"/>
              </a:solidFill>
            </a:endParaRPr>
          </a:p>
        </p:txBody>
      </p:sp>
      <p:sp>
        <p:nvSpPr>
          <p:cNvPr id="6" name="Title 2"/>
          <p:cNvSpPr txBox="1">
            <a:spLocks/>
          </p:cNvSpPr>
          <p:nvPr/>
        </p:nvSpPr>
        <p:spPr bwMode="auto">
          <a:xfrm>
            <a:off x="8389940" y="3150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cxnSp>
        <p:nvCxnSpPr>
          <p:cNvPr id="7" name="Straight Connector 6"/>
          <p:cNvCxnSpPr/>
          <p:nvPr/>
        </p:nvCxnSpPr>
        <p:spPr>
          <a:xfrm>
            <a:off x="2404890" y="3284526"/>
            <a:ext cx="48398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908495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b="1" dirty="0"/>
              <a:t>Concept </a:t>
            </a:r>
            <a:r>
              <a:rPr lang="en-US" altLang="en-US" b="1" dirty="0" smtClean="0"/>
              <a:t>Check: Revenue Recognition </a:t>
            </a:r>
            <a:r>
              <a:rPr lang="en-US" altLang="en-US" sz="3100" b="1" dirty="0" smtClean="0"/>
              <a:t>(2)</a:t>
            </a:r>
            <a:endParaRPr lang="en-US" altLang="en-US" sz="3100" b="1"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lvl="0" indent="0">
              <a:spcAft>
                <a:spcPts val="1200"/>
              </a:spcAft>
              <a:buNone/>
            </a:pPr>
            <a:r>
              <a:rPr lang="en-US" sz="2000" dirty="0"/>
              <a:t>Robertson Construction entered into a contract to construct a tunnel for a fixed price of $12,000,000</a:t>
            </a:r>
            <a:r>
              <a:rPr lang="en-US" sz="2000" dirty="0" smtClean="0"/>
              <a:t>. Robertson </a:t>
            </a:r>
            <a:r>
              <a:rPr lang="en-US" sz="2000" dirty="0"/>
              <a:t>recognizes revenue over time according to percentage of completion</a:t>
            </a:r>
            <a:r>
              <a:rPr lang="en-US" sz="2000" dirty="0" smtClean="0"/>
              <a:t>. Here </a:t>
            </a:r>
            <a:r>
              <a:rPr lang="en-US" sz="2000" dirty="0"/>
              <a:t>are some facts:</a:t>
            </a:r>
          </a:p>
          <a:p>
            <a:pPr marL="0" lvl="0" indent="914400">
              <a:spcBef>
                <a:spcPts val="600"/>
              </a:spcBef>
              <a:buNone/>
            </a:pPr>
            <a:r>
              <a:rPr lang="en-US" sz="2000" dirty="0"/>
              <a:t>			       Estimated Additional </a:t>
            </a:r>
          </a:p>
          <a:p>
            <a:pPr marL="0" lvl="0" indent="914400">
              <a:spcBef>
                <a:spcPts val="0"/>
              </a:spcBef>
              <a:buNone/>
            </a:pPr>
            <a:r>
              <a:rPr lang="en-US" sz="2000" dirty="0"/>
              <a:t>	Cost </a:t>
            </a:r>
            <a:r>
              <a:rPr lang="en-US" sz="2000" dirty="0" smtClean="0"/>
              <a:t>Incurred </a:t>
            </a:r>
            <a:r>
              <a:rPr lang="en-US" sz="2000" dirty="0"/>
              <a:t>	           Cost to Complete</a:t>
            </a:r>
          </a:p>
          <a:p>
            <a:pPr marL="0" lvl="0" indent="914400">
              <a:spcBef>
                <a:spcPts val="600"/>
              </a:spcBef>
              <a:buNone/>
            </a:pPr>
            <a:r>
              <a:rPr lang="en-US" sz="2000" dirty="0"/>
              <a:t>2019	$   3,000,000		$6,000,000</a:t>
            </a:r>
          </a:p>
          <a:p>
            <a:pPr marL="0" lvl="0" indent="914400">
              <a:spcBef>
                <a:spcPts val="0"/>
              </a:spcBef>
              <a:buNone/>
            </a:pPr>
            <a:r>
              <a:rPr lang="en-US" sz="2000" dirty="0"/>
              <a:t>2019	     5,000,000	    	  2,000,000</a:t>
            </a:r>
          </a:p>
          <a:p>
            <a:pPr marL="0" lvl="0" indent="914400">
              <a:spcBef>
                <a:spcPts val="0"/>
              </a:spcBef>
              <a:spcAft>
                <a:spcPts val="1200"/>
              </a:spcAft>
              <a:buNone/>
            </a:pPr>
            <a:r>
              <a:rPr lang="en-US" sz="2000" dirty="0"/>
              <a:t>2020	     2,500,000	   	                  0</a:t>
            </a:r>
          </a:p>
          <a:p>
            <a:pPr marL="0" lvl="0" indent="0">
              <a:spcAft>
                <a:spcPts val="1200"/>
              </a:spcAft>
              <a:buNone/>
            </a:pPr>
            <a:r>
              <a:rPr lang="en-US" sz="2000" dirty="0"/>
              <a:t>How much revenue would Robertson recognize in </a:t>
            </a:r>
            <a:r>
              <a:rPr lang="en-US" sz="2000" b="1" dirty="0">
                <a:solidFill>
                  <a:srgbClr val="C00000"/>
                </a:solidFill>
              </a:rPr>
              <a:t>2020</a:t>
            </a:r>
            <a:r>
              <a:rPr lang="en-US" sz="2000" dirty="0"/>
              <a:t>?</a:t>
            </a:r>
          </a:p>
          <a:p>
            <a:pPr marL="457200" indent="-457200">
              <a:buFont typeface="+mj-lt"/>
              <a:buAutoNum type="alphaLcPeriod"/>
            </a:pPr>
            <a:r>
              <a:rPr lang="en-US" sz="2000" dirty="0" smtClean="0"/>
              <a:t>$</a:t>
            </a:r>
            <a:r>
              <a:rPr lang="en-US" sz="2000" dirty="0"/>
              <a:t>0</a:t>
            </a:r>
          </a:p>
          <a:p>
            <a:pPr marL="457200" indent="-457200">
              <a:buFont typeface="+mj-lt"/>
              <a:buAutoNum type="alphaLcPeriod"/>
            </a:pPr>
            <a:r>
              <a:rPr lang="en-US" sz="2000" dirty="0" smtClean="0"/>
              <a:t>$</a:t>
            </a:r>
            <a:r>
              <a:rPr lang="en-US" sz="2000" dirty="0"/>
              <a:t>2,000,000</a:t>
            </a:r>
          </a:p>
          <a:p>
            <a:pPr marL="457200" indent="-457200">
              <a:buFont typeface="+mj-lt"/>
              <a:buAutoNum type="alphaLcPeriod"/>
            </a:pPr>
            <a:r>
              <a:rPr lang="en-US" sz="2000" dirty="0" smtClean="0"/>
              <a:t>$</a:t>
            </a:r>
            <a:r>
              <a:rPr lang="en-US" sz="2000" dirty="0"/>
              <a:t>2,400,000</a:t>
            </a:r>
          </a:p>
          <a:p>
            <a:pPr marL="457200" lvl="0" indent="-457200">
              <a:buFont typeface="+mj-lt"/>
              <a:buAutoNum type="alphaLcPeriod"/>
            </a:pPr>
            <a:r>
              <a:rPr lang="en-US" sz="2000" dirty="0" smtClean="0"/>
              <a:t>$</a:t>
            </a:r>
            <a:r>
              <a:rPr lang="en-US" sz="2000" dirty="0"/>
              <a:t>12,000,000</a:t>
            </a:r>
          </a:p>
          <a:p>
            <a:pPr marL="0" indent="0">
              <a:buNone/>
            </a:pPr>
            <a:endParaRPr lang="en-US" sz="2000" dirty="0"/>
          </a:p>
        </p:txBody>
      </p:sp>
      <p:sp>
        <p:nvSpPr>
          <p:cNvPr id="2" name="Oval 1"/>
          <p:cNvSpPr/>
          <p:nvPr/>
        </p:nvSpPr>
        <p:spPr bwMode="auto">
          <a:xfrm>
            <a:off x="744027" y="5720769"/>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838312" y="4853101"/>
            <a:ext cx="5706723" cy="1754327"/>
          </a:xfrm>
          <a:prstGeom prst="rect">
            <a:avLst/>
          </a:prstGeom>
          <a:solidFill>
            <a:srgbClr val="FDEADA"/>
          </a:solidFill>
          <a:ln w="6350">
            <a:solidFill>
              <a:schemeClr val="tx1"/>
            </a:solidFill>
          </a:ln>
        </p:spPr>
        <p:txBody>
          <a:bodyPr wrap="square" rtlCol="0">
            <a:spAutoFit/>
          </a:bodyPr>
          <a:lstStyle/>
          <a:p>
            <a:r>
              <a:rPr lang="en-US" dirty="0" smtClean="0"/>
              <a:t>The correct answer is </a:t>
            </a:r>
            <a:r>
              <a:rPr lang="en-US" i="1" dirty="0" smtClean="0"/>
              <a:t>c</a:t>
            </a:r>
            <a:r>
              <a:rPr lang="en-US" dirty="0" smtClean="0"/>
              <a:t>:</a:t>
            </a:r>
          </a:p>
          <a:p>
            <a:r>
              <a:rPr lang="en-US" dirty="0" smtClean="0"/>
              <a:t>100% complete.</a:t>
            </a:r>
          </a:p>
          <a:p>
            <a:r>
              <a:rPr lang="en-US" dirty="0" smtClean="0"/>
              <a:t>$12M × 100% = $12M = total revenue to date.</a:t>
            </a:r>
          </a:p>
          <a:p>
            <a:pPr marL="3487738" indent="-3487738"/>
            <a:r>
              <a:rPr lang="en-US" dirty="0" smtClean="0"/>
              <a:t>$</a:t>
            </a:r>
            <a:r>
              <a:rPr lang="en-US" dirty="0"/>
              <a:t>12M </a:t>
            </a:r>
            <a:r>
              <a:rPr lang="en-US" dirty="0" smtClean="0"/>
              <a:t>− </a:t>
            </a:r>
            <a:r>
              <a:rPr lang="en-US" dirty="0"/>
              <a:t>($4M [2018] + $5.6M [2019]) = </a:t>
            </a:r>
            <a:r>
              <a:rPr lang="en-US" b="1" dirty="0">
                <a:solidFill>
                  <a:srgbClr val="C00000"/>
                </a:solidFill>
              </a:rPr>
              <a:t>$2.4M </a:t>
            </a:r>
            <a:r>
              <a:rPr lang="en-US" dirty="0"/>
              <a:t>= revenue recognized in </a:t>
            </a:r>
            <a:r>
              <a:rPr lang="en-US" b="1" dirty="0" smtClean="0">
                <a:solidFill>
                  <a:srgbClr val="C00000"/>
                </a:solidFill>
              </a:rPr>
              <a:t>2020.</a:t>
            </a:r>
            <a:endParaRPr lang="en-US" b="1" dirty="0">
              <a:solidFill>
                <a:srgbClr val="C00000"/>
              </a:solidFill>
            </a:endParaRPr>
          </a:p>
        </p:txBody>
      </p:sp>
      <p:sp>
        <p:nvSpPr>
          <p:cNvPr id="6"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cxnSp>
        <p:nvCxnSpPr>
          <p:cNvPr id="7" name="Straight Connector 6"/>
          <p:cNvCxnSpPr/>
          <p:nvPr/>
        </p:nvCxnSpPr>
        <p:spPr>
          <a:xfrm>
            <a:off x="2404890" y="3284526"/>
            <a:ext cx="48398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821979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23519</TotalTime>
  <Words>22133</Words>
  <Application>Microsoft Macintosh PowerPoint</Application>
  <PresentationFormat>On-screen Show (4:3)</PresentationFormat>
  <Paragraphs>2011</Paragraphs>
  <Slides>108</Slides>
  <Notes>108</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108</vt:i4>
      </vt:variant>
    </vt:vector>
  </HeadingPairs>
  <TitlesOfParts>
    <vt:vector size="111" baseType="lpstr">
      <vt:lpstr>Office Theme</vt:lpstr>
      <vt:lpstr>1_Office Theme</vt:lpstr>
      <vt:lpstr>Worksheet</vt:lpstr>
      <vt:lpstr>Chapter 5</vt:lpstr>
      <vt:lpstr>Revenues</vt:lpstr>
      <vt:lpstr>Revenue Recognition</vt:lpstr>
      <vt:lpstr>Revenue Recognition (continued)</vt:lpstr>
      <vt:lpstr>Introduction to Revenue Recognition</vt:lpstr>
      <vt:lpstr>Five Steps to Revenue Recognition</vt:lpstr>
      <vt:lpstr>Concept Check: Principles of Revenue Recognition</vt:lpstr>
      <vt:lpstr>Recognizing Revenue at a Single Point in Time</vt:lpstr>
      <vt:lpstr>Recognizing Revenue at a Single Point in Time (continued)</vt:lpstr>
      <vt:lpstr>Recognizing Revenue at a Single Point in Time (cont. 2)</vt:lpstr>
      <vt:lpstr> Recognizing Revenue at a Single Point in Time (concluded)</vt:lpstr>
      <vt:lpstr>Concept Check: Key Indicators for the Transfer of Control</vt:lpstr>
      <vt:lpstr>Concept Check: Key Indicators for the Transfer of Control (2)</vt:lpstr>
      <vt:lpstr>Recognizing Revenue Over a Period of Time</vt:lpstr>
      <vt:lpstr>Recognizing Revenue Over a Period of Time (continued)</vt:lpstr>
      <vt:lpstr>Recognizing Revenue Over a Period of Time (concluded)</vt:lpstr>
      <vt:lpstr>Recognizing Revenue When the Three Criteria Do Not Apply</vt:lpstr>
      <vt:lpstr>Determining Progress Toward Completion</vt:lpstr>
      <vt:lpstr>Concept Check: Recognizing Revenue Over a Period of Time</vt:lpstr>
      <vt:lpstr>Recognizing Revenue for Contracts that  Contain Multiple Performance Obligations</vt:lpstr>
      <vt:lpstr>Recognizing Revenue for Contracts that  Contain Multiple Performance Obligations (concluded)</vt:lpstr>
      <vt:lpstr>Contract Containing Multiple Performance Obligations</vt:lpstr>
      <vt:lpstr> Determining Whether Goods or Services Are Distinct</vt:lpstr>
      <vt:lpstr>Step 3: Determine the Transaction Price</vt:lpstr>
      <vt:lpstr> Step 4: Allocate the Transaction Price to Each Performance Obligation</vt:lpstr>
      <vt:lpstr>Step 5: Recognizing Revenue When (or As) Each Performance Obligation Is Satisfied</vt:lpstr>
      <vt:lpstr>Step 5: Recognizing Revenue When (or As) Each Performance Obligation Is Satisfied (concluded)</vt:lpstr>
      <vt:lpstr>Summary of Fundamental Issues  Related to Recognizing Revenue</vt:lpstr>
      <vt:lpstr>Concept Check: Recognizing Revenue When Performance Obligation Is Satisfied</vt:lpstr>
      <vt:lpstr>Chapter 5 Part B:  Special Topics in Revenue Recognition</vt:lpstr>
      <vt:lpstr>Special Issues for Step 1:  Identify the Contract</vt:lpstr>
      <vt:lpstr>Determining Whether a Contract Exists for Revenue Recognition Purposes</vt:lpstr>
      <vt:lpstr>Special Issues for Step 2:  Identify the Performance Obligation(s)</vt:lpstr>
      <vt:lpstr>Special Issues for Step 2: Identify the Performance Obligation(s) (continued)</vt:lpstr>
      <vt:lpstr>Special Issues for Step 2: Identify the Performance Obligation(s) (cont. 2)</vt:lpstr>
      <vt:lpstr>Special Issues for Step 2:  Identify the Performance Obligation(s) (concluded)</vt:lpstr>
      <vt:lpstr>Concept Check: Special Issues in Revenue Recognition</vt:lpstr>
      <vt:lpstr>Concept Check: Special Issues in Revenue Recognition (2)</vt:lpstr>
      <vt:lpstr>Special Issues for Step 3:  Determine the Transaction Price</vt:lpstr>
      <vt:lpstr>Special Issues for Step 3:  Determine the Transaction Price (continued)</vt:lpstr>
      <vt:lpstr>Special Issues for Step 3:  Determine the Transaction Price (concluded)</vt:lpstr>
      <vt:lpstr>Special Issues for Step 3:  Alternative 1: Expected Value Method</vt:lpstr>
      <vt:lpstr>Special Issues for Step 3:  Alternative 2: Most Likely Amount</vt:lpstr>
      <vt:lpstr>Special Issues for Step 3:  Journal Entries</vt:lpstr>
      <vt:lpstr>Accounting for Variable Consideration</vt:lpstr>
      <vt:lpstr> Accounting for Variable Consideration (continued) </vt:lpstr>
      <vt:lpstr>Concept Check: Variable Consideration</vt:lpstr>
      <vt:lpstr>Concept Check: Variable Consideration (2)</vt:lpstr>
      <vt:lpstr>Special Issues for Step 3:  Constraint on Recognizing Variable Considerations</vt:lpstr>
      <vt:lpstr>Concept Check: Recognizing Variable Consideration </vt:lpstr>
      <vt:lpstr>Constraint on Recognizing Variable Consideration</vt:lpstr>
      <vt:lpstr> Constraint on Recognizing Variable Consideration (continued)</vt:lpstr>
      <vt:lpstr>Special Issues for Step 3:  Right of Return</vt:lpstr>
      <vt:lpstr>Special Issues for Step 3:  Determine the Transaction Price</vt:lpstr>
      <vt:lpstr>Concept Check: Right of Return </vt:lpstr>
      <vt:lpstr>Special Issues for Step 3:  Is the Seller a Principal or Agent?</vt:lpstr>
      <vt:lpstr>Special Issues for Step 3: Principal or Agent</vt:lpstr>
      <vt:lpstr>Concept Check: Principal or Agent?</vt:lpstr>
      <vt:lpstr>Special Issues for Step 3:  Time Value of Money</vt:lpstr>
      <vt:lpstr>Special Issues for Step 3:  Payments by the Seller to the Customer</vt:lpstr>
      <vt:lpstr>Special Issues for Step 4: Allocate the Transaction Price to the Performance Obligations</vt:lpstr>
      <vt:lpstr>Allocating the Transaction Price to the Performance Obligations Using the Residual Approach</vt:lpstr>
      <vt:lpstr>Allocating the Transaction Price to the Performance Obligations Using the Residual Approach (continued)</vt:lpstr>
      <vt:lpstr>Concept Check: Transaction Price</vt:lpstr>
      <vt:lpstr>Recognize Revenue When (or As) Each Performance Obligation Is Satisfied</vt:lpstr>
      <vt:lpstr>Licenses </vt:lpstr>
      <vt:lpstr>Licenses (continued) </vt:lpstr>
      <vt:lpstr>Concept Check: Licenses</vt:lpstr>
      <vt:lpstr>Concept Check: Licenses (2)</vt:lpstr>
      <vt:lpstr>Franchises</vt:lpstr>
      <vt:lpstr>Concept Check: Franchises </vt:lpstr>
      <vt:lpstr>Bill-and-Hold Sales</vt:lpstr>
      <vt:lpstr>Concept Check: Bill-and-Hold Arrangements</vt:lpstr>
      <vt:lpstr>Consignment Arrangements</vt:lpstr>
      <vt:lpstr>Concept Check: Consignment Arrangements </vt:lpstr>
      <vt:lpstr>Gift Cards</vt:lpstr>
      <vt:lpstr>Concept Check: Gift Cards</vt:lpstr>
      <vt:lpstr>Financial Statement Presentation and Disclosure of Revenue Items</vt:lpstr>
      <vt:lpstr>Summary of Fundamental and Special Issues Related to Recognizing Revenue</vt:lpstr>
      <vt:lpstr>Summary of Fundamental and Special Issues Related to Recognizing Revenue (continued)</vt:lpstr>
      <vt:lpstr>Summary of Fundamental and Special Issues Related to Recognizing Revenue (concluded)</vt:lpstr>
      <vt:lpstr>Concept Check: Disclosure </vt:lpstr>
      <vt:lpstr>Chapter 5 Part C: Accounting for Long-Term Contracts</vt:lpstr>
      <vt:lpstr>Accounting for a Profitable Long-Term Contract</vt:lpstr>
      <vt:lpstr>Journal Entries—Costs, Billings, and Cash Collections</vt:lpstr>
      <vt:lpstr>Revenue Recognition—General Approach</vt:lpstr>
      <vt:lpstr>Revenue Recognition Upon the Completion  of the Contract</vt:lpstr>
      <vt:lpstr>Recognizing Revenue Over Time According to Percentage of Completion</vt:lpstr>
      <vt:lpstr>Recognizing Revenue Over Time According to Percentage of Completion (continued)</vt:lpstr>
      <vt:lpstr>Recognizing Revenue Over Time According to Percentage of Completion (cont. 2)</vt:lpstr>
      <vt:lpstr>Recognizing Revenue Over Time According to Percentage of Completion (concluded)</vt:lpstr>
      <vt:lpstr>Recognition of Revenue and Cost of Construction in Each Period</vt:lpstr>
      <vt:lpstr>Balance Sheet Recognition</vt:lpstr>
      <vt:lpstr>Concept Check: Percentage Completion </vt:lpstr>
      <vt:lpstr>Concept Check: Percentage Completion (2)</vt:lpstr>
      <vt:lpstr>Concept Check: Percentage Completion (3) </vt:lpstr>
      <vt:lpstr>Concept Check: Revenue Recognition Over Time</vt:lpstr>
      <vt:lpstr>Concept Check: Revenue Recognition</vt:lpstr>
      <vt:lpstr>Concept Check: Revenue Recognition (2)</vt:lpstr>
      <vt:lpstr>Long-Term Contract Losses</vt:lpstr>
      <vt:lpstr>Periodic Loss Occurs for Profitable Project: Revenue Recognized Over Time</vt:lpstr>
      <vt:lpstr>Periodic Loss Occurs for Profitable Project:  Revenue Recognized Upon Project Completion</vt:lpstr>
      <vt:lpstr>Loss Projected on the Entire Project</vt:lpstr>
      <vt:lpstr>Loss Projected on the Entire Project:  Revenue Recognized Over Time </vt:lpstr>
      <vt:lpstr>Loss Projected on the Entire Project:  Revenue Recognized Over Time (continued)</vt:lpstr>
      <vt:lpstr>Loss Projected on the Entire Project:  Revenue Recognized Over Time (concluded)</vt:lpstr>
      <vt:lpstr>Loss Projected on the Entire Project:  Revenue Recognized Upon Project Completion</vt:lpstr>
      <vt:lpstr>End of Chapter 5</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1008</cp:revision>
  <dcterms:created xsi:type="dcterms:W3CDTF">2014-07-25T10:46:51Z</dcterms:created>
  <dcterms:modified xsi:type="dcterms:W3CDTF">2017-04-04T17:44:10Z</dcterms:modified>
</cp:coreProperties>
</file>