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8"/>
  </p:notesMasterIdLst>
  <p:sldIdLst>
    <p:sldId id="266" r:id="rId3"/>
    <p:sldId id="369" r:id="rId4"/>
    <p:sldId id="365" r:id="rId5"/>
    <p:sldId id="470" r:id="rId6"/>
    <p:sldId id="371" r:id="rId7"/>
    <p:sldId id="372" r:id="rId8"/>
    <p:sldId id="370" r:id="rId9"/>
    <p:sldId id="374" r:id="rId10"/>
    <p:sldId id="393" r:id="rId11"/>
    <p:sldId id="512" r:id="rId12"/>
    <p:sldId id="513" r:id="rId13"/>
    <p:sldId id="377" r:id="rId14"/>
    <p:sldId id="514" r:id="rId15"/>
    <p:sldId id="515" r:id="rId16"/>
    <p:sldId id="516" r:id="rId17"/>
    <p:sldId id="517" r:id="rId18"/>
    <p:sldId id="518" r:id="rId19"/>
    <p:sldId id="384" r:id="rId20"/>
    <p:sldId id="383" r:id="rId21"/>
    <p:sldId id="390" r:id="rId22"/>
    <p:sldId id="386" r:id="rId23"/>
    <p:sldId id="387" r:id="rId24"/>
    <p:sldId id="391" r:id="rId25"/>
    <p:sldId id="392" r:id="rId26"/>
    <p:sldId id="328"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BA90A762-FD0A-0B48-950E-83D5258CAC62}">
          <p14:sldIdLst>
            <p14:sldId id="266"/>
            <p14:sldId id="369"/>
            <p14:sldId id="365"/>
            <p14:sldId id="470"/>
            <p14:sldId id="371"/>
            <p14:sldId id="372"/>
            <p14:sldId id="370"/>
            <p14:sldId id="374"/>
            <p14:sldId id="393"/>
            <p14:sldId id="512"/>
            <p14:sldId id="513"/>
            <p14:sldId id="377"/>
            <p14:sldId id="514"/>
            <p14:sldId id="515"/>
            <p14:sldId id="516"/>
            <p14:sldId id="517"/>
            <p14:sldId id="518"/>
            <p14:sldId id="384"/>
            <p14:sldId id="383"/>
            <p14:sldId id="390"/>
            <p14:sldId id="386"/>
            <p14:sldId id="387"/>
            <p14:sldId id="391"/>
            <p14:sldId id="392"/>
            <p14:sldId id="328"/>
          </p14:sldIdLst>
        </p14:section>
      </p14:sectionLst>
    </p:ext>
    <p:ext uri="{EFAFB233-063F-42B5-8137-9DF3F51BA10A}">
      <p15:sldGuideLst xmlns:p15="http://schemas.microsoft.com/office/powerpoint/2012/main" xmlns="">
        <p15:guide id="1" orient="horz" pos="2934" userDrawn="1">
          <p15:clr>
            <a:srgbClr val="A4A3A4"/>
          </p15:clr>
        </p15:guide>
        <p15:guide id="2" pos="3072" userDrawn="1">
          <p15:clr>
            <a:srgbClr val="A4A3A4"/>
          </p15:clr>
        </p15:guide>
        <p15:guide id="3" orient="horz" pos="3298" userDrawn="1">
          <p15:clr>
            <a:srgbClr val="A4A3A4"/>
          </p15:clr>
        </p15:guide>
        <p15:guide id="4" orient="horz" pos="3571">
          <p15:clr>
            <a:srgbClr val="A4A3A4"/>
          </p15:clr>
        </p15:guide>
        <p15:guide id="5" orient="horz" pos="4117">
          <p15:clr>
            <a:srgbClr val="A4A3A4"/>
          </p15:clr>
        </p15:guide>
        <p15:guide id="6" pos="5232">
          <p15:clr>
            <a:srgbClr val="A4A3A4"/>
          </p15:clr>
        </p15:guide>
        <p15:guide id="7" orient="horz" pos="2979">
          <p15:clr>
            <a:srgbClr val="A4A3A4"/>
          </p15:clr>
        </p15:guide>
        <p15:guide id="8" orient="horz" pos="4026">
          <p15:clr>
            <a:srgbClr val="A4A3A4"/>
          </p15:clr>
        </p15:guide>
        <p15:guide id="9" orient="horz" pos="4253">
          <p15:clr>
            <a:srgbClr val="A4A3A4"/>
          </p15:clr>
        </p15:guide>
        <p15:guide id="10" pos="741">
          <p15:clr>
            <a:srgbClr val="A4A3A4"/>
          </p15:clr>
        </p15:guide>
        <p15:guide id="11" pos="542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Mark Nelson" initials="MWN" lastIdx="0" clrIdx="1"/>
  <p:cmAuthor id="3" name="Evelyn Ivy CPA MBA CVA" initials="EICMC" lastIdx="14" clrIdx="2">
    <p:extLst/>
  </p:cmAuthor>
  <p:cmAuthor id="4" name="Karyn Smith" initials="KS" lastIdx="374" clrIdx="3">
    <p:extLst/>
  </p:cmAuthor>
  <p:cmAuthor id="5" name="Agate 10" initials="A1" lastIdx="2" clrIdx="4"/>
  <p:cmAuthor id="6" name="Colton Gigot" initials="C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FFFFCC"/>
    <a:srgbClr val="2E75B6"/>
    <a:srgbClr val="F79646"/>
    <a:srgbClr val="FFCC66"/>
    <a:srgbClr val="333300"/>
    <a:srgbClr val="996600"/>
    <a:srgbClr val="006699"/>
    <a:srgbClr val="00B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59" autoAdjust="0"/>
    <p:restoredTop sz="96269" autoAdjust="0"/>
  </p:normalViewPr>
  <p:slideViewPr>
    <p:cSldViewPr snapToObjects="1">
      <p:cViewPr>
        <p:scale>
          <a:sx n="112" d="100"/>
          <a:sy n="112" d="100"/>
        </p:scale>
        <p:origin x="-1056" y="-304"/>
      </p:cViewPr>
      <p:guideLst>
        <p:guide orient="horz" pos="2934"/>
        <p:guide orient="horz" pos="3298"/>
        <p:guide orient="horz" pos="3571"/>
        <p:guide orient="horz" pos="4117"/>
        <p:guide orient="horz" pos="2979"/>
        <p:guide orient="horz" pos="4026"/>
        <p:guide orient="horz" pos="4253"/>
        <p:guide pos="3072"/>
        <p:guide pos="5232"/>
        <p:guide pos="741"/>
        <p:guide pos="5428"/>
      </p:guideLst>
    </p:cSldViewPr>
  </p:slideViewPr>
  <p:outlineViewPr>
    <p:cViewPr>
      <p:scale>
        <a:sx n="33" d="100"/>
        <a:sy n="33" d="100"/>
      </p:scale>
      <p:origin x="152" y="23496"/>
    </p:cViewPr>
  </p:outlineViewPr>
  <p:notesTextViewPr>
    <p:cViewPr>
      <p:scale>
        <a:sx n="100" d="100"/>
        <a:sy n="100" d="100"/>
      </p:scale>
      <p:origin x="0" y="0"/>
    </p:cViewPr>
  </p:notesTextViewPr>
  <p:sorterViewPr>
    <p:cViewPr varScale="1">
      <p:scale>
        <a:sx n="100" d="100"/>
        <a:sy n="100" d="100"/>
      </p:scale>
      <p:origin x="0" y="27210"/>
    </p:cViewPr>
  </p:sorterViewPr>
  <p:notesViewPr>
    <p:cSldViewPr snapToObjects="1">
      <p:cViewPr>
        <p:scale>
          <a:sx n="201" d="100"/>
          <a:sy n="201" d="100"/>
        </p:scale>
        <p:origin x="-200" y="-8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commentAuthors" Target="commentAuthors.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focus on revenue recognition, which determines when and how much revenue appears in the income statement. </a:t>
            </a:r>
          </a:p>
          <a:p>
            <a:r>
              <a:rPr lang="en-US" sz="1200" b="0" i="0" u="none" strike="noStrike" kern="1200" baseline="0" dirty="0">
                <a:solidFill>
                  <a:schemeClr val="tx1"/>
                </a:solidFill>
                <a:latin typeface="+mn-lt"/>
                <a:ea typeface="+mn-ea"/>
                <a:cs typeface="+mn-cs"/>
              </a:rPr>
              <a:t>In Part A of this chapter we discuss the general approach for recognizing revenue in three situations—at a point in time, over a period of time, and for contracts that include multiple parts that might require recognizing revenue at different times. </a:t>
            </a:r>
          </a:p>
          <a:p>
            <a:r>
              <a:rPr lang="en-US" sz="1200" b="0" i="0" u="none" strike="noStrike" kern="1200" baseline="0" dirty="0">
                <a:solidFill>
                  <a:schemeClr val="tx1"/>
                </a:solidFill>
                <a:latin typeface="+mn-lt"/>
                <a:ea typeface="+mn-ea"/>
                <a:cs typeface="+mn-cs"/>
              </a:rPr>
              <a:t>In Part B we see how to deal with special issues that affect the revenue recognition process. </a:t>
            </a:r>
          </a:p>
          <a:p>
            <a:r>
              <a:rPr lang="en-US" sz="1200" b="0" i="0" u="none" strike="noStrike" kern="1200" baseline="0" dirty="0">
                <a:solidFill>
                  <a:schemeClr val="tx1"/>
                </a:solidFill>
                <a:latin typeface="+mn-lt"/>
                <a:ea typeface="+mn-ea"/>
                <a:cs typeface="+mn-cs"/>
              </a:rPr>
              <a:t>In Part C we discuss how to account for revenue in long-term contracts. </a:t>
            </a:r>
          </a:p>
          <a:p>
            <a:r>
              <a:rPr lang="en-US" sz="1200" b="0" i="0" u="none" strike="noStrike" kern="1200" baseline="0" dirty="0">
                <a:solidFill>
                  <a:schemeClr val="tx1"/>
                </a:solidFill>
                <a:latin typeface="+mn-lt"/>
                <a:ea typeface="+mn-ea"/>
                <a:cs typeface="+mn-cs"/>
              </a:rPr>
              <a:t>In an appendix we consider some aspects of GAAP that were eliminated by recent changes in accounting standards but that still will be used in practice until the end of 2017.</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5228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5–S3 </a:t>
            </a:r>
            <a:r>
              <a:rPr lang="en-US" sz="1200" b="0" i="0" u="none" strike="noStrike" kern="1200" baseline="0" dirty="0" smtClean="0">
                <a:solidFill>
                  <a:schemeClr val="tx1"/>
                </a:solidFill>
                <a:latin typeface="+mn-lt"/>
                <a:ea typeface="+mn-ea"/>
                <a:cs typeface="+mn-cs"/>
              </a:rPr>
              <a:t>Installment </a:t>
            </a:r>
            <a:r>
              <a:rPr lang="en-US" sz="1200" b="0" i="0" u="none" strike="noStrike" kern="1200" baseline="0" dirty="0">
                <a:solidFill>
                  <a:schemeClr val="tx1"/>
                </a:solidFill>
                <a:latin typeface="+mn-lt"/>
                <a:ea typeface="+mn-ea"/>
                <a:cs typeface="+mn-cs"/>
              </a:rPr>
              <a:t>Sales Method </a:t>
            </a:r>
            <a:r>
              <a:rPr lang="en-US" sz="1200" b="0" i="0" u="none" strike="noStrike" kern="1200" baseline="0" dirty="0" smtClean="0">
                <a:solidFill>
                  <a:schemeClr val="tx1"/>
                </a:solidFill>
                <a:latin typeface="+mn-lt"/>
                <a:ea typeface="+mn-ea"/>
                <a:cs typeface="+mn-cs"/>
              </a:rPr>
              <a:t>(cont.</a:t>
            </a:r>
            <a:r>
              <a:rPr lang="en-US" sz="1200" b="0" i="0" u="none" strike="noStrike" kern="1200" dirty="0" smtClean="0">
                <a:solidFill>
                  <a:schemeClr val="tx1"/>
                </a:solidFill>
                <a:latin typeface="+mn-lt"/>
                <a:ea typeface="+mn-ea"/>
                <a:cs typeface="+mn-cs"/>
              </a:rPr>
              <a:t> 2</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second set of entries records the collection of the first installment and recognizes the gross profit component of the payment, $60,000. Realized gross profit gets closed to income summary as part of the normal year-end closing process and is included in net income in the income statement. Journal entries to record the remaining three payments on November 1, 2019, 2020, and 2021, are identical.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2107197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Installment </a:t>
            </a:r>
            <a:r>
              <a:rPr lang="en-US" sz="1200" b="0" i="0" u="none" strike="noStrike" kern="1200" baseline="0" dirty="0">
                <a:solidFill>
                  <a:schemeClr val="tx1"/>
                </a:solidFill>
                <a:latin typeface="+mn-lt"/>
                <a:ea typeface="+mn-ea"/>
                <a:cs typeface="+mn-cs"/>
              </a:rPr>
              <a:t>Sales Method </a:t>
            </a:r>
            <a:r>
              <a:rPr lang="en-US" sz="1200" b="0" i="0" u="none" strike="noStrike" kern="1200" baseline="0" dirty="0" smtClean="0">
                <a:solidFill>
                  <a:schemeClr val="tx1"/>
                </a:solidFill>
                <a:latin typeface="+mn-lt"/>
                <a:ea typeface="+mn-ea"/>
                <a:cs typeface="+mn-cs"/>
              </a:rPr>
              <a:t>(concluded)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net amount of the receivable reflects the portion of the remaining payments to be received that represents cost recovery (70% × $600,000). The installment receivables are classified as current assets if they will be collected within one year (or within the company’s operating cycle, if longer); otherwise, they are classified as noncurrent assets.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2239664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we’ll discuss the second method of accounting used in situations where there is an extremely high degree of uncertainty regarding the ultimate cash collection on an installment sale. The </a:t>
            </a:r>
            <a:r>
              <a:rPr lang="en-US" sz="1200" b="1" i="0" u="none" strike="noStrike" kern="1200" baseline="0" dirty="0">
                <a:solidFill>
                  <a:schemeClr val="tx1"/>
                </a:solidFill>
                <a:latin typeface="+mn-lt"/>
                <a:ea typeface="+mn-ea"/>
                <a:cs typeface="+mn-cs"/>
              </a:rPr>
              <a:t>cost recovery method </a:t>
            </a:r>
            <a:r>
              <a:rPr lang="en-US" sz="1200" b="0" i="0" u="none" strike="noStrike" kern="1200" baseline="0" dirty="0">
                <a:solidFill>
                  <a:schemeClr val="tx1"/>
                </a:solidFill>
                <a:latin typeface="+mn-lt"/>
                <a:ea typeface="+mn-ea"/>
                <a:cs typeface="+mn-cs"/>
              </a:rPr>
              <a:t>is an even more conservative approach. This method defers all gross profit recognition until the cost of the item sold has been recovered.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a:t>
            </a:r>
            <a:r>
              <a:rPr lang="en-US" sz="1200" b="0" i="0" u="none" strike="noStrike" kern="1200" baseline="0" dirty="0">
                <a:solidFill>
                  <a:schemeClr val="tx1"/>
                </a:solidFill>
                <a:latin typeface="+mn-lt"/>
                <a:ea typeface="+mn-ea"/>
                <a:cs typeface="+mn-cs"/>
              </a:rPr>
              <a:t>Cost Recovery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refer to the same Belmont Corporation example. The gross profit recognition pattern applying the cost recovery method is as summarized in the table. As we can see, the company recognizes gross profit only after it recovers the $560,000 cost of the land. </a:t>
            </a:r>
            <a:r>
              <a:rPr lang="en-US" sz="1200" b="0" i="0" u="none" strike="noStrike" kern="1200" baseline="0" dirty="0" smtClean="0">
                <a:solidFill>
                  <a:schemeClr val="tx1"/>
                </a:solidFill>
                <a:latin typeface="+mn-lt"/>
                <a:ea typeface="+mn-ea"/>
                <a:cs typeface="+mn-cs"/>
              </a:rPr>
              <a:t>As </a:t>
            </a:r>
            <a:r>
              <a:rPr lang="en-US" sz="1200" b="0" i="0" u="none" strike="noStrike" kern="1200" baseline="0" dirty="0">
                <a:solidFill>
                  <a:schemeClr val="tx1"/>
                </a:solidFill>
                <a:latin typeface="+mn-lt"/>
                <a:ea typeface="+mn-ea"/>
                <a:cs typeface="+mn-cs"/>
              </a:rPr>
              <a:t>with the installment method, total gross profit equals the difference between the amount of cash collected and cost.</a:t>
            </a:r>
          </a:p>
          <a:p>
            <a:endParaRPr lang="en-US" sz="1200" b="0" i="0" u="none" strike="noStrike" kern="1200" baseline="0" dirty="0">
              <a:solidFill>
                <a:schemeClr val="tx1"/>
              </a:solidFill>
              <a:latin typeface="+mn-lt"/>
              <a:ea typeface="+mn-ea"/>
              <a:cs typeface="+mn-cs"/>
            </a:endParaRPr>
          </a:p>
          <a:p>
            <a:r>
              <a:rPr lang="en-US" dirty="0"/>
              <a:t>The cost recovery</a:t>
            </a:r>
            <a:r>
              <a:rPr lang="en-US" baseline="0" dirty="0"/>
              <a:t> </a:t>
            </a:r>
            <a:r>
              <a:rPr lang="en-US" dirty="0"/>
              <a:t>method’s initial journal</a:t>
            </a:r>
            <a:r>
              <a:rPr lang="en-US" baseline="0" dirty="0"/>
              <a:t> </a:t>
            </a:r>
            <a:r>
              <a:rPr lang="en-US" dirty="0"/>
              <a:t>entry is identical to</a:t>
            </a:r>
            <a:r>
              <a:rPr lang="en-US" baseline="0" dirty="0"/>
              <a:t> what we saw under </a:t>
            </a:r>
            <a:r>
              <a:rPr lang="en-US" dirty="0"/>
              <a:t>the installment sales</a:t>
            </a:r>
            <a:r>
              <a:rPr lang="en-US" baseline="0" dirty="0"/>
              <a:t> </a:t>
            </a:r>
            <a:r>
              <a:rPr lang="en-US" dirty="0"/>
              <a:t>method.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804089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(continued)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payments are received, gross profit only is recognized under the cost recovery method after all costs have been recovered.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404595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(cont. 2)</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payments are received, gross profit only is recognized under the cost recovery method after all costs have been recovered. </a:t>
            </a:r>
            <a:r>
              <a:rPr lang="en-US" sz="1200" b="0" i="0" u="none" strike="noStrike" kern="1200" baseline="0" dirty="0" smtClean="0">
                <a:solidFill>
                  <a:schemeClr val="tx1"/>
                </a:solidFill>
                <a:latin typeface="+mn-lt"/>
                <a:ea typeface="+mn-ea"/>
                <a:cs typeface="+mn-cs"/>
              </a:rPr>
              <a:t>Since </a:t>
            </a:r>
            <a:r>
              <a:rPr lang="en-US" sz="1200" b="0" i="0" u="none" strike="noStrike" kern="1200" baseline="0" dirty="0">
                <a:solidFill>
                  <a:schemeClr val="tx1"/>
                </a:solidFill>
                <a:latin typeface="+mn-lt"/>
                <a:ea typeface="+mn-ea"/>
                <a:cs typeface="+mn-cs"/>
              </a:rPr>
              <a:t>the gross profit is not recognized until the cost is recovered, no journal entries record the gross profit for 2018 and 2019. </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2617114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(cont. 3)</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On November 1, 2020, $40,000 of gross profit is recognized and deferred gross profit is reduced by the same amount</a:t>
            </a:r>
            <a:r>
              <a:rPr lang="en-US" sz="1200" b="0" i="0" u="none" strike="noStrike" kern="1200" baseline="0" dirty="0" smtClean="0">
                <a:solidFill>
                  <a:schemeClr val="tx1"/>
                </a:solidFill>
                <a:latin typeface="+mn-lt"/>
                <a:ea typeface="+mn-ea"/>
                <a:cs typeface="+mn-cs"/>
              </a:rPr>
              <a:t>. Belmont </a:t>
            </a:r>
            <a:r>
              <a:rPr lang="en-US" sz="1200" b="0" i="0" u="none" strike="noStrike" kern="1200" baseline="0" dirty="0">
                <a:solidFill>
                  <a:schemeClr val="tx1"/>
                </a:solidFill>
                <a:latin typeface="+mn-lt"/>
                <a:ea typeface="+mn-ea"/>
                <a:cs typeface="+mn-cs"/>
              </a:rPr>
              <a:t>can recognize some gross profit because it has recovered all of its cost.</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2611370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(concluded)</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remaining of the gross profit is recognized on November 1, 2021.</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441821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in the software industry often sell multiple software elements in a bundle for a lump-sum contract price. The bundle often includes product, upgrades, post-contract customer support, and other services. More broadly, many companies sell bundled contracts</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issue for such companies concerns the timing of revenue recognition for each of the parts of the bundle.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Prior to ASU No. </a:t>
            </a:r>
            <a:r>
              <a:rPr lang="en-US" sz="1200" b="0" i="0" u="none" strike="noStrike" kern="1200" baseline="0" dirty="0" smtClean="0">
                <a:solidFill>
                  <a:schemeClr val="tx1"/>
                </a:solidFill>
                <a:latin typeface="+mn-lt"/>
                <a:ea typeface="+mn-ea"/>
                <a:cs typeface="+mn-cs"/>
              </a:rPr>
              <a:t>2014–09</a:t>
            </a:r>
            <a:r>
              <a:rPr lang="en-US" sz="1200" b="0" i="0" u="none" strike="noStrike" kern="1200" baseline="0" dirty="0">
                <a:solidFill>
                  <a:schemeClr val="tx1"/>
                </a:solidFill>
                <a:latin typeface="+mn-lt"/>
                <a:ea typeface="+mn-ea"/>
                <a:cs typeface="+mn-cs"/>
              </a:rPr>
              <a:t>, GAAP required that the revenue associated with a software contract that included multiple elements be allocated to the elements based on “vendor specific objective evidence” </a:t>
            </a:r>
            <a:r>
              <a:rPr lang="en-US" sz="1200" b="0" i="0" u="none" strike="noStrike" kern="1200" baseline="0" dirty="0" smtClean="0">
                <a:solidFill>
                  <a:schemeClr val="tx1"/>
                </a:solidFill>
                <a:latin typeface="+mn-lt"/>
                <a:ea typeface="+mn-ea"/>
                <a:cs typeface="+mn-cs"/>
              </a:rPr>
              <a:t>(VSOE) </a:t>
            </a:r>
            <a:r>
              <a:rPr lang="en-US" sz="1200" b="0" i="0" u="none" strike="noStrike" kern="1200" baseline="0" dirty="0">
                <a:solidFill>
                  <a:schemeClr val="tx1"/>
                </a:solidFill>
                <a:latin typeface="+mn-lt"/>
                <a:ea typeface="+mn-ea"/>
                <a:cs typeface="+mn-cs"/>
              </a:rPr>
              <a:t>of fair values of the individual elements. The VSOE of fair values are the sales prices of the elements when sold separately by that vendor. If VSOE didn’t exist, revenue recognition was deferred until VSOE became available or until all elements of the contract had been delivered.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Prior to the ASU, non-software arrangements were treated differently from software arrangements</a:t>
            </a:r>
            <a:r>
              <a:rPr lang="en-US" sz="1200" b="0" i="0" u="none" strike="noStrike" kern="1200" baseline="0" dirty="0" smtClean="0">
                <a:solidFill>
                  <a:schemeClr val="tx1"/>
                </a:solidFill>
                <a:latin typeface="+mn-lt"/>
                <a:ea typeface="+mn-ea"/>
                <a:cs typeface="+mn-cs"/>
              </a:rPr>
              <a:t>. They </a:t>
            </a:r>
            <a:r>
              <a:rPr lang="en-US" sz="1200" b="0" i="0" u="none" strike="noStrike" kern="1200" baseline="0" dirty="0">
                <a:solidFill>
                  <a:schemeClr val="tx1"/>
                </a:solidFill>
                <a:latin typeface="+mn-lt"/>
                <a:ea typeface="+mn-ea"/>
                <a:cs typeface="+mn-cs"/>
              </a:rPr>
              <a:t>did not require VSOE in order to allocate the contract price to the elements in the contract</a:t>
            </a:r>
            <a:r>
              <a:rPr lang="en-US" sz="1200" b="0" i="0" u="none" strike="noStrike" kern="1200" baseline="0" dirty="0" smtClean="0">
                <a:solidFill>
                  <a:schemeClr val="tx1"/>
                </a:solidFill>
                <a:latin typeface="+mn-lt"/>
                <a:ea typeface="+mn-ea"/>
                <a:cs typeface="+mn-cs"/>
              </a:rPr>
              <a:t>. Estimated </a:t>
            </a:r>
            <a:r>
              <a:rPr lang="en-US" sz="1200" b="0" i="0" u="none" strike="noStrike" kern="1200" baseline="0" dirty="0">
                <a:solidFill>
                  <a:schemeClr val="tx1"/>
                </a:solidFill>
                <a:latin typeface="+mn-lt"/>
                <a:ea typeface="+mn-ea"/>
                <a:cs typeface="+mn-cs"/>
              </a:rPr>
              <a:t>fair values of those elements were sufficient.</a:t>
            </a:r>
          </a:p>
          <a:p>
            <a:endParaRPr lang="en-US" sz="1200" b="0" i="0" u="none" strike="noStrike" kern="1200" baseline="0" dirty="0">
              <a:solidFill>
                <a:schemeClr val="tx1"/>
              </a:solidFill>
              <a:latin typeface="+mn-lt"/>
              <a:ea typeface="+mn-ea"/>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Under the ASU, </a:t>
            </a:r>
            <a:r>
              <a:rPr lang="en-US" dirty="0"/>
              <a:t>revenue for all multiple-deliverable contracts is allocated to the performance obligations in those contracts based on actual or estimated </a:t>
            </a:r>
            <a:r>
              <a:rPr lang="en-US" dirty="0" smtClean="0"/>
              <a:t>stand-alone </a:t>
            </a:r>
            <a:r>
              <a:rPr lang="en-US" dirty="0"/>
              <a:t>selling prices of these individual performance</a:t>
            </a:r>
            <a:r>
              <a:rPr lang="en-US" baseline="0" dirty="0"/>
              <a:t> obligations.</a:t>
            </a:r>
            <a:endParaRPr lang="en-US" b="0" i="0" u="none" strike="noStrike" kern="1200" baseline="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suppose 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 Based on that VSOE, the software comprises 80% of the total fair values, and the technical support 20%. Therefore, the seller would recognize $72,000 ($90,000 × 80%) in revenue up front when the software is delivered, and defer the remaining $18,000 ($90,000 × 20%) and recognize it ratably over the next six months as the technical support service is provided.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VSOE was not available, the vendor couldn’t recognize any revenue initially, and instead would recognize the entire $90,000 ratably over the six-month period.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revenue recognition approach established in ASU No. </a:t>
            </a:r>
            <a:r>
              <a:rPr lang="en-US" sz="1200" b="0" i="0" u="none" strike="noStrike" kern="1200" baseline="0" dirty="0" smtClean="0">
                <a:solidFill>
                  <a:schemeClr val="tx1"/>
                </a:solidFill>
                <a:latin typeface="+mn-lt"/>
                <a:ea typeface="+mn-ea"/>
                <a:cs typeface="+mn-cs"/>
              </a:rPr>
              <a:t>2014–09 </a:t>
            </a:r>
            <a:r>
              <a:rPr lang="en-US" sz="1200" b="0" i="0" u="none" strike="noStrike" kern="1200" baseline="0" dirty="0">
                <a:solidFill>
                  <a:schemeClr val="tx1"/>
                </a:solidFill>
                <a:latin typeface="+mn-lt"/>
                <a:ea typeface="+mn-ea"/>
                <a:cs typeface="+mn-cs"/>
              </a:rPr>
              <a:t>must be adopted by companies issuing reports under U.S. GAAP for periods beginning after December 15, 2017, and for companies issuing reports under IFRS for periods beginning January 1, 2018. Companies may adopt the ASU one year earlier than required.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appendix discusses GAAP that is eliminated by the ASU but that is traditionally covered in intermediate accounting courses. GAAP covered in this appendix will be relevant until the ASU becomes effective, and students taking the CPA or CMA exams will be responsible for this GAAP until six months after the effective date of the ASU.</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3825361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a:t>The use of franchise arrangements is popular throughout the world</a:t>
            </a:r>
            <a:r>
              <a:rPr lang="en-US" dirty="0" smtClean="0"/>
              <a:t>. Many </a:t>
            </a:r>
            <a:r>
              <a:rPr lang="en-US" dirty="0"/>
              <a:t>retail outlets for fast food, restaurants, motels, and auto rental agencies are operated as franchises. In franchise arrangements, the franchisor, such as McDonald’s Corporation, grants to the franchisee, often an individual, the right to sell the franchisor’s products and use its name for a specified period of time. The fees to be paid by the franchisee to the franchisor usually comprise (1) an initial franchise fee and (2) continuing franchise fees.</a:t>
            </a:r>
            <a:endParaRPr lang="en-IN" sz="4000" i="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1465893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Initial franchise fees compensate the franchisor for the right to use its name and sell its products, as well as for such services as assistance in finding a location, constructing the facilities, and training employees. The initial franchise fee usually is a fixed amount, but it may be payable in installments.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In the early 1960s and 1970s, many franchisors recognized the entire initial franchise fee as revenue in the period in which the contract was signed. However, in many cases the fee included payment for significant services to be performed after that period and the fee was collectible in installments over an extended period of time, creating uncertainty as to cash collection. GAAP was modified to require that substantially all of the initial services of the franchisor required by the franchise agreement be performed before the initial franchise fee could be recognized as revenue. If the initial franchise fee was collectible in installments, and if a reasonable estimate of bad debts could not be made, the installment sales or cost recovery methods were required.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Unlike initial franchise fees, continuing franchise fees compensate the franchisor for ongoing rights and services provided over the life of the franchise agreement. These fees sometimes are a fixed annual or monthly amount, a percentage of the volume of business done by the franchise, or a combination of both. They usually do not present any accounting difficulty and previous GAAP required that they be recognized by the franchisor as revenue over time in the periods the services are performed by the franchisor, which generally corresponded to the periods they are received.</a:t>
            </a: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3299005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effectLst/>
                <a:latin typeface="Calibri" pitchFamily="34" charset="0"/>
                <a:ea typeface="SimSun" pitchFamily="2" charset="-122"/>
                <a:cs typeface="Calibri" pitchFamily="34" charset="0"/>
              </a:rPr>
              <a:t>Illustration 5</a:t>
            </a:r>
            <a:r>
              <a:rPr kumimoji="0" lang="en-AU" altLang="en-US" sz="1200" b="0" i="0" u="none" strike="noStrike" cap="none" normalizeH="0" baseline="0" dirty="0">
                <a:ln>
                  <a:noFill/>
                </a:ln>
                <a:effectLst/>
                <a:latin typeface="Calibri" pitchFamily="34" charset="0"/>
                <a:ea typeface="SimSun" pitchFamily="2" charset="-122"/>
                <a:cs typeface="Calibri" pitchFamily="34" charset="0"/>
              </a:rPr>
              <a:t>–S4 (Appendix) Franchise Sales</a:t>
            </a:r>
            <a:endParaRPr lang="en-US" sz="1200" b="0" i="0" u="none" strike="noStrike" kern="1200"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Assuming that the initial services to be performed by Red Hot subsequent to the contract signing are substantial but that collectability of the installment note receivable is reasonably certain, the following journal entry is recorded: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Unearned franchise fee revenue is a liability. It would be reduced to zero and revenue would be recognized when the initial services have been performed. This could occur in increments or at one point in time, depending on the circumstances.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in our illustration, if substantial performance was deemed to have occurred when the franchise began operations, the following entry would be recorded: </a:t>
            </a:r>
          </a:p>
          <a:p>
            <a:r>
              <a:rPr lang="en-US" sz="1200" b="1" i="0" u="none" strike="noStrike" kern="1200" baseline="0" dirty="0">
                <a:solidFill>
                  <a:schemeClr val="tx1"/>
                </a:solidFill>
                <a:latin typeface="+mn-lt"/>
                <a:ea typeface="+mn-ea"/>
                <a:cs typeface="+mn-cs"/>
              </a:rPr>
              <a:t>March 31, 2018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Cash 	  10,000 	</a:t>
            </a:r>
          </a:p>
          <a:p>
            <a:r>
              <a:rPr lang="en-US" sz="1200" b="0" i="0" u="none" strike="noStrike" kern="1200" baseline="0" dirty="0">
                <a:solidFill>
                  <a:schemeClr val="tx1"/>
                </a:solidFill>
                <a:latin typeface="+mn-lt"/>
                <a:ea typeface="+mn-ea"/>
                <a:cs typeface="+mn-cs"/>
              </a:rPr>
              <a:t>Note receivable 40,000 	</a:t>
            </a:r>
          </a:p>
          <a:p>
            <a:r>
              <a:rPr lang="en-US" sz="1200" b="0" i="0" u="none" strike="noStrike" kern="1200" baseline="0" dirty="0">
                <a:solidFill>
                  <a:schemeClr val="tx1"/>
                </a:solidFill>
                <a:latin typeface="+mn-lt"/>
                <a:ea typeface="+mn-ea"/>
                <a:cs typeface="+mn-cs"/>
              </a:rPr>
              <a:t>       Unearned franchise fee revenue 	50,000 	</a:t>
            </a:r>
          </a:p>
          <a:p>
            <a:r>
              <a:rPr lang="en-US" sz="1200" b="0" i="1" u="none" strike="noStrike" kern="1200" baseline="0" dirty="0">
                <a:solidFill>
                  <a:schemeClr val="tx1"/>
                </a:solidFill>
                <a:latin typeface="+mn-lt"/>
                <a:ea typeface="+mn-ea"/>
                <a:cs typeface="+mn-cs"/>
              </a:rPr>
              <a:t>To record franchise agreement and down payment. </a:t>
            </a:r>
            <a:r>
              <a:rPr lang="en-US" sz="1200" b="0" i="0" u="none" strike="noStrike" kern="1200" baseline="0" dirty="0">
                <a:solidFill>
                  <a:schemeClr val="tx1"/>
                </a:solidFill>
                <a:latin typeface="+mn-lt"/>
                <a:ea typeface="+mn-ea"/>
                <a:cs typeface="+mn-cs"/>
              </a:rPr>
              <a:t>	</a:t>
            </a:r>
          </a:p>
          <a:p>
            <a:endParaRPr kumimoji="0" lang="en-AU" altLang="en-US" sz="1200" b="0" i="0" u="none" strike="noStrike" cap="none" normalizeH="0" baseline="0" dirty="0">
              <a:ln>
                <a:noFill/>
              </a:ln>
              <a:solidFill>
                <a:srgbClr val="632423"/>
              </a:solidFill>
              <a:effectLst/>
              <a:latin typeface="Calibri" pitchFamily="34" charset="0"/>
              <a:ea typeface="SimSun" pitchFamily="2" charset="-122"/>
              <a:cs typeface="Calibri" pitchFamily="34" charset="0"/>
            </a:endParaRPr>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2187196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solidFill>
                  <a:srgbClr val="000000"/>
                </a:solidFill>
                <a:effectLst/>
                <a:latin typeface="Calibri" pitchFamily="34" charset="0"/>
                <a:ea typeface="SimSun" pitchFamily="2" charset="-122"/>
                <a:cs typeface="Calibri" pitchFamily="34" charset="0"/>
              </a:rPr>
              <a:t>Illustration </a:t>
            </a:r>
            <a:r>
              <a:rPr kumimoji="0" lang="en-AU" altLang="en-US" sz="1200" b="0" i="0" u="none" strike="noStrike" cap="none" normalizeH="0" baseline="0" dirty="0">
                <a:ln>
                  <a:noFill/>
                </a:ln>
                <a:solidFill>
                  <a:srgbClr val="000000"/>
                </a:solidFill>
                <a:effectLst/>
                <a:latin typeface="Calibri" pitchFamily="34" charset="0"/>
                <a:ea typeface="SimSun" pitchFamily="2" charset="-122"/>
                <a:cs typeface="Calibri" pitchFamily="34" charset="0"/>
              </a:rPr>
              <a:t>5–S4 (Appendix)</a:t>
            </a:r>
            <a:endParaRPr lang="en-US" sz="1200" b="0" i="0" u="none" strike="noStrike" kern="1200" baseline="0" dirty="0">
              <a:solidFill>
                <a:srgbClr val="000000"/>
              </a:solidFill>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collectability of the installment note receivable is uncertain and there is no basis for estimating uncollectible amounts, the September 30 entry would record a credit to deferred franchise fee revenue, which is then recognized as being earned using either the installment sales or cost recovery methods. </a:t>
            </a:r>
          </a:p>
          <a:p>
            <a:endParaRPr lang="en-US" sz="1200" b="0" i="0" u="none" strike="noStrike" kern="1200" baseline="0" dirty="0">
              <a:solidFill>
                <a:schemeClr val="tx1"/>
              </a:solidFill>
              <a:latin typeface="+mn-lt"/>
              <a:ea typeface="+mn-ea"/>
              <a:cs typeface="+mn-cs"/>
            </a:endParaRPr>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21871966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5–S4 </a:t>
            </a:r>
            <a:r>
              <a:rPr lang="en-US" sz="1200" b="0" i="0" u="none" strike="noStrike" kern="1200" baseline="0" dirty="0" smtClean="0">
                <a:solidFill>
                  <a:schemeClr val="tx1"/>
                </a:solidFill>
                <a:latin typeface="+mn-lt"/>
                <a:ea typeface="+mn-ea"/>
                <a:cs typeface="+mn-cs"/>
              </a:rPr>
              <a:t>Franchise </a:t>
            </a:r>
            <a:r>
              <a:rPr lang="en-US" sz="1200" b="0" i="0" u="none" strike="noStrike" kern="1200" baseline="0" dirty="0">
                <a:solidFill>
                  <a:schemeClr val="tx1"/>
                </a:solidFill>
                <a:latin typeface="+mn-lt"/>
                <a:ea typeface="+mn-ea"/>
                <a:cs typeface="+mn-cs"/>
              </a:rPr>
              <a:t>Sales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continuing franchise fee is recognized as revenue on a monthly basis. Each month an increase in cash of $1,000 is debited and service revenue is credited for the same amount. The </a:t>
            </a:r>
            <a:r>
              <a:rPr lang="en-US" sz="1200" b="0" i="0" u="none" strike="noStrike" kern="1200" baseline="0" dirty="0">
                <a:solidFill>
                  <a:schemeClr val="tx1"/>
                </a:solidFill>
                <a:latin typeface="+mn-lt"/>
                <a:ea typeface="+mn-ea"/>
                <a:cs typeface="+mn-cs"/>
              </a:rPr>
              <a:t>expenses incurred by the franchisor in providing these continuing franchise services should be recognized in the same periods as the service revenue.</a:t>
            </a:r>
          </a:p>
          <a:p>
            <a:endParaRPr lang="en-US" sz="1200" b="0" i="0" u="none" strike="noStrike"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2187196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71553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5–S1 Some Important Changes in Revenue Recognition GAAP Resulting from ASU No. </a:t>
            </a:r>
            <a:r>
              <a:rPr lang="en-US" sz="1200" b="0" i="0" u="none" strike="noStrike" kern="1200" baseline="0" dirty="0" smtClean="0">
                <a:solidFill>
                  <a:schemeClr val="tx1"/>
                </a:solidFill>
                <a:latin typeface="+mn-lt"/>
                <a:ea typeface="+mn-ea"/>
                <a:cs typeface="+mn-cs"/>
              </a:rPr>
              <a:t>2014–09 </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ASU No. </a:t>
            </a:r>
            <a:r>
              <a:rPr lang="en-US" sz="1200" b="0" i="0" u="none" strike="noStrike" kern="1200" baseline="0" dirty="0" smtClean="0">
                <a:solidFill>
                  <a:schemeClr val="tx1"/>
                </a:solidFill>
                <a:latin typeface="+mn-lt"/>
                <a:ea typeface="+mn-ea"/>
                <a:cs typeface="+mn-cs"/>
              </a:rPr>
              <a:t>2014–09 </a:t>
            </a:r>
            <a:r>
              <a:rPr lang="en-US" sz="1200" b="0" i="0" u="none" strike="noStrike" kern="1200" baseline="0" dirty="0">
                <a:solidFill>
                  <a:schemeClr val="tx1"/>
                </a:solidFill>
                <a:latin typeface="+mn-lt"/>
                <a:ea typeface="+mn-ea"/>
                <a:cs typeface="+mn-cs"/>
              </a:rPr>
              <a:t>replaced over 200 specific items of revenue recognition guidance. The exhibit shown in this slide and the slide that follows summarize some important changes in GAAP that occurred.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1236276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Illustration </a:t>
            </a:r>
            <a:r>
              <a:rPr lang="en-US" sz="1200" b="0" i="0" u="none" strike="noStrike" kern="1200" baseline="0" dirty="0">
                <a:solidFill>
                  <a:schemeClr val="tx1"/>
                </a:solidFill>
                <a:latin typeface="+mn-lt"/>
                <a:ea typeface="+mn-ea"/>
                <a:cs typeface="+mn-cs"/>
              </a:rPr>
              <a:t>5–S1 </a:t>
            </a:r>
            <a:r>
              <a:rPr lang="en-US" sz="1200" b="0" i="0" u="none" strike="noStrike" kern="1200" baseline="0" dirty="0" smtClean="0">
                <a:solidFill>
                  <a:schemeClr val="tx1"/>
                </a:solidFill>
                <a:latin typeface="+mn-lt"/>
                <a:ea typeface="+mn-ea"/>
                <a:cs typeface="+mn-cs"/>
              </a:rPr>
              <a:t>Some </a:t>
            </a:r>
            <a:r>
              <a:rPr lang="en-US" sz="1200" b="0" i="0" u="none" strike="noStrike" kern="1200" baseline="0" dirty="0">
                <a:solidFill>
                  <a:schemeClr val="tx1"/>
                </a:solidFill>
                <a:latin typeface="+mn-lt"/>
                <a:ea typeface="+mn-ea"/>
                <a:cs typeface="+mn-cs"/>
              </a:rPr>
              <a:t>Important Changes in Revenue Recognition GAAP Resulting from ASU No. </a:t>
            </a:r>
            <a:r>
              <a:rPr lang="en-US" sz="1200" b="0" i="0" u="none" strike="noStrike" kern="1200" baseline="0" dirty="0" smtClean="0">
                <a:solidFill>
                  <a:schemeClr val="tx1"/>
                </a:solidFill>
                <a:latin typeface="+mn-lt"/>
                <a:ea typeface="+mn-ea"/>
                <a:cs typeface="+mn-cs"/>
              </a:rPr>
              <a:t>2014–09 (continued)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2739149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Previous </a:t>
            </a:r>
            <a:r>
              <a:rPr lang="en-US" sz="1200" b="0" i="0" u="none" strike="noStrike" kern="1200" baseline="0" dirty="0" smtClean="0">
                <a:solidFill>
                  <a:schemeClr val="tx1"/>
                </a:solidFill>
                <a:latin typeface="+mn-lt"/>
                <a:ea typeface="+mn-ea"/>
                <a:cs typeface="+mn-cs"/>
              </a:rPr>
              <a:t>GAAP</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based </a:t>
            </a:r>
            <a:r>
              <a:rPr lang="en-US" sz="1200" b="0" i="0" u="none" strike="noStrike" kern="1200" baseline="0" dirty="0">
                <a:solidFill>
                  <a:schemeClr val="tx1"/>
                </a:solidFill>
                <a:latin typeface="+mn-lt"/>
                <a:ea typeface="+mn-ea"/>
                <a:cs typeface="+mn-cs"/>
              </a:rPr>
              <a:t>revenue recognition on the </a:t>
            </a:r>
            <a:r>
              <a:rPr lang="en-US" dirty="0"/>
              <a:t>“realization principle,” which required that we recognize revenue when </a:t>
            </a:r>
            <a:r>
              <a:rPr lang="en-US" b="1" dirty="0"/>
              <a:t>both</a:t>
            </a:r>
            <a:r>
              <a:rPr lang="en-US" dirty="0"/>
              <a:t> </a:t>
            </a:r>
          </a:p>
          <a:p>
            <a:pPr marL="228600" indent="-228600">
              <a:spcBef>
                <a:spcPct val="0"/>
              </a:spcBef>
              <a:buFont typeface="+mj-lt"/>
              <a:buAutoNum type="arabicPeriod"/>
            </a:pPr>
            <a:r>
              <a:rPr lang="en-US" dirty="0"/>
              <a:t>the earnings process is virtually complete, and </a:t>
            </a:r>
          </a:p>
          <a:p>
            <a:pPr marL="228600" indent="-228600">
              <a:spcBef>
                <a:spcPct val="0"/>
              </a:spcBef>
              <a:buFont typeface="+mj-lt"/>
              <a:buAutoNum type="arabicPeriod"/>
            </a:pPr>
            <a:r>
              <a:rPr lang="en-US" dirty="0"/>
              <a:t>there is reasonable certainty as to the collectibility of the assets to be received. </a:t>
            </a:r>
          </a:p>
          <a:p>
            <a:pPr>
              <a:spcBef>
                <a:spcPct val="0"/>
              </a:spcBef>
            </a:pPr>
            <a:endParaRPr lang="en-US" dirty="0"/>
          </a:p>
          <a:p>
            <a:pPr>
              <a:spcBef>
                <a:spcPct val="0"/>
              </a:spcBef>
            </a:pPr>
            <a:r>
              <a:rPr lang="en-US" altLang="en-US" dirty="0">
                <a:ea typeface="ＭＳ Ｐゴシック" pitchFamily="34" charset="-128"/>
              </a:rPr>
              <a:t>Note that the</a:t>
            </a:r>
            <a:r>
              <a:rPr lang="en-US" altLang="en-US" baseline="0" dirty="0">
                <a:ea typeface="ＭＳ Ｐゴシック" pitchFamily="34" charset="-128"/>
              </a:rPr>
              <a:t> realization principle differs from ASU </a:t>
            </a:r>
            <a:r>
              <a:rPr lang="en-US" altLang="en-US" baseline="0" dirty="0" smtClean="0">
                <a:ea typeface="ＭＳ Ｐゴシック" pitchFamily="34" charset="-128"/>
              </a:rPr>
              <a:t>2014–9</a:t>
            </a:r>
            <a:r>
              <a:rPr lang="en-US" altLang="en-US" baseline="0" dirty="0">
                <a:ea typeface="ＭＳ Ｐゴシック" pitchFamily="34" charset="-128"/>
              </a:rPr>
              <a:t>’s core revenue recognition principle, but the ASU as operationalized retains some of the flavor of the realization principle</a:t>
            </a:r>
            <a:r>
              <a:rPr lang="en-US" altLang="en-US" baseline="0" dirty="0" smtClean="0">
                <a:ea typeface="ＭＳ Ｐゴシック" pitchFamily="34" charset="-128"/>
              </a:rPr>
              <a:t>. The </a:t>
            </a:r>
            <a:r>
              <a:rPr lang="en-US" altLang="en-US" baseline="0" dirty="0">
                <a:ea typeface="ＭＳ Ｐゴシック" pitchFamily="34" charset="-128"/>
              </a:rPr>
              <a:t>ASU focuses on satisfying performance obligations (which has some similarity to completing the earnings process) and requires collectibility of receivables to be probable before revenue can be recognized (which is less stringent but similar to requiring reasonable certainty of collectibility).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2914624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Customers sometimes are allowed to pay for purchases on an installment basis with relatively small down payments and long payment periods. These payment characteristics, combined with the general speculative nature of many of these transactions, may translate into extreme uncertainty concerning the collectibility of the installment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such a situation, GAAP previously required the use of one of two accounting techniques, the installment sales method or the cost recovery method.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installment sales method recognizes revenue and costs only when cash payments are received. Each payment is assumed to be composed of two components: (1) a partial recovery of the cost of the item sold, and (2) a gross profit component. These components are determined by the gross profit percentage applicable to the sale, which is calculated as gross profit divided by sales.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Installment </a:t>
            </a:r>
            <a:r>
              <a:rPr lang="en-US" sz="1200" b="0" i="0" u="none" strike="noStrike" kern="1200" baseline="0" dirty="0">
                <a:solidFill>
                  <a:schemeClr val="tx1"/>
                </a:solidFill>
                <a:latin typeface="+mn-lt"/>
                <a:ea typeface="+mn-ea"/>
                <a:cs typeface="+mn-cs"/>
              </a:rPr>
              <a:t>Sales Method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our illustration, Belmont Corporation made a gross profit of $240,000 on the sale of land, which is calculated as the sales price of $800,000 less land cost of $560,000. The gross profit percentage thus equals 30%, calculated as gross profit divided by sales.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863147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Installment </a:t>
            </a:r>
            <a:r>
              <a:rPr lang="en-US" sz="1200" b="0" i="0" u="none" strike="noStrike" kern="1200" baseline="0" dirty="0">
                <a:solidFill>
                  <a:schemeClr val="tx1"/>
                </a:solidFill>
                <a:latin typeface="+mn-lt"/>
                <a:ea typeface="+mn-ea"/>
                <a:cs typeface="+mn-cs"/>
              </a:rPr>
              <a:t>Sales Method </a:t>
            </a:r>
            <a:r>
              <a:rPr lang="en-US" sz="1200" b="0" i="0" u="none" strike="noStrike" kern="1200" baseline="0" dirty="0" smtClean="0">
                <a:solidFill>
                  <a:schemeClr val="tx1"/>
                </a:solidFill>
                <a:latin typeface="+mn-lt"/>
                <a:ea typeface="+mn-ea"/>
                <a:cs typeface="+mn-cs"/>
              </a:rPr>
              <a:t>(continued)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collection of cash and the recognition of gross profit under the installment method are as summarized in the table. Of the $</a:t>
            </a:r>
            <a:r>
              <a:rPr lang="en-US" sz="1200" b="0" i="0" u="none" strike="noStrike" kern="1200" baseline="0" dirty="0" smtClean="0">
                <a:solidFill>
                  <a:schemeClr val="tx1"/>
                </a:solidFill>
                <a:latin typeface="+mn-lt"/>
                <a:ea typeface="+mn-ea"/>
                <a:cs typeface="+mn-cs"/>
              </a:rPr>
              <a:t>200,000 collected </a:t>
            </a:r>
            <a:r>
              <a:rPr lang="en-US" sz="1200" b="0" i="0" u="none" strike="noStrike" kern="1200" baseline="0" dirty="0">
                <a:solidFill>
                  <a:schemeClr val="tx1"/>
                </a:solidFill>
                <a:latin typeface="+mn-lt"/>
                <a:ea typeface="+mn-ea"/>
                <a:cs typeface="+mn-cs"/>
              </a:rPr>
              <a:t>annually, gross profit recognized in a period will be equal to the gross profit percentage, that is 30%</a:t>
            </a:r>
            <a:r>
              <a:rPr lang="en-US" sz="1200" b="0" i="0" u="none" strike="noStrike" kern="1200" baseline="0" dirty="0" smtClean="0">
                <a:solidFill>
                  <a:schemeClr val="tx1"/>
                </a:solidFill>
                <a:latin typeface="+mn-lt"/>
                <a:ea typeface="+mn-ea"/>
                <a:cs typeface="+mn-cs"/>
              </a:rPr>
              <a:t>, multiplied </a:t>
            </a:r>
            <a:r>
              <a:rPr lang="en-US" sz="1200" b="0" i="0" u="none" strike="noStrike" kern="1200" baseline="0" dirty="0">
                <a:solidFill>
                  <a:schemeClr val="tx1"/>
                </a:solidFill>
                <a:latin typeface="+mn-lt"/>
                <a:ea typeface="+mn-ea"/>
                <a:cs typeface="+mn-cs"/>
              </a:rPr>
              <a:t>by the period’s cash collection. In this example, we ignore the collection of interest and the recognition of interest revenue to concentrate on the collection of the $800,000 sales price and the recognition of gross profit on the sale.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look at how the journal entries are recorded at each stage. On November 1, 2018, the company records the installment receivable with a debit of $800,000, increasing the asset, and reduces inventory by crediting it for the cost of the land. The difference between the selling price and the cost of sales represents the gross profit on the sale of $240,000</a:t>
            </a:r>
            <a:r>
              <a:rPr lang="en-US" sz="1200" b="0" i="0" u="none" strike="noStrike" kern="1200" baseline="0" dirty="0" smtClean="0">
                <a:solidFill>
                  <a:schemeClr val="tx1"/>
                </a:solidFill>
                <a:latin typeface="+mn-lt"/>
                <a:ea typeface="+mn-ea"/>
                <a:cs typeface="+mn-cs"/>
              </a:rPr>
              <a:t>. Gross </a:t>
            </a:r>
            <a:r>
              <a:rPr lang="en-US" sz="1200" b="0" i="0" u="none" strike="noStrike" kern="1200" baseline="0" dirty="0">
                <a:solidFill>
                  <a:schemeClr val="tx1"/>
                </a:solidFill>
                <a:latin typeface="+mn-lt"/>
                <a:ea typeface="+mn-ea"/>
                <a:cs typeface="+mn-cs"/>
              </a:rPr>
              <a:t>profit will be recognized in net income only as collections are received. Therefore, it is deferred initially by recording it in an account called deferred gross profit, a contra account to the installment receivable. The deferred gross profit account will be reduced as collections are received until all profit has been recognized.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863147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05708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a:t>
            </a:r>
            <a:r>
              <a:rPr lang="en-US" altLang="en-US" dirty="0" smtClean="0"/>
              <a:t>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02890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a:defRPr/>
            </a:pPr>
            <a:fld id="{FA505FA5-17CA-4706-ABA2-4C64AF1090D8}" type="slidenum">
              <a:rPr lang="en-US"/>
              <a:pPr>
                <a:defRPr/>
              </a:pPr>
              <a:t>‹#›</a:t>
            </a:fld>
            <a:endParaRPr lang="en-US" dirty="0"/>
          </a:p>
        </p:txBody>
      </p:sp>
    </p:spTree>
    <p:extLst>
      <p:ext uri="{BB962C8B-B14F-4D97-AF65-F5344CB8AC3E}">
        <p14:creationId xmlns:p14="http://schemas.microsoft.com/office/powerpoint/2010/main" val="250217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77495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normAutofit/>
          </a:bodyPr>
          <a:lstStyle>
            <a:lvl1pPr>
              <a:defRPr sz="3200"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62443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79423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9227968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theme" Target="../theme/theme2.xml"/><Relationship Id="rId1" Type="http://schemas.openxmlformats.org/officeDocument/2006/relationships/slideLayout" Target="../slideLayouts/slideLayout6.xml"/><Relationship Id="rId2"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5"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en-US" dirty="0">
                <a:solidFill>
                  <a:prstClr val="black">
                    <a:tint val="75000"/>
                  </a:prstClr>
                </a:solidFill>
                <a:latin typeface="Calibri"/>
                <a:cs typeface="+mn-cs"/>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cs typeface="+mn-cs"/>
              </a:rPr>
              <a:pPr fontAlgn="auto">
                <a:spcBef>
                  <a:spcPts val="0"/>
                </a:spcBef>
                <a:spcAft>
                  <a:spcPts val="0"/>
                </a:spcAft>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214131300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2" r:id="rId4"/>
    <p:sldLayoutId id="2147483673" r:id="rId5"/>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IN" b="1" dirty="0"/>
              <a:t>Chapter </a:t>
            </a:r>
            <a:r>
              <a:rPr lang="en-IN" b="1" dirty="0" smtClean="0"/>
              <a:t>5</a:t>
            </a:r>
            <a:br>
              <a:rPr lang="en-IN" b="1" dirty="0" smtClean="0"/>
            </a:br>
            <a:r>
              <a:rPr lang="en-IN" b="1" dirty="0" smtClean="0"/>
              <a:t>Supplement</a:t>
            </a:r>
            <a:endParaRPr lang="en-IN" b="1" dirty="0"/>
          </a:p>
        </p:txBody>
      </p:sp>
      <p:sp>
        <p:nvSpPr>
          <p:cNvPr id="16386" name="Text Placeholder 3"/>
          <p:cNvSpPr>
            <a:spLocks noGrp="1"/>
          </p:cNvSpPr>
          <p:nvPr>
            <p:ph type="body" sz="quarter" idx="10"/>
          </p:nvPr>
        </p:nvSpPr>
        <p:spPr/>
        <p:txBody>
          <a:bodyPr/>
          <a:lstStyle/>
          <a:p>
            <a:r>
              <a:rPr lang="en-US" dirty="0"/>
              <a:t>GAAP in Effect Prior to </a:t>
            </a:r>
            <a:r>
              <a:rPr lang="en-US" i="1" dirty="0"/>
              <a:t>ASU No. 2014–09</a:t>
            </a:r>
            <a:endParaRPr lang="en-IN" i="1"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818089494"/>
              </p:ext>
            </p:extLst>
          </p:nvPr>
        </p:nvGraphicFramePr>
        <p:xfrm>
          <a:off x="1018424" y="1912023"/>
          <a:ext cx="7808772" cy="257001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endParaRPr lang="en-US" b="1" dirty="0"/>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b="1" dirty="0"/>
                    </a:p>
                  </a:txBody>
                  <a:tcPr>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b="1" dirty="0" smtClean="0"/>
                        <a:t>Amount Allocated to:</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lang="en-US" b="1" dirty="0"/>
                    </a:p>
                  </a:txBody>
                  <a:tcPr/>
                </a:tc>
              </a:tr>
              <a:tr h="290205">
                <a:tc>
                  <a:txBody>
                    <a:bodyPr/>
                    <a:lstStyle/>
                    <a:p>
                      <a:r>
                        <a:rPr lang="en-US" b="1" dirty="0"/>
                        <a:t>Date</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Cash Collected</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Cost (70%)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Gross Profit</a:t>
                      </a:r>
                      <a:r>
                        <a:rPr lang="en-US" b="1" baseline="0" dirty="0"/>
                        <a:t> (30%)</a:t>
                      </a:r>
                      <a:endParaRPr lang="en-US" b="1" dirty="0"/>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rgbClr val="C00000"/>
                          </a:solidFill>
                          <a:latin typeface="+mn-lt"/>
                          <a:ea typeface="+mn-ea"/>
                          <a:cs typeface="+mn-cs"/>
                        </a:rPr>
                        <a:t>$ 60,000 	</a:t>
                      </a: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140,000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60,000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0" u="dbl" dirty="0">
                          <a:solidFill>
                            <a:schemeClr val="tx1"/>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47792" y="683994"/>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9" name="Title 8"/>
          <p:cNvSpPr>
            <a:spLocks noGrp="1"/>
          </p:cNvSpPr>
          <p:nvPr>
            <p:ph type="title"/>
          </p:nvPr>
        </p:nvSpPr>
        <p:spPr>
          <a:xfrm>
            <a:off x="597596" y="-65588"/>
            <a:ext cx="8229600" cy="881187"/>
          </a:xfrm>
        </p:spPr>
        <p:txBody>
          <a:bodyPr>
            <a:normAutofit/>
          </a:bodyPr>
          <a:lstStyle/>
          <a:p>
            <a:r>
              <a:rPr lang="en-US" sz="3200" dirty="0"/>
              <a:t>Installment Sales </a:t>
            </a:r>
            <a:r>
              <a:rPr lang="en-US" sz="3200" dirty="0" smtClean="0"/>
              <a:t>Method </a:t>
            </a:r>
            <a:r>
              <a:rPr lang="en-US" sz="2600" dirty="0" smtClean="0"/>
              <a:t>(cont. 3)</a:t>
            </a:r>
            <a:endParaRPr lang="en-US" sz="2600" dirty="0"/>
          </a:p>
        </p:txBody>
      </p:sp>
      <p:sp>
        <p:nvSpPr>
          <p:cNvPr id="8" name="TextBox 7"/>
          <p:cNvSpPr txBox="1"/>
          <p:nvPr/>
        </p:nvSpPr>
        <p:spPr>
          <a:xfrm>
            <a:off x="700051" y="4584792"/>
            <a:ext cx="8329741" cy="1985159"/>
          </a:xfrm>
          <a:prstGeom prst="rect">
            <a:avLst/>
          </a:prstGeom>
          <a:solidFill>
            <a:srgbClr val="FFFFCC"/>
          </a:solidFill>
          <a:ln>
            <a:solidFill>
              <a:srgbClr val="F79646"/>
            </a:solidFill>
          </a:ln>
        </p:spPr>
        <p:txBody>
          <a:bodyPr wrap="square" rtlCol="0">
            <a:spAutoFit/>
          </a:bodyPr>
          <a:lstStyle/>
          <a:p>
            <a:r>
              <a:rPr lang="en-US" sz="1500" b="1" dirty="0">
                <a:latin typeface="+mn-lt"/>
              </a:rPr>
              <a:t>Collect Cash: </a:t>
            </a:r>
            <a:endParaRPr lang="en-US" sz="1500" dirty="0">
              <a:latin typeface="+mn-lt"/>
            </a:endParaRPr>
          </a:p>
          <a:p>
            <a:r>
              <a:rPr lang="en-US" sz="1500" b="1" dirty="0">
                <a:latin typeface="+mn-lt"/>
              </a:rPr>
              <a:t>November 1, 2018 </a:t>
            </a:r>
            <a:r>
              <a:rPr lang="en-US" sz="1500" dirty="0">
                <a:latin typeface="+mn-lt"/>
              </a:rPr>
              <a:t>	</a:t>
            </a:r>
          </a:p>
          <a:p>
            <a:r>
              <a:rPr lang="en-US" sz="1500" dirty="0">
                <a:latin typeface="+mn-lt"/>
              </a:rPr>
              <a:t>Cash 	                                 </a:t>
            </a:r>
            <a:r>
              <a:rPr lang="en-US" sz="1500" dirty="0" smtClean="0">
                <a:latin typeface="+mn-lt"/>
              </a:rPr>
              <a:t>		 </a:t>
            </a:r>
            <a:r>
              <a:rPr lang="en-US" sz="1500" dirty="0">
                <a:latin typeface="+mn-lt"/>
              </a:rPr>
              <a:t>200,000 	</a:t>
            </a:r>
          </a:p>
          <a:p>
            <a:r>
              <a:rPr lang="en-US" sz="1500" dirty="0">
                <a:latin typeface="+mn-lt"/>
              </a:rPr>
              <a:t>       Installment receivables 	            </a:t>
            </a:r>
            <a:r>
              <a:rPr lang="en-US" sz="1500" dirty="0" smtClean="0">
                <a:latin typeface="+mn-lt"/>
              </a:rPr>
              <a:t>		200,000 </a:t>
            </a:r>
            <a:r>
              <a:rPr lang="en-US" sz="1500" dirty="0">
                <a:latin typeface="+mn-lt"/>
              </a:rPr>
              <a:t>	</a:t>
            </a:r>
          </a:p>
          <a:p>
            <a:r>
              <a:rPr lang="en-US" sz="1500" i="1" dirty="0">
                <a:latin typeface="+mn-lt"/>
              </a:rPr>
              <a:t>To record cash collection from installment sale. </a:t>
            </a:r>
            <a:r>
              <a:rPr lang="en-US" sz="1500" dirty="0">
                <a:latin typeface="+mn-lt"/>
              </a:rPr>
              <a:t>	</a:t>
            </a:r>
          </a:p>
          <a:p>
            <a:r>
              <a:rPr lang="en-US" sz="1500" dirty="0" smtClean="0">
                <a:latin typeface="+mn-lt"/>
              </a:rPr>
              <a:t>Deferred </a:t>
            </a:r>
            <a:r>
              <a:rPr lang="en-US" sz="1500" dirty="0">
                <a:latin typeface="+mn-lt"/>
              </a:rPr>
              <a:t>gross profit 	                </a:t>
            </a:r>
            <a:r>
              <a:rPr lang="en-US" sz="1500" dirty="0" smtClean="0">
                <a:latin typeface="+mn-lt"/>
              </a:rPr>
              <a:t>		  60,000 </a:t>
            </a:r>
            <a:r>
              <a:rPr lang="en-US" sz="1500" dirty="0">
                <a:latin typeface="+mn-lt"/>
              </a:rPr>
              <a:t>	</a:t>
            </a:r>
          </a:p>
          <a:p>
            <a:r>
              <a:rPr lang="en-US" sz="1500" dirty="0">
                <a:latin typeface="+mn-lt"/>
              </a:rPr>
              <a:t>        Realized gross profit 	</a:t>
            </a:r>
            <a:r>
              <a:rPr lang="en-US" sz="1500" b="1" dirty="0">
                <a:solidFill>
                  <a:srgbClr val="C00000"/>
                </a:solidFill>
                <a:latin typeface="+mn-lt"/>
              </a:rPr>
              <a:t>               </a:t>
            </a:r>
            <a:r>
              <a:rPr lang="en-US" sz="1500" b="1" dirty="0" smtClean="0">
                <a:solidFill>
                  <a:srgbClr val="C00000"/>
                </a:solidFill>
                <a:latin typeface="+mn-lt"/>
              </a:rPr>
              <a:t>		  60,000 </a:t>
            </a:r>
            <a:r>
              <a:rPr lang="en-US" sz="1500" dirty="0">
                <a:latin typeface="+mn-lt"/>
              </a:rPr>
              <a:t>	</a:t>
            </a:r>
          </a:p>
          <a:p>
            <a:r>
              <a:rPr lang="en-US" sz="1500" i="1" dirty="0">
                <a:latin typeface="+mn-lt"/>
              </a:rPr>
              <a:t>To recognize gross profit from installment sale. </a:t>
            </a:r>
            <a:r>
              <a:rPr lang="en-US" dirty="0">
                <a:latin typeface="+mn-lt"/>
              </a:rPr>
              <a:t>	</a:t>
            </a:r>
          </a:p>
        </p:txBody>
      </p:sp>
    </p:spTree>
    <p:extLst>
      <p:ext uri="{BB962C8B-B14F-4D97-AF65-F5344CB8AC3E}">
        <p14:creationId xmlns:p14="http://schemas.microsoft.com/office/powerpoint/2010/main" val="25639414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402300415"/>
              </p:ext>
            </p:extLst>
          </p:nvPr>
        </p:nvGraphicFramePr>
        <p:xfrm>
          <a:off x="963102" y="2259837"/>
          <a:ext cx="7808772" cy="257001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endParaRPr lang="en-US" b="1" dirty="0"/>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b="1" dirty="0"/>
                    </a:p>
                  </a:txBody>
                  <a:tcPr>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b="1" dirty="0" smtClean="0"/>
                        <a:t>Amount Allocated to:</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lang="en-US" b="1" dirty="0"/>
                    </a:p>
                  </a:txBody>
                  <a:tcPr/>
                </a:tc>
              </a:tr>
              <a:tr h="290205">
                <a:tc>
                  <a:txBody>
                    <a:bodyPr/>
                    <a:lstStyle/>
                    <a:p>
                      <a:r>
                        <a:rPr lang="en-US" b="1" dirty="0"/>
                        <a:t>Date</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Cash Collected</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Cost (70%)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Gross Profit</a:t>
                      </a:r>
                      <a:r>
                        <a:rPr lang="en-US" b="1" baseline="0" dirty="0"/>
                        <a:t> (30%)</a:t>
                      </a:r>
                      <a:endParaRPr lang="en-US" b="1" dirty="0"/>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 </a:t>
                      </a:r>
                      <a:r>
                        <a:rPr lang="en-US" sz="1800" b="0" i="0" u="none" strike="noStrike" kern="1200" baseline="0" dirty="0" smtClean="0">
                          <a:solidFill>
                            <a:schemeClr val="tx1"/>
                          </a:solidFill>
                          <a:latin typeface="+mn-lt"/>
                          <a:ea typeface="+mn-ea"/>
                          <a:cs typeface="+mn-cs"/>
                        </a:rPr>
                        <a:t> 60,000</a:t>
                      </a:r>
                      <a:endParaRPr lang="en-US" sz="1800" b="0" i="0" u="none" strike="noStrike" kern="1200" baseline="0" dirty="0">
                        <a:solidFill>
                          <a:schemeClr val="tx1"/>
                        </a:solidFill>
                        <a:latin typeface="+mn-lt"/>
                        <a:ea typeface="+mn-ea"/>
                        <a:cs typeface="+mn-cs"/>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140,000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60,000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4945977"/>
            <a:ext cx="8382000" cy="1600438"/>
          </a:xfrm>
          <a:prstGeom prst="rect">
            <a:avLst/>
          </a:prstGeom>
          <a:solidFill>
            <a:srgbClr val="FFFFCC"/>
          </a:solidFill>
          <a:ln>
            <a:solidFill>
              <a:srgbClr val="F79646"/>
            </a:solidFill>
          </a:ln>
        </p:spPr>
        <p:txBody>
          <a:bodyPr wrap="square" rtlCol="0">
            <a:spAutoFit/>
          </a:bodyPr>
          <a:lstStyle/>
          <a:p>
            <a:r>
              <a:rPr lang="en-US" sz="2000" dirty="0">
                <a:latin typeface="+mn-lt"/>
              </a:rPr>
              <a:t>At the end of 2018, the balance sheet would report the following: </a:t>
            </a:r>
          </a:p>
          <a:p>
            <a:endParaRPr lang="en-US" sz="1000" dirty="0">
              <a:latin typeface="+mn-lt"/>
            </a:endParaRPr>
          </a:p>
          <a:p>
            <a:r>
              <a:rPr lang="en-US" sz="2000" dirty="0">
                <a:latin typeface="+mn-lt"/>
              </a:rPr>
              <a:t>Installment receivables ($800,000 − 200,000) 	$600,000 	</a:t>
            </a:r>
          </a:p>
          <a:p>
            <a:r>
              <a:rPr lang="en-US" sz="2000" dirty="0">
                <a:latin typeface="+mn-lt"/>
              </a:rPr>
              <a:t>Less: Deferred gross profit ($240,000 − 60,000) 	</a:t>
            </a:r>
            <a:r>
              <a:rPr lang="en-US" sz="2000" u="sng" dirty="0" smtClean="0">
                <a:latin typeface="+mn-lt"/>
              </a:rPr>
              <a:t>(</a:t>
            </a:r>
            <a:r>
              <a:rPr lang="en-US" sz="2000" u="sng" dirty="0">
                <a:latin typeface="+mn-lt"/>
              </a:rPr>
              <a:t>180,000</a:t>
            </a:r>
            <a:r>
              <a:rPr lang="en-US" sz="2000" dirty="0">
                <a:latin typeface="+mn-lt"/>
              </a:rPr>
              <a:t>) 	</a:t>
            </a:r>
          </a:p>
          <a:p>
            <a:r>
              <a:rPr lang="en-US" sz="2000" dirty="0">
                <a:latin typeface="+mn-lt"/>
              </a:rPr>
              <a:t>Installment receivables (net) 	                           	</a:t>
            </a:r>
            <a:r>
              <a:rPr lang="en-US" sz="2000" u="dbl" dirty="0" smtClean="0">
                <a:latin typeface="+mn-lt"/>
              </a:rPr>
              <a:t>$</a:t>
            </a:r>
            <a:r>
              <a:rPr lang="en-US" sz="2000" u="dbl" dirty="0">
                <a:latin typeface="+mn-lt"/>
              </a:rPr>
              <a:t>420,000 </a:t>
            </a:r>
          </a:p>
          <a:p>
            <a:r>
              <a:rPr lang="en-US" sz="800" dirty="0">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Installment Sales </a:t>
            </a:r>
            <a:r>
              <a:rPr lang="en-US" sz="3200" dirty="0" smtClean="0"/>
              <a:t>Method </a:t>
            </a:r>
            <a:r>
              <a:rPr lang="en-US" sz="2600" dirty="0" smtClean="0"/>
              <a:t>(concluded)</a:t>
            </a:r>
            <a:endParaRPr lang="en-US" sz="2600" dirty="0"/>
          </a:p>
        </p:txBody>
      </p:sp>
    </p:spTree>
    <p:extLst>
      <p:ext uri="{BB962C8B-B14F-4D97-AF65-F5344CB8AC3E}">
        <p14:creationId xmlns:p14="http://schemas.microsoft.com/office/powerpoint/2010/main" val="29833542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Cost Recovery Method</a:t>
            </a:r>
          </a:p>
        </p:txBody>
      </p:sp>
      <p:sp>
        <p:nvSpPr>
          <p:cNvPr id="4" name="Content Placeholder 3"/>
          <p:cNvSpPr>
            <a:spLocks noGrp="1"/>
          </p:cNvSpPr>
          <p:nvPr>
            <p:ph idx="1"/>
          </p:nvPr>
        </p:nvSpPr>
        <p:spPr/>
        <p:txBody>
          <a:bodyPr/>
          <a:lstStyle/>
          <a:p>
            <a:r>
              <a:rPr lang="en-US" dirty="0"/>
              <a:t>Defers all gross profit recognition until the cost of the item sold has been recovered</a:t>
            </a:r>
          </a:p>
          <a:p>
            <a:r>
              <a:rPr lang="en-US" dirty="0"/>
              <a:t>Often </a:t>
            </a:r>
            <a:r>
              <a:rPr lang="en-US" dirty="0" smtClean="0"/>
              <a:t>used </a:t>
            </a:r>
            <a:r>
              <a:rPr lang="en-US" dirty="0"/>
              <a:t>in situations where there is an extremely high degree of uncertainty regarding the ultimate cash collection on an installment sale</a:t>
            </a:r>
            <a:endParaRPr lang="en-US" dirty="0">
              <a:solidFill>
                <a:srgbClr val="0000FF"/>
              </a:solidFill>
            </a:endParaRPr>
          </a:p>
          <a:p>
            <a:pPr marL="0" indent="0">
              <a:buNone/>
            </a:pPr>
            <a:endParaRPr lang="en-US" dirty="0"/>
          </a:p>
        </p:txBody>
      </p:sp>
      <p:sp>
        <p:nvSpPr>
          <p:cNvPr id="5"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2128040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539563440"/>
              </p:ext>
            </p:extLst>
          </p:nvPr>
        </p:nvGraphicFramePr>
        <p:xfrm>
          <a:off x="1009971" y="2273208"/>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endParaRPr lang="en-US" sz="1800" b="0" i="0" u="none" strike="noStrike" kern="1200" baseline="0" dirty="0">
                        <a:solidFill>
                          <a:schemeClr val="tx1"/>
                        </a:solidFill>
                        <a:latin typeface="+mn-lt"/>
                        <a:ea typeface="+mn-ea"/>
                        <a:cs typeface="+mn-cs"/>
                      </a:endParaRP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    </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748336" y="4945977"/>
            <a:ext cx="8302358" cy="1631216"/>
          </a:xfrm>
          <a:prstGeom prst="rect">
            <a:avLst/>
          </a:prstGeom>
          <a:solidFill>
            <a:srgbClr val="FFFFCC"/>
          </a:solidFill>
          <a:ln>
            <a:solidFill>
              <a:srgbClr val="F79646"/>
            </a:solidFill>
          </a:ln>
        </p:spPr>
        <p:txBody>
          <a:bodyPr wrap="square" rtlCol="0">
            <a:spAutoFit/>
          </a:bodyPr>
          <a:lstStyle/>
          <a:p>
            <a:r>
              <a:rPr lang="en-US" sz="2000" b="1" dirty="0">
                <a:latin typeface="+mn-lt"/>
              </a:rPr>
              <a:t>Make Installment Sale: November 1, 2018 </a:t>
            </a:r>
            <a:r>
              <a:rPr lang="en-US" sz="2000" dirty="0">
                <a:latin typeface="+mn-lt"/>
              </a:rPr>
              <a:t>	</a:t>
            </a:r>
          </a:p>
          <a:p>
            <a:r>
              <a:rPr lang="en-US" sz="2000" dirty="0">
                <a:latin typeface="+mn-lt"/>
              </a:rPr>
              <a:t>Installment receivables 	</a:t>
            </a:r>
            <a:r>
              <a:rPr lang="en-US" sz="2000" dirty="0" smtClean="0">
                <a:latin typeface="+mn-lt"/>
              </a:rPr>
              <a:t>		800,000 </a:t>
            </a:r>
            <a:r>
              <a:rPr lang="en-US" sz="2000" dirty="0">
                <a:latin typeface="+mn-lt"/>
              </a:rPr>
              <a:t>	</a:t>
            </a:r>
          </a:p>
          <a:p>
            <a:r>
              <a:rPr lang="en-US" sz="2000" dirty="0">
                <a:latin typeface="+mn-lt"/>
              </a:rPr>
              <a:t>      Inventory 	                           </a:t>
            </a:r>
            <a:r>
              <a:rPr lang="en-US" sz="2000" dirty="0" smtClean="0">
                <a:latin typeface="+mn-lt"/>
              </a:rPr>
              <a:t>			 </a:t>
            </a:r>
            <a:r>
              <a:rPr lang="en-US" sz="2000" dirty="0">
                <a:latin typeface="+mn-lt"/>
              </a:rPr>
              <a:t>560,000 	</a:t>
            </a:r>
          </a:p>
          <a:p>
            <a:r>
              <a:rPr lang="en-US" sz="2000" dirty="0">
                <a:latin typeface="+mn-lt"/>
              </a:rPr>
              <a:t>      Deferred gross profit 	              </a:t>
            </a:r>
            <a:r>
              <a:rPr lang="en-US" sz="2000" dirty="0" smtClean="0">
                <a:latin typeface="+mn-lt"/>
              </a:rPr>
              <a:t>			</a:t>
            </a:r>
            <a:r>
              <a:rPr lang="en-US" sz="2000" b="1" dirty="0" smtClean="0">
                <a:latin typeface="+mn-lt"/>
              </a:rPr>
              <a:t> </a:t>
            </a:r>
            <a:r>
              <a:rPr lang="en-US" sz="2000" b="1" dirty="0" smtClean="0">
                <a:solidFill>
                  <a:srgbClr val="C00000"/>
                </a:solidFill>
                <a:latin typeface="+mn-lt"/>
              </a:rPr>
              <a:t>240,000 </a:t>
            </a:r>
            <a:r>
              <a:rPr lang="en-US" sz="2000" dirty="0">
                <a:solidFill>
                  <a:srgbClr val="C00000"/>
                </a:solidFill>
                <a:latin typeface="+mn-lt"/>
              </a:rPr>
              <a:t>	</a:t>
            </a:r>
          </a:p>
          <a:p>
            <a:r>
              <a:rPr lang="en-US" sz="2000" i="1" dirty="0">
                <a:latin typeface="+mn-lt"/>
              </a:rPr>
              <a:t>To record installment sale. </a:t>
            </a:r>
            <a:r>
              <a:rPr lang="en-US" sz="2000" dirty="0">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(continued)</a:t>
            </a:r>
            <a:r>
              <a:rPr lang="en-IN" sz="2600" dirty="0" smtClean="0"/>
              <a:t> </a:t>
            </a:r>
            <a:endParaRPr lang="en-US" sz="2600" dirty="0"/>
          </a:p>
        </p:txBody>
      </p:sp>
    </p:spTree>
    <p:extLst>
      <p:ext uri="{BB962C8B-B14F-4D97-AF65-F5344CB8AC3E}">
        <p14:creationId xmlns:p14="http://schemas.microsoft.com/office/powerpoint/2010/main" val="14099070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4945977"/>
            <a:ext cx="8382000" cy="1631216"/>
          </a:xfrm>
          <a:prstGeom prst="rect">
            <a:avLst/>
          </a:prstGeom>
          <a:solidFill>
            <a:srgbClr val="FFFFCC"/>
          </a:solidFill>
          <a:ln>
            <a:solidFill>
              <a:srgbClr val="F79646"/>
            </a:solidFill>
          </a:ln>
        </p:spPr>
        <p:txBody>
          <a:bodyPr wrap="square" rtlCol="0">
            <a:spAutoFit/>
          </a:bodyPr>
          <a:lstStyle/>
          <a:p>
            <a:r>
              <a:rPr lang="en-US" sz="2000" b="1" dirty="0">
                <a:solidFill>
                  <a:srgbClr val="000000"/>
                </a:solidFill>
                <a:latin typeface="+mn-lt"/>
              </a:rPr>
              <a:t>Collect Cash: </a:t>
            </a:r>
            <a:endParaRPr lang="en-US" sz="2000" dirty="0">
              <a:solidFill>
                <a:srgbClr val="000000"/>
              </a:solidFill>
              <a:latin typeface="+mn-lt"/>
            </a:endParaRPr>
          </a:p>
          <a:p>
            <a:r>
              <a:rPr lang="en-US" sz="2000" b="1" dirty="0">
                <a:solidFill>
                  <a:srgbClr val="000000"/>
                </a:solidFill>
                <a:latin typeface="+mn-lt"/>
              </a:rPr>
              <a:t>November 1, 2018, 2019, 2020, and 2021 </a:t>
            </a:r>
            <a:r>
              <a:rPr lang="en-US" sz="2000" dirty="0">
                <a:solidFill>
                  <a:srgbClr val="000000"/>
                </a:solidFill>
                <a:latin typeface="+mn-lt"/>
              </a:rPr>
              <a:t>	</a:t>
            </a:r>
          </a:p>
          <a:p>
            <a:r>
              <a:rPr lang="en-US" sz="2000" dirty="0" smtClean="0">
                <a:solidFill>
                  <a:srgbClr val="000000"/>
                </a:solidFill>
                <a:latin typeface="+mn-lt"/>
              </a:rPr>
              <a:t>Cash </a:t>
            </a:r>
            <a:r>
              <a:rPr lang="en-US" sz="2000" dirty="0">
                <a:solidFill>
                  <a:srgbClr val="000000"/>
                </a:solidFill>
                <a:latin typeface="+mn-lt"/>
              </a:rPr>
              <a:t>	                  </a:t>
            </a:r>
            <a:r>
              <a:rPr lang="en-US" sz="2000" dirty="0" smtClean="0">
                <a:solidFill>
                  <a:srgbClr val="000000"/>
                </a:solidFill>
                <a:latin typeface="+mn-lt"/>
              </a:rPr>
              <a:t>			200,000 </a:t>
            </a:r>
            <a:r>
              <a:rPr lang="en-US" sz="2000" dirty="0">
                <a:solidFill>
                  <a:srgbClr val="000000"/>
                </a:solidFill>
                <a:latin typeface="+mn-lt"/>
              </a:rPr>
              <a:t>	</a:t>
            </a:r>
          </a:p>
          <a:p>
            <a:r>
              <a:rPr lang="en-US" sz="2000" dirty="0">
                <a:solidFill>
                  <a:srgbClr val="000000"/>
                </a:solidFill>
                <a:latin typeface="+mn-lt"/>
              </a:rPr>
              <a:t>       Installment receivables 	</a:t>
            </a:r>
            <a:r>
              <a:rPr lang="en-US" sz="2000" dirty="0" smtClean="0">
                <a:solidFill>
                  <a:srgbClr val="000000"/>
                </a:solidFill>
                <a:latin typeface="+mn-lt"/>
              </a:rPr>
              <a:t>		    200,000 </a:t>
            </a:r>
            <a:r>
              <a:rPr lang="en-US" sz="2000" dirty="0">
                <a:solidFill>
                  <a:srgbClr val="000000"/>
                </a:solidFill>
                <a:latin typeface="+mn-lt"/>
              </a:rPr>
              <a:t>	</a:t>
            </a:r>
          </a:p>
          <a:p>
            <a:r>
              <a:rPr lang="en-US" sz="2000" i="1" dirty="0">
                <a:solidFill>
                  <a:srgbClr val="000000"/>
                </a:solidFill>
                <a:latin typeface="+mn-lt"/>
              </a:rPr>
              <a:t>To record cash collection from installment sale. </a:t>
            </a:r>
            <a:r>
              <a:rPr lang="en-US" sz="2000" dirty="0">
                <a:solidFill>
                  <a:srgbClr val="000000"/>
                </a:solidFill>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(cont. 2)</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3669002718"/>
              </p:ext>
            </p:extLst>
          </p:nvPr>
        </p:nvGraphicFramePr>
        <p:xfrm>
          <a:off x="871843" y="2273208"/>
          <a:ext cx="7962140" cy="2478579"/>
        </p:xfrm>
        <a:graphic>
          <a:graphicData uri="http://schemas.openxmlformats.org/drawingml/2006/table">
            <a:tbl>
              <a:tblPr firstRow="1" bandRow="1">
                <a:tableStyleId>{5940675A-B579-460E-94D1-54222C63F5DA}</a:tableStyleId>
              </a:tblPr>
              <a:tblGrid>
                <a:gridCol w="1990535">
                  <a:extLst>
                    <a:ext uri="{9D8B030D-6E8A-4147-A177-3AD203B41FA5}">
                      <a16:colId xmlns:a16="http://schemas.microsoft.com/office/drawing/2014/main" xmlns="" val="20000"/>
                    </a:ext>
                  </a:extLst>
                </a:gridCol>
                <a:gridCol w="1990535">
                  <a:extLst>
                    <a:ext uri="{9D8B030D-6E8A-4147-A177-3AD203B41FA5}">
                      <a16:colId xmlns:a16="http://schemas.microsoft.com/office/drawing/2014/main" xmlns="" val="20001"/>
                    </a:ext>
                  </a:extLst>
                </a:gridCol>
                <a:gridCol w="1990535">
                  <a:extLst>
                    <a:ext uri="{9D8B030D-6E8A-4147-A177-3AD203B41FA5}">
                      <a16:colId xmlns:a16="http://schemas.microsoft.com/office/drawing/2014/main" xmlns="" val="20002"/>
                    </a:ext>
                  </a:extLst>
                </a:gridCol>
                <a:gridCol w="1990535">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83632494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5288842"/>
            <a:ext cx="8381999" cy="707886"/>
          </a:xfrm>
          <a:prstGeom prst="rect">
            <a:avLst/>
          </a:prstGeom>
          <a:solidFill>
            <a:srgbClr val="FFFFCC"/>
          </a:solidFill>
          <a:ln>
            <a:solidFill>
              <a:srgbClr val="F79646"/>
            </a:solidFill>
          </a:ln>
        </p:spPr>
        <p:txBody>
          <a:bodyPr wrap="square" rtlCol="0">
            <a:spAutoFit/>
          </a:bodyPr>
          <a:lstStyle/>
          <a:p>
            <a:r>
              <a:rPr lang="en-US" sz="2000" b="1" dirty="0">
                <a:latin typeface="+mn-lt"/>
              </a:rPr>
              <a:t>November 1, 2018 and 2019 </a:t>
            </a:r>
            <a:r>
              <a:rPr lang="en-US" sz="2000" dirty="0">
                <a:latin typeface="+mn-lt"/>
              </a:rPr>
              <a:t>	</a:t>
            </a:r>
          </a:p>
          <a:p>
            <a:r>
              <a:rPr lang="en-US" sz="2000" dirty="0">
                <a:latin typeface="+mn-lt"/>
              </a:rPr>
              <a:t>No entry for gross profit.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(cont. 3)</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3796183953"/>
              </p:ext>
            </p:extLst>
          </p:nvPr>
        </p:nvGraphicFramePr>
        <p:xfrm>
          <a:off x="952974" y="2322924"/>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42421209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712127" y="5018214"/>
            <a:ext cx="8330274" cy="1323439"/>
          </a:xfrm>
          <a:prstGeom prst="rect">
            <a:avLst/>
          </a:prstGeom>
          <a:solidFill>
            <a:srgbClr val="FFFFCC"/>
          </a:solidFill>
          <a:ln>
            <a:solidFill>
              <a:srgbClr val="F79646"/>
            </a:solidFill>
          </a:ln>
        </p:spPr>
        <p:txBody>
          <a:bodyPr wrap="square" rtlCol="0">
            <a:spAutoFit/>
          </a:bodyPr>
          <a:lstStyle/>
          <a:p>
            <a:r>
              <a:rPr lang="en-US" sz="2000" b="1" dirty="0">
                <a:solidFill>
                  <a:srgbClr val="000000"/>
                </a:solidFill>
                <a:latin typeface="+mn-lt"/>
              </a:rPr>
              <a:t>November 1, 2020 </a:t>
            </a:r>
            <a:r>
              <a:rPr lang="en-US" sz="2000" dirty="0">
                <a:solidFill>
                  <a:srgbClr val="000000"/>
                </a:solidFill>
                <a:latin typeface="+mn-lt"/>
              </a:rPr>
              <a:t>	</a:t>
            </a:r>
          </a:p>
          <a:p>
            <a:r>
              <a:rPr lang="en-US" sz="2000" dirty="0">
                <a:solidFill>
                  <a:srgbClr val="000000"/>
                </a:solidFill>
                <a:latin typeface="+mn-lt"/>
              </a:rPr>
              <a:t>Deferred gross profit 	</a:t>
            </a:r>
            <a:r>
              <a:rPr lang="en-US" sz="2000" dirty="0" smtClean="0">
                <a:solidFill>
                  <a:srgbClr val="000000"/>
                </a:solidFill>
                <a:latin typeface="+mn-lt"/>
              </a:rPr>
              <a:t>		40,000 </a:t>
            </a:r>
            <a:r>
              <a:rPr lang="en-US" sz="2000" dirty="0">
                <a:solidFill>
                  <a:srgbClr val="000000"/>
                </a:solidFill>
                <a:latin typeface="+mn-lt"/>
              </a:rPr>
              <a:t>	</a:t>
            </a:r>
          </a:p>
          <a:p>
            <a:r>
              <a:rPr lang="en-US" sz="2000" dirty="0">
                <a:solidFill>
                  <a:srgbClr val="000000"/>
                </a:solidFill>
                <a:latin typeface="+mn-lt"/>
              </a:rPr>
              <a:t>      Realized gross profit 	             </a:t>
            </a:r>
            <a:r>
              <a:rPr lang="en-US" sz="2000" dirty="0" smtClean="0">
                <a:solidFill>
                  <a:srgbClr val="000000"/>
                </a:solidFill>
                <a:latin typeface="+mn-lt"/>
              </a:rPr>
              <a:t>			40,000 </a:t>
            </a:r>
            <a:r>
              <a:rPr lang="en-US" sz="2000" dirty="0">
                <a:solidFill>
                  <a:srgbClr val="000000"/>
                </a:solidFill>
                <a:latin typeface="+mn-lt"/>
              </a:rPr>
              <a:t>	</a:t>
            </a:r>
          </a:p>
          <a:p>
            <a:r>
              <a:rPr lang="en-US" sz="2000" i="1" dirty="0">
                <a:solidFill>
                  <a:srgbClr val="000000"/>
                </a:solidFill>
                <a:latin typeface="+mn-lt"/>
              </a:rPr>
              <a:t>To recognize gross profit from installment sale. </a:t>
            </a:r>
            <a:r>
              <a:rPr lang="en-US" sz="2000" dirty="0">
                <a:solidFill>
                  <a:srgbClr val="000000"/>
                </a:solidFill>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a:t>
            </a:r>
            <a:r>
              <a:rPr lang="en-IN" dirty="0"/>
              <a:t> </a:t>
            </a:r>
            <a:r>
              <a:rPr lang="en-IN" sz="2600" dirty="0" smtClean="0"/>
              <a:t>(cont. 4)</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3034457813"/>
              </p:ext>
            </p:extLst>
          </p:nvPr>
        </p:nvGraphicFramePr>
        <p:xfrm>
          <a:off x="952974" y="2322924"/>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01767426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5090451"/>
            <a:ext cx="8381999" cy="1323439"/>
          </a:xfrm>
          <a:prstGeom prst="rect">
            <a:avLst/>
          </a:prstGeom>
          <a:solidFill>
            <a:srgbClr val="FFFFCC"/>
          </a:solidFill>
          <a:ln>
            <a:solidFill>
              <a:srgbClr val="F79646"/>
            </a:solidFill>
          </a:ln>
        </p:spPr>
        <p:txBody>
          <a:bodyPr wrap="square" rtlCol="0">
            <a:spAutoFit/>
          </a:bodyPr>
          <a:lstStyle/>
          <a:p>
            <a:r>
              <a:rPr lang="en-US" sz="2000" b="1" dirty="0">
                <a:latin typeface="+mn-lt"/>
              </a:rPr>
              <a:t>November 1, 2021 </a:t>
            </a:r>
            <a:r>
              <a:rPr lang="en-US" sz="2000" dirty="0">
                <a:latin typeface="+mn-lt"/>
              </a:rPr>
              <a:t>	</a:t>
            </a:r>
          </a:p>
          <a:p>
            <a:r>
              <a:rPr lang="en-US" sz="2000" dirty="0">
                <a:latin typeface="+mn-lt"/>
              </a:rPr>
              <a:t>Deferred gross profit 	</a:t>
            </a:r>
            <a:r>
              <a:rPr lang="en-US" sz="2000" dirty="0" smtClean="0">
                <a:latin typeface="+mn-lt"/>
              </a:rPr>
              <a:t>		200,000 </a:t>
            </a:r>
            <a:r>
              <a:rPr lang="en-US" sz="2000" dirty="0">
                <a:latin typeface="+mn-lt"/>
              </a:rPr>
              <a:t>	</a:t>
            </a:r>
          </a:p>
          <a:p>
            <a:r>
              <a:rPr lang="en-US" sz="2000" dirty="0">
                <a:latin typeface="+mn-lt"/>
              </a:rPr>
              <a:t>          Realized gross profit 	</a:t>
            </a:r>
            <a:r>
              <a:rPr lang="en-US" sz="2000" dirty="0" smtClean="0">
                <a:latin typeface="+mn-lt"/>
              </a:rPr>
              <a:t>			  200,000 </a:t>
            </a:r>
            <a:r>
              <a:rPr lang="en-US" sz="2000" dirty="0">
                <a:latin typeface="+mn-lt"/>
              </a:rPr>
              <a:t>	</a:t>
            </a:r>
          </a:p>
          <a:p>
            <a:r>
              <a:rPr lang="en-US" sz="2000" i="1" dirty="0">
                <a:latin typeface="+mn-lt"/>
              </a:rPr>
              <a:t>To recognize gross profit from installment sale</a:t>
            </a:r>
            <a:r>
              <a:rPr lang="en-US" sz="2000" i="1" dirty="0" smtClean="0">
                <a:latin typeface="+mn-lt"/>
              </a:rPr>
              <a:t>.</a:t>
            </a:r>
            <a:r>
              <a:rPr lang="en-US" sz="2000" dirty="0">
                <a:solidFill>
                  <a:srgbClr val="000000"/>
                </a:solidFill>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(concluded)</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2620048644"/>
              </p:ext>
            </p:extLst>
          </p:nvPr>
        </p:nvGraphicFramePr>
        <p:xfrm>
          <a:off x="1001077" y="2345445"/>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7204555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Industry-Specific Revenue Issues: Software and </a:t>
            </a:r>
            <a:r>
              <a:rPr lang="en-US" sz="3200" dirty="0" smtClean="0"/>
              <a:t>Other </a:t>
            </a:r>
            <a:r>
              <a:rPr lang="en-US" dirty="0" smtClean="0"/>
              <a:t>M</a:t>
            </a:r>
            <a:r>
              <a:rPr lang="en-US" sz="3200" dirty="0" smtClean="0"/>
              <a:t>ultiple-Element </a:t>
            </a:r>
            <a:r>
              <a:rPr lang="en-US" dirty="0"/>
              <a:t>A</a:t>
            </a:r>
            <a:r>
              <a:rPr lang="en-US" sz="3200" dirty="0" smtClean="0"/>
              <a:t>rrangements</a:t>
            </a:r>
            <a:endParaRPr lang="en-US" sz="3200" dirty="0"/>
          </a:p>
        </p:txBody>
      </p:sp>
      <p:sp>
        <p:nvSpPr>
          <p:cNvPr id="3" name="Content Placeholder 2"/>
          <p:cNvSpPr>
            <a:spLocks noGrp="1"/>
          </p:cNvSpPr>
          <p:nvPr>
            <p:ph idx="1"/>
          </p:nvPr>
        </p:nvSpPr>
        <p:spPr>
          <a:xfrm>
            <a:off x="611560" y="1384443"/>
            <a:ext cx="8229600" cy="4525963"/>
          </a:xfrm>
        </p:spPr>
        <p:txBody>
          <a:bodyPr>
            <a:normAutofit fontScale="92500"/>
          </a:bodyPr>
          <a:lstStyle/>
          <a:p>
            <a:pPr marL="0" indent="0">
              <a:buNone/>
            </a:pPr>
            <a:r>
              <a:rPr lang="en-US" sz="2600" dirty="0"/>
              <a:t>Product: Multiple software elements in a bundle for a lump-sum contract price</a:t>
            </a:r>
          </a:p>
          <a:p>
            <a:pPr marL="0" indent="0">
              <a:buNone/>
            </a:pPr>
            <a:r>
              <a:rPr lang="en-US" sz="2600" dirty="0"/>
              <a:t>Prior to ASU No. </a:t>
            </a:r>
            <a:r>
              <a:rPr lang="en-US" sz="2600" dirty="0" smtClean="0"/>
              <a:t>2014–09:</a:t>
            </a:r>
          </a:p>
          <a:p>
            <a:pPr marL="744538" lvl="1"/>
            <a:r>
              <a:rPr lang="en-US" dirty="0" smtClean="0"/>
              <a:t>Revenue </a:t>
            </a:r>
            <a:r>
              <a:rPr lang="en-US" dirty="0"/>
              <a:t>for bundled software contracts was allocated based on vendor-specific objective evidence (VSOE)</a:t>
            </a:r>
          </a:p>
          <a:p>
            <a:pPr marL="744538" lvl="1">
              <a:buClr>
                <a:schemeClr val="tx1"/>
              </a:buClr>
            </a:pPr>
            <a:r>
              <a:rPr lang="en-US" sz="2600" b="1" dirty="0">
                <a:solidFill>
                  <a:srgbClr val="C00000"/>
                </a:solidFill>
              </a:rPr>
              <a:t>VSOE of fair values</a:t>
            </a:r>
            <a:r>
              <a:rPr lang="en-US" sz="2600" dirty="0"/>
              <a:t>: Sales prices of the elements when sold </a:t>
            </a:r>
            <a:r>
              <a:rPr lang="en-US" sz="2600" b="1" dirty="0">
                <a:solidFill>
                  <a:srgbClr val="C00000"/>
                </a:solidFill>
              </a:rPr>
              <a:t>separately</a:t>
            </a:r>
            <a:r>
              <a:rPr lang="en-US" sz="2600" dirty="0"/>
              <a:t> by that vendor</a:t>
            </a:r>
          </a:p>
          <a:p>
            <a:pPr marL="0" lvl="1" indent="0">
              <a:spcBef>
                <a:spcPts val="1000"/>
              </a:spcBef>
              <a:buNone/>
            </a:pPr>
            <a:r>
              <a:rPr lang="en-US" sz="2600" dirty="0"/>
              <a:t>ASU No. </a:t>
            </a:r>
            <a:r>
              <a:rPr lang="en-US" sz="2600" dirty="0" smtClean="0"/>
              <a:t>2014–09:</a:t>
            </a:r>
          </a:p>
          <a:p>
            <a:pPr marL="693738" lvl="1" indent="-457200">
              <a:spcBef>
                <a:spcPts val="1000"/>
              </a:spcBef>
            </a:pPr>
            <a:r>
              <a:rPr lang="en-US" sz="2600" dirty="0" smtClean="0"/>
              <a:t>Revenue </a:t>
            </a:r>
            <a:r>
              <a:rPr lang="en-US" sz="2600" dirty="0"/>
              <a:t>for multiple-deliverable contracts was allocated based on actual or estimated stand-alone selling </a:t>
            </a:r>
            <a:r>
              <a:rPr lang="en-US" sz="2600" dirty="0" smtClean="0"/>
              <a:t>prices</a:t>
            </a:r>
            <a:endParaRPr lang="en-US" sz="2600" dirty="0"/>
          </a:p>
        </p:txBody>
      </p:sp>
      <p:sp>
        <p:nvSpPr>
          <p:cNvPr id="5"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63442607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611559" y="1369218"/>
            <a:ext cx="8229601" cy="5295542"/>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Suppose </a:t>
            </a:r>
            <a:r>
              <a:rPr lang="en-US" sz="2400" dirty="0"/>
              <a:t>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a:t>
            </a:r>
          </a:p>
        </p:txBody>
      </p:sp>
      <p:sp>
        <p:nvSpPr>
          <p:cNvPr id="2" name="Title 1"/>
          <p:cNvSpPr>
            <a:spLocks noGrp="1"/>
          </p:cNvSpPr>
          <p:nvPr>
            <p:ph type="title"/>
          </p:nvPr>
        </p:nvSpPr>
        <p:spPr/>
        <p:txBody>
          <a:bodyPr>
            <a:noAutofit/>
          </a:bodyPr>
          <a:lstStyle/>
          <a:p>
            <a:r>
              <a:rPr lang="en-US" sz="2800" dirty="0"/>
              <a:t>Industry-Specific Revenue Issues: Software and Other Multiple-Element </a:t>
            </a:r>
            <a:r>
              <a:rPr lang="en-US" sz="2800" dirty="0" smtClean="0"/>
              <a:t>Arrangements </a:t>
            </a:r>
            <a:r>
              <a:rPr lang="en-US" sz="2400" dirty="0" smtClean="0"/>
              <a:t>(continued)</a:t>
            </a:r>
            <a:endParaRPr lang="en-US" sz="2400" dirty="0">
              <a:solidFill>
                <a:srgbClr val="0000FF"/>
              </a:solidFill>
            </a:endParaRPr>
          </a:p>
        </p:txBody>
      </p:sp>
      <p:sp>
        <p:nvSpPr>
          <p:cNvPr id="6" name="Rectangle 5"/>
          <p:cNvSpPr/>
          <p:nvPr/>
        </p:nvSpPr>
        <p:spPr>
          <a:xfrm>
            <a:off x="4765978" y="3879357"/>
            <a:ext cx="4206240" cy="2599057"/>
          </a:xfrm>
          <a:prstGeom prst="rect">
            <a:avLst/>
          </a:prstGeom>
          <a:solidFill>
            <a:srgbClr val="FFFFCC"/>
          </a:solidFill>
          <a:ln>
            <a:solidFill>
              <a:srgbClr val="F796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IN" sz="2000" dirty="0"/>
          </a:p>
        </p:txBody>
      </p:sp>
      <p:sp>
        <p:nvSpPr>
          <p:cNvPr id="7" name="Oval 6"/>
          <p:cNvSpPr/>
          <p:nvPr/>
        </p:nvSpPr>
        <p:spPr>
          <a:xfrm>
            <a:off x="5129152" y="4697560"/>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7444245" y="4697560"/>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6"/>
          <p:cNvSpPr txBox="1">
            <a:spLocks noChangeArrowheads="1"/>
          </p:cNvSpPr>
          <p:nvPr/>
        </p:nvSpPr>
        <p:spPr bwMode="auto">
          <a:xfrm>
            <a:off x="4984005" y="4697560"/>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80%</a:t>
            </a:r>
          </a:p>
        </p:txBody>
      </p:sp>
      <p:sp>
        <p:nvSpPr>
          <p:cNvPr id="10" name="TextBox 8"/>
          <p:cNvSpPr txBox="1">
            <a:spLocks noChangeArrowheads="1"/>
          </p:cNvSpPr>
          <p:nvPr/>
        </p:nvSpPr>
        <p:spPr bwMode="auto">
          <a:xfrm>
            <a:off x="4540939" y="5341812"/>
            <a:ext cx="1927770" cy="400110"/>
          </a:xfrm>
          <a:prstGeom prst="rect">
            <a:avLst/>
          </a:prstGeom>
          <a:noFill/>
          <a:ln w="9525">
            <a:noFill/>
            <a:miter lim="800000"/>
            <a:headEnd/>
            <a:tailEnd/>
          </a:ln>
        </p:spPr>
        <p:txBody>
          <a:bodyPr wrap="square">
            <a:spAutoFit/>
          </a:bodyPr>
          <a:lstStyle/>
          <a:p>
            <a:pPr algn="ctr"/>
            <a:r>
              <a:rPr lang="en-IN" sz="2000" dirty="0">
                <a:latin typeface="Calibri" pitchFamily="34" charset="0"/>
              </a:rPr>
              <a:t>$72,000</a:t>
            </a:r>
          </a:p>
        </p:txBody>
      </p:sp>
      <p:sp>
        <p:nvSpPr>
          <p:cNvPr id="11" name="TextBox 10"/>
          <p:cNvSpPr txBox="1">
            <a:spLocks noChangeArrowheads="1"/>
          </p:cNvSpPr>
          <p:nvPr/>
        </p:nvSpPr>
        <p:spPr bwMode="auto">
          <a:xfrm>
            <a:off x="7319284" y="4697560"/>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20%</a:t>
            </a:r>
          </a:p>
        </p:txBody>
      </p:sp>
      <p:sp>
        <p:nvSpPr>
          <p:cNvPr id="13" name="TextBox 12"/>
          <p:cNvSpPr txBox="1">
            <a:spLocks noChangeArrowheads="1"/>
          </p:cNvSpPr>
          <p:nvPr/>
        </p:nvSpPr>
        <p:spPr bwMode="auto">
          <a:xfrm>
            <a:off x="4540939" y="5866593"/>
            <a:ext cx="1812941" cy="330669"/>
          </a:xfrm>
          <a:prstGeom prst="rect">
            <a:avLst/>
          </a:prstGeom>
          <a:noFill/>
          <a:ln w="9525">
            <a:noFill/>
            <a:miter lim="800000"/>
            <a:headEnd/>
            <a:tailEnd/>
          </a:ln>
        </p:spPr>
        <p:txBody>
          <a:bodyPr>
            <a:spAutoFit/>
          </a:bodyPr>
          <a:lstStyle/>
          <a:p>
            <a:pPr algn="ctr"/>
            <a:r>
              <a:rPr lang="en-IN" sz="2000" dirty="0">
                <a:latin typeface="Calibri" pitchFamily="34" charset="0"/>
              </a:rPr>
              <a:t>Software</a:t>
            </a:r>
          </a:p>
        </p:txBody>
      </p:sp>
      <p:sp>
        <p:nvSpPr>
          <p:cNvPr id="15" name="TextBox 14"/>
          <p:cNvSpPr txBox="1">
            <a:spLocks noChangeArrowheads="1"/>
          </p:cNvSpPr>
          <p:nvPr/>
        </p:nvSpPr>
        <p:spPr bwMode="auto">
          <a:xfrm>
            <a:off x="6069187" y="5849105"/>
            <a:ext cx="3068572" cy="400110"/>
          </a:xfrm>
          <a:prstGeom prst="rect">
            <a:avLst/>
          </a:prstGeom>
          <a:noFill/>
          <a:ln w="9525">
            <a:noFill/>
            <a:miter lim="800000"/>
            <a:headEnd/>
            <a:tailEnd/>
          </a:ln>
        </p:spPr>
        <p:txBody>
          <a:bodyPr wrap="square">
            <a:spAutoFit/>
          </a:bodyPr>
          <a:lstStyle/>
          <a:p>
            <a:pPr algn="ctr"/>
            <a:r>
              <a:rPr lang="en-IN" sz="2000" dirty="0">
                <a:latin typeface="Calibri" pitchFamily="34" charset="0"/>
              </a:rPr>
              <a:t>Technical support service</a:t>
            </a:r>
          </a:p>
        </p:txBody>
      </p:sp>
      <p:sp>
        <p:nvSpPr>
          <p:cNvPr id="16" name="TextBox 15"/>
          <p:cNvSpPr txBox="1">
            <a:spLocks noChangeArrowheads="1"/>
          </p:cNvSpPr>
          <p:nvPr/>
        </p:nvSpPr>
        <p:spPr bwMode="auto">
          <a:xfrm>
            <a:off x="4414041" y="4259514"/>
            <a:ext cx="4598623" cy="400110"/>
          </a:xfrm>
          <a:prstGeom prst="rect">
            <a:avLst/>
          </a:prstGeom>
          <a:noFill/>
          <a:ln w="9525">
            <a:noFill/>
            <a:miter lim="800000"/>
            <a:headEnd/>
            <a:tailEnd/>
          </a:ln>
        </p:spPr>
        <p:txBody>
          <a:bodyPr wrap="square">
            <a:spAutoFit/>
          </a:bodyPr>
          <a:lstStyle/>
          <a:p>
            <a:pPr algn="ctr"/>
            <a:r>
              <a:rPr lang="en-IN" sz="2000" dirty="0">
                <a:latin typeface="+mn-lt"/>
              </a:rPr>
              <a:t>Software + </a:t>
            </a:r>
            <a:r>
              <a:rPr lang="en-US" sz="2000" dirty="0"/>
              <a:t>“free” technical support</a:t>
            </a:r>
            <a:endParaRPr lang="en-IN" sz="2000" dirty="0">
              <a:latin typeface="+mn-lt"/>
            </a:endParaRPr>
          </a:p>
        </p:txBody>
      </p:sp>
      <p:sp>
        <p:nvSpPr>
          <p:cNvPr id="17" name="TextBox 8"/>
          <p:cNvSpPr txBox="1">
            <a:spLocks noChangeArrowheads="1"/>
          </p:cNvSpPr>
          <p:nvPr/>
        </p:nvSpPr>
        <p:spPr bwMode="auto">
          <a:xfrm>
            <a:off x="6069187" y="3879355"/>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$90,000</a:t>
            </a:r>
          </a:p>
        </p:txBody>
      </p:sp>
      <p:cxnSp>
        <p:nvCxnSpPr>
          <p:cNvPr id="18" name="Straight Arrow Connector 17"/>
          <p:cNvCxnSpPr/>
          <p:nvPr/>
        </p:nvCxnSpPr>
        <p:spPr>
          <a:xfrm flipH="1">
            <a:off x="5645683" y="4697560"/>
            <a:ext cx="737117" cy="61668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824968" y="4716223"/>
            <a:ext cx="735598" cy="62559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8"/>
          <p:cNvSpPr txBox="1">
            <a:spLocks noChangeArrowheads="1"/>
          </p:cNvSpPr>
          <p:nvPr/>
        </p:nvSpPr>
        <p:spPr bwMode="auto">
          <a:xfrm>
            <a:off x="6968249" y="5343446"/>
            <a:ext cx="1927770" cy="400110"/>
          </a:xfrm>
          <a:prstGeom prst="rect">
            <a:avLst/>
          </a:prstGeom>
          <a:noFill/>
          <a:ln w="9525">
            <a:noFill/>
            <a:miter lim="800000"/>
            <a:headEnd/>
            <a:tailEnd/>
          </a:ln>
        </p:spPr>
        <p:txBody>
          <a:bodyPr wrap="square">
            <a:spAutoFit/>
          </a:bodyPr>
          <a:lstStyle/>
          <a:p>
            <a:pPr algn="ctr"/>
            <a:r>
              <a:rPr lang="en-IN" sz="2000" dirty="0">
                <a:latin typeface="Calibri" pitchFamily="34" charset="0"/>
              </a:rPr>
              <a:t>$18,000</a:t>
            </a:r>
          </a:p>
        </p:txBody>
      </p:sp>
      <p:sp>
        <p:nvSpPr>
          <p:cNvPr id="21" name="Rectangle 20"/>
          <p:cNvSpPr/>
          <p:nvPr/>
        </p:nvSpPr>
        <p:spPr>
          <a:xfrm>
            <a:off x="727554" y="3879357"/>
            <a:ext cx="3813385" cy="2599057"/>
          </a:xfrm>
          <a:prstGeom prst="rect">
            <a:avLst/>
          </a:prstGeom>
          <a:solidFill>
            <a:srgbClr val="CEE3ED"/>
          </a:solidFill>
          <a:ln>
            <a:solidFill>
              <a:srgbClr val="2E75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IN" sz="2000" dirty="0"/>
          </a:p>
        </p:txBody>
      </p:sp>
      <p:sp>
        <p:nvSpPr>
          <p:cNvPr id="25" name="TextBox 8"/>
          <p:cNvSpPr txBox="1">
            <a:spLocks noChangeArrowheads="1"/>
          </p:cNvSpPr>
          <p:nvPr/>
        </p:nvSpPr>
        <p:spPr bwMode="auto">
          <a:xfrm>
            <a:off x="828104" y="5307946"/>
            <a:ext cx="1196994" cy="400110"/>
          </a:xfrm>
          <a:prstGeom prst="rect">
            <a:avLst/>
          </a:prstGeom>
          <a:noFill/>
          <a:ln w="9525">
            <a:noFill/>
            <a:miter lim="800000"/>
            <a:headEnd/>
            <a:tailEnd/>
          </a:ln>
        </p:spPr>
        <p:txBody>
          <a:bodyPr wrap="square">
            <a:spAutoFit/>
          </a:bodyPr>
          <a:lstStyle/>
          <a:p>
            <a:pPr algn="ctr"/>
            <a:r>
              <a:rPr lang="en-IN" sz="2000" dirty="0">
                <a:latin typeface="Calibri" pitchFamily="34" charset="0"/>
              </a:rPr>
              <a:t>$80,000</a:t>
            </a:r>
          </a:p>
        </p:txBody>
      </p:sp>
      <p:sp>
        <p:nvSpPr>
          <p:cNvPr id="27" name="TextBox 26"/>
          <p:cNvSpPr txBox="1">
            <a:spLocks noChangeArrowheads="1"/>
          </p:cNvSpPr>
          <p:nvPr/>
        </p:nvSpPr>
        <p:spPr bwMode="auto">
          <a:xfrm>
            <a:off x="755867" y="5681930"/>
            <a:ext cx="1238263" cy="330669"/>
          </a:xfrm>
          <a:prstGeom prst="rect">
            <a:avLst/>
          </a:prstGeom>
          <a:noFill/>
          <a:ln w="9525">
            <a:noFill/>
            <a:miter lim="800000"/>
            <a:headEnd/>
            <a:tailEnd/>
          </a:ln>
        </p:spPr>
        <p:txBody>
          <a:bodyPr>
            <a:spAutoFit/>
          </a:bodyPr>
          <a:lstStyle/>
          <a:p>
            <a:pPr algn="ctr"/>
            <a:r>
              <a:rPr lang="en-IN" sz="2000" dirty="0">
                <a:latin typeface="Calibri" pitchFamily="34" charset="0"/>
              </a:rPr>
              <a:t>Software</a:t>
            </a:r>
          </a:p>
        </p:txBody>
      </p:sp>
      <p:sp>
        <p:nvSpPr>
          <p:cNvPr id="28" name="TextBox 27"/>
          <p:cNvSpPr txBox="1">
            <a:spLocks noChangeArrowheads="1"/>
          </p:cNvSpPr>
          <p:nvPr/>
        </p:nvSpPr>
        <p:spPr bwMode="auto">
          <a:xfrm>
            <a:off x="2128370" y="5651414"/>
            <a:ext cx="2536010" cy="400110"/>
          </a:xfrm>
          <a:prstGeom prst="rect">
            <a:avLst/>
          </a:prstGeom>
          <a:noFill/>
          <a:ln w="9525">
            <a:noFill/>
            <a:miter lim="800000"/>
            <a:headEnd/>
            <a:tailEnd/>
          </a:ln>
        </p:spPr>
        <p:txBody>
          <a:bodyPr wrap="square">
            <a:spAutoFit/>
          </a:bodyPr>
          <a:lstStyle/>
          <a:p>
            <a:pPr algn="ctr"/>
            <a:r>
              <a:rPr lang="en-IN" sz="2000" dirty="0">
                <a:latin typeface="Calibri" pitchFamily="34" charset="0"/>
              </a:rPr>
              <a:t>Technical support service</a:t>
            </a:r>
          </a:p>
        </p:txBody>
      </p:sp>
      <p:sp>
        <p:nvSpPr>
          <p:cNvPr id="30" name="TextBox 8"/>
          <p:cNvSpPr txBox="1">
            <a:spLocks noChangeArrowheads="1"/>
          </p:cNvSpPr>
          <p:nvPr/>
        </p:nvSpPr>
        <p:spPr bwMode="auto">
          <a:xfrm>
            <a:off x="1987519" y="3862422"/>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$100,000</a:t>
            </a:r>
          </a:p>
        </p:txBody>
      </p:sp>
      <p:cxnSp>
        <p:nvCxnSpPr>
          <p:cNvPr id="31" name="Straight Arrow Connector 30"/>
          <p:cNvCxnSpPr/>
          <p:nvPr/>
        </p:nvCxnSpPr>
        <p:spPr>
          <a:xfrm flipH="1">
            <a:off x="1682520" y="4262532"/>
            <a:ext cx="722371" cy="100300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2650620" y="4262532"/>
            <a:ext cx="631142" cy="100300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8"/>
          <p:cNvSpPr txBox="1">
            <a:spLocks noChangeArrowheads="1"/>
          </p:cNvSpPr>
          <p:nvPr/>
        </p:nvSpPr>
        <p:spPr bwMode="auto">
          <a:xfrm>
            <a:off x="2650620" y="5309580"/>
            <a:ext cx="1316693" cy="400110"/>
          </a:xfrm>
          <a:prstGeom prst="rect">
            <a:avLst/>
          </a:prstGeom>
          <a:noFill/>
          <a:ln w="9525">
            <a:noFill/>
            <a:miter lim="800000"/>
            <a:headEnd/>
            <a:tailEnd/>
          </a:ln>
        </p:spPr>
        <p:txBody>
          <a:bodyPr wrap="square">
            <a:spAutoFit/>
          </a:bodyPr>
          <a:lstStyle/>
          <a:p>
            <a:pPr algn="ctr"/>
            <a:r>
              <a:rPr lang="en-IN" sz="2000" dirty="0">
                <a:latin typeface="Calibri" pitchFamily="34" charset="0"/>
              </a:rPr>
              <a:t>$20,000</a:t>
            </a:r>
          </a:p>
        </p:txBody>
      </p:sp>
      <p:sp>
        <p:nvSpPr>
          <p:cNvPr id="2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0201206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3" grpId="0"/>
      <p:bldP spid="15" grpId="0"/>
      <p:bldP spid="16" grpId="0"/>
      <p:bldP spid="17" grpId="0"/>
      <p:bldP spid="20" grpId="0"/>
      <p:bldP spid="21" grpId="0" animBg="1"/>
      <p:bldP spid="25" grpId="0"/>
      <p:bldP spid="27" grpId="0"/>
      <p:bldP spid="28" grpId="0"/>
      <p:bldP spid="30"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ea typeface="Adobe Fan Heiti Std B"/>
                <a:cs typeface="Adobe Fan Heiti Std B"/>
              </a:rPr>
              <a:t>Chapter Supplement</a:t>
            </a:r>
            <a:r>
              <a:rPr lang="en-US" sz="3200" dirty="0"/>
              <a:t/>
            </a:r>
            <a:br>
              <a:rPr lang="en-US" sz="3200" dirty="0"/>
            </a:br>
            <a:r>
              <a:rPr lang="en-US" sz="3200" dirty="0"/>
              <a:t>GAAP in Effect Prior to ASU No. </a:t>
            </a:r>
            <a:r>
              <a:rPr lang="en-US" sz="3200" dirty="0" smtClean="0"/>
              <a:t>2014–09</a:t>
            </a:r>
            <a:endParaRPr lang="en-US" sz="3200"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a:solidFill>
                  <a:srgbClr val="C00000"/>
                </a:solidFill>
              </a:rPr>
              <a:t>ASU No. </a:t>
            </a:r>
            <a:r>
              <a:rPr lang="en-US" b="1" dirty="0" smtClean="0">
                <a:solidFill>
                  <a:srgbClr val="C00000"/>
                </a:solidFill>
              </a:rPr>
              <a:t>2014–09</a:t>
            </a:r>
            <a:r>
              <a:rPr lang="en-US" b="1" dirty="0">
                <a:solidFill>
                  <a:srgbClr val="C00000"/>
                </a:solidFill>
              </a:rPr>
              <a:t>:</a:t>
            </a:r>
          </a:p>
          <a:p>
            <a:r>
              <a:rPr lang="en-US" dirty="0" smtClean="0"/>
              <a:t>Must be adopted by companies </a:t>
            </a:r>
            <a:r>
              <a:rPr lang="en-US" dirty="0"/>
              <a:t>issuing reports </a:t>
            </a:r>
            <a:r>
              <a:rPr lang="en-US" dirty="0" smtClean="0"/>
              <a:t>under:</a:t>
            </a:r>
            <a:endParaRPr lang="en-US" dirty="0"/>
          </a:p>
          <a:p>
            <a:pPr lvl="1"/>
            <a:r>
              <a:rPr lang="en-US" dirty="0"/>
              <a:t>U.S. GAAP for periods beginning after December 15, 2017</a:t>
            </a:r>
          </a:p>
          <a:p>
            <a:pPr lvl="1"/>
            <a:r>
              <a:rPr lang="en-US" dirty="0"/>
              <a:t>IFRS for periods beginning January 1, 2018</a:t>
            </a:r>
          </a:p>
          <a:p>
            <a:pPr marL="457200" lvl="1" indent="0">
              <a:buNone/>
            </a:pPr>
            <a:endParaRPr lang="en-US" dirty="0"/>
          </a:p>
          <a:p>
            <a:pPr marL="0" lvl="1" indent="0">
              <a:buNone/>
            </a:pPr>
            <a:r>
              <a:rPr lang="en-US" sz="2800" dirty="0"/>
              <a:t>The Chapter Appendix covers GAAP that is eliminated by the ASU but that is traditionally covered in intermediate accounting courses</a:t>
            </a:r>
          </a:p>
          <a:p>
            <a:pPr lvl="1"/>
            <a:endParaRPr lang="en-US"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99565522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Franchise Sales</a:t>
            </a:r>
          </a:p>
        </p:txBody>
      </p:sp>
      <p:sp>
        <p:nvSpPr>
          <p:cNvPr id="17" name="Content Placeholder 2"/>
          <p:cNvSpPr>
            <a:spLocks noGrp="1"/>
          </p:cNvSpPr>
          <p:nvPr>
            <p:ph idx="1"/>
          </p:nvPr>
        </p:nvSpPr>
        <p:spPr>
          <a:xfrm>
            <a:off x="761999" y="5035775"/>
            <a:ext cx="8229600" cy="542774"/>
          </a:xfrm>
        </p:spPr>
        <p:txBody>
          <a:bodyPr numCol="1">
            <a:noAutofit/>
          </a:bodyPr>
          <a:lstStyle/>
          <a:p>
            <a:pPr marL="0" indent="0">
              <a:buNone/>
            </a:pPr>
            <a:r>
              <a:rPr lang="en-IN" sz="2800" dirty="0" smtClean="0"/>
              <a:t>These </a:t>
            </a:r>
            <a:r>
              <a:rPr lang="en-IN" sz="2800" dirty="0"/>
              <a:t>arrangements are commonly used in</a:t>
            </a:r>
            <a:r>
              <a:rPr lang="en-IN" sz="2800" dirty="0" smtClean="0"/>
              <a:t>:</a:t>
            </a:r>
          </a:p>
        </p:txBody>
      </p:sp>
      <p:sp>
        <p:nvSpPr>
          <p:cNvPr id="4" name="TextBox 3"/>
          <p:cNvSpPr txBox="1"/>
          <p:nvPr/>
        </p:nvSpPr>
        <p:spPr>
          <a:xfrm>
            <a:off x="787504" y="2823766"/>
            <a:ext cx="2853361" cy="584776"/>
          </a:xfrm>
          <a:prstGeom prst="rect">
            <a:avLst/>
          </a:prstGeom>
          <a:solidFill>
            <a:schemeClr val="tx2">
              <a:lumMod val="75000"/>
            </a:schemeClr>
          </a:solidFill>
          <a:effectLst>
            <a:outerShdw blurRad="50800" dist="38100" dir="2700000" algn="tl" rotWithShape="0">
              <a:prstClr val="black">
                <a:alpha val="40000"/>
              </a:prstClr>
            </a:outerShdw>
          </a:effectLst>
        </p:spPr>
        <p:txBody>
          <a:bodyPr wrap="square" rtlCol="0">
            <a:spAutoFit/>
          </a:bodyPr>
          <a:lstStyle/>
          <a:p>
            <a:pPr algn="ctr"/>
            <a:r>
              <a:rPr lang="en-US" sz="3200" b="1" dirty="0">
                <a:solidFill>
                  <a:schemeClr val="bg1"/>
                </a:solidFill>
                <a:latin typeface="Arial Black"/>
                <a:cs typeface="Arial Black"/>
              </a:rPr>
              <a:t>Franchisor</a:t>
            </a:r>
          </a:p>
        </p:txBody>
      </p:sp>
      <p:sp>
        <p:nvSpPr>
          <p:cNvPr id="5" name="TextBox 4"/>
          <p:cNvSpPr txBox="1"/>
          <p:nvPr/>
        </p:nvSpPr>
        <p:spPr>
          <a:xfrm>
            <a:off x="6119447" y="2823766"/>
            <a:ext cx="2735624" cy="584776"/>
          </a:xfrm>
          <a:prstGeom prst="rect">
            <a:avLst/>
          </a:prstGeom>
          <a:solidFill>
            <a:schemeClr val="tx2">
              <a:lumMod val="75000"/>
            </a:schemeClr>
          </a:solidFill>
          <a:effectLst>
            <a:outerShdw blurRad="50800" dist="38100" dir="2700000" algn="tl" rotWithShape="0">
              <a:prstClr val="black">
                <a:alpha val="40000"/>
              </a:prstClr>
            </a:outerShdw>
          </a:effectLst>
        </p:spPr>
        <p:txBody>
          <a:bodyPr wrap="square" rtlCol="0">
            <a:spAutoFit/>
          </a:bodyPr>
          <a:lstStyle>
            <a:defPPr>
              <a:defRPr lang="en-US"/>
            </a:defPPr>
            <a:lvl1pPr algn="ctr">
              <a:defRPr sz="3600" b="1">
                <a:solidFill>
                  <a:schemeClr val="bg1"/>
                </a:solidFill>
                <a:latin typeface="Harrington" panose="04040505050A02020702" pitchFamily="82" charset="0"/>
                <a:cs typeface="Arial" panose="020B0604020202020204" pitchFamily="34" charset="0"/>
              </a:defRPr>
            </a:lvl1pPr>
          </a:lstStyle>
          <a:p>
            <a:r>
              <a:rPr lang="en-US" sz="3200" dirty="0">
                <a:latin typeface="Arial Black"/>
                <a:cs typeface="Arial Black"/>
              </a:rPr>
              <a:t>Franchisee</a:t>
            </a:r>
          </a:p>
        </p:txBody>
      </p:sp>
      <p:cxnSp>
        <p:nvCxnSpPr>
          <p:cNvPr id="7" name="Straight Arrow Connector 6"/>
          <p:cNvCxnSpPr/>
          <p:nvPr/>
        </p:nvCxnSpPr>
        <p:spPr>
          <a:xfrm>
            <a:off x="3753528" y="2995578"/>
            <a:ext cx="2253256" cy="0"/>
          </a:xfrm>
          <a:prstGeom prst="straightConnector1">
            <a:avLst/>
          </a:prstGeom>
          <a:ln w="57150">
            <a:solidFill>
              <a:srgbClr val="3333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713102" y="3356763"/>
            <a:ext cx="2215462" cy="0"/>
          </a:xfrm>
          <a:prstGeom prst="straightConnector1">
            <a:avLst/>
          </a:prstGeom>
          <a:ln w="57150">
            <a:solidFill>
              <a:srgbClr val="8D097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66240" y="2111173"/>
            <a:ext cx="7223700" cy="523220"/>
          </a:xfrm>
          <a:prstGeom prst="rect">
            <a:avLst/>
          </a:prstGeom>
          <a:noFill/>
          <a:ln>
            <a:noFill/>
          </a:ln>
        </p:spPr>
        <p:txBody>
          <a:bodyPr wrap="square" rtlCol="0">
            <a:spAutoFit/>
          </a:bodyPr>
          <a:lstStyle/>
          <a:p>
            <a:pPr marL="457200" indent="-457200" algn="ctr">
              <a:buFont typeface="Arial" panose="020B0604020202020204" pitchFamily="34" charset="0"/>
              <a:buChar char="•"/>
            </a:pPr>
            <a:r>
              <a:rPr lang="en-IN" sz="2800" b="1" dirty="0">
                <a:solidFill>
                  <a:srgbClr val="333300"/>
                </a:solidFill>
                <a:latin typeface="+mn-lt"/>
                <a:cs typeface="Arial" panose="020B0604020202020204" pitchFamily="34" charset="0"/>
              </a:rPr>
              <a:t>Right to sell the franchisor’s products</a:t>
            </a:r>
            <a:endParaRPr lang="en-US" sz="2800" b="1" dirty="0">
              <a:solidFill>
                <a:srgbClr val="333300"/>
              </a:solidFill>
              <a:latin typeface="+mn-lt"/>
              <a:cs typeface="Arial" panose="020B0604020202020204" pitchFamily="34" charset="0"/>
            </a:endParaRPr>
          </a:p>
        </p:txBody>
      </p:sp>
      <p:sp>
        <p:nvSpPr>
          <p:cNvPr id="11" name="TextBox 10"/>
          <p:cNvSpPr txBox="1"/>
          <p:nvPr/>
        </p:nvSpPr>
        <p:spPr>
          <a:xfrm>
            <a:off x="1166240" y="1443479"/>
            <a:ext cx="7223700" cy="523220"/>
          </a:xfrm>
          <a:prstGeom prst="rect">
            <a:avLst/>
          </a:prstGeom>
          <a:noFill/>
          <a:ln>
            <a:noFill/>
          </a:ln>
        </p:spPr>
        <p:txBody>
          <a:bodyPr wrap="square" rtlCol="0">
            <a:spAutoFit/>
          </a:bodyPr>
          <a:lstStyle/>
          <a:p>
            <a:pPr marL="457200" indent="-457200" algn="ctr">
              <a:buFont typeface="Arial" panose="020B0604020202020204" pitchFamily="34" charset="0"/>
              <a:buChar char="•"/>
            </a:pPr>
            <a:r>
              <a:rPr lang="en-US" sz="2800" b="1" dirty="0">
                <a:solidFill>
                  <a:srgbClr val="333300"/>
                </a:solidFill>
                <a:latin typeface="+mn-lt"/>
                <a:cs typeface="Arial" panose="020B0604020202020204" pitchFamily="34" charset="0"/>
              </a:rPr>
              <a:t>Use its name for a specified period of time</a:t>
            </a:r>
          </a:p>
        </p:txBody>
      </p:sp>
      <p:sp>
        <p:nvSpPr>
          <p:cNvPr id="14" name="TextBox 13"/>
          <p:cNvSpPr txBox="1"/>
          <p:nvPr/>
        </p:nvSpPr>
        <p:spPr>
          <a:xfrm>
            <a:off x="2631709" y="3645711"/>
            <a:ext cx="4399592" cy="523220"/>
          </a:xfrm>
          <a:prstGeom prst="rect">
            <a:avLst/>
          </a:prstGeom>
          <a:noFill/>
        </p:spPr>
        <p:txBody>
          <a:bodyPr wrap="square" rtlCol="0">
            <a:spAutoFit/>
          </a:bodyPr>
          <a:lstStyle/>
          <a:p>
            <a:pPr marL="457200" indent="-457200" algn="ctr">
              <a:buFont typeface="Arial"/>
              <a:buChar char="•"/>
            </a:pPr>
            <a:r>
              <a:rPr lang="en-IN" sz="2800" b="1" dirty="0" smtClean="0">
                <a:solidFill>
                  <a:srgbClr val="8D0971"/>
                </a:solidFill>
                <a:latin typeface="+mn-lt"/>
                <a:cs typeface="Arial" panose="020B0604020202020204" pitchFamily="34" charset="0"/>
              </a:rPr>
              <a:t>An </a:t>
            </a:r>
            <a:r>
              <a:rPr lang="en-IN" sz="2800" b="1" dirty="0">
                <a:solidFill>
                  <a:srgbClr val="8D0971"/>
                </a:solidFill>
                <a:latin typeface="+mn-lt"/>
                <a:cs typeface="Arial" panose="020B0604020202020204" pitchFamily="34" charset="0"/>
              </a:rPr>
              <a:t>initial franchise fee</a:t>
            </a:r>
            <a:endParaRPr lang="en-US" sz="2800" b="1" dirty="0">
              <a:solidFill>
                <a:srgbClr val="8D0971"/>
              </a:solidFill>
              <a:latin typeface="+mn-lt"/>
              <a:cs typeface="Arial" panose="020B0604020202020204" pitchFamily="34" charset="0"/>
            </a:endParaRPr>
          </a:p>
        </p:txBody>
      </p:sp>
      <p:sp>
        <p:nvSpPr>
          <p:cNvPr id="15" name="TextBox 14"/>
          <p:cNvSpPr txBox="1"/>
          <p:nvPr/>
        </p:nvSpPr>
        <p:spPr>
          <a:xfrm>
            <a:off x="2501099" y="4241168"/>
            <a:ext cx="4660812" cy="523220"/>
          </a:xfrm>
          <a:prstGeom prst="rect">
            <a:avLst/>
          </a:prstGeom>
          <a:noFill/>
        </p:spPr>
        <p:txBody>
          <a:bodyPr wrap="square" rtlCol="0">
            <a:spAutoFit/>
          </a:bodyPr>
          <a:lstStyle/>
          <a:p>
            <a:pPr marL="457200" indent="-457200" algn="ctr">
              <a:buFont typeface="Arial"/>
              <a:buChar char="•"/>
            </a:pPr>
            <a:r>
              <a:rPr lang="en-IN" sz="2800" b="1" dirty="0" smtClean="0">
                <a:solidFill>
                  <a:srgbClr val="8D0971"/>
                </a:solidFill>
                <a:latin typeface="+mn-lt"/>
                <a:cs typeface="Arial" panose="020B0604020202020204" pitchFamily="34" charset="0"/>
              </a:rPr>
              <a:t>Continuing </a:t>
            </a:r>
            <a:r>
              <a:rPr lang="en-IN" sz="2800" b="1" dirty="0">
                <a:solidFill>
                  <a:srgbClr val="8D0971"/>
                </a:solidFill>
                <a:latin typeface="+mn-lt"/>
                <a:cs typeface="Arial" panose="020B0604020202020204" pitchFamily="34" charset="0"/>
              </a:rPr>
              <a:t>franchise fees</a:t>
            </a:r>
            <a:endParaRPr lang="en-US" sz="2800" b="1" dirty="0">
              <a:solidFill>
                <a:srgbClr val="8D0971"/>
              </a:solidFill>
              <a:latin typeface="+mn-lt"/>
              <a:cs typeface="Arial" panose="020B0604020202020204" pitchFamily="34" charset="0"/>
            </a:endParaRPr>
          </a:p>
        </p:txBody>
      </p:sp>
      <p:sp>
        <p:nvSpPr>
          <p:cNvPr id="16" name="Rectangle 15"/>
          <p:cNvSpPr/>
          <p:nvPr/>
        </p:nvSpPr>
        <p:spPr>
          <a:xfrm>
            <a:off x="625471" y="1334127"/>
            <a:ext cx="8366128" cy="3611850"/>
          </a:xfrm>
          <a:prstGeom prst="rect">
            <a:avLst/>
          </a:prstGeom>
          <a:noFill/>
          <a:ln>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3" name="Rectangle 2"/>
          <p:cNvSpPr/>
          <p:nvPr/>
        </p:nvSpPr>
        <p:spPr>
          <a:xfrm>
            <a:off x="755825" y="5596110"/>
            <a:ext cx="7997474" cy="954107"/>
          </a:xfrm>
          <a:prstGeom prst="rect">
            <a:avLst/>
          </a:prstGeom>
        </p:spPr>
        <p:txBody>
          <a:bodyPr wrap="square" numCol="2">
            <a:spAutoFit/>
          </a:bodyPr>
          <a:lstStyle/>
          <a:p>
            <a:pPr marL="285750" indent="-285750">
              <a:buFont typeface="Arial"/>
              <a:buChar char="•"/>
            </a:pPr>
            <a:r>
              <a:rPr lang="en-IN" sz="2800" dirty="0">
                <a:latin typeface="+mn-lt"/>
              </a:rPr>
              <a:t>Fast food</a:t>
            </a:r>
          </a:p>
          <a:p>
            <a:pPr marL="285750" indent="-285750">
              <a:buFont typeface="Arial"/>
              <a:buChar char="•"/>
            </a:pPr>
            <a:r>
              <a:rPr lang="en-IN" sz="2800" dirty="0">
                <a:latin typeface="+mn-lt"/>
              </a:rPr>
              <a:t>Restaurants</a:t>
            </a:r>
          </a:p>
          <a:p>
            <a:pPr marL="285750" indent="-285750">
              <a:buFont typeface="Arial"/>
              <a:buChar char="•"/>
            </a:pPr>
            <a:r>
              <a:rPr lang="en-IN" sz="2800" dirty="0">
                <a:latin typeface="+mn-lt"/>
              </a:rPr>
              <a:t>Motels</a:t>
            </a:r>
          </a:p>
          <a:p>
            <a:pPr marL="285750" indent="-285750">
              <a:buFont typeface="Arial"/>
              <a:buChar char="•"/>
            </a:pPr>
            <a:r>
              <a:rPr lang="en-IN" sz="2800" dirty="0">
                <a:latin typeface="+mn-lt"/>
              </a:rPr>
              <a:t>Auto rental agencies</a:t>
            </a:r>
          </a:p>
        </p:txBody>
      </p:sp>
    </p:spTree>
    <p:extLst>
      <p:ext uri="{BB962C8B-B14F-4D97-AF65-F5344CB8AC3E}">
        <p14:creationId xmlns:p14="http://schemas.microsoft.com/office/powerpoint/2010/main" val="25695390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xEl>
                                              <p:pRg st="0" end="0"/>
                                            </p:txEl>
                                          </p:spTgt>
                                        </p:tgtEl>
                                        <p:attrNameLst>
                                          <p:attrName>style.visibility</p:attrName>
                                        </p:attrNameLst>
                                      </p:cBhvr>
                                      <p:to>
                                        <p:strVal val="visible"/>
                                      </p:to>
                                    </p:set>
                                    <p:animEffect transition="in" filter="fade">
                                      <p:cBhvr>
                                        <p:cTn id="42" dur="500"/>
                                        <p:tgtEl>
                                          <p:spTgt spid="17">
                                            <p:txEl>
                                              <p:pRg st="0" end="0"/>
                                            </p:txEl>
                                          </p:spTgt>
                                        </p:tgtEl>
                                      </p:cBhvr>
                                    </p:animEffect>
                                  </p:childTnLst>
                                </p:cTn>
                              </p:par>
                              <p:par>
                                <p:cTn id="43" presetID="1" presetClass="entr" presetSubtype="0" fill="hold" grpId="0" nodeType="with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p:bldP spid="11" grpId="0"/>
      <p:bldP spid="14" grpId="0"/>
      <p:bldP spid="15" grpId="0"/>
      <p:bldP spid="16" grpId="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Franchise Sales </a:t>
            </a:r>
            <a:r>
              <a:rPr lang="en-IN" sz="2600" dirty="0" smtClean="0"/>
              <a:t>(continued)</a:t>
            </a:r>
            <a:endParaRPr lang="en-IN" sz="2600" dirty="0"/>
          </a:p>
        </p:txBody>
      </p:sp>
      <p:sp>
        <p:nvSpPr>
          <p:cNvPr id="3" name="Content Placeholder 2"/>
          <p:cNvSpPr>
            <a:spLocks noGrp="1"/>
          </p:cNvSpPr>
          <p:nvPr>
            <p:ph idx="1"/>
          </p:nvPr>
        </p:nvSpPr>
        <p:spPr>
          <a:xfrm>
            <a:off x="611560" y="1371743"/>
            <a:ext cx="8229600" cy="5018974"/>
          </a:xfrm>
        </p:spPr>
        <p:txBody>
          <a:bodyPr>
            <a:normAutofit fontScale="85000" lnSpcReduction="10000"/>
          </a:bodyPr>
          <a:lstStyle/>
          <a:p>
            <a:r>
              <a:rPr lang="en-US" dirty="0" smtClean="0"/>
              <a:t>Initial franchise fees:</a:t>
            </a:r>
          </a:p>
          <a:p>
            <a:pPr lvl="1"/>
            <a:r>
              <a:rPr lang="en-US" dirty="0" smtClean="0"/>
              <a:t>Fees paid for using the franchisor’s name and products</a:t>
            </a:r>
          </a:p>
          <a:p>
            <a:pPr lvl="1"/>
            <a:r>
              <a:rPr lang="en-US" dirty="0" smtClean="0"/>
              <a:t>Provides assistance in finding location, constructing the facilities, and training employees</a:t>
            </a:r>
          </a:p>
          <a:p>
            <a:pPr lvl="1"/>
            <a:r>
              <a:rPr lang="en-US" dirty="0" smtClean="0"/>
              <a:t>Initial franchise fee usually is a fixed amount, but it may be payable in installment</a:t>
            </a:r>
          </a:p>
          <a:p>
            <a:r>
              <a:rPr lang="en-IN" dirty="0" smtClean="0"/>
              <a:t>Continuing franchise fees:</a:t>
            </a:r>
          </a:p>
          <a:p>
            <a:pPr lvl="1"/>
            <a:r>
              <a:rPr lang="en-IN" dirty="0" smtClean="0"/>
              <a:t>Fee paid to the franchisor for ongoing rights and services provided over the life of the franchise agreement</a:t>
            </a:r>
          </a:p>
          <a:p>
            <a:pPr lvl="1"/>
            <a:r>
              <a:rPr lang="en-IN" dirty="0" smtClean="0"/>
              <a:t>Fees are a fixed annual or monthly amount, or a percentage of the volume of business done by the franchise, or a combination of both</a:t>
            </a:r>
            <a:endParaRPr lang="en-IN"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421150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092" y="-88585"/>
            <a:ext cx="8229600" cy="881052"/>
          </a:xfrm>
        </p:spPr>
        <p:txBody>
          <a:bodyPr>
            <a:normAutofit/>
          </a:bodyPr>
          <a:lstStyle/>
          <a:p>
            <a:r>
              <a:rPr lang="en-IN" sz="3200" dirty="0"/>
              <a:t>Franchise </a:t>
            </a:r>
            <a:r>
              <a:rPr lang="en-IN" sz="3200" dirty="0" smtClean="0"/>
              <a:t>Sales </a:t>
            </a:r>
            <a:r>
              <a:rPr lang="en-IN" sz="2600" dirty="0" smtClean="0"/>
              <a:t>(cont. 2)</a:t>
            </a:r>
            <a:endParaRPr lang="en-IN" sz="2600" dirty="0"/>
          </a:p>
        </p:txBody>
      </p:sp>
      <p:sp>
        <p:nvSpPr>
          <p:cNvPr id="5" name="Rectangle 4"/>
          <p:cNvSpPr/>
          <p:nvPr/>
        </p:nvSpPr>
        <p:spPr>
          <a:xfrm>
            <a:off x="841709" y="4242657"/>
            <a:ext cx="7920037" cy="228128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87913" y="4231545"/>
            <a:ext cx="4686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Journal Entry – March 31, 2018</a:t>
            </a:r>
            <a:endParaRPr lang="en-IN" altLang="en-US" sz="2400" b="1" baseline="30000" dirty="0">
              <a:latin typeface="+mn-lt"/>
            </a:endParaRPr>
          </a:p>
        </p:txBody>
      </p:sp>
      <p:sp>
        <p:nvSpPr>
          <p:cNvPr id="8" name="TextBox 7"/>
          <p:cNvSpPr txBox="1">
            <a:spLocks noChangeArrowheads="1"/>
          </p:cNvSpPr>
          <p:nvPr/>
        </p:nvSpPr>
        <p:spPr bwMode="auto">
          <a:xfrm>
            <a:off x="815675" y="4709380"/>
            <a:ext cx="4758537" cy="46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mn-lt"/>
              </a:rPr>
              <a:t>Cash</a:t>
            </a:r>
            <a:endParaRPr lang="en-IN" altLang="en-US" sz="2400" baseline="30000" dirty="0">
              <a:latin typeface="+mn-lt"/>
            </a:endParaRPr>
          </a:p>
        </p:txBody>
      </p:sp>
      <p:sp>
        <p:nvSpPr>
          <p:cNvPr id="9" name="TextBox 8"/>
          <p:cNvSpPr txBox="1">
            <a:spLocks noChangeArrowheads="1"/>
          </p:cNvSpPr>
          <p:nvPr/>
        </p:nvSpPr>
        <p:spPr bwMode="auto">
          <a:xfrm>
            <a:off x="808369" y="5163407"/>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mn-lt"/>
              </a:rPr>
              <a:t>Note receivable</a:t>
            </a:r>
            <a:endParaRPr lang="en-IN" altLang="en-US" sz="2400" baseline="30000" dirty="0">
              <a:latin typeface="+mn-lt"/>
            </a:endParaRPr>
          </a:p>
        </p:txBody>
      </p:sp>
      <p:sp>
        <p:nvSpPr>
          <p:cNvPr id="10" name="TextBox 9"/>
          <p:cNvSpPr txBox="1">
            <a:spLocks noChangeArrowheads="1"/>
          </p:cNvSpPr>
          <p:nvPr/>
        </p:nvSpPr>
        <p:spPr bwMode="auto">
          <a:xfrm>
            <a:off x="5800029" y="5165254"/>
            <a:ext cx="151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40,000</a:t>
            </a:r>
            <a:endParaRPr lang="en-IN" altLang="en-US" sz="2400" baseline="30000" dirty="0">
              <a:latin typeface="+mn-lt"/>
            </a:endParaRPr>
          </a:p>
        </p:txBody>
      </p:sp>
      <p:sp>
        <p:nvSpPr>
          <p:cNvPr id="11" name="TextBox 10"/>
          <p:cNvSpPr txBox="1">
            <a:spLocks noChangeArrowheads="1"/>
          </p:cNvSpPr>
          <p:nvPr/>
        </p:nvSpPr>
        <p:spPr bwMode="auto">
          <a:xfrm>
            <a:off x="5813757" y="4709382"/>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10,000</a:t>
            </a:r>
            <a:endParaRPr lang="en-IN" altLang="en-US" sz="2400" baseline="30000" dirty="0">
              <a:latin typeface="+mn-lt"/>
            </a:endParaRPr>
          </a:p>
        </p:txBody>
      </p:sp>
      <p:sp>
        <p:nvSpPr>
          <p:cNvPr id="12" name="TextBox 11"/>
          <p:cNvSpPr txBox="1">
            <a:spLocks noChangeArrowheads="1"/>
          </p:cNvSpPr>
          <p:nvPr/>
        </p:nvSpPr>
        <p:spPr bwMode="auto">
          <a:xfrm>
            <a:off x="7386969" y="4223607"/>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Credit</a:t>
            </a:r>
            <a:endParaRPr lang="en-IN" altLang="en-US" sz="2400" b="1" baseline="30000" dirty="0">
              <a:latin typeface="+mn-lt"/>
            </a:endParaRPr>
          </a:p>
        </p:txBody>
      </p:sp>
      <p:sp>
        <p:nvSpPr>
          <p:cNvPr id="13" name="TextBox 12"/>
          <p:cNvSpPr txBox="1">
            <a:spLocks noChangeArrowheads="1"/>
          </p:cNvSpPr>
          <p:nvPr/>
        </p:nvSpPr>
        <p:spPr bwMode="auto">
          <a:xfrm>
            <a:off x="6029657" y="4223607"/>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Debit</a:t>
            </a:r>
            <a:endParaRPr lang="en-IN" altLang="en-US" sz="2400" b="1" baseline="30000" dirty="0">
              <a:latin typeface="+mn-lt"/>
            </a:endParaRPr>
          </a:p>
        </p:txBody>
      </p:sp>
      <p:cxnSp>
        <p:nvCxnSpPr>
          <p:cNvPr id="14" name="Straight Connector 13"/>
          <p:cNvCxnSpPr/>
          <p:nvPr/>
        </p:nvCxnSpPr>
        <p:spPr>
          <a:xfrm>
            <a:off x="817896" y="4723668"/>
            <a:ext cx="79343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801394" y="5604623"/>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mn-lt"/>
              </a:rPr>
              <a:t>      Unearned franchise fee revenue</a:t>
            </a:r>
            <a:endParaRPr lang="en-IN" altLang="en-US" sz="2400" baseline="30000" dirty="0">
              <a:latin typeface="+mn-lt"/>
            </a:endParaRPr>
          </a:p>
        </p:txBody>
      </p:sp>
      <p:sp>
        <p:nvSpPr>
          <p:cNvPr id="16" name="TextBox 15"/>
          <p:cNvSpPr txBox="1">
            <a:spLocks noChangeArrowheads="1"/>
          </p:cNvSpPr>
          <p:nvPr/>
        </p:nvSpPr>
        <p:spPr bwMode="auto">
          <a:xfrm>
            <a:off x="7233812" y="5604721"/>
            <a:ext cx="151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50,000</a:t>
            </a:r>
            <a:endParaRPr lang="en-IN" altLang="en-US" sz="2400" baseline="30000" dirty="0">
              <a:latin typeface="+mn-lt"/>
            </a:endParaRPr>
          </a:p>
        </p:txBody>
      </p:sp>
      <p:sp>
        <p:nvSpPr>
          <p:cNvPr id="3" name="TextBox 2"/>
          <p:cNvSpPr txBox="1"/>
          <p:nvPr/>
        </p:nvSpPr>
        <p:spPr>
          <a:xfrm>
            <a:off x="817896" y="3717948"/>
            <a:ext cx="4756317" cy="492443"/>
          </a:xfrm>
          <a:prstGeom prst="rect">
            <a:avLst/>
          </a:prstGeom>
          <a:noFill/>
        </p:spPr>
        <p:txBody>
          <a:bodyPr wrap="square" rtlCol="0">
            <a:spAutoFit/>
          </a:bodyPr>
          <a:lstStyle/>
          <a:p>
            <a:r>
              <a:rPr lang="en-IN" sz="2600" b="1" dirty="0">
                <a:solidFill>
                  <a:srgbClr val="8D0971"/>
                </a:solidFill>
                <a:latin typeface="+mn-lt"/>
                <a:cs typeface="Arial" panose="020B0604020202020204" pitchFamily="34" charset="0"/>
              </a:rPr>
              <a:t>Initial Franchise Fee</a:t>
            </a:r>
            <a:endParaRPr lang="en-US" sz="2600" b="1" dirty="0">
              <a:solidFill>
                <a:srgbClr val="8D0971"/>
              </a:solidFill>
              <a:latin typeface="+mn-lt"/>
              <a:cs typeface="Arial" panose="020B0604020202020204" pitchFamily="34" charset="0"/>
            </a:endParaRPr>
          </a:p>
        </p:txBody>
      </p:sp>
      <p:sp>
        <p:nvSpPr>
          <p:cNvPr id="18"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7" name="TextBox 16"/>
          <p:cNvSpPr txBox="1"/>
          <p:nvPr/>
        </p:nvSpPr>
        <p:spPr>
          <a:xfrm>
            <a:off x="817896" y="792467"/>
            <a:ext cx="7931978" cy="2862323"/>
          </a:xfrm>
          <a:prstGeom prst="rect">
            <a:avLst/>
          </a:prstGeom>
          <a:solidFill>
            <a:srgbClr val="FFFFCC"/>
          </a:solidFill>
          <a:ln>
            <a:solidFill>
              <a:srgbClr val="F79646"/>
            </a:solidFill>
          </a:ln>
        </p:spPr>
        <p:txBody>
          <a:bodyPr wrap="square" rtlCol="0">
            <a:spAutoFit/>
          </a:bodyPr>
          <a:lstStyle/>
          <a:p>
            <a:r>
              <a:rPr lang="en-US" dirty="0">
                <a:latin typeface="+mn-lt"/>
              </a:rPr>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
        <p:nvSpPr>
          <p:cNvPr id="4" name="Rectangle 3"/>
          <p:cNvSpPr/>
          <p:nvPr/>
        </p:nvSpPr>
        <p:spPr>
          <a:xfrm>
            <a:off x="817896" y="6062272"/>
            <a:ext cx="7572044" cy="461665"/>
          </a:xfrm>
          <a:prstGeom prst="rect">
            <a:avLst/>
          </a:prstGeom>
        </p:spPr>
        <p:txBody>
          <a:bodyPr wrap="square">
            <a:spAutoFit/>
          </a:bodyPr>
          <a:lstStyle/>
          <a:p>
            <a:r>
              <a:rPr lang="en-US" sz="2400" i="1" dirty="0">
                <a:latin typeface="+mn-lt"/>
              </a:rPr>
              <a:t>To record franchise agreement and down payment.</a:t>
            </a:r>
          </a:p>
        </p:txBody>
      </p:sp>
    </p:spTree>
    <p:extLst>
      <p:ext uri="{BB962C8B-B14F-4D97-AF65-F5344CB8AC3E}">
        <p14:creationId xmlns:p14="http://schemas.microsoft.com/office/powerpoint/2010/main" val="3516862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P spid="15" grpId="0"/>
      <p:bldP spid="16"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62000" y="2315478"/>
            <a:ext cx="80137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 name="Rectangle 4"/>
          <p:cNvSpPr/>
          <p:nvPr/>
        </p:nvSpPr>
        <p:spPr>
          <a:xfrm>
            <a:off x="841709" y="4536528"/>
            <a:ext cx="7920037" cy="199866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87913" y="4525416"/>
            <a:ext cx="5141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Journal Entry – </a:t>
            </a:r>
            <a:r>
              <a:rPr lang="en-US" altLang="en-US" sz="2400" b="1" dirty="0">
                <a:latin typeface="Calibri" pitchFamily="34" charset="0"/>
              </a:rPr>
              <a:t>September 30, 2018</a:t>
            </a:r>
            <a:endParaRPr lang="en-IN" altLang="en-US" sz="2400" b="1" baseline="30000" dirty="0">
              <a:latin typeface="Calibri" pitchFamily="34" charset="0"/>
            </a:endParaRPr>
          </a:p>
        </p:txBody>
      </p:sp>
      <p:sp>
        <p:nvSpPr>
          <p:cNvPr id="8" name="TextBox 7"/>
          <p:cNvSpPr txBox="1">
            <a:spLocks noChangeArrowheads="1"/>
          </p:cNvSpPr>
          <p:nvPr/>
        </p:nvSpPr>
        <p:spPr bwMode="auto">
          <a:xfrm>
            <a:off x="815675" y="5003251"/>
            <a:ext cx="475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Unearned franchise fee revenue</a:t>
            </a:r>
            <a:endParaRPr lang="en-IN" altLang="en-US" sz="2400" baseline="30000" dirty="0">
              <a:latin typeface="+mn-lt"/>
            </a:endParaRPr>
          </a:p>
        </p:txBody>
      </p:sp>
      <p:sp>
        <p:nvSpPr>
          <p:cNvPr id="9" name="TextBox 8"/>
          <p:cNvSpPr txBox="1">
            <a:spLocks noChangeArrowheads="1"/>
          </p:cNvSpPr>
          <p:nvPr/>
        </p:nvSpPr>
        <p:spPr bwMode="auto">
          <a:xfrm>
            <a:off x="808369" y="5457278"/>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       Franchise fee revenue</a:t>
            </a:r>
            <a:endParaRPr lang="en-IN" altLang="en-US" sz="2400" baseline="30000" dirty="0">
              <a:latin typeface="+mn-lt"/>
            </a:endParaRPr>
          </a:p>
        </p:txBody>
      </p:sp>
      <p:sp>
        <p:nvSpPr>
          <p:cNvPr id="11" name="TextBox 10"/>
          <p:cNvSpPr txBox="1">
            <a:spLocks noChangeArrowheads="1"/>
          </p:cNvSpPr>
          <p:nvPr/>
        </p:nvSpPr>
        <p:spPr bwMode="auto">
          <a:xfrm>
            <a:off x="5813757" y="5003253"/>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50,000</a:t>
            </a:r>
            <a:endParaRPr lang="en-IN" altLang="en-US" sz="2400" baseline="30000" dirty="0">
              <a:latin typeface="+mn-lt"/>
            </a:endParaRPr>
          </a:p>
        </p:txBody>
      </p:sp>
      <p:sp>
        <p:nvSpPr>
          <p:cNvPr id="12" name="TextBox 11"/>
          <p:cNvSpPr txBox="1">
            <a:spLocks noChangeArrowheads="1"/>
          </p:cNvSpPr>
          <p:nvPr/>
        </p:nvSpPr>
        <p:spPr bwMode="auto">
          <a:xfrm>
            <a:off x="7386969" y="4517478"/>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Credit</a:t>
            </a:r>
            <a:endParaRPr lang="en-IN" altLang="en-US" sz="2400" b="1" baseline="30000" dirty="0">
              <a:latin typeface="+mn-lt"/>
            </a:endParaRPr>
          </a:p>
        </p:txBody>
      </p:sp>
      <p:sp>
        <p:nvSpPr>
          <p:cNvPr id="13" name="TextBox 12"/>
          <p:cNvSpPr txBox="1">
            <a:spLocks noChangeArrowheads="1"/>
          </p:cNvSpPr>
          <p:nvPr/>
        </p:nvSpPr>
        <p:spPr bwMode="auto">
          <a:xfrm>
            <a:off x="6029657" y="4517478"/>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Debit</a:t>
            </a:r>
            <a:endParaRPr lang="en-IN" altLang="en-US" sz="2400" b="1" baseline="30000" dirty="0">
              <a:latin typeface="+mn-lt"/>
            </a:endParaRPr>
          </a:p>
        </p:txBody>
      </p:sp>
      <p:cxnSp>
        <p:nvCxnSpPr>
          <p:cNvPr id="14" name="Straight Connector 13"/>
          <p:cNvCxnSpPr/>
          <p:nvPr/>
        </p:nvCxnSpPr>
        <p:spPr>
          <a:xfrm>
            <a:off x="817896" y="5017539"/>
            <a:ext cx="79343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17896" y="4006896"/>
            <a:ext cx="4756317" cy="492443"/>
          </a:xfrm>
          <a:prstGeom prst="rect">
            <a:avLst/>
          </a:prstGeom>
          <a:noFill/>
        </p:spPr>
        <p:txBody>
          <a:bodyPr wrap="square" rtlCol="0">
            <a:spAutoFit/>
          </a:bodyPr>
          <a:lstStyle/>
          <a:p>
            <a:r>
              <a:rPr lang="en-IN" sz="2600" b="1" dirty="0">
                <a:solidFill>
                  <a:srgbClr val="8D0971"/>
                </a:solidFill>
                <a:latin typeface="+mn-lt"/>
                <a:cs typeface="Arial" panose="020B0604020202020204" pitchFamily="34" charset="0"/>
              </a:rPr>
              <a:t>Initial Franchise Fee</a:t>
            </a:r>
            <a:endParaRPr lang="en-US" sz="2600" b="1" dirty="0">
              <a:solidFill>
                <a:srgbClr val="8D0971"/>
              </a:solidFill>
              <a:latin typeface="+mn-lt"/>
              <a:cs typeface="Arial" panose="020B0604020202020204" pitchFamily="34" charset="0"/>
            </a:endParaRPr>
          </a:p>
        </p:txBody>
      </p:sp>
      <p:sp>
        <p:nvSpPr>
          <p:cNvPr id="17" name="TextBox 16"/>
          <p:cNvSpPr txBox="1">
            <a:spLocks noChangeArrowheads="1"/>
          </p:cNvSpPr>
          <p:nvPr/>
        </p:nvSpPr>
        <p:spPr bwMode="auto">
          <a:xfrm>
            <a:off x="7028058" y="5443722"/>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50,000</a:t>
            </a:r>
            <a:endParaRPr lang="en-IN" altLang="en-US" sz="2400" baseline="30000" dirty="0">
              <a:latin typeface="+mn-lt"/>
            </a:endParaRPr>
          </a:p>
        </p:txBody>
      </p:sp>
      <p:sp>
        <p:nvSpPr>
          <p:cNvPr id="1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0" name="TextBox 9"/>
          <p:cNvSpPr txBox="1"/>
          <p:nvPr/>
        </p:nvSpPr>
        <p:spPr>
          <a:xfrm>
            <a:off x="841709" y="1072337"/>
            <a:ext cx="7910512" cy="2862322"/>
          </a:xfrm>
          <a:prstGeom prst="rect">
            <a:avLst/>
          </a:prstGeom>
          <a:solidFill>
            <a:srgbClr val="FFFFCC"/>
          </a:solidFill>
          <a:ln>
            <a:solidFill>
              <a:srgbClr val="F79646"/>
            </a:solidFill>
          </a:ln>
        </p:spPr>
        <p:txBody>
          <a:bodyPr wrap="square" rtlCol="0">
            <a:spAutoFit/>
          </a:bodyPr>
          <a:lstStyle/>
          <a:p>
            <a:r>
              <a:rPr lang="en-US" dirty="0">
                <a:latin typeface="+mn-lt"/>
              </a:rPr>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
        <p:nvSpPr>
          <p:cNvPr id="15" name="Title 14"/>
          <p:cNvSpPr>
            <a:spLocks noGrp="1"/>
          </p:cNvSpPr>
          <p:nvPr>
            <p:ph type="title"/>
          </p:nvPr>
        </p:nvSpPr>
        <p:spPr>
          <a:xfrm>
            <a:off x="611560" y="228742"/>
            <a:ext cx="8229600" cy="874808"/>
          </a:xfrm>
        </p:spPr>
        <p:txBody>
          <a:bodyPr>
            <a:normAutofit/>
          </a:bodyPr>
          <a:lstStyle/>
          <a:p>
            <a:r>
              <a:rPr lang="en-IN" sz="3200" dirty="0"/>
              <a:t>Franchise </a:t>
            </a:r>
            <a:r>
              <a:rPr lang="en-IN" sz="3200" dirty="0" smtClean="0"/>
              <a:t>Sales </a:t>
            </a:r>
            <a:r>
              <a:rPr lang="en-IN" sz="2600" dirty="0" smtClean="0"/>
              <a:t>(cont. 3)</a:t>
            </a:r>
            <a:endParaRPr lang="en-US" sz="2600" dirty="0"/>
          </a:p>
        </p:txBody>
      </p:sp>
      <p:sp>
        <p:nvSpPr>
          <p:cNvPr id="18" name="Rectangle 17"/>
          <p:cNvSpPr/>
          <p:nvPr/>
        </p:nvSpPr>
        <p:spPr>
          <a:xfrm>
            <a:off x="841709" y="5943214"/>
            <a:ext cx="7572044" cy="461665"/>
          </a:xfrm>
          <a:prstGeom prst="rect">
            <a:avLst/>
          </a:prstGeom>
        </p:spPr>
        <p:txBody>
          <a:bodyPr wrap="square">
            <a:spAutoFit/>
          </a:bodyPr>
          <a:lstStyle/>
          <a:p>
            <a:r>
              <a:rPr lang="en-US" sz="2400" i="1" dirty="0">
                <a:latin typeface="+mn-lt"/>
              </a:rPr>
              <a:t>To </a:t>
            </a:r>
            <a:r>
              <a:rPr lang="en-US" sz="2400" i="1" dirty="0" smtClean="0">
                <a:latin typeface="+mn-lt"/>
              </a:rPr>
              <a:t>recognize </a:t>
            </a:r>
            <a:r>
              <a:rPr lang="en-US" sz="2400" i="1" dirty="0">
                <a:latin typeface="+mn-lt"/>
              </a:rPr>
              <a:t>franchise </a:t>
            </a:r>
            <a:r>
              <a:rPr lang="en-US" sz="2400" i="1" dirty="0" smtClean="0">
                <a:latin typeface="+mn-lt"/>
              </a:rPr>
              <a:t>fee revenue.</a:t>
            </a:r>
            <a:endParaRPr lang="en-US" sz="2400" i="1" dirty="0">
              <a:latin typeface="+mn-lt"/>
            </a:endParaRPr>
          </a:p>
        </p:txBody>
      </p:sp>
    </p:spTree>
    <p:extLst>
      <p:ext uri="{BB962C8B-B14F-4D97-AF65-F5344CB8AC3E}">
        <p14:creationId xmlns:p14="http://schemas.microsoft.com/office/powerpoint/2010/main" val="2280791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2" grpId="0"/>
      <p:bldP spid="13"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0"/>
            <a:ext cx="8229600" cy="1143000"/>
          </a:xfrm>
        </p:spPr>
        <p:txBody>
          <a:bodyPr>
            <a:normAutofit/>
          </a:bodyPr>
          <a:lstStyle/>
          <a:p>
            <a:r>
              <a:rPr lang="en-IN" sz="3200" dirty="0"/>
              <a:t>Franchise </a:t>
            </a:r>
            <a:r>
              <a:rPr lang="en-IN" sz="3200" dirty="0" smtClean="0"/>
              <a:t>Sales </a:t>
            </a:r>
            <a:r>
              <a:rPr lang="en-IN" sz="2600" dirty="0" smtClean="0"/>
              <a:t>(concluded)</a:t>
            </a:r>
            <a:endParaRPr lang="en-IN" sz="2600" dirty="0"/>
          </a:p>
        </p:txBody>
      </p:sp>
      <p:sp>
        <p:nvSpPr>
          <p:cNvPr id="6" name="AutoShape 3"/>
          <p:cNvSpPr>
            <a:spLocks noChangeAspect="1" noChangeArrowheads="1" noTextEdit="1"/>
          </p:cNvSpPr>
          <p:nvPr/>
        </p:nvSpPr>
        <p:spPr bwMode="auto">
          <a:xfrm>
            <a:off x="762000" y="2315478"/>
            <a:ext cx="80137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 name="Rectangle 4"/>
          <p:cNvSpPr/>
          <p:nvPr/>
        </p:nvSpPr>
        <p:spPr>
          <a:xfrm>
            <a:off x="841709" y="4522366"/>
            <a:ext cx="7920037" cy="186835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87913" y="4511254"/>
            <a:ext cx="5141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Journal Entry – </a:t>
            </a:r>
            <a:r>
              <a:rPr lang="en-US" altLang="en-US" sz="2400" b="1" dirty="0">
                <a:latin typeface="Calibri" pitchFamily="34" charset="0"/>
              </a:rPr>
              <a:t>September 30, 2018</a:t>
            </a:r>
            <a:endParaRPr lang="en-IN" altLang="en-US" sz="2400" b="1" baseline="30000" dirty="0">
              <a:latin typeface="Calibri" pitchFamily="34" charset="0"/>
            </a:endParaRPr>
          </a:p>
        </p:txBody>
      </p:sp>
      <p:sp>
        <p:nvSpPr>
          <p:cNvPr id="8" name="TextBox 7"/>
          <p:cNvSpPr txBox="1">
            <a:spLocks noChangeArrowheads="1"/>
          </p:cNvSpPr>
          <p:nvPr/>
        </p:nvSpPr>
        <p:spPr bwMode="auto">
          <a:xfrm>
            <a:off x="815675" y="4989089"/>
            <a:ext cx="475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Cash (or accounts receivable)</a:t>
            </a:r>
            <a:endParaRPr lang="en-IN" altLang="en-US" sz="2400" baseline="30000" dirty="0">
              <a:latin typeface="+mn-lt"/>
            </a:endParaRPr>
          </a:p>
        </p:txBody>
      </p:sp>
      <p:sp>
        <p:nvSpPr>
          <p:cNvPr id="9" name="TextBox 8"/>
          <p:cNvSpPr txBox="1">
            <a:spLocks noChangeArrowheads="1"/>
          </p:cNvSpPr>
          <p:nvPr/>
        </p:nvSpPr>
        <p:spPr bwMode="auto">
          <a:xfrm>
            <a:off x="808369" y="5443116"/>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         Service revenue</a:t>
            </a:r>
            <a:endParaRPr lang="en-IN" altLang="en-US" sz="2400" baseline="30000" dirty="0">
              <a:latin typeface="+mn-lt"/>
            </a:endParaRPr>
          </a:p>
        </p:txBody>
      </p:sp>
      <p:sp>
        <p:nvSpPr>
          <p:cNvPr id="11" name="TextBox 10"/>
          <p:cNvSpPr txBox="1">
            <a:spLocks noChangeArrowheads="1"/>
          </p:cNvSpPr>
          <p:nvPr/>
        </p:nvSpPr>
        <p:spPr bwMode="auto">
          <a:xfrm>
            <a:off x="5813757" y="4989091"/>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1,000</a:t>
            </a:r>
            <a:endParaRPr lang="en-IN" altLang="en-US" sz="2400" baseline="30000" dirty="0">
              <a:latin typeface="+mn-lt"/>
            </a:endParaRPr>
          </a:p>
        </p:txBody>
      </p:sp>
      <p:sp>
        <p:nvSpPr>
          <p:cNvPr id="12" name="TextBox 11"/>
          <p:cNvSpPr txBox="1">
            <a:spLocks noChangeArrowheads="1"/>
          </p:cNvSpPr>
          <p:nvPr/>
        </p:nvSpPr>
        <p:spPr bwMode="auto">
          <a:xfrm>
            <a:off x="7386969" y="4503316"/>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Credit</a:t>
            </a:r>
            <a:endParaRPr lang="en-IN" altLang="en-US" sz="2400" b="1" baseline="30000" dirty="0">
              <a:latin typeface="+mn-lt"/>
            </a:endParaRPr>
          </a:p>
        </p:txBody>
      </p:sp>
      <p:sp>
        <p:nvSpPr>
          <p:cNvPr id="13" name="TextBox 12"/>
          <p:cNvSpPr txBox="1">
            <a:spLocks noChangeArrowheads="1"/>
          </p:cNvSpPr>
          <p:nvPr/>
        </p:nvSpPr>
        <p:spPr bwMode="auto">
          <a:xfrm>
            <a:off x="6029657" y="4503316"/>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Debit</a:t>
            </a:r>
            <a:endParaRPr lang="en-IN" altLang="en-US" sz="2400" b="1" baseline="30000" dirty="0">
              <a:latin typeface="+mn-lt"/>
            </a:endParaRPr>
          </a:p>
        </p:txBody>
      </p:sp>
      <p:cxnSp>
        <p:nvCxnSpPr>
          <p:cNvPr id="14" name="Straight Connector 13"/>
          <p:cNvCxnSpPr/>
          <p:nvPr/>
        </p:nvCxnSpPr>
        <p:spPr>
          <a:xfrm>
            <a:off x="817896" y="5003377"/>
            <a:ext cx="79343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17896" y="3934659"/>
            <a:ext cx="4756317" cy="492443"/>
          </a:xfrm>
          <a:prstGeom prst="rect">
            <a:avLst/>
          </a:prstGeom>
          <a:noFill/>
        </p:spPr>
        <p:txBody>
          <a:bodyPr wrap="square" rtlCol="0">
            <a:spAutoFit/>
          </a:bodyPr>
          <a:lstStyle>
            <a:defPPr>
              <a:defRPr lang="en-US"/>
            </a:defPPr>
            <a:lvl1pPr>
              <a:defRPr sz="2600" b="1">
                <a:solidFill>
                  <a:srgbClr val="8D0971"/>
                </a:solidFill>
                <a:latin typeface="+mn-lt"/>
                <a:cs typeface="Arial" panose="020B0604020202020204" pitchFamily="34" charset="0"/>
              </a:defRPr>
            </a:lvl1pPr>
          </a:lstStyle>
          <a:p>
            <a:r>
              <a:rPr lang="en-IN" dirty="0"/>
              <a:t>Continuing Franchise Fees</a:t>
            </a:r>
            <a:endParaRPr lang="en-US" dirty="0"/>
          </a:p>
        </p:txBody>
      </p:sp>
      <p:sp>
        <p:nvSpPr>
          <p:cNvPr id="15" name="TextBox 14"/>
          <p:cNvSpPr txBox="1">
            <a:spLocks noChangeArrowheads="1"/>
          </p:cNvSpPr>
          <p:nvPr/>
        </p:nvSpPr>
        <p:spPr bwMode="auto">
          <a:xfrm>
            <a:off x="7028058" y="5429560"/>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1,000</a:t>
            </a:r>
            <a:endParaRPr lang="en-IN" altLang="en-US" sz="2400" baseline="30000" dirty="0">
              <a:latin typeface="+mn-lt"/>
            </a:endParaRPr>
          </a:p>
        </p:txBody>
      </p:sp>
      <p:sp>
        <p:nvSpPr>
          <p:cNvPr id="1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0" name="TextBox 9"/>
          <p:cNvSpPr txBox="1"/>
          <p:nvPr/>
        </p:nvSpPr>
        <p:spPr>
          <a:xfrm>
            <a:off x="835958" y="889482"/>
            <a:ext cx="7953247" cy="2862322"/>
          </a:xfrm>
          <a:prstGeom prst="rect">
            <a:avLst/>
          </a:prstGeom>
          <a:solidFill>
            <a:srgbClr val="FFFFCC"/>
          </a:solidFill>
          <a:ln>
            <a:solidFill>
              <a:srgbClr val="F79646"/>
            </a:solidFill>
          </a:ln>
        </p:spPr>
        <p:txBody>
          <a:bodyPr wrap="square" rtlCol="0">
            <a:spAutoFit/>
          </a:bodyPr>
          <a:lstStyle/>
          <a:p>
            <a:r>
              <a:rPr lang="en-US" dirty="0">
                <a:latin typeface="+mn-lt"/>
              </a:rPr>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r>
              <a:rPr lang="en-US" dirty="0"/>
              <a:t>	</a:t>
            </a:r>
          </a:p>
        </p:txBody>
      </p:sp>
      <p:sp>
        <p:nvSpPr>
          <p:cNvPr id="18" name="Rectangle 17"/>
          <p:cNvSpPr/>
          <p:nvPr/>
        </p:nvSpPr>
        <p:spPr>
          <a:xfrm>
            <a:off x="841709" y="5929052"/>
            <a:ext cx="7572044" cy="461665"/>
          </a:xfrm>
          <a:prstGeom prst="rect">
            <a:avLst/>
          </a:prstGeom>
        </p:spPr>
        <p:txBody>
          <a:bodyPr wrap="square">
            <a:spAutoFit/>
          </a:bodyPr>
          <a:lstStyle/>
          <a:p>
            <a:r>
              <a:rPr lang="en-US" sz="2400" i="1" dirty="0">
                <a:latin typeface="+mn-lt"/>
              </a:rPr>
              <a:t>To </a:t>
            </a:r>
            <a:r>
              <a:rPr lang="en-US" sz="2400" i="1" dirty="0" smtClean="0">
                <a:latin typeface="+mn-lt"/>
              </a:rPr>
              <a:t>recognize continuing </a:t>
            </a:r>
            <a:r>
              <a:rPr lang="en-US" sz="2400" i="1" dirty="0">
                <a:latin typeface="+mn-lt"/>
              </a:rPr>
              <a:t>franchise </a:t>
            </a:r>
            <a:r>
              <a:rPr lang="en-US" sz="2400" i="1" dirty="0" smtClean="0">
                <a:latin typeface="+mn-lt"/>
              </a:rPr>
              <a:t>fee revenue.</a:t>
            </a:r>
            <a:endParaRPr lang="en-US" sz="2400" i="1" dirty="0">
              <a:latin typeface="+mn-lt"/>
            </a:endParaRPr>
          </a:p>
        </p:txBody>
      </p:sp>
    </p:spTree>
    <p:extLst>
      <p:ext uri="{BB962C8B-B14F-4D97-AF65-F5344CB8AC3E}">
        <p14:creationId xmlns:p14="http://schemas.microsoft.com/office/powerpoint/2010/main" val="10783233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2" grpId="0"/>
      <p:bldP spid="13"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a:t>
            </a:r>
            <a:r>
              <a:rPr lang="en-US" b="1" smtClean="0"/>
              <a:t>5 Supplement</a:t>
            </a:r>
            <a:endParaRPr lang="en-US" b="1" dirty="0"/>
          </a:p>
        </p:txBody>
      </p:sp>
    </p:spTree>
    <p:extLst>
      <p:ext uri="{BB962C8B-B14F-4D97-AF65-F5344CB8AC3E}">
        <p14:creationId xmlns:p14="http://schemas.microsoft.com/office/powerpoint/2010/main" val="272525146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529" y="-196494"/>
            <a:ext cx="8229600" cy="1143000"/>
          </a:xfrm>
        </p:spPr>
        <p:txBody>
          <a:bodyPr>
            <a:noAutofit/>
          </a:bodyPr>
          <a:lstStyle/>
          <a:p>
            <a:r>
              <a:rPr lang="en-AU" altLang="en-US" sz="2400" dirty="0" smtClean="0">
                <a:latin typeface="Calibri" pitchFamily="34" charset="0"/>
                <a:ea typeface="SimSun" pitchFamily="2" charset="-122"/>
                <a:cs typeface="Calibri" pitchFamily="34" charset="0"/>
              </a:rPr>
              <a:t>Some </a:t>
            </a:r>
            <a:r>
              <a:rPr lang="en-AU" altLang="en-US" sz="2400" dirty="0">
                <a:latin typeface="Calibri" pitchFamily="34" charset="0"/>
                <a:ea typeface="SimSun" pitchFamily="2" charset="-122"/>
                <a:cs typeface="Calibri" pitchFamily="34" charset="0"/>
              </a:rPr>
              <a:t>Important Changes in </a:t>
            </a:r>
            <a:r>
              <a:rPr lang="en-AU" altLang="en-US" sz="2400" dirty="0" smtClean="0">
                <a:latin typeface="Calibri" pitchFamily="34" charset="0"/>
                <a:ea typeface="SimSun" pitchFamily="2" charset="-122"/>
                <a:cs typeface="Calibri" pitchFamily="34" charset="0"/>
              </a:rPr>
              <a:t>Revenue </a:t>
            </a:r>
            <a:r>
              <a:rPr lang="en-AU" altLang="en-US" sz="2400" dirty="0">
                <a:latin typeface="Calibri" pitchFamily="34" charset="0"/>
                <a:ea typeface="SimSun" pitchFamily="2" charset="-122"/>
                <a:cs typeface="Calibri" pitchFamily="34" charset="0"/>
              </a:rPr>
              <a:t>Recognition GAAP Resulting from ASU No. </a:t>
            </a:r>
            <a:r>
              <a:rPr lang="en-AU" altLang="en-US" sz="2400" dirty="0" smtClean="0">
                <a:latin typeface="Calibri" pitchFamily="34" charset="0"/>
                <a:ea typeface="SimSun" pitchFamily="2" charset="-122"/>
                <a:cs typeface="Calibri" pitchFamily="34" charset="0"/>
              </a:rPr>
              <a:t>2014–09</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55881932"/>
              </p:ext>
            </p:extLst>
          </p:nvPr>
        </p:nvGraphicFramePr>
        <p:xfrm>
          <a:off x="624505" y="828468"/>
          <a:ext cx="8541598" cy="5509394"/>
        </p:xfrm>
        <a:graphic>
          <a:graphicData uri="http://schemas.openxmlformats.org/drawingml/2006/table">
            <a:tbl>
              <a:tblPr firstRow="1" firstCol="1" bandRow="1"/>
              <a:tblGrid>
                <a:gridCol w="1670145">
                  <a:extLst>
                    <a:ext uri="{9D8B030D-6E8A-4147-A177-3AD203B41FA5}">
                      <a16:colId xmlns:a16="http://schemas.microsoft.com/office/drawing/2014/main" xmlns="" val="20000"/>
                    </a:ext>
                  </a:extLst>
                </a:gridCol>
                <a:gridCol w="3340290">
                  <a:extLst>
                    <a:ext uri="{9D8B030D-6E8A-4147-A177-3AD203B41FA5}">
                      <a16:colId xmlns:a16="http://schemas.microsoft.com/office/drawing/2014/main" xmlns="" val="20001"/>
                    </a:ext>
                  </a:extLst>
                </a:gridCol>
                <a:gridCol w="3531163">
                  <a:extLst>
                    <a:ext uri="{9D8B030D-6E8A-4147-A177-3AD203B41FA5}">
                      <a16:colId xmlns:a16="http://schemas.microsoft.com/office/drawing/2014/main" xmlns="" val="20002"/>
                    </a:ext>
                  </a:extLst>
                </a:gridCol>
              </a:tblGrid>
              <a:tr h="297315">
                <a:tc>
                  <a:txBody>
                    <a:bodyPr/>
                    <a:lstStyle/>
                    <a:p>
                      <a:pPr marL="0" marR="0" algn="ctr">
                        <a:lnSpc>
                          <a:spcPct val="100000"/>
                        </a:lnSpc>
                        <a:spcBef>
                          <a:spcPts val="0"/>
                        </a:spcBef>
                        <a:spcAft>
                          <a:spcPts val="0"/>
                        </a:spcAft>
                        <a:tabLst>
                          <a:tab pos="152400" algn="l"/>
                          <a:tab pos="457200" algn="l"/>
                        </a:tabLst>
                      </a:pPr>
                      <a:r>
                        <a:rPr lang="en-US" sz="1800" b="1" dirty="0">
                          <a:solidFill>
                            <a:srgbClr val="000000"/>
                          </a:solidFill>
                          <a:effectLst/>
                          <a:latin typeface="+mn-lt"/>
                          <a:ea typeface="Arial"/>
                          <a:cs typeface="Times New Roman" panose="02020603050405020304" pitchFamily="18" charset="0"/>
                        </a:rPr>
                        <a:t> </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ctr">
                        <a:lnSpc>
                          <a:spcPct val="100000"/>
                        </a:lnSpc>
                        <a:spcBef>
                          <a:spcPts val="0"/>
                        </a:spcBef>
                        <a:spcAft>
                          <a:spcPts val="0"/>
                        </a:spcAft>
                        <a:tabLst>
                          <a:tab pos="152400" algn="l"/>
                          <a:tab pos="457200" algn="l"/>
                        </a:tabLst>
                      </a:pPr>
                      <a:r>
                        <a:rPr lang="en-US" sz="1800" b="1" dirty="0">
                          <a:solidFill>
                            <a:srgbClr val="000000"/>
                          </a:solidFill>
                          <a:effectLst/>
                          <a:latin typeface="+mn-lt"/>
                          <a:ea typeface="Arial"/>
                          <a:cs typeface="Times New Roman" panose="02020603050405020304" pitchFamily="18" charset="0"/>
                        </a:rPr>
                        <a:t>Previous GAAP</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ctr">
                        <a:lnSpc>
                          <a:spcPct val="100000"/>
                        </a:lnSpc>
                        <a:spcBef>
                          <a:spcPts val="0"/>
                        </a:spcBef>
                        <a:spcAft>
                          <a:spcPts val="0"/>
                        </a:spcAft>
                        <a:tabLst>
                          <a:tab pos="152400" algn="l"/>
                          <a:tab pos="457200" algn="l"/>
                        </a:tabLst>
                      </a:pPr>
                      <a:r>
                        <a:rPr lang="en-US" sz="1800" b="1" dirty="0">
                          <a:solidFill>
                            <a:srgbClr val="000000"/>
                          </a:solidFill>
                          <a:effectLst/>
                          <a:latin typeface="+mn-lt"/>
                          <a:ea typeface="Arial"/>
                          <a:cs typeface="Times New Roman" panose="02020603050405020304" pitchFamily="18" charset="0"/>
                        </a:rPr>
                        <a:t>New GAAP </a:t>
                      </a:r>
                      <a:r>
                        <a:rPr lang="en-US" sz="1800" b="1" dirty="0" smtClean="0">
                          <a:solidFill>
                            <a:srgbClr val="000000"/>
                          </a:solidFill>
                          <a:effectLst/>
                          <a:latin typeface="+mn-lt"/>
                          <a:ea typeface="Arial"/>
                          <a:cs typeface="Times New Roman" panose="02020603050405020304" pitchFamily="18" charset="0"/>
                        </a:rPr>
                        <a:t>under </a:t>
                      </a:r>
                      <a:r>
                        <a:rPr lang="en-US" sz="1800" b="1" dirty="0">
                          <a:solidFill>
                            <a:srgbClr val="000000"/>
                          </a:solidFill>
                          <a:effectLst/>
                          <a:latin typeface="+mn-lt"/>
                          <a:ea typeface="Arial"/>
                          <a:cs typeface="Times New Roman" panose="02020603050405020304" pitchFamily="18" charset="0"/>
                        </a:rPr>
                        <a:t>the ASU</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0"/>
                  </a:ext>
                </a:extLst>
              </a:tr>
              <a:tr h="1833129">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Key concept underlying revenue recognition</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The realization principle: Recognize revenue when both the earnings process is complete and there is reasonable certainty as to collectibility of the asset(s) to be received.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The core revenue recognition principle: Recognize revenue when goods or services are transferred to customers for the amount the company expects to be entitled to receive in exchange for those goods and services.</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1"/>
                  </a:ext>
                </a:extLst>
              </a:tr>
              <a:tr h="1571254">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Role of collectibility in determining whether revenue is </a:t>
                      </a:r>
                      <a:r>
                        <a:rPr lang="en-US" sz="1800" dirty="0" smtClean="0">
                          <a:solidFill>
                            <a:srgbClr val="000000"/>
                          </a:solidFill>
                          <a:effectLst/>
                          <a:latin typeface="+mn-lt"/>
                          <a:ea typeface="Arial"/>
                          <a:cs typeface="Times New Roman" panose="02020603050405020304" pitchFamily="18" charset="0"/>
                        </a:rPr>
                        <a:t>recognized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Defer revenue recognition if cash collection is not reasonably certain. Use installment method or cost-recovery method to tie revenue recognition to subsequent cash collection. </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Defer revenue recognition until cash collection is probable</a:t>
                      </a:r>
                      <a:r>
                        <a:rPr lang="en-US" sz="1800" dirty="0" smtClean="0">
                          <a:solidFill>
                            <a:srgbClr val="000000"/>
                          </a:solidFill>
                          <a:effectLst/>
                          <a:latin typeface="+mn-lt"/>
                          <a:ea typeface="Arial"/>
                          <a:cs typeface="Times New Roman" panose="02020603050405020304" pitchFamily="18" charset="0"/>
                        </a:rPr>
                        <a:t>. Installment </a:t>
                      </a:r>
                      <a:r>
                        <a:rPr lang="en-US" sz="1800" dirty="0">
                          <a:solidFill>
                            <a:srgbClr val="000000"/>
                          </a:solidFill>
                          <a:effectLst/>
                          <a:latin typeface="+mn-lt"/>
                          <a:ea typeface="Arial"/>
                          <a:cs typeface="Times New Roman" panose="02020603050405020304" pitchFamily="18" charset="0"/>
                        </a:rPr>
                        <a:t>and cost-recovery methods eliminated.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2"/>
                  </a:ext>
                </a:extLst>
              </a:tr>
              <a:tr h="1571254">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Criteria for recognizing revenue over time</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Depends on the earnings process</a:t>
                      </a:r>
                      <a:r>
                        <a:rPr lang="en-US" sz="1800" dirty="0" smtClean="0">
                          <a:solidFill>
                            <a:srgbClr val="000000"/>
                          </a:solidFill>
                          <a:effectLst/>
                          <a:latin typeface="+mn-lt"/>
                          <a:ea typeface="Arial"/>
                          <a:cs typeface="Times New Roman" panose="02020603050405020304" pitchFamily="18" charset="0"/>
                        </a:rPr>
                        <a:t>. For </a:t>
                      </a:r>
                      <a:r>
                        <a:rPr lang="en-US" sz="1800" dirty="0">
                          <a:solidFill>
                            <a:srgbClr val="000000"/>
                          </a:solidFill>
                          <a:effectLst/>
                          <a:latin typeface="+mn-lt"/>
                          <a:ea typeface="Arial"/>
                          <a:cs typeface="Times New Roman" panose="02020603050405020304" pitchFamily="18" charset="0"/>
                        </a:rPr>
                        <a:t>long-term contracts, recognizing revenue over time is generally required unless reliable estimates of progress towards completion can’t be made.</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Depends on characteristics of the contract and of the performance obligations being satisfied.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3"/>
                  </a:ext>
                </a:extLst>
              </a:tr>
            </a:tbl>
          </a:graphicData>
        </a:graphic>
      </p:graphicFrame>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2042748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2613" y="-196494"/>
            <a:ext cx="8229600" cy="1143000"/>
          </a:xfrm>
        </p:spPr>
        <p:txBody>
          <a:bodyPr>
            <a:noAutofit/>
          </a:bodyPr>
          <a:lstStyle/>
          <a:p>
            <a:pPr lvl="0"/>
            <a:r>
              <a:rPr lang="en-AU" altLang="en-US" sz="2400" dirty="0" smtClean="0">
                <a:latin typeface="Calibri" pitchFamily="34" charset="0"/>
                <a:ea typeface="SimSun" pitchFamily="2" charset="-122"/>
                <a:cs typeface="Calibri" pitchFamily="34" charset="0"/>
              </a:rPr>
              <a:t>Some </a:t>
            </a:r>
            <a:r>
              <a:rPr lang="en-AU" altLang="en-US" sz="2400" dirty="0">
                <a:latin typeface="Calibri" pitchFamily="34" charset="0"/>
                <a:ea typeface="SimSun" pitchFamily="2" charset="-122"/>
                <a:cs typeface="Calibri" pitchFamily="34" charset="0"/>
              </a:rPr>
              <a:t>Important Changes in </a:t>
            </a:r>
            <a:r>
              <a:rPr lang="en-AU" altLang="en-US" sz="2400" dirty="0" smtClean="0">
                <a:latin typeface="Calibri" pitchFamily="34" charset="0"/>
                <a:ea typeface="SimSun" pitchFamily="2" charset="-122"/>
                <a:cs typeface="Calibri" pitchFamily="34" charset="0"/>
              </a:rPr>
              <a:t>Revenue </a:t>
            </a:r>
            <a:r>
              <a:rPr lang="en-AU" altLang="en-US" sz="2400" dirty="0">
                <a:latin typeface="Calibri" pitchFamily="34" charset="0"/>
                <a:ea typeface="SimSun" pitchFamily="2" charset="-122"/>
                <a:cs typeface="Calibri" pitchFamily="34" charset="0"/>
              </a:rPr>
              <a:t>Recognition GAAP Resulting from ASU No. 2014-</a:t>
            </a:r>
            <a:r>
              <a:rPr lang="en-AU" altLang="en-US" sz="2400" dirty="0" smtClean="0">
                <a:latin typeface="Calibri" pitchFamily="34" charset="0"/>
                <a:ea typeface="SimSun" pitchFamily="2" charset="-122"/>
                <a:cs typeface="Calibri" pitchFamily="34" charset="0"/>
              </a:rPr>
              <a:t>09 </a:t>
            </a:r>
            <a:r>
              <a:rPr lang="en-AU" altLang="en-US" sz="2000" dirty="0" smtClean="0">
                <a:latin typeface="Calibri" pitchFamily="34" charset="0"/>
                <a:ea typeface="SimSun" pitchFamily="2" charset="-122"/>
                <a:cs typeface="Calibri" pitchFamily="34" charset="0"/>
              </a:rPr>
              <a:t>(concluded)</a:t>
            </a:r>
            <a:endParaRPr lang="en-US" sz="2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75429475"/>
              </p:ext>
            </p:extLst>
          </p:nvPr>
        </p:nvGraphicFramePr>
        <p:xfrm>
          <a:off x="478883" y="828468"/>
          <a:ext cx="8586876" cy="5621356"/>
        </p:xfrm>
        <a:graphic>
          <a:graphicData uri="http://schemas.openxmlformats.org/drawingml/2006/table">
            <a:tbl>
              <a:tblPr firstRow="1" firstCol="1" bandRow="1"/>
              <a:tblGrid>
                <a:gridCol w="1678998">
                  <a:extLst>
                    <a:ext uri="{9D8B030D-6E8A-4147-A177-3AD203B41FA5}">
                      <a16:colId xmlns:a16="http://schemas.microsoft.com/office/drawing/2014/main" xmlns="" val="20000"/>
                    </a:ext>
                  </a:extLst>
                </a:gridCol>
                <a:gridCol w="3498048">
                  <a:extLst>
                    <a:ext uri="{9D8B030D-6E8A-4147-A177-3AD203B41FA5}">
                      <a16:colId xmlns:a16="http://schemas.microsoft.com/office/drawing/2014/main" xmlns="" val="20001"/>
                    </a:ext>
                  </a:extLst>
                </a:gridCol>
                <a:gridCol w="3409830">
                  <a:extLst>
                    <a:ext uri="{9D8B030D-6E8A-4147-A177-3AD203B41FA5}">
                      <a16:colId xmlns:a16="http://schemas.microsoft.com/office/drawing/2014/main" xmlns="" val="20002"/>
                    </a:ext>
                  </a:extLst>
                </a:gridCol>
              </a:tblGrid>
              <a:tr h="308781">
                <a:tc>
                  <a:txBody>
                    <a:bodyPr/>
                    <a:lstStyle/>
                    <a:p>
                      <a:pPr marL="0" marR="0" algn="ctr">
                        <a:lnSpc>
                          <a:spcPct val="100000"/>
                        </a:lnSpc>
                        <a:spcBef>
                          <a:spcPts val="0"/>
                        </a:spcBef>
                        <a:spcAft>
                          <a:spcPts val="0"/>
                        </a:spcAft>
                        <a:tabLst>
                          <a:tab pos="152400" algn="l"/>
                          <a:tab pos="457200" algn="l"/>
                        </a:tabLst>
                      </a:pPr>
                      <a:r>
                        <a:rPr lang="en-US" sz="1600" b="1" dirty="0">
                          <a:solidFill>
                            <a:srgbClr val="000000"/>
                          </a:solidFill>
                          <a:effectLst/>
                          <a:latin typeface="Calibri"/>
                          <a:ea typeface="Arial"/>
                          <a:cs typeface="Times New Roman"/>
                        </a:rPr>
                        <a:t> </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ctr">
                        <a:lnSpc>
                          <a:spcPct val="100000"/>
                        </a:lnSpc>
                        <a:spcBef>
                          <a:spcPts val="0"/>
                        </a:spcBef>
                        <a:spcAft>
                          <a:spcPts val="0"/>
                        </a:spcAft>
                        <a:tabLst>
                          <a:tab pos="152400" algn="l"/>
                          <a:tab pos="457200" algn="l"/>
                        </a:tabLst>
                      </a:pPr>
                      <a:r>
                        <a:rPr lang="en-US" sz="1600" b="1" dirty="0">
                          <a:solidFill>
                            <a:srgbClr val="000000"/>
                          </a:solidFill>
                          <a:effectLst/>
                          <a:latin typeface="Calibri"/>
                          <a:ea typeface="Arial"/>
                          <a:cs typeface="Times New Roman"/>
                        </a:rPr>
                        <a:t>Previous GAAP</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ctr">
                        <a:lnSpc>
                          <a:spcPct val="100000"/>
                        </a:lnSpc>
                        <a:spcBef>
                          <a:spcPts val="0"/>
                        </a:spcBef>
                        <a:spcAft>
                          <a:spcPts val="0"/>
                        </a:spcAft>
                        <a:tabLst>
                          <a:tab pos="152400" algn="l"/>
                          <a:tab pos="457200" algn="l"/>
                        </a:tabLst>
                      </a:pPr>
                      <a:r>
                        <a:rPr lang="en-US" sz="1600" b="1" dirty="0">
                          <a:solidFill>
                            <a:srgbClr val="000000"/>
                          </a:solidFill>
                          <a:effectLst/>
                          <a:latin typeface="Calibri"/>
                          <a:ea typeface="Arial"/>
                          <a:cs typeface="Times New Roman"/>
                        </a:rPr>
                        <a:t>New GAAP </a:t>
                      </a:r>
                      <a:r>
                        <a:rPr lang="en-US" sz="1600" b="1" dirty="0" smtClean="0">
                          <a:solidFill>
                            <a:srgbClr val="000000"/>
                          </a:solidFill>
                          <a:effectLst/>
                          <a:latin typeface="Calibri"/>
                          <a:ea typeface="Arial"/>
                          <a:cs typeface="Times New Roman"/>
                        </a:rPr>
                        <a:t>under </a:t>
                      </a:r>
                      <a:r>
                        <a:rPr lang="en-US" sz="1600" b="1" dirty="0">
                          <a:solidFill>
                            <a:srgbClr val="000000"/>
                          </a:solidFill>
                          <a:effectLst/>
                          <a:latin typeface="Calibri"/>
                          <a:ea typeface="Arial"/>
                          <a:cs typeface="Times New Roman"/>
                        </a:rPr>
                        <a:t>the ASU</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0"/>
                  </a:ext>
                </a:extLst>
              </a:tr>
              <a:tr h="1743456">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Accounting </a:t>
                      </a:r>
                      <a:r>
                        <a:rPr lang="en-US" sz="1600" dirty="0" smtClean="0">
                          <a:solidFill>
                            <a:srgbClr val="000000"/>
                          </a:solidFill>
                          <a:effectLst/>
                          <a:latin typeface="Calibri"/>
                          <a:ea typeface="Arial"/>
                          <a:cs typeface="Times New Roman"/>
                        </a:rPr>
                        <a:t>for multiple </a:t>
                      </a:r>
                      <a:r>
                        <a:rPr lang="en-US" sz="1600" dirty="0">
                          <a:solidFill>
                            <a:srgbClr val="000000"/>
                          </a:solidFill>
                          <a:effectLst/>
                          <a:latin typeface="Calibri"/>
                          <a:ea typeface="Arial"/>
                          <a:cs typeface="Times New Roman"/>
                        </a:rPr>
                        <a:t>performance obligations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Depends on the industry</a:t>
                      </a:r>
                      <a:r>
                        <a:rPr lang="en-US" sz="1600" dirty="0" smtClean="0">
                          <a:solidFill>
                            <a:srgbClr val="000000"/>
                          </a:solidFill>
                          <a:effectLst/>
                          <a:latin typeface="Calibri"/>
                          <a:ea typeface="Arial"/>
                          <a:cs typeface="Times New Roman"/>
                        </a:rPr>
                        <a:t>. Sometimes </a:t>
                      </a:r>
                      <a:r>
                        <a:rPr lang="en-US" sz="1600" dirty="0">
                          <a:solidFill>
                            <a:srgbClr val="000000"/>
                          </a:solidFill>
                          <a:effectLst/>
                          <a:latin typeface="Calibri"/>
                          <a:ea typeface="Arial"/>
                          <a:cs typeface="Times New Roman"/>
                        </a:rPr>
                        <a:t>performance obligations are ignored (e.g., “free” smartphones in cell phone contracts); sometimes revenue recognition is constrained (e.g., software for which there is not sufficient evidence of stand-alone prices).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Regardless of industry, apply criteria for determining whether goods</a:t>
                      </a:r>
                      <a:r>
                        <a:rPr lang="en-US" sz="1600" baseline="0" dirty="0">
                          <a:solidFill>
                            <a:srgbClr val="000000"/>
                          </a:solidFill>
                          <a:effectLst/>
                          <a:latin typeface="Calibri"/>
                          <a:ea typeface="Arial"/>
                          <a:cs typeface="Times New Roman"/>
                        </a:rPr>
                        <a:t> and services are</a:t>
                      </a:r>
                      <a:r>
                        <a:rPr lang="en-US" sz="1600" dirty="0">
                          <a:solidFill>
                            <a:srgbClr val="000000"/>
                          </a:solidFill>
                          <a:effectLst/>
                          <a:latin typeface="Calibri"/>
                          <a:ea typeface="Arial"/>
                          <a:cs typeface="Times New Roman"/>
                        </a:rPr>
                        <a:t> distinct to identify performance obligations, allocate transaction price to performance obligations, and recognize revenue when each is satisfied</a:t>
                      </a:r>
                      <a:r>
                        <a:rPr lang="en-US" sz="1600" dirty="0" smtClean="0">
                          <a:solidFill>
                            <a:srgbClr val="000000"/>
                          </a:solidFill>
                          <a:effectLst/>
                          <a:latin typeface="Calibri"/>
                          <a:ea typeface="Arial"/>
                          <a:cs typeface="Times New Roman"/>
                        </a:rPr>
                        <a:t>. </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1"/>
                  </a:ext>
                </a:extLst>
              </a:tr>
              <a:tr h="1241902">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Treatment of customer options for additional goods or services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Depends on the industry</a:t>
                      </a:r>
                      <a:r>
                        <a:rPr lang="en-US" sz="1600" dirty="0" smtClean="0">
                          <a:solidFill>
                            <a:srgbClr val="000000"/>
                          </a:solidFill>
                          <a:effectLst/>
                          <a:latin typeface="Calibri"/>
                          <a:ea typeface="Arial"/>
                          <a:cs typeface="Times New Roman"/>
                        </a:rPr>
                        <a:t>. Sometimes </a:t>
                      </a:r>
                      <a:r>
                        <a:rPr lang="en-US" sz="1600" dirty="0">
                          <a:solidFill>
                            <a:srgbClr val="000000"/>
                          </a:solidFill>
                          <a:effectLst/>
                          <a:latin typeface="Calibri"/>
                          <a:ea typeface="Arial"/>
                          <a:cs typeface="Times New Roman"/>
                        </a:rPr>
                        <a:t>treated as a separate deliverable (e.g., software upgrades), other times ignored (e.g., frequent flyer miles).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Regardless of industry, treat an option as a separate performance obligation if it provides a material right to the customer that the customer would not have otherwise.</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2"/>
                  </a:ext>
                </a:extLst>
              </a:tr>
              <a:tr h="1241902">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Treatment of variable consideration</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Typically only recognize revenue associated with variable consideration when uncertainty has been resolved.</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Include estimated variable consideration in the transaction price, but only to the extent it is probable that a significant revenue reversal will not be required in the future.</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3"/>
                  </a:ext>
                </a:extLst>
              </a:tr>
              <a:tr h="1085315">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Treatment of time value of money</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Interest revenue recognized for long-term receivables but interest expense typically not recognized for long-term prepayments.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Interest revenue or interest</a:t>
                      </a:r>
                      <a:r>
                        <a:rPr lang="en-US" sz="1600" baseline="0" dirty="0">
                          <a:solidFill>
                            <a:srgbClr val="000000"/>
                          </a:solidFill>
                          <a:effectLst/>
                          <a:latin typeface="Calibri"/>
                          <a:ea typeface="Arial"/>
                          <a:cs typeface="Times New Roman"/>
                        </a:rPr>
                        <a:t> </a:t>
                      </a:r>
                      <a:r>
                        <a:rPr lang="en-US" sz="1600" dirty="0">
                          <a:solidFill>
                            <a:srgbClr val="000000"/>
                          </a:solidFill>
                          <a:effectLst/>
                          <a:latin typeface="Calibri"/>
                          <a:ea typeface="Arial"/>
                          <a:cs typeface="Times New Roman"/>
                        </a:rPr>
                        <a:t>expense recognized for both long-term receivables and long-term prepayments if amount is significant.</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4"/>
                  </a:ext>
                </a:extLst>
              </a:tr>
            </a:tbl>
          </a:graphicData>
        </a:graphic>
      </p:graphicFrame>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415134535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8502" y="4151370"/>
            <a:ext cx="8464429" cy="1712731"/>
          </a:xfrm>
          <a:prstGeom prst="rect">
            <a:avLst/>
          </a:prstGeom>
          <a:solidFill>
            <a:srgbClr val="FFFFCC"/>
          </a:solidFill>
          <a:ln w="1905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46800" y="247006"/>
            <a:ext cx="8229600" cy="1143000"/>
          </a:xfrm>
        </p:spPr>
        <p:txBody>
          <a:bodyPr>
            <a:normAutofit/>
          </a:bodyPr>
          <a:lstStyle/>
          <a:p>
            <a:r>
              <a:rPr lang="en-US" sz="3200" dirty="0"/>
              <a:t>The Realization Principle</a:t>
            </a:r>
          </a:p>
        </p:txBody>
      </p:sp>
      <p:sp>
        <p:nvSpPr>
          <p:cNvPr id="6" name="Rectangle 5"/>
          <p:cNvSpPr/>
          <p:nvPr/>
        </p:nvSpPr>
        <p:spPr>
          <a:xfrm>
            <a:off x="5967078" y="1525984"/>
            <a:ext cx="298715" cy="200193"/>
          </a:xfrm>
          <a:prstGeom prst="rect">
            <a:avLst/>
          </a:prstGeom>
          <a:solidFill>
            <a:srgbClr val="CEE3ED"/>
          </a:solidFill>
          <a:ln>
            <a:solidFill>
              <a:srgbClr val="CE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9" name="Content Placeholder 8"/>
          <p:cNvSpPr txBox="1">
            <a:spLocks noGrp="1"/>
          </p:cNvSpPr>
          <p:nvPr>
            <p:ph idx="1"/>
          </p:nvPr>
        </p:nvSpPr>
        <p:spPr>
          <a:xfrm>
            <a:off x="743334" y="4151370"/>
            <a:ext cx="8229600" cy="1505027"/>
          </a:xfrm>
          <a:prstGeom prst="rect">
            <a:avLst/>
          </a:prstGeom>
          <a:noFill/>
        </p:spPr>
        <p:txBody>
          <a:bodyPr wrap="square" rtlCol="0">
            <a:spAutoFit/>
          </a:bodyPr>
          <a:lstStyle/>
          <a:p>
            <a:pPr marL="0" indent="0" algn="ctr">
              <a:buNone/>
            </a:pPr>
            <a:r>
              <a:rPr lang="en-US" sz="1900" b="1" dirty="0">
                <a:latin typeface="+mn-lt"/>
              </a:rPr>
              <a:t>Core Revenue Recognition Principle </a:t>
            </a:r>
            <a:r>
              <a:rPr lang="en-US" sz="1900" b="1" dirty="0" smtClean="0">
                <a:latin typeface="+mn-lt"/>
              </a:rPr>
              <a:t>under </a:t>
            </a:r>
            <a:r>
              <a:rPr lang="en-US" sz="1900" b="1" dirty="0">
                <a:latin typeface="+mn-lt"/>
              </a:rPr>
              <a:t>ASU </a:t>
            </a:r>
            <a:r>
              <a:rPr lang="en-US" sz="1900" b="1" dirty="0" smtClean="0">
                <a:latin typeface="+mn-lt"/>
              </a:rPr>
              <a:t>2014–09</a:t>
            </a:r>
            <a:endParaRPr lang="en-US" sz="1900" b="1" dirty="0">
              <a:latin typeface="+mn-lt"/>
            </a:endParaRPr>
          </a:p>
          <a:p>
            <a:pPr algn="ctr"/>
            <a:endParaRPr lang="en-US" sz="1000" b="1" dirty="0">
              <a:latin typeface="+mn-lt"/>
            </a:endParaRPr>
          </a:p>
          <a:p>
            <a:pPr marL="0" indent="0">
              <a:buNone/>
            </a:pPr>
            <a:r>
              <a:rPr lang="en-US" sz="1900" dirty="0">
                <a:latin typeface="+mn-lt"/>
                <a:cs typeface="Arial" panose="020B0604020202020204" pitchFamily="34" charset="0"/>
              </a:rPr>
              <a:t>Companies recognize revenue when goods or services are transferred to customers for the amount the company expects to be entitled to receive in exchange for those goods or services.</a:t>
            </a:r>
          </a:p>
        </p:txBody>
      </p:sp>
      <p:sp>
        <p:nvSpPr>
          <p:cNvPr id="7" name="TextBox 6"/>
          <p:cNvSpPr txBox="1"/>
          <p:nvPr/>
        </p:nvSpPr>
        <p:spPr>
          <a:xfrm>
            <a:off x="671201" y="1525984"/>
            <a:ext cx="8451729" cy="2308324"/>
          </a:xfrm>
          <a:prstGeom prst="rect">
            <a:avLst/>
          </a:prstGeom>
          <a:solidFill>
            <a:srgbClr val="CCECFF"/>
          </a:solidFill>
          <a:ln>
            <a:solidFill>
              <a:srgbClr val="006699"/>
            </a:solidFill>
          </a:ln>
        </p:spPr>
        <p:txBody>
          <a:bodyPr wrap="square" rtlCol="0">
            <a:spAutoFit/>
          </a:bodyPr>
          <a:lstStyle/>
          <a:p>
            <a:pPr algn="ctr"/>
            <a:r>
              <a:rPr lang="en-US" b="1" dirty="0" smtClean="0">
                <a:latin typeface="+mn-lt"/>
              </a:rPr>
              <a:t>The Realization Principle</a:t>
            </a:r>
          </a:p>
          <a:p>
            <a:pPr algn="ctr"/>
            <a:endParaRPr lang="en-US" b="1" dirty="0" smtClean="0">
              <a:latin typeface="+mn-lt"/>
            </a:endParaRPr>
          </a:p>
          <a:p>
            <a:r>
              <a:rPr lang="en-US" dirty="0">
                <a:latin typeface="+mn-lt"/>
              </a:rPr>
              <a:t>Revenue should only be recognized when </a:t>
            </a:r>
            <a:r>
              <a:rPr lang="en-US" i="1" dirty="0">
                <a:latin typeface="+mn-lt"/>
              </a:rPr>
              <a:t>both</a:t>
            </a:r>
            <a:r>
              <a:rPr lang="en-US" dirty="0">
                <a:latin typeface="+mn-lt"/>
              </a:rPr>
              <a:t>:</a:t>
            </a:r>
          </a:p>
          <a:p>
            <a:pPr marL="342900" lvl="0" indent="-342900">
              <a:buFont typeface="+mj-lt"/>
              <a:buAutoNum type="arabicPeriod"/>
            </a:pPr>
            <a:r>
              <a:rPr lang="en-US" dirty="0">
                <a:latin typeface="+mn-lt"/>
              </a:rPr>
              <a:t>The earnings process is judged to be complete or virtually complete (the earnings process refers to the activity or activities performed by the company to generate revenue</a:t>
            </a:r>
            <a:r>
              <a:rPr lang="en-US" dirty="0" smtClean="0">
                <a:latin typeface="+mn-lt"/>
              </a:rPr>
              <a:t>)</a:t>
            </a:r>
            <a:endParaRPr lang="en-US" dirty="0">
              <a:latin typeface="+mn-lt"/>
            </a:endParaRPr>
          </a:p>
          <a:p>
            <a:pPr marL="342900" lvl="0" indent="-342900">
              <a:buFont typeface="+mj-lt"/>
              <a:buAutoNum type="arabicPeriod"/>
            </a:pPr>
            <a:r>
              <a:rPr lang="en-US" dirty="0">
                <a:latin typeface="+mn-lt"/>
              </a:rPr>
              <a:t>There is reasonable certainty as to the collectibility of the asset to be received (usually cash</a:t>
            </a:r>
            <a:r>
              <a:rPr lang="en-US" dirty="0" smtClean="0">
                <a:latin typeface="+mn-lt"/>
              </a:rPr>
              <a:t>)</a:t>
            </a:r>
            <a:endParaRPr lang="en-US" dirty="0">
              <a:latin typeface="+mn-lt"/>
            </a:endParaRPr>
          </a:p>
        </p:txBody>
      </p:sp>
    </p:spTree>
    <p:extLst>
      <p:ext uri="{BB962C8B-B14F-4D97-AF65-F5344CB8AC3E}">
        <p14:creationId xmlns:p14="http://schemas.microsoft.com/office/powerpoint/2010/main" val="4020050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921833" y="1459023"/>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Refers to sales made on an installment basis with relatively </a:t>
            </a:r>
            <a:r>
              <a:rPr lang="en-US" dirty="0">
                <a:solidFill>
                  <a:srgbClr val="0000FF"/>
                </a:solidFill>
              </a:rPr>
              <a:t>small down payments </a:t>
            </a:r>
            <a:r>
              <a:rPr lang="en-US" dirty="0"/>
              <a:t>and </a:t>
            </a:r>
            <a:r>
              <a:rPr lang="en-US" dirty="0">
                <a:solidFill>
                  <a:srgbClr val="0000FF"/>
                </a:solidFill>
              </a:rPr>
              <a:t>long payment period</a:t>
            </a:r>
          </a:p>
          <a:p>
            <a:endParaRPr lang="en-US" dirty="0">
              <a:solidFill>
                <a:srgbClr val="0000FF"/>
              </a:solidFill>
            </a:endParaRPr>
          </a:p>
          <a:p>
            <a:endParaRPr lang="en-US" sz="1000" dirty="0">
              <a:solidFill>
                <a:srgbClr val="0000FF"/>
              </a:solidFill>
            </a:endParaRPr>
          </a:p>
          <a:p>
            <a:endParaRPr lang="en-US" sz="1000" dirty="0">
              <a:solidFill>
                <a:srgbClr val="0000FF"/>
              </a:solidFill>
            </a:endParaRPr>
          </a:p>
          <a:p>
            <a:pPr marL="0" indent="0">
              <a:buNone/>
            </a:pPr>
            <a:endParaRPr lang="en-US" sz="1000" dirty="0">
              <a:solidFill>
                <a:srgbClr val="0000FF"/>
              </a:solidFill>
            </a:endParaRPr>
          </a:p>
          <a:p>
            <a:endParaRPr lang="en-US" dirty="0" smtClean="0"/>
          </a:p>
          <a:p>
            <a:r>
              <a:rPr lang="en-US" dirty="0" smtClean="0"/>
              <a:t>GAAP </a:t>
            </a:r>
            <a:r>
              <a:rPr lang="en-US" dirty="0"/>
              <a:t>requires use of one of two accounting techniques:</a:t>
            </a:r>
          </a:p>
          <a:p>
            <a:pPr lvl="1"/>
            <a:r>
              <a:rPr lang="en-US" sz="2600" dirty="0"/>
              <a:t>The installment sales method or </a:t>
            </a:r>
          </a:p>
          <a:p>
            <a:pPr lvl="1"/>
            <a:r>
              <a:rPr lang="en-US" sz="2600" dirty="0"/>
              <a:t>The cost recovery method</a:t>
            </a:r>
            <a:endParaRPr lang="en-US" sz="2600" dirty="0">
              <a:solidFill>
                <a:srgbClr val="0000FF"/>
              </a:solidFill>
            </a:endParaRPr>
          </a:p>
        </p:txBody>
      </p:sp>
      <p:sp>
        <p:nvSpPr>
          <p:cNvPr id="2" name="Title 1"/>
          <p:cNvSpPr>
            <a:spLocks noGrp="1"/>
          </p:cNvSpPr>
          <p:nvPr>
            <p:ph type="title"/>
          </p:nvPr>
        </p:nvSpPr>
        <p:spPr>
          <a:xfrm>
            <a:off x="748857" y="0"/>
            <a:ext cx="8229600" cy="1143000"/>
          </a:xfrm>
        </p:spPr>
        <p:txBody>
          <a:bodyPr>
            <a:normAutofit/>
          </a:bodyPr>
          <a:lstStyle/>
          <a:p>
            <a:r>
              <a:rPr lang="en-US" sz="3200" dirty="0"/>
              <a:t>Installment Sales</a:t>
            </a:r>
          </a:p>
        </p:txBody>
      </p:sp>
      <p:sp>
        <p:nvSpPr>
          <p:cNvPr id="8" name="TextBox 7"/>
          <p:cNvSpPr txBox="1"/>
          <p:nvPr/>
        </p:nvSpPr>
        <p:spPr>
          <a:xfrm>
            <a:off x="598965" y="3095359"/>
            <a:ext cx="3611850" cy="892552"/>
          </a:xfrm>
          <a:prstGeom prst="rect">
            <a:avLst/>
          </a:prstGeom>
          <a:noFill/>
        </p:spPr>
        <p:txBody>
          <a:bodyPr wrap="square" rtlCol="0">
            <a:spAutoFit/>
          </a:bodyPr>
          <a:lstStyle/>
          <a:p>
            <a:pPr algn="ctr"/>
            <a:r>
              <a:rPr lang="en-US" sz="2600" dirty="0">
                <a:latin typeface="+mn-lt"/>
                <a:cs typeface="Arial" panose="020B0604020202020204" pitchFamily="34" charset="0"/>
              </a:rPr>
              <a:t>Speculative nature of the payment characteristics</a:t>
            </a:r>
          </a:p>
        </p:txBody>
      </p:sp>
      <p:sp>
        <p:nvSpPr>
          <p:cNvPr id="10" name="TextBox 9"/>
          <p:cNvSpPr txBox="1"/>
          <p:nvPr/>
        </p:nvSpPr>
        <p:spPr>
          <a:xfrm>
            <a:off x="5727791" y="2575372"/>
            <a:ext cx="3250666" cy="492443"/>
          </a:xfrm>
          <a:prstGeom prst="rect">
            <a:avLst/>
          </a:prstGeom>
          <a:noFill/>
        </p:spPr>
        <p:txBody>
          <a:bodyPr wrap="square" rtlCol="0">
            <a:spAutoFit/>
          </a:bodyPr>
          <a:lstStyle/>
          <a:p>
            <a:pPr algn="ctr"/>
            <a:r>
              <a:rPr lang="en-US" sz="2600" b="1" dirty="0">
                <a:solidFill>
                  <a:srgbClr val="C00000"/>
                </a:solidFill>
                <a:latin typeface="+mn-lt"/>
                <a:cs typeface="Arial" panose="020B0604020202020204" pitchFamily="34" charset="0"/>
              </a:rPr>
              <a:t> Extreme uncertainty</a:t>
            </a:r>
          </a:p>
        </p:txBody>
      </p:sp>
      <p:sp>
        <p:nvSpPr>
          <p:cNvPr id="13" name="TextBox 12"/>
          <p:cNvSpPr txBox="1"/>
          <p:nvPr/>
        </p:nvSpPr>
        <p:spPr>
          <a:xfrm>
            <a:off x="5583317" y="3095359"/>
            <a:ext cx="3560681" cy="892552"/>
          </a:xfrm>
          <a:prstGeom prst="rect">
            <a:avLst/>
          </a:prstGeom>
          <a:noFill/>
        </p:spPr>
        <p:txBody>
          <a:bodyPr wrap="square" rtlCol="0">
            <a:spAutoFit/>
          </a:bodyPr>
          <a:lstStyle/>
          <a:p>
            <a:pPr algn="ctr"/>
            <a:r>
              <a:rPr lang="en-US" sz="2600" dirty="0">
                <a:latin typeface="+mn-lt"/>
                <a:cs typeface="Arial" panose="020B0604020202020204" pitchFamily="34" charset="0"/>
              </a:rPr>
              <a:t>Collectibility of the installment receivable</a:t>
            </a:r>
          </a:p>
        </p:txBody>
      </p:sp>
      <p:cxnSp>
        <p:nvCxnSpPr>
          <p:cNvPr id="4" name="Straight Arrow Connector 3"/>
          <p:cNvCxnSpPr/>
          <p:nvPr/>
        </p:nvCxnSpPr>
        <p:spPr>
          <a:xfrm>
            <a:off x="4363212" y="3541635"/>
            <a:ext cx="1194000" cy="0"/>
          </a:xfrm>
          <a:prstGeom prst="straightConnector1">
            <a:avLst/>
          </a:prstGeom>
          <a:ln w="76200" cmpd="sng">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4503718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animEffect transition="in" filter="fade">
                                      <p:cBhvr>
                                        <p:cTn id="29" dur="500"/>
                                        <p:tgtEl>
                                          <p:spTgt spid="14">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4">
                                            <p:txEl>
                                              <p:pRg st="7" end="7"/>
                                            </p:txEl>
                                          </p:spTgt>
                                        </p:tgtEl>
                                        <p:attrNameLst>
                                          <p:attrName>style.visibility</p:attrName>
                                        </p:attrNameLst>
                                      </p:cBhvr>
                                      <p:to>
                                        <p:strVal val="visible"/>
                                      </p:to>
                                    </p:set>
                                    <p:animEffect transition="in" filter="fade">
                                      <p:cBhvr>
                                        <p:cTn id="32" dur="500"/>
                                        <p:tgtEl>
                                          <p:spTgt spid="14">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xEl>
                                              <p:pRg st="8" end="8"/>
                                            </p:txEl>
                                          </p:spTgt>
                                        </p:tgtEl>
                                        <p:attrNameLst>
                                          <p:attrName>style.visibility</p:attrName>
                                        </p:attrNameLst>
                                      </p:cBhvr>
                                      <p:to>
                                        <p:strVal val="visible"/>
                                      </p:to>
                                    </p:set>
                                    <p:animEffect transition="in" filter="fade">
                                      <p:cBhvr>
                                        <p:cTn id="35"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611560" y="1499657"/>
            <a:ext cx="8316439"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spcAft>
                <a:spcPts val="0"/>
              </a:spcAft>
            </a:pPr>
            <a:r>
              <a:rPr lang="en-US" dirty="0"/>
              <a:t>Recognizes revenue and costs only when cash payments are received</a:t>
            </a:r>
          </a:p>
          <a:p>
            <a:pPr>
              <a:spcBef>
                <a:spcPts val="1200"/>
              </a:spcBef>
              <a:spcAft>
                <a:spcPts val="0"/>
              </a:spcAft>
            </a:pPr>
            <a:r>
              <a:rPr lang="en-US" dirty="0"/>
              <a:t>Each payment includes two components:</a:t>
            </a:r>
          </a:p>
          <a:p>
            <a:pPr marL="971550" lvl="1" indent="-514350">
              <a:spcBef>
                <a:spcPts val="1200"/>
              </a:spcBef>
              <a:spcAft>
                <a:spcPts val="0"/>
              </a:spcAft>
              <a:buFont typeface="+mj-lt"/>
              <a:buAutoNum type="arabicParenR"/>
            </a:pPr>
            <a:r>
              <a:rPr lang="en-US" sz="2800" dirty="0"/>
              <a:t>a partial recovery of the cost of the item sold </a:t>
            </a:r>
          </a:p>
          <a:p>
            <a:pPr marL="971550" lvl="1" indent="-514350">
              <a:spcBef>
                <a:spcPts val="1200"/>
              </a:spcBef>
              <a:spcAft>
                <a:spcPts val="0"/>
              </a:spcAft>
              <a:buFont typeface="+mj-lt"/>
              <a:buAutoNum type="arabicParenR"/>
            </a:pPr>
            <a:r>
              <a:rPr lang="en-US" sz="2800" dirty="0"/>
              <a:t>a gross profit component</a:t>
            </a:r>
            <a:endParaRPr lang="en-US" sz="2800" dirty="0">
              <a:solidFill>
                <a:srgbClr val="0000FF"/>
              </a:solidFill>
            </a:endParaRPr>
          </a:p>
        </p:txBody>
      </p:sp>
      <p:sp>
        <p:nvSpPr>
          <p:cNvPr id="2" name="Title 1"/>
          <p:cNvSpPr>
            <a:spLocks noGrp="1"/>
          </p:cNvSpPr>
          <p:nvPr>
            <p:ph type="title"/>
          </p:nvPr>
        </p:nvSpPr>
        <p:spPr/>
        <p:txBody>
          <a:bodyPr>
            <a:normAutofit/>
          </a:bodyPr>
          <a:lstStyle/>
          <a:p>
            <a:r>
              <a:rPr lang="en-US" sz="3200" dirty="0"/>
              <a:t>Installment Sales Method</a:t>
            </a:r>
          </a:p>
        </p:txBody>
      </p:sp>
      <p:sp>
        <p:nvSpPr>
          <p:cNvPr id="16" name="TextBox 15"/>
          <p:cNvSpPr txBox="1"/>
          <p:nvPr/>
        </p:nvSpPr>
        <p:spPr>
          <a:xfrm>
            <a:off x="3830549" y="4388135"/>
            <a:ext cx="4334219" cy="584776"/>
          </a:xfrm>
          <a:prstGeom prst="rect">
            <a:avLst/>
          </a:prstGeom>
          <a:solidFill>
            <a:schemeClr val="accent3">
              <a:lumMod val="20000"/>
              <a:lumOff val="80000"/>
            </a:schemeClr>
          </a:solidFill>
          <a:ln>
            <a:solidFill>
              <a:srgbClr val="92D050"/>
            </a:solidFill>
          </a:ln>
        </p:spPr>
        <p:txBody>
          <a:bodyPr wrap="square" rtlCol="0" anchor="ctr">
            <a:spAutoFit/>
          </a:bodyPr>
          <a:lstStyle/>
          <a:p>
            <a:pPr algn="ctr"/>
            <a:r>
              <a:rPr lang="en-US" sz="3200" b="1" dirty="0">
                <a:solidFill>
                  <a:srgbClr val="00B050"/>
                </a:solidFill>
                <a:latin typeface="+mn-lt"/>
                <a:cs typeface="Arial" panose="020B0604020202020204" pitchFamily="34" charset="0"/>
              </a:rPr>
              <a:t>Gross profit percentage</a:t>
            </a:r>
          </a:p>
        </p:txBody>
      </p:sp>
      <p:sp>
        <p:nvSpPr>
          <p:cNvPr id="17" name="Right Brace 16"/>
          <p:cNvSpPr/>
          <p:nvPr/>
        </p:nvSpPr>
        <p:spPr>
          <a:xfrm>
            <a:off x="8142586" y="2995578"/>
            <a:ext cx="216711" cy="939948"/>
          </a:xfrm>
          <a:prstGeom prst="rightBrace">
            <a:avLst/>
          </a:prstGeom>
          <a:ln w="76200" cmpd="sng">
            <a:solidFill>
              <a:srgbClr val="0066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8" name="Curved Left Arrow 17"/>
          <p:cNvSpPr/>
          <p:nvPr/>
        </p:nvSpPr>
        <p:spPr>
          <a:xfrm>
            <a:off x="8313985" y="3328239"/>
            <a:ext cx="614014" cy="1273043"/>
          </a:xfrm>
          <a:prstGeom prst="curvedLeftArrow">
            <a:avLst/>
          </a:prstGeom>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35693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
                                            <p:txEl>
                                              <p:pRg st="2" end="2"/>
                                            </p:txEl>
                                          </p:spTgt>
                                        </p:tgtEl>
                                        <p:attrNameLst>
                                          <p:attrName>style.visibility</p:attrName>
                                        </p:attrNameLst>
                                      </p:cBhvr>
                                      <p:to>
                                        <p:strVal val="visible"/>
                                      </p:to>
                                    </p:set>
                                    <p:animEffect transition="in" filter="fade">
                                      <p:cBhvr>
                                        <p:cTn id="16" dur="500"/>
                                        <p:tgtEl>
                                          <p:spTgt spid="14">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4">
                                            <p:txEl>
                                              <p:pRg st="3" end="3"/>
                                            </p:txEl>
                                          </p:spTgt>
                                        </p:tgtEl>
                                        <p:attrNameLst>
                                          <p:attrName>style.visibility</p:attrName>
                                        </p:attrNameLst>
                                      </p:cBhvr>
                                      <p:to>
                                        <p:strVal val="visible"/>
                                      </p:to>
                                    </p:set>
                                    <p:animEffect transition="in" filter="fade">
                                      <p:cBhvr>
                                        <p:cTn id="20" dur="500"/>
                                        <p:tgtEl>
                                          <p:spTgt spid="14">
                                            <p:txEl>
                                              <p:pRg st="3" end="3"/>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445" y="260207"/>
            <a:ext cx="8229600" cy="1143000"/>
          </a:xfrm>
        </p:spPr>
        <p:txBody>
          <a:bodyPr>
            <a:normAutofit/>
          </a:bodyPr>
          <a:lstStyle/>
          <a:p>
            <a:r>
              <a:rPr lang="en-US" sz="3200" dirty="0"/>
              <a:t>Installment Sales </a:t>
            </a:r>
            <a:r>
              <a:rPr lang="en-US" sz="3200" dirty="0" smtClean="0"/>
              <a:t>Method </a:t>
            </a:r>
            <a:r>
              <a:rPr lang="en-US" sz="2600" dirty="0" smtClean="0"/>
              <a:t>(continued)</a:t>
            </a:r>
            <a:endParaRPr lang="en-US" sz="2600" dirty="0"/>
          </a:p>
        </p:txBody>
      </p:sp>
      <p:sp>
        <p:nvSpPr>
          <p:cNvPr id="4" name="TextBox 3"/>
          <p:cNvSpPr txBox="1"/>
          <p:nvPr/>
        </p:nvSpPr>
        <p:spPr>
          <a:xfrm>
            <a:off x="611560" y="1246422"/>
            <a:ext cx="8382000" cy="3108544"/>
          </a:xfrm>
          <a:prstGeom prst="rect">
            <a:avLst/>
          </a:prstGeom>
          <a:solidFill>
            <a:srgbClr val="FFFFCC"/>
          </a:solidFill>
          <a:ln>
            <a:solidFill>
              <a:srgbClr val="F79646"/>
            </a:solidFill>
          </a:ln>
        </p:spPr>
        <p:txBody>
          <a:bodyPr wrap="square" rtlCol="0">
            <a:spAutoFit/>
          </a:bodyPr>
          <a:lstStyle/>
          <a:p>
            <a:r>
              <a:rPr lang="en-US" sz="28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grpSp>
        <p:nvGrpSpPr>
          <p:cNvPr id="5" name="Group 4"/>
          <p:cNvGrpSpPr/>
          <p:nvPr/>
        </p:nvGrpSpPr>
        <p:grpSpPr>
          <a:xfrm>
            <a:off x="1513387" y="4882269"/>
            <a:ext cx="6640572" cy="1001210"/>
            <a:chOff x="1169026" y="3159102"/>
            <a:chExt cx="6640572" cy="1001210"/>
          </a:xfrm>
        </p:grpSpPr>
        <p:sp>
          <p:nvSpPr>
            <p:cNvPr id="3" name="TextBox 2"/>
            <p:cNvSpPr txBox="1"/>
            <p:nvPr/>
          </p:nvSpPr>
          <p:spPr>
            <a:xfrm>
              <a:off x="5964325" y="3159102"/>
              <a:ext cx="1845273" cy="492443"/>
            </a:xfrm>
            <a:prstGeom prst="rect">
              <a:avLst/>
            </a:prstGeom>
            <a:noFill/>
          </p:spPr>
          <p:txBody>
            <a:bodyPr wrap="square" rtlCol="0">
              <a:spAutoFit/>
            </a:bodyPr>
            <a:lstStyle/>
            <a:p>
              <a:pPr algn="ctr"/>
              <a:r>
                <a:rPr lang="en-US" sz="2600" dirty="0">
                  <a:latin typeface="+mn-lt"/>
                </a:rPr>
                <a:t>$240,000</a:t>
              </a:r>
            </a:p>
          </p:txBody>
        </p:sp>
        <p:sp>
          <p:nvSpPr>
            <p:cNvPr id="7" name="TextBox 6"/>
            <p:cNvSpPr txBox="1"/>
            <p:nvPr/>
          </p:nvSpPr>
          <p:spPr>
            <a:xfrm>
              <a:off x="5947880" y="3667869"/>
              <a:ext cx="1845273" cy="492443"/>
            </a:xfrm>
            <a:prstGeom prst="rect">
              <a:avLst/>
            </a:prstGeom>
            <a:noFill/>
          </p:spPr>
          <p:txBody>
            <a:bodyPr wrap="square" rtlCol="0">
              <a:spAutoFit/>
            </a:bodyPr>
            <a:lstStyle/>
            <a:p>
              <a:pPr algn="ctr"/>
              <a:r>
                <a:rPr lang="en-US" sz="2600" dirty="0">
                  <a:latin typeface="+mn-lt"/>
                </a:rPr>
                <a:t>$800,000</a:t>
              </a:r>
            </a:p>
          </p:txBody>
        </p:sp>
        <p:cxnSp>
          <p:nvCxnSpPr>
            <p:cNvPr id="6" name="Straight Connector 5"/>
            <p:cNvCxnSpPr/>
            <p:nvPr/>
          </p:nvCxnSpPr>
          <p:spPr>
            <a:xfrm>
              <a:off x="6146291" y="3648819"/>
              <a:ext cx="14630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621315" y="3423166"/>
              <a:ext cx="946916" cy="492443"/>
            </a:xfrm>
            <a:prstGeom prst="rect">
              <a:avLst/>
            </a:prstGeom>
            <a:noFill/>
          </p:spPr>
          <p:txBody>
            <a:bodyPr wrap="square" rtlCol="0">
              <a:spAutoFit/>
            </a:bodyPr>
            <a:lstStyle/>
            <a:p>
              <a:pPr algn="ctr"/>
              <a:r>
                <a:rPr lang="en-US" sz="2600" dirty="0">
                  <a:latin typeface="+mn-lt"/>
                </a:rPr>
                <a:t>30%</a:t>
              </a:r>
            </a:p>
          </p:txBody>
        </p:sp>
        <p:sp>
          <p:nvSpPr>
            <p:cNvPr id="11" name="TextBox 10"/>
            <p:cNvSpPr txBox="1"/>
            <p:nvPr/>
          </p:nvSpPr>
          <p:spPr>
            <a:xfrm>
              <a:off x="5369984" y="3423166"/>
              <a:ext cx="646756" cy="492443"/>
            </a:xfrm>
            <a:prstGeom prst="rect">
              <a:avLst/>
            </a:prstGeom>
            <a:noFill/>
          </p:spPr>
          <p:txBody>
            <a:bodyPr wrap="square" rtlCol="0">
              <a:spAutoFit/>
            </a:bodyPr>
            <a:lstStyle/>
            <a:p>
              <a:pPr algn="ctr"/>
              <a:r>
                <a:rPr lang="en-US" sz="2600" dirty="0">
                  <a:latin typeface="+mn-lt"/>
                </a:rPr>
                <a:t>=</a:t>
              </a:r>
            </a:p>
          </p:txBody>
        </p:sp>
        <p:sp>
          <p:nvSpPr>
            <p:cNvPr id="12" name="TextBox 11"/>
            <p:cNvSpPr txBox="1"/>
            <p:nvPr/>
          </p:nvSpPr>
          <p:spPr>
            <a:xfrm>
              <a:off x="1169026" y="3380454"/>
              <a:ext cx="3595914" cy="492443"/>
            </a:xfrm>
            <a:prstGeom prst="rect">
              <a:avLst/>
            </a:prstGeom>
            <a:noFill/>
          </p:spPr>
          <p:txBody>
            <a:bodyPr wrap="square" rtlCol="0">
              <a:spAutoFit/>
            </a:bodyPr>
            <a:lstStyle/>
            <a:p>
              <a:pPr algn="ctr"/>
              <a:r>
                <a:rPr lang="en-US" sz="2600" dirty="0">
                  <a:latin typeface="+mn-lt"/>
                </a:rPr>
                <a:t>Gross Profit Percentage:</a:t>
              </a:r>
            </a:p>
          </p:txBody>
        </p:sp>
      </p:grpSp>
      <p:sp>
        <p:nvSpPr>
          <p:cNvPr id="13"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439309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612973091"/>
              </p:ext>
            </p:extLst>
          </p:nvPr>
        </p:nvGraphicFramePr>
        <p:xfrm>
          <a:off x="815676" y="2273208"/>
          <a:ext cx="8025484" cy="2570019"/>
        </p:xfrm>
        <a:graphic>
          <a:graphicData uri="http://schemas.openxmlformats.org/drawingml/2006/table">
            <a:tbl>
              <a:tblPr firstRow="1" bandRow="1">
                <a:tableStyleId>{5940675A-B579-460E-94D1-54222C63F5DA}</a:tableStyleId>
              </a:tblPr>
              <a:tblGrid>
                <a:gridCol w="2006371">
                  <a:extLst>
                    <a:ext uri="{9D8B030D-6E8A-4147-A177-3AD203B41FA5}">
                      <a16:colId xmlns:a16="http://schemas.microsoft.com/office/drawing/2014/main" xmlns="" val="20000"/>
                    </a:ext>
                  </a:extLst>
                </a:gridCol>
                <a:gridCol w="2006371">
                  <a:extLst>
                    <a:ext uri="{9D8B030D-6E8A-4147-A177-3AD203B41FA5}">
                      <a16:colId xmlns:a16="http://schemas.microsoft.com/office/drawing/2014/main" xmlns="" val="20001"/>
                    </a:ext>
                  </a:extLst>
                </a:gridCol>
                <a:gridCol w="2006371">
                  <a:extLst>
                    <a:ext uri="{9D8B030D-6E8A-4147-A177-3AD203B41FA5}">
                      <a16:colId xmlns:a16="http://schemas.microsoft.com/office/drawing/2014/main" xmlns="" val="20002"/>
                    </a:ext>
                  </a:extLst>
                </a:gridCol>
                <a:gridCol w="2006371">
                  <a:extLst>
                    <a:ext uri="{9D8B030D-6E8A-4147-A177-3AD203B41FA5}">
                      <a16:colId xmlns:a16="http://schemas.microsoft.com/office/drawing/2014/main" xmlns="" val="20003"/>
                    </a:ext>
                  </a:extLst>
                </a:gridCol>
              </a:tblGrid>
              <a:tr h="290205">
                <a:tc gridSpan="4">
                  <a:txBody>
                    <a:bodyPr/>
                    <a:lstStyle/>
                    <a:p>
                      <a:pPr lvl="8" algn="ctr"/>
                      <a:r>
                        <a:rPr lang="en-US" b="1" dirty="0" smtClean="0"/>
                        <a:t>Amount Allocated to:</a:t>
                      </a:r>
                      <a:endParaRPr lang="en-US"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pPr algn="ctr"/>
                      <a:endParaRPr lang="en-US" b="1" dirty="0"/>
                    </a:p>
                  </a:txBody>
                  <a:tcPr/>
                </a:tc>
                <a:tc hMerge="1">
                  <a:txBody>
                    <a:bodyPr/>
                    <a:lstStyle/>
                    <a:p>
                      <a:pPr algn="ctr"/>
                      <a:endParaRPr lang="en-US" b="1" dirty="0"/>
                    </a:p>
                  </a:txBody>
                  <a:tcPr/>
                </a:tc>
                <a:tc hMerge="1">
                  <a:txBody>
                    <a:bodyPr/>
                    <a:lstStyle/>
                    <a:p>
                      <a:pPr algn="ctr"/>
                      <a:endParaRPr lang="en-US" b="1" dirty="0"/>
                    </a:p>
                  </a:txBody>
                  <a:tcPr/>
                </a:tc>
              </a:tr>
              <a:tr h="290205">
                <a:tc>
                  <a:txBody>
                    <a:bodyPr/>
                    <a:lstStyle/>
                    <a:p>
                      <a:pPr algn="l"/>
                      <a:r>
                        <a:rPr lang="en-US" b="1" dirty="0" smtClean="0"/>
                        <a:t>Date</a:t>
                      </a:r>
                      <a:endParaRPr lang="en-US" b="1" dirty="0"/>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Cash Collected</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Cost (70%)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Gross Profit</a:t>
                      </a:r>
                      <a:r>
                        <a:rPr lang="en-US" b="1" baseline="0" dirty="0"/>
                        <a:t> (30%)</a:t>
                      </a:r>
                      <a:endParaRPr lang="en-US" b="1" dirty="0"/>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$ 60,000 	</a:t>
                      </a: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140,000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60,000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uFillTx/>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60401" y="985966"/>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714077" y="5090451"/>
            <a:ext cx="8328324" cy="1477328"/>
          </a:xfrm>
          <a:prstGeom prst="rect">
            <a:avLst/>
          </a:prstGeom>
          <a:solidFill>
            <a:srgbClr val="FFFFCC"/>
          </a:solidFill>
          <a:ln>
            <a:solidFill>
              <a:srgbClr val="F79646"/>
            </a:solidFill>
          </a:ln>
        </p:spPr>
        <p:txBody>
          <a:bodyPr wrap="square" rtlCol="0">
            <a:spAutoFit/>
          </a:bodyPr>
          <a:lstStyle/>
          <a:p>
            <a:r>
              <a:rPr lang="en-US" b="1" dirty="0">
                <a:latin typeface="+mn-lt"/>
              </a:rPr>
              <a:t>Make Installment Sale: November 1, 2018 </a:t>
            </a:r>
            <a:r>
              <a:rPr lang="en-US" dirty="0">
                <a:latin typeface="+mn-lt"/>
              </a:rPr>
              <a:t>	</a:t>
            </a:r>
          </a:p>
          <a:p>
            <a:r>
              <a:rPr lang="en-US" dirty="0">
                <a:latin typeface="+mn-lt"/>
              </a:rPr>
              <a:t>Installment receivables 	</a:t>
            </a:r>
            <a:r>
              <a:rPr lang="en-US" dirty="0" smtClean="0">
                <a:latin typeface="+mn-lt"/>
              </a:rPr>
              <a:t>		800,000 </a:t>
            </a:r>
            <a:r>
              <a:rPr lang="en-US" dirty="0">
                <a:latin typeface="+mn-lt"/>
              </a:rPr>
              <a:t>	</a:t>
            </a:r>
          </a:p>
          <a:p>
            <a:r>
              <a:rPr lang="en-US" dirty="0">
                <a:latin typeface="+mn-lt"/>
              </a:rPr>
              <a:t>      Inventory 	                           </a:t>
            </a:r>
            <a:r>
              <a:rPr lang="en-US" dirty="0" smtClean="0">
                <a:latin typeface="+mn-lt"/>
              </a:rPr>
              <a:t>			 </a:t>
            </a:r>
            <a:r>
              <a:rPr lang="en-US" dirty="0">
                <a:latin typeface="+mn-lt"/>
              </a:rPr>
              <a:t>560,000 	</a:t>
            </a:r>
          </a:p>
          <a:p>
            <a:r>
              <a:rPr lang="en-US" dirty="0">
                <a:latin typeface="+mn-lt"/>
              </a:rPr>
              <a:t>      Deferred gross profit 	             </a:t>
            </a:r>
            <a:r>
              <a:rPr lang="en-US" dirty="0" smtClean="0">
                <a:latin typeface="+mn-lt"/>
              </a:rPr>
              <a:t>			 </a:t>
            </a:r>
            <a:r>
              <a:rPr lang="en-US" b="1" dirty="0">
                <a:solidFill>
                  <a:srgbClr val="C00000"/>
                </a:solidFill>
                <a:latin typeface="+mn-lt"/>
              </a:rPr>
              <a:t>240,000</a:t>
            </a:r>
            <a:r>
              <a:rPr lang="en-US" dirty="0">
                <a:solidFill>
                  <a:srgbClr val="C00000"/>
                </a:solidFill>
                <a:latin typeface="+mn-lt"/>
              </a:rPr>
              <a:t> 	</a:t>
            </a:r>
          </a:p>
          <a:p>
            <a:r>
              <a:rPr lang="en-US" i="1" dirty="0">
                <a:latin typeface="+mn-lt"/>
              </a:rPr>
              <a:t>To record installment sale. </a:t>
            </a:r>
            <a:r>
              <a:rPr lang="en-US" dirty="0">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Installment Sales </a:t>
            </a:r>
            <a:r>
              <a:rPr lang="en-US" sz="3200" dirty="0" smtClean="0"/>
              <a:t>Method </a:t>
            </a:r>
            <a:r>
              <a:rPr lang="en-US" sz="2600" dirty="0" smtClean="0"/>
              <a:t>(cont. 2)</a:t>
            </a:r>
            <a:endParaRPr lang="en-US" sz="2600" dirty="0"/>
          </a:p>
        </p:txBody>
      </p:sp>
    </p:spTree>
    <p:extLst>
      <p:ext uri="{BB962C8B-B14F-4D97-AF65-F5344CB8AC3E}">
        <p14:creationId xmlns:p14="http://schemas.microsoft.com/office/powerpoint/2010/main" val="149304112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23520</TotalTime>
  <Words>5432</Words>
  <Application>Microsoft Macintosh PowerPoint</Application>
  <PresentationFormat>On-screen Show (4:3)</PresentationFormat>
  <Paragraphs>567</Paragraphs>
  <Slides>25</Slides>
  <Notes>25</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Office Theme</vt:lpstr>
      <vt:lpstr>1_Office Theme</vt:lpstr>
      <vt:lpstr>Chapter 5 Supplement</vt:lpstr>
      <vt:lpstr>Chapter Supplement GAAP in Effect Prior to ASU No. 2014–09</vt:lpstr>
      <vt:lpstr>Some Important Changes in Revenue Recognition GAAP Resulting from ASU No. 2014–09</vt:lpstr>
      <vt:lpstr>Some Important Changes in Revenue Recognition GAAP Resulting from ASU No. 2014-09 (concluded)</vt:lpstr>
      <vt:lpstr>The Realization Principle</vt:lpstr>
      <vt:lpstr>Installment Sales</vt:lpstr>
      <vt:lpstr>Installment Sales Method</vt:lpstr>
      <vt:lpstr>Installment Sales Method (continued)</vt:lpstr>
      <vt:lpstr>Installment Sales Method (cont. 2)</vt:lpstr>
      <vt:lpstr>Installment Sales Method (cont. 3)</vt:lpstr>
      <vt:lpstr>Installment Sales Method (concluded)</vt:lpstr>
      <vt:lpstr>Cost Recovery Method</vt:lpstr>
      <vt:lpstr>Cost Recovery Method (continued) </vt:lpstr>
      <vt:lpstr>Cost Recovery Method (cont. 2)</vt:lpstr>
      <vt:lpstr>Cost Recovery Method (cont. 3)</vt:lpstr>
      <vt:lpstr>Cost Recovery Method (cont. 4)</vt:lpstr>
      <vt:lpstr>Cost Recovery Method (concluded)</vt:lpstr>
      <vt:lpstr>Industry-Specific Revenue Issues: Software and Other Multiple-Element Arrangements</vt:lpstr>
      <vt:lpstr>Industry-Specific Revenue Issues: Software and Other Multiple-Element Arrangements (continued)</vt:lpstr>
      <vt:lpstr>Franchise Sales</vt:lpstr>
      <vt:lpstr>Franchise Sales (continued)</vt:lpstr>
      <vt:lpstr>Franchise Sales (cont. 2)</vt:lpstr>
      <vt:lpstr>Franchise Sales (cont. 3)</vt:lpstr>
      <vt:lpstr>Franchise Sales (concluded)</vt:lpstr>
      <vt:lpstr>End of Chapter 5 Supplement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1009</cp:revision>
  <dcterms:created xsi:type="dcterms:W3CDTF">2014-07-25T10:46:51Z</dcterms:created>
  <dcterms:modified xsi:type="dcterms:W3CDTF">2017-04-04T17:46:33Z</dcterms:modified>
</cp:coreProperties>
</file>