
<file path=[Content_Types].xml><?xml version="1.0" encoding="utf-8"?>
<Types xmlns="http://schemas.openxmlformats.org/package/2006/content-types">
  <Default Extension="xml" ContentType="application/xml"/>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embeddings/oleObject1.bin" ContentType="application/vnd.openxmlformats-officedocument.oleObject"/>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4" r:id="rId2"/>
  </p:sldMasterIdLst>
  <p:notesMasterIdLst>
    <p:notesMasterId r:id="rId82"/>
  </p:notesMasterIdLst>
  <p:sldIdLst>
    <p:sldId id="257" r:id="rId3"/>
    <p:sldId id="370" r:id="rId4"/>
    <p:sldId id="509" r:id="rId5"/>
    <p:sldId id="259" r:id="rId6"/>
    <p:sldId id="389" r:id="rId7"/>
    <p:sldId id="390" r:id="rId8"/>
    <p:sldId id="260" r:id="rId9"/>
    <p:sldId id="494" r:id="rId10"/>
    <p:sldId id="373" r:id="rId11"/>
    <p:sldId id="407" r:id="rId12"/>
    <p:sldId id="429" r:id="rId13"/>
    <p:sldId id="457" r:id="rId14"/>
    <p:sldId id="262" r:id="rId15"/>
    <p:sldId id="331" r:id="rId16"/>
    <p:sldId id="502" r:id="rId17"/>
    <p:sldId id="263" r:id="rId18"/>
    <p:sldId id="392" r:id="rId19"/>
    <p:sldId id="408" r:id="rId20"/>
    <p:sldId id="409" r:id="rId21"/>
    <p:sldId id="418" r:id="rId22"/>
    <p:sldId id="465" r:id="rId23"/>
    <p:sldId id="458" r:id="rId24"/>
    <p:sldId id="332" r:id="rId25"/>
    <p:sldId id="467" r:id="rId26"/>
    <p:sldId id="469" r:id="rId27"/>
    <p:sldId id="468" r:id="rId28"/>
    <p:sldId id="470" r:id="rId29"/>
    <p:sldId id="385" r:id="rId30"/>
    <p:sldId id="504" r:id="rId31"/>
    <p:sldId id="459" r:id="rId32"/>
    <p:sldId id="460" r:id="rId33"/>
    <p:sldId id="410" r:id="rId34"/>
    <p:sldId id="411" r:id="rId35"/>
    <p:sldId id="344" r:id="rId36"/>
    <p:sldId id="345" r:id="rId37"/>
    <p:sldId id="346" r:id="rId38"/>
    <p:sldId id="381" r:id="rId39"/>
    <p:sldId id="511" r:id="rId40"/>
    <p:sldId id="396" r:id="rId41"/>
    <p:sldId id="383" r:id="rId42"/>
    <p:sldId id="503" r:id="rId43"/>
    <p:sldId id="348" r:id="rId44"/>
    <p:sldId id="397" r:id="rId45"/>
    <p:sldId id="476" r:id="rId46"/>
    <p:sldId id="351" r:id="rId47"/>
    <p:sldId id="453" r:id="rId48"/>
    <p:sldId id="477" r:id="rId49"/>
    <p:sldId id="478" r:id="rId50"/>
    <p:sldId id="497" r:id="rId51"/>
    <p:sldId id="505" r:id="rId52"/>
    <p:sldId id="412" r:id="rId53"/>
    <p:sldId id="506" r:id="rId54"/>
    <p:sldId id="413" r:id="rId55"/>
    <p:sldId id="414" r:id="rId56"/>
    <p:sldId id="401" r:id="rId57"/>
    <p:sldId id="432" r:id="rId58"/>
    <p:sldId id="360" r:id="rId59"/>
    <p:sldId id="496" r:id="rId60"/>
    <p:sldId id="415" r:id="rId61"/>
    <p:sldId id="387" r:id="rId62"/>
    <p:sldId id="361" r:id="rId63"/>
    <p:sldId id="462" r:id="rId64"/>
    <p:sldId id="463" r:id="rId65"/>
    <p:sldId id="464" r:id="rId66"/>
    <p:sldId id="430" r:id="rId67"/>
    <p:sldId id="479" r:id="rId68"/>
    <p:sldId id="507" r:id="rId69"/>
    <p:sldId id="480" r:id="rId70"/>
    <p:sldId id="490" r:id="rId71"/>
    <p:sldId id="483" r:id="rId72"/>
    <p:sldId id="485" r:id="rId73"/>
    <p:sldId id="512" r:id="rId74"/>
    <p:sldId id="508" r:id="rId75"/>
    <p:sldId id="422" r:id="rId76"/>
    <p:sldId id="367" r:id="rId77"/>
    <p:sldId id="368" r:id="rId78"/>
    <p:sldId id="369" r:id="rId79"/>
    <p:sldId id="431" r:id="rId80"/>
    <p:sldId id="403" r:id="rId81"/>
  </p:sldIdLst>
  <p:sldSz cx="9144000" cy="6858000" type="screen4x3"/>
  <p:notesSz cx="70770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434">
          <p15:clr>
            <a:srgbClr val="A4A3A4"/>
          </p15:clr>
        </p15:guide>
        <p15:guide id="2" pos="4740" userDrawn="1">
          <p15:clr>
            <a:srgbClr val="A4A3A4"/>
          </p15:clr>
        </p15:guide>
        <p15:guide id="3" pos="521">
          <p15:clr>
            <a:srgbClr val="A4A3A4"/>
          </p15:clr>
        </p15:guide>
        <p15:guide id="4" orient="horz" pos="98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guide id="3" orient="horz" pos="2951">
          <p15:clr>
            <a:srgbClr val="A4A3A4"/>
          </p15:clr>
        </p15:guide>
        <p15:guide id="4"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ena" initials="H" lastIdx="27" clrIdx="0">
    <p:extLst/>
  </p:cmAuthor>
  <p:cmAuthor id="2" name="Danielle McLimore" initials="DM" lastIdx="2" clrIdx="1">
    <p:extLst/>
  </p:cmAuthor>
  <p:cmAuthor id="3" name="Karyn Smith" initials="KS" lastIdx="78" clrIdx="2">
    <p:extLst/>
  </p:cmAuthor>
  <p:cmAuthor id="4" name="Christina S" initials="CS" lastIdx="54" clrIdx="3">
    <p:extLst/>
  </p:cmAuthor>
  <p:cmAuthor id="5" name="Colton Gigot" initials="CG" lastIdx="0" clrIdx="4"/>
  <p:cmAuthor id="6" name="Agate 10" initials="A1" lastIdx="1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2E75B6"/>
    <a:srgbClr val="0D79A7"/>
    <a:srgbClr val="008000"/>
    <a:srgbClr val="9E1616"/>
    <a:srgbClr val="C3D69B"/>
    <a:srgbClr val="740000"/>
    <a:srgbClr val="CFE2ED"/>
    <a:srgbClr val="D1E2D1"/>
    <a:srgbClr val="FBF0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28" autoAdjust="0"/>
    <p:restoredTop sz="95224" autoAdjust="0"/>
  </p:normalViewPr>
  <p:slideViewPr>
    <p:cSldViewPr>
      <p:cViewPr>
        <p:scale>
          <a:sx n="112" d="100"/>
          <a:sy n="112" d="100"/>
        </p:scale>
        <p:origin x="-936" y="-272"/>
      </p:cViewPr>
      <p:guideLst>
        <p:guide orient="horz" pos="1434"/>
        <p:guide orient="horz" pos="981"/>
        <p:guide pos="4740"/>
        <p:guide pos="521"/>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3832"/>
    </p:cViewPr>
  </p:sorterViewPr>
  <p:notesViewPr>
    <p:cSldViewPr showGuides="1">
      <p:cViewPr>
        <p:scale>
          <a:sx n="232" d="100"/>
          <a:sy n="232" d="100"/>
        </p:scale>
        <p:origin x="432" y="5304"/>
      </p:cViewPr>
      <p:guideLst>
        <p:guide orient="horz" pos="2880"/>
        <p:guide orient="horz" pos="2951"/>
        <p:guide pos="2160"/>
        <p:guide pos="2229"/>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notesMaster" Target="notesMasters/notesMaster1.xml"/><Relationship Id="rId83" Type="http://schemas.openxmlformats.org/officeDocument/2006/relationships/printerSettings" Target="printerSettings/printerSettings1.bin"/><Relationship Id="rId84" Type="http://schemas.openxmlformats.org/officeDocument/2006/relationships/commentAuthors" Target="commentAuthors.xml"/><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471"/>
          </a:xfrm>
          <a:prstGeom prst="rect">
            <a:avLst/>
          </a:prstGeom>
        </p:spPr>
        <p:txBody>
          <a:bodyPr vert="horz" lIns="93973" tIns="46986" rIns="93973" bIns="46986" rtlCol="0"/>
          <a:lstStyle>
            <a:lvl1pPr algn="l">
              <a:defRPr sz="1200"/>
            </a:lvl1pPr>
          </a:lstStyle>
          <a:p>
            <a:endParaRPr lang="en-US" dirty="0"/>
          </a:p>
        </p:txBody>
      </p:sp>
      <p:sp>
        <p:nvSpPr>
          <p:cNvPr id="3" name="Date Placeholder 2"/>
          <p:cNvSpPr>
            <a:spLocks noGrp="1"/>
          </p:cNvSpPr>
          <p:nvPr>
            <p:ph type="dt" idx="1"/>
          </p:nvPr>
        </p:nvSpPr>
        <p:spPr>
          <a:xfrm>
            <a:off x="4008705" y="0"/>
            <a:ext cx="3066733" cy="468471"/>
          </a:xfrm>
          <a:prstGeom prst="rect">
            <a:avLst/>
          </a:prstGeom>
        </p:spPr>
        <p:txBody>
          <a:bodyPr vert="horz" lIns="93973" tIns="46986" rIns="93973" bIns="46986" rtlCol="0"/>
          <a:lstStyle>
            <a:lvl1pPr algn="r">
              <a:defRPr sz="1200"/>
            </a:lvl1pPr>
          </a:lstStyle>
          <a:p>
            <a:fld id="{D83FFDD9-0776-470B-910B-603FAF87A6E2}" type="datetimeFigureOut">
              <a:rPr lang="en-US" smtClean="0"/>
              <a:t>4/4/17</a:t>
            </a:fld>
            <a:endParaRPr lang="en-US" dirty="0"/>
          </a:p>
        </p:txBody>
      </p:sp>
      <p:sp>
        <p:nvSpPr>
          <p:cNvPr id="4" name="Slide Image Placeholder 3"/>
          <p:cNvSpPr>
            <a:spLocks noGrp="1" noRot="1" noChangeAspect="1"/>
          </p:cNvSpPr>
          <p:nvPr>
            <p:ph type="sldImg" idx="2"/>
          </p:nvPr>
        </p:nvSpPr>
        <p:spPr>
          <a:xfrm>
            <a:off x="1196975" y="703263"/>
            <a:ext cx="4683125" cy="3513137"/>
          </a:xfrm>
          <a:prstGeom prst="rect">
            <a:avLst/>
          </a:prstGeom>
          <a:noFill/>
          <a:ln w="12700">
            <a:solidFill>
              <a:prstClr val="black"/>
            </a:solidFill>
          </a:ln>
        </p:spPr>
        <p:txBody>
          <a:bodyPr vert="horz" lIns="93973" tIns="46986" rIns="93973" bIns="46986" rtlCol="0" anchor="ctr"/>
          <a:lstStyle/>
          <a:p>
            <a:endParaRPr lang="en-US" dirty="0"/>
          </a:p>
        </p:txBody>
      </p:sp>
      <p:sp>
        <p:nvSpPr>
          <p:cNvPr id="5" name="Notes Placeholder 4"/>
          <p:cNvSpPr>
            <a:spLocks noGrp="1"/>
          </p:cNvSpPr>
          <p:nvPr>
            <p:ph type="body" sz="quarter" idx="3"/>
          </p:nvPr>
        </p:nvSpPr>
        <p:spPr>
          <a:xfrm>
            <a:off x="707708" y="4450477"/>
            <a:ext cx="5661660" cy="4216241"/>
          </a:xfrm>
          <a:prstGeom prst="rect">
            <a:avLst/>
          </a:prstGeom>
        </p:spPr>
        <p:txBody>
          <a:bodyPr vert="horz" lIns="93973" tIns="46986" rIns="93973" bIns="4698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9328"/>
            <a:ext cx="3066733" cy="468471"/>
          </a:xfrm>
          <a:prstGeom prst="rect">
            <a:avLst/>
          </a:prstGeom>
        </p:spPr>
        <p:txBody>
          <a:bodyPr vert="horz" lIns="93973" tIns="46986" rIns="93973" bIns="469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9328"/>
            <a:ext cx="3066733" cy="468471"/>
          </a:xfrm>
          <a:prstGeom prst="rect">
            <a:avLst/>
          </a:prstGeom>
        </p:spPr>
        <p:txBody>
          <a:bodyPr vert="horz" lIns="93973" tIns="46986" rIns="93973" bIns="46986" rtlCol="0" anchor="b"/>
          <a:lstStyle>
            <a:lvl1pPr algn="r">
              <a:defRPr sz="1200"/>
            </a:lvl1pPr>
          </a:lstStyle>
          <a:p>
            <a:fld id="{20C6E16D-CAFA-4AA7-B962-802FFC832C12}" type="slidenum">
              <a:rPr lang="en-US" smtClean="0"/>
              <a:t>‹#›</a:t>
            </a:fld>
            <a:endParaRPr lang="en-US" dirty="0"/>
          </a:p>
        </p:txBody>
      </p:sp>
    </p:spTree>
    <p:extLst>
      <p:ext uri="{BB962C8B-B14F-4D97-AF65-F5344CB8AC3E}">
        <p14:creationId xmlns:p14="http://schemas.microsoft.com/office/powerpoint/2010/main" val="1814653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a:t>
            </a:r>
            <a:r>
              <a:rPr lang="en-US" dirty="0" smtClean="0"/>
              <a:t>has three </a:t>
            </a:r>
            <a:r>
              <a:rPr lang="en-US" dirty="0"/>
              <a:t>purposes: (1) to consider important issues dealing with the content, presentation, and disclosure of net income and other components of comprehensive income, (2) to provide an overview of the statement of cash flows,</a:t>
            </a:r>
            <a:r>
              <a:rPr lang="en-US" baseline="0" dirty="0"/>
              <a:t> and (3) to examine common ratios used in profitability analysis.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a:t>
            </a:fld>
            <a:endParaRPr lang="en-US" dirty="0"/>
          </a:p>
        </p:txBody>
      </p:sp>
    </p:spTree>
    <p:extLst>
      <p:ext uri="{BB962C8B-B14F-4D97-AF65-F5344CB8AC3E}">
        <p14:creationId xmlns:p14="http://schemas.microsoft.com/office/powerpoint/2010/main" val="351679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4–4 </a:t>
            </a:r>
            <a:r>
              <a:rPr lang="en-US" sz="1200" b="0" i="0" u="none" strike="noStrike" kern="1200" baseline="0" dirty="0">
                <a:solidFill>
                  <a:schemeClr val="tx1"/>
                </a:solidFill>
                <a:latin typeface="+mn-lt"/>
                <a:ea typeface="+mn-ea"/>
                <a:cs typeface="+mn-cs"/>
              </a:rPr>
              <a:t>Multiple-Step Income Statement</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multiple-step</a:t>
            </a:r>
            <a:r>
              <a:rPr lang="en-US" sz="1200" b="0" i="0" u="none" strike="noStrike" kern="1200" baseline="0" dirty="0">
                <a:solidFill>
                  <a:schemeClr val="tx1"/>
                </a:solidFill>
                <a:latin typeface="+mn-lt"/>
                <a:ea typeface="+mn-ea"/>
                <a:cs typeface="+mn-cs"/>
              </a:rPr>
              <a:t> format reports a series of intermediate subtotals such as gross profit, operating income, and income before taxes. Most of the real-world income statements are in this format. </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A primary advantage of the multiple-step format is that, by separately classifying operating and nonoperating items, it provides information that might be useful in analyzing trends. Similarly, the classification of expenses by function also provides useful information.</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It is important to note that the difference between the single-step and multiple-step income statement is one of presentation. The bottom line, net income, is the same regardless of the format used. Most companies use the multiple-step </a:t>
            </a:r>
            <a:r>
              <a:rPr lang="en-US" sz="1200" b="0" i="0" u="none" strike="noStrike" kern="1200" baseline="0" dirty="0" smtClean="0">
                <a:solidFill>
                  <a:schemeClr val="tx1"/>
                </a:solidFill>
                <a:latin typeface="+mn-lt"/>
                <a:ea typeface="+mn-ea"/>
                <a:cs typeface="+mn-cs"/>
              </a:rPr>
              <a:t>format.</a:t>
            </a:r>
            <a:endParaRPr lang="en-IN" sz="1400"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more similarities than differences between income statements prepared according to U.S. GAAP and those prepared applying international standards. Some of the differences are: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International standards require certain minimum information to be reported on the face of the income statement. U.S. GAAP has no minimum requirements.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International standards allow expenses to be classified either by function (e.g., cost of goods sold, general and administrative, etc.), or by natural description (e.g., salaries, rent, etc.). SEC regulations require that expenses be classified by function.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the United States, the “bottom line” of the income statement usually is called either net income or net loss. The descriptive term for the bottom line of the income statement prepared according to international standards is either profit or loss. </a:t>
            </a:r>
            <a:endParaRPr lang="en-IN" i="0" dirty="0"/>
          </a:p>
        </p:txBody>
      </p:sp>
      <p:sp>
        <p:nvSpPr>
          <p:cNvPr id="4" name="Slide Number Placeholder 3"/>
          <p:cNvSpPr>
            <a:spLocks noGrp="1"/>
          </p:cNvSpPr>
          <p:nvPr>
            <p:ph type="sldNum" sz="quarter" idx="10"/>
          </p:nvPr>
        </p:nvSpPr>
        <p:spPr/>
        <p:txBody>
          <a:bodyPr/>
          <a:lstStyle/>
          <a:p>
            <a:fld id="{20C6E16D-CAFA-4AA7-B962-802FFC832C12}" type="slidenum">
              <a:rPr lang="en-US" smtClean="0"/>
              <a:t>11</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12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817238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Investors, creditors, and financial analysts are concerned with more than just the bottom line of the income statement—net income. The presentation of the components of net income and the related supplemental disclosures provide clues to the user of the statement in an assessment of earnings quality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Earnings quality is used as a framework for more in-depth discussions of operating and nonoperating income. </a:t>
            </a:r>
            <a:endParaRPr lang="en-IN" dirty="0"/>
          </a:p>
          <a:p>
            <a:endParaRPr lang="en-IN" dirty="0"/>
          </a:p>
          <a:p>
            <a:r>
              <a:rPr lang="en-IN" dirty="0"/>
              <a:t>One meaning of </a:t>
            </a:r>
            <a:r>
              <a:rPr lang="en-IN" b="1" dirty="0"/>
              <a:t>earnings quality </a:t>
            </a:r>
            <a:r>
              <a:rPr lang="en-IN" dirty="0"/>
              <a:t>is the ability of reported earnings</a:t>
            </a:r>
            <a:r>
              <a:rPr lang="en-IN" baseline="0" dirty="0"/>
              <a:t> (income) </a:t>
            </a:r>
            <a:r>
              <a:rPr lang="en-IN" dirty="0"/>
              <a:t>to predict a company’s future earnings. The relevance of any historical-based financial statement hinges on its predictive value. To enhance predictive value, analysts try to separate a company’s temporary earnings from its permanent earnings. </a:t>
            </a:r>
          </a:p>
          <a:p>
            <a:endParaRPr lang="en-IN" dirty="0"/>
          </a:p>
          <a:p>
            <a:r>
              <a:rPr lang="en-IN" dirty="0"/>
              <a:t>But what are temporary and permanent earnings? </a:t>
            </a:r>
          </a:p>
          <a:p>
            <a:endParaRPr lang="en-IN" dirty="0"/>
          </a:p>
          <a:p>
            <a:r>
              <a:rPr lang="en-US" dirty="0"/>
              <a:t>Temporary earnings effects result </a:t>
            </a:r>
            <a:r>
              <a:rPr lang="en-IN" dirty="0"/>
              <a:t>from transactions or events that are not likely to occur again in the foreseeable future or that are likely to have a different impact on earnings in the future. </a:t>
            </a:r>
          </a:p>
          <a:p>
            <a:endParaRPr lang="en-IN" dirty="0"/>
          </a:p>
          <a:p>
            <a:r>
              <a:rPr lang="en-US" sz="1200" b="0" i="0" u="none" strike="noStrike" kern="1200" baseline="0" dirty="0">
                <a:solidFill>
                  <a:schemeClr val="tx1"/>
                </a:solidFill>
                <a:latin typeface="+mn-lt"/>
                <a:ea typeface="+mn-ea"/>
                <a:cs typeface="+mn-cs"/>
              </a:rPr>
              <a:t>Permanent earnings relate to operations that are expected to generate similar profits in the future. Analysts begin their assessment of permanent earnings with income before discontinued operations, that is, income from continuing operations. It would be a mistake, though, to assume that all items included in income from continuing operations reflect permanent earnings. Some income items that fall under this category may be temporary. In a sense, the label </a:t>
            </a:r>
            <a:r>
              <a:rPr lang="en-US" sz="1200" b="0" i="1" u="none" strike="noStrike" kern="1200" baseline="0" dirty="0">
                <a:solidFill>
                  <a:schemeClr val="tx1"/>
                </a:solidFill>
                <a:latin typeface="+mn-lt"/>
                <a:ea typeface="+mn-ea"/>
                <a:cs typeface="+mn-cs"/>
              </a:rPr>
              <a:t>continuing </a:t>
            </a:r>
            <a:r>
              <a:rPr lang="en-US" sz="1200" b="0" i="0" u="none" strike="noStrike" kern="1200" baseline="0" dirty="0">
                <a:solidFill>
                  <a:schemeClr val="tx1"/>
                </a:solidFill>
                <a:latin typeface="+mn-lt"/>
                <a:ea typeface="+mn-ea"/>
                <a:cs typeface="+mn-cs"/>
              </a:rPr>
              <a:t>may be misleading. </a:t>
            </a:r>
            <a:endParaRPr lang="en-IN"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An often-debated contention is that, within GAAP, managers have the power to change reported income by altering assumptions and estimates. And these alternatives are not always in the direction of higher income. </a:t>
            </a:r>
            <a:r>
              <a:rPr lang="en-US" sz="1200" b="0" i="0" u="none" strike="noStrike" kern="1200" baseline="0" dirty="0">
                <a:solidFill>
                  <a:schemeClr val="tx1"/>
                </a:solidFill>
                <a:latin typeface="+mn-lt"/>
                <a:ea typeface="+mn-ea"/>
                <a:cs typeface="+mn-cs"/>
              </a:rPr>
              <a:t>Survey evidence suggests that managers often alter income upwards in one year but downward in other years.</a:t>
            </a:r>
            <a:endParaRPr lang="en-US" dirty="0"/>
          </a:p>
          <a:p>
            <a:endParaRPr lang="en-US" dirty="0"/>
          </a:p>
          <a:p>
            <a:r>
              <a:rPr lang="en-US" sz="1200" b="0" i="0" u="none" strike="noStrike" kern="1200" baseline="0" dirty="0">
                <a:solidFill>
                  <a:schemeClr val="tx1"/>
                </a:solidFill>
                <a:latin typeface="+mn-lt"/>
                <a:ea typeface="+mn-ea"/>
                <a:cs typeface="+mn-cs"/>
              </a:rPr>
              <a:t>For example, in a year when income is high, managers may create reserves by overestimating certain expenses (such as future bad debts or warranties). These reserves reduce reported income in the current year. Then, in later years, they can use those reserves by underestimating expenses, which will increase reported income. By shifting income in this manner, managers effectively smooth the pattern in reported income over time, portraying a steadier income stream to investors, creditors, and other financial statement users.</a:t>
            </a:r>
            <a:endParaRPr lang="en-US" dirty="0"/>
          </a:p>
          <a:p>
            <a:endParaRPr lang="en-US" dirty="0"/>
          </a:p>
          <a:p>
            <a:r>
              <a:rPr lang="en-US" sz="1200" b="0" i="0" u="none" strike="noStrike" kern="1200" baseline="0" dirty="0">
                <a:solidFill>
                  <a:schemeClr val="tx1"/>
                </a:solidFill>
                <a:latin typeface="+mn-lt"/>
                <a:ea typeface="+mn-ea"/>
                <a:cs typeface="+mn-cs"/>
              </a:rPr>
              <a:t>Management’s income smoothing behavior is controversial. While some believe that a smoother income pattern helps investors and creditors to better predict future performance, </a:t>
            </a:r>
            <a:r>
              <a:rPr lang="en-US" sz="1200" b="0" i="0" u="none" strike="noStrike" kern="1200" baseline="0" dirty="0" smtClean="0">
                <a:solidFill>
                  <a:schemeClr val="tx1"/>
                </a:solidFill>
                <a:latin typeface="+mn-lt"/>
                <a:ea typeface="+mn-ea"/>
                <a:cs typeface="+mn-cs"/>
              </a:rPr>
              <a:t>others </a:t>
            </a:r>
            <a:r>
              <a:rPr lang="en-US" sz="1200" b="0" i="0" u="none" strike="noStrike" kern="1200" baseline="0" dirty="0">
                <a:solidFill>
                  <a:schemeClr val="tx1"/>
                </a:solidFill>
                <a:latin typeface="+mn-lt"/>
                <a:ea typeface="+mn-ea"/>
                <a:cs typeface="+mn-cs"/>
              </a:rPr>
              <a:t>believe that managers are doing this to hide the true risk of operations. By hiding this underlying volatility through manipulation of the income pattern over time, managers may be “fooling” investors and creditors into believing that the company’s operations are lower-risk than they really are.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that managers affect reported income is through classification shifting in the income statement. The most common example of this involves misclassifying operating expenses as nonoperating expenses. By shifting operating expenses to a nonoperating expense classification (often referred to as “special charges” or “special items”), managers report fewer operating expenses and therefore higher operating income. This type of manipulation creates the appearance of stronger performance for core operations. While bottom-line net income remains unaffected, investors and creditors may believe the core business is stronger than it really is. </a:t>
            </a:r>
            <a:endParaRPr lang="en-US"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15</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03925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US" dirty="0"/>
              <a:t>Illustration</a:t>
            </a:r>
            <a:r>
              <a:rPr lang="en-US" baseline="0" dirty="0"/>
              <a:t> </a:t>
            </a:r>
            <a:r>
              <a:rPr lang="en-US" baseline="0" dirty="0" smtClean="0"/>
              <a:t>4–5 </a:t>
            </a:r>
            <a:r>
              <a:rPr lang="en-US" baseline="0" dirty="0"/>
              <a:t>Partial Income </a:t>
            </a:r>
            <a:r>
              <a:rPr lang="en-US" baseline="0" dirty="0" smtClean="0"/>
              <a:t>Statement—The </a:t>
            </a:r>
            <a:r>
              <a:rPr lang="en-US" baseline="0" dirty="0"/>
              <a:t>Hershey Company</a:t>
            </a:r>
            <a:endParaRPr lang="en-US" dirty="0"/>
          </a:p>
          <a:p>
            <a:pPr defTabSz="939729">
              <a:defRPr/>
            </a:pPr>
            <a:endParaRPr lang="en-US" dirty="0"/>
          </a:p>
          <a:p>
            <a:pPr defTabSz="939729">
              <a:defRPr/>
            </a:pPr>
            <a:r>
              <a:rPr lang="en-US" dirty="0"/>
              <a:t>Should all items of revenue and expense included in operating income be considered indicative of a company’s permanent earnings? No, not necessarily. Sometimes </a:t>
            </a:r>
            <a:r>
              <a:rPr lang="en-US" sz="1200" b="0" i="0" u="none" strike="noStrike" kern="1200" baseline="0" dirty="0">
                <a:solidFill>
                  <a:schemeClr val="tx1"/>
                </a:solidFill>
                <a:latin typeface="+mn-lt"/>
                <a:ea typeface="+mn-ea"/>
                <a:cs typeface="+mn-cs"/>
              </a:rPr>
              <a:t>a company will have an unusual or infrequent event. Even though these events may be unlikely to occur again in the near future, we report them as part of operating income because they are so closely related to the company’s core business.</a:t>
            </a:r>
            <a:endParaRPr lang="en-US" dirty="0"/>
          </a:p>
          <a:p>
            <a:pPr defTabSz="939729">
              <a:defRPr/>
            </a:pPr>
            <a:endParaRPr lang="en-IN" dirty="0"/>
          </a:p>
          <a:p>
            <a:pPr defTabSz="939729">
              <a:defRPr/>
            </a:pPr>
            <a:r>
              <a:rPr lang="en-US" sz="1200" b="0" i="0" u="none" strike="noStrike" kern="1200" baseline="0" dirty="0">
                <a:solidFill>
                  <a:schemeClr val="tx1"/>
                </a:solidFill>
                <a:latin typeface="+mn-lt"/>
                <a:ea typeface="+mn-ea"/>
                <a:cs typeface="+mn-cs"/>
              </a:rPr>
              <a:t>What kind of items might be included in this category? Look closely at the partial income statements of The Hershey Company, the largest producer of quality chocolate in North America, seen here. Which items appear unusual? Certainly not net sales, cost of sales, or selling, </a:t>
            </a:r>
            <a:r>
              <a:rPr lang="en-US" sz="1200" b="0" i="0" u="none" strike="noStrike" kern="1200" baseline="0" dirty="0" smtClean="0">
                <a:solidFill>
                  <a:schemeClr val="tx1"/>
                </a:solidFill>
                <a:latin typeface="+mn-lt"/>
                <a:ea typeface="+mn-ea"/>
                <a:cs typeface="+mn-cs"/>
              </a:rPr>
              <a:t>marketing, </a:t>
            </a:r>
            <a:r>
              <a:rPr lang="en-US" sz="1200" b="0" i="0" u="none" strike="noStrike" kern="1200" baseline="0" dirty="0">
                <a:solidFill>
                  <a:schemeClr val="tx1"/>
                </a:solidFill>
                <a:latin typeface="+mn-lt"/>
                <a:ea typeface="+mn-ea"/>
                <a:cs typeface="+mn-cs"/>
              </a:rPr>
              <a:t>and administrative expenses. But what about “Goodwill and other intangible asset impairment charges” and “Business realignment charges”? Let’s consider both. </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i="0" dirty="0"/>
              <a:t>It’s not unusual for a company to reorganize its operations to attain greater efficiency. When this happens, the company often incurs significant associated restructuring costs </a:t>
            </a:r>
            <a:r>
              <a:rPr lang="en-US" sz="1200" b="0" i="0" u="none" strike="noStrike" kern="1200" baseline="0" dirty="0">
                <a:solidFill>
                  <a:schemeClr val="tx1"/>
                </a:solidFill>
                <a:latin typeface="+mn-lt"/>
                <a:ea typeface="+mn-ea"/>
                <a:cs typeface="+mn-cs"/>
              </a:rPr>
              <a:t>(sometimes referred to as reorganization costs or realignment costs). </a:t>
            </a:r>
            <a:endParaRPr lang="en-US" i="0" dirty="0"/>
          </a:p>
          <a:p>
            <a:endParaRPr lang="en-US" i="0" dirty="0"/>
          </a:p>
          <a:p>
            <a:r>
              <a:rPr lang="en-US" sz="1200" b="1" i="0" u="none" strike="noStrike" kern="1200" baseline="0" dirty="0">
                <a:solidFill>
                  <a:schemeClr val="tx1"/>
                </a:solidFill>
                <a:latin typeface="+mn-lt"/>
                <a:ea typeface="+mn-ea"/>
                <a:cs typeface="+mn-cs"/>
              </a:rPr>
              <a:t>Restructuring costs </a:t>
            </a:r>
            <a:r>
              <a:rPr lang="en-US" sz="1200" b="0" i="0" u="none" strike="noStrike" kern="1200" baseline="0" dirty="0">
                <a:solidFill>
                  <a:schemeClr val="tx1"/>
                </a:solidFill>
                <a:latin typeface="+mn-lt"/>
                <a:ea typeface="+mn-ea"/>
                <a:cs typeface="+mn-cs"/>
              </a:rPr>
              <a:t>are associated with management’s plans to materially change the scope of business operations or the manner in which they are conducted. For example, facility closings and related employee layoffs translate into costs incurred for severance pay and relocation costs. The Hershey Company had restructuring costs related to reorganization of operations in Brazil to enhance distribution of the company’s products, as well as employee severance costs related to eliminating several positions as part of the company’s Productivity Initiative. </a:t>
            </a:r>
            <a:endParaRPr lang="en-US" i="0" dirty="0"/>
          </a:p>
          <a:p>
            <a:endParaRPr lang="en-US" i="0" dirty="0"/>
          </a:p>
          <a:p>
            <a:r>
              <a:rPr lang="en-US" sz="1200" b="0" i="0" u="none" strike="noStrike" kern="1200" baseline="0" dirty="0">
                <a:solidFill>
                  <a:schemeClr val="tx1"/>
                </a:solidFill>
                <a:latin typeface="+mn-lt"/>
                <a:ea typeface="+mn-ea"/>
                <a:cs typeface="+mn-cs"/>
              </a:rPr>
              <a:t>Restructuring costs are recognized in the period the exit or disposal cost obligation actually is incurred. Suppose, as part of a restructuring plan, employees to be terminated are offered various benefits but only if they complete a certain period of work for the company. In that case, a liability for termination benefits, and corresponding expense, should be accrued in the required periods of work. On the other hand, if future work by the employee is not required to receive the termination benefits, the liability and corresponding expense for benefits are recognized at the time the company communicates the arrangement to employees. Similarly, costs associated with closing facilities and relocating employees are recognized when goods or services associated with those activities are received.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it usually takes considerable time to sell or terminate a line of business, or to close a location or facility, many restructuring costs represent long-term liabilities. GAAP requires initial measurement of these liabilities to be at fair value, which often is determined as the present value of future estimated cash outflows. Companies also are required to provide many disclosures in the notes, including the years over which the restructuring is expected to take place.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that we understand the nature of restructuring costs, we can address the important question: Should financial statement users attempting to forecast future earnings consider these costs to be part of a company’s permanent earnings stream, or are they unlikely to occur again? There is no easy answer. For example, Hershey has reported some amount of restructuring costs in each year from </a:t>
            </a:r>
            <a:r>
              <a:rPr lang="en-US" sz="1200" b="0" i="0" u="none" strike="noStrike" kern="1200" baseline="0" dirty="0" smtClean="0">
                <a:solidFill>
                  <a:schemeClr val="tx1"/>
                </a:solidFill>
                <a:latin typeface="+mn-lt"/>
                <a:ea typeface="+mn-ea"/>
                <a:cs typeface="+mn-cs"/>
              </a:rPr>
              <a:t>2005–2015</a:t>
            </a:r>
            <a:r>
              <a:rPr lang="en-US" sz="1200" b="0" i="0" u="none" strike="noStrike" kern="1200" baseline="0" dirty="0">
                <a:solidFill>
                  <a:schemeClr val="tx1"/>
                </a:solidFill>
                <a:latin typeface="+mn-lt"/>
                <a:ea typeface="+mn-ea"/>
                <a:cs typeface="+mn-cs"/>
              </a:rPr>
              <a:t>. Will the company incur these costs again in the near future? Probably. A recent survey reports that of the 500 companies surveyed, 40% included restructuring costs in their income statements. The inference: a financial statement user must interpret restructuring charges in light of a company’s past history and financial statement note disclosures which outline the plan and the period over which it will take place. In general, the more frequently these sorts of unusual charges occur, the more appropriate it is that financial statement users include them in their estimation of the company’s permanent earnings stream.</a:t>
            </a:r>
            <a:endParaRPr lang="en-US"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Two other expenses in Hershey’s income statements that warrant additional scrutiny are goodwill impairments and asset impairments. Any long-lived asset, whether tangible or intangible, should have its balance reduced if there has been a significant impairment of value. </a:t>
            </a:r>
          </a:p>
          <a:p>
            <a:pPr>
              <a:spcBef>
                <a:spcPct val="0"/>
              </a:spcBef>
            </a:pPr>
            <a:endParaRPr lang="en-US" sz="1200" b="0" i="0" u="none" strike="noStrike" kern="1200" baseline="0" dirty="0">
              <a:solidFill>
                <a:schemeClr val="tx1"/>
              </a:solidFill>
              <a:latin typeface="+mn-lt"/>
              <a:ea typeface="+mn-ea"/>
              <a:cs typeface="+mn-cs"/>
            </a:endParaRPr>
          </a:p>
          <a:p>
            <a:pPr>
              <a:spcBef>
                <a:spcPct val="0"/>
              </a:spcBef>
            </a:pPr>
            <a:r>
              <a:rPr lang="en-US" sz="1200" b="0" i="0" u="none" strike="noStrike" kern="1200" baseline="0" dirty="0">
                <a:solidFill>
                  <a:schemeClr val="tx1"/>
                </a:solidFill>
                <a:latin typeface="+mn-lt"/>
                <a:ea typeface="+mn-ea"/>
                <a:cs typeface="+mn-cs"/>
              </a:rPr>
              <a:t>These aren’t the only components of operating expenses that call into question this issue of earnings quality. For example, the write-down of inventory that can occur with obsolete or damaged inventory. Other possibilities include losses from natural disasters such as earthquakes and floods and gains and losses from litigation </a:t>
            </a:r>
            <a:r>
              <a:rPr lang="en-US" sz="1200" b="0" i="0" u="none" strike="noStrike" kern="1200" baseline="0" dirty="0" smtClean="0">
                <a:solidFill>
                  <a:schemeClr val="tx1"/>
                </a:solidFill>
                <a:latin typeface="+mn-lt"/>
                <a:ea typeface="+mn-ea"/>
                <a:cs typeface="+mn-cs"/>
              </a:rPr>
              <a:t>settlements.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Earnings </a:t>
            </a:r>
            <a:r>
              <a:rPr lang="en-US" sz="1200" b="0" i="0" u="none" strike="noStrike" kern="1200" baseline="0" dirty="0">
                <a:solidFill>
                  <a:schemeClr val="tx1"/>
                </a:solidFill>
                <a:latin typeface="+mn-lt"/>
                <a:ea typeface="+mn-ea"/>
                <a:cs typeface="+mn-cs"/>
              </a:rPr>
              <a:t>quality also is influenced by the way a company records income from investments and accounts for its pension plans. </a:t>
            </a:r>
            <a:endParaRPr lang="en-US" b="0" i="0" dirty="0"/>
          </a:p>
          <a:p>
            <a:pPr>
              <a:spcBef>
                <a:spcPct val="0"/>
              </a:spcBef>
            </a:pPr>
            <a:endParaRPr lang="en-US" b="0" dirty="0"/>
          </a:p>
          <a:p>
            <a:r>
              <a:rPr lang="en-US" dirty="0"/>
              <a:t>Earnings quality is often affected by revenue issues as well. </a:t>
            </a:r>
            <a:r>
              <a:rPr lang="en-US" sz="1200" b="0" i="0" u="none" strike="noStrike" kern="1200" baseline="0" dirty="0">
                <a:solidFill>
                  <a:schemeClr val="tx1"/>
                </a:solidFill>
                <a:latin typeface="+mn-lt"/>
                <a:ea typeface="+mn-ea"/>
                <a:cs typeface="+mn-cs"/>
              </a:rPr>
              <a:t>As an example, suppose that toward the end of its fiscal year, a company loses a major customer that can’t be replaced. That would mean the current year’s revenue number includes a component that will not occur again next year. Of course, in addition to its effect on revenues, losing the customer would have implications for certain related expenses and net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issue affecting earnings quality is the intentional misstatement of </a:t>
            </a:r>
            <a:r>
              <a:rPr lang="en-US" sz="1200" b="0" i="0" u="none" strike="noStrike" kern="1200" baseline="0" dirty="0" smtClean="0">
                <a:solidFill>
                  <a:schemeClr val="tx1"/>
                </a:solidFill>
                <a:latin typeface="+mn-lt"/>
                <a:ea typeface="+mn-ea"/>
                <a:cs typeface="+mn-cs"/>
              </a:rPr>
              <a:t>revenue.</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Companies </a:t>
            </a:r>
            <a:r>
              <a:rPr lang="en-US" sz="1200" b="0" i="0" u="none" strike="noStrike" kern="1200" baseline="0" dirty="0">
                <a:solidFill>
                  <a:schemeClr val="tx1"/>
                </a:solidFill>
                <a:latin typeface="+mn-lt"/>
                <a:ea typeface="+mn-ea"/>
                <a:cs typeface="+mn-cs"/>
              </a:rPr>
              <a:t>also misstate revenue by accelerating the timing of its recognition. This happens when companies record revenue before actually performing its obligation to the customer. </a:t>
            </a:r>
            <a:endParaRPr lang="en-US"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Most of the components of earnings in an income statement relate directly to the ordinary, continuing operations of the company. Some, though, such as interest and gains or losses on the sale of investments or property are only tangentially related to normal operations. These we refer to as nonoperating items. </a:t>
            </a:r>
          </a:p>
          <a:p>
            <a:pPr>
              <a:spcBef>
                <a:spcPct val="0"/>
              </a:spcBef>
            </a:pPr>
            <a:endParaRPr lang="en-IN" dirty="0"/>
          </a:p>
          <a:p>
            <a:pPr>
              <a:spcBef>
                <a:spcPct val="0"/>
              </a:spcBef>
            </a:pPr>
            <a:r>
              <a:rPr lang="en-US" sz="1200" b="0" i="0" u="none" strike="noStrike" kern="1200" baseline="0" dirty="0">
                <a:solidFill>
                  <a:schemeClr val="tx1"/>
                </a:solidFill>
                <a:latin typeface="+mn-lt"/>
                <a:ea typeface="+mn-ea"/>
                <a:cs typeface="+mn-cs"/>
              </a:rPr>
              <a:t>How should these items be interpreted in terms of their relationship to future earnings? Are these expenses likely to occur again next year? Investors need to understand that some of these items may recur, such as interest expense, while others are less likely to recur, such as gains and losses. </a:t>
            </a:r>
            <a:endParaRPr lang="en-IN" dirty="0"/>
          </a:p>
          <a:p>
            <a:pPr>
              <a:spcBef>
                <a:spcPct val="0"/>
              </a:spcBef>
            </a:pPr>
            <a:endParaRPr lang="en-IN" dirty="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2557151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income statement </a:t>
            </a:r>
            <a:r>
              <a:rPr lang="en-US" sz="1200" b="0" i="0" u="none" strike="noStrike" kern="1200" baseline="0" dirty="0" smtClean="0">
                <a:solidFill>
                  <a:schemeClr val="tx1"/>
                </a:solidFill>
                <a:latin typeface="+mn-lt"/>
                <a:ea typeface="+mn-ea"/>
                <a:cs typeface="+mn-cs"/>
              </a:rPr>
              <a:t>reports a company’s profit during a particular reporting period. Profit equals revenues and gains minus expenses and losses.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 few types of gains and losses are excluded from the income statement but are included in the broader concept of </a:t>
            </a:r>
            <a:r>
              <a:rPr lang="en-US" sz="1200" b="1" i="0" u="none" strike="noStrike" kern="1200" baseline="0" dirty="0" smtClean="0">
                <a:solidFill>
                  <a:schemeClr val="tx1"/>
                </a:solidFill>
                <a:latin typeface="+mn-lt"/>
                <a:ea typeface="+mn-ea"/>
                <a:cs typeface="+mn-cs"/>
              </a:rPr>
              <a:t>comprehensive income</a:t>
            </a:r>
            <a:r>
              <a:rPr lang="en-US" sz="1200" b="0" i="0" u="none" strike="noStrike" kern="1200" baseline="0" dirty="0" smtClean="0">
                <a:solidFill>
                  <a:schemeClr val="tx1"/>
                </a:solidFill>
                <a:latin typeface="+mn-lt"/>
                <a:ea typeface="+mn-ea"/>
                <a:cs typeface="+mn-cs"/>
              </a:rPr>
              <a:t>. We refer to these other gains and losses as </a:t>
            </a:r>
            <a:r>
              <a:rPr lang="en-US" sz="1200" b="1" i="0" u="none" strike="noStrike" kern="1200" baseline="0" dirty="0" smtClean="0">
                <a:solidFill>
                  <a:schemeClr val="tx1"/>
                </a:solidFill>
                <a:latin typeface="+mn-lt"/>
                <a:ea typeface="+mn-ea"/>
                <a:cs typeface="+mn-cs"/>
              </a:rPr>
              <a:t>other comprehensive income (OCI)</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statement of cash flows </a:t>
            </a:r>
            <a:r>
              <a:rPr lang="en-US" sz="1200" b="0" i="0" u="none" strike="noStrike" kern="1200" baseline="0" dirty="0" smtClean="0">
                <a:solidFill>
                  <a:schemeClr val="tx1"/>
                </a:solidFill>
                <a:latin typeface="+mn-lt"/>
                <a:ea typeface="+mn-ea"/>
                <a:cs typeface="+mn-cs"/>
              </a:rPr>
              <a:t>provides information about the cash receipts and cash payments of a company during a particular reporting period. The difference between cash receipts and cash payments represents the change in cash for the period. To help investors and creditors better understand the sources and uses of cash during the period, the statement of cash flows distinguishes among operating, investing, and financing activities.</a:t>
            </a:r>
            <a:endParaRPr lang="en-IN" sz="16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baseline="0" dirty="0"/>
              <a:t>Illustration </a:t>
            </a:r>
            <a:r>
              <a:rPr lang="en-US" baseline="0" dirty="0" smtClean="0"/>
              <a:t>4–6 </a:t>
            </a:r>
            <a:r>
              <a:rPr lang="en-US" baseline="0" dirty="0"/>
              <a:t>Income Statements (in part</a:t>
            </a:r>
            <a:r>
              <a:rPr lang="en-US" baseline="0" dirty="0" smtClean="0"/>
              <a:t>)—The </a:t>
            </a:r>
            <a:r>
              <a:rPr lang="en-US" baseline="0" dirty="0"/>
              <a:t>Home Depot, Inc.</a:t>
            </a:r>
            <a:endParaRPr lang="en-IN" baseline="0" dirty="0"/>
          </a:p>
          <a:p>
            <a:pPr>
              <a:spcBef>
                <a:spcPct val="0"/>
              </a:spcBef>
            </a:pPr>
            <a:endParaRPr lang="en-US" sz="1200" b="0" i="0" u="none" strike="noStrike" kern="1200" baseline="0" dirty="0">
              <a:solidFill>
                <a:schemeClr val="tx1"/>
              </a:solidFill>
              <a:latin typeface="+mn-lt"/>
              <a:ea typeface="+mn-ea"/>
              <a:cs typeface="+mn-cs"/>
            </a:endParaRPr>
          </a:p>
          <a:p>
            <a:pPr>
              <a:spcBef>
                <a:spcPct val="0"/>
              </a:spcBef>
            </a:pPr>
            <a:r>
              <a:rPr lang="en-US" sz="1200" b="0" i="0" u="none" strike="noStrike" kern="1200" baseline="0" dirty="0">
                <a:solidFill>
                  <a:schemeClr val="tx1"/>
                </a:solidFill>
                <a:latin typeface="+mn-lt"/>
                <a:ea typeface="+mn-ea"/>
                <a:cs typeface="+mn-cs"/>
              </a:rPr>
              <a:t>Home Depot’s partial income statement shows two nonoperating amounts reported after operating income. The first one is “Interest and investment income” that primarily includes gains on the sale of investments in another company’s stock. Because Home Depot’s primary business includes selling home improvement products, sales of investments are not considered normal operations. Therefore, Home Depot reports these amounts as nonoperating items. Home Depot disclosed in the notes of its 2016 and 2015 reports that gains on the sale of investments were $144 million and $323 million, respectively. Once these investments are sold, their gains are not expected to continue into future profitability, so investors would not consider these gains to be a permanent component of profit. The remaining relatively minor amount in this nonoperating category comes from interest income. </a:t>
            </a:r>
            <a:endParaRPr lang="en-IN" baseline="0" dirty="0">
              <a:solidFill>
                <a:schemeClr val="accent1">
                  <a:lumMod val="75000"/>
                </a:schemeClr>
              </a:solidFill>
            </a:endParaRPr>
          </a:p>
          <a:p>
            <a:pPr>
              <a:spcBef>
                <a:spcPct val="0"/>
              </a:spcBef>
            </a:pPr>
            <a:endParaRPr lang="en-IN" baseline="0" dirty="0">
              <a:solidFill>
                <a:schemeClr val="accent1">
                  <a:lumMod val="75000"/>
                </a:schemeClr>
              </a:solidFill>
            </a:endParaRPr>
          </a:p>
          <a:p>
            <a:pPr>
              <a:spcBef>
                <a:spcPct val="0"/>
              </a:spcBef>
            </a:pPr>
            <a:r>
              <a:rPr lang="en-US" sz="1200" b="0" i="0" u="none" strike="noStrike" kern="1200" baseline="0" dirty="0">
                <a:solidFill>
                  <a:schemeClr val="tx1"/>
                </a:solidFill>
                <a:latin typeface="+mn-lt"/>
                <a:ea typeface="+mn-ea"/>
                <a:cs typeface="+mn-cs"/>
              </a:rPr>
              <a:t>Another large nonoperating item reported by most companies is interest expense. In its 2016 report, Home Depot reported $919 million in interest expense. The company also reported long-term debt of nearly $21 billion in the balance sheet. Because this long-term debt will not be repaid for several years, the company will have to pay interest for several years. Therefore, interest expense represents a type of nonoperating item that is expected by investors to be a more permanent component of future profitability. </a:t>
            </a:r>
            <a:endParaRPr lang="en-IN" baseline="0" dirty="0">
              <a:solidFill>
                <a:schemeClr val="accent1">
                  <a:lumMod val="75000"/>
                </a:schemeClr>
              </a:solidFill>
            </a:endParaRPr>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2557151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are required to report earnings based on Generally Accepted Accounting Principles (GAAP). This number includes all revenues and expenses. Most companies, however, also voluntarily provide </a:t>
            </a:r>
            <a:r>
              <a:rPr lang="en-US" sz="1200" b="1" i="0" u="none" strike="noStrike" kern="1200" baseline="0" dirty="0">
                <a:solidFill>
                  <a:schemeClr val="tx1"/>
                </a:solidFill>
                <a:latin typeface="+mn-lt"/>
                <a:ea typeface="+mn-ea"/>
                <a:cs typeface="+mn-cs"/>
              </a:rPr>
              <a:t>non-GAAP earnings </a:t>
            </a:r>
            <a:r>
              <a:rPr lang="en-US" sz="1200" b="0" i="0" u="none" strike="noStrike" kern="1200" baseline="0" dirty="0">
                <a:solidFill>
                  <a:schemeClr val="tx1"/>
                </a:solidFill>
                <a:latin typeface="+mn-lt"/>
                <a:ea typeface="+mn-ea"/>
                <a:cs typeface="+mn-cs"/>
              </a:rPr>
              <a:t>when they announce annual or quarterly earnings. Non-GAAP earnings exclude certain expenses and sometimes certain revenues. Common expenses excluded are restructuring costs, acquisition costs, write-downs of impaired assets, and stock-based compensation. Supposedly, non-GAAP earnings are management’s view of “permanent earnings,” in the sense of being a better long-run measure of its company’s performance.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Nearly all major companies report non-GAAP earnings. </a:t>
            </a:r>
            <a:r>
              <a:rPr lang="en-US" sz="1200" b="0" i="0" u="none" strike="noStrike" kern="1200" baseline="0" dirty="0" smtClean="0">
                <a:solidFill>
                  <a:schemeClr val="tx1"/>
                </a:solidFill>
                <a:latin typeface="+mn-lt"/>
                <a:ea typeface="+mn-ea"/>
                <a:cs typeface="+mn-cs"/>
              </a:rPr>
              <a:t>Non-GAAP </a:t>
            </a:r>
            <a:r>
              <a:rPr lang="en-US" sz="1200" b="0" i="0" u="none" strike="noStrike" kern="1200" baseline="0" dirty="0">
                <a:solidFill>
                  <a:schemeClr val="tx1"/>
                </a:solidFill>
                <a:latin typeface="+mn-lt"/>
                <a:ea typeface="+mn-ea"/>
                <a:cs typeface="+mn-cs"/>
              </a:rPr>
              <a:t>earnings are controversial because determining which expenses to exclude is at the discretion of management. By removing certain expenses from reported non-GAAP earnings, management has the potential to report misleadingly higher profits.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Sarbanes-Oxley Act addressed non-GAAP earnings in its Section 401. One of the act’s important provisions requires that if non-GAAP earnings are included in any periodic or other report filed with the SEC or in any public disclosure or press release, the company also must provide a reconciliation with earnings determined according to </a:t>
            </a:r>
            <a:r>
              <a:rPr lang="en-US" sz="1200" b="0" i="0" u="none" strike="noStrike" kern="1200" baseline="0" dirty="0" smtClean="0">
                <a:solidFill>
                  <a:schemeClr val="tx1"/>
                </a:solidFill>
                <a:latin typeface="+mn-lt"/>
                <a:ea typeface="+mn-ea"/>
                <a:cs typeface="+mn-cs"/>
              </a:rPr>
              <a:t>GAAP.</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21</a:t>
            </a:fld>
            <a:endParaRPr lang="en-US" dirty="0"/>
          </a:p>
        </p:txBody>
      </p:sp>
    </p:spTree>
    <p:extLst>
      <p:ext uri="{BB962C8B-B14F-4D97-AF65-F5344CB8AC3E}">
        <p14:creationId xmlns:p14="http://schemas.microsoft.com/office/powerpoint/2010/main" val="1202873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22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39495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a company decides to discontinue (or sell) part of its </a:t>
            </a:r>
            <a:r>
              <a:rPr lang="en-US" sz="1200" b="0" i="0" u="none" strike="noStrike" kern="1200" baseline="0" dirty="0" smtClean="0">
                <a:solidFill>
                  <a:schemeClr val="tx1"/>
                </a:solidFill>
                <a:latin typeface="+mn-lt"/>
                <a:ea typeface="+mn-ea"/>
                <a:cs typeface="+mn-cs"/>
              </a:rPr>
              <a:t>business.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Discontinued operations are reported when: </a:t>
            </a:r>
          </a:p>
          <a:p>
            <a:r>
              <a:rPr lang="en-US" sz="1200" b="0" i="0" u="none" strike="noStrike" kern="1200" baseline="0" dirty="0" smtClean="0">
                <a:solidFill>
                  <a:schemeClr val="tx1"/>
                </a:solidFill>
                <a:latin typeface="+mn-lt"/>
                <a:ea typeface="+mn-ea"/>
                <a:cs typeface="+mn-cs"/>
              </a:rPr>
              <a:t>1. A </a:t>
            </a:r>
            <a:r>
              <a:rPr lang="en-US" sz="1200" b="0" i="1" u="none" strike="noStrike" kern="1200" baseline="0" dirty="0" smtClean="0">
                <a:solidFill>
                  <a:schemeClr val="tx1"/>
                </a:solidFill>
                <a:latin typeface="+mn-lt"/>
                <a:ea typeface="+mn-ea"/>
                <a:cs typeface="+mn-cs"/>
              </a:rPr>
              <a:t>component of an entity </a:t>
            </a:r>
            <a:r>
              <a:rPr lang="en-US" sz="1200" b="0" i="0" u="none" strike="noStrike" kern="1200" baseline="0" dirty="0" smtClean="0">
                <a:solidFill>
                  <a:schemeClr val="tx1"/>
                </a:solidFill>
                <a:latin typeface="+mn-lt"/>
                <a:ea typeface="+mn-ea"/>
                <a:cs typeface="+mn-cs"/>
              </a:rPr>
              <a:t>or group of components has been sold or disposed of, or is considered held for sal</a:t>
            </a:r>
            <a:r>
              <a:rPr lang="en-US" dirty="0" smtClean="0"/>
              <a:t>e.</a:t>
            </a:r>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2. If the disposal represents a </a:t>
            </a:r>
            <a:r>
              <a:rPr lang="en-US" sz="1200" b="0" i="1" u="none" strike="noStrike" kern="1200" baseline="0" dirty="0" smtClean="0">
                <a:solidFill>
                  <a:schemeClr val="tx1"/>
                </a:solidFill>
                <a:latin typeface="+mn-lt"/>
                <a:ea typeface="+mn-ea"/>
                <a:cs typeface="+mn-cs"/>
              </a:rPr>
              <a:t>strategic shift </a:t>
            </a:r>
            <a:r>
              <a:rPr lang="en-US" sz="1200" b="0" i="0" u="none" strike="noStrike" kern="1200" baseline="0" dirty="0" smtClean="0">
                <a:solidFill>
                  <a:schemeClr val="tx1"/>
                </a:solidFill>
                <a:latin typeface="+mn-lt"/>
                <a:ea typeface="+mn-ea"/>
                <a:cs typeface="+mn-cs"/>
              </a:rPr>
              <a:t>that has, or will have, a major effect on a company’s operations and financial results.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the first item, a </a:t>
            </a:r>
            <a:r>
              <a:rPr lang="en-US" sz="1200" b="0" i="1" u="none" strike="noStrike" kern="1200" baseline="0" dirty="0" smtClean="0">
                <a:solidFill>
                  <a:schemeClr val="tx1"/>
                </a:solidFill>
                <a:latin typeface="+mn-lt"/>
                <a:ea typeface="+mn-ea"/>
                <a:cs typeface="+mn-cs"/>
              </a:rPr>
              <a:t>component of an entity </a:t>
            </a:r>
            <a:r>
              <a:rPr lang="en-US" sz="1200" b="0" i="0" u="none" strike="noStrike" kern="1200" baseline="0" dirty="0" smtClean="0">
                <a:solidFill>
                  <a:schemeClr val="tx1"/>
                </a:solidFill>
                <a:latin typeface="+mn-lt"/>
                <a:ea typeface="+mn-ea"/>
                <a:cs typeface="+mn-cs"/>
              </a:rPr>
              <a:t>includes activities and cash flows that can be clearly distinguished, operationally and for financial reporting purposes, from the rest of the company. A component could include an operating segment, a reporting unit, a subsidiary, or an asset group.</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the second item, whether the disposal represents a </a:t>
            </a:r>
            <a:r>
              <a:rPr lang="en-US" sz="1200" b="0" i="1" u="none" strike="noStrike" kern="1200" baseline="0" dirty="0" smtClean="0">
                <a:solidFill>
                  <a:schemeClr val="tx1"/>
                </a:solidFill>
                <a:latin typeface="+mn-lt"/>
                <a:ea typeface="+mn-ea"/>
                <a:cs typeface="+mn-cs"/>
              </a:rPr>
              <a:t>strategic shift </a:t>
            </a:r>
            <a:r>
              <a:rPr lang="en-US" sz="1200" b="0" i="0" u="none" strike="noStrike" kern="1200" baseline="0" dirty="0" smtClean="0">
                <a:solidFill>
                  <a:schemeClr val="tx1"/>
                </a:solidFill>
                <a:latin typeface="+mn-lt"/>
                <a:ea typeface="+mn-ea"/>
                <a:cs typeface="+mn-cs"/>
              </a:rPr>
              <a:t>requires the judgment of company management. Examples of possible strategic shifts include the disposal of operations in a major geographical area, a major line of business, a major equity method investment, or other major parts of the company.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a company has considerable flexibility in reporting income from continuing operations, the presentation of discontinued operations is mandated as shown here in this illustration. The </a:t>
            </a:r>
            <a:r>
              <a:rPr lang="en-US" sz="1200" b="0" i="0" u="none" strike="noStrike" kern="1200" baseline="0" dirty="0">
                <a:solidFill>
                  <a:schemeClr val="tx1"/>
                </a:solidFill>
                <a:latin typeface="+mn-lt"/>
                <a:ea typeface="+mn-ea"/>
                <a:cs typeface="+mn-cs"/>
              </a:rPr>
              <a:t>objective of this format is to inform financial statements users of which components of net income are continuing. We do this by separately reporting income from continuing operations ($600) and income from discontinued operations ($60). All else the same, investors should not expect next year’s net income to be $660, because only $600 of profits from this year are part of continuing operations.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Separate reporting includes taxes as well. The income tax expense associated with continuing operations ($400) is reported separately from the income tax of discontinued operations ($40). Also, in the case that there is a loss from discontinued operations, there would be an income tax benefit (instead of income tax expense); losses from discontinued operations are tax deductible and would reduce overall taxes owed, thereby providing a benefit.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As part of the continuing process to converge U.S. GAAP and international standards, the FASB and IASB have developed a common definition and a common set of disclosures for discontinued operations.</a:t>
            </a:r>
            <a:endParaRPr lang="en-US" dirty="0" smtClean="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23</a:t>
            </a:fld>
            <a:endParaRPr lang="en-US" dirty="0"/>
          </a:p>
        </p:txBody>
      </p:sp>
    </p:spTree>
    <p:extLst>
      <p:ext uri="{BB962C8B-B14F-4D97-AF65-F5344CB8AC3E}">
        <p14:creationId xmlns:p14="http://schemas.microsoft.com/office/powerpoint/2010/main" val="3543740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By definition, the income or loss stream from a discontinued operation no longer will continue. A financial statement user is more interested in the results of their operations that will continue. It is informative, then, for companies to separate the effects of the discontinued operations from the results of operations that will continue. For this reason, the revenues, expenses, gains, losses, and income tax related to a </a:t>
            </a:r>
            <a:r>
              <a:rPr lang="en-US" sz="1200" b="0" i="1" u="none" strike="noStrike" kern="1200" baseline="0" dirty="0" smtClean="0">
                <a:solidFill>
                  <a:schemeClr val="tx1"/>
                </a:solidFill>
                <a:latin typeface="+mn-lt"/>
                <a:ea typeface="+mn-ea"/>
                <a:cs typeface="+mn-cs"/>
              </a:rPr>
              <a:t>discontinued </a:t>
            </a:r>
            <a:r>
              <a:rPr lang="en-US" sz="1200" b="0" i="0" u="none" strike="noStrike" kern="1200" baseline="0" dirty="0" smtClean="0">
                <a:solidFill>
                  <a:schemeClr val="tx1"/>
                </a:solidFill>
                <a:latin typeface="+mn-lt"/>
                <a:ea typeface="+mn-ea"/>
                <a:cs typeface="+mn-cs"/>
              </a:rPr>
              <a:t>operation must be removed from </a:t>
            </a:r>
            <a:r>
              <a:rPr lang="en-US" sz="1200" b="0" i="1" u="none" strike="noStrike" kern="1200" baseline="0" dirty="0" smtClean="0">
                <a:solidFill>
                  <a:schemeClr val="tx1"/>
                </a:solidFill>
                <a:latin typeface="+mn-lt"/>
                <a:ea typeface="+mn-ea"/>
                <a:cs typeface="+mn-cs"/>
              </a:rPr>
              <a:t>continuing </a:t>
            </a:r>
            <a:r>
              <a:rPr lang="en-US" sz="1200" b="0" i="0" u="none" strike="noStrike" kern="1200" baseline="0" dirty="0" smtClean="0">
                <a:solidFill>
                  <a:schemeClr val="tx1"/>
                </a:solidFill>
                <a:latin typeface="+mn-lt"/>
                <a:ea typeface="+mn-ea"/>
                <a:cs typeface="+mn-cs"/>
              </a:rPr>
              <a:t>operations and reported separately </a:t>
            </a:r>
            <a:r>
              <a:rPr lang="en-US" sz="1200" b="0" i="1" u="none" strike="noStrike" kern="1200" baseline="0" dirty="0" smtClean="0">
                <a:solidFill>
                  <a:schemeClr val="tx1"/>
                </a:solidFill>
                <a:latin typeface="+mn-lt"/>
                <a:ea typeface="+mn-ea"/>
                <a:cs typeface="+mn-cs"/>
              </a:rPr>
              <a:t>for all years presented.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example, even though Abbott Laboratories did not sell its generic pharmaceuticals and animal health businesses until 2015, it’s important for comparative purposes to separate the effects for any prior years presented. This allows an apples-to-apples comparison of income from </a:t>
            </a:r>
            <a:r>
              <a:rPr lang="en-US" sz="1200" b="0" i="1" u="none" strike="noStrike" kern="1200" baseline="0" dirty="0" smtClean="0">
                <a:solidFill>
                  <a:schemeClr val="tx1"/>
                </a:solidFill>
                <a:latin typeface="+mn-lt"/>
                <a:ea typeface="+mn-ea"/>
                <a:cs typeface="+mn-cs"/>
              </a:rPr>
              <a:t>continuing </a:t>
            </a:r>
            <a:r>
              <a:rPr lang="en-US" sz="1200" b="0" i="0" u="none" strike="noStrike" kern="1200" baseline="0" dirty="0" smtClean="0">
                <a:solidFill>
                  <a:schemeClr val="tx1"/>
                </a:solidFill>
                <a:latin typeface="+mn-lt"/>
                <a:ea typeface="+mn-ea"/>
                <a:cs typeface="+mn-cs"/>
              </a:rPr>
              <a:t>operations. So, in its 2015 three-year comparative income statements, the 2014 and 2013 income statements reclassified income from generic pharmaceuticals and animal health businesses to income from discontinued operations. In addition, there was a disclosure note to inform readers that prior years were reclassified.</a:t>
            </a:r>
          </a:p>
          <a:p>
            <a:endParaRPr lang="en-US" sz="1200" b="0" i="0" u="none" strike="noStrike" kern="1200" baseline="0" dirty="0" smtClean="0">
              <a:solidFill>
                <a:schemeClr val="tx1"/>
              </a:solidFill>
              <a:latin typeface="+mn-lt"/>
              <a:ea typeface="+mn-ea"/>
              <a:cs typeface="+mn-cs"/>
            </a:endParaRPr>
          </a:p>
          <a:p>
            <a:r>
              <a:rPr lang="en-US" dirty="0" smtClean="0"/>
              <a:t>When </a:t>
            </a:r>
            <a:r>
              <a:rPr lang="en-US" dirty="0"/>
              <a:t>the discontinued component is sold before the end of the reporting period, the income effects of a discontinued operation will include two elements:</a:t>
            </a:r>
          </a:p>
          <a:p>
            <a:pPr marL="228600" indent="-228600">
              <a:buFont typeface="+mj-lt"/>
              <a:buAutoNum type="arabicPeriod"/>
            </a:pPr>
            <a:r>
              <a:rPr lang="en-US" dirty="0"/>
              <a:t>Income or loss from operations (revenues,</a:t>
            </a:r>
            <a:r>
              <a:rPr lang="en-US" baseline="0" dirty="0"/>
              <a:t> expenses, gains, and losses)</a:t>
            </a:r>
            <a:r>
              <a:rPr lang="en-US" dirty="0"/>
              <a:t> of the component from the beginning of the reporting period to the disposal date.</a:t>
            </a:r>
          </a:p>
          <a:p>
            <a:pPr marL="228600" indent="-228600">
              <a:buFont typeface="+mj-lt"/>
              <a:buAutoNum type="arabicPeriod"/>
            </a:pPr>
            <a:r>
              <a:rPr lang="en-US" dirty="0"/>
              <a:t>Gain or loss on disposal of the component’s assets.</a:t>
            </a:r>
          </a:p>
          <a:p>
            <a:endParaRPr lang="en-US" dirty="0"/>
          </a:p>
          <a:p>
            <a:r>
              <a:rPr lang="en-US" sz="1200" b="0" i="0" u="none" strike="noStrike" kern="1200" baseline="0" dirty="0">
                <a:solidFill>
                  <a:schemeClr val="tx1"/>
                </a:solidFill>
                <a:latin typeface="+mn-lt"/>
                <a:ea typeface="+mn-ea"/>
                <a:cs typeface="+mn-cs"/>
              </a:rPr>
              <a:t>The first element would consist primarily of income from daily operations of this discontinued component of the company. This would include typical revenues from sales to customers and ordinary expenses such as cost of goods sold, salaries, rent, and insurance. The second element includes gains and losses on the sale of assets, such as selling a building or office equipment of this discontinued component.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two elements can be combined or reported separately, net of their tax effects. If combined, the gain or loss component must be indicated. In our illustrations to follow, we combine the income effects.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24</a:t>
            </a:fld>
            <a:endParaRPr lang="en-US" dirty="0"/>
          </a:p>
        </p:txBody>
      </p:sp>
    </p:spTree>
    <p:extLst>
      <p:ext uri="{BB962C8B-B14F-4D97-AF65-F5344CB8AC3E}">
        <p14:creationId xmlns:p14="http://schemas.microsoft.com/office/powerpoint/2010/main" val="2073237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9729">
              <a:defRPr/>
            </a:pPr>
            <a:r>
              <a:rPr lang="en-IN" baseline="0" dirty="0"/>
              <a:t>Illustration </a:t>
            </a:r>
            <a:r>
              <a:rPr lang="en-IN" baseline="0" dirty="0" smtClean="0"/>
              <a:t>4–7 </a:t>
            </a:r>
            <a:r>
              <a:rPr lang="en-IN" baseline="0" dirty="0"/>
              <a:t>Discontinued </a:t>
            </a:r>
            <a:r>
              <a:rPr lang="en-IN" baseline="0" dirty="0" smtClean="0"/>
              <a:t>Operations—Loss </a:t>
            </a:r>
            <a:endParaRPr lang="en-IN" baseline="0" dirty="0"/>
          </a:p>
          <a:p>
            <a:endParaRPr lang="en-IN" baseline="0" dirty="0"/>
          </a:p>
          <a:p>
            <a:r>
              <a:rPr lang="en-IN" baseline="0" dirty="0"/>
              <a:t>This illustration </a:t>
            </a:r>
            <a:r>
              <a:rPr lang="en-US" sz="1200" b="0" i="0" u="none" strike="noStrike" kern="1200" baseline="0" dirty="0">
                <a:solidFill>
                  <a:schemeClr val="tx1"/>
                </a:solidFill>
                <a:latin typeface="+mn-lt"/>
                <a:ea typeface="+mn-ea"/>
                <a:cs typeface="+mn-cs"/>
              </a:rPr>
              <a:t>describes a situation in which the discontinued component is sold before the end of the reporting period. </a:t>
            </a:r>
            <a:r>
              <a:rPr lang="en-US" sz="1200" b="0" i="0" u="none" strike="noStrike" kern="1200" baseline="0" dirty="0" smtClean="0">
                <a:solidFill>
                  <a:schemeClr val="tx1"/>
                </a:solidFill>
                <a:latin typeface="+mn-lt"/>
                <a:ea typeface="+mn-ea"/>
                <a:cs typeface="+mn-cs"/>
              </a:rPr>
              <a:t>Notice </a:t>
            </a:r>
            <a:r>
              <a:rPr lang="en-US" sz="1200" b="0" i="0" u="none" strike="noStrike" kern="1200" baseline="0" dirty="0">
                <a:solidFill>
                  <a:schemeClr val="tx1"/>
                </a:solidFill>
                <a:latin typeface="+mn-lt"/>
                <a:ea typeface="+mn-ea"/>
                <a:cs typeface="+mn-cs"/>
              </a:rPr>
              <a:t>that an </a:t>
            </a:r>
            <a:r>
              <a:rPr lang="en-US" sz="1200" b="0" i="1" u="none" strike="noStrike" kern="1200" baseline="0" dirty="0">
                <a:solidFill>
                  <a:schemeClr val="tx1"/>
                </a:solidFill>
                <a:latin typeface="+mn-lt"/>
                <a:ea typeface="+mn-ea"/>
                <a:cs typeface="+mn-cs"/>
              </a:rPr>
              <a:t>income tax benefit </a:t>
            </a:r>
            <a:r>
              <a:rPr lang="en-US" sz="1200" b="0" i="0" u="none" strike="noStrike" kern="1200" baseline="0" dirty="0">
                <a:solidFill>
                  <a:schemeClr val="tx1"/>
                </a:solidFill>
                <a:latin typeface="+mn-lt"/>
                <a:ea typeface="+mn-ea"/>
                <a:cs typeface="+mn-cs"/>
              </a:rPr>
              <a:t>occurs because a </a:t>
            </a:r>
            <a:r>
              <a:rPr lang="en-US" sz="1200" b="0" i="1"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reduces taxable income, saving the company $800,000 in taxes.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suppose Duluth’s division had a pretax loss from operations of only $1,000,000 (and still had a gain on disposal of $3,000,000). In this case, the combined amount of $2,000,000 represents </a:t>
            </a:r>
            <a:r>
              <a:rPr lang="en-US" sz="1200" b="0" i="1" u="none" strike="noStrike" kern="1200" baseline="0" dirty="0">
                <a:solidFill>
                  <a:schemeClr val="tx1"/>
                </a:solidFill>
                <a:latin typeface="+mn-lt"/>
                <a:ea typeface="+mn-ea"/>
                <a:cs typeface="+mn-cs"/>
              </a:rPr>
              <a:t>income </a:t>
            </a:r>
            <a:r>
              <a:rPr lang="en-US" sz="1200" b="0" i="0" u="none" strike="noStrike" kern="1200" baseline="0" dirty="0">
                <a:solidFill>
                  <a:schemeClr val="tx1"/>
                </a:solidFill>
                <a:latin typeface="+mn-lt"/>
                <a:ea typeface="+mn-ea"/>
                <a:cs typeface="+mn-cs"/>
              </a:rPr>
              <a:t>from operations of the discontinued component, and the company would have an additional </a:t>
            </a:r>
            <a:r>
              <a:rPr lang="en-US" sz="1200" b="0" i="1" u="none" strike="noStrike" kern="1200" baseline="0" dirty="0">
                <a:solidFill>
                  <a:schemeClr val="tx1"/>
                </a:solidFill>
                <a:latin typeface="+mn-lt"/>
                <a:ea typeface="+mn-ea"/>
                <a:cs typeface="+mn-cs"/>
              </a:rPr>
              <a:t>income tax expense </a:t>
            </a:r>
            <a:r>
              <a:rPr lang="en-US" sz="1200" b="0" i="0" u="none" strike="noStrike" kern="1200" baseline="0" dirty="0">
                <a:solidFill>
                  <a:schemeClr val="tx1"/>
                </a:solidFill>
                <a:latin typeface="+mn-lt"/>
                <a:ea typeface="+mn-ea"/>
                <a:cs typeface="+mn-cs"/>
              </a:rPr>
              <a:t>of $800,000.</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25</a:t>
            </a:fld>
            <a:endParaRPr lang="en-US" dirty="0"/>
          </a:p>
        </p:txBody>
      </p:sp>
    </p:spTree>
    <p:extLst>
      <p:ext uri="{BB962C8B-B14F-4D97-AF65-F5344CB8AC3E}">
        <p14:creationId xmlns:p14="http://schemas.microsoft.com/office/powerpoint/2010/main" val="2989423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What if a company has decided to discontinue a component but, when the reporting period ends, the component has not yet been sold? If the situation indicates that the component is likely to be sold within a year, the component is considered “held for sale.” In that case, the income effects of the discontinued operation still are reported, but the two components of the reported amount are modified as follows: </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Income or loss from operations (revenues, expenses, </a:t>
            </a:r>
            <a:r>
              <a:rPr lang="en-US" sz="1200" b="0" i="0" u="none" strike="noStrike" kern="1200" baseline="0" dirty="0" smtClean="0">
                <a:solidFill>
                  <a:schemeClr val="tx1"/>
                </a:solidFill>
                <a:latin typeface="+mn-lt"/>
                <a:ea typeface="+mn-ea"/>
                <a:cs typeface="+mn-cs"/>
              </a:rPr>
              <a:t>gains, </a:t>
            </a:r>
            <a:r>
              <a:rPr lang="en-US" sz="1200" b="0" i="0" u="none" strike="noStrike" kern="1200" baseline="0" dirty="0">
                <a:solidFill>
                  <a:schemeClr val="tx1"/>
                </a:solidFill>
                <a:latin typeface="+mn-lt"/>
                <a:ea typeface="+mn-ea"/>
                <a:cs typeface="+mn-cs"/>
              </a:rPr>
              <a:t>and losses) of the component from the beginning of the reporting period </a:t>
            </a:r>
            <a:r>
              <a:rPr lang="en-US" sz="1200" b="0" i="1" u="none" strike="noStrike" kern="1200" baseline="0" dirty="0">
                <a:solidFill>
                  <a:schemeClr val="tx1"/>
                </a:solidFill>
                <a:latin typeface="+mn-lt"/>
                <a:ea typeface="+mn-ea"/>
                <a:cs typeface="+mn-cs"/>
              </a:rPr>
              <a:t>to the end of the reporting period.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An impairment loss if the book value (sometimes called carrying value or carrying amount) of the assets of the component is more than fair value minus cost to sell.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two income elements can be combined or reported separately, net of their tax effects. In addition, if the amounts are combined and there is an impairment loss, the loss must be disclosed, either parenthetically on the face of the statement or in a disclosure note.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26</a:t>
            </a:fld>
            <a:endParaRPr lang="en-US" dirty="0"/>
          </a:p>
        </p:txBody>
      </p:sp>
    </p:spTree>
    <p:extLst>
      <p:ext uri="{BB962C8B-B14F-4D97-AF65-F5344CB8AC3E}">
        <p14:creationId xmlns:p14="http://schemas.microsoft.com/office/powerpoint/2010/main" val="9810763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4–8 </a:t>
            </a:r>
            <a:r>
              <a:rPr lang="en-US" baseline="0" dirty="0"/>
              <a:t>Discontinued </a:t>
            </a:r>
            <a:r>
              <a:rPr lang="en-US" baseline="0" dirty="0" smtClean="0"/>
              <a:t>Operations—Impairment </a:t>
            </a:r>
            <a:r>
              <a:rPr lang="en-US" baseline="0" dirty="0"/>
              <a:t>Loss</a:t>
            </a:r>
            <a:endParaRPr lang="en-US" dirty="0"/>
          </a:p>
          <a:p>
            <a:endParaRPr lang="en-US" dirty="0"/>
          </a:p>
          <a:p>
            <a:r>
              <a:rPr lang="en-US" dirty="0" smtClean="0"/>
              <a:t>Let’s </a:t>
            </a:r>
            <a:r>
              <a:rPr lang="en-US" dirty="0"/>
              <a:t>illustrate discontinued operations in a situation when the component is considered held for sale and there is an </a:t>
            </a:r>
            <a:r>
              <a:rPr lang="en-US" dirty="0" smtClean="0"/>
              <a:t>impairment </a:t>
            </a:r>
            <a:r>
              <a:rPr lang="en-US" dirty="0"/>
              <a:t>loss. </a:t>
            </a:r>
          </a:p>
          <a:p>
            <a:endParaRPr lang="en-US" dirty="0"/>
          </a:p>
          <a:p>
            <a:r>
              <a:rPr lang="en-US" dirty="0"/>
              <a:t>Duluth Holding company has generated after-tax profits of $</a:t>
            </a:r>
            <a:r>
              <a:rPr lang="en-US" dirty="0" smtClean="0"/>
              <a:t>20 million </a:t>
            </a:r>
            <a:r>
              <a:rPr lang="en-US" dirty="0"/>
              <a:t>from continuing operations. At the end of the company’s fiscal year, the company still had not sold the division it decided to sell in October. The assets of the division has a book value of $12 million and a fair value of $9 million. So the impairment loss is calculated as book value less the face value, which is $3 million. For the year, the division reported a pre-tax loss from operations of $5 million. These two components together result in a loss from operations of discontinued component of $8 million.</a:t>
            </a:r>
          </a:p>
          <a:p>
            <a:endParaRPr lang="en-US" dirty="0"/>
          </a:p>
          <a:p>
            <a:r>
              <a:rPr lang="en-US" dirty="0"/>
              <a:t>Next, the company’s income tax rate is 40% on all items of income or loss. Since it is a loss in this case, the company has a tax benefit. The income tax benefit is calculated to be $3.2 million. The net of these amounts is the loss on discontinued operations which is $4.8</a:t>
            </a:r>
            <a:r>
              <a:rPr lang="en-US" baseline="0" dirty="0"/>
              <a:t> million.</a:t>
            </a:r>
          </a:p>
          <a:p>
            <a:endParaRPr lang="en-US" baseline="0" dirty="0"/>
          </a:p>
          <a:p>
            <a:r>
              <a:rPr lang="en-US" sz="1200" b="0" i="0" u="none" strike="noStrike" kern="1200" baseline="0" dirty="0">
                <a:solidFill>
                  <a:schemeClr val="tx1"/>
                </a:solidFill>
                <a:latin typeface="+mn-lt"/>
                <a:ea typeface="+mn-ea"/>
                <a:cs typeface="+mn-cs"/>
              </a:rPr>
              <a:t>Also, the net-of-tax income or loss from operations of the component </a:t>
            </a:r>
            <a:r>
              <a:rPr lang="en-US" sz="1200" b="0" i="0" u="none" strike="noStrike" kern="1200" baseline="0" dirty="0" smtClean="0">
                <a:solidFill>
                  <a:schemeClr val="tx1"/>
                </a:solidFill>
                <a:latin typeface="+mn-lt"/>
                <a:ea typeface="+mn-ea"/>
                <a:cs typeface="+mn-cs"/>
              </a:rPr>
              <a:t>being</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discontinued </a:t>
            </a:r>
            <a:r>
              <a:rPr lang="en-US" sz="1200" b="0" i="0" u="none" strike="noStrike" kern="1200" baseline="0" dirty="0">
                <a:solidFill>
                  <a:schemeClr val="tx1"/>
                </a:solidFill>
                <a:latin typeface="+mn-lt"/>
                <a:ea typeface="+mn-ea"/>
                <a:cs typeface="+mn-cs"/>
              </a:rPr>
              <a:t>is reported separately from continuing operations for any prior year that is presented for comparison purposes along with the 2018 income statement. Then, in the year of actual disposal, the discontinued operations section of the income statement will include the final gain or loss on the sale of the discontinued segment’s assets. The gain or loss is determined relative to the revised book values of the assets after the impairment write-down. </a:t>
            </a:r>
            <a:endParaRPr lang="en-US" dirty="0"/>
          </a:p>
          <a:p>
            <a:endParaRPr lang="en-US" dirty="0"/>
          </a:p>
          <a:p>
            <a:r>
              <a:rPr lang="en-US" dirty="0"/>
              <a:t>Had the fair value of the division’s assets minus cost to sell exceeded the book value of $12 million, then there would be no impairment loss and the income effects of the discontinued operation would include only the loss from operations of $5 million, less the income tax benefit.</a:t>
            </a:r>
          </a:p>
          <a:p>
            <a:endParaRPr lang="en-US" dirty="0"/>
          </a:p>
          <a:p>
            <a:r>
              <a:rPr lang="en-US" sz="1200" b="0" i="0" u="none" strike="noStrike" kern="1200" baseline="0" dirty="0">
                <a:solidFill>
                  <a:schemeClr val="tx1"/>
                </a:solidFill>
                <a:latin typeface="+mn-lt"/>
                <a:ea typeface="+mn-ea"/>
                <a:cs typeface="+mn-cs"/>
              </a:rPr>
              <a:t>The balance sheet is affected, too. The assets and liabilities of the component considered held for sale are reported at the lower of their book value or fair value minus cost to sell. And, because it’s not in use, an asset classified as held for sale is no longer reported as part of property, plant, and equipment or intangible assets and is not depreciated or amortized.</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27</a:t>
            </a:fld>
            <a:endParaRPr lang="en-US" dirty="0"/>
          </a:p>
        </p:txBody>
      </p:sp>
    </p:spTree>
    <p:extLst>
      <p:ext uri="{BB962C8B-B14F-4D97-AF65-F5344CB8AC3E}">
        <p14:creationId xmlns:p14="http://schemas.microsoft.com/office/powerpoint/2010/main" val="7837927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4–9 </a:t>
            </a:r>
            <a:r>
              <a:rPr lang="en-US" dirty="0"/>
              <a:t>Discontinued Operations </a:t>
            </a:r>
            <a:r>
              <a:rPr lang="en-US" dirty="0" smtClean="0"/>
              <a:t>Disclosure</a:t>
            </a:r>
            <a:r>
              <a:rPr lang="en-US" dirty="0"/>
              <a:t>—</a:t>
            </a:r>
            <a:r>
              <a:rPr lang="en-US" baseline="0" dirty="0" smtClean="0"/>
              <a:t>Abbott </a:t>
            </a:r>
            <a:r>
              <a:rPr lang="en-US" baseline="0" dirty="0"/>
              <a:t>Laboratories</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Important information about discontinued operations, whether sold or held for sale, is reported in a disclosure note. The note provides additional details about the discontinued component, including its identity, its major classes of assets and liabilities, the major revenues and expenses constituting pretax income or loss from operations, the reason for the discontinuance, and the expected manner of disposition if held for sale.</a:t>
            </a:r>
            <a:endParaRPr lang="en-US" dirty="0"/>
          </a:p>
          <a:p>
            <a:endParaRPr lang="en-US" b="0" i="0" dirty="0"/>
          </a:p>
          <a:p>
            <a:r>
              <a:rPr lang="en-US" sz="1200" b="0" i="0" u="none" strike="noStrike" kern="1200" baseline="0" dirty="0">
                <a:solidFill>
                  <a:schemeClr val="tx1"/>
                </a:solidFill>
                <a:latin typeface="+mn-lt"/>
                <a:ea typeface="+mn-ea"/>
                <a:cs typeface="+mn-cs"/>
              </a:rPr>
              <a:t>The sales of operations by Abbott Laboratories were completed by the end of 2015, but some assets and liabilities of the sold businesses had not yet been transferred. The 2015 year-end balance sheet reported $107 million in “Current assets held for disposition,” and $373 million in “Current liabilities held for disposition.” Information about the discontinued operations was included in the disclosure note shown in Illustration 4–9.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assets and liabilities held for sale are classified as current because the company expects to complete the transfer of these assets and liabilities in the next fiscal year. </a:t>
            </a:r>
            <a:endParaRPr lang="en-US" b="0" i="0" dirty="0"/>
          </a:p>
        </p:txBody>
      </p:sp>
      <p:sp>
        <p:nvSpPr>
          <p:cNvPr id="4" name="Slide Number Placeholder 3"/>
          <p:cNvSpPr>
            <a:spLocks noGrp="1"/>
          </p:cNvSpPr>
          <p:nvPr>
            <p:ph type="sldNum" sz="quarter" idx="10"/>
          </p:nvPr>
        </p:nvSpPr>
        <p:spPr/>
        <p:txBody>
          <a:bodyPr/>
          <a:lstStyle/>
          <a:p>
            <a:fld id="{20C6E16D-CAFA-4AA7-B962-802FFC832C12}" type="slidenum">
              <a:rPr lang="en-US" smtClean="0"/>
              <a:t>28</a:t>
            </a:fld>
            <a:endParaRPr lang="en-US" dirty="0"/>
          </a:p>
        </p:txBody>
      </p:sp>
    </p:spTree>
    <p:extLst>
      <p:ext uri="{BB962C8B-B14F-4D97-AF65-F5344CB8AC3E}">
        <p14:creationId xmlns:p14="http://schemas.microsoft.com/office/powerpoint/2010/main" val="3425735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29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110876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4–1 </a:t>
            </a:r>
            <a:r>
              <a:rPr lang="en-US" dirty="0"/>
              <a:t>Income Statement</a:t>
            </a:r>
          </a:p>
          <a:p>
            <a:endParaRPr lang="en-US" dirty="0"/>
          </a:p>
          <a:p>
            <a:r>
              <a:rPr lang="en-US" sz="1200" b="0" i="0" u="none" strike="noStrike" kern="1200" baseline="0" dirty="0">
                <a:solidFill>
                  <a:schemeClr val="tx1"/>
                </a:solidFill>
                <a:latin typeface="+mn-lt"/>
                <a:ea typeface="+mn-ea"/>
                <a:cs typeface="+mn-cs"/>
              </a:rPr>
              <a:t>Before we discuss the specific components of an income statement in much depth, let’s take a quick look at the general makeup of the statement. Here we see an income statement for McAllister’s Manufacturing, a hypothetical company. At this point, our objective is only to gain a general perspective on the items reported and classifications contained in corporate income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income statement should include in the heading the name of the company, the title of the statement, and the date or time period. McAllister’s income statement is for the year ended December 31. This means that amounts in the income statement are the result of transactions from January 1 to December 31 of that year. In reality, many companies have reporting periods (often referred to as </a:t>
            </a:r>
            <a:r>
              <a:rPr lang="en-US" sz="1200" b="0" i="1" u="none" strike="noStrike" kern="1200" baseline="0" dirty="0">
                <a:solidFill>
                  <a:schemeClr val="tx1"/>
                </a:solidFill>
                <a:latin typeface="+mn-lt"/>
                <a:ea typeface="+mn-ea"/>
                <a:cs typeface="+mn-cs"/>
              </a:rPr>
              <a:t>fiscal years</a:t>
            </a:r>
            <a:r>
              <a:rPr lang="en-US" sz="1200" b="0" i="0" u="none" strike="noStrike" kern="1200" baseline="0" dirty="0">
                <a:solidFill>
                  <a:schemeClr val="tx1"/>
                </a:solidFill>
                <a:latin typeface="+mn-lt"/>
                <a:ea typeface="+mn-ea"/>
                <a:cs typeface="+mn-cs"/>
              </a:rPr>
              <a:t>) that end in months other than December. Shown here are comparative income statements for two consecutive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look closer at the components of net income. Then we’ll see how net income fits within the concept of comprehensive income and how comprehensive income is reported.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a:t>
            </a:fld>
            <a:endParaRPr lang="en-US" dirty="0"/>
          </a:p>
        </p:txBody>
      </p:sp>
    </p:spTree>
    <p:extLst>
      <p:ext uri="{BB962C8B-B14F-4D97-AF65-F5344CB8AC3E}">
        <p14:creationId xmlns:p14="http://schemas.microsoft.com/office/powerpoint/2010/main" val="21672192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30</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7148010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178954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Accounting changes fall into one of three categories: (1) a change in an accounting principle, (2) a change in estimate, or (3) a change in reporting entity. The correction of an error is another adjustment that is accounted for in the same way as certain accounting changes.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32</a:t>
            </a:fld>
            <a:endParaRPr lang="en-US" dirty="0"/>
          </a:p>
        </p:txBody>
      </p:sp>
    </p:spTree>
    <p:extLst>
      <p:ext uri="{BB962C8B-B14F-4D97-AF65-F5344CB8AC3E}">
        <p14:creationId xmlns:p14="http://schemas.microsoft.com/office/powerpoint/2010/main" val="3091029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change in accounting principle refers to a change from one acceptable accounting method to another. There are many situations that allow alternative treatments for similar transactions. </a:t>
            </a:r>
            <a:r>
              <a:rPr lang="en-US" sz="1200" b="0" i="0" u="none" strike="noStrike" kern="1200" baseline="0" dirty="0">
                <a:solidFill>
                  <a:schemeClr val="tx1"/>
                </a:solidFill>
                <a:latin typeface="+mn-lt"/>
                <a:ea typeface="+mn-ea"/>
                <a:cs typeface="+mn-cs"/>
              </a:rPr>
              <a:t>Common examples of these situations include the choice among FIFO, LIFO, and average cost for the measurement of inventory and among alternative revenue recognition methods. New accounting standard updates issued by the FASB also may require companies to change their accounting methods.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Sometimes the FASB requires a change in accounting principle. These changes in accounting principles potentially hamper the ability of external users to compare financial information among reporting periods because information lacks consistency. The board considers factors such as this, as well as the cost and complexity of adopting new standards, and chooses among various approaches to require implementation by companies. </a:t>
            </a:r>
          </a:p>
          <a:p>
            <a:endParaRPr lang="en-US" sz="1200" b="0" i="0" u="none" strike="noStrike" kern="1200" baseline="0" dirty="0" smtClean="0">
              <a:solidFill>
                <a:schemeClr val="tx1"/>
              </a:solidFill>
              <a:latin typeface="+mn-lt"/>
              <a:ea typeface="+mn-ea"/>
              <a:cs typeface="+mn-cs"/>
            </a:endParaRPr>
          </a:p>
          <a:p>
            <a:pPr marL="228600" indent="-228600">
              <a:buFont typeface="+mj-lt"/>
              <a:buAutoNum type="arabicPeriod"/>
            </a:pPr>
            <a:r>
              <a:rPr lang="en-US" sz="1200" b="1" i="0" u="none" strike="noStrike" kern="1200" baseline="0" dirty="0" smtClean="0">
                <a:solidFill>
                  <a:schemeClr val="tx1"/>
                </a:solidFill>
                <a:latin typeface="+mn-lt"/>
                <a:ea typeface="+mn-ea"/>
                <a:cs typeface="+mn-cs"/>
              </a:rPr>
              <a:t>Retrospective approach. </a:t>
            </a:r>
            <a:r>
              <a:rPr lang="en-US" sz="1200" b="0" i="0" u="none" strike="noStrike" kern="1200" baseline="0" dirty="0" smtClean="0">
                <a:solidFill>
                  <a:schemeClr val="tx1"/>
                </a:solidFill>
                <a:latin typeface="+mn-lt"/>
                <a:ea typeface="+mn-ea"/>
                <a:cs typeface="+mn-cs"/>
              </a:rPr>
              <a:t>The new standard is applied to all periods presented in the financial statements. That is, we restate prior period financial statements as if the new accounting method had been used in those prior periods. We revise the balance of each account affected to make those statements appear as if the newly adopted accounting method had been applied all along. </a:t>
            </a:r>
          </a:p>
          <a:p>
            <a:pPr marL="228600" indent="-228600">
              <a:buFont typeface="+mj-lt"/>
              <a:buAutoNum type="arabicPeriod"/>
            </a:pPr>
            <a:r>
              <a:rPr lang="en-US" sz="1200" b="1" i="0" u="none" strike="noStrike" kern="1200" baseline="0" dirty="0" smtClean="0">
                <a:solidFill>
                  <a:schemeClr val="tx1"/>
                </a:solidFill>
                <a:latin typeface="+mn-lt"/>
                <a:ea typeface="+mn-ea"/>
                <a:cs typeface="+mn-cs"/>
              </a:rPr>
              <a:t>Modified retrospective approach. </a:t>
            </a:r>
            <a:r>
              <a:rPr lang="en-US" sz="1200" b="0" i="0" u="none" strike="noStrike" kern="1200" baseline="0" dirty="0" smtClean="0">
                <a:solidFill>
                  <a:schemeClr val="tx1"/>
                </a:solidFill>
                <a:latin typeface="+mn-lt"/>
                <a:ea typeface="+mn-ea"/>
                <a:cs typeface="+mn-cs"/>
              </a:rPr>
              <a:t>The new standard is applied to the adoption period only. Prior period financial statements are not restated. The cumulative effect of the change on prior periods’ net income is shown as an adjustment to the beginning balance of retained earnings in the adoption period. </a:t>
            </a:r>
          </a:p>
          <a:p>
            <a:pPr marL="228600" indent="-228600">
              <a:buFont typeface="+mj-lt"/>
              <a:buAutoNum type="arabicPeriod"/>
            </a:pPr>
            <a:r>
              <a:rPr lang="en-US" sz="1200" b="1" i="0" u="none" strike="noStrike" kern="1200" baseline="0" dirty="0" smtClean="0">
                <a:solidFill>
                  <a:schemeClr val="tx1"/>
                </a:solidFill>
                <a:latin typeface="+mn-lt"/>
                <a:ea typeface="+mn-ea"/>
                <a:cs typeface="+mn-cs"/>
              </a:rPr>
              <a:t>Prospective approach. </a:t>
            </a:r>
            <a:r>
              <a:rPr lang="en-US" sz="1200" b="0" i="0" u="none" strike="noStrike" kern="1200" baseline="0" dirty="0" smtClean="0">
                <a:solidFill>
                  <a:schemeClr val="tx1"/>
                </a:solidFill>
                <a:latin typeface="+mn-lt"/>
                <a:ea typeface="+mn-ea"/>
                <a:cs typeface="+mn-cs"/>
              </a:rPr>
              <a:t>This approach requires neither a modification of prior period financial statements nor an adjustment to account balances. Instead, the change is simply implemented in the current period and all future periods. </a:t>
            </a:r>
          </a:p>
          <a:p>
            <a:pPr marL="228600" indent="-228600">
              <a:buFont typeface="+mj-lt"/>
              <a:buAutoNum type="arabicPeriod"/>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smtClean="0">
                <a:solidFill>
                  <a:schemeClr val="tx1"/>
                </a:solidFill>
                <a:latin typeface="+mn-lt"/>
                <a:ea typeface="+mn-ea"/>
                <a:cs typeface="+mn-cs"/>
              </a:rPr>
              <a:t>Occasionally, without being required by the FASB, a company will change from one generally accepted accounting principle to another. For example, a company may decide to change its inventory method from LIFO to FIFO. When this occurs, inventory and cost of goods sold are measured in one reporting period using LIFO, but then are measured using FIFO in a subsequent period. Inventory and cost of goods sold, and hence net income, for the two periods are not comparable. To improve comparability and consistency, GAAP typically requires that voluntary accounting changes be accounted for retrospectively.</a:t>
            </a:r>
            <a:endParaRPr lang="en-US" dirty="0" smtClean="0"/>
          </a:p>
          <a:p>
            <a:pPr marL="228600" indent="-228600">
              <a:buFont typeface="+mj-lt"/>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33</a:t>
            </a:fld>
            <a:endParaRPr lang="en-US" dirty="0"/>
          </a:p>
        </p:txBody>
      </p:sp>
    </p:spTree>
    <p:extLst>
      <p:ext uri="{BB962C8B-B14F-4D97-AF65-F5344CB8AC3E}">
        <p14:creationId xmlns:p14="http://schemas.microsoft.com/office/powerpoint/2010/main" val="3576862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change in depreciation, amortization, or depletion method is considered to be a change in accounting estimate that is achieved by a change in accounting principle. We account for this change prospectively, almost exactly as we would any other change in estimate. One difference is that most changes in estimate don’t require a company to justify the change. However, this change in estimate is a result of changing an accounting principle and therefore requires a clear justification as to why the new method is preferable.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34</a:t>
            </a:fld>
            <a:endParaRPr lang="en-US" dirty="0"/>
          </a:p>
        </p:txBody>
      </p:sp>
    </p:spTree>
    <p:extLst>
      <p:ext uri="{BB962C8B-B14F-4D97-AF65-F5344CB8AC3E}">
        <p14:creationId xmlns:p14="http://schemas.microsoft.com/office/powerpoint/2010/main" val="21347759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Estimates are a necessary aspect of accounting. A few of the more common accounting estimates are the amount of future bad debts on existing accounts receivable, the useful life and residual value of a depreciable asset, and future warranty expenses.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estimates require the prediction of future events, it’s not unusual for them to turn out to be wrong. When an estimate is modified as new information comes to light, accounting for the change in estimate is quite straightforward. We do not revise prior years’ financial statements to reflect the new estimate. Instead, we merely incorporate the new estimate in any related accounting determinations from that point on, that is, we account for a change in accounting estimate prospectively. If the effect of the change is material, a disclosure note is needed to describe the change and its effect on both net income and earnings per share.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35</a:t>
            </a:fld>
            <a:endParaRPr lang="en-US" dirty="0"/>
          </a:p>
        </p:txBody>
      </p:sp>
    </p:spTree>
    <p:extLst>
      <p:ext uri="{BB962C8B-B14F-4D97-AF65-F5344CB8AC3E}">
        <p14:creationId xmlns:p14="http://schemas.microsoft.com/office/powerpoint/2010/main" val="10166728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Errors occur when transactions are either recorded incorrectly or not recorded at all. </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Accountants employ various control mechanisms to ensure that transactions are accounted for correctly. In spite of this, errors occur. When errors do occur, they can affect any one or several of the financial statement elements on any of the financial statements a company prepares. In fact, many kinds of errors simultaneously affect more than one financial statement. When errors are discovered, they should be corrected.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errors are discovered in the same year that they are made. These errors are simple to correct. The original erroneous journal entry is reversed and the appropriate entry is recorded. If an error is discovered in a year subsequent to the year the error is made, the accounting treatment depends on whether or not the error is material with respect to its effect on the financial statements. In practice, the vast majority of errors are not material and are, therefore, simply corrected in the year discovered. However, material errors that are discovered in subsequent periods require a prior period adjustment.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36</a:t>
            </a:fld>
            <a:endParaRPr lang="en-US" dirty="0"/>
          </a:p>
        </p:txBody>
      </p:sp>
    </p:spTree>
    <p:extLst>
      <p:ext uri="{BB962C8B-B14F-4D97-AF65-F5344CB8AC3E}">
        <p14:creationId xmlns:p14="http://schemas.microsoft.com/office/powerpoint/2010/main" val="9664239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729">
              <a:defRPr/>
            </a:pPr>
            <a:r>
              <a:rPr lang="en-US" sz="1200" b="0" i="0" u="none" strike="noStrike" kern="1200" baseline="0" dirty="0">
                <a:solidFill>
                  <a:schemeClr val="tx1"/>
                </a:solidFill>
                <a:latin typeface="+mn-lt"/>
                <a:ea typeface="+mn-ea"/>
                <a:cs typeface="+mn-cs"/>
              </a:rPr>
              <a:t>Assume that after its financial statements are published and distributed to shareholders, Roush Distribution Company discovers a material error in the statements. What does it do? Roush must make a </a:t>
            </a:r>
            <a:r>
              <a:rPr lang="en-US" sz="1200" b="1" i="0" u="none" strike="noStrike" kern="1200" baseline="0" dirty="0">
                <a:solidFill>
                  <a:schemeClr val="tx1"/>
                </a:solidFill>
                <a:latin typeface="+mn-lt"/>
                <a:ea typeface="+mn-ea"/>
                <a:cs typeface="+mn-cs"/>
              </a:rPr>
              <a:t>prior period adjustment</a:t>
            </a:r>
            <a:r>
              <a:rPr lang="en-US" sz="1200" b="0" i="0" u="none" strike="noStrike" kern="1200" baseline="0" dirty="0">
                <a:solidFill>
                  <a:schemeClr val="tx1"/>
                </a:solidFill>
                <a:latin typeface="+mn-lt"/>
                <a:ea typeface="+mn-ea"/>
                <a:cs typeface="+mn-cs"/>
              </a:rPr>
              <a:t>. Roush would record a journal entry that adjusts any balance sheet accounts to their appropriate levels and would account for the income effects of the error by increasing or decreasing the beginning retained earnings balance in a statement of shareholders’ equity. Remember, net income in prior periods was closed to retained earnings so, by adjusting retained earnings, the prior period adjustment accounts for the error’s effect on prior periods’ net income. </a:t>
            </a:r>
          </a:p>
          <a:p>
            <a:pPr defTabSz="939729">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Simply reporting a corrected retained earnings amount might cause misunderstanding for someone familiar with the previously reported amount. Explicitly reporting a prior period adjustment in the statement of shareholders’ equity (or statement of retained earnings if that’s presented instead) highlights the adjustment and avoids this confusion.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reporting the prior period adjustment to retained earnings, previous years’ financial statements that are incorrect as a result of the error are retrospectively restated to reflect the correction. Also, a disclosure note communicates the impact of the error on prior periods’ net income.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37</a:t>
            </a:fld>
            <a:endParaRPr lang="en-US" dirty="0"/>
          </a:p>
        </p:txBody>
      </p:sp>
    </p:spTree>
    <p:extLst>
      <p:ext uri="{BB962C8B-B14F-4D97-AF65-F5344CB8AC3E}">
        <p14:creationId xmlns:p14="http://schemas.microsoft.com/office/powerpoint/2010/main" val="9664239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We’ve discussed that the income statement reports a company’s net income for the period. Net income is reported in total dollars (total dollars of revenues minus total dollars of expenses) and represents the total profits that the company has generated for </a:t>
            </a:r>
            <a:r>
              <a:rPr lang="en-US" sz="1200" b="0" i="1" u="none" strike="noStrike" kern="1200" baseline="0" dirty="0" smtClean="0">
                <a:solidFill>
                  <a:schemeClr val="tx1"/>
                </a:solidFill>
                <a:latin typeface="+mn-lt"/>
                <a:ea typeface="+mn-ea"/>
                <a:cs typeface="+mn-cs"/>
              </a:rPr>
              <a:t>all shareholders </a:t>
            </a:r>
            <a:r>
              <a:rPr lang="en-US" sz="1200" b="0" i="0" u="none" strike="noStrike" kern="1200" baseline="0" dirty="0" smtClean="0">
                <a:solidFill>
                  <a:schemeClr val="tx1"/>
                </a:solidFill>
                <a:latin typeface="+mn-lt"/>
                <a:ea typeface="+mn-ea"/>
                <a:cs typeface="+mn-cs"/>
              </a:rPr>
              <a:t>during the period. However, for individual decision making, investors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want to know how much profit has been generated for </a:t>
            </a:r>
            <a:r>
              <a:rPr lang="en-US" sz="1200" b="0" i="1" u="none" strike="noStrike" kern="1200" baseline="0" dirty="0" smtClean="0">
                <a:solidFill>
                  <a:schemeClr val="tx1"/>
                </a:solidFill>
                <a:latin typeface="+mn-lt"/>
                <a:ea typeface="+mn-ea"/>
                <a:cs typeface="+mn-cs"/>
              </a:rPr>
              <a:t>each shareholder</a:t>
            </a:r>
            <a:r>
              <a:rPr lang="en-US" sz="1200" b="0" i="0" u="none" strike="noStrike" kern="1200" baseline="0" dirty="0" smtClean="0">
                <a:solidFill>
                  <a:schemeClr val="tx1"/>
                </a:solidFill>
                <a:latin typeface="+mn-lt"/>
                <a:ea typeface="+mn-ea"/>
                <a:cs typeface="+mn-cs"/>
              </a:rPr>
              <a:t>. To know this, we calculate </a:t>
            </a:r>
            <a:r>
              <a:rPr lang="en-US" sz="1200" b="1" i="0" u="none" strike="noStrike" kern="1200" baseline="0" dirty="0" smtClean="0">
                <a:solidFill>
                  <a:schemeClr val="tx1"/>
                </a:solidFill>
                <a:latin typeface="+mn-lt"/>
                <a:ea typeface="+mn-ea"/>
                <a:cs typeface="+mn-cs"/>
              </a:rPr>
              <a:t>earnings per share (EPS) </a:t>
            </a:r>
            <a:r>
              <a:rPr lang="en-US" sz="1200" b="0" i="0" u="none" strike="noStrike" kern="1200" baseline="0" dirty="0" smtClean="0">
                <a:solidFill>
                  <a:schemeClr val="tx1"/>
                </a:solidFill>
                <a:latin typeface="+mn-lt"/>
                <a:ea typeface="+mn-ea"/>
                <a:cs typeface="+mn-cs"/>
              </a:rPr>
              <a:t>to relate the amount of net income a company generates to the number of common shares outstanding.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EPS provides a convenient way for investors to link the company’s profitability to the value of an individual share of ownership. The ratio of stock price per share to earnings per share (the PE ratio) is one of the most widely used financial metrics in the investment world. EPS also makes it easier to compare the performance of the company over time and with other companies. Larger companies may naturally have larger dollar amounts of net income, but they do not always generate more profit for each shareholder.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U.S. GAAP requires that public companies report two specific calculations of EPS: </a:t>
            </a:r>
          </a:p>
          <a:p>
            <a:pPr marL="228600" indent="-228600">
              <a:buFont typeface="+mj-lt"/>
              <a:buAutoNum type="arabicPeriod"/>
            </a:pPr>
            <a:r>
              <a:rPr lang="en-US" dirty="0"/>
              <a:t>B</a:t>
            </a:r>
            <a:r>
              <a:rPr lang="en-US" sz="1200" b="0" i="0" u="none" strike="noStrike" kern="1200" baseline="0" dirty="0" smtClean="0">
                <a:solidFill>
                  <a:schemeClr val="tx1"/>
                </a:solidFill>
                <a:latin typeface="+mn-lt"/>
                <a:ea typeface="+mn-ea"/>
                <a:cs typeface="+mn-cs"/>
              </a:rPr>
              <a:t>asic EPS </a:t>
            </a:r>
          </a:p>
          <a:p>
            <a:pPr marL="228600" indent="-228600">
              <a:buFont typeface="+mj-lt"/>
              <a:buAutoNum type="arabicPeriod"/>
            </a:pPr>
            <a:r>
              <a:rPr lang="en-US" dirty="0"/>
              <a:t>D</a:t>
            </a:r>
            <a:r>
              <a:rPr lang="en-US" sz="1200" b="0" i="0" u="none" strike="noStrike" kern="1200" baseline="0" dirty="0" smtClean="0">
                <a:solidFill>
                  <a:schemeClr val="tx1"/>
                </a:solidFill>
                <a:latin typeface="+mn-lt"/>
                <a:ea typeface="+mn-ea"/>
                <a:cs typeface="+mn-cs"/>
              </a:rPr>
              <a:t>iluted EPS</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Basic EPS </a:t>
            </a:r>
            <a:r>
              <a:rPr lang="en-US" sz="1200" b="0" i="0" u="none" strike="noStrike" kern="1200" baseline="0" dirty="0" smtClean="0">
                <a:solidFill>
                  <a:schemeClr val="tx1"/>
                </a:solidFill>
                <a:latin typeface="+mn-lt"/>
                <a:ea typeface="+mn-ea"/>
                <a:cs typeface="+mn-cs"/>
              </a:rPr>
              <a:t>equals total net income (less any dividends to preferred shareholders) divided by the weighted-average number of common shares outstanding. Dividends to preferred shareholders are subtracted from net income in the numerator because those dividends are distributions of the company not available to common shareholders. The denominator is the weighted-average of common shares outstanding, rather than the number of shares outstanding at the beginning or end of the period, because the goal is to relate performance for the period to the shares that were in place throughout that period. The number of common shares may change over the year from additional issuances or company buybacks, so a weighted average better reflects the number of shares outstanding for the period. The resulting EPS provides a measure of net income generated for each common shareholder during the period. </a:t>
            </a:r>
            <a:endParaRPr lang="en-IN"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For example, suppose the </a:t>
            </a:r>
            <a:r>
              <a:rPr lang="en-US" sz="1200" b="0" i="0" u="none" strike="noStrike" kern="1200" baseline="0" dirty="0" err="1" smtClean="0">
                <a:solidFill>
                  <a:schemeClr val="tx1"/>
                </a:solidFill>
                <a:latin typeface="+mn-lt"/>
                <a:ea typeface="+mn-ea"/>
                <a:cs typeface="+mn-cs"/>
              </a:rPr>
              <a:t>Fetzer</a:t>
            </a:r>
            <a:r>
              <a:rPr lang="en-US" sz="1200" b="0" i="0" u="none" strike="noStrike" kern="1200" baseline="0" dirty="0" smtClean="0">
                <a:solidFill>
                  <a:schemeClr val="tx1"/>
                </a:solidFill>
                <a:latin typeface="+mn-lt"/>
                <a:ea typeface="+mn-ea"/>
                <a:cs typeface="+mn-cs"/>
              </a:rPr>
              <a:t> Corporation reported net income of $600,000 for its fiscal year ended December 31, 2018. Preferred stock dividends of $75,000 were declared during the year. </a:t>
            </a:r>
            <a:r>
              <a:rPr lang="en-US" sz="1200" b="0" i="0" u="none" strike="noStrike" kern="1200" baseline="0" dirty="0" err="1" smtClean="0">
                <a:solidFill>
                  <a:schemeClr val="tx1"/>
                </a:solidFill>
                <a:latin typeface="+mn-lt"/>
                <a:ea typeface="+mn-ea"/>
                <a:cs typeface="+mn-cs"/>
              </a:rPr>
              <a:t>Fetzer</a:t>
            </a:r>
            <a:r>
              <a:rPr lang="en-US" sz="1200" b="0" i="0" u="none" strike="noStrike" kern="1200" baseline="0" dirty="0" smtClean="0">
                <a:solidFill>
                  <a:schemeClr val="tx1"/>
                </a:solidFill>
                <a:latin typeface="+mn-lt"/>
                <a:ea typeface="+mn-ea"/>
                <a:cs typeface="+mn-cs"/>
              </a:rPr>
              <a:t> had one million shares of common stock outstanding at the beginning of the year and issued an additional one million shares on March 31, 2018. Basic EPS of $0.30 per share for 2018 is computed as shown here.</a:t>
            </a:r>
            <a:endParaRPr lang="en-US" dirty="0" smtClean="0"/>
          </a:p>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38</a:t>
            </a:fld>
            <a:endParaRPr lang="en-US" dirty="0"/>
          </a:p>
        </p:txBody>
      </p:sp>
    </p:spTree>
    <p:extLst>
      <p:ext uri="{BB962C8B-B14F-4D97-AF65-F5344CB8AC3E}">
        <p14:creationId xmlns:p14="http://schemas.microsoft.com/office/powerpoint/2010/main" val="14220376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Diluted EPS </a:t>
            </a:r>
            <a:r>
              <a:rPr lang="en-US" sz="1200" b="0" i="0" u="none" strike="noStrike" kern="1200" baseline="0" dirty="0">
                <a:solidFill>
                  <a:schemeClr val="tx1"/>
                </a:solidFill>
                <a:latin typeface="+mn-lt"/>
                <a:ea typeface="+mn-ea"/>
                <a:cs typeface="+mn-cs"/>
              </a:rPr>
              <a:t>incorporates the dilutive effect of all </a:t>
            </a:r>
            <a:r>
              <a:rPr lang="en-US" sz="1200" b="0" i="1" u="none" strike="noStrike" kern="1200" baseline="0" dirty="0">
                <a:solidFill>
                  <a:schemeClr val="tx1"/>
                </a:solidFill>
                <a:latin typeface="+mn-lt"/>
                <a:ea typeface="+mn-ea"/>
                <a:cs typeface="+mn-cs"/>
              </a:rPr>
              <a:t>potential </a:t>
            </a:r>
            <a:r>
              <a:rPr lang="en-US" sz="1200" b="0" i="0" u="none" strike="noStrike" kern="1200" baseline="0" dirty="0">
                <a:solidFill>
                  <a:schemeClr val="tx1"/>
                </a:solidFill>
                <a:latin typeface="+mn-lt"/>
                <a:ea typeface="+mn-ea"/>
                <a:cs typeface="+mn-cs"/>
              </a:rPr>
              <a:t>common shares in the calculation of EPS. Dilution refers to the reduction in EPS that occurs as the number of common shares outstanding increases. Companies may have certain securities outstanding that could be converted into common shares, or they could have stock options outstanding that create additional common shares if the options were exercised. Because these items could cause the number of shares in the denominator to increase, they potentially decrease EPS. </a:t>
            </a:r>
            <a:endParaRPr lang="en-IN" b="1" dirty="0"/>
          </a:p>
        </p:txBody>
      </p:sp>
      <p:sp>
        <p:nvSpPr>
          <p:cNvPr id="4" name="Slide Number Placeholder 3"/>
          <p:cNvSpPr>
            <a:spLocks noGrp="1"/>
          </p:cNvSpPr>
          <p:nvPr>
            <p:ph type="sldNum" sz="quarter" idx="10"/>
          </p:nvPr>
        </p:nvSpPr>
        <p:spPr/>
        <p:txBody>
          <a:bodyPr/>
          <a:lstStyle/>
          <a:p>
            <a:fld id="{20C6E16D-CAFA-4AA7-B962-802FFC832C12}" type="slidenum">
              <a:rPr lang="en-US" smtClean="0"/>
              <a:t>39</a:t>
            </a:fld>
            <a:endParaRPr lang="en-US" dirty="0"/>
          </a:p>
        </p:txBody>
      </p:sp>
    </p:spTree>
    <p:extLst>
      <p:ext uri="{BB962C8B-B14F-4D97-AF65-F5344CB8AC3E}">
        <p14:creationId xmlns:p14="http://schemas.microsoft.com/office/powerpoint/2010/main" val="3022228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Unlike the balance sheet, which is a position statement </a:t>
            </a:r>
            <a:r>
              <a:rPr lang="en-US" sz="1200" b="0" i="1" u="none" strike="noStrike" kern="1200" baseline="0" dirty="0">
                <a:solidFill>
                  <a:schemeClr val="tx1"/>
                </a:solidFill>
                <a:latin typeface="+mn-lt"/>
                <a:ea typeface="+mn-ea"/>
                <a:cs typeface="+mn-cs"/>
              </a:rPr>
              <a:t>at a point in time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income statement measures activity </a:t>
            </a:r>
            <a:r>
              <a:rPr lang="en-US" sz="1200" b="0" i="1" u="none" strike="noStrike" kern="1200" baseline="0" dirty="0">
                <a:solidFill>
                  <a:schemeClr val="tx1"/>
                </a:solidFill>
                <a:latin typeface="+mn-lt"/>
                <a:ea typeface="+mn-ea"/>
                <a:cs typeface="+mn-cs"/>
              </a:rPr>
              <a:t>over a period of time</a:t>
            </a:r>
            <a:r>
              <a:rPr lang="en-US" sz="1200" b="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income statement reports the revenues, expenses, gains, and losses that have occurred during the reporting period.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Revenues</a:t>
            </a:r>
            <a:r>
              <a:rPr lang="en-US" sz="1200" b="0" i="0" u="none" strike="noStrike" kern="1200" baseline="0" dirty="0">
                <a:solidFill>
                  <a:schemeClr val="tx1"/>
                </a:solidFill>
                <a:latin typeface="+mn-lt"/>
                <a:ea typeface="+mn-ea"/>
                <a:cs typeface="+mn-cs"/>
              </a:rPr>
              <a:t> are inflows of resources resulting from providing goods or services to customers.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Expenses</a:t>
            </a:r>
            <a:r>
              <a:rPr lang="en-US" sz="1200" b="0" i="0" u="none" strike="noStrike" kern="1200" baseline="0" dirty="0">
                <a:solidFill>
                  <a:schemeClr val="tx1"/>
                </a:solidFill>
                <a:latin typeface="+mn-lt"/>
                <a:ea typeface="+mn-ea"/>
                <a:cs typeface="+mn-cs"/>
              </a:rPr>
              <a:t> are outflows of resources incurred while generating revenue. They represent the costs of providing goods and services.</a:t>
            </a:r>
          </a:p>
          <a:p>
            <a:endParaRPr lang="en-US" sz="1200" b="0" i="0" u="none" strike="noStrike" kern="1200" baseline="0" dirty="0">
              <a:solidFill>
                <a:schemeClr val="tx1"/>
              </a:solidFill>
              <a:latin typeface="+mn-lt"/>
              <a:ea typeface="+mn-ea"/>
              <a:cs typeface="+mn-cs"/>
            </a:endParaRPr>
          </a:p>
          <a:p>
            <a:endParaRPr lang="en-IN"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4–10 </a:t>
            </a:r>
            <a:r>
              <a:rPr lang="en-US" dirty="0"/>
              <a:t>EPS </a:t>
            </a:r>
            <a:r>
              <a:rPr lang="en-US" dirty="0" smtClean="0"/>
              <a:t>Disclosures—Abbott </a:t>
            </a:r>
            <a:r>
              <a:rPr lang="en-US" dirty="0"/>
              <a:t>Laboratories</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the income statement includes discontinued operations, we report per-share amounts for both income (loss) from continuing operations and for net income (loss), as well as for the discontinued operations. We see this demonstrated for Abbott Laboratories here.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40</a:t>
            </a:fld>
            <a:endParaRPr lang="en-US" dirty="0"/>
          </a:p>
        </p:txBody>
      </p:sp>
    </p:spTree>
    <p:extLst>
      <p:ext uri="{BB962C8B-B14F-4D97-AF65-F5344CB8AC3E}">
        <p14:creationId xmlns:p14="http://schemas.microsoft.com/office/powerpoint/2010/main" val="30222281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1121270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Net income, as we have already discussed, includes all revenues, expenses, gains, and losses reported in the income statement. </a:t>
            </a:r>
            <a:r>
              <a:rPr lang="en-US" sz="1200" b="1" i="0" u="none" strike="noStrike" kern="1200" baseline="0" dirty="0">
                <a:solidFill>
                  <a:schemeClr val="tx1"/>
                </a:solidFill>
                <a:latin typeface="+mn-lt"/>
                <a:ea typeface="+mn-ea"/>
                <a:cs typeface="+mn-cs"/>
              </a:rPr>
              <a:t>Comprehensive income </a:t>
            </a:r>
            <a:r>
              <a:rPr lang="en-US" sz="1200" b="0" i="0" u="none" strike="noStrike" kern="1200" baseline="0" dirty="0">
                <a:solidFill>
                  <a:schemeClr val="tx1"/>
                </a:solidFill>
                <a:latin typeface="+mn-lt"/>
                <a:ea typeface="+mn-ea"/>
                <a:cs typeface="+mn-cs"/>
              </a:rPr>
              <a:t>provides a broader perspective of income and includes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revenues, expenses, gains, and losses for the period. In other words, comprehensive income includes net income plus other changes in shareholders’ equity that do not represent transactions with owners.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professionals have engaged in an ongoing debate concerning whether certain gains and losses should be included as components of net income or as part of other comprehensive income, and how comprehensive income should be reported. The FASB decided to maintain the traditional view of net income, requiring the income statement, but also to require companies to </a:t>
            </a:r>
            <a:r>
              <a:rPr lang="en-US" sz="1200" b="0" i="0" u="none" strike="noStrike" kern="1200" baseline="0" dirty="0" smtClean="0">
                <a:solidFill>
                  <a:schemeClr val="tx1"/>
                </a:solidFill>
                <a:latin typeface="+mn-lt"/>
                <a:ea typeface="+mn-ea"/>
                <a:cs typeface="+mn-cs"/>
              </a:rPr>
              <a:t>report </a:t>
            </a:r>
            <a:r>
              <a:rPr lang="en-US" sz="1200" b="0" i="0" u="none" strike="noStrike" kern="1200" baseline="0" dirty="0">
                <a:solidFill>
                  <a:schemeClr val="tx1"/>
                </a:solidFill>
                <a:latin typeface="+mn-lt"/>
                <a:ea typeface="+mn-ea"/>
                <a:cs typeface="+mn-cs"/>
              </a:rPr>
              <a:t>the expanded concept of comprehensive income. We discuss some of these issues next.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calculation of net income omits certain types of gains, losses, and other adjustments that are instead included in </a:t>
            </a:r>
            <a:r>
              <a:rPr lang="en-US" sz="1200" b="1" i="0" u="none" strike="noStrike" kern="1200" baseline="0" dirty="0" smtClean="0">
                <a:solidFill>
                  <a:schemeClr val="tx1"/>
                </a:solidFill>
                <a:latin typeface="+mn-lt"/>
                <a:ea typeface="+mn-ea"/>
                <a:cs typeface="+mn-cs"/>
              </a:rPr>
              <a:t>other comprehensive income (OCI)</a:t>
            </a:r>
            <a:r>
              <a:rPr lang="en-US" sz="120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For example, certain investments are reported in the balance sheet at their fair values, but that the gains and losses resulting from adjusting those investments to fair value might not be included in net income. Instead, they are reported as other comprehensive income (loss).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Companies must report both net income and comprehensive income and reconcile the difference between the two. </a:t>
            </a:r>
            <a:r>
              <a:rPr lang="en-US" sz="1200" b="0" i="1" u="none" strike="noStrike" kern="1200" baseline="0" dirty="0" smtClean="0">
                <a:solidFill>
                  <a:schemeClr val="tx1"/>
                </a:solidFill>
                <a:latin typeface="+mn-lt"/>
                <a:ea typeface="+mn-ea"/>
                <a:cs typeface="+mn-cs"/>
              </a:rPr>
              <a:t>Be sure to remember that net income actually is a part of comprehensive income. </a:t>
            </a:r>
            <a:r>
              <a:rPr lang="en-US" sz="1200" b="0" i="0" u="none" strike="noStrike" kern="1200" baseline="0" dirty="0" smtClean="0">
                <a:solidFill>
                  <a:schemeClr val="tx1"/>
                </a:solidFill>
                <a:latin typeface="+mn-lt"/>
                <a:ea typeface="+mn-ea"/>
                <a:cs typeface="+mn-cs"/>
              </a:rPr>
              <a:t>The reconciliation simply extends net income to include other comprehensive income items, reported net of tax. </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42</a:t>
            </a:fld>
            <a:endParaRPr lang="en-US" dirty="0"/>
          </a:p>
        </p:txBody>
      </p:sp>
    </p:spTree>
    <p:extLst>
      <p:ext uri="{BB962C8B-B14F-4D97-AF65-F5344CB8AC3E}">
        <p14:creationId xmlns:p14="http://schemas.microsoft.com/office/powerpoint/2010/main" val="33653238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information in the income statement and other comprehensive income </a:t>
            </a:r>
            <a:r>
              <a:rPr lang="en-US" dirty="0"/>
              <a:t>items </a:t>
            </a:r>
            <a:r>
              <a:rPr lang="en-IN" dirty="0"/>
              <a:t>can be presented either</a:t>
            </a:r>
          </a:p>
          <a:p>
            <a:pPr marL="234932" indent="-234932">
              <a:buFont typeface="+mj-lt"/>
              <a:buAutoNum type="arabicPeriod"/>
            </a:pPr>
            <a:r>
              <a:rPr lang="en-IN" dirty="0"/>
              <a:t>in a single, continuous statement of comprehensive income or </a:t>
            </a:r>
          </a:p>
          <a:p>
            <a:pPr marL="234932" indent="-234932">
              <a:buFont typeface="+mj-lt"/>
              <a:buAutoNum type="arabicPeriod"/>
            </a:pPr>
            <a:r>
              <a:rPr lang="en-IN" dirty="0" smtClean="0"/>
              <a:t>in </a:t>
            </a:r>
            <a:r>
              <a:rPr lang="en-IN" dirty="0"/>
              <a:t>two separate, but consecutive </a:t>
            </a:r>
            <a:r>
              <a:rPr lang="en-IN" dirty="0" smtClean="0"/>
              <a:t>statements: </a:t>
            </a:r>
            <a:endParaRPr lang="en-IN" dirty="0"/>
          </a:p>
          <a:p>
            <a:pPr marL="704797" lvl="1" indent="-234932">
              <a:buFont typeface="Arial" panose="020B0604020202020204" pitchFamily="34" charset="0"/>
              <a:buChar char="•"/>
            </a:pPr>
            <a:r>
              <a:rPr lang="en-IN" dirty="0"/>
              <a:t>an income statement and </a:t>
            </a:r>
          </a:p>
          <a:p>
            <a:pPr marL="704797" lvl="1" indent="-234932">
              <a:buFont typeface="Arial" panose="020B0604020202020204" pitchFamily="34" charset="0"/>
              <a:buChar char="•"/>
            </a:pPr>
            <a:r>
              <a:rPr lang="en-IN" dirty="0"/>
              <a:t>a </a:t>
            </a:r>
            <a:r>
              <a:rPr lang="en-US" dirty="0"/>
              <a:t>statement of comprehensive income.</a:t>
            </a:r>
          </a:p>
        </p:txBody>
      </p:sp>
      <p:sp>
        <p:nvSpPr>
          <p:cNvPr id="4" name="Slide Number Placeholder 3"/>
          <p:cNvSpPr>
            <a:spLocks noGrp="1"/>
          </p:cNvSpPr>
          <p:nvPr>
            <p:ph type="sldNum" sz="quarter" idx="10"/>
          </p:nvPr>
        </p:nvSpPr>
        <p:spPr/>
        <p:txBody>
          <a:bodyPr/>
          <a:lstStyle/>
          <a:p>
            <a:fld id="{20C6E16D-CAFA-4AA7-B962-802FFC832C12}" type="slidenum">
              <a:rPr lang="en-US" smtClean="0"/>
              <a:t>43</a:t>
            </a:fld>
            <a:endParaRPr lang="en-US" dirty="0"/>
          </a:p>
        </p:txBody>
      </p:sp>
    </p:spTree>
    <p:extLst>
      <p:ext uri="{BB962C8B-B14F-4D97-AF65-F5344CB8AC3E}">
        <p14:creationId xmlns:p14="http://schemas.microsoft.com/office/powerpoint/2010/main" val="33653238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4–11 </a:t>
            </a:r>
            <a:r>
              <a:rPr lang="en-US" dirty="0"/>
              <a:t>Comprehensive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4–12 </a:t>
            </a:r>
            <a:r>
              <a:rPr lang="en-US" dirty="0"/>
              <a:t>Comprehensive Income Presented</a:t>
            </a:r>
            <a:r>
              <a:rPr lang="en-US" baseline="0" dirty="0"/>
              <a:t> as a Separate </a:t>
            </a:r>
            <a:r>
              <a:rPr lang="en-US" baseline="0" dirty="0" smtClean="0"/>
              <a:t>Statement—</a:t>
            </a:r>
            <a:r>
              <a:rPr lang="en-US" baseline="0" dirty="0" err="1" smtClean="0"/>
              <a:t>Astro</a:t>
            </a:r>
            <a:r>
              <a:rPr lang="en-US" baseline="0" dirty="0"/>
              <a:t>-Med Inc.</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component of other comprehensive income can be displayed net of tax or alternatively, before tax with one amount shown for the aggregate income tax expense (or benefit).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companies choose to present comprehensive income in a single statement. On the other hand, in its financial statements, Astro-Med Inc., a manufacturer of a broad range of specialty technology products, chose to use the separate statement approach, as shown here.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44</a:t>
            </a:fld>
            <a:endParaRPr lang="en-US" dirty="0"/>
          </a:p>
        </p:txBody>
      </p:sp>
    </p:spTree>
    <p:extLst>
      <p:ext uri="{BB962C8B-B14F-4D97-AF65-F5344CB8AC3E}">
        <p14:creationId xmlns:p14="http://schemas.microsoft.com/office/powerpoint/2010/main" val="17834705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addition to reporting OCI that occurs in the current reporting period, we must also report these amounts on a cumulative basis in the balance sheet. This is consistent with the way we report net income for the period in the income statement and also report accumulated net income (that hasn’t been distributed as dividends) in the balance sheet as retained earnings. Similarly, we report OCI for the period in the statement of comprehensive income and also report </a:t>
            </a:r>
            <a:r>
              <a:rPr lang="en-US" sz="1200" b="1" i="0" u="none" strike="noStrike" kern="1200" baseline="0" dirty="0">
                <a:solidFill>
                  <a:schemeClr val="tx1"/>
                </a:solidFill>
                <a:latin typeface="+mn-lt"/>
                <a:ea typeface="+mn-ea"/>
                <a:cs typeface="+mn-cs"/>
              </a:rPr>
              <a:t>accumulated other comprehensive income (AOCI) </a:t>
            </a:r>
            <a:r>
              <a:rPr lang="en-US" sz="1200" b="0" i="0" u="none" strike="noStrike" kern="1200" baseline="0" dirty="0">
                <a:solidFill>
                  <a:schemeClr val="tx1"/>
                </a:solidFill>
                <a:latin typeface="+mn-lt"/>
                <a:ea typeface="+mn-ea"/>
                <a:cs typeface="+mn-cs"/>
              </a:rPr>
              <a:t>in the balance sheet. </a:t>
            </a:r>
            <a:r>
              <a:rPr lang="en-IN" dirty="0"/>
              <a:t>This is demonstrated in the</a:t>
            </a:r>
            <a:r>
              <a:rPr lang="en-IN" baseline="0" dirty="0"/>
              <a:t> illustration</a:t>
            </a:r>
            <a:r>
              <a:rPr lang="en-IN" dirty="0"/>
              <a:t> in</a:t>
            </a:r>
            <a:r>
              <a:rPr lang="en-IN" baseline="0" dirty="0"/>
              <a:t> the next slide</a:t>
            </a:r>
            <a:r>
              <a:rPr lang="en-IN" dirty="0"/>
              <a:t> for Astro-Med Inc.</a:t>
            </a:r>
          </a:p>
        </p:txBody>
      </p:sp>
      <p:sp>
        <p:nvSpPr>
          <p:cNvPr id="4" name="Slide Number Placeholder 3"/>
          <p:cNvSpPr>
            <a:spLocks noGrp="1"/>
          </p:cNvSpPr>
          <p:nvPr>
            <p:ph type="sldNum" sz="quarter" idx="10"/>
          </p:nvPr>
        </p:nvSpPr>
        <p:spPr/>
        <p:txBody>
          <a:bodyPr/>
          <a:lstStyle/>
          <a:p>
            <a:fld id="{20C6E16D-CAFA-4AA7-B962-802FFC832C12}" type="slidenum">
              <a:rPr lang="en-US" smtClean="0"/>
              <a:t>45</a:t>
            </a:fld>
            <a:endParaRPr lang="en-US" dirty="0"/>
          </a:p>
        </p:txBody>
      </p:sp>
    </p:spTree>
    <p:extLst>
      <p:ext uri="{BB962C8B-B14F-4D97-AF65-F5344CB8AC3E}">
        <p14:creationId xmlns:p14="http://schemas.microsoft.com/office/powerpoint/2010/main" val="30536625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Illustration </a:t>
            </a:r>
            <a:r>
              <a:rPr lang="en-IN" dirty="0" smtClean="0"/>
              <a:t>4–13 </a:t>
            </a:r>
            <a:r>
              <a:rPr lang="en-IN" dirty="0"/>
              <a:t>Shareholders’ </a:t>
            </a:r>
            <a:r>
              <a:rPr lang="en-IN" dirty="0" smtClean="0"/>
              <a:t>Equity</a:t>
            </a:r>
            <a:r>
              <a:rPr lang="en-IN" dirty="0"/>
              <a:t>—</a:t>
            </a:r>
            <a:r>
              <a:rPr lang="en-IN" baseline="0" dirty="0" smtClean="0"/>
              <a:t>Astro</a:t>
            </a:r>
            <a:r>
              <a:rPr lang="en-IN" baseline="0" dirty="0"/>
              <a:t>-Med Inc.</a:t>
            </a:r>
            <a:endParaRPr lang="en-US" dirty="0"/>
          </a:p>
          <a:p>
            <a:endParaRPr lang="en-IN" dirty="0"/>
          </a:p>
          <a:p>
            <a:r>
              <a:rPr lang="en-IN" dirty="0"/>
              <a:t>Supplementing information here with numbers reported on the previous</a:t>
            </a:r>
            <a:r>
              <a:rPr lang="en-IN" baseline="0" dirty="0"/>
              <a:t> slide </a:t>
            </a:r>
            <a:r>
              <a:rPr lang="en-IN" dirty="0"/>
              <a:t>along with dividends declared by Astro-Med, we can reconcile the changes in both</a:t>
            </a:r>
            <a:r>
              <a:rPr lang="en-IN" baseline="0" dirty="0"/>
              <a:t> </a:t>
            </a:r>
            <a:r>
              <a:rPr lang="en-IN" dirty="0"/>
              <a:t>retained earnings and AOCI.</a:t>
            </a:r>
          </a:p>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46</a:t>
            </a:fld>
            <a:endParaRPr lang="en-US" dirty="0"/>
          </a:p>
        </p:txBody>
      </p:sp>
    </p:spTree>
    <p:extLst>
      <p:ext uri="{BB962C8B-B14F-4D97-AF65-F5344CB8AC3E}">
        <p14:creationId xmlns:p14="http://schemas.microsoft.com/office/powerpoint/2010/main" val="30536625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further understand the relationship between net income and other comprehensive income, consider the following</a:t>
            </a:r>
            <a:r>
              <a:rPr lang="en-US" baseline="0" dirty="0"/>
              <a:t> </a:t>
            </a:r>
            <a:r>
              <a:rPr lang="en-US" dirty="0"/>
              <a:t>example. </a:t>
            </a:r>
          </a:p>
          <a:p>
            <a:endParaRPr lang="en-US" dirty="0"/>
          </a:p>
          <a:p>
            <a:r>
              <a:rPr lang="en-US" sz="1200" b="0" i="0" u="none" strike="noStrike" kern="1200" baseline="0" dirty="0">
                <a:solidFill>
                  <a:schemeClr val="tx1"/>
                </a:solidFill>
                <a:latin typeface="+mn-lt"/>
                <a:ea typeface="+mn-ea"/>
                <a:cs typeface="+mn-cs"/>
              </a:rPr>
              <a:t>Philips Corporation began the year with retained earnings of $700 million and accumulated other comprehensive income of $30 million. Let’s also assume that net income for the year, before considering the gain discussed below, is $100 million, of which $40 million was distributed to shareholders as dividends. Now assume that Philips had a $10 million net-of-tax gain that was also reported in one of two ways: </a:t>
            </a:r>
          </a:p>
          <a:p>
            <a:pPr marL="228600" indent="-228600">
              <a:buFont typeface="+mj-lt"/>
              <a:buAutoNum type="arabicPeriod"/>
            </a:pPr>
            <a:r>
              <a:rPr lang="en-US" sz="1200" b="0" i="0" u="none" strike="noStrike" kern="1200" baseline="0" dirty="0">
                <a:solidFill>
                  <a:schemeClr val="tx1"/>
                </a:solidFill>
                <a:latin typeface="+mn-lt"/>
                <a:ea typeface="+mn-ea"/>
                <a:cs typeface="+mn-cs"/>
              </a:rPr>
              <a:t>As a gain in net income, or </a:t>
            </a:r>
          </a:p>
          <a:p>
            <a:pPr marL="228600" indent="-228600">
              <a:buFont typeface="+mj-lt"/>
              <a:buAutoNum type="arabicPeriod"/>
            </a:pPr>
            <a:r>
              <a:rPr lang="en-US" sz="1200" b="0" i="0" u="none" strike="noStrike" kern="1200" baseline="0" dirty="0">
                <a:solidFill>
                  <a:schemeClr val="tx1"/>
                </a:solidFill>
                <a:latin typeface="+mn-lt"/>
                <a:ea typeface="+mn-ea"/>
                <a:cs typeface="+mn-cs"/>
              </a:rPr>
              <a:t>As a gain in other comprehensive </a:t>
            </a:r>
            <a:r>
              <a:rPr lang="en-US" sz="1200" b="0" i="0" u="none" strike="noStrike" kern="1200" baseline="0" dirty="0" smtClean="0">
                <a:solidFill>
                  <a:schemeClr val="tx1"/>
                </a:solidFill>
                <a:latin typeface="+mn-lt"/>
                <a:ea typeface="+mn-ea"/>
                <a:cs typeface="+mn-cs"/>
              </a:rPr>
              <a:t>income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the first alternative, the gain will be included in shareholders’ equity through retained earnings.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47</a:t>
            </a:fld>
            <a:endParaRPr lang="en-US" dirty="0"/>
          </a:p>
        </p:txBody>
      </p:sp>
    </p:spTree>
    <p:extLst>
      <p:ext uri="{BB962C8B-B14F-4D97-AF65-F5344CB8AC3E}">
        <p14:creationId xmlns:p14="http://schemas.microsoft.com/office/powerpoint/2010/main" val="778089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the second alternative, the net-of-tax gain of $10 million is reported as a component of </a:t>
            </a:r>
            <a:r>
              <a:rPr lang="en-US" sz="1200" b="0" i="1" u="none" strike="noStrike" kern="1200" baseline="0" dirty="0">
                <a:solidFill>
                  <a:schemeClr val="tx1"/>
                </a:solidFill>
                <a:latin typeface="+mn-lt"/>
                <a:ea typeface="+mn-ea"/>
                <a:cs typeface="+mn-cs"/>
              </a:rPr>
              <a:t>other comprehensive income (loss). </a:t>
            </a:r>
            <a:r>
              <a:rPr lang="en-US" sz="1200" b="0" i="0" u="none" strike="noStrike" kern="1200" baseline="0" dirty="0">
                <a:solidFill>
                  <a:schemeClr val="tx1"/>
                </a:solidFill>
                <a:latin typeface="+mn-lt"/>
                <a:ea typeface="+mn-ea"/>
                <a:cs typeface="+mn-cs"/>
              </a:rPr>
              <a:t>The gain will be included in shareholders’ equity through </a:t>
            </a:r>
            <a:r>
              <a:rPr lang="en-US" sz="1200" b="0" i="1" u="none" strike="noStrike" kern="1200" baseline="0" dirty="0">
                <a:solidFill>
                  <a:schemeClr val="tx1"/>
                </a:solidFill>
                <a:latin typeface="+mn-lt"/>
                <a:ea typeface="+mn-ea"/>
                <a:cs typeface="+mn-cs"/>
              </a:rPr>
              <a:t>accumulated other comprehensive income (loss)</a:t>
            </a:r>
            <a:r>
              <a:rPr lang="en-US" sz="1200" b="0" i="0" u="none" strike="noStrike" kern="1200" baseline="0" dirty="0">
                <a:solidFill>
                  <a:schemeClr val="tx1"/>
                </a:solidFill>
                <a:latin typeface="+mn-lt"/>
                <a:ea typeface="+mn-ea"/>
                <a:cs typeface="+mn-cs"/>
              </a:rPr>
              <a:t>, rather than retained earnings, as demonstrated below. The total of retained earnings and accumulated other comprehensive income is $800 million either way.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Net income and comprehensive income are identical for an enterprise that has no other comprehensive income items. When this occurs for all years presented, a statement of comprehensive income is not required. Components of other comprehensive income are described in subsequent chapters.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48</a:t>
            </a:fld>
            <a:endParaRPr lang="en-US" dirty="0"/>
          </a:p>
        </p:txBody>
      </p:sp>
    </p:spTree>
    <p:extLst>
      <p:ext uri="{BB962C8B-B14F-4D97-AF65-F5344CB8AC3E}">
        <p14:creationId xmlns:p14="http://schemas.microsoft.com/office/powerpoint/2010/main" val="194125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Both U.S. GAAP and IFRS allow companies to report comprehensive income in either a single statement of comprehensive income or in two separate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Other comprehensive income items are similar under the two sets of standards. However, an additional OCI item, changes in revaluation surplus, is possible under IFRS. In Chapter 11 you will learn that IAS No. 1629 permits companies to value property, plant, and equipment at (1) cost less accumulated depreciation or (2) fair value (revaluation). IAS No. 3830 provides a similar option for the valuation of intangible assets. U.S. GAAP prohibits revaluation.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revaluation option is chosen and fair value is higher than book value, the difference, changes in revaluation surplus, is reported as other comprehensive income and then accumulates in a revaluation surplus account in equity. </a:t>
            </a:r>
            <a:endParaRPr lang="en-US" i="0" dirty="0"/>
          </a:p>
        </p:txBody>
      </p:sp>
      <p:sp>
        <p:nvSpPr>
          <p:cNvPr id="4" name="Slide Number Placeholder 3"/>
          <p:cNvSpPr>
            <a:spLocks noGrp="1"/>
          </p:cNvSpPr>
          <p:nvPr>
            <p:ph type="sldNum" sz="quarter" idx="10"/>
          </p:nvPr>
        </p:nvSpPr>
        <p:spPr/>
        <p:txBody>
          <a:bodyPr/>
          <a:lstStyle/>
          <a:p>
            <a:fld id="{20C6E16D-CAFA-4AA7-B962-802FFC832C12}" type="slidenum">
              <a:rPr lang="en-US" smtClean="0"/>
              <a:t>49</a:t>
            </a:fld>
            <a:endParaRPr lang="en-US" dirty="0"/>
          </a:p>
        </p:txBody>
      </p:sp>
    </p:spTree>
    <p:extLst>
      <p:ext uri="{BB962C8B-B14F-4D97-AF65-F5344CB8AC3E}">
        <p14:creationId xmlns:p14="http://schemas.microsoft.com/office/powerpoint/2010/main" val="1225631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When recognizing expenses, we attempt to establish a causal relationship between revenues and expenses. </a:t>
            </a:r>
            <a:r>
              <a:rPr lang="en-IN" dirty="0"/>
              <a:t>If causality can be determined, expenses are reported in the same period that the related revenue is recognized. If a causal relationship cannot be established, we relate the expense to a particular period, allocate it over several periods, or expense it as incurred.</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50</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884246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balance sheet and an income statement are presented, a </a:t>
            </a:r>
            <a:r>
              <a:rPr lang="en-US" sz="1200" b="1" i="0" u="none" strike="noStrike" kern="1200" baseline="0" dirty="0">
                <a:solidFill>
                  <a:schemeClr val="tx1"/>
                </a:solidFill>
                <a:latin typeface="+mn-lt"/>
                <a:ea typeface="+mn-ea"/>
                <a:cs typeface="+mn-cs"/>
              </a:rPr>
              <a:t>statement of cash flows (SCF)</a:t>
            </a:r>
            <a:r>
              <a:rPr lang="en-US" sz="1200" b="0" i="0" u="none" strike="noStrike" kern="1200" baseline="0" dirty="0">
                <a:solidFill>
                  <a:schemeClr val="tx1"/>
                </a:solidFill>
                <a:latin typeface="+mn-lt"/>
                <a:ea typeface="+mn-ea"/>
                <a:cs typeface="+mn-cs"/>
              </a:rPr>
              <a:t> is required for each income statement period. The purpose of the SCF is to provide information about the cash receipts and cash disbursements of an enterprise. Similar to the income statement, it is a change statement, summarizing the transactions that affected cash during the period. The term </a:t>
            </a:r>
            <a:r>
              <a:rPr lang="en-US" sz="1200" b="0" i="1" u="none" strike="noStrike" kern="1200" baseline="0" dirty="0">
                <a:solidFill>
                  <a:schemeClr val="tx1"/>
                </a:solidFill>
                <a:latin typeface="+mn-lt"/>
                <a:ea typeface="+mn-ea"/>
                <a:cs typeface="+mn-cs"/>
              </a:rPr>
              <a:t>cash</a:t>
            </a:r>
            <a:r>
              <a:rPr lang="en-US" sz="1200" b="0" i="0" u="none" strike="noStrike" kern="1200" baseline="0" dirty="0">
                <a:solidFill>
                  <a:schemeClr val="tx1"/>
                </a:solidFill>
                <a:latin typeface="+mn-lt"/>
                <a:ea typeface="+mn-ea"/>
                <a:cs typeface="+mn-cs"/>
              </a:rPr>
              <a:t> refers to cash plus cash equivalents. </a:t>
            </a:r>
            <a:endParaRPr lang="en-IN" i="0" baseline="0" dirty="0"/>
          </a:p>
          <a:p>
            <a:endParaRPr lang="en-IN" baseline="0" dirty="0"/>
          </a:p>
          <a:p>
            <a:r>
              <a:rPr lang="en-US" sz="1200" b="0" i="0" u="none" strike="noStrike" kern="1200" baseline="0" dirty="0">
                <a:solidFill>
                  <a:schemeClr val="tx1"/>
                </a:solidFill>
                <a:latin typeface="+mn-lt"/>
                <a:ea typeface="+mn-ea"/>
                <a:cs typeface="+mn-cs"/>
              </a:rPr>
              <a:t>We discussed the difference between cash and accrual accounting in Chapter 1. It was pointed out and illustrated that over short periods of time, operating cash flows may not be indicative of the company’s long-run cash-generating ability, and that accrual-based net income provides a more accurate prediction of future operating cash flows. Nevertheless, information about cash flows from operating activities, when combined with information about cash flows from other activities, can provide information helpful in assessing future profitability, liquidity, and long-term solvency. After all, a company must pay its debts with cash, not with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particular importance is the amount of cash generated from operating activities. In the long run, a company must be able to generate positive cash flow from activities related to selling its product or service. These activities must provide the necessary cash to pay debts, provide dividends to shareholders, and provide for future growth. </a:t>
            </a:r>
          </a:p>
          <a:p>
            <a:endParaRPr lang="en-IN" baseline="0" dirty="0"/>
          </a:p>
          <a:p>
            <a:r>
              <a:rPr lang="en-US" sz="1200" b="0" i="0" u="none" strike="noStrike" kern="1200" baseline="0" dirty="0">
                <a:solidFill>
                  <a:schemeClr val="tx1"/>
                </a:solidFill>
                <a:latin typeface="+mn-lt"/>
                <a:ea typeface="+mn-ea"/>
                <a:cs typeface="+mn-cs"/>
              </a:rPr>
              <a:t>A list of cash flows is more meaningful to investors and creditors if they can determine the type of transaction that gave rise to each cash flow. Toward this end, the statement of cash flows classifies all transactions affecting cash into one of three categories: </a:t>
            </a:r>
          </a:p>
          <a:p>
            <a:pPr marL="228600" indent="-228600">
              <a:buFont typeface="+mj-lt"/>
              <a:buAutoNum type="arabicPeriod"/>
            </a:pPr>
            <a:r>
              <a:rPr lang="en-US" sz="1200" b="0" i="0" u="none" strike="noStrike" kern="1200" baseline="0" dirty="0">
                <a:solidFill>
                  <a:schemeClr val="tx1"/>
                </a:solidFill>
                <a:latin typeface="+mn-lt"/>
                <a:ea typeface="+mn-ea"/>
                <a:cs typeface="+mn-cs"/>
              </a:rPr>
              <a:t>Operating </a:t>
            </a:r>
            <a:r>
              <a:rPr lang="en-US" sz="1200" b="0" i="0" u="none" strike="noStrike" kern="1200" baseline="0" dirty="0" smtClean="0">
                <a:solidFill>
                  <a:schemeClr val="tx1"/>
                </a:solidFill>
                <a:latin typeface="+mn-lt"/>
                <a:ea typeface="+mn-ea"/>
                <a:cs typeface="+mn-cs"/>
              </a:rPr>
              <a:t>activities </a:t>
            </a:r>
            <a:r>
              <a:rPr lang="en-IN" baseline="0" dirty="0" smtClean="0"/>
              <a:t> </a:t>
            </a:r>
            <a:endParaRPr lang="en-IN" baseline="0" dirty="0"/>
          </a:p>
          <a:p>
            <a:pPr marL="228600" indent="-228600">
              <a:buFont typeface="+mj-lt"/>
              <a:buAutoNum type="arabicPeriod"/>
            </a:pPr>
            <a:r>
              <a:rPr lang="en-IN" baseline="0" dirty="0"/>
              <a:t>Investing </a:t>
            </a:r>
            <a:r>
              <a:rPr lang="en-IN" baseline="0" dirty="0" smtClean="0"/>
              <a:t>activities </a:t>
            </a:r>
            <a:endParaRPr lang="en-IN" baseline="0" dirty="0"/>
          </a:p>
          <a:p>
            <a:pPr marL="228600" indent="-228600">
              <a:buFont typeface="+mj-lt"/>
              <a:buAutoNum type="arabicPeriod"/>
            </a:pPr>
            <a:r>
              <a:rPr lang="en-IN" baseline="0" dirty="0"/>
              <a:t>Financing </a:t>
            </a:r>
            <a:r>
              <a:rPr lang="en-IN" baseline="0" dirty="0" smtClean="0"/>
              <a:t>activities</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51</a:t>
            </a:fld>
            <a:endParaRPr lang="en-US" dirty="0"/>
          </a:p>
        </p:txBody>
      </p:sp>
    </p:spTree>
    <p:extLst>
      <p:ext uri="{BB962C8B-B14F-4D97-AF65-F5344CB8AC3E}">
        <p14:creationId xmlns:p14="http://schemas.microsoft.com/office/powerpoint/2010/main" val="9064218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6495972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inflows and outflows of cash that result from activities reported in the income statement are classified as cash flows from </a:t>
            </a:r>
            <a:r>
              <a:rPr lang="en-US" sz="1200" b="1" i="0" u="none" strike="noStrike" kern="1200" baseline="0" dirty="0">
                <a:solidFill>
                  <a:schemeClr val="tx1"/>
                </a:solidFill>
                <a:latin typeface="+mn-lt"/>
                <a:ea typeface="+mn-ea"/>
                <a:cs typeface="+mn-cs"/>
              </a:rPr>
              <a:t>operating activities</a:t>
            </a:r>
            <a:r>
              <a:rPr lang="en-US" sz="1200" b="0" i="0" u="none" strike="noStrike" kern="1200" baseline="0" dirty="0">
                <a:solidFill>
                  <a:schemeClr val="tx1"/>
                </a:solidFill>
                <a:latin typeface="+mn-lt"/>
                <a:ea typeface="+mn-ea"/>
                <a:cs typeface="+mn-cs"/>
              </a:rPr>
              <a:t>. In other words, this classification of cash flows includes the elements of net income reported on a cash basis rather than an accrual basis.</a:t>
            </a:r>
          </a:p>
          <a:p>
            <a:endParaRPr lang="en-US" sz="1200" b="0" i="0" u="none" strike="noStrike" kern="1200" baseline="0" dirty="0">
              <a:solidFill>
                <a:schemeClr val="tx1"/>
              </a:solidFill>
              <a:latin typeface="+mn-lt"/>
              <a:ea typeface="+mn-ea"/>
              <a:cs typeface="+mn-cs"/>
            </a:endParaRPr>
          </a:p>
          <a:p>
            <a:r>
              <a:rPr lang="en-IN" dirty="0"/>
              <a:t>Cash inflows include cash received from:</a:t>
            </a:r>
          </a:p>
          <a:p>
            <a:pPr lvl="1"/>
            <a:r>
              <a:rPr lang="en-IN" dirty="0"/>
              <a:t>1. Customers from the sale of goods or </a:t>
            </a:r>
            <a:r>
              <a:rPr lang="en-IN" dirty="0" smtClean="0"/>
              <a:t>services</a:t>
            </a:r>
            <a:endParaRPr lang="en-IN" dirty="0"/>
          </a:p>
          <a:p>
            <a:pPr lvl="1"/>
            <a:r>
              <a:rPr lang="en-IN" dirty="0"/>
              <a:t>2. Interest and dividends from </a:t>
            </a:r>
            <a:r>
              <a:rPr lang="en-IN" dirty="0" smtClean="0"/>
              <a:t>investments</a:t>
            </a:r>
            <a:endParaRPr lang="en-IN" dirty="0"/>
          </a:p>
          <a:p>
            <a:endParaRPr lang="en-IN" baseline="0" dirty="0"/>
          </a:p>
          <a:p>
            <a:r>
              <a:rPr lang="en-US" sz="1200" b="0" i="0" u="none" strike="noStrike" kern="1200" baseline="0" dirty="0">
                <a:solidFill>
                  <a:schemeClr val="tx1"/>
                </a:solidFill>
                <a:latin typeface="+mn-lt"/>
                <a:ea typeface="+mn-ea"/>
                <a:cs typeface="+mn-cs"/>
              </a:rPr>
              <a:t>These amounts may differ from sales and investment income reported in the income statement. For example, sales revenue measured on the accrual basis reflects revenue earned during the period, not necessarily the cash actually collected. Revenue will not equal cash collected from customers if receivables from customers or deferred revenue changed during the period. </a:t>
            </a:r>
          </a:p>
          <a:p>
            <a:endParaRPr lang="en-IN" dirty="0"/>
          </a:p>
          <a:p>
            <a:r>
              <a:rPr lang="en-IN" dirty="0"/>
              <a:t>Cash outflows include cash paid for:</a:t>
            </a:r>
          </a:p>
          <a:p>
            <a:pPr lvl="1"/>
            <a:r>
              <a:rPr lang="en-IN" dirty="0"/>
              <a:t>1. The purchase of </a:t>
            </a:r>
            <a:r>
              <a:rPr lang="en-IN" dirty="0" smtClean="0"/>
              <a:t>inventory</a:t>
            </a:r>
            <a:endParaRPr lang="en-IN" dirty="0"/>
          </a:p>
          <a:p>
            <a:pPr lvl="1"/>
            <a:r>
              <a:rPr lang="en-IN" dirty="0"/>
              <a:t>2. Salaries, wages, and other operating </a:t>
            </a:r>
            <a:r>
              <a:rPr lang="en-IN" dirty="0" smtClean="0"/>
              <a:t>expenses</a:t>
            </a:r>
            <a:endParaRPr lang="en-IN" dirty="0"/>
          </a:p>
          <a:p>
            <a:pPr lvl="1"/>
            <a:r>
              <a:rPr lang="en-US" dirty="0"/>
              <a:t>3. Interest on </a:t>
            </a:r>
            <a:r>
              <a:rPr lang="en-US" dirty="0" smtClean="0"/>
              <a:t>debt</a:t>
            </a:r>
            <a:endParaRPr lang="en-US" dirty="0"/>
          </a:p>
          <a:p>
            <a:pPr lvl="1"/>
            <a:r>
              <a:rPr lang="en-US" dirty="0"/>
              <a:t>4. Income </a:t>
            </a:r>
            <a:r>
              <a:rPr lang="en-US" dirty="0" smtClean="0"/>
              <a:t>taxes</a:t>
            </a:r>
            <a:endParaRPr lang="en-US" dirty="0"/>
          </a:p>
          <a:p>
            <a:pPr lvl="1"/>
            <a:endParaRPr lang="en-US" dirty="0"/>
          </a:p>
          <a:p>
            <a:r>
              <a:rPr lang="en-US" sz="1200" b="0" i="0" u="none" strike="noStrike" kern="1200" baseline="0" dirty="0">
                <a:solidFill>
                  <a:schemeClr val="tx1"/>
                </a:solidFill>
                <a:latin typeface="+mn-lt"/>
                <a:ea typeface="+mn-ea"/>
                <a:cs typeface="+mn-cs"/>
              </a:rPr>
              <a:t>Likewise, these amounts may differ from the corresponding accrual expenses reported in the income statement. Expenses are reported when incurred, not necessarily when cash is actually paid for those expenses. Also, some revenues and expenses, like depreciation expense, don’t affect cash at all and aren’t included as cash outflows from operating activities.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the inflows and outflows is called </a:t>
            </a:r>
            <a:r>
              <a:rPr lang="en-US" sz="1200" b="0" i="1" u="none" strike="noStrike" kern="1200" baseline="0" dirty="0">
                <a:solidFill>
                  <a:schemeClr val="tx1"/>
                </a:solidFill>
                <a:latin typeface="+mn-lt"/>
                <a:ea typeface="+mn-ea"/>
                <a:cs typeface="+mn-cs"/>
              </a:rPr>
              <a:t>net cash flows from operating activities. </a:t>
            </a:r>
            <a:r>
              <a:rPr lang="en-US" sz="1200" b="0" i="0" u="none" strike="noStrike" kern="1200" baseline="0" dirty="0">
                <a:solidFill>
                  <a:schemeClr val="tx1"/>
                </a:solidFill>
                <a:latin typeface="+mn-lt"/>
                <a:ea typeface="+mn-ea"/>
                <a:cs typeface="+mn-cs"/>
              </a:rPr>
              <a:t>This is equivalent to net income if the income statement had been prepared on a cash basis rather than an accrual basis.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53</a:t>
            </a:fld>
            <a:endParaRPr lang="en-US" dirty="0"/>
          </a:p>
        </p:txBody>
      </p:sp>
    </p:spTree>
    <p:extLst>
      <p:ext uri="{BB962C8B-B14F-4D97-AF65-F5344CB8AC3E}">
        <p14:creationId xmlns:p14="http://schemas.microsoft.com/office/powerpoint/2010/main" val="14923260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Two generally accepted formats can be used to report operating activities, the </a:t>
            </a:r>
            <a:r>
              <a:rPr lang="en-IN" b="1" baseline="0" dirty="0"/>
              <a:t>direct method </a:t>
            </a:r>
            <a:r>
              <a:rPr lang="en-IN" baseline="0" dirty="0"/>
              <a:t>and the indirect method. Under the direct method, the cash effect of each operating activity is reported directly in the statement. For example, cash received from customers is reported as the cash effect of sales activities. Income statement transactions that have no cash flow effect, such as depreciation, are simply not reported. </a:t>
            </a:r>
          </a:p>
          <a:p>
            <a:endParaRPr lang="en-IN" baseline="0" dirty="0"/>
          </a:p>
          <a:p>
            <a:r>
              <a:rPr lang="en-IN" baseline="0" dirty="0"/>
              <a:t>By the</a:t>
            </a:r>
            <a:r>
              <a:rPr lang="en-IN" b="1" baseline="0" dirty="0"/>
              <a:t> indirect method</a:t>
            </a:r>
            <a:r>
              <a:rPr lang="en-IN" baseline="0" dirty="0"/>
              <a:t>, on the other hand, we arrive at net cash flow from operating activities indirectly by starting with reported net income and working backwards to convert that amount to a cash basis. Two types of adjustments to net income are needed. </a:t>
            </a:r>
          </a:p>
          <a:p>
            <a:pPr marL="171450" indent="-171450">
              <a:buFont typeface="Arial" panose="020B0604020202020204" pitchFamily="34" charset="0"/>
              <a:buChar char="•"/>
            </a:pPr>
            <a:r>
              <a:rPr lang="en-IN" baseline="0" dirty="0"/>
              <a:t>First, components of net income that do not affect cash are reversed. That means that noncash revenues and gains are subtracted, while noncash expenses and losses are added. For example, depreciation expense does not reduce cash, but it is subtracted in the income statement. To reverse this, then, we add back depreciation expense to net income to arrive at the amount that we would have had if depreciation had not been subtracted. </a:t>
            </a:r>
          </a:p>
          <a:p>
            <a:pPr marL="171450" indent="-171450">
              <a:buFont typeface="Arial" panose="020B0604020202020204" pitchFamily="34" charset="0"/>
              <a:buChar char="•"/>
            </a:pPr>
            <a:r>
              <a:rPr lang="en-IN" baseline="0" dirty="0"/>
              <a:t>Second, we make adjustments for changes in operating assets and liabilities during the period that indicate that amounts included as components of net income are not the same as cash flows for those components. </a:t>
            </a:r>
            <a:r>
              <a:rPr lang="en-US" sz="1200" b="0" i="0" u="none" strike="noStrike" kern="1200" baseline="0" dirty="0">
                <a:solidFill>
                  <a:schemeClr val="tx1"/>
                </a:solidFill>
                <a:latin typeface="+mn-lt"/>
                <a:ea typeface="+mn-ea"/>
                <a:cs typeface="+mn-cs"/>
              </a:rPr>
              <a:t>For instance, suppose accounts receivable increases during the period because cash collected from customers is less than sales revenue. This increase in accounts receivable would then be subtracted from net income to arrive at </a:t>
            </a:r>
            <a:r>
              <a:rPr lang="en-US" sz="1200" b="0" i="1" u="none" strike="noStrike" kern="1200" baseline="0" dirty="0">
                <a:solidFill>
                  <a:schemeClr val="tx1"/>
                </a:solidFill>
                <a:latin typeface="+mn-lt"/>
                <a:ea typeface="+mn-ea"/>
                <a:cs typeface="+mn-cs"/>
              </a:rPr>
              <a:t>cash flow from operating activities. </a:t>
            </a:r>
            <a:r>
              <a:rPr lang="en-US" sz="1200" b="0" i="0" u="none" strike="noStrike" kern="1200" baseline="0" dirty="0">
                <a:solidFill>
                  <a:schemeClr val="tx1"/>
                </a:solidFill>
                <a:latin typeface="+mn-lt"/>
                <a:ea typeface="+mn-ea"/>
                <a:cs typeface="+mn-cs"/>
              </a:rPr>
              <a:t>In the indirect method, positive adjustments to net income are made for decreases in related assets and increases in related liabilities, while negative adjustments are made for increases in those assets and decreases in those liabilities. </a:t>
            </a:r>
            <a:endParaRPr lang="en-IN" baseline="0" dirty="0"/>
          </a:p>
          <a:p>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54</a:t>
            </a:fld>
            <a:endParaRPr lang="en-US" dirty="0"/>
          </a:p>
        </p:txBody>
      </p:sp>
    </p:spTree>
    <p:extLst>
      <p:ext uri="{BB962C8B-B14F-4D97-AF65-F5344CB8AC3E}">
        <p14:creationId xmlns:p14="http://schemas.microsoft.com/office/powerpoint/2010/main" val="29544269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4–14</a:t>
            </a:r>
            <a:r>
              <a:rPr lang="en-IN" baseline="0" dirty="0" smtClean="0"/>
              <a:t> </a:t>
            </a:r>
            <a:r>
              <a:rPr lang="en-IN" baseline="0" dirty="0"/>
              <a:t>Contrasting the Direct and Indirect Methods of Presenting Cash Flows from Operating Activities</a:t>
            </a:r>
            <a:endParaRPr lang="en-IN" dirty="0"/>
          </a:p>
          <a:p>
            <a:endParaRPr lang="en-IN" dirty="0"/>
          </a:p>
          <a:p>
            <a:r>
              <a:rPr lang="en-IN" dirty="0"/>
              <a:t>To contrast the direct and indirect methods further, consider the example in this illustration. </a:t>
            </a:r>
            <a:endParaRPr lang="en-IN" dirty="0" smtClean="0"/>
          </a:p>
          <a:p>
            <a:endParaRPr lang="en-IN" dirty="0"/>
          </a:p>
          <a:p>
            <a:r>
              <a:rPr lang="en-US" dirty="0" smtClean="0"/>
              <a:t>Let’s </a:t>
            </a:r>
            <a:r>
              <a:rPr lang="en-US" dirty="0"/>
              <a:t>begin with the direct method. </a:t>
            </a:r>
          </a:p>
          <a:p>
            <a:endParaRPr lang="en-US" dirty="0"/>
          </a:p>
          <a:p>
            <a:r>
              <a:rPr lang="en-US" sz="1200" b="0" i="0" u="none" strike="noStrike" kern="1200" baseline="0" dirty="0">
                <a:solidFill>
                  <a:schemeClr val="tx1"/>
                </a:solidFill>
                <a:latin typeface="+mn-lt"/>
                <a:ea typeface="+mn-ea"/>
                <a:cs typeface="+mn-cs"/>
              </a:rPr>
              <a:t>From the income statement, we see that ALC’s net income has four components.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Three of those—service revenue, general and administrative expenses, and income tax expense</a:t>
            </a:r>
            <a:r>
              <a:rPr lang="en-US" sz="1200" b="0" i="0" u="none" strike="noStrike" kern="1200" baseline="0" dirty="0" smtClean="0">
                <a:solidFill>
                  <a:schemeClr val="tx1"/>
                </a:solidFill>
                <a:latin typeface="+mn-lt"/>
                <a:ea typeface="+mn-ea"/>
                <a:cs typeface="+mn-cs"/>
              </a:rPr>
              <a:t>—affect </a:t>
            </a:r>
            <a:r>
              <a:rPr lang="en-US" sz="1200" b="0" i="0" u="none" strike="noStrike" kern="1200" baseline="0" dirty="0">
                <a:solidFill>
                  <a:schemeClr val="tx1"/>
                </a:solidFill>
                <a:latin typeface="+mn-lt"/>
                <a:ea typeface="+mn-ea"/>
                <a:cs typeface="+mn-cs"/>
              </a:rPr>
              <a:t>cash flows, but not by the accrual amounts reported in the income statement.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component—depreciation—reduces net income but not cash; it’s simply an allocation over time of a prior year’s expenditure for a depreciable asset.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report these operating activities on a cash basis, rather than an accrual basis, we take the three items that affect cash and adjust the amounts to reflect cash inflow rather than revenue earned and cash outflows rather than expenses </a:t>
            </a:r>
            <a:r>
              <a:rPr lang="en-US" sz="1200" b="0" i="0" u="none" strike="noStrike" kern="1200" baseline="0" dirty="0" smtClean="0">
                <a:solidFill>
                  <a:schemeClr val="tx1"/>
                </a:solidFill>
                <a:latin typeface="+mn-lt"/>
                <a:ea typeface="+mn-ea"/>
                <a:cs typeface="+mn-cs"/>
              </a:rPr>
              <a:t>incurred.</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55</a:t>
            </a:fld>
            <a:endParaRPr lang="en-US" dirty="0"/>
          </a:p>
        </p:txBody>
      </p:sp>
    </p:spTree>
    <p:extLst>
      <p:ext uri="{BB962C8B-B14F-4D97-AF65-F5344CB8AC3E}">
        <p14:creationId xmlns:p14="http://schemas.microsoft.com/office/powerpoint/2010/main" val="26061029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Illustration </a:t>
            </a:r>
            <a:r>
              <a:rPr lang="en-US" baseline="0" dirty="0" smtClean="0"/>
              <a:t>4–14A </a:t>
            </a:r>
            <a:r>
              <a:rPr lang="en-US" baseline="0" dirty="0"/>
              <a:t>Direct Method of Presenting Cash Flows from Operating Activities</a:t>
            </a:r>
            <a:endParaRPr lang="en-IN"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start with service revenue. Service revenue is $90,000, but ALC did not collect that much cash from its customers. We know that because accounts receivable increased from $0 to $12,000, ALC must have collected to date only $78,000 of the amount earned.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Similarly, general and administrative expenses of $32,000 were incurred, but $7,000 of that hasn’t yet been paid. We know that because accounts payable increased by $7,000. Also, prepaid insurance increased by $4,000 so ALC must have paid $4,000 more cash for insurance coverage than the amount that expired and was reported as insurance expense. That means cash paid thus far for general and administrative expenses was only $29,000 ($32,000 less the $7,000 increase in accounts payable plus the $4,000 increase in prepaid insurance). The other expense, income tax, was $15,000, but that’s the amount by which income taxes payable increased so no cash has yet been paid for income taxes.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report ALC’s cash flows from operating activities using the direct method as shown here.</a:t>
            </a:r>
          </a:p>
          <a:p>
            <a:r>
              <a:rPr lang="en-US" sz="1200" b="0" i="0" u="none" strike="noStrike" kern="1200" baseline="0" dirty="0">
                <a:solidFill>
                  <a:schemeClr val="tx1"/>
                </a:solidFill>
                <a:latin typeface="+mn-lt"/>
                <a:ea typeface="+mn-ea"/>
                <a:cs typeface="+mn-cs"/>
              </a:rPr>
              <a:t> </a:t>
            </a:r>
            <a:endParaRPr lang="en-US"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56</a:t>
            </a:fld>
            <a:endParaRPr lang="en-US" dirty="0"/>
          </a:p>
        </p:txBody>
      </p:sp>
    </p:spTree>
    <p:extLst>
      <p:ext uri="{BB962C8B-B14F-4D97-AF65-F5344CB8AC3E}">
        <p14:creationId xmlns:p14="http://schemas.microsoft.com/office/powerpoint/2010/main" val="21102897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4–14B </a:t>
            </a:r>
            <a:r>
              <a:rPr lang="en-US" sz="1200" b="0" i="0" u="none" strike="noStrike" kern="1200" baseline="0" dirty="0">
                <a:solidFill>
                  <a:schemeClr val="tx1"/>
                </a:solidFill>
                <a:latin typeface="+mn-lt"/>
                <a:ea typeface="+mn-ea"/>
                <a:cs typeface="+mn-cs"/>
              </a:rPr>
              <a:t>Indirect Method of Presenting Cash Flows from Operating Activities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report operating cash flows using the indirect method, we take a different approach. We start with ALC’s net income but realize that the $35,000 includes both cash and noncash components. We need to adjust net income, then, to eliminate the noncash effects so that we’re left with only the cash flows. We start by eliminating the only noncash component of net income in our illustration—depreciation expense. Depreciation of $8,000 was subtracted in the income statement, so to eliminate its negative effect on net income, we simply add it back.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That leaves us with three components of net income that do affect cash but not necessarily by the amounts reported—service revenue, general and administrative expenses, and income tax expense. For those, we need to make adjustments to net income to cause it to reflect cash flows rather than accrual amounts. For instance, we saw earlier that even though $90,000 in service revenue is reflected in net income, only $78,000 cash was received from customers. That means we need to include an adjustment to reduce net income by $12,000, the increase in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 similar manner, we include adjustments for the changes in prepaid insurance, accounts payable, </a:t>
            </a:r>
            <a:r>
              <a:rPr lang="en-US" sz="1200" b="0" i="0" u="none" strike="noStrike" kern="1200" baseline="0" dirty="0" smtClean="0">
                <a:solidFill>
                  <a:schemeClr val="tx1"/>
                </a:solidFill>
                <a:latin typeface="+mn-lt"/>
                <a:ea typeface="+mn-ea"/>
                <a:cs typeface="+mn-cs"/>
              </a:rPr>
              <a:t>and income </a:t>
            </a:r>
            <a:r>
              <a:rPr lang="en-US" sz="1200" b="0" i="0" u="none" strike="noStrike" kern="1200" baseline="0" dirty="0">
                <a:solidFill>
                  <a:schemeClr val="tx1"/>
                </a:solidFill>
                <a:latin typeface="+mn-lt"/>
                <a:ea typeface="+mn-ea"/>
                <a:cs typeface="+mn-cs"/>
              </a:rPr>
              <a:t>tax payable to adjust net income to reflect cash payments rather than expenses incurred. For prepaid insurance, because interest expense in the income statement was less than cash paid for interest, we need to subtract the difference, which equals the increase in prepaid insurance. If this asset had decreased, we would have added, rather than subtracted, the change. For accounts payable and taxes payable, because the related expense in the income statement was more than cash paid for those expenses, we need to add back the differences. If these liabilities had decreased, we would have subtracted, rather than added, the changes.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flows from operating activities using the indirect method are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the direct and the indirect methods produce the same net cash flows from operating activities ($</a:t>
            </a:r>
            <a:r>
              <a:rPr lang="en-US" sz="1200" b="0" i="0" u="none" strike="noStrike" kern="1200" baseline="0" dirty="0" smtClean="0">
                <a:solidFill>
                  <a:schemeClr val="tx1"/>
                </a:solidFill>
                <a:latin typeface="+mn-lt"/>
                <a:ea typeface="+mn-ea"/>
                <a:cs typeface="+mn-cs"/>
              </a:rPr>
              <a:t>49,000 </a:t>
            </a:r>
            <a:r>
              <a:rPr lang="en-US" sz="1200" b="0" i="0" u="none" strike="noStrike" kern="1200" baseline="0" dirty="0">
                <a:solidFill>
                  <a:schemeClr val="tx1"/>
                </a:solidFill>
                <a:latin typeface="+mn-lt"/>
                <a:ea typeface="+mn-ea"/>
                <a:cs typeface="+mn-cs"/>
              </a:rPr>
              <a:t>in our illustration); they are merely alternative approaches to reporting the cash flows. The FASB, in promulgating GAAP for the statement of cash flows, stated its preference for the direct method. However, while both methods are used in practice, the direct method is infrequently used.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choice of presentation method for cash flow from operating activities has no effect on how investing activities and financing activities are reported. </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57</a:t>
            </a:fld>
            <a:endParaRPr lang="en-US" dirty="0"/>
          </a:p>
        </p:txBody>
      </p:sp>
    </p:spTree>
    <p:extLst>
      <p:ext uri="{BB962C8B-B14F-4D97-AF65-F5344CB8AC3E}">
        <p14:creationId xmlns:p14="http://schemas.microsoft.com/office/powerpoint/2010/main" val="32639712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Cash flows from </a:t>
            </a:r>
            <a:r>
              <a:rPr lang="en-US" sz="1200" b="1" i="0" u="none" strike="noStrike" kern="1200" baseline="0" dirty="0" smtClean="0">
                <a:solidFill>
                  <a:schemeClr val="tx1"/>
                </a:solidFill>
                <a:latin typeface="+mn-lt"/>
                <a:ea typeface="+mn-ea"/>
                <a:cs typeface="+mn-cs"/>
              </a:rPr>
              <a:t>investing activities </a:t>
            </a:r>
            <a:r>
              <a:rPr lang="en-US" sz="1200" b="0" i="0" u="none" strike="noStrike" kern="1200" baseline="0" dirty="0" smtClean="0">
                <a:solidFill>
                  <a:schemeClr val="tx1"/>
                </a:solidFill>
                <a:latin typeface="+mn-lt"/>
                <a:ea typeface="+mn-ea"/>
                <a:cs typeface="+mn-cs"/>
              </a:rPr>
              <a:t>include inflows and outflows of cash related to the acquisition and disposition of long-lived assets used in the operations of the business (such as property, plant, and equipment) and investment assets (except those classified as cash equivalents and trading securities). The purchase and sale of inventories are not considered investing activities. Inventories are purchased for the purpose of being sold as part of the company’s operations, so their purchase and sale are included with operating activities rather than investing activities. </a:t>
            </a:r>
            <a:endParaRPr lang="en-IN" baseline="0" dirty="0" smtClean="0"/>
          </a:p>
          <a:p>
            <a:endParaRPr lang="en-IN" baseline="0" dirty="0" smtClean="0"/>
          </a:p>
          <a:p>
            <a:r>
              <a:rPr lang="en-IN" baseline="0" dirty="0" smtClean="0"/>
              <a:t>Cash </a:t>
            </a:r>
            <a:r>
              <a:rPr lang="en-IN" baseline="0" dirty="0"/>
              <a:t>outflows from investing activities include cash paid for:</a:t>
            </a:r>
          </a:p>
          <a:p>
            <a:pPr marL="685800" lvl="1" indent="-228600">
              <a:buFont typeface="+mj-lt"/>
              <a:buAutoNum type="arabicPeriod"/>
            </a:pPr>
            <a:r>
              <a:rPr lang="en-IN" baseline="0" dirty="0" smtClean="0"/>
              <a:t>The </a:t>
            </a:r>
            <a:r>
              <a:rPr lang="en-IN" baseline="0" dirty="0"/>
              <a:t>purchase of long-lived assets used in the </a:t>
            </a:r>
            <a:r>
              <a:rPr lang="en-IN" baseline="0" dirty="0" smtClean="0"/>
              <a:t>business</a:t>
            </a:r>
            <a:endParaRPr lang="en-IN" baseline="0" dirty="0"/>
          </a:p>
          <a:p>
            <a:pPr marL="685800" lvl="1" indent="-228600">
              <a:buFont typeface="+mj-lt"/>
              <a:buAutoNum type="arabicPeriod"/>
            </a:pPr>
            <a:r>
              <a:rPr lang="en-IN" baseline="0" dirty="0" smtClean="0"/>
              <a:t>The </a:t>
            </a:r>
            <a:r>
              <a:rPr lang="en-IN" baseline="0" dirty="0"/>
              <a:t>purchase of investment securities like stocks and bonds of other entities (other than those classified as cash equivalents and trading securities</a:t>
            </a:r>
            <a:r>
              <a:rPr lang="en-IN" baseline="0" dirty="0" smtClean="0"/>
              <a:t>)</a:t>
            </a:r>
            <a:endParaRPr lang="en-IN" baseline="0" dirty="0"/>
          </a:p>
          <a:p>
            <a:pPr marL="685800" lvl="1" indent="-228600">
              <a:buFont typeface="+mj-lt"/>
              <a:buAutoNum type="arabicPeriod"/>
            </a:pPr>
            <a:r>
              <a:rPr lang="en-IN" baseline="0" dirty="0" smtClean="0"/>
              <a:t>Loans </a:t>
            </a:r>
            <a:r>
              <a:rPr lang="en-IN" baseline="0" dirty="0"/>
              <a:t>to other </a:t>
            </a:r>
            <a:r>
              <a:rPr lang="en-IN" baseline="0" dirty="0" smtClean="0"/>
              <a:t>entities</a:t>
            </a:r>
            <a:endParaRPr lang="en-IN" baseline="0" dirty="0"/>
          </a:p>
          <a:p>
            <a:endParaRPr lang="en-IN" baseline="0" dirty="0"/>
          </a:p>
          <a:p>
            <a:r>
              <a:rPr lang="en-IN" baseline="0" dirty="0"/>
              <a:t>Later, when the assets are disposed of, cash inflow from the sale of the assets (or collection of loans and notes) also is reported as cash flows from investing activities. As a result, cash inflows from these transactions are considered investing activities:</a:t>
            </a:r>
          </a:p>
          <a:p>
            <a:pPr marL="685800" lvl="1" indent="-228600">
              <a:buFont typeface="+mj-lt"/>
              <a:buAutoNum type="arabicPeriod"/>
            </a:pPr>
            <a:r>
              <a:rPr lang="en-IN" baseline="0" dirty="0" smtClean="0"/>
              <a:t>The </a:t>
            </a:r>
            <a:r>
              <a:rPr lang="en-IN" baseline="0" dirty="0"/>
              <a:t>sale of long-lived assets used in the </a:t>
            </a:r>
            <a:r>
              <a:rPr lang="en-IN" baseline="0" dirty="0" smtClean="0"/>
              <a:t>business</a:t>
            </a:r>
            <a:endParaRPr lang="en-IN" baseline="0" dirty="0"/>
          </a:p>
          <a:p>
            <a:pPr marL="685800" lvl="1" indent="-228600">
              <a:buFont typeface="+mj-lt"/>
              <a:buAutoNum type="arabicPeriod"/>
            </a:pPr>
            <a:r>
              <a:rPr lang="en-IN" baseline="0" dirty="0" smtClean="0"/>
              <a:t>The </a:t>
            </a:r>
            <a:r>
              <a:rPr lang="en-IN" baseline="0" dirty="0"/>
              <a:t>sale of investment securities (other than cash equivalents and trading securities</a:t>
            </a:r>
            <a:r>
              <a:rPr lang="en-IN" baseline="0" dirty="0" smtClean="0"/>
              <a:t>)</a:t>
            </a:r>
            <a:endParaRPr lang="en-IN" baseline="0" dirty="0"/>
          </a:p>
          <a:p>
            <a:pPr marL="685800" lvl="1" indent="-228600">
              <a:buFont typeface="+mj-lt"/>
              <a:buAutoNum type="arabicPeriod"/>
            </a:pPr>
            <a:r>
              <a:rPr lang="en-IN" baseline="0" dirty="0" smtClean="0"/>
              <a:t>The </a:t>
            </a:r>
            <a:r>
              <a:rPr lang="en-IN" baseline="0" dirty="0"/>
              <a:t>collection of a nontrade receivable (excluding the collection of interest, which is an operating activity</a:t>
            </a:r>
            <a:r>
              <a:rPr lang="en-IN" baseline="0" dirty="0" smtClean="0"/>
              <a:t>)</a:t>
            </a:r>
            <a:endParaRPr lang="en-IN" baseline="0" dirty="0"/>
          </a:p>
          <a:p>
            <a:endParaRPr lang="en-IN" baseline="0" dirty="0"/>
          </a:p>
          <a:p>
            <a:r>
              <a:rPr lang="en-IN" baseline="0" dirty="0"/>
              <a:t>Net cash flows from investing activities represents the difference between the inflows and outflows.</a:t>
            </a:r>
          </a:p>
        </p:txBody>
      </p:sp>
      <p:sp>
        <p:nvSpPr>
          <p:cNvPr id="4" name="Slide Number Placeholder 3"/>
          <p:cNvSpPr>
            <a:spLocks noGrp="1"/>
          </p:cNvSpPr>
          <p:nvPr>
            <p:ph type="sldNum" sz="quarter" idx="10"/>
          </p:nvPr>
        </p:nvSpPr>
        <p:spPr/>
        <p:txBody>
          <a:bodyPr/>
          <a:lstStyle/>
          <a:p>
            <a:fld id="{20C6E16D-CAFA-4AA7-B962-802FFC832C12}" type="slidenum">
              <a:rPr lang="en-US" smtClean="0"/>
              <a:t>58</a:t>
            </a:fld>
            <a:endParaRPr lang="en-US" dirty="0"/>
          </a:p>
        </p:txBody>
      </p:sp>
    </p:spTree>
    <p:extLst>
      <p:ext uri="{BB962C8B-B14F-4D97-AF65-F5344CB8AC3E}">
        <p14:creationId xmlns:p14="http://schemas.microsoft.com/office/powerpoint/2010/main" val="9822721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Financing activities </a:t>
            </a:r>
            <a:r>
              <a:rPr lang="en-US" dirty="0"/>
              <a:t>relate to the external financing of the company. Cash inflows occur when cash is borrowed from creditors or invested by owners. Cash outflows occur when cash is paid back to creditors or distributed to owners. </a:t>
            </a:r>
            <a:r>
              <a:rPr lang="en-US" sz="1200" b="0" i="0" u="none" strike="noStrike" kern="1200" baseline="0" dirty="0">
                <a:solidFill>
                  <a:schemeClr val="tx1"/>
                </a:solidFill>
                <a:latin typeface="+mn-lt"/>
                <a:ea typeface="+mn-ea"/>
                <a:cs typeface="+mn-cs"/>
              </a:rPr>
              <a:t>The payment of interest to a creditor, however, is classified as an operating activity. </a:t>
            </a:r>
          </a:p>
          <a:p>
            <a:endParaRPr lang="en-US" dirty="0"/>
          </a:p>
          <a:p>
            <a:r>
              <a:rPr lang="en-US" dirty="0"/>
              <a:t>Cash inflows include cash received from:</a:t>
            </a:r>
          </a:p>
          <a:p>
            <a:pPr marL="685800" lvl="1" indent="-228600">
              <a:buFont typeface="+mj-lt"/>
              <a:buAutoNum type="arabicPeriod"/>
            </a:pPr>
            <a:r>
              <a:rPr lang="en-US" dirty="0" smtClean="0"/>
              <a:t>Owners </a:t>
            </a:r>
            <a:r>
              <a:rPr lang="en-US" dirty="0"/>
              <a:t>when shares are sold to </a:t>
            </a:r>
            <a:r>
              <a:rPr lang="en-US" dirty="0" smtClean="0"/>
              <a:t>them</a:t>
            </a:r>
            <a:endParaRPr lang="en-US" dirty="0"/>
          </a:p>
          <a:p>
            <a:pPr marL="685800" lvl="1" indent="-228600">
              <a:buFont typeface="+mj-lt"/>
              <a:buAutoNum type="arabicPeriod"/>
            </a:pPr>
            <a:r>
              <a:rPr lang="en-US" dirty="0" smtClean="0"/>
              <a:t>Creditors </a:t>
            </a:r>
            <a:r>
              <a:rPr lang="en-US" dirty="0"/>
              <a:t>when cash is borrowed through notes, loans, mortgages, and </a:t>
            </a:r>
            <a:r>
              <a:rPr lang="en-US" dirty="0" smtClean="0"/>
              <a:t>bonds</a:t>
            </a:r>
            <a:endParaRPr lang="en-US" dirty="0"/>
          </a:p>
          <a:p>
            <a:endParaRPr lang="en-US" dirty="0"/>
          </a:p>
          <a:p>
            <a:r>
              <a:rPr lang="en-US" dirty="0"/>
              <a:t>Cash outflows include cash paid to:</a:t>
            </a:r>
          </a:p>
          <a:p>
            <a:pPr marL="685800" lvl="1" indent="-228600">
              <a:buFont typeface="+mj-lt"/>
              <a:buAutoNum type="arabicPeriod"/>
            </a:pPr>
            <a:r>
              <a:rPr lang="en-US" dirty="0" smtClean="0"/>
              <a:t>Owners </a:t>
            </a:r>
            <a:r>
              <a:rPr lang="en-US" dirty="0"/>
              <a:t>in the form of dividends or other </a:t>
            </a:r>
            <a:r>
              <a:rPr lang="en-US" dirty="0" smtClean="0"/>
              <a:t>distributions</a:t>
            </a:r>
            <a:endParaRPr lang="en-US" dirty="0"/>
          </a:p>
          <a:p>
            <a:pPr marL="685800" lvl="1" indent="-228600">
              <a:buFont typeface="+mj-lt"/>
              <a:buAutoNum type="arabicPeriod"/>
            </a:pPr>
            <a:r>
              <a:rPr lang="en-US" dirty="0" smtClean="0"/>
              <a:t>Owners </a:t>
            </a:r>
            <a:r>
              <a:rPr lang="en-US" dirty="0"/>
              <a:t>for the reacquisition of shares previously </a:t>
            </a:r>
            <a:r>
              <a:rPr lang="en-US" dirty="0" smtClean="0"/>
              <a:t>sold</a:t>
            </a:r>
            <a:endParaRPr lang="en-US" dirty="0"/>
          </a:p>
          <a:p>
            <a:pPr marL="685800" lvl="1" indent="-228600">
              <a:buFont typeface="+mj-lt"/>
              <a:buAutoNum type="arabicPeriod"/>
            </a:pPr>
            <a:r>
              <a:rPr lang="en-US" dirty="0" smtClean="0"/>
              <a:t>Creditors </a:t>
            </a:r>
            <a:r>
              <a:rPr lang="en-US" dirty="0"/>
              <a:t>as repayment of the principal amounts of debt (excluding trade payables that</a:t>
            </a:r>
            <a:r>
              <a:rPr lang="en-US" baseline="0" dirty="0"/>
              <a:t> </a:t>
            </a:r>
            <a:r>
              <a:rPr lang="en-US" dirty="0"/>
              <a:t>relate to operating activities</a:t>
            </a:r>
            <a:r>
              <a:rPr lang="en-US" dirty="0" smtClean="0"/>
              <a:t>)</a:t>
            </a:r>
            <a:endParaRPr lang="en-US" dirty="0"/>
          </a:p>
          <a:p>
            <a:endParaRPr lang="en-US" dirty="0"/>
          </a:p>
          <a:p>
            <a:r>
              <a:rPr lang="en-IN" dirty="0"/>
              <a:t>Net cash flows from financing activities is the difference between the inflows and outflows.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59</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IN" b="1" baseline="0" dirty="0"/>
              <a:t>Gains</a:t>
            </a:r>
            <a:r>
              <a:rPr lang="en-IN" baseline="0" dirty="0"/>
              <a:t> and </a:t>
            </a:r>
            <a:r>
              <a:rPr lang="en-IN" b="1" baseline="0" dirty="0"/>
              <a:t>losses </a:t>
            </a:r>
            <a:r>
              <a:rPr lang="en-IN" baseline="0" dirty="0"/>
              <a:t>are increases or decreases in equity from peripheral or incidental transactions of an entity. In general, these gains and losses result from changes in equity that do not result directly from operations but nonetheless are related to those activities. For example, the sale of equipment, buildings, or other operating assets for an amount that differs from their recorded amount results in a gain or loss.</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Illustration </a:t>
            </a:r>
            <a:r>
              <a:rPr lang="en-IN" dirty="0" smtClean="0"/>
              <a:t>4–15 </a:t>
            </a:r>
            <a:r>
              <a:rPr lang="en-IN" dirty="0"/>
              <a:t>Statement</a:t>
            </a:r>
            <a:r>
              <a:rPr lang="en-IN" baseline="0" dirty="0"/>
              <a:t> of Cash Flows (beginning with net cash flows from operating activities)</a:t>
            </a:r>
            <a:endParaRPr lang="en-US" dirty="0"/>
          </a:p>
          <a:p>
            <a:endParaRPr lang="en-US" dirty="0"/>
          </a:p>
          <a:p>
            <a:r>
              <a:rPr lang="en-US" dirty="0"/>
              <a:t>The 2018 statement of cash flows for ALC, beginning with net cash flows from operating activities, is shown in the illustration. </a:t>
            </a:r>
          </a:p>
          <a:p>
            <a:endParaRPr lang="en-US" dirty="0"/>
          </a:p>
          <a:p>
            <a:r>
              <a:rPr lang="en-IN" dirty="0"/>
              <a:t>We know $</a:t>
            </a:r>
            <a:r>
              <a:rPr lang="en-IN" dirty="0" smtClean="0"/>
              <a:t>40,000 was </a:t>
            </a:r>
            <a:r>
              <a:rPr lang="en-IN" dirty="0"/>
              <a:t>paid to buy equipment because that balance sheet account increased from no balance to $</a:t>
            </a:r>
            <a:r>
              <a:rPr lang="en-IN" dirty="0" smtClean="0"/>
              <a:t>40,000. </a:t>
            </a:r>
            <a:r>
              <a:rPr lang="en-IN" dirty="0"/>
              <a:t>Likewise, because common stock increased from zero to $</a:t>
            </a:r>
            <a:r>
              <a:rPr lang="en-IN" dirty="0" smtClean="0"/>
              <a:t>50,000, </a:t>
            </a:r>
            <a:r>
              <a:rPr lang="en-IN" dirty="0"/>
              <a:t>we include that amount as a cash inflow from financing activities. </a:t>
            </a:r>
            <a:r>
              <a:rPr lang="en-US" sz="1200" b="0" i="0" u="none" strike="noStrike" kern="1200" baseline="0" dirty="0">
                <a:solidFill>
                  <a:schemeClr val="tx1"/>
                </a:solidFill>
                <a:latin typeface="+mn-lt"/>
                <a:ea typeface="+mn-ea"/>
                <a:cs typeface="+mn-cs"/>
              </a:rPr>
              <a:t>Finally, $</a:t>
            </a:r>
            <a:r>
              <a:rPr lang="en-US" sz="1200" b="0" i="0" u="none" strike="noStrike" kern="1200" baseline="0" dirty="0" smtClean="0">
                <a:solidFill>
                  <a:schemeClr val="tx1"/>
                </a:solidFill>
                <a:latin typeface="+mn-lt"/>
                <a:ea typeface="+mn-ea"/>
                <a:cs typeface="+mn-cs"/>
              </a:rPr>
              <a:t>5,000</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was </a:t>
            </a:r>
            <a:r>
              <a:rPr lang="en-US" sz="1200" b="0" i="0" u="none" strike="noStrike" kern="1200" baseline="0" dirty="0">
                <a:solidFill>
                  <a:schemeClr val="tx1"/>
                </a:solidFill>
                <a:latin typeface="+mn-lt"/>
                <a:ea typeface="+mn-ea"/>
                <a:cs typeface="+mn-cs"/>
              </a:rPr>
              <a:t>paid as a cash dividend, also a financing activity. </a:t>
            </a:r>
            <a:endParaRPr lang="en-IN" dirty="0"/>
          </a:p>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60</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statement of cash flows provides useful information about the investing and financing activities in which a company is engaged. Even though these primarily result in cash inflows and cash outflows, there may be significant investing and financing activities occurring during the period that do not involve cash flows at all. </a:t>
            </a:r>
            <a:r>
              <a:rPr lang="en-US" sz="1200" b="0" i="0" u="none" strike="noStrike" kern="1200" baseline="0" dirty="0">
                <a:solidFill>
                  <a:schemeClr val="tx1"/>
                </a:solidFill>
                <a:latin typeface="+mn-lt"/>
                <a:ea typeface="+mn-ea"/>
                <a:cs typeface="+mn-cs"/>
              </a:rPr>
              <a:t>In order to provide complete information about these activities, any significant noncash investing and financing activities (that is, noncash exchanges) are reported either on the face of the SCF or in a disclosure note. An example of a significant noncash investing and financing activity is the acquisition of equipment (an investing activity) by issuing either a long-term note payable or equity securities (a financing activity).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61</a:t>
            </a:fld>
            <a:endParaRPr lang="en-US" dirty="0"/>
          </a:p>
        </p:txBody>
      </p:sp>
    </p:spTree>
    <p:extLst>
      <p:ext uri="{BB962C8B-B14F-4D97-AF65-F5344CB8AC3E}">
        <p14:creationId xmlns:p14="http://schemas.microsoft.com/office/powerpoint/2010/main" val="40590952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1467289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63</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689912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64</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6922771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Like U.S. GAAP, international standards also require a statement of cash flows. Consistent with U.S. GAAP, cash flows are classified as operating, investing, or financing. However, the U.S. standard designates cash outflows for interest payments and cash inflows from interest and dividends received as operating cash flows. Dividends paid to shareholders are classified as financing cash flows. </a:t>
            </a:r>
          </a:p>
          <a:p>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IAS No. </a:t>
            </a:r>
            <a:r>
              <a:rPr lang="en-US" sz="1200" b="0" i="1" u="none" strike="noStrike" kern="1200" baseline="0" dirty="0" smtClean="0">
                <a:solidFill>
                  <a:schemeClr val="tx1"/>
                </a:solidFill>
                <a:latin typeface="+mn-lt"/>
                <a:ea typeface="+mn-ea"/>
                <a:cs typeface="+mn-cs"/>
              </a:rPr>
              <a:t>7</a:t>
            </a:r>
            <a:r>
              <a:rPr lang="en-US" sz="1200" b="0" u="none" strike="noStrike" kern="1200" baseline="0" dirty="0" smtClean="0">
                <a:solidFill>
                  <a:schemeClr val="tx1"/>
                </a:solidFill>
                <a:latin typeface="+mn-lt"/>
                <a:ea typeface="+mn-ea"/>
                <a:cs typeface="+mn-cs"/>
              </a:rPr>
              <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 the other hand, allows more flexibility. Companies can report interest and dividends paid as either operating or financing cash flows and interest and dividends received as either operating or investing cash flows. Interest and dividend payments usually are reported as financing activities. Interest and dividends received normally are classified as investing activities.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65</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Siemens AG</a:t>
            </a:r>
            <a:r>
              <a:rPr lang="en-US" sz="1200" b="0" i="0" u="none" strike="noStrike" kern="1200" baseline="0" dirty="0">
                <a:solidFill>
                  <a:schemeClr val="tx1"/>
                </a:solidFill>
                <a:latin typeface="+mn-lt"/>
                <a:ea typeface="+mn-ea"/>
                <a:cs typeface="+mn-cs"/>
              </a:rPr>
              <a:t>, a German company, prepares its financial statements according to IFRS. In its statement of cash flows for the first three months of the 2014 fiscal year, the company reported interest and dividends received as operating cash flows, as would a U.S. company. However, Siemens classified interest paid as a financing cash flow.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66</a:t>
            </a:fld>
            <a:endParaRPr lang="en-US" dirty="0"/>
          </a:p>
        </p:txBody>
      </p:sp>
    </p:spTree>
    <p:extLst>
      <p:ext uri="{BB962C8B-B14F-4D97-AF65-F5344CB8AC3E}">
        <p14:creationId xmlns:p14="http://schemas.microsoft.com/office/powerpoint/2010/main" val="7927389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67</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8836067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Chapter 3 provided an overview of financial statement analysis and introduced some of the common ratios used in risk analysis to investigate a company’s liquidity and long-term solvency. We now look at ratios related to profitability analysis.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key to profitability is how well a company manages and utilizes its assets. Some ratios are designed to evaluate a company’s effectiveness in managing assets. Of particular interest are the activity, or turnover ratios, of certain assets. The greater the number of times an asset turns over—the higher the ratio—the fewer assets are required to maintain a given level of activity (revenue). Therefore, high turnovers usually are preferred.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in concept, the activity or turnover can be measured for any asset, activity ratios are most frequently calculated for total assets, accounts receivable, and inventory.</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68</a:t>
            </a:fld>
            <a:endParaRPr lang="en-US" dirty="0"/>
          </a:p>
        </p:txBody>
      </p:sp>
    </p:spTree>
    <p:extLst>
      <p:ext uri="{BB962C8B-B14F-4D97-AF65-F5344CB8AC3E}">
        <p14:creationId xmlns:p14="http://schemas.microsoft.com/office/powerpoint/2010/main" val="15238736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convenient extension is the average collection period. This measure is computed simply by dividing 365 days by the receivables turnover ratio. The result is an approximation of the number of days the average accounts receivable balance is outstanding.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Monitoring the receivables turnover ratio (and average collection period) over time can provide useful information about a company’s future prospects. For example, a decline in the receivables turnover ratio (an increase in the average collection period) could be an indication that sales are declining because of customer dissatisfaction with the company’s products. Another possible explanation is that the company has changed its credit policy and is granting extended credit terms in order to maintain customers. Either explanation could signal a future increase in bad debts. Ratio analysis does not explain what is wrong. It does provide information that highlights areas for further investigation.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69</a:t>
            </a:fld>
            <a:endParaRPr lang="en-US" dirty="0"/>
          </a:p>
        </p:txBody>
      </p:sp>
    </p:spTree>
    <p:extLst>
      <p:ext uri="{BB962C8B-B14F-4D97-AF65-F5344CB8AC3E}">
        <p14:creationId xmlns:p14="http://schemas.microsoft.com/office/powerpoint/2010/main" val="872282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2530" name="Notes Placeholder 2"/>
          <p:cNvSpPr>
            <a:spLocks noGrp="1"/>
          </p:cNvSpPr>
          <p:nvPr>
            <p:ph type="body" idx="1"/>
          </p:nvPr>
        </p:nvSpPr>
        <p:spPr bwMode="auto">
          <a:xfrm>
            <a:off x="707708" y="4716943"/>
            <a:ext cx="5661660" cy="4216241"/>
          </a:xfrm>
          <a:noFill/>
        </p:spPr>
        <p:txBody>
          <a:bodyPr wrap="square" numCol="1" anchor="t" anchorCtr="0" compatLnSpc="1">
            <a:prstTxWarp prst="textNoShape">
              <a:avLst/>
            </a:prstTxWarp>
          </a:bodyPr>
          <a:lstStyle/>
          <a:p>
            <a:r>
              <a:rPr lang="en-US" baseline="0" dirty="0"/>
              <a:t>Illustration </a:t>
            </a:r>
            <a:r>
              <a:rPr lang="en-US" baseline="0" dirty="0" smtClean="0"/>
              <a:t>4–1 </a:t>
            </a:r>
            <a:r>
              <a:rPr lang="en-US" baseline="0" dirty="0"/>
              <a:t>Income Statement</a:t>
            </a:r>
            <a:endParaRPr lang="en-IN"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understand a company’s ability to generate cash in the future, investors and creditors assess which components of net income are likely to continue into the future. </a:t>
            </a:r>
            <a:r>
              <a:rPr lang="en-US" sz="1200" b="1" i="0" u="none" strike="noStrike" kern="1200" baseline="0" dirty="0">
                <a:solidFill>
                  <a:schemeClr val="tx1"/>
                </a:solidFill>
                <a:latin typeface="+mn-lt"/>
                <a:ea typeface="+mn-ea"/>
                <a:cs typeface="+mn-cs"/>
              </a:rPr>
              <a:t>Income from continuing operations</a:t>
            </a:r>
            <a:r>
              <a:rPr lang="en-US" sz="1200" b="0" i="0" u="none" strike="noStrike" kern="1200" baseline="0" dirty="0">
                <a:solidFill>
                  <a:schemeClr val="tx1"/>
                </a:solidFill>
                <a:latin typeface="+mn-lt"/>
                <a:ea typeface="+mn-ea"/>
                <a:cs typeface="+mn-cs"/>
              </a:rPr>
              <a:t> includes revenues, expenses (including income taxes), gains, and losses arising from operations that are more likely to continue. In contrast, income from discontinued operations will not continue into the future.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three major components of income from continuing operations include: </a:t>
            </a:r>
          </a:p>
          <a:p>
            <a:r>
              <a:rPr lang="en-US" sz="1200" b="0" i="0" u="none" strike="noStrike" kern="1200" baseline="0" dirty="0">
                <a:solidFill>
                  <a:schemeClr val="tx1"/>
                </a:solidFill>
                <a:latin typeface="+mn-lt"/>
                <a:ea typeface="+mn-ea"/>
                <a:cs typeface="+mn-cs"/>
              </a:rPr>
              <a:t>1. Operating income </a:t>
            </a:r>
          </a:p>
          <a:p>
            <a:r>
              <a:rPr lang="en-US" sz="1200" b="0" i="0" u="none" strike="noStrike" kern="1200" baseline="0" dirty="0">
                <a:solidFill>
                  <a:schemeClr val="tx1"/>
                </a:solidFill>
                <a:latin typeface="+mn-lt"/>
                <a:ea typeface="+mn-ea"/>
                <a:cs typeface="+mn-cs"/>
              </a:rPr>
              <a:t>2. Nonoperating income </a:t>
            </a:r>
          </a:p>
          <a:p>
            <a:r>
              <a:rPr lang="en-US" sz="1200" b="0" i="0" u="none" strike="noStrike" kern="1200" baseline="0" dirty="0">
                <a:solidFill>
                  <a:schemeClr val="tx1"/>
                </a:solidFill>
                <a:latin typeface="+mn-lt"/>
                <a:ea typeface="+mn-ea"/>
                <a:cs typeface="+mn-cs"/>
              </a:rPr>
              <a:t>3. Income tax expense </a:t>
            </a:r>
            <a:endParaRPr lang="en-US" baseline="0" dirty="0"/>
          </a:p>
          <a:p>
            <a:endParaRPr lang="en-US" baseline="0" dirty="0"/>
          </a:p>
          <a:p>
            <a:r>
              <a:rPr lang="en-US" sz="1200" b="1" i="0" u="none" strike="noStrike" kern="1200" baseline="0" dirty="0">
                <a:solidFill>
                  <a:schemeClr val="tx1"/>
                </a:solidFill>
                <a:latin typeface="+mn-lt"/>
                <a:ea typeface="+mn-ea"/>
                <a:cs typeface="+mn-cs"/>
              </a:rPr>
              <a:t>Operating income </a:t>
            </a:r>
            <a:r>
              <a:rPr lang="en-US" sz="1200" b="0" i="0" u="none" strike="noStrike" kern="1200" baseline="0" dirty="0">
                <a:solidFill>
                  <a:schemeClr val="tx1"/>
                </a:solidFill>
                <a:latin typeface="+mn-lt"/>
                <a:ea typeface="+mn-ea"/>
                <a:cs typeface="+mn-cs"/>
              </a:rPr>
              <a:t>includes revenues and expenses directly related to the primary revenue-generating activities of the company. As shown here, operating income is often presented as gross profit (sales revenue minus cost of goods sold) minus other operating expenses.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Nonoperating income </a:t>
            </a:r>
            <a:r>
              <a:rPr lang="en-US" sz="1200" b="0" i="0" u="none" strike="noStrike" kern="1200" baseline="0" dirty="0">
                <a:solidFill>
                  <a:schemeClr val="tx1"/>
                </a:solidFill>
                <a:latin typeface="+mn-lt"/>
                <a:ea typeface="+mn-ea"/>
                <a:cs typeface="+mn-cs"/>
              </a:rPr>
              <a:t>relates to peripheral or incidental activities of the company. As shown here, nonoperating items often are included in the income statement under the heading Other income (expense). </a:t>
            </a:r>
          </a:p>
          <a:p>
            <a:endParaRPr lang="en-US" sz="1200" b="0" i="1"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Income taxes </a:t>
            </a:r>
            <a:r>
              <a:rPr lang="en-US" sz="1200" b="0" i="0" u="none" strike="noStrike" kern="1200" baseline="0" dirty="0">
                <a:solidFill>
                  <a:schemeClr val="tx1"/>
                </a:solidFill>
                <a:latin typeface="+mn-lt"/>
                <a:ea typeface="+mn-ea"/>
                <a:cs typeface="+mn-cs"/>
              </a:rPr>
              <a:t>are levied on taxpayers in proportion to the amount of taxable income that is reported to taxing authorities. Because of the importance and size of income tax expense (sometimes called </a:t>
            </a:r>
            <a:r>
              <a:rPr lang="en-US" sz="1200" b="0" i="1" u="none" strike="noStrike" kern="1200" baseline="0" dirty="0">
                <a:solidFill>
                  <a:schemeClr val="tx1"/>
                </a:solidFill>
                <a:latin typeface="+mn-lt"/>
                <a:ea typeface="+mn-ea"/>
                <a:cs typeface="+mn-cs"/>
              </a:rPr>
              <a:t>provision for income taxes</a:t>
            </a:r>
            <a:r>
              <a:rPr lang="en-US" sz="1200" b="0" i="0" u="none" strike="noStrike" kern="1200" baseline="0" dirty="0">
                <a:solidFill>
                  <a:schemeClr val="tx1"/>
                </a:solidFill>
                <a:latin typeface="+mn-lt"/>
                <a:ea typeface="+mn-ea"/>
                <a:cs typeface="+mn-cs"/>
              </a:rPr>
              <a:t>), it always is reported in a separate line in corporate income statements. When tax rules and GAAP differ regarding the timing of revenue or expense recognition, the actual payment of taxes may occur in a period different from when income tax expense is reported in the income </a:t>
            </a:r>
            <a:r>
              <a:rPr lang="en-US" sz="1200" b="0" i="0" u="none" strike="noStrike" kern="1200" baseline="0" dirty="0" smtClean="0">
                <a:solidFill>
                  <a:schemeClr val="tx1"/>
                </a:solidFill>
                <a:latin typeface="+mn-lt"/>
                <a:ea typeface="+mn-ea"/>
                <a:cs typeface="+mn-cs"/>
              </a:rPr>
              <a:t>statement. </a:t>
            </a:r>
            <a:endParaRPr lang="en-US" sz="1200" b="0" i="1" u="none" strike="noStrike" kern="1200" baseline="0" dirty="0">
              <a:solidFill>
                <a:schemeClr val="tx1"/>
              </a:solidFill>
              <a:latin typeface="+mn-lt"/>
              <a:ea typeface="+mn-ea"/>
              <a:cs typeface="+mn-cs"/>
            </a:endParaRP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important activity measure for a merchandising company (a retail, wholesale, or manufacturing company) is the </a:t>
            </a:r>
            <a:r>
              <a:rPr lang="en-US" sz="1200" b="1" i="0" u="none" strike="noStrike" kern="1200" baseline="0" dirty="0">
                <a:solidFill>
                  <a:schemeClr val="tx1"/>
                </a:solidFill>
                <a:latin typeface="+mn-lt"/>
                <a:ea typeface="+mn-ea"/>
                <a:cs typeface="+mn-cs"/>
              </a:rPr>
              <a:t>inventory turnover ratio</a:t>
            </a:r>
            <a:r>
              <a:rPr lang="en-US" sz="1200" b="0" i="0" u="none" strike="noStrike" kern="1200" baseline="0" dirty="0">
                <a:solidFill>
                  <a:schemeClr val="tx1"/>
                </a:solidFill>
                <a:latin typeface="+mn-lt"/>
                <a:ea typeface="+mn-ea"/>
                <a:cs typeface="+mn-cs"/>
              </a:rPr>
              <a:t>. The ratio shows the number of times the average inventory balance is sold during a reporting period. It indicates how quickly inventory is sold. The more frequently a business is able to sell, or turn over, its inventory, the lower its investment in inventory must be for a given level of sales. The ratio is computed by dividing the period’s cost of goods sold by the average inventory balance. The denominator, average inventory, is determined by adding beginning and ending inventory and dividing by two.</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relatively high ratio, say compared to a competitor, usually is desirable. A high ratio indicates comparative strength, perhaps caused by a company’s superior sales force or maybe a successful advertising campaign. However, it might also be caused by a relatively low inventory level, which could mean either very efficient inventory management or stockouts and lost sales in the future.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a relatively low ratio, or a decrease in the ratio over time, usually is perceived to be unfavorable. Too much capital may be tied up in inventory. A relatively low ratio may result from overstocking, the presence of obsolete items, or poor marketing and sales efforts.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the receivables turnover, we can divide the inventory turnover ratio into 365 days to compute the </a:t>
            </a:r>
            <a:r>
              <a:rPr lang="en-US" sz="1200" b="1" i="0" u="none" strike="noStrike" kern="1200" baseline="0" dirty="0">
                <a:solidFill>
                  <a:schemeClr val="tx1"/>
                </a:solidFill>
                <a:latin typeface="+mn-lt"/>
                <a:ea typeface="+mn-ea"/>
                <a:cs typeface="+mn-cs"/>
              </a:rPr>
              <a:t>average days in inventory</a:t>
            </a:r>
            <a:r>
              <a:rPr lang="en-US" sz="1200" b="0" i="0" u="none" strike="noStrike" kern="1200" baseline="0" dirty="0">
                <a:solidFill>
                  <a:schemeClr val="tx1"/>
                </a:solidFill>
                <a:latin typeface="+mn-lt"/>
                <a:ea typeface="+mn-ea"/>
                <a:cs typeface="+mn-cs"/>
              </a:rPr>
              <a:t>. This measure indicates the number of days it normally takes to sell inventory.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70</a:t>
            </a:fld>
            <a:endParaRPr lang="en-US" dirty="0"/>
          </a:p>
        </p:txBody>
      </p:sp>
    </p:spTree>
    <p:extLst>
      <p:ext uri="{BB962C8B-B14F-4D97-AF65-F5344CB8AC3E}">
        <p14:creationId xmlns:p14="http://schemas.microsoft.com/office/powerpoint/2010/main" val="35654519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fundamental element of an analyst’s task is to develop an understanding of a firm’s profitability. Profitability ratios attempt to measure a company’s ability to earn an adequate return relative to sales or resources devoted to operations. Resources devoted to operations can be defined as total assets or only those assets provided by owners, depending on the evaluation objective.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Three common profitability measures are</a:t>
            </a:r>
          </a:p>
          <a:p>
            <a:pPr marL="228600" indent="-228600">
              <a:buFont typeface="+mj-lt"/>
              <a:buAutoNum type="arabicPeriod"/>
            </a:pPr>
            <a:r>
              <a:rPr lang="en-US" sz="1200" b="0" i="0" u="none" strike="noStrike" kern="1200" baseline="0" dirty="0">
                <a:solidFill>
                  <a:schemeClr val="tx1"/>
                </a:solidFill>
                <a:latin typeface="+mn-lt"/>
                <a:ea typeface="+mn-ea"/>
                <a:cs typeface="+mn-cs"/>
              </a:rPr>
              <a:t>Profit margin on </a:t>
            </a:r>
            <a:r>
              <a:rPr lang="en-US" sz="1200" b="0" i="0" u="none" strike="noStrike" kern="1200" baseline="0" dirty="0" smtClean="0">
                <a:solidFill>
                  <a:schemeClr val="tx1"/>
                </a:solidFill>
                <a:latin typeface="+mn-lt"/>
                <a:ea typeface="+mn-ea"/>
                <a:cs typeface="+mn-cs"/>
              </a:rPr>
              <a:t>sales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Return on </a:t>
            </a:r>
            <a:r>
              <a:rPr lang="en-US" sz="1200" b="0" i="0" u="none" strike="noStrike" kern="1200" baseline="0" dirty="0" smtClean="0">
                <a:solidFill>
                  <a:schemeClr val="tx1"/>
                </a:solidFill>
                <a:latin typeface="+mn-lt"/>
                <a:ea typeface="+mn-ea"/>
                <a:cs typeface="+mn-cs"/>
              </a:rPr>
              <a:t>assets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Return on shareholders’ </a:t>
            </a:r>
            <a:r>
              <a:rPr lang="en-US" sz="1200" b="0" i="0" u="none" strike="noStrike" kern="1200" baseline="0" dirty="0" smtClean="0">
                <a:solidFill>
                  <a:schemeClr val="tx1"/>
                </a:solidFill>
                <a:latin typeface="+mn-lt"/>
                <a:ea typeface="+mn-ea"/>
                <a:cs typeface="+mn-cs"/>
              </a:rPr>
              <a:t>equity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0" indent="0">
              <a:buFont typeface="+mj-lt"/>
              <a:buNone/>
            </a:pPr>
            <a:r>
              <a:rPr lang="en-US" sz="1200" b="0" i="0" u="none" strike="noStrike" kern="1200" baseline="0" dirty="0">
                <a:solidFill>
                  <a:schemeClr val="tx1"/>
                </a:solidFill>
                <a:latin typeface="+mn-lt"/>
                <a:ea typeface="+mn-ea"/>
                <a:cs typeface="+mn-cs"/>
              </a:rPr>
              <a:t>Notice that for all of the profitability ratios, our numerator is net income. Recall our discussion earlier in this chapter on earnings quality. The relevance of any historical-based financial statement hinges on its predictive value. To enhance predictive value, analysts often adjust net income in these ratios to separate a company’s transitory earnings effects from its permanent earnings. Analysts begin their assessment of permanent earnings with income from continuing operations. Then, adjustments are made for any unusual, one-time gains or losses included in income from continuing operations. It is this adjusted number that they use as the numerator in these ratios. </a:t>
            </a:r>
            <a:endParaRPr lang="en-US" i="0" dirty="0"/>
          </a:p>
        </p:txBody>
      </p:sp>
      <p:sp>
        <p:nvSpPr>
          <p:cNvPr id="4" name="Slide Number Placeholder 3"/>
          <p:cNvSpPr>
            <a:spLocks noGrp="1"/>
          </p:cNvSpPr>
          <p:nvPr>
            <p:ph type="sldNum" sz="quarter" idx="10"/>
          </p:nvPr>
        </p:nvSpPr>
        <p:spPr/>
        <p:txBody>
          <a:bodyPr/>
          <a:lstStyle/>
          <a:p>
            <a:fld id="{20C6E16D-CAFA-4AA7-B962-802FFC832C12}" type="slidenum">
              <a:rPr lang="en-US" smtClean="0"/>
              <a:t>71</a:t>
            </a:fld>
            <a:endParaRPr lang="en-US" dirty="0"/>
          </a:p>
        </p:txBody>
      </p:sp>
    </p:spTree>
    <p:extLst>
      <p:ext uri="{BB962C8B-B14F-4D97-AF65-F5344CB8AC3E}">
        <p14:creationId xmlns:p14="http://schemas.microsoft.com/office/powerpoint/2010/main" val="41097037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Equity investors typically are concerned about the amount of profit that management can generate from the resources that owners provide. A closely watched measure that captures this concern is </a:t>
            </a:r>
            <a:r>
              <a:rPr lang="en-US" sz="1200" b="1" i="0" u="none" strike="noStrike" kern="1200" baseline="0" dirty="0">
                <a:solidFill>
                  <a:schemeClr val="tx1"/>
                </a:solidFill>
                <a:latin typeface="+mn-lt"/>
                <a:ea typeface="+mn-ea"/>
                <a:cs typeface="+mn-cs"/>
              </a:rPr>
              <a:t>return on equity (ROE)</a:t>
            </a:r>
            <a:r>
              <a:rPr lang="en-US" sz="1200" b="0" i="0" u="none" strike="noStrike" kern="1200" baseline="0" dirty="0">
                <a:solidFill>
                  <a:schemeClr val="tx1"/>
                </a:solidFill>
                <a:latin typeface="+mn-lt"/>
                <a:ea typeface="+mn-ea"/>
                <a:cs typeface="+mn-cs"/>
              </a:rPr>
              <a:t>, calculated by dividing net income by average shareholders’ equity.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monitoring return on equity, investors want to understand how that return can be improved. The </a:t>
            </a:r>
            <a:r>
              <a:rPr lang="en-US" sz="1200" b="1" i="0" u="none" strike="noStrike" kern="1200" baseline="0" dirty="0">
                <a:solidFill>
                  <a:schemeClr val="tx1"/>
                </a:solidFill>
                <a:latin typeface="+mn-lt"/>
                <a:ea typeface="+mn-ea"/>
                <a:cs typeface="+mn-cs"/>
              </a:rPr>
              <a:t>DuPont framework </a:t>
            </a:r>
            <a:r>
              <a:rPr lang="en-US" sz="1200" b="0" i="0" u="none" strike="noStrike" kern="1200" baseline="0" dirty="0">
                <a:solidFill>
                  <a:schemeClr val="tx1"/>
                </a:solidFill>
                <a:latin typeface="+mn-lt"/>
                <a:ea typeface="+mn-ea"/>
                <a:cs typeface="+mn-cs"/>
              </a:rPr>
              <a:t>provides a convenient basis for analysis that breaks return on equity into three key components:</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Profitability, </a:t>
            </a:r>
            <a:r>
              <a:rPr lang="en-US" sz="1200" b="0" i="0" u="none" strike="noStrike" kern="1200" baseline="0" dirty="0">
                <a:solidFill>
                  <a:schemeClr val="tx1"/>
                </a:solidFill>
                <a:latin typeface="+mn-lt"/>
                <a:ea typeface="+mn-ea"/>
                <a:cs typeface="+mn-cs"/>
              </a:rPr>
              <a:t>measured by the profit margin (Net income ÷ Sales). As discussed already, a higher profit margin indicates that a company generates more profit from each dollar of sales.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Activity, </a:t>
            </a:r>
            <a:r>
              <a:rPr lang="en-US" sz="1200" b="0" i="0" u="none" strike="noStrike" kern="1200" baseline="0" dirty="0">
                <a:solidFill>
                  <a:schemeClr val="tx1"/>
                </a:solidFill>
                <a:latin typeface="+mn-lt"/>
                <a:ea typeface="+mn-ea"/>
                <a:cs typeface="+mn-cs"/>
              </a:rPr>
              <a:t>measured by asset turnover (Sales ÷ Average total assets). As discussed already, higher asset turnover indicates that a company uses its assets efficiently to generate more sales from each dollar of assets.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Financial Leverage, </a:t>
            </a:r>
            <a:r>
              <a:rPr lang="en-US" sz="1200" b="0" i="0" u="none" strike="noStrike" kern="1200" baseline="0" dirty="0">
                <a:solidFill>
                  <a:schemeClr val="tx1"/>
                </a:solidFill>
                <a:latin typeface="+mn-lt"/>
                <a:ea typeface="+mn-ea"/>
                <a:cs typeface="+mn-cs"/>
              </a:rPr>
              <a:t>measured by the equity multiplier (Average total assets ÷ Average total equity). A high equity multiplier indicates that relatively more of the company’s assets have been financed with debt; that is, the company is more leveraged. As discussed in Chapter 3, leverage can provide additional return to the company’s equity holders. </a:t>
            </a: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Notice that total sales and average total assets appear in the numerator of one ratio and the denominator of another, so they cancel to yield net income ÷ average total equity, or ROE.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have already seen that ROA is determined by profit margin and asset turnover, so another way to compute ROE is by multiplying ROA by the equity multiplier.</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can see from this equation that an equity multiplier of greater than 1 will produce a return on equity that is higher than the return on assets. However, as with all ratio analysis, there are trade-offs. If leverage is too high, creditors become concerned about the potential for default on the company’s debt and require higher interest rates. Because interest is recognized as an expense, net income is reduced, so at some point the benefits of a higher equity multiplier are offset by a lower profit margin. Part of the challenge of managing a company is to identify the combination of profitability, activity, and leverage that produces the highest return for equity holders. </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equation form of the DuPont framework demonstrates this.</a:t>
            </a:r>
          </a:p>
          <a:p>
            <a:endParaRPr lang="en-US"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72</a:t>
            </a:fld>
            <a:endParaRPr lang="en-US" dirty="0"/>
          </a:p>
        </p:txBody>
      </p:sp>
    </p:spTree>
    <p:extLst>
      <p:ext uri="{BB962C8B-B14F-4D97-AF65-F5344CB8AC3E}">
        <p14:creationId xmlns:p14="http://schemas.microsoft.com/office/powerpoint/2010/main" val="6135464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530" indent="-293665">
              <a:defRPr>
                <a:solidFill>
                  <a:schemeClr val="tx1"/>
                </a:solidFill>
                <a:latin typeface="Tahoma" pitchFamily="34" charset="0"/>
              </a:defRPr>
            </a:lvl2pPr>
            <a:lvl3pPr marL="1174661" indent="-234932">
              <a:defRPr>
                <a:solidFill>
                  <a:schemeClr val="tx1"/>
                </a:solidFill>
                <a:latin typeface="Tahoma" pitchFamily="34" charset="0"/>
              </a:defRPr>
            </a:lvl3pPr>
            <a:lvl4pPr marL="1644526" indent="-234932">
              <a:defRPr>
                <a:solidFill>
                  <a:schemeClr val="tx1"/>
                </a:solidFill>
                <a:latin typeface="Tahoma" pitchFamily="34" charset="0"/>
              </a:defRPr>
            </a:lvl4pPr>
            <a:lvl5pPr marL="2114390" indent="-234932">
              <a:defRPr>
                <a:solidFill>
                  <a:schemeClr val="tx1"/>
                </a:solidFill>
                <a:latin typeface="Tahoma" pitchFamily="34" charset="0"/>
              </a:defRPr>
            </a:lvl5pPr>
            <a:lvl6pPr marL="2584254" indent="-234932" eaLnBrk="0" fontAlgn="base" hangingPunct="0">
              <a:spcBef>
                <a:spcPct val="0"/>
              </a:spcBef>
              <a:spcAft>
                <a:spcPct val="0"/>
              </a:spcAft>
              <a:defRPr>
                <a:solidFill>
                  <a:schemeClr val="tx1"/>
                </a:solidFill>
                <a:latin typeface="Tahoma" pitchFamily="34" charset="0"/>
              </a:defRPr>
            </a:lvl6pPr>
            <a:lvl7pPr marL="3054119" indent="-234932" eaLnBrk="0" fontAlgn="base" hangingPunct="0">
              <a:spcBef>
                <a:spcPct val="0"/>
              </a:spcBef>
              <a:spcAft>
                <a:spcPct val="0"/>
              </a:spcAft>
              <a:defRPr>
                <a:solidFill>
                  <a:schemeClr val="tx1"/>
                </a:solidFill>
                <a:latin typeface="Tahoma" pitchFamily="34" charset="0"/>
              </a:defRPr>
            </a:lvl7pPr>
            <a:lvl8pPr marL="3523983" indent="-234932" eaLnBrk="0" fontAlgn="base" hangingPunct="0">
              <a:spcBef>
                <a:spcPct val="0"/>
              </a:spcBef>
              <a:spcAft>
                <a:spcPct val="0"/>
              </a:spcAft>
              <a:defRPr>
                <a:solidFill>
                  <a:schemeClr val="tx1"/>
                </a:solidFill>
                <a:latin typeface="Tahoma" pitchFamily="34" charset="0"/>
              </a:defRPr>
            </a:lvl8pPr>
            <a:lvl9pPr marL="3993848" indent="-234932"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73</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9003932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4A–1 </a:t>
            </a:r>
            <a:r>
              <a:rPr lang="en-US" sz="1200" b="0" i="0" u="none" strike="noStrike" kern="1200" baseline="0" dirty="0">
                <a:solidFill>
                  <a:schemeClr val="tx1"/>
                </a:solidFill>
                <a:latin typeface="+mn-lt"/>
                <a:ea typeface="+mn-ea"/>
                <a:cs typeface="+mn-cs"/>
              </a:rPr>
              <a:t>Interim Data in Annual </a:t>
            </a:r>
            <a:r>
              <a:rPr lang="en-US" sz="1200" b="0" i="0" u="none" strike="noStrike" kern="1200" baseline="0" dirty="0" smtClean="0">
                <a:solidFill>
                  <a:schemeClr val="tx1"/>
                </a:solidFill>
                <a:latin typeface="+mn-lt"/>
                <a:ea typeface="+mn-ea"/>
                <a:cs typeface="+mn-cs"/>
              </a:rPr>
              <a:t>Report—Sherwin </a:t>
            </a:r>
            <a:r>
              <a:rPr lang="en-US" sz="1200" b="0" i="0" u="none" strike="noStrike" kern="1200" baseline="0" dirty="0">
                <a:solidFill>
                  <a:schemeClr val="tx1"/>
                </a:solidFill>
                <a:latin typeface="+mn-lt"/>
                <a:ea typeface="+mn-ea"/>
                <a:cs typeface="+mn-cs"/>
              </a:rPr>
              <a:t>Williams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Financial statements covering periods of less than a year are called </a:t>
            </a:r>
            <a:r>
              <a:rPr lang="en-US" sz="1200" b="0" i="1" u="none" strike="noStrike" kern="1200" baseline="0" dirty="0">
                <a:solidFill>
                  <a:schemeClr val="tx1"/>
                </a:solidFill>
                <a:latin typeface="+mn-lt"/>
                <a:ea typeface="+mn-ea"/>
                <a:cs typeface="+mn-cs"/>
              </a:rPr>
              <a:t>interim reports. </a:t>
            </a:r>
            <a:r>
              <a:rPr lang="en-US" sz="1200" b="0" i="0" u="none" strike="noStrike" kern="1200" baseline="0" dirty="0">
                <a:solidFill>
                  <a:schemeClr val="tx1"/>
                </a:solidFill>
                <a:latin typeface="+mn-lt"/>
                <a:ea typeface="+mn-ea"/>
                <a:cs typeface="+mn-cs"/>
              </a:rPr>
              <a:t>Companies registered with the SEC, which includes most public companies, must submit quarterly reports. Though there is no requirement to do so, most also send quarterly reports to their shareholders and typically include abbreviated, unaudited interim reports as supplemental information within their annual reports.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the quarterly information disclosed in the annual report of Sherwin Williams Company, a company that manufactures paint, for the fiscal year ended December 31, 2015. Amounts for each of the four quarters sum to the reported amount for the full year. </a:t>
            </a:r>
          </a:p>
          <a:p>
            <a:endParaRPr lang="en-IN" baseline="0" dirty="0"/>
          </a:p>
          <a:p>
            <a:r>
              <a:rPr lang="en-US" sz="1200" b="0" i="0" u="none" strike="noStrike" kern="1200" baseline="0" dirty="0">
                <a:solidFill>
                  <a:schemeClr val="tx1"/>
                </a:solidFill>
                <a:latin typeface="+mn-lt"/>
                <a:ea typeface="+mn-ea"/>
                <a:cs typeface="+mn-cs"/>
              </a:rPr>
              <a:t>For accounting information to be useful to decision makers, it must be available on a timely basis. One of the objectives of interim reporting is to enhance the timeliness of financial information. In addition, quarterly reports provide investors and creditors with additional insight on the seasonality of business operations that might otherwise get lost in annual reports. Why are sales and net income higher in the 2nd and 3rd quarters (compared to the 1st and 4th quarters) for Sherwin Williams? Most outside painting occurs in the warmer months. These months occur in the 2nd and 3rd quarters, so it is expected that sales would be higher in these quarters. Because the company sells paint for a profit, profitability is also higher in quarters with greater sales.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the downside to these benefits is the relative unreliability of interim reporting. With a shorter reporting period, questions associated with estimation and allocation are magnified. For example, certain expenses often benefit an entire year’s operations and yet are incurred primarily within a single interim period. Similarly, should smaller companies use lower tax rates in the earlier quarters and higher rates in later quarters as higher tax brackets are reached? Another result of shorter reporting periods is the intensified effect of unusual events such as material gains and losses. A second quarter casualty loss, for instance, that would reduce annual profits by 10% might reduce second quarter profits by 40% or more. Is it more realistic to allocate such a loss over the entire year? These and similar questions tend to hinge on the way we view an interim period in relation to the fiscal year. More specifically, should each interim period be viewed as a </a:t>
            </a:r>
            <a:r>
              <a:rPr lang="en-US" sz="1200" b="0" i="1" u="none" strike="noStrike" kern="1200" baseline="0" dirty="0">
                <a:solidFill>
                  <a:schemeClr val="tx1"/>
                </a:solidFill>
                <a:latin typeface="+mn-lt"/>
                <a:ea typeface="+mn-ea"/>
                <a:cs typeface="+mn-cs"/>
              </a:rPr>
              <a:t>discrete </a:t>
            </a:r>
            <a:r>
              <a:rPr lang="en-US" sz="1200" b="0" i="0" u="none" strike="noStrike" kern="1200" baseline="0" dirty="0">
                <a:solidFill>
                  <a:schemeClr val="tx1"/>
                </a:solidFill>
                <a:latin typeface="+mn-lt"/>
                <a:ea typeface="+mn-ea"/>
                <a:cs typeface="+mn-cs"/>
              </a:rPr>
              <a:t>reporting period or as an </a:t>
            </a:r>
            <a:r>
              <a:rPr lang="en-US" sz="1200" b="0" i="1" u="none" strike="noStrike" kern="1200" baseline="0" dirty="0">
                <a:solidFill>
                  <a:schemeClr val="tx1"/>
                </a:solidFill>
                <a:latin typeface="+mn-lt"/>
                <a:ea typeface="+mn-ea"/>
                <a:cs typeface="+mn-cs"/>
              </a:rPr>
              <a:t>integral part </a:t>
            </a:r>
            <a:r>
              <a:rPr lang="en-US" sz="1200" b="0" i="0" u="none" strike="noStrike" kern="1200" baseline="0" dirty="0">
                <a:solidFill>
                  <a:schemeClr val="tx1"/>
                </a:solidFill>
                <a:latin typeface="+mn-lt"/>
                <a:ea typeface="+mn-ea"/>
                <a:cs typeface="+mn-cs"/>
              </a:rPr>
              <a:t>of the annual period? </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74</a:t>
            </a:fld>
            <a:endParaRPr lang="en-US" dirty="0"/>
          </a:p>
        </p:txBody>
      </p:sp>
    </p:spTree>
    <p:extLst>
      <p:ext uri="{BB962C8B-B14F-4D97-AF65-F5344CB8AC3E}">
        <p14:creationId xmlns:p14="http://schemas.microsoft.com/office/powerpoint/2010/main" val="21417087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kern="1200" baseline="0" dirty="0">
                <a:solidFill>
                  <a:schemeClr val="tx1"/>
                </a:solidFill>
                <a:latin typeface="+mn-lt"/>
                <a:ea typeface="+mn-ea"/>
                <a:cs typeface="+mn-cs"/>
              </a:rPr>
              <a:t>Existing practice and current reporting requirements for interim reporting generally follow the viewpoint that interim reports are an integral part of annual statements, although the discrete approach is applied to some items. Most revenues and expenses are recognized using the same accounting principles applicable to annual reporting. Some modifications are necessary to help cause interim statements to relate better to annual statements. This is most evident in the way costs and expenses are recognized. Most are recognized in interim periods as incurred. But when an expenditure clearly benefits more than just the period in which it is incurred, the expense should be allocated among the periods benefited on an allocation basis consistent with the company’s annual allocation procedures. For example, annual repair expenses, property tax expense, and advertising expenses incurred in the first quarter that clearly benefit later quarters are assigned to each quarter through the use of accruals and deferrals. Costs and expenses subject to year-end adjustments, such as depreciation expense, are estimated and allocated to interim periods in a systematic way. Similarly, income tax expense at each interim date should be based on estimates of the effective tax rate for the whole year. This would mean, for example, that if the estimated effective rate has changed since the previous interim period(s), the tax expense period would be determined as the new rate times the cumulative pretax income to date, less the total tax expense reported in previous interim periods. </a:t>
            </a:r>
            <a:endParaRPr lang="en-US" sz="1200" b="0" i="0" u="none" strike="noStrike" kern="1200" baseline="0" dirty="0" smtClean="0">
              <a:solidFill>
                <a:schemeClr val="tx1"/>
              </a:solidFill>
              <a:latin typeface="+mn-lt"/>
              <a:ea typeface="+mn-ea"/>
              <a:cs typeface="+mn-cs"/>
            </a:endParaRPr>
          </a:p>
          <a:p>
            <a:pPr algn="l"/>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On the other hand, major events such as discontinued operations should be reported separately in the interim period in which they occur. That is, these amounts should not be allocated among individual quarters within the fiscal year. The same is true for items that are unusual. Treatment of these items is more consistent with the discrete view than the integral part view. </a:t>
            </a:r>
            <a:endParaRPr lang="en-US" dirty="0" smtClean="0"/>
          </a:p>
          <a:p>
            <a:pPr algn="l"/>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75</a:t>
            </a:fld>
            <a:endParaRPr lang="en-US" dirty="0"/>
          </a:p>
        </p:txBody>
      </p:sp>
    </p:spTree>
    <p:extLst>
      <p:ext uri="{BB962C8B-B14F-4D97-AF65-F5344CB8AC3E}">
        <p14:creationId xmlns:p14="http://schemas.microsoft.com/office/powerpoint/2010/main" val="15115663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second item that is treated in a manner consistent with the discrete view is earnings per share. EPS calculations for interim reports follow the same procedures as annual calculations that you will study in Chapter 19. The calculations are based on conditions actually existing during the particular interim period rather than on conditions estimated to exist at the end of the fiscal year.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Recall that we account for a change in accounting principle retrospectively, meaning we recast prior years’ financial statements when we report those statements again in comparative form. In other words, we make those statements appear as if the newly adopted accounting method had been used in those prior years. It’s the same with interim reporting.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retrospectively report a change made during an interim period in similar fashion. Then in financial reports of subsequent interim periods of the same fiscal year, we disclose how that change affected </a:t>
            </a:r>
          </a:p>
          <a:p>
            <a:pPr marL="228600" indent="-228600">
              <a:buAutoNum type="alphaLcParenBoth"/>
            </a:pPr>
            <a:r>
              <a:rPr lang="en-US" sz="1200" b="0" i="0" u="none" strike="noStrike" kern="1200" baseline="0" dirty="0" smtClean="0">
                <a:solidFill>
                  <a:schemeClr val="tx1"/>
                </a:solidFill>
                <a:latin typeface="+mn-lt"/>
                <a:ea typeface="+mn-ea"/>
                <a:cs typeface="+mn-cs"/>
              </a:rPr>
              <a:t>income from continuing operations </a:t>
            </a:r>
          </a:p>
          <a:p>
            <a:pPr marL="228600" indent="-228600">
              <a:buAutoNum type="alphaLcParenBoth"/>
            </a:pPr>
            <a:r>
              <a:rPr lang="en-US" sz="1200" b="0" i="0" u="none" strike="noStrike" kern="1200" baseline="0" dirty="0" smtClean="0">
                <a:solidFill>
                  <a:schemeClr val="tx1"/>
                </a:solidFill>
                <a:latin typeface="+mn-lt"/>
                <a:ea typeface="+mn-ea"/>
                <a:cs typeface="+mn-cs"/>
              </a:rPr>
              <a:t>net income </a:t>
            </a:r>
          </a:p>
          <a:p>
            <a:pPr marL="228600" indent="-228600">
              <a:buAutoNum type="alphaLcParenBoth"/>
            </a:pPr>
            <a:r>
              <a:rPr lang="en-US" sz="1200" b="0" i="0" u="none" strike="noStrike" kern="1200" baseline="0" dirty="0" smtClean="0">
                <a:solidFill>
                  <a:schemeClr val="tx1"/>
                </a:solidFill>
                <a:latin typeface="+mn-lt"/>
                <a:ea typeface="+mn-ea"/>
                <a:cs typeface="+mn-cs"/>
              </a:rPr>
              <a:t>related per share amounts for the </a:t>
            </a:r>
            <a:r>
              <a:rPr lang="en-US" sz="1200" b="0" i="0" u="none" strike="noStrike" kern="1200" baseline="0" dirty="0" err="1" smtClean="0">
                <a:solidFill>
                  <a:schemeClr val="tx1"/>
                </a:solidFill>
                <a:latin typeface="+mn-lt"/>
                <a:ea typeface="+mn-ea"/>
                <a:cs typeface="+mn-cs"/>
              </a:rPr>
              <a:t>postchange</a:t>
            </a:r>
            <a:r>
              <a:rPr lang="en-US" sz="1200" b="0" i="0" u="none" strike="noStrike" kern="1200" baseline="0" dirty="0" smtClean="0">
                <a:solidFill>
                  <a:schemeClr val="tx1"/>
                </a:solidFill>
                <a:latin typeface="+mn-lt"/>
                <a:ea typeface="+mn-ea"/>
                <a:cs typeface="+mn-cs"/>
              </a:rPr>
              <a:t> interim period </a:t>
            </a:r>
            <a:endParaRPr lang="en-US" dirty="0" smtClean="0"/>
          </a:p>
          <a:p>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76</a:t>
            </a:fld>
            <a:endParaRPr lang="en-US" dirty="0"/>
          </a:p>
        </p:txBody>
      </p:sp>
    </p:spTree>
    <p:extLst>
      <p:ext uri="{BB962C8B-B14F-4D97-AF65-F5344CB8AC3E}">
        <p14:creationId xmlns:p14="http://schemas.microsoft.com/office/powerpoint/2010/main" val="17784856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Complete financial statements are not required for interim period reporting, but certain minimum disclosures are required as follows:</a:t>
            </a:r>
          </a:p>
          <a:p>
            <a:pPr marL="176199" indent="-176199">
              <a:buFont typeface="Arial" panose="020B0604020202020204" pitchFamily="34" charset="0"/>
              <a:buChar char="•"/>
            </a:pPr>
            <a:r>
              <a:rPr lang="en-IN" dirty="0"/>
              <a:t>Sales, income taxes, and net income</a:t>
            </a:r>
          </a:p>
          <a:p>
            <a:pPr marL="176199" indent="-176199">
              <a:buFont typeface="Arial" panose="020B0604020202020204" pitchFamily="34" charset="0"/>
              <a:buChar char="•"/>
            </a:pPr>
            <a:r>
              <a:rPr lang="en-IN" dirty="0"/>
              <a:t>Earnings per share</a:t>
            </a:r>
          </a:p>
          <a:p>
            <a:pPr marL="176199" indent="-176199">
              <a:buFont typeface="Arial" panose="020B0604020202020204" pitchFamily="34" charset="0"/>
              <a:buChar char="•"/>
            </a:pPr>
            <a:r>
              <a:rPr lang="en-IN" dirty="0"/>
              <a:t>Seasonal revenues, costs, and expenses</a:t>
            </a:r>
          </a:p>
          <a:p>
            <a:pPr marL="176199" indent="-176199">
              <a:buFont typeface="Arial" panose="020B0604020202020204" pitchFamily="34" charset="0"/>
              <a:buChar char="•"/>
            </a:pPr>
            <a:r>
              <a:rPr lang="en-IN" dirty="0"/>
              <a:t>Significant changes in estimates for income taxes</a:t>
            </a:r>
          </a:p>
          <a:p>
            <a:pPr marL="176199" indent="-176199">
              <a:buFont typeface="Arial" panose="020B0604020202020204" pitchFamily="34" charset="0"/>
              <a:buChar char="•"/>
            </a:pPr>
            <a:r>
              <a:rPr lang="en-IN" dirty="0"/>
              <a:t>Contingencies</a:t>
            </a:r>
          </a:p>
          <a:p>
            <a:pPr marL="176199" indent="-176199">
              <a:buFont typeface="Arial" panose="020B0604020202020204" pitchFamily="34" charset="0"/>
              <a:buChar char="•"/>
            </a:pPr>
            <a:r>
              <a:rPr lang="en-IN" dirty="0"/>
              <a:t>Discontinued operations and unusual or infrequent items</a:t>
            </a:r>
          </a:p>
          <a:p>
            <a:pPr marL="176199" indent="-176199">
              <a:buFont typeface="Arial" panose="020B0604020202020204" pitchFamily="34" charset="0"/>
              <a:buChar char="•"/>
            </a:pPr>
            <a:r>
              <a:rPr lang="en-IN" dirty="0"/>
              <a:t>Changes in accounting principles or estimates</a:t>
            </a:r>
          </a:p>
          <a:p>
            <a:pPr marL="176199" indent="-176199">
              <a:buFont typeface="Arial" panose="020B0604020202020204" pitchFamily="34" charset="0"/>
              <a:buChar char="•"/>
            </a:pPr>
            <a:r>
              <a:rPr lang="en-IN" dirty="0"/>
              <a:t>Information about fair value of financial instruments and the methods and assumptions used to estimate fair values</a:t>
            </a:r>
          </a:p>
          <a:p>
            <a:pPr marL="176199" indent="-176199">
              <a:buFont typeface="Arial" panose="020B0604020202020204" pitchFamily="34" charset="0"/>
              <a:buChar char="•"/>
            </a:pPr>
            <a:r>
              <a:rPr lang="en-IN" dirty="0"/>
              <a:t>Significant changes in financial position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fourth quarter results are not separately reported, material fourth quarter events, including year-end adjustments, should be reported in disclosure notes to annual statements.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77</a:t>
            </a:fld>
            <a:endParaRPr lang="en-US" dirty="0"/>
          </a:p>
        </p:txBody>
      </p:sp>
    </p:spTree>
    <p:extLst>
      <p:ext uri="{BB962C8B-B14F-4D97-AF65-F5344CB8AC3E}">
        <p14:creationId xmlns:p14="http://schemas.microsoft.com/office/powerpoint/2010/main" val="22004142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IAS No. 34 </a:t>
            </a:r>
            <a:r>
              <a:rPr lang="en-US" sz="1200" b="0" i="0" u="none" strike="noStrike" kern="1200" baseline="0" dirty="0">
                <a:solidFill>
                  <a:schemeClr val="tx1"/>
                </a:solidFill>
                <a:latin typeface="+mn-lt"/>
                <a:ea typeface="+mn-ea"/>
                <a:cs typeface="+mn-cs"/>
              </a:rPr>
              <a:t>requires that a company apply the same accounting policies in its interim financial statements as it applies in its annual financial statements. Therefore, IFRS takes much more of a discrete-period approach than does U.S. GAAP. For example, costs for repairs, property taxes, and advertising that do not meet the definition of an asset at the end of an interim period are expensed entirely in the period in which they occur under IFRS, but are accrued or deferred and then charged to each of the periods they benefit under U.S. GAAP. This difference would tend to make interim period income more volatile under IFRS than under U.S. GAAP. However, as in U.S. GAAP, income taxes are accounted for based on an estimate of the tax rate expected to apply for the entire year.</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23101655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C6E16D-CAFA-4AA7-B962-802FFC832C12}" type="slidenum">
              <a:rPr lang="en-US" smtClean="0"/>
              <a:t>79</a:t>
            </a:fld>
            <a:endParaRPr lang="en-US" dirty="0"/>
          </a:p>
        </p:txBody>
      </p:sp>
    </p:spTree>
    <p:extLst>
      <p:ext uri="{BB962C8B-B14F-4D97-AF65-F5344CB8AC3E}">
        <p14:creationId xmlns:p14="http://schemas.microsoft.com/office/powerpoint/2010/main" val="1333087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4–2 </a:t>
            </a:r>
            <a:r>
              <a:rPr lang="en-US" dirty="0"/>
              <a:t>Income </a:t>
            </a:r>
            <a:r>
              <a:rPr lang="en-US" dirty="0" smtClean="0"/>
              <a:t>Statement—Sherwin </a:t>
            </a:r>
            <a:r>
              <a:rPr lang="en-US" dirty="0"/>
              <a:t>Williams Company</a:t>
            </a:r>
          </a:p>
          <a:p>
            <a:endParaRPr lang="en-US" dirty="0"/>
          </a:p>
          <a:p>
            <a:r>
              <a:rPr lang="en-US" sz="1200" b="0" i="0" u="none" strike="noStrike" kern="1200" baseline="0" dirty="0">
                <a:solidFill>
                  <a:schemeClr val="tx1"/>
                </a:solidFill>
                <a:latin typeface="+mn-lt"/>
                <a:ea typeface="+mn-ea"/>
                <a:cs typeface="+mn-cs"/>
              </a:rPr>
              <a:t>Here we see the 2015 income statement for Sherwin Williams Company, a company that manufactures paint. Notice that Sherwin Williams distinguishes between operating income, nonoperating income, and income tax expense. Operating income includes revenues and expenses from primary business activities related to producing and selling paint. After operating income is determined, nonoperating items are added or subtracted to arrive at income before income taxes. For a paint manufacturer like Sherwin Williams, activities related to interest and investments are not primary operations and therefore are listed as nonoperating items. Finally, income tax expense is subtracted to arrive at net income.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8</a:t>
            </a:fld>
            <a:endParaRPr lang="en-US" dirty="0"/>
          </a:p>
        </p:txBody>
      </p:sp>
    </p:spTree>
    <p:extLst>
      <p:ext uri="{BB962C8B-B14F-4D97-AF65-F5344CB8AC3E}">
        <p14:creationId xmlns:p14="http://schemas.microsoft.com/office/powerpoint/2010/main" val="146357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IN" dirty="0"/>
              <a:t>Illustration</a:t>
            </a:r>
            <a:r>
              <a:rPr lang="en-IN" baseline="0" dirty="0"/>
              <a:t> </a:t>
            </a:r>
            <a:r>
              <a:rPr lang="en-IN" baseline="0" dirty="0" smtClean="0"/>
              <a:t>4–3 </a:t>
            </a:r>
            <a:r>
              <a:rPr lang="en-IN" baseline="0" dirty="0"/>
              <a:t>Single Step Income Statement</a:t>
            </a:r>
            <a:endParaRPr lang="en-IN" dirty="0"/>
          </a:p>
          <a:p>
            <a:pPr defTabSz="939729">
              <a:defRPr/>
            </a:pPr>
            <a:endParaRPr lang="en-IN" dirty="0"/>
          </a:p>
          <a:p>
            <a:pPr defTabSz="939729">
              <a:defRPr/>
            </a:pPr>
            <a:r>
              <a:rPr lang="en-IN" dirty="0"/>
              <a:t>No specific standards</a:t>
            </a:r>
            <a:r>
              <a:rPr lang="en-IN" baseline="0" dirty="0"/>
              <a:t> dictate how income from continuing operations must be displayed. This flexibility has resulted in a variety of income presentations. However, we can identify two general approaches, the single-step and the multiple-step formats.</a:t>
            </a:r>
            <a:endParaRPr lang="en-IN" dirty="0"/>
          </a:p>
          <a:p>
            <a:pPr defTabSz="939729">
              <a:defRPr/>
            </a:pPr>
            <a:endParaRPr lang="en-IN" dirty="0"/>
          </a:p>
          <a:p>
            <a:r>
              <a:rPr lang="en-IN" dirty="0"/>
              <a:t>The </a:t>
            </a:r>
            <a:r>
              <a:rPr lang="en-IN" b="1" dirty="0"/>
              <a:t>single-step</a:t>
            </a:r>
            <a:r>
              <a:rPr lang="en-IN" dirty="0"/>
              <a:t> format first lists all the revenues and gains included in income from continuing operations. Then, expenses and losses are grouped, subtotaled, and subtracted</a:t>
            </a:r>
            <a:r>
              <a:rPr lang="en-IN" dirty="0" smtClean="0"/>
              <a:t>—in </a:t>
            </a:r>
            <a:r>
              <a:rPr lang="en-IN" dirty="0"/>
              <a:t>a single step—from revenues and gains to derive income from continuing operations. In a departure from that, though, companies</a:t>
            </a:r>
            <a:r>
              <a:rPr lang="en-IN" baseline="0" dirty="0"/>
              <a:t> usually </a:t>
            </a:r>
            <a:r>
              <a:rPr lang="en-IN" dirty="0"/>
              <a:t>report income tax expense in a separate line in the statement. Operating and nonoperating items are not separately classified.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This illustration shows an example of a single-step income statement for a hypothetical manufacturing company, Maxwell Gear Corporation. </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4288952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3524103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3807643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22160786"/>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170703874"/>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047871274"/>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974334809"/>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Tree>
    <p:extLst>
      <p:ext uri="{BB962C8B-B14F-4D97-AF65-F5344CB8AC3E}">
        <p14:creationId xmlns:p14="http://schemas.microsoft.com/office/powerpoint/2010/main" val="408761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aster Title and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3699925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Tree>
    <p:extLst>
      <p:ext uri="{BB962C8B-B14F-4D97-AF65-F5344CB8AC3E}">
        <p14:creationId xmlns:p14="http://schemas.microsoft.com/office/powerpoint/2010/main" val="30896489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008269847"/>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16746701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457200" y="6248400"/>
            <a:ext cx="2133600" cy="457200"/>
          </a:xfrm>
          <a:prstGeom prst="rect">
            <a:avLst/>
          </a:prstGeom>
          <a:ln/>
        </p:spPr>
        <p:txBody>
          <a:bodyPr/>
          <a:lstStyle>
            <a:lvl1pPr>
              <a:defRPr/>
            </a:lvl1pPr>
          </a:lstStyle>
          <a:p>
            <a:pPr fontAlgn="base">
              <a:spcBef>
                <a:spcPct val="0"/>
              </a:spcBef>
              <a:spcAft>
                <a:spcPct val="0"/>
              </a:spcAft>
              <a:defRPr/>
            </a:pPr>
            <a:endParaRPr lang="en-US" dirty="0">
              <a:solidFill>
                <a:prstClr val="black"/>
              </a:solidFill>
              <a:latin typeface="Arial" charset="0"/>
              <a:cs typeface="Arial" charset="0"/>
            </a:endParaRPr>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fontAlgn="base">
              <a:spcBef>
                <a:spcPct val="0"/>
              </a:spcBef>
              <a:spcAft>
                <a:spcPct val="0"/>
              </a:spcAft>
              <a:defRPr/>
            </a:pPr>
            <a:endParaRPr lang="en-US" dirty="0">
              <a:solidFill>
                <a:prstClr val="black"/>
              </a:solidFill>
              <a:latin typeface="Arial" charset="0"/>
              <a:cs typeface="Arial" charset="0"/>
            </a:endParaRPr>
          </a:p>
        </p:txBody>
      </p:sp>
      <p:sp>
        <p:nvSpPr>
          <p:cNvPr id="6" name="Rectangle 6"/>
          <p:cNvSpPr>
            <a:spLocks noGrp="1" noChangeArrowheads="1"/>
          </p:cNvSpPr>
          <p:nvPr>
            <p:ph type="sldNum" sz="quarter" idx="12"/>
          </p:nvPr>
        </p:nvSpPr>
        <p:spPr>
          <a:xfrm>
            <a:off x="6553200" y="6248400"/>
            <a:ext cx="2133600" cy="457200"/>
          </a:xfrm>
          <a:prstGeom prst="rect">
            <a:avLst/>
          </a:prstGeom>
          <a:ln/>
        </p:spPr>
        <p:txBody>
          <a:bodyPr/>
          <a:lstStyle>
            <a:lvl1pPr>
              <a:defRPr/>
            </a:lvl1pPr>
          </a:lstStyle>
          <a:p>
            <a:pPr fontAlgn="base">
              <a:spcBef>
                <a:spcPct val="0"/>
              </a:spcBef>
              <a:spcAft>
                <a:spcPct val="0"/>
              </a:spcAft>
              <a:defRPr/>
            </a:pPr>
            <a:fld id="{FA505FA5-17CA-4706-ABA2-4C64AF1090D8}" type="slidenum">
              <a:rPr lang="en-US">
                <a:solidFill>
                  <a:prstClr val="black"/>
                </a:solidFill>
                <a:latin typeface="Arial" charset="0"/>
                <a:cs typeface="Arial" charset="0"/>
              </a:rPr>
              <a:pPr fontAlgn="base">
                <a:spcBef>
                  <a:spcPct val="0"/>
                </a:spcBef>
                <a:spcAft>
                  <a:spcPct val="0"/>
                </a:spcAft>
                <a:defRPr/>
              </a:pPr>
              <a:t>‹#›</a:t>
            </a:fld>
            <a:endParaRPr lang="en-US" dirty="0">
              <a:solidFill>
                <a:prstClr val="black"/>
              </a:solidFill>
              <a:latin typeface="Arial" charset="0"/>
              <a:cs typeface="Arial" charset="0"/>
            </a:endParaRPr>
          </a:p>
        </p:txBody>
      </p:sp>
    </p:spTree>
    <p:extLst>
      <p:ext uri="{BB962C8B-B14F-4D97-AF65-F5344CB8AC3E}">
        <p14:creationId xmlns:p14="http://schemas.microsoft.com/office/powerpoint/2010/main" val="325990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28241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1393236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t>4/4/17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568677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t>4/4/17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73757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t>4/4/17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247040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484521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24622044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71A815-86EA-482F-BFC1-2316DFAA4A87}" type="datetimeFigureOut">
              <a:rPr lang="en-US" smtClean="0"/>
              <a:t>4/4/17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t>‹#›</a:t>
            </a:fld>
            <a:endParaRPr lang="en-US" dirty="0"/>
          </a:p>
        </p:txBody>
      </p:sp>
    </p:spTree>
    <p:extLst>
      <p:ext uri="{BB962C8B-B14F-4D97-AF65-F5344CB8AC3E}">
        <p14:creationId xmlns:p14="http://schemas.microsoft.com/office/powerpoint/2010/main" val="3083488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700"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33312527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 Id="rId3"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7.emf"/><Relationship Id="rId1" Type="http://schemas.openxmlformats.org/officeDocument/2006/relationships/vmlDrawing" Target="../drawings/vmlDrawing1.vml"/><Relationship Id="rId2"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269" y="1458915"/>
            <a:ext cx="2488580" cy="738187"/>
          </a:xfrm>
        </p:spPr>
        <p:txBody>
          <a:bodyPr rtlCol="0"/>
          <a:lstStyle/>
          <a:p>
            <a:pPr fontAlgn="auto">
              <a:spcAft>
                <a:spcPts val="0"/>
              </a:spcAft>
              <a:defRPr/>
            </a:pPr>
            <a:r>
              <a:rPr lang="en-IN" b="1" dirty="0"/>
              <a:t>Chapter 4</a:t>
            </a:r>
          </a:p>
        </p:txBody>
      </p:sp>
      <p:sp>
        <p:nvSpPr>
          <p:cNvPr id="16386" name="Text Placeholder 3"/>
          <p:cNvSpPr>
            <a:spLocks noGrp="1"/>
          </p:cNvSpPr>
          <p:nvPr>
            <p:ph type="body" sz="quarter" idx="10"/>
          </p:nvPr>
        </p:nvSpPr>
        <p:spPr>
          <a:xfrm>
            <a:off x="3123946" y="2388834"/>
            <a:ext cx="5328592" cy="3429000"/>
          </a:xfrm>
        </p:spPr>
        <p:txBody>
          <a:bodyPr/>
          <a:lstStyle/>
          <a:p>
            <a:r>
              <a:rPr lang="en-US" dirty="0"/>
              <a:t>The Income Statement, Comprehensive Income, and </a:t>
            </a:r>
            <a:r>
              <a:rPr lang="en-IN" dirty="0"/>
              <a:t>the Statement of Cash Flows</a:t>
            </a:r>
          </a:p>
        </p:txBody>
      </p:sp>
    </p:spTree>
    <p:extLst>
      <p:ext uri="{BB962C8B-B14F-4D97-AF65-F5344CB8AC3E}">
        <p14:creationId xmlns:p14="http://schemas.microsoft.com/office/powerpoint/2010/main" val="13157379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3"/>
          <p:cNvGraphicFramePr>
            <a:graphicFrameLocks/>
          </p:cNvGraphicFramePr>
          <p:nvPr>
            <p:extLst>
              <p:ext uri="{D42A27DB-BD31-4B8C-83A1-F6EECF244321}">
                <p14:modId xmlns:p14="http://schemas.microsoft.com/office/powerpoint/2010/main" val="2155970618"/>
              </p:ext>
            </p:extLst>
          </p:nvPr>
        </p:nvGraphicFramePr>
        <p:xfrm>
          <a:off x="4427984" y="1700808"/>
          <a:ext cx="4464496" cy="4450080"/>
        </p:xfrm>
        <a:graphic>
          <a:graphicData uri="http://schemas.openxmlformats.org/drawingml/2006/table">
            <a:tbl>
              <a:tblPr firstRow="1" bandRow="1">
                <a:tableStyleId>{2D5ABB26-0587-4C30-8999-92F81FD0307C}</a:tableStyleId>
              </a:tblPr>
              <a:tblGrid>
                <a:gridCol w="2592288">
                  <a:extLst>
                    <a:ext uri="{9D8B030D-6E8A-4147-A177-3AD203B41FA5}">
                      <a16:colId xmlns:a16="http://schemas.microsoft.com/office/drawing/2014/main" xmlns="" val="20000"/>
                    </a:ext>
                  </a:extLst>
                </a:gridCol>
                <a:gridCol w="864096">
                  <a:extLst>
                    <a:ext uri="{9D8B030D-6E8A-4147-A177-3AD203B41FA5}">
                      <a16:colId xmlns:a16="http://schemas.microsoft.com/office/drawing/2014/main" xmlns="" val="20001"/>
                    </a:ext>
                  </a:extLst>
                </a:gridCol>
                <a:gridCol w="1008112">
                  <a:extLst>
                    <a:ext uri="{9D8B030D-6E8A-4147-A177-3AD203B41FA5}">
                      <a16:colId xmlns:a16="http://schemas.microsoft.com/office/drawing/2014/main" xmlns="" val="20002"/>
                    </a:ext>
                  </a:extLst>
                </a:gridCol>
              </a:tblGrid>
              <a:tr h="673947">
                <a:tc gridSpan="3">
                  <a:txBody>
                    <a:bodyPr/>
                    <a:lstStyle/>
                    <a:p>
                      <a:pPr algn="ctr"/>
                      <a:r>
                        <a:rPr lang="en-US" sz="1400" b="1" dirty="0"/>
                        <a:t>MAXWELL GEAR CORPORATION</a:t>
                      </a:r>
                    </a:p>
                    <a:p>
                      <a:pPr algn="ctr"/>
                      <a:r>
                        <a:rPr lang="en-US" sz="1400" b="1" dirty="0"/>
                        <a:t>Income Statement</a:t>
                      </a:r>
                    </a:p>
                    <a:p>
                      <a:pPr algn="ctr"/>
                      <a:r>
                        <a:rPr lang="en-US" sz="1400" b="1" dirty="0"/>
                        <a:t>For the Year Ended December 31, 2018</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200" dirty="0"/>
                    </a:p>
                  </a:txBody>
                  <a:tcPr>
                    <a:lnB w="12700" cap="flat" cmpd="sng" algn="ctr">
                      <a:solidFill>
                        <a:scrgbClr r="0" g="0" b="0"/>
                      </a:solidFill>
                      <a:prstDash val="solid"/>
                      <a:round/>
                      <a:headEnd type="none" w="med" len="med"/>
                      <a:tailEnd type="none" w="med" len="med"/>
                    </a:lnB>
                  </a:tcPr>
                </a:tc>
                <a:tc hMerge="1">
                  <a:txBody>
                    <a:bodyPr/>
                    <a:lstStyle/>
                    <a:p>
                      <a:pPr algn="r"/>
                      <a:endParaRPr lang="en-US" sz="1200" b="1" dirty="0"/>
                    </a:p>
                  </a:txBody>
                  <a:tcPr anchor="b">
                    <a:lnB w="12700" cap="flat" cmpd="sng" algn="ctr">
                      <a:solidFill>
                        <a:scrgbClr r="0" g="0" b="0"/>
                      </a:solidFill>
                      <a:prstDash val="solid"/>
                      <a:round/>
                      <a:headEnd type="none" w="med" len="med"/>
                      <a:tailEnd type="none" w="med" len="med"/>
                    </a:lnB>
                    <a:solidFill>
                      <a:srgbClr val="FBEFCF"/>
                    </a:solidFill>
                  </a:tcPr>
                </a:tc>
                <a:extLst>
                  <a:ext uri="{0D108BD9-81ED-4DB2-BD59-A6C34878D82A}">
                    <a16:rowId xmlns:a16="http://schemas.microsoft.com/office/drawing/2014/main" xmlns="" val="10000"/>
                  </a:ext>
                </a:extLst>
              </a:tr>
              <a:tr h="0">
                <a:tc>
                  <a:txBody>
                    <a:bodyPr/>
                    <a:lstStyle/>
                    <a:p>
                      <a:r>
                        <a:rPr lang="en-US" sz="1400" dirty="0"/>
                        <a:t>Sales revenue</a:t>
                      </a:r>
                    </a:p>
                    <a:p>
                      <a:r>
                        <a:rPr lang="en-US" sz="1400" dirty="0"/>
                        <a:t>Cost</a:t>
                      </a:r>
                      <a:r>
                        <a:rPr lang="en-US" sz="1400" baseline="0" dirty="0"/>
                        <a:t> of goods sold</a:t>
                      </a:r>
                      <a:endParaRPr lang="en-US" sz="140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Gross profit</a:t>
                      </a:r>
                      <a:r>
                        <a:rPr lang="en-US" sz="1400" dirty="0"/>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Operating expenses:</a:t>
                      </a:r>
                    </a:p>
                    <a:p>
                      <a:r>
                        <a:rPr lang="en-US" sz="1400" dirty="0"/>
                        <a:t>   Selling</a:t>
                      </a:r>
                    </a:p>
                    <a:p>
                      <a:r>
                        <a:rPr lang="en-US" sz="1400" dirty="0"/>
                        <a:t>   General and administrative</a:t>
                      </a:r>
                      <a:endParaRPr lang="en-US" sz="1400" baseline="0" dirty="0"/>
                    </a:p>
                    <a:p>
                      <a:r>
                        <a:rPr lang="en-US" sz="1400" dirty="0"/>
                        <a:t>   Research and development</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Total operating expenses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Operating Income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Other income (expense):</a:t>
                      </a:r>
                      <a:endParaRPr lang="en-US" sz="1400"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Interest</a:t>
                      </a:r>
                      <a:r>
                        <a:rPr lang="en-US" sz="1400" baseline="0" dirty="0"/>
                        <a:t> and dividend revenue</a:t>
                      </a:r>
                      <a:endParaRPr lang="en-US" sz="1400" dirty="0"/>
                    </a:p>
                    <a:p>
                      <a:r>
                        <a:rPr lang="en-US" sz="1400" dirty="0"/>
                        <a:t>   Gain on sale of investments</a:t>
                      </a:r>
                    </a:p>
                    <a:p>
                      <a:r>
                        <a:rPr lang="en-US" sz="1400" dirty="0"/>
                        <a:t>   Interest expense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Total other income, net</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Income before income taxes</a:t>
                      </a:r>
                    </a:p>
                    <a:p>
                      <a:r>
                        <a:rPr lang="en-US" sz="1400" dirty="0"/>
                        <a:t>   Income tax expense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Net</a:t>
                      </a:r>
                      <a:r>
                        <a:rPr lang="en-US" sz="1400" dirty="0"/>
                        <a:t> </a:t>
                      </a:r>
                      <a:r>
                        <a:rPr lang="en-US" sz="1400" b="1" dirty="0"/>
                        <a:t>income</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sz="1400" dirty="0"/>
                    </a:p>
                    <a:p>
                      <a:pPr algn="r"/>
                      <a:endParaRPr lang="en-US" sz="1400" u="sng" dirty="0"/>
                    </a:p>
                    <a:p>
                      <a:pPr algn="r"/>
                      <a:endParaRPr lang="en-US" sz="1400" u="sng" dirty="0"/>
                    </a:p>
                    <a:p>
                      <a:pPr algn="r"/>
                      <a:endParaRPr lang="en-US" sz="1400" u="sng"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$47,431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24,888</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16,300</a:t>
                      </a:r>
                    </a:p>
                    <a:p>
                      <a:pPr algn="r"/>
                      <a:endParaRPr lang="en-US" sz="1400" dirty="0"/>
                    </a:p>
                    <a:p>
                      <a:pPr algn="r"/>
                      <a:endParaRPr lang="en-US" sz="1400" dirty="0"/>
                    </a:p>
                    <a:p>
                      <a:pPr algn="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26,400</a:t>
                      </a:r>
                    </a:p>
                    <a:p>
                      <a:pPr algn="r"/>
                      <a:r>
                        <a:rPr lang="en-US" sz="1400" u="none" dirty="0"/>
                        <a:t>     5,500</a:t>
                      </a:r>
                    </a:p>
                    <a:p>
                      <a:pPr algn="r"/>
                      <a:r>
                        <a:rPr lang="en-US" sz="1400" u="sng" dirty="0"/>
                        <a:t> (14,522)</a:t>
                      </a:r>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$573,522</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$302,371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271,151</a:t>
                      </a:r>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algn="r"/>
                      <a:endParaRPr lang="en-US" sz="1400" dirty="0"/>
                    </a:p>
                    <a:p>
                      <a:pPr algn="r"/>
                      <a:r>
                        <a:rPr lang="en-US" sz="1400" u="sng" dirty="0"/>
                        <a:t>   88,529</a:t>
                      </a:r>
                    </a:p>
                    <a:p>
                      <a:pPr algn="r"/>
                      <a:r>
                        <a:rPr lang="en-US" sz="1400" dirty="0"/>
                        <a:t>182,622</a:t>
                      </a:r>
                    </a:p>
                    <a:p>
                      <a:pPr algn="r"/>
                      <a:endParaRPr lang="en-US" sz="1400" dirty="0"/>
                    </a:p>
                    <a:p>
                      <a:pPr algn="r"/>
                      <a:endParaRPr lang="en-US" sz="1400" dirty="0"/>
                    </a:p>
                    <a:p>
                      <a:pPr algn="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u="none"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17,378</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200,000</a:t>
                      </a:r>
                    </a:p>
                    <a:p>
                      <a:pPr algn="r"/>
                      <a:r>
                        <a:rPr lang="en-US" sz="1400" u="sng" dirty="0"/>
                        <a:t>   80,000</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$120,000</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bl>
          </a:graphicData>
        </a:graphic>
      </p:graphicFrame>
      <p:sp>
        <p:nvSpPr>
          <p:cNvPr id="17409" name="Title 1"/>
          <p:cNvSpPr>
            <a:spLocks noGrp="1"/>
          </p:cNvSpPr>
          <p:nvPr>
            <p:ph type="title"/>
          </p:nvPr>
        </p:nvSpPr>
        <p:spPr/>
        <p:txBody>
          <a:bodyPr>
            <a:normAutofit/>
          </a:bodyPr>
          <a:lstStyle/>
          <a:p>
            <a:pPr algn="ctr"/>
            <a:r>
              <a:rPr lang="en-US" sz="3200" b="1" dirty="0">
                <a:solidFill>
                  <a:srgbClr val="0D79A7"/>
                </a:solidFill>
                <a:ea typeface="Adobe Fan Heiti Std B"/>
                <a:cs typeface="Adobe Fan Heiti Std B"/>
              </a:rPr>
              <a:t>Income Statement Formats: </a:t>
            </a:r>
            <a:br>
              <a:rPr lang="en-US" sz="3200" b="1" dirty="0">
                <a:solidFill>
                  <a:srgbClr val="0D79A7"/>
                </a:solidFill>
                <a:ea typeface="Adobe Fan Heiti Std B"/>
                <a:cs typeface="Adobe Fan Heiti Std B"/>
              </a:rPr>
            </a:br>
            <a:r>
              <a:rPr lang="en-US" sz="3200" b="1" dirty="0">
                <a:solidFill>
                  <a:srgbClr val="0D79A7"/>
                </a:solidFill>
                <a:ea typeface="Adobe Fan Heiti Std B"/>
                <a:cs typeface="Adobe Fan Heiti Std B"/>
              </a:rPr>
              <a:t>Multiple-Step Income Statement</a:t>
            </a:r>
            <a:endParaRPr lang="en-IN" sz="3200" b="1" dirty="0">
              <a:solidFill>
                <a:srgbClr val="0D79A7"/>
              </a:solidFill>
              <a:ea typeface="Adobe Fan Heiti Std B"/>
              <a:cs typeface="Adobe Fan Heiti Std B"/>
            </a:endParaRPr>
          </a:p>
        </p:txBody>
      </p:sp>
      <p:sp>
        <p:nvSpPr>
          <p:cNvPr id="5" name="Content Placeholder 4"/>
          <p:cNvSpPr>
            <a:spLocks noGrp="1"/>
          </p:cNvSpPr>
          <p:nvPr>
            <p:ph idx="1"/>
          </p:nvPr>
        </p:nvSpPr>
        <p:spPr>
          <a:xfrm>
            <a:off x="683569" y="1700808"/>
            <a:ext cx="3456384" cy="4553719"/>
          </a:xfrm>
        </p:spPr>
        <p:txBody>
          <a:bodyPr>
            <a:noAutofit/>
          </a:bodyPr>
          <a:lstStyle/>
          <a:p>
            <a:pPr>
              <a:spcBef>
                <a:spcPts val="1800"/>
              </a:spcBef>
              <a:buClr>
                <a:schemeClr val="tx1"/>
              </a:buClr>
            </a:pPr>
            <a:r>
              <a:rPr lang="en-US" sz="2400" b="1" dirty="0" smtClean="0">
                <a:solidFill>
                  <a:srgbClr val="C00000"/>
                </a:solidFill>
              </a:rPr>
              <a:t>Separately classifies </a:t>
            </a:r>
            <a:r>
              <a:rPr lang="en-US" sz="2400" dirty="0" smtClean="0"/>
              <a:t>income statement items by operating and </a:t>
            </a:r>
            <a:r>
              <a:rPr lang="en-US" sz="2400" dirty="0" err="1" smtClean="0"/>
              <a:t>nonoperating</a:t>
            </a:r>
            <a:endParaRPr lang="en-US" sz="2400" dirty="0" smtClean="0"/>
          </a:p>
          <a:p>
            <a:pPr>
              <a:spcBef>
                <a:spcPts val="1800"/>
              </a:spcBef>
            </a:pPr>
            <a:r>
              <a:rPr lang="en-US" sz="2400" dirty="0"/>
              <a:t>Reports series of </a:t>
            </a:r>
            <a:r>
              <a:rPr lang="en-US" sz="2400" b="1" dirty="0">
                <a:solidFill>
                  <a:srgbClr val="2E75B6"/>
                </a:solidFill>
              </a:rPr>
              <a:t>intermediate </a:t>
            </a:r>
            <a:r>
              <a:rPr lang="en-US" sz="2400" b="1" dirty="0" smtClean="0">
                <a:solidFill>
                  <a:srgbClr val="2E75B6"/>
                </a:solidFill>
              </a:rPr>
              <a:t>subtotals</a:t>
            </a:r>
            <a:endParaRPr lang="en-US" sz="2400" b="1" dirty="0">
              <a:solidFill>
                <a:srgbClr val="2E75B6"/>
              </a:solidFill>
            </a:endParaRPr>
          </a:p>
        </p:txBody>
      </p:sp>
      <p:sp>
        <p:nvSpPr>
          <p:cNvPr id="21" name="Rectangle 20"/>
          <p:cNvSpPr/>
          <p:nvPr/>
        </p:nvSpPr>
        <p:spPr>
          <a:xfrm>
            <a:off x="4497680" y="4638296"/>
            <a:ext cx="3386688" cy="44688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22" name="Rectangle 21"/>
          <p:cNvSpPr/>
          <p:nvPr/>
        </p:nvSpPr>
        <p:spPr>
          <a:xfrm>
            <a:off x="4499992" y="2492896"/>
            <a:ext cx="4320480" cy="21602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23" name="Rectangle 22"/>
          <p:cNvSpPr/>
          <p:nvPr/>
        </p:nvSpPr>
        <p:spPr>
          <a:xfrm>
            <a:off x="4512416" y="2708920"/>
            <a:ext cx="4308056" cy="21602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16" name="Rectangle 15"/>
          <p:cNvSpPr/>
          <p:nvPr/>
        </p:nvSpPr>
        <p:spPr>
          <a:xfrm>
            <a:off x="4497680" y="5013176"/>
            <a:ext cx="3386688" cy="28209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17" name="Rectangle 16"/>
          <p:cNvSpPr/>
          <p:nvPr/>
        </p:nvSpPr>
        <p:spPr>
          <a:xfrm>
            <a:off x="4497680" y="3140968"/>
            <a:ext cx="4322792" cy="108012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2" name="Right Arrow 1"/>
          <p:cNvSpPr/>
          <p:nvPr/>
        </p:nvSpPr>
        <p:spPr>
          <a:xfrm>
            <a:off x="3995936" y="2924944"/>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3995936" y="4221088"/>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976186" y="5445224"/>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a:off x="4001238" y="5877272"/>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1030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 presetClass="exit" presetSubtype="0" fill="hold" grpId="1" nodeType="withEffect">
                                  <p:stCondLst>
                                    <p:cond delay="0"/>
                                  </p:stCondLst>
                                  <p:childTnLst>
                                    <p:set>
                                      <p:cBhvr>
                                        <p:cTn id="20" dur="1" fill="hold">
                                          <p:stCondLst>
                                            <p:cond delay="0"/>
                                          </p:stCondLst>
                                        </p:cTn>
                                        <p:tgtEl>
                                          <p:spTgt spid="22"/>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1"/>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xit" presetSubtype="0" fill="hold" grpId="1" nodeType="withEffect">
                                  <p:stCondLst>
                                    <p:cond delay="0"/>
                                  </p:stCondLst>
                                  <p:childTnLst>
                                    <p:set>
                                      <p:cBhvr>
                                        <p:cTn id="39" dur="1" fill="hold">
                                          <p:stCondLst>
                                            <p:cond delay="0"/>
                                          </p:stCondLst>
                                        </p:cTn>
                                        <p:tgtEl>
                                          <p:spTgt spid="23"/>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17"/>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16" grpId="0" animBg="1"/>
      <p:bldP spid="16" grpId="1" animBg="1"/>
      <p:bldP spid="17" grpId="0" animBg="1"/>
      <p:bldP spid="17" grpId="1" animBg="1"/>
      <p:bldP spid="2" grpId="0" animBg="1"/>
      <p:bldP spid="14" grpId="0" animBg="1"/>
      <p:bldP spid="15"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Standards—Income </a:t>
            </a:r>
            <a:r>
              <a:rPr lang="en-US" dirty="0"/>
              <a:t>Statement Presentation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3204043860"/>
              </p:ext>
            </p:extLst>
          </p:nvPr>
        </p:nvGraphicFramePr>
        <p:xfrm>
          <a:off x="683568" y="1669769"/>
          <a:ext cx="8352928" cy="350519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algn="ctr"/>
                      <a:r>
                        <a:rPr lang="en-US" sz="2400" b="1" dirty="0">
                          <a:solidFill>
                            <a:sysClr val="windowText" lastClr="000000"/>
                          </a:solidFill>
                        </a:rPr>
                        <a:t>Income Statement Presentation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marL="285750" indent="-285750" algn="l">
                        <a:buFont typeface="Arial" panose="020B0604020202020204" pitchFamily="34" charset="0"/>
                        <a:buChar char="•"/>
                      </a:pPr>
                      <a:r>
                        <a:rPr lang="en-US" sz="2000" dirty="0"/>
                        <a:t>No minimum </a:t>
                      </a:r>
                      <a:r>
                        <a:rPr lang="en-US" sz="2000" dirty="0" smtClean="0"/>
                        <a:t>requirements</a:t>
                      </a:r>
                      <a:endParaRPr lang="en-US" sz="2000" dirty="0"/>
                    </a:p>
                    <a:p>
                      <a:pPr marL="285750" indent="-285750" algn="l">
                        <a:buFont typeface="Arial" panose="020B0604020202020204" pitchFamily="34" charset="0"/>
                        <a:buChar char="•"/>
                      </a:pPr>
                      <a:r>
                        <a:rPr lang="en-US" sz="2000" dirty="0"/>
                        <a:t>SEC regulations</a:t>
                      </a:r>
                      <a:r>
                        <a:rPr lang="en-US" sz="2000" baseline="0" dirty="0"/>
                        <a:t> require expenses be classified by function</a:t>
                      </a:r>
                    </a:p>
                    <a:p>
                      <a:pPr marL="285750" indent="-285750" algn="l">
                        <a:buFont typeface="Arial" panose="020B0604020202020204" pitchFamily="34" charset="0"/>
                        <a:buChar char="•"/>
                      </a:pPr>
                      <a:r>
                        <a:rPr lang="en-US" sz="2000" baseline="0" dirty="0"/>
                        <a:t>“Bottom line” of the income statement usually is called either net income or net loss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000" dirty="0"/>
                        <a:t>Require certain minimum information to be reported on the face</a:t>
                      </a:r>
                      <a:r>
                        <a:rPr lang="en-IN" sz="2000" baseline="0" dirty="0"/>
                        <a:t> </a:t>
                      </a:r>
                      <a:r>
                        <a:rPr lang="en-IN" sz="2000" dirty="0"/>
                        <a:t>of the income statement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000" dirty="0"/>
                        <a:t>Allow expenses to be classified either by function or by natural description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t>“Bottom line” of</a:t>
                      </a:r>
                      <a:r>
                        <a:rPr lang="en-US" sz="2000" baseline="0" dirty="0"/>
                        <a:t> </a:t>
                      </a:r>
                      <a:r>
                        <a:rPr lang="en-US" sz="2000" dirty="0"/>
                        <a:t>the income statement is either profit or loss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34555655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62048" y="177800"/>
            <a:ext cx="8130431" cy="941740"/>
          </a:xfrm>
        </p:spPr>
        <p:txBody>
          <a:bodyPr>
            <a:normAutofit fontScale="90000"/>
          </a:bodyPr>
          <a:lstStyle/>
          <a:p>
            <a:pPr algn="ctr" eaLnBrk="1" hangingPunct="1"/>
            <a:r>
              <a:rPr lang="en-US" altLang="en-US" b="1" dirty="0"/>
              <a:t>Concept </a:t>
            </a:r>
            <a:r>
              <a:rPr lang="en-US" altLang="en-US" b="1" dirty="0" smtClean="0"/>
              <a:t>Check: Single-Step Income Statements </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endParaRPr lang="en-US" sz="2000" dirty="0"/>
          </a:p>
          <a:p>
            <a:pPr marL="0" indent="0">
              <a:spcAft>
                <a:spcPts val="1200"/>
              </a:spcAft>
              <a:buNone/>
            </a:pPr>
            <a:r>
              <a:rPr lang="en-IN" sz="2400" dirty="0"/>
              <a:t>Which of the following captions would more likely be found in a single-step income statement?</a:t>
            </a:r>
          </a:p>
          <a:p>
            <a:pPr marL="457200" indent="-457200">
              <a:buFont typeface="+mj-lt"/>
              <a:buAutoNum type="alphaLcPeriod"/>
              <a:tabLst>
                <a:tab pos="342900" algn="l"/>
              </a:tabLst>
            </a:pPr>
            <a:r>
              <a:rPr lang="en-IN" sz="2400" dirty="0" smtClean="0"/>
              <a:t>Total </a:t>
            </a:r>
            <a:r>
              <a:rPr lang="en-IN" sz="2400" dirty="0"/>
              <a:t>revenues and </a:t>
            </a:r>
            <a:r>
              <a:rPr lang="en-IN" sz="2400" dirty="0" smtClean="0"/>
              <a:t>gains </a:t>
            </a:r>
            <a:endParaRPr lang="en-IN" sz="2400" dirty="0"/>
          </a:p>
          <a:p>
            <a:pPr marL="457200" indent="-457200">
              <a:buFont typeface="+mj-lt"/>
              <a:buAutoNum type="alphaLcPeriod"/>
              <a:tabLst>
                <a:tab pos="342900" algn="l"/>
              </a:tabLst>
            </a:pPr>
            <a:r>
              <a:rPr lang="en-IN" sz="2400" dirty="0" smtClean="0"/>
              <a:t>Gross profit </a:t>
            </a:r>
            <a:endParaRPr lang="en-IN" sz="2400" dirty="0"/>
          </a:p>
          <a:p>
            <a:pPr marL="457200" indent="-457200">
              <a:buFont typeface="+mj-lt"/>
              <a:buAutoNum type="alphaLcPeriod"/>
              <a:tabLst>
                <a:tab pos="342900" algn="l"/>
              </a:tabLst>
            </a:pPr>
            <a:r>
              <a:rPr lang="en-IN" sz="2400" dirty="0" smtClean="0"/>
              <a:t>Operating income </a:t>
            </a:r>
            <a:endParaRPr lang="en-IN" sz="2400" dirty="0"/>
          </a:p>
          <a:p>
            <a:pPr marL="457200" indent="-457200">
              <a:buFont typeface="+mj-lt"/>
              <a:buAutoNum type="alphaLcPeriod"/>
              <a:tabLst>
                <a:tab pos="342900" algn="l"/>
              </a:tabLst>
            </a:pPr>
            <a:r>
              <a:rPr lang="en-IN" sz="2400" dirty="0" smtClean="0"/>
              <a:t>All </a:t>
            </a:r>
            <a:r>
              <a:rPr lang="en-IN" sz="2400" dirty="0"/>
              <a:t>of these answers are </a:t>
            </a:r>
            <a:r>
              <a:rPr lang="en-IN" sz="2400" dirty="0" smtClean="0"/>
              <a:t>incorrect</a:t>
            </a:r>
            <a:endParaRPr lang="en-IN" sz="24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55576" y="2852936"/>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6" name="TextBox 5"/>
          <p:cNvSpPr txBox="1"/>
          <p:nvPr/>
        </p:nvSpPr>
        <p:spPr>
          <a:xfrm>
            <a:off x="761999" y="4869160"/>
            <a:ext cx="8013600" cy="830997"/>
          </a:xfrm>
          <a:prstGeom prst="rect">
            <a:avLst/>
          </a:prstGeom>
          <a:solidFill>
            <a:schemeClr val="accent6">
              <a:lumMod val="20000"/>
              <a:lumOff val="80000"/>
            </a:schemeClr>
          </a:solidFill>
          <a:ln w="6350">
            <a:solidFill>
              <a:schemeClr val="tx1"/>
            </a:solidFill>
          </a:ln>
        </p:spPr>
        <p:txBody>
          <a:bodyPr wrap="square" rtlCol="0">
            <a:spAutoFit/>
          </a:bodyPr>
          <a:lstStyle/>
          <a:p>
            <a:pPr fontAlgn="base">
              <a:spcBef>
                <a:spcPct val="0"/>
              </a:spcBef>
              <a:spcAft>
                <a:spcPct val="0"/>
              </a:spcAft>
            </a:pPr>
            <a:r>
              <a:rPr lang="en-IN" sz="2400" dirty="0" smtClean="0">
                <a:solidFill>
                  <a:prstClr val="black"/>
                </a:solidFill>
                <a:cs typeface="Arial" charset="0"/>
              </a:rPr>
              <a:t>The correct answer is </a:t>
            </a:r>
            <a:r>
              <a:rPr lang="en-IN" sz="2400" i="1" dirty="0" smtClean="0">
                <a:solidFill>
                  <a:prstClr val="black"/>
                </a:solidFill>
                <a:cs typeface="Arial" charset="0"/>
              </a:rPr>
              <a:t>a</a:t>
            </a:r>
            <a:r>
              <a:rPr lang="en-IN" sz="2400" dirty="0" smtClean="0">
                <a:solidFill>
                  <a:prstClr val="black"/>
                </a:solidFill>
                <a:cs typeface="Arial" charset="0"/>
              </a:rPr>
              <a:t>. A </a:t>
            </a:r>
            <a:r>
              <a:rPr lang="en-IN" sz="2400" dirty="0">
                <a:solidFill>
                  <a:prstClr val="black"/>
                </a:solidFill>
                <a:cs typeface="Arial" charset="0"/>
              </a:rPr>
              <a:t>single-step income statement groups together all revenues and gains.</a:t>
            </a:r>
          </a:p>
        </p:txBody>
      </p:sp>
      <p:sp>
        <p:nvSpPr>
          <p:cNvPr id="8" name="Title 2"/>
          <p:cNvSpPr txBox="1">
            <a:spLocks/>
          </p:cNvSpPr>
          <p:nvPr/>
        </p:nvSpPr>
        <p:spPr bwMode="auto">
          <a:xfrm>
            <a:off x="8389939" y="41127"/>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9" name="TextBox 8"/>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437455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761999" y="1052736"/>
            <a:ext cx="8013600" cy="5449666"/>
          </a:xfrm>
        </p:spPr>
        <p:txBody>
          <a:bodyPr>
            <a:noAutofit/>
          </a:bodyPr>
          <a:lstStyle/>
          <a:p>
            <a:pPr marL="0" indent="0">
              <a:buNone/>
              <a:defRPr/>
            </a:pPr>
            <a:r>
              <a:rPr lang="en-IN" sz="2400" dirty="0"/>
              <a:t>Ability of reported earnings (income) to predict a company’s future earnings</a:t>
            </a:r>
          </a:p>
          <a:p>
            <a:pPr marL="0" indent="0">
              <a:buNone/>
              <a:defRPr/>
            </a:pPr>
            <a:endParaRPr lang="en-IN" sz="2600" dirty="0"/>
          </a:p>
        </p:txBody>
      </p:sp>
      <p:sp>
        <p:nvSpPr>
          <p:cNvPr id="2" name="Title 1"/>
          <p:cNvSpPr>
            <a:spLocks noGrp="1"/>
          </p:cNvSpPr>
          <p:nvPr>
            <p:ph type="title"/>
          </p:nvPr>
        </p:nvSpPr>
        <p:spPr/>
        <p:txBody>
          <a:bodyPr rtlCol="0">
            <a:normAutofit/>
          </a:bodyPr>
          <a:lstStyle/>
          <a:p>
            <a:pPr algn="ctr" fontAlgn="auto">
              <a:lnSpc>
                <a:spcPct val="100000"/>
              </a:lnSpc>
              <a:spcAft>
                <a:spcPts val="0"/>
              </a:spcAft>
              <a:defRPr/>
            </a:pPr>
            <a:r>
              <a:rPr lang="en-IN" dirty="0"/>
              <a:t>Earnings Quality</a:t>
            </a: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LO4-2</a:t>
            </a:r>
          </a:p>
        </p:txBody>
      </p:sp>
      <p:cxnSp>
        <p:nvCxnSpPr>
          <p:cNvPr id="21" name="Straight Arrow Connector 20"/>
          <p:cNvCxnSpPr>
            <a:endCxn id="29" idx="0"/>
          </p:cNvCxnSpPr>
          <p:nvPr/>
        </p:nvCxnSpPr>
        <p:spPr>
          <a:xfrm>
            <a:off x="2193082" y="4765982"/>
            <a:ext cx="145344" cy="60723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30237" y="4429285"/>
            <a:ext cx="3024335" cy="461665"/>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sz="2400" b="1" dirty="0">
                <a:solidFill>
                  <a:schemeClr val="bg1"/>
                </a:solidFill>
              </a:rPr>
              <a:t>Permanent earnings</a:t>
            </a:r>
          </a:p>
        </p:txBody>
      </p:sp>
      <p:sp>
        <p:nvSpPr>
          <p:cNvPr id="8" name="TextBox 7"/>
          <p:cNvSpPr txBox="1"/>
          <p:nvPr/>
        </p:nvSpPr>
        <p:spPr>
          <a:xfrm>
            <a:off x="4931437" y="2360925"/>
            <a:ext cx="4025392" cy="879540"/>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400" dirty="0">
                <a:solidFill>
                  <a:schemeClr val="tx1"/>
                </a:solidFill>
              </a:rPr>
              <a:t>not likely to occur again in the foreseeable future</a:t>
            </a:r>
          </a:p>
        </p:txBody>
      </p:sp>
      <p:sp>
        <p:nvSpPr>
          <p:cNvPr id="9" name="TextBox 8"/>
          <p:cNvSpPr txBox="1"/>
          <p:nvPr/>
        </p:nvSpPr>
        <p:spPr>
          <a:xfrm>
            <a:off x="4931437" y="3512315"/>
            <a:ext cx="4025392" cy="1270446"/>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400" dirty="0">
                <a:solidFill>
                  <a:schemeClr val="tx1"/>
                </a:solidFill>
              </a:rPr>
              <a:t>likely to have a different impact on earnings in the future</a:t>
            </a:r>
          </a:p>
        </p:txBody>
      </p:sp>
      <p:cxnSp>
        <p:nvCxnSpPr>
          <p:cNvPr id="16" name="Straight Arrow Connector 15"/>
          <p:cNvCxnSpPr>
            <a:endCxn id="8" idx="1"/>
          </p:cNvCxnSpPr>
          <p:nvPr/>
        </p:nvCxnSpPr>
        <p:spPr>
          <a:xfrm flipV="1">
            <a:off x="3854573" y="2800695"/>
            <a:ext cx="1076864" cy="58163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30237" y="1988841"/>
            <a:ext cx="3024335" cy="488633"/>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2400" b="1" dirty="0">
                <a:solidFill>
                  <a:schemeClr val="tx1"/>
                </a:solidFill>
              </a:rPr>
              <a:t>Temporary earnings</a:t>
            </a:r>
          </a:p>
        </p:txBody>
      </p:sp>
      <p:sp>
        <p:nvSpPr>
          <p:cNvPr id="23" name="TextBox 22"/>
          <p:cNvSpPr txBox="1"/>
          <p:nvPr/>
        </p:nvSpPr>
        <p:spPr>
          <a:xfrm>
            <a:off x="830237" y="3003466"/>
            <a:ext cx="3024336" cy="846964"/>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200" dirty="0">
                <a:solidFill>
                  <a:schemeClr val="tx1"/>
                </a:solidFill>
              </a:rPr>
              <a:t>Result from </a:t>
            </a:r>
            <a:r>
              <a:rPr lang="en-IN" sz="2400" dirty="0">
                <a:solidFill>
                  <a:schemeClr val="tx1"/>
                </a:solidFill>
              </a:rPr>
              <a:t>transactions</a:t>
            </a:r>
            <a:r>
              <a:rPr lang="en-IN" sz="2200" dirty="0">
                <a:solidFill>
                  <a:schemeClr val="tx1"/>
                </a:solidFill>
              </a:rPr>
              <a:t> that are:</a:t>
            </a:r>
          </a:p>
        </p:txBody>
      </p:sp>
      <p:cxnSp>
        <p:nvCxnSpPr>
          <p:cNvPr id="24" name="Straight Arrow Connector 23"/>
          <p:cNvCxnSpPr>
            <a:stCxn id="22" idx="2"/>
            <a:endCxn id="23" idx="0"/>
          </p:cNvCxnSpPr>
          <p:nvPr/>
        </p:nvCxnSpPr>
        <p:spPr>
          <a:xfrm>
            <a:off x="2342405" y="2477474"/>
            <a:ext cx="0" cy="52599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3" idx="3"/>
          </p:cNvCxnSpPr>
          <p:nvPr/>
        </p:nvCxnSpPr>
        <p:spPr>
          <a:xfrm>
            <a:off x="3854573" y="3426948"/>
            <a:ext cx="1076864" cy="7652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83568" y="5373216"/>
            <a:ext cx="3309715" cy="1138773"/>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sz="2200" dirty="0"/>
              <a:t>Result from transactions likely to generate </a:t>
            </a:r>
            <a:r>
              <a:rPr lang="en-US" sz="2400" dirty="0"/>
              <a:t>similar</a:t>
            </a:r>
            <a:r>
              <a:rPr lang="en-US" sz="2200" dirty="0"/>
              <a:t> profits in the future</a:t>
            </a:r>
            <a:endParaRPr lang="en-IN" sz="2200" dirty="0"/>
          </a:p>
        </p:txBody>
      </p:sp>
      <p:sp>
        <p:nvSpPr>
          <p:cNvPr id="30" name="TextBox 29"/>
          <p:cNvSpPr txBox="1"/>
          <p:nvPr/>
        </p:nvSpPr>
        <p:spPr>
          <a:xfrm>
            <a:off x="4955652" y="5326907"/>
            <a:ext cx="4025392" cy="1270446"/>
          </a:xfrm>
          <a:prstGeom prst="rect">
            <a:avLst/>
          </a:prstGeom>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IN" sz="2400" dirty="0"/>
              <a:t>may be temporary earnings effects included in income from continuing operations</a:t>
            </a:r>
          </a:p>
        </p:txBody>
      </p:sp>
      <p:cxnSp>
        <p:nvCxnSpPr>
          <p:cNvPr id="31" name="Straight Arrow Connector 30"/>
          <p:cNvCxnSpPr/>
          <p:nvPr/>
        </p:nvCxnSpPr>
        <p:spPr>
          <a:xfrm>
            <a:off x="3854572" y="5936872"/>
            <a:ext cx="1076865" cy="0"/>
          </a:xfrm>
          <a:prstGeom prst="straightConnector1">
            <a:avLst/>
          </a:prstGeom>
          <a:ln w="285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1303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22" presetClass="entr" presetSubtype="4"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nodeType="withEffect">
                                  <p:stCondLst>
                                    <p:cond delay="50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500"/>
                                        <p:tgtEl>
                                          <p:spTgt spid="24"/>
                                        </p:tgtEl>
                                      </p:cBhvr>
                                    </p:animEffect>
                                  </p:childTnLst>
                                </p:cTn>
                              </p:par>
                              <p:par>
                                <p:cTn id="25" presetID="22" presetClass="entr" presetSubtype="4"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500"/>
                                        <p:tgtEl>
                                          <p:spTgt spid="29"/>
                                        </p:tgtEl>
                                      </p:cBhvr>
                                    </p:animEffect>
                                  </p:childTnLst>
                                </p:cTn>
                              </p:par>
                              <p:par>
                                <p:cTn id="43" presetID="22" presetClass="entr" presetSubtype="4"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down)">
                                      <p:cBhvr>
                                        <p:cTn id="45" dur="500"/>
                                        <p:tgtEl>
                                          <p:spTgt spid="3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down)">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0" animBg="1"/>
      <p:bldP spid="9" grpId="0" animBg="1"/>
      <p:bldP spid="22" grpId="0" animBg="1"/>
      <p:bldP spid="23" grpId="0" animBg="1"/>
      <p:bldP spid="29"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lgn="ctr" fontAlgn="auto">
              <a:lnSpc>
                <a:spcPct val="100000"/>
              </a:lnSpc>
              <a:spcAft>
                <a:spcPts val="0"/>
              </a:spcAft>
              <a:defRPr/>
            </a:pPr>
            <a:r>
              <a:rPr lang="en-IN" dirty="0"/>
              <a:t>Income Smoothing and Classification Shifting</a:t>
            </a:r>
          </a:p>
        </p:txBody>
      </p:sp>
      <p:sp>
        <p:nvSpPr>
          <p:cNvPr id="7" name="Content Placeholder 6"/>
          <p:cNvSpPr>
            <a:spLocks noGrp="1"/>
          </p:cNvSpPr>
          <p:nvPr>
            <p:ph idx="1"/>
          </p:nvPr>
        </p:nvSpPr>
        <p:spPr>
          <a:xfrm>
            <a:off x="761999" y="1052736"/>
            <a:ext cx="8013600" cy="5472608"/>
          </a:xfrm>
        </p:spPr>
        <p:txBody>
          <a:bodyPr>
            <a:noAutofit/>
          </a:bodyPr>
          <a:lstStyle/>
          <a:p>
            <a:pPr>
              <a:buClr>
                <a:schemeClr val="tx1"/>
              </a:buClr>
            </a:pPr>
            <a:r>
              <a:rPr lang="en-US" sz="2400" b="1" dirty="0">
                <a:solidFill>
                  <a:srgbClr val="C00000"/>
                </a:solidFill>
              </a:rPr>
              <a:t>Income smoothing</a:t>
            </a:r>
          </a:p>
          <a:p>
            <a:pPr lvl="1"/>
            <a:r>
              <a:rPr lang="en-US" sz="2000" dirty="0" smtClean="0"/>
              <a:t>Within GAAP</a:t>
            </a:r>
            <a:r>
              <a:rPr lang="en-US" sz="2000" dirty="0"/>
              <a:t>, create smoother pattern in earnings </a:t>
            </a:r>
            <a:r>
              <a:rPr lang="en-US" sz="2000" b="1" dirty="0" smtClean="0">
                <a:solidFill>
                  <a:srgbClr val="C00000"/>
                </a:solidFill>
              </a:rPr>
              <a:t>over time </a:t>
            </a:r>
            <a:r>
              <a:rPr lang="en-US" sz="2000" dirty="0" smtClean="0"/>
              <a:t>by altering assumptions and estimates</a:t>
            </a:r>
          </a:p>
          <a:p>
            <a:pPr lvl="1"/>
            <a:r>
              <a:rPr lang="en-US" sz="2000" dirty="0" smtClean="0"/>
              <a:t>Overestimate expenses in current year to </a:t>
            </a:r>
            <a:r>
              <a:rPr lang="en-US" sz="2000" b="1" dirty="0" smtClean="0">
                <a:solidFill>
                  <a:srgbClr val="C00000"/>
                </a:solidFill>
              </a:rPr>
              <a:t>reduce net income</a:t>
            </a:r>
            <a:r>
              <a:rPr lang="en-US" sz="2000" dirty="0" smtClean="0"/>
              <a:t>, and then reverse those estimates in future years to </a:t>
            </a:r>
            <a:r>
              <a:rPr lang="en-US" sz="2000" b="1" dirty="0" smtClean="0">
                <a:solidFill>
                  <a:srgbClr val="C00000"/>
                </a:solidFill>
              </a:rPr>
              <a:t>increase net income</a:t>
            </a:r>
            <a:endParaRPr lang="en-US" sz="2000" b="1" dirty="0">
              <a:solidFill>
                <a:srgbClr val="C00000"/>
              </a:solidFill>
            </a:endParaRPr>
          </a:p>
          <a:p>
            <a:pPr lvl="1"/>
            <a:endParaRPr lang="en-US" sz="2400" dirty="0" smtClean="0"/>
          </a:p>
          <a:p>
            <a:pPr lvl="1"/>
            <a:endParaRPr lang="en-US" sz="2400" dirty="0" smtClean="0"/>
          </a:p>
          <a:p>
            <a:pPr lvl="1"/>
            <a:endParaRPr lang="en-US" sz="2400" dirty="0"/>
          </a:p>
          <a:p>
            <a:pPr lvl="1"/>
            <a:endParaRPr lang="en-US" sz="2400" dirty="0"/>
          </a:p>
          <a:p>
            <a:pPr lvl="1"/>
            <a:endParaRPr lang="en-US" sz="2400" dirty="0"/>
          </a:p>
          <a:p>
            <a:pPr lvl="1"/>
            <a:endParaRPr lang="en-US" sz="2400" dirty="0"/>
          </a:p>
          <a:p>
            <a:pPr>
              <a:buClr>
                <a:schemeClr val="tx1"/>
              </a:buClr>
            </a:pPr>
            <a:r>
              <a:rPr lang="en-US" sz="2400" b="1" dirty="0">
                <a:solidFill>
                  <a:srgbClr val="C00000"/>
                </a:solidFill>
              </a:rPr>
              <a:t>Classification shifting</a:t>
            </a:r>
          </a:p>
          <a:p>
            <a:pPr lvl="1"/>
            <a:r>
              <a:rPr lang="en-US" sz="2000" dirty="0"/>
              <a:t>Shifting operating expenses to a nonoperating expense classification to report fewer operating expenses and higher operating income</a:t>
            </a:r>
          </a:p>
          <a:p>
            <a:pPr marL="457200" lvl="1" indent="0">
              <a:buNone/>
            </a:pPr>
            <a:endParaRPr lang="en-US" sz="2600" dirty="0" smtClean="0"/>
          </a:p>
          <a:p>
            <a:endParaRPr lang="en-US" sz="2800" dirty="0"/>
          </a:p>
          <a:p>
            <a:endParaRPr lang="en-US" sz="2800" dirty="0"/>
          </a:p>
          <a:p>
            <a:endParaRPr lang="en-US" sz="2800" dirty="0"/>
          </a:p>
          <a:p>
            <a:endParaRPr lang="en-US" sz="2800" dirty="0"/>
          </a:p>
          <a:p>
            <a:endParaRPr lang="en-US" sz="1000" dirty="0"/>
          </a:p>
          <a:p>
            <a:pPr marL="0" indent="0">
              <a:buNone/>
            </a:pPr>
            <a:endParaRPr lang="en-US" sz="2800" dirty="0">
              <a:solidFill>
                <a:srgbClr val="580058"/>
              </a:solidFill>
            </a:endParaRP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LO4-2</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2852936"/>
            <a:ext cx="4004374" cy="24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10456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9" end="9"/>
                                            </p:txEl>
                                          </p:spTgt>
                                        </p:tgtEl>
                                        <p:attrNameLst>
                                          <p:attrName>style.visibility</p:attrName>
                                        </p:attrNameLst>
                                      </p:cBhvr>
                                      <p:to>
                                        <p:strVal val="visible"/>
                                      </p:to>
                                    </p:set>
                                    <p:animEffect transition="in" filter="fade">
                                      <p:cBhvr>
                                        <p:cTn id="18" dur="500"/>
                                        <p:tgtEl>
                                          <p:spTgt spid="7">
                                            <p:txEl>
                                              <p:pRg st="9" end="9"/>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7">
                                            <p:txEl>
                                              <p:pRg st="10" end="10"/>
                                            </p:txEl>
                                          </p:spTgt>
                                        </p:tgtEl>
                                        <p:attrNameLst>
                                          <p:attrName>style.visibility</p:attrName>
                                        </p:attrNameLst>
                                      </p:cBhvr>
                                      <p:to>
                                        <p:strVal val="visible"/>
                                      </p:to>
                                    </p:set>
                                    <p:animEffect transition="in" filter="fade">
                                      <p:cBhvr>
                                        <p:cTn id="21"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Temporary Earnings</a:t>
            </a:r>
            <a:endParaRPr lang="en-US" altLang="en-US" b="1" dirty="0"/>
          </a:p>
        </p:txBody>
      </p:sp>
      <p:sp>
        <p:nvSpPr>
          <p:cNvPr id="414723" name="Rectangle 3"/>
          <p:cNvSpPr>
            <a:spLocks noGrp="1" noChangeArrowheads="1"/>
          </p:cNvSpPr>
          <p:nvPr>
            <p:ph idx="1"/>
          </p:nvPr>
        </p:nvSpPr>
        <p:spPr>
          <a:xfrm>
            <a:off x="761999" y="1444626"/>
            <a:ext cx="8013600" cy="5224734"/>
          </a:xfrm>
          <a:solidFill>
            <a:schemeClr val="bg1">
              <a:lumMod val="95000"/>
            </a:schemeClr>
          </a:solidFill>
        </p:spPr>
        <p:txBody>
          <a:bodyPr>
            <a:normAutofit/>
          </a:bodyPr>
          <a:lstStyle/>
          <a:p>
            <a:pPr marL="0" indent="0">
              <a:spcAft>
                <a:spcPts val="1200"/>
              </a:spcAft>
              <a:buNone/>
            </a:pPr>
            <a:r>
              <a:rPr lang="en-IN" sz="2400" dirty="0" smtClean="0"/>
              <a:t>What </a:t>
            </a:r>
            <a:r>
              <a:rPr lang="en-IN" sz="2400" dirty="0"/>
              <a:t>are temporary earnings?</a:t>
            </a:r>
          </a:p>
          <a:p>
            <a:pPr marL="457200" indent="-457200">
              <a:buFont typeface="+mj-lt"/>
              <a:buAutoNum type="alphaLcPeriod"/>
              <a:tabLst>
                <a:tab pos="342900" algn="l"/>
              </a:tabLst>
            </a:pPr>
            <a:r>
              <a:rPr lang="en-IN" sz="2400" dirty="0"/>
              <a:t>Earnings from transactions that are not likely to occur again in the foreseeable future</a:t>
            </a:r>
          </a:p>
          <a:p>
            <a:pPr marL="457200" indent="-457200">
              <a:buFont typeface="+mj-lt"/>
              <a:buAutoNum type="alphaLcPeriod"/>
              <a:tabLst>
                <a:tab pos="342900" algn="l"/>
              </a:tabLst>
            </a:pPr>
            <a:r>
              <a:rPr lang="en-IN" sz="2400" dirty="0"/>
              <a:t>Earnings from transactions that are likely to generate similar profits in the future</a:t>
            </a:r>
          </a:p>
          <a:p>
            <a:pPr marL="457200" indent="-457200">
              <a:buFont typeface="+mj-lt"/>
              <a:buAutoNum type="alphaLcPeriod"/>
              <a:tabLst>
                <a:tab pos="342900" algn="l"/>
              </a:tabLst>
            </a:pPr>
            <a:r>
              <a:rPr lang="en-IN" sz="2400" dirty="0"/>
              <a:t>Earnings from transactions likely to have a different impact on income in the future</a:t>
            </a:r>
          </a:p>
          <a:p>
            <a:pPr marL="457200" indent="-457200">
              <a:buFont typeface="+mj-lt"/>
              <a:buAutoNum type="alphaLcPeriod"/>
              <a:tabLst>
                <a:tab pos="342900" algn="l"/>
              </a:tabLst>
            </a:pPr>
            <a:r>
              <a:rPr lang="en-IN" sz="2400" dirty="0" smtClean="0"/>
              <a:t>Both a </a:t>
            </a:r>
            <a:r>
              <a:rPr lang="en-IN" sz="2400" dirty="0"/>
              <a:t>and c</a:t>
            </a:r>
            <a:endParaRPr lang="en-US" sz="1600" dirty="0"/>
          </a:p>
          <a:p>
            <a:pPr marL="2286000" lvl="5" indent="0">
              <a:buNone/>
              <a:tabLst>
                <a:tab pos="7772400" algn="dec"/>
              </a:tabLst>
              <a:defRPr/>
            </a:pPr>
            <a:endParaRPr lang="en-US" sz="1600" dirty="0"/>
          </a:p>
        </p:txBody>
      </p:sp>
      <p:sp>
        <p:nvSpPr>
          <p:cNvPr id="2" name="Oval 1"/>
          <p:cNvSpPr/>
          <p:nvPr/>
        </p:nvSpPr>
        <p:spPr bwMode="auto">
          <a:xfrm>
            <a:off x="765920" y="450912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6" name="TextBox 5"/>
          <p:cNvSpPr txBox="1"/>
          <p:nvPr/>
        </p:nvSpPr>
        <p:spPr>
          <a:xfrm>
            <a:off x="650776" y="5013176"/>
            <a:ext cx="8097688" cy="1569660"/>
          </a:xfrm>
          <a:prstGeom prst="rect">
            <a:avLst/>
          </a:prstGeom>
          <a:solidFill>
            <a:schemeClr val="accent6">
              <a:lumMod val="20000"/>
              <a:lumOff val="80000"/>
            </a:schemeClr>
          </a:solidFill>
          <a:ln w="6350">
            <a:solidFill>
              <a:schemeClr val="tx1"/>
            </a:solidFill>
          </a:ln>
        </p:spPr>
        <p:txBody>
          <a:bodyPr wrap="square" rtlCol="0">
            <a:spAutoFit/>
          </a:bodyPr>
          <a:lstStyle/>
          <a:p>
            <a:r>
              <a:rPr lang="en-US" sz="2400" dirty="0" smtClean="0"/>
              <a:t>The correct answer is </a:t>
            </a:r>
            <a:r>
              <a:rPr lang="en-US" sz="2400" i="1" dirty="0" smtClean="0"/>
              <a:t>d</a:t>
            </a:r>
            <a:r>
              <a:rPr lang="en-US" sz="2400" dirty="0" smtClean="0"/>
              <a:t>. Temporary </a:t>
            </a:r>
            <a:r>
              <a:rPr lang="en-US" sz="2400" dirty="0"/>
              <a:t>earnings effects result </a:t>
            </a:r>
            <a:r>
              <a:rPr lang="en-IN" sz="2400" dirty="0"/>
              <a:t>from transactions or events that are not likely to occur again in the foreseeable future or that are likely to have a different impact on earnings in the future. </a:t>
            </a:r>
          </a:p>
        </p:txBody>
      </p:sp>
      <p:sp>
        <p:nvSpPr>
          <p:cNvPr id="7" name="Title 2"/>
          <p:cNvSpPr txBox="1">
            <a:spLocks/>
          </p:cNvSpPr>
          <p:nvPr/>
        </p:nvSpPr>
        <p:spPr bwMode="auto">
          <a:xfrm>
            <a:off x="8389939" y="44624"/>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a:t>
            </a:r>
            <a:r>
              <a:rPr lang="en-IN" sz="1500" dirty="0"/>
              <a:t>2</a:t>
            </a:r>
          </a:p>
        </p:txBody>
      </p:sp>
    </p:spTree>
    <p:extLst>
      <p:ext uri="{BB962C8B-B14F-4D97-AF65-F5344CB8AC3E}">
        <p14:creationId xmlns:p14="http://schemas.microsoft.com/office/powerpoint/2010/main" val="211267362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303106955"/>
              </p:ext>
            </p:extLst>
          </p:nvPr>
        </p:nvGraphicFramePr>
        <p:xfrm>
          <a:off x="683567" y="1772816"/>
          <a:ext cx="8352929" cy="3474720"/>
        </p:xfrm>
        <a:graphic>
          <a:graphicData uri="http://schemas.openxmlformats.org/drawingml/2006/table">
            <a:tbl>
              <a:tblPr firstRow="1" bandRow="1">
                <a:tableStyleId>{2D5ABB26-0587-4C30-8999-92F81FD0307C}</a:tableStyleId>
              </a:tblPr>
              <a:tblGrid>
                <a:gridCol w="1801307">
                  <a:extLst>
                    <a:ext uri="{9D8B030D-6E8A-4147-A177-3AD203B41FA5}">
                      <a16:colId xmlns:a16="http://schemas.microsoft.com/office/drawing/2014/main" xmlns="" val="20000"/>
                    </a:ext>
                  </a:extLst>
                </a:gridCol>
                <a:gridCol w="3383270">
                  <a:extLst>
                    <a:ext uri="{9D8B030D-6E8A-4147-A177-3AD203B41FA5}">
                      <a16:colId xmlns:a16="http://schemas.microsoft.com/office/drawing/2014/main" xmlns="" val="20001"/>
                    </a:ext>
                  </a:extLst>
                </a:gridCol>
                <a:gridCol w="1542118">
                  <a:extLst>
                    <a:ext uri="{9D8B030D-6E8A-4147-A177-3AD203B41FA5}">
                      <a16:colId xmlns:a16="http://schemas.microsoft.com/office/drawing/2014/main" xmlns="" val="20002"/>
                    </a:ext>
                  </a:extLst>
                </a:gridCol>
                <a:gridCol w="1626234">
                  <a:extLst>
                    <a:ext uri="{9D8B030D-6E8A-4147-A177-3AD203B41FA5}">
                      <a16:colId xmlns:a16="http://schemas.microsoft.com/office/drawing/2014/main" xmlns="" val="20003"/>
                    </a:ext>
                  </a:extLst>
                </a:gridCol>
              </a:tblGrid>
              <a:tr h="370840">
                <a:tc gridSpan="2">
                  <a:txBody>
                    <a:bodyPr/>
                    <a:lstStyle/>
                    <a:p>
                      <a:pPr algn="l"/>
                      <a:r>
                        <a:rPr lang="en-US" sz="1800" b="1" dirty="0"/>
                        <a:t>Income Statement</a:t>
                      </a:r>
                      <a:r>
                        <a:rPr lang="en-US" sz="1800" b="1" baseline="0" dirty="0"/>
                        <a:t>s (in part)</a:t>
                      </a:r>
                    </a:p>
                    <a:p>
                      <a:pPr algn="l"/>
                      <a:r>
                        <a:rPr lang="en-US" sz="1800" baseline="0" dirty="0"/>
                        <a:t>($ in thousands)</a:t>
                      </a:r>
                      <a:endParaRPr lang="en-US" sz="1800" dirty="0"/>
                    </a:p>
                  </a:txBody>
                  <a:tcPr>
                    <a:solidFill>
                      <a:srgbClr val="CEE6F3"/>
                    </a:solidFill>
                  </a:tcPr>
                </a:tc>
                <a:tc hMerge="1">
                  <a:txBody>
                    <a:bodyPr/>
                    <a:lstStyle/>
                    <a:p>
                      <a:endParaRPr lang="en-US" sz="1200" dirty="0"/>
                    </a:p>
                  </a:txBody>
                  <a:tcPr/>
                </a:tc>
                <a:tc gridSpan="2">
                  <a:txBody>
                    <a:bodyPr/>
                    <a:lstStyle/>
                    <a:p>
                      <a:pPr algn="ctr"/>
                      <a:r>
                        <a:rPr lang="en-US" sz="1800" b="1" dirty="0" smtClean="0"/>
                        <a:t>    Year </a:t>
                      </a:r>
                      <a:r>
                        <a:rPr lang="en-US" sz="1800" b="1" dirty="0"/>
                        <a:t>Ended</a:t>
                      </a:r>
                    </a:p>
                  </a:txBody>
                  <a:tcPr anchor="b">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dirty="0"/>
                    </a:p>
                  </a:txBody>
                  <a:tcPr/>
                </a:tc>
                <a:extLst>
                  <a:ext uri="{0D108BD9-81ED-4DB2-BD59-A6C34878D82A}">
                    <a16:rowId xmlns:a16="http://schemas.microsoft.com/office/drawing/2014/main" xmlns="" val="10000"/>
                  </a:ext>
                </a:extLst>
              </a:tr>
              <a:tr h="219760">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smtClean="0"/>
                        <a:t>December </a:t>
                      </a:r>
                      <a:r>
                        <a:rPr lang="en-US" sz="1800" b="1" dirty="0"/>
                        <a:t>31</a:t>
                      </a:r>
                      <a:r>
                        <a:rPr lang="en-US" sz="1800" b="1" dirty="0" smtClean="0"/>
                        <a:t>,</a:t>
                      </a:r>
                      <a:r>
                        <a:rPr lang="en-US" sz="1800" b="1" baseline="0" dirty="0" smtClean="0"/>
                        <a:t>  </a:t>
                      </a:r>
                      <a:r>
                        <a:rPr lang="en-US" sz="1800" b="1" dirty="0" smtClean="0"/>
                        <a:t>2015</a:t>
                      </a:r>
                      <a:endParaRPr lang="en-US" sz="18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smtClean="0"/>
                        <a:t>December </a:t>
                      </a:r>
                      <a:r>
                        <a:rPr lang="en-US" sz="1800" b="1" dirty="0"/>
                        <a:t>31,</a:t>
                      </a:r>
                    </a:p>
                    <a:p>
                      <a:pPr marL="0" marR="0" indent="0" algn="ctr" defTabSz="457200" rtl="0" eaLnBrk="1" fontAlgn="auto" latinLnBrk="0" hangingPunct="1">
                        <a:lnSpc>
                          <a:spcPct val="100000"/>
                        </a:lnSpc>
                        <a:spcBef>
                          <a:spcPts val="0"/>
                        </a:spcBef>
                        <a:spcAft>
                          <a:spcPts val="0"/>
                        </a:spcAft>
                        <a:buClrTx/>
                        <a:buSzTx/>
                        <a:buFontTx/>
                        <a:buNone/>
                        <a:tabLst/>
                        <a:defRPr/>
                      </a:pPr>
                      <a:r>
                        <a:rPr lang="en-US" sz="1800" b="1" baseline="0" dirty="0" smtClean="0"/>
                        <a:t>2014</a:t>
                      </a:r>
                      <a:endParaRPr lang="en-US" sz="18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281383">
                <a:tc gridSpan="2">
                  <a:txBody>
                    <a:bodyPr/>
                    <a:lstStyle/>
                    <a:p>
                      <a:r>
                        <a:rPr lang="en-US" sz="1800" b="0" dirty="0"/>
                        <a:t>Net sales</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1800" u="none" dirty="0"/>
                        <a:t>$ 7,386,626</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1800" u="none" dirty="0"/>
                        <a:t>$ 7,421,768</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254000">
                <a:tc gridSpan="2">
                  <a:txBody>
                    <a:bodyPr/>
                    <a:lstStyle/>
                    <a:p>
                      <a:r>
                        <a:rPr lang="en-US" sz="1800" b="0" dirty="0"/>
                        <a:t>Cost of sales</a:t>
                      </a:r>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r"/>
                      <a:r>
                        <a:rPr lang="en-US" sz="1800" u="none" dirty="0"/>
                        <a:t>4,003,951</a:t>
                      </a:r>
                    </a:p>
                  </a:txBody>
                  <a:tcPr>
                    <a:solidFill>
                      <a:srgbClr val="CEE6F3"/>
                    </a:solidFill>
                  </a:tcPr>
                </a:tc>
                <a:tc>
                  <a:txBody>
                    <a:bodyPr/>
                    <a:lstStyle/>
                    <a:p>
                      <a:pPr algn="r"/>
                      <a:r>
                        <a:rPr lang="en-US" sz="1800" u="none" dirty="0"/>
                        <a:t>4,085,602</a:t>
                      </a:r>
                    </a:p>
                  </a:txBody>
                  <a:tcPr>
                    <a:solidFill>
                      <a:srgbClr val="CEE6F3"/>
                    </a:solidFill>
                  </a:tcPr>
                </a:tc>
                <a:extLst>
                  <a:ext uri="{0D108BD9-81ED-4DB2-BD59-A6C34878D82A}">
                    <a16:rowId xmlns:a16="http://schemas.microsoft.com/office/drawing/2014/main" xmlns="" val="10003"/>
                  </a:ext>
                </a:extLst>
              </a:tr>
              <a:tr h="258327">
                <a:tc gridSpan="2">
                  <a:txBody>
                    <a:bodyPr/>
                    <a:lstStyle/>
                    <a:p>
                      <a:r>
                        <a:rPr lang="en-US" sz="1800" b="0" dirty="0"/>
                        <a:t>Selling, </a:t>
                      </a:r>
                      <a:r>
                        <a:rPr lang="en-US" sz="1800" b="0" dirty="0" smtClean="0"/>
                        <a:t>marketing, </a:t>
                      </a:r>
                      <a:r>
                        <a:rPr lang="en-US" sz="1800" b="0" dirty="0"/>
                        <a:t>and administrative expenses</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none" dirty="0"/>
                        <a:t>1,969,308</a:t>
                      </a:r>
                    </a:p>
                  </a:txBody>
                  <a:tcPr>
                    <a:solidFill>
                      <a:srgbClr val="CEE6F3"/>
                    </a:solidFill>
                  </a:tcPr>
                </a:tc>
                <a:tc>
                  <a:txBody>
                    <a:bodyPr/>
                    <a:lstStyle/>
                    <a:p>
                      <a:pPr algn="r"/>
                      <a:r>
                        <a:rPr lang="en-US" sz="1800" u="none" dirty="0"/>
                        <a:t>1,898,284</a:t>
                      </a:r>
                    </a:p>
                  </a:txBody>
                  <a:tcPr>
                    <a:solidFill>
                      <a:srgbClr val="CEE6F3"/>
                    </a:solidFill>
                  </a:tcPr>
                </a:tc>
                <a:extLst>
                  <a:ext uri="{0D108BD9-81ED-4DB2-BD59-A6C34878D82A}">
                    <a16:rowId xmlns:a16="http://schemas.microsoft.com/office/drawing/2014/main" xmlns="" val="10004"/>
                  </a:ext>
                </a:extLst>
              </a:tr>
              <a:tr h="172184">
                <a:tc gridSpan="2">
                  <a:txBody>
                    <a:bodyPr/>
                    <a:lstStyle/>
                    <a:p>
                      <a:pPr>
                        <a:tabLst/>
                      </a:pPr>
                      <a:r>
                        <a:rPr lang="en-US" sz="1800" b="0" dirty="0"/>
                        <a:t>Goodwill</a:t>
                      </a:r>
                      <a:r>
                        <a:rPr lang="en-US" sz="1800" b="0" baseline="0" dirty="0"/>
                        <a:t> and other intangible asset </a:t>
                      </a:r>
                      <a:r>
                        <a:rPr lang="en-US" sz="1800" b="0" baseline="0" dirty="0" smtClean="0"/>
                        <a:t>impairments</a:t>
                      </a:r>
                      <a:endParaRPr lang="en-US" sz="18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none" dirty="0"/>
                        <a:t>280,802</a:t>
                      </a:r>
                    </a:p>
                  </a:txBody>
                  <a:tcPr>
                    <a:solidFill>
                      <a:srgbClr val="CEE6F3"/>
                    </a:solidFill>
                  </a:tcPr>
                </a:tc>
                <a:tc>
                  <a:txBody>
                    <a:bodyPr/>
                    <a:lstStyle/>
                    <a:p>
                      <a:pPr algn="r"/>
                      <a:r>
                        <a:rPr lang="en-US" sz="1800" u="none" dirty="0"/>
                        <a:t>15,900</a:t>
                      </a:r>
                    </a:p>
                  </a:txBody>
                  <a:tcPr>
                    <a:solidFill>
                      <a:srgbClr val="CEE6F3"/>
                    </a:solidFill>
                  </a:tcPr>
                </a:tc>
                <a:extLst>
                  <a:ext uri="{0D108BD9-81ED-4DB2-BD59-A6C34878D82A}">
                    <a16:rowId xmlns:a16="http://schemas.microsoft.com/office/drawing/2014/main" xmlns="" val="10005"/>
                  </a:ext>
                </a:extLst>
              </a:tr>
              <a:tr h="0">
                <a:tc gridSpan="2">
                  <a:txBody>
                    <a:bodyPr/>
                    <a:lstStyle/>
                    <a:p>
                      <a:r>
                        <a:rPr lang="en-US" sz="1800" b="0" dirty="0"/>
                        <a:t>Business realignment charges</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sng" dirty="0"/>
                        <a:t>        94,802</a:t>
                      </a:r>
                    </a:p>
                  </a:txBody>
                  <a:tcPr>
                    <a:solidFill>
                      <a:srgbClr val="CEE6F3"/>
                    </a:solidFill>
                  </a:tcPr>
                </a:tc>
                <a:tc>
                  <a:txBody>
                    <a:bodyPr/>
                    <a:lstStyle/>
                    <a:p>
                      <a:pPr algn="r"/>
                      <a:r>
                        <a:rPr lang="en-US" sz="1800" u="sng" dirty="0"/>
                        <a:t>         29,721</a:t>
                      </a:r>
                    </a:p>
                  </a:txBody>
                  <a:tcPr>
                    <a:solidFill>
                      <a:srgbClr val="CEE6F3"/>
                    </a:solidFill>
                  </a:tcPr>
                </a:tc>
                <a:extLst>
                  <a:ext uri="{0D108BD9-81ED-4DB2-BD59-A6C34878D82A}">
                    <a16:rowId xmlns:a16="http://schemas.microsoft.com/office/drawing/2014/main" xmlns="" val="10006"/>
                  </a:ext>
                </a:extLst>
              </a:tr>
              <a:tr h="207151">
                <a:tc gridSpan="2">
                  <a:txBody>
                    <a:bodyPr/>
                    <a:lstStyle/>
                    <a:p>
                      <a:r>
                        <a:rPr lang="en-US" sz="1800" b="0" smtClean="0"/>
                        <a:t>     Operating </a:t>
                      </a:r>
                      <a:r>
                        <a:rPr lang="en-US" sz="1800" b="0" dirty="0"/>
                        <a:t>profit</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sng" dirty="0"/>
                        <a:t>$ 1,037,759</a:t>
                      </a:r>
                    </a:p>
                  </a:txBody>
                  <a:tcPr>
                    <a:solidFill>
                      <a:srgbClr val="CEE6F3"/>
                    </a:solidFill>
                  </a:tcPr>
                </a:tc>
                <a:tc>
                  <a:txBody>
                    <a:bodyPr/>
                    <a:lstStyle/>
                    <a:p>
                      <a:pPr algn="r"/>
                      <a:r>
                        <a:rPr lang="en-US" sz="1800" u="sng" dirty="0"/>
                        <a:t>$ 1,392,261</a:t>
                      </a:r>
                    </a:p>
                  </a:txBody>
                  <a:tcPr>
                    <a:solidFill>
                      <a:srgbClr val="CEE6F3"/>
                    </a:solidFill>
                  </a:tcPr>
                </a:tc>
                <a:extLst>
                  <a:ext uri="{0D108BD9-81ED-4DB2-BD59-A6C34878D82A}">
                    <a16:rowId xmlns:a16="http://schemas.microsoft.com/office/drawing/2014/main" xmlns="" val="10007"/>
                  </a:ext>
                </a:extLst>
              </a:tr>
            </a:tbl>
          </a:graphicData>
        </a:graphic>
      </p:graphicFrame>
      <p:sp>
        <p:nvSpPr>
          <p:cNvPr id="2" name="Title 1"/>
          <p:cNvSpPr>
            <a:spLocks noGrp="1"/>
          </p:cNvSpPr>
          <p:nvPr>
            <p:ph type="title"/>
          </p:nvPr>
        </p:nvSpPr>
        <p:spPr>
          <a:xfrm>
            <a:off x="767432" y="0"/>
            <a:ext cx="8382000" cy="1444625"/>
          </a:xfrm>
        </p:spPr>
        <p:txBody>
          <a:bodyPr rtlCol="0">
            <a:noAutofit/>
          </a:bodyPr>
          <a:lstStyle/>
          <a:p>
            <a:pPr algn="ctr" fontAlgn="auto">
              <a:spcAft>
                <a:spcPts val="0"/>
              </a:spcAft>
              <a:defRPr/>
            </a:pPr>
            <a:r>
              <a:rPr lang="en-US" dirty="0"/>
              <a:t>Operating Income and Earnings </a:t>
            </a:r>
            <a:r>
              <a:rPr lang="en-US" dirty="0" smtClean="0"/>
              <a:t>Quality:</a:t>
            </a:r>
            <a:br>
              <a:rPr lang="en-US" dirty="0" smtClean="0"/>
            </a:br>
            <a:r>
              <a:rPr lang="en-US" dirty="0" smtClean="0"/>
              <a:t>Partial Income Statement—The Hershey Co.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
        <p:nvSpPr>
          <p:cNvPr id="15" name="Right Brace 14"/>
          <p:cNvSpPr/>
          <p:nvPr/>
        </p:nvSpPr>
        <p:spPr>
          <a:xfrm>
            <a:off x="5298819" y="4221088"/>
            <a:ext cx="209285" cy="720080"/>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44798398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fontAlgn="auto">
              <a:spcAft>
                <a:spcPts val="0"/>
              </a:spcAft>
              <a:defRPr/>
            </a:pPr>
            <a:r>
              <a:rPr lang="en-IN" dirty="0"/>
              <a:t>Operating Income and Earnings </a:t>
            </a:r>
            <a:r>
              <a:rPr lang="en-IN" dirty="0" smtClean="0"/>
              <a:t>Quality—Restructuring </a:t>
            </a:r>
            <a:r>
              <a:rPr lang="en-IN" dirty="0"/>
              <a:t>Costs</a:t>
            </a:r>
          </a:p>
        </p:txBody>
      </p:sp>
      <p:sp>
        <p:nvSpPr>
          <p:cNvPr id="27655" name="Content Placeholder 6"/>
          <p:cNvSpPr>
            <a:spLocks noGrp="1"/>
          </p:cNvSpPr>
          <p:nvPr>
            <p:ph idx="1"/>
          </p:nvPr>
        </p:nvSpPr>
        <p:spPr>
          <a:xfrm>
            <a:off x="827584" y="3861048"/>
            <a:ext cx="8140523" cy="2576339"/>
          </a:xfrm>
        </p:spPr>
        <p:txBody>
          <a:bodyPr>
            <a:noAutofit/>
          </a:bodyPr>
          <a:lstStyle/>
          <a:p>
            <a:pPr marL="0" indent="0">
              <a:buNone/>
            </a:pPr>
            <a:r>
              <a:rPr lang="en-US" sz="2400" b="1" dirty="0">
                <a:solidFill>
                  <a:srgbClr val="C00000"/>
                </a:solidFill>
              </a:rPr>
              <a:t>Examples:</a:t>
            </a:r>
          </a:p>
          <a:p>
            <a:r>
              <a:rPr lang="en-US" sz="2400" dirty="0"/>
              <a:t>Termination benefits payable to employees to be terminated:</a:t>
            </a:r>
          </a:p>
          <a:p>
            <a:pPr lvl="1"/>
            <a:r>
              <a:rPr lang="en-US" sz="2000" dirty="0"/>
              <a:t>To be accrued in the period(s) the employees render their service </a:t>
            </a:r>
          </a:p>
          <a:p>
            <a:r>
              <a:rPr lang="en-US" sz="2400" dirty="0"/>
              <a:t>Costs associated with closing facilities: </a:t>
            </a:r>
          </a:p>
          <a:p>
            <a:pPr lvl="1"/>
            <a:r>
              <a:rPr lang="en-US" sz="2000" dirty="0"/>
              <a:t>Recognized when services or goods associated with those activities are received</a:t>
            </a:r>
          </a:p>
          <a:p>
            <a:pPr marL="0" indent="0">
              <a:buNone/>
            </a:pP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
        <p:nvSpPr>
          <p:cNvPr id="9" name="TextBox 8"/>
          <p:cNvSpPr txBox="1"/>
          <p:nvPr/>
        </p:nvSpPr>
        <p:spPr>
          <a:xfrm>
            <a:off x="708427" y="1472678"/>
            <a:ext cx="1872208" cy="83099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400" dirty="0">
                <a:solidFill>
                  <a:schemeClr val="tx1"/>
                </a:solidFill>
              </a:rPr>
              <a:t>Restructuring Costs</a:t>
            </a:r>
          </a:p>
        </p:txBody>
      </p:sp>
      <p:sp>
        <p:nvSpPr>
          <p:cNvPr id="10" name="TextBox 9"/>
          <p:cNvSpPr txBox="1"/>
          <p:nvPr/>
        </p:nvSpPr>
        <p:spPr>
          <a:xfrm>
            <a:off x="3318849" y="1288013"/>
            <a:ext cx="5767874" cy="1200329"/>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dirty="0">
                <a:solidFill>
                  <a:schemeClr val="tx1"/>
                </a:solidFill>
              </a:rPr>
              <a:t>Include costs associated with management’s plans to materially change the scope of business operations</a:t>
            </a:r>
          </a:p>
        </p:txBody>
      </p:sp>
      <p:sp>
        <p:nvSpPr>
          <p:cNvPr id="11" name="TextBox 10"/>
          <p:cNvSpPr txBox="1"/>
          <p:nvPr/>
        </p:nvSpPr>
        <p:spPr>
          <a:xfrm>
            <a:off x="3318849" y="3049304"/>
            <a:ext cx="5767873" cy="830997"/>
          </a:xfrm>
          <a:prstGeom prst="rect">
            <a:avLst/>
          </a:prstGeom>
          <a:solidFill>
            <a:schemeClr val="accent3">
              <a:lumMod val="60000"/>
              <a:lumOff val="40000"/>
            </a:schemeClr>
          </a:solidFill>
          <a:ln w="28575">
            <a:solidFill>
              <a:schemeClr val="accent3">
                <a:lumMod val="60000"/>
                <a:lumOff val="40000"/>
              </a:schemeClr>
            </a:solidFill>
          </a:ln>
          <a:scene3d>
            <a:camera prst="orthographicFront"/>
            <a:lightRig rig="threePt" dir="t"/>
          </a:scene3d>
        </p:spPr>
        <p:txBody>
          <a:bodyPr wrap="square" rtlCol="0">
            <a:spAutoFit/>
          </a:bodyPr>
          <a:lstStyle/>
          <a:p>
            <a:pPr algn="ctr"/>
            <a:r>
              <a:rPr lang="en-IN" sz="2400" dirty="0"/>
              <a:t>Recognized in the period the exit or disposal cost obligation actually is incurred</a:t>
            </a:r>
          </a:p>
        </p:txBody>
      </p:sp>
      <p:cxnSp>
        <p:nvCxnSpPr>
          <p:cNvPr id="7" name="Straight Arrow Connector 6"/>
          <p:cNvCxnSpPr>
            <a:stCxn id="10" idx="2"/>
            <a:endCxn id="11" idx="0"/>
          </p:cNvCxnSpPr>
          <p:nvPr/>
        </p:nvCxnSpPr>
        <p:spPr>
          <a:xfrm>
            <a:off x="6202786" y="2488342"/>
            <a:ext cx="0" cy="560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a:endCxn id="10" idx="1"/>
          </p:cNvCxnSpPr>
          <p:nvPr/>
        </p:nvCxnSpPr>
        <p:spPr>
          <a:xfrm>
            <a:off x="2580635" y="1888177"/>
            <a:ext cx="738214"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625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7655">
                                            <p:txEl>
                                              <p:pRg st="0" end="0"/>
                                            </p:txEl>
                                          </p:spTgt>
                                        </p:tgtEl>
                                        <p:attrNameLst>
                                          <p:attrName>style.visibility</p:attrName>
                                        </p:attrNameLst>
                                      </p:cBhvr>
                                      <p:to>
                                        <p:strVal val="visible"/>
                                      </p:to>
                                    </p:set>
                                    <p:animEffect transition="in" filter="fade">
                                      <p:cBhvr>
                                        <p:cTn id="28" dur="500"/>
                                        <p:tgtEl>
                                          <p:spTgt spid="27655">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655">
                                            <p:txEl>
                                              <p:pRg st="1" end="1"/>
                                            </p:txEl>
                                          </p:spTgt>
                                        </p:tgtEl>
                                        <p:attrNameLst>
                                          <p:attrName>style.visibility</p:attrName>
                                        </p:attrNameLst>
                                      </p:cBhvr>
                                      <p:to>
                                        <p:strVal val="visible"/>
                                      </p:to>
                                    </p:set>
                                    <p:animEffect transition="in" filter="fade">
                                      <p:cBhvr>
                                        <p:cTn id="31" dur="500"/>
                                        <p:tgtEl>
                                          <p:spTgt spid="27655">
                                            <p:txEl>
                                              <p:pRg st="1" end="1"/>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655">
                                            <p:txEl>
                                              <p:pRg st="2" end="2"/>
                                            </p:txEl>
                                          </p:spTgt>
                                        </p:tgtEl>
                                        <p:attrNameLst>
                                          <p:attrName>style.visibility</p:attrName>
                                        </p:attrNameLst>
                                      </p:cBhvr>
                                      <p:to>
                                        <p:strVal val="visible"/>
                                      </p:to>
                                    </p:set>
                                    <p:animEffect transition="in" filter="fade">
                                      <p:cBhvr>
                                        <p:cTn id="34" dur="500"/>
                                        <p:tgtEl>
                                          <p:spTgt spid="27655">
                                            <p:txEl>
                                              <p:pRg st="2" end="2"/>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655">
                                            <p:txEl>
                                              <p:pRg st="3" end="3"/>
                                            </p:txEl>
                                          </p:spTgt>
                                        </p:tgtEl>
                                        <p:attrNameLst>
                                          <p:attrName>style.visibility</p:attrName>
                                        </p:attrNameLst>
                                      </p:cBhvr>
                                      <p:to>
                                        <p:strVal val="visible"/>
                                      </p:to>
                                    </p:set>
                                    <p:animEffect transition="in" filter="fade">
                                      <p:cBhvr>
                                        <p:cTn id="37" dur="500"/>
                                        <p:tgtEl>
                                          <p:spTgt spid="27655">
                                            <p:txEl>
                                              <p:pRg st="3" end="3"/>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655">
                                            <p:txEl>
                                              <p:pRg st="4" end="4"/>
                                            </p:txEl>
                                          </p:spTgt>
                                        </p:tgtEl>
                                        <p:attrNameLst>
                                          <p:attrName>style.visibility</p:attrName>
                                        </p:attrNameLst>
                                      </p:cBhvr>
                                      <p:to>
                                        <p:strVal val="visible"/>
                                      </p:to>
                                    </p:set>
                                    <p:animEffect transition="in" filter="fade">
                                      <p:cBhvr>
                                        <p:cTn id="40" dur="500"/>
                                        <p:tgtEl>
                                          <p:spTgt spid="276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uiExpand="1" build="p"/>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19050"/>
        </p:spPr>
        <p:txBody>
          <a:bodyPr rtlCol="0">
            <a:noAutofit/>
          </a:bodyPr>
          <a:lstStyle/>
          <a:p>
            <a:pPr algn="ctr" fontAlgn="auto">
              <a:spcAft>
                <a:spcPts val="0"/>
              </a:spcAft>
              <a:defRPr/>
            </a:pPr>
            <a:r>
              <a:rPr lang="en-IN" dirty="0"/>
              <a:t>Operating Income and Earnings </a:t>
            </a:r>
            <a:r>
              <a:rPr lang="en-IN" dirty="0" smtClean="0"/>
              <a:t>Quality—Other </a:t>
            </a:r>
            <a:r>
              <a:rPr lang="en-IN" dirty="0"/>
              <a:t>Unusual Items</a:t>
            </a:r>
          </a:p>
        </p:txBody>
      </p:sp>
      <p:sp>
        <p:nvSpPr>
          <p:cNvPr id="27655" name="Content Placeholder 6"/>
          <p:cNvSpPr>
            <a:spLocks noGrp="1"/>
          </p:cNvSpPr>
          <p:nvPr>
            <p:ph idx="1"/>
          </p:nvPr>
        </p:nvSpPr>
        <p:spPr>
          <a:xfrm>
            <a:off x="761999" y="1549653"/>
            <a:ext cx="8013600" cy="5057775"/>
          </a:xfrm>
        </p:spPr>
        <p:txBody>
          <a:bodyPr>
            <a:noAutofit/>
          </a:bodyPr>
          <a:lstStyle/>
          <a:p>
            <a:pPr marL="0" indent="0">
              <a:buNone/>
            </a:pPr>
            <a:r>
              <a:rPr lang="en-US" sz="2400" b="1" dirty="0" smtClean="0">
                <a:solidFill>
                  <a:srgbClr val="C00000"/>
                </a:solidFill>
              </a:rPr>
              <a:t>Long-lived asset impairments:</a:t>
            </a:r>
            <a:endParaRPr lang="en-US" sz="2400" b="1" dirty="0">
              <a:solidFill>
                <a:srgbClr val="C00000"/>
              </a:solidFill>
            </a:endParaRPr>
          </a:p>
          <a:p>
            <a:r>
              <a:rPr lang="en-US" sz="2400" dirty="0" smtClean="0"/>
              <a:t>Tangible or intangible</a:t>
            </a:r>
          </a:p>
          <a:p>
            <a:pPr>
              <a:spcAft>
                <a:spcPts val="3000"/>
              </a:spcAft>
            </a:pPr>
            <a:r>
              <a:rPr lang="en-IN" sz="2400" dirty="0" smtClean="0"/>
              <a:t>Asset balance </a:t>
            </a:r>
            <a:r>
              <a:rPr lang="en-IN" sz="2400" dirty="0"/>
              <a:t>reduced if there has been a significant impairment of </a:t>
            </a:r>
            <a:r>
              <a:rPr lang="en-IN" sz="2400" dirty="0" smtClean="0"/>
              <a:t>value</a:t>
            </a:r>
            <a:endParaRPr lang="en-IN" sz="2400" b="1" dirty="0">
              <a:solidFill>
                <a:srgbClr val="C00000"/>
              </a:solidFill>
            </a:endParaRPr>
          </a:p>
          <a:p>
            <a:pPr marL="0" indent="0">
              <a:buNone/>
            </a:pPr>
            <a:r>
              <a:rPr lang="en-US" sz="2400" b="1" dirty="0" smtClean="0">
                <a:solidFill>
                  <a:srgbClr val="C00000"/>
                </a:solidFill>
              </a:rPr>
              <a:t>Revenue </a:t>
            </a:r>
            <a:r>
              <a:rPr lang="en-US" sz="2400" b="1" dirty="0">
                <a:solidFill>
                  <a:srgbClr val="C00000"/>
                </a:solidFill>
              </a:rPr>
              <a:t>issues affecting earnings quality:</a:t>
            </a:r>
          </a:p>
          <a:p>
            <a:r>
              <a:rPr lang="en-US" sz="2400" dirty="0"/>
              <a:t>A company loses a major customer that can’t be replaced</a:t>
            </a:r>
          </a:p>
          <a:p>
            <a:r>
              <a:rPr lang="en-US" sz="2400" dirty="0"/>
              <a:t>Misstatement of revenue</a:t>
            </a:r>
          </a:p>
          <a:p>
            <a:r>
              <a:rPr lang="en-US" sz="2400" dirty="0"/>
              <a:t>Premature revenue recognition</a:t>
            </a:r>
            <a:endParaRPr lang="en-US" sz="2400" b="1" dirty="0">
              <a:solidFill>
                <a:srgbClr val="8A506C"/>
              </a:solidFill>
            </a:endParaRPr>
          </a:p>
          <a:p>
            <a:endParaRPr lang="en-US" sz="2400" b="1" dirty="0">
              <a:solidFill>
                <a:srgbClr val="8A506C"/>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Tree>
    <p:extLst>
      <p:ext uri="{BB962C8B-B14F-4D97-AF65-F5344CB8AC3E}">
        <p14:creationId xmlns:p14="http://schemas.microsoft.com/office/powerpoint/2010/main" val="3363889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7655">
                                            <p:txEl>
                                              <p:pRg st="1" end="1"/>
                                            </p:txEl>
                                          </p:spTgt>
                                        </p:tgtEl>
                                        <p:attrNameLst>
                                          <p:attrName>style.visibility</p:attrName>
                                        </p:attrNameLst>
                                      </p:cBhvr>
                                      <p:to>
                                        <p:strVal val="visible"/>
                                      </p:to>
                                    </p:set>
                                    <p:animEffect transition="in" filter="fade">
                                      <p:cBhvr>
                                        <p:cTn id="10" dur="500"/>
                                        <p:tgtEl>
                                          <p:spTgt spid="2765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7655">
                                            <p:txEl>
                                              <p:pRg st="2" end="2"/>
                                            </p:txEl>
                                          </p:spTgt>
                                        </p:tgtEl>
                                        <p:attrNameLst>
                                          <p:attrName>style.visibility</p:attrName>
                                        </p:attrNameLst>
                                      </p:cBhvr>
                                      <p:to>
                                        <p:strVal val="visible"/>
                                      </p:to>
                                    </p:set>
                                    <p:animEffect transition="in" filter="fade">
                                      <p:cBhvr>
                                        <p:cTn id="13" dur="500"/>
                                        <p:tgtEl>
                                          <p:spTgt spid="2765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7655">
                                            <p:txEl>
                                              <p:pRg st="3" end="3"/>
                                            </p:txEl>
                                          </p:spTgt>
                                        </p:tgtEl>
                                        <p:attrNameLst>
                                          <p:attrName>style.visibility</p:attrName>
                                        </p:attrNameLst>
                                      </p:cBhvr>
                                      <p:to>
                                        <p:strVal val="visible"/>
                                      </p:to>
                                    </p:set>
                                    <p:animEffect transition="in" filter="fade">
                                      <p:cBhvr>
                                        <p:cTn id="18" dur="500"/>
                                        <p:tgtEl>
                                          <p:spTgt spid="2765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7655">
                                            <p:txEl>
                                              <p:pRg st="4" end="4"/>
                                            </p:txEl>
                                          </p:spTgt>
                                        </p:tgtEl>
                                        <p:attrNameLst>
                                          <p:attrName>style.visibility</p:attrName>
                                        </p:attrNameLst>
                                      </p:cBhvr>
                                      <p:to>
                                        <p:strVal val="visible"/>
                                      </p:to>
                                    </p:set>
                                    <p:animEffect transition="in" filter="fade">
                                      <p:cBhvr>
                                        <p:cTn id="21" dur="500"/>
                                        <p:tgtEl>
                                          <p:spTgt spid="2765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7655">
                                            <p:txEl>
                                              <p:pRg st="5" end="5"/>
                                            </p:txEl>
                                          </p:spTgt>
                                        </p:tgtEl>
                                        <p:attrNameLst>
                                          <p:attrName>style.visibility</p:attrName>
                                        </p:attrNameLst>
                                      </p:cBhvr>
                                      <p:to>
                                        <p:strVal val="visible"/>
                                      </p:to>
                                    </p:set>
                                    <p:animEffect transition="in" filter="fade">
                                      <p:cBhvr>
                                        <p:cTn id="24" dur="500"/>
                                        <p:tgtEl>
                                          <p:spTgt spid="27655">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7655">
                                            <p:txEl>
                                              <p:pRg st="6" end="6"/>
                                            </p:txEl>
                                          </p:spTgt>
                                        </p:tgtEl>
                                        <p:attrNameLst>
                                          <p:attrName>style.visibility</p:attrName>
                                        </p:attrNameLst>
                                      </p:cBhvr>
                                      <p:to>
                                        <p:strVal val="visible"/>
                                      </p:to>
                                    </p:set>
                                    <p:animEffect transition="in" filter="fade">
                                      <p:cBhvr>
                                        <p:cTn id="27" dur="500"/>
                                        <p:tgtEl>
                                          <p:spTgt spid="276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p:txBody>
          <a:bodyPr rtlCol="0">
            <a:noAutofit/>
          </a:bodyPr>
          <a:lstStyle/>
          <a:p>
            <a:pPr algn="ctr" fontAlgn="auto">
              <a:spcAft>
                <a:spcPts val="0"/>
              </a:spcAft>
              <a:defRPr/>
            </a:pPr>
            <a:r>
              <a:rPr lang="en-IN" sz="3400" dirty="0"/>
              <a:t>Nonoperating Income and Earnings Quality</a:t>
            </a:r>
          </a:p>
        </p:txBody>
      </p:sp>
      <p:sp>
        <p:nvSpPr>
          <p:cNvPr id="4" name="Content Placeholder 3"/>
          <p:cNvSpPr>
            <a:spLocks noGrp="1"/>
          </p:cNvSpPr>
          <p:nvPr>
            <p:ph idx="1"/>
          </p:nvPr>
        </p:nvSpPr>
        <p:spPr/>
        <p:txBody>
          <a:bodyPr>
            <a:normAutofit/>
          </a:bodyPr>
          <a:lstStyle/>
          <a:p>
            <a:pPr marL="0" indent="0">
              <a:buNone/>
            </a:pPr>
            <a:r>
              <a:rPr lang="en-US" sz="2400" dirty="0"/>
              <a:t>Some </a:t>
            </a:r>
            <a:r>
              <a:rPr lang="en-US" sz="2400" dirty="0" smtClean="0"/>
              <a:t>items in </a:t>
            </a:r>
            <a:r>
              <a:rPr lang="en-US" sz="2400" dirty="0"/>
              <a:t>an income statement </a:t>
            </a:r>
            <a:r>
              <a:rPr lang="en-US" sz="2400" b="1" dirty="0">
                <a:solidFill>
                  <a:srgbClr val="C00000"/>
                </a:solidFill>
              </a:rPr>
              <a:t>relate only tangentially </a:t>
            </a:r>
            <a:r>
              <a:rPr lang="en-US" sz="2400" dirty="0"/>
              <a:t>to continuing operations.</a:t>
            </a:r>
          </a:p>
          <a:p>
            <a:pPr marL="0" indent="0">
              <a:buNone/>
            </a:pPr>
            <a:endParaRPr lang="en-US" sz="2400" dirty="0"/>
          </a:p>
          <a:p>
            <a:pPr marL="0" indent="0">
              <a:buNone/>
            </a:pPr>
            <a:r>
              <a:rPr lang="en-US" sz="2400" b="1" dirty="0">
                <a:solidFill>
                  <a:srgbClr val="C00000"/>
                </a:solidFill>
              </a:rPr>
              <a:t>Examples:</a:t>
            </a:r>
          </a:p>
          <a:p>
            <a:pPr marL="566738" lvl="1" indent="-282575"/>
            <a:r>
              <a:rPr lang="en-US" sz="2400" dirty="0" smtClean="0"/>
              <a:t>Interest income or interest expense</a:t>
            </a:r>
            <a:endParaRPr lang="en-US" sz="2400" dirty="0"/>
          </a:p>
          <a:p>
            <a:pPr marL="566738" lvl="1" indent="-282575"/>
            <a:r>
              <a:rPr lang="en-US" sz="2400" dirty="0"/>
              <a:t>Gains or losses on sale of investments</a:t>
            </a:r>
          </a:p>
          <a:p>
            <a:endParaRPr lang="en-US" sz="2400" dirty="0"/>
          </a:p>
          <a:p>
            <a:pPr marL="0" indent="0">
              <a:buNone/>
            </a:pPr>
            <a:r>
              <a:rPr lang="en-US" sz="2400" dirty="0"/>
              <a:t>We refer to these as </a:t>
            </a:r>
            <a:r>
              <a:rPr lang="en-US" sz="2400" b="1" dirty="0">
                <a:solidFill>
                  <a:srgbClr val="C00000"/>
                </a:solidFill>
              </a:rPr>
              <a:t>nonoperating items</a:t>
            </a:r>
            <a:r>
              <a:rPr lang="en-US" sz="2400" dirty="0"/>
              <a:t>.</a:t>
            </a:r>
          </a:p>
          <a:p>
            <a:pPr marL="0" indent="0">
              <a:buNone/>
            </a:pPr>
            <a:endParaRPr lang="en-US" sz="2400" dirty="0"/>
          </a:p>
          <a:p>
            <a:endParaRPr lang="en-US" sz="2400" dirty="0"/>
          </a:p>
        </p:txBody>
      </p:sp>
      <p:sp>
        <p:nvSpPr>
          <p:cNvPr id="23"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Tree>
    <p:extLst>
      <p:ext uri="{BB962C8B-B14F-4D97-AF65-F5344CB8AC3E}">
        <p14:creationId xmlns:p14="http://schemas.microsoft.com/office/powerpoint/2010/main" val="152792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500"/>
                                        <p:tgtEl>
                                          <p:spTgt spid="4">
                                            <p:txEl>
                                              <p:pRg st="2" end="2"/>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500"/>
                                        <p:tgtEl>
                                          <p:spTgt spid="4">
                                            <p:txEl>
                                              <p:pRg st="3" end="3"/>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IN" sz="3200" b="1" dirty="0">
                <a:solidFill>
                  <a:srgbClr val="0D79A7"/>
                </a:solidFill>
                <a:ea typeface="Adobe Fan Heiti Std B"/>
                <a:cs typeface="Adobe Fan Heiti Std B"/>
              </a:rPr>
              <a:t>The Income Statement, Comprehensive Income, and the Statement of Cash Flows</a:t>
            </a:r>
          </a:p>
        </p:txBody>
      </p:sp>
      <p:sp>
        <p:nvSpPr>
          <p:cNvPr id="6" name="TextBox 5"/>
          <p:cNvSpPr txBox="1"/>
          <p:nvPr/>
        </p:nvSpPr>
        <p:spPr>
          <a:xfrm>
            <a:off x="611560" y="1484784"/>
            <a:ext cx="3240360" cy="1107996"/>
          </a:xfrm>
          <a:prstGeom prst="rect">
            <a:avLst/>
          </a:prstGeom>
          <a:solidFill>
            <a:schemeClr val="accent5">
              <a:lumMod val="20000"/>
              <a:lumOff val="80000"/>
            </a:schemeClr>
          </a:solidFill>
          <a:ln>
            <a:solidFill>
              <a:schemeClr val="accent5">
                <a:lumMod val="20000"/>
                <a:lumOff val="8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IN" sz="2200" b="1" dirty="0">
                <a:solidFill>
                  <a:schemeClr val="tx1"/>
                </a:solidFill>
              </a:rPr>
              <a:t>Income Statement (Statement of Operations or Statement of Earnings)</a:t>
            </a:r>
          </a:p>
        </p:txBody>
      </p:sp>
      <p:sp>
        <p:nvSpPr>
          <p:cNvPr id="7" name="Oval 6"/>
          <p:cNvSpPr/>
          <p:nvPr/>
        </p:nvSpPr>
        <p:spPr>
          <a:xfrm>
            <a:off x="5056916" y="1268760"/>
            <a:ext cx="3941480" cy="1763934"/>
          </a:xfrm>
          <a:prstGeom prst="ellipse">
            <a:avLst/>
          </a:prstGeom>
          <a:solidFill>
            <a:schemeClr val="accent5">
              <a:lumMod val="20000"/>
              <a:lumOff val="80000"/>
            </a:schemeClr>
          </a:solidFill>
          <a:ln>
            <a:solidFill>
              <a:schemeClr val="accent5">
                <a:lumMod val="20000"/>
                <a:lumOff val="80000"/>
              </a:schemeClr>
            </a:solidFill>
          </a:ln>
          <a:effectLst>
            <a:glow rad="63500">
              <a:schemeClr val="accent5">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IN" sz="2200" dirty="0"/>
              <a:t>Reports a company’s profit during a particular reporting </a:t>
            </a:r>
            <a:r>
              <a:rPr lang="en-IN" sz="2200" dirty="0" smtClean="0"/>
              <a:t>period</a:t>
            </a:r>
            <a:endParaRPr lang="en-IN" sz="2200" dirty="0"/>
          </a:p>
        </p:txBody>
      </p:sp>
      <p:sp>
        <p:nvSpPr>
          <p:cNvPr id="11" name="Right Arrow 10"/>
          <p:cNvSpPr/>
          <p:nvPr/>
        </p:nvSpPr>
        <p:spPr>
          <a:xfrm>
            <a:off x="4211960" y="1988840"/>
            <a:ext cx="576064" cy="216024"/>
          </a:xfrm>
          <a:prstGeom prst="rightArrow">
            <a:avLst/>
          </a:prstGeom>
          <a:solidFill>
            <a:srgbClr val="0D79A7"/>
          </a:solidFill>
          <a:ln>
            <a:solidFill>
              <a:srgbClr val="0D79A7"/>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611560" y="3501008"/>
            <a:ext cx="3240360" cy="1107996"/>
          </a:xfrm>
          <a:prstGeom prst="rect">
            <a:avLst/>
          </a:prstGeom>
          <a:solidFill>
            <a:schemeClr val="accent3">
              <a:lumMod val="60000"/>
              <a:lumOff val="40000"/>
            </a:schemeClr>
          </a:solidFill>
          <a:ln>
            <a:solidFill>
              <a:srgbClr val="004600"/>
            </a:solidFill>
          </a:ln>
          <a:effectLst>
            <a:outerShdw blurRad="40000" dist="23000" dir="5400000" rotWithShape="0">
              <a:srgbClr val="000000">
                <a:alpha val="35000"/>
              </a:srgbClr>
            </a:outerShdw>
            <a:softEdge rad="31750"/>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IN" sz="2200" b="1" dirty="0">
                <a:solidFill>
                  <a:schemeClr val="tx1"/>
                </a:solidFill>
              </a:rPr>
              <a:t>Comprehensive Income (other comprehensive </a:t>
            </a:r>
            <a:r>
              <a:rPr lang="en-IN" sz="2200" b="1" dirty="0" smtClean="0">
                <a:solidFill>
                  <a:schemeClr val="tx1"/>
                </a:solidFill>
              </a:rPr>
              <a:t>income)</a:t>
            </a:r>
            <a:endParaRPr lang="en-IN" sz="2200" b="1" dirty="0">
              <a:solidFill>
                <a:schemeClr val="tx1"/>
              </a:solidFill>
            </a:endParaRPr>
          </a:p>
        </p:txBody>
      </p:sp>
      <p:sp>
        <p:nvSpPr>
          <p:cNvPr id="14" name="Oval 13"/>
          <p:cNvSpPr/>
          <p:nvPr/>
        </p:nvSpPr>
        <p:spPr>
          <a:xfrm>
            <a:off x="5004048" y="3088078"/>
            <a:ext cx="3960440" cy="1869141"/>
          </a:xfrm>
          <a:prstGeom prst="ellipse">
            <a:avLst/>
          </a:prstGeom>
          <a:solidFill>
            <a:schemeClr val="accent3">
              <a:lumMod val="60000"/>
              <a:lumOff val="40000"/>
            </a:schemeClr>
          </a:solidFill>
          <a:ln>
            <a:solidFill>
              <a:schemeClr val="accent3">
                <a:lumMod val="60000"/>
                <a:lumOff val="40000"/>
              </a:schemeClr>
            </a:solidFill>
          </a:ln>
          <a:effectLst>
            <a:glow rad="63500">
              <a:schemeClr val="accent3">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IN" sz="2200" dirty="0"/>
              <a:t>Includes a few types of gains and losses excluded from the Income </a:t>
            </a:r>
            <a:r>
              <a:rPr lang="en-IN" sz="2200" dirty="0" smtClean="0"/>
              <a:t>Statement</a:t>
            </a:r>
            <a:endParaRPr lang="en-IN" sz="2200" dirty="0"/>
          </a:p>
        </p:txBody>
      </p:sp>
      <p:sp>
        <p:nvSpPr>
          <p:cNvPr id="16" name="Right Arrow 15"/>
          <p:cNvSpPr/>
          <p:nvPr/>
        </p:nvSpPr>
        <p:spPr>
          <a:xfrm>
            <a:off x="4211960" y="3856058"/>
            <a:ext cx="576064" cy="216024"/>
          </a:xfrm>
          <a:prstGeom prst="rightArrow">
            <a:avLst/>
          </a:prstGeom>
          <a:solidFill>
            <a:schemeClr val="accent3"/>
          </a:solidFill>
          <a:ln>
            <a:solidFill>
              <a:schemeClr val="accent3"/>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611560" y="5517232"/>
            <a:ext cx="3240360" cy="430887"/>
          </a:xfrm>
          <a:prstGeom prst="rect">
            <a:avLst/>
          </a:prstGeom>
          <a:solidFill>
            <a:srgbClr val="FFFAB0"/>
          </a:solidFill>
          <a:ln>
            <a:solidFill>
              <a:srgbClr val="F79646"/>
            </a:solidFill>
          </a:ln>
          <a:effectLst>
            <a:outerShdw blurRad="40000" dist="23000" dir="5400000" rotWithShape="0">
              <a:srgbClr val="000000">
                <a:alpha val="35000"/>
              </a:srgbClr>
            </a:outerShdw>
            <a:softEdge rad="31750"/>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IN" sz="2200" b="1" dirty="0">
                <a:solidFill>
                  <a:schemeClr val="tx1"/>
                </a:solidFill>
              </a:rPr>
              <a:t>Statement of Cash Flows</a:t>
            </a:r>
          </a:p>
        </p:txBody>
      </p:sp>
      <p:sp>
        <p:nvSpPr>
          <p:cNvPr id="18" name="Oval 17"/>
          <p:cNvSpPr/>
          <p:nvPr/>
        </p:nvSpPr>
        <p:spPr>
          <a:xfrm>
            <a:off x="5006628" y="5024821"/>
            <a:ext cx="3991768" cy="1677113"/>
          </a:xfrm>
          <a:prstGeom prst="ellipse">
            <a:avLst/>
          </a:prstGeom>
          <a:solidFill>
            <a:srgbClr val="FFFAB0"/>
          </a:solidFill>
          <a:ln>
            <a:solidFill>
              <a:srgbClr val="FFFAC2"/>
            </a:solidFill>
          </a:ln>
          <a:effectLst>
            <a:glow rad="63500">
              <a:schemeClr val="accent3">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IN" sz="2200" dirty="0"/>
              <a:t>Provides information about cash receipts and cash </a:t>
            </a:r>
            <a:r>
              <a:rPr lang="en-IN" sz="2200" dirty="0" smtClean="0"/>
              <a:t>payments</a:t>
            </a:r>
            <a:endParaRPr lang="en-IN" sz="2200" dirty="0"/>
          </a:p>
        </p:txBody>
      </p:sp>
      <p:sp>
        <p:nvSpPr>
          <p:cNvPr id="20" name="Right Arrow 19"/>
          <p:cNvSpPr/>
          <p:nvPr/>
        </p:nvSpPr>
        <p:spPr>
          <a:xfrm>
            <a:off x="4139952" y="5688106"/>
            <a:ext cx="576064" cy="216024"/>
          </a:xfrm>
          <a:prstGeom prst="rightArrow">
            <a:avLst/>
          </a:prstGeom>
          <a:solidFill>
            <a:srgbClr val="FEFB75"/>
          </a:solidFill>
          <a:ln>
            <a:solidFill>
              <a:srgbClr val="FFC000"/>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Tree>
    <p:extLst>
      <p:ext uri="{BB962C8B-B14F-4D97-AF65-F5344CB8AC3E}">
        <p14:creationId xmlns:p14="http://schemas.microsoft.com/office/powerpoint/2010/main" val="37618605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1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6" grpId="0" animBg="1"/>
      <p:bldP spid="17" grpId="0" animBg="1"/>
      <p:bldP spid="18"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461893624"/>
              </p:ext>
            </p:extLst>
          </p:nvPr>
        </p:nvGraphicFramePr>
        <p:xfrm>
          <a:off x="1043608" y="2204864"/>
          <a:ext cx="7776865" cy="2682240"/>
        </p:xfrm>
        <a:graphic>
          <a:graphicData uri="http://schemas.openxmlformats.org/drawingml/2006/table">
            <a:tbl>
              <a:tblPr firstRow="1" bandRow="1">
                <a:tableStyleId>{2D5ABB26-0587-4C30-8999-92F81FD0307C}</a:tableStyleId>
              </a:tblPr>
              <a:tblGrid>
                <a:gridCol w="1239503">
                  <a:extLst>
                    <a:ext uri="{9D8B030D-6E8A-4147-A177-3AD203B41FA5}">
                      <a16:colId xmlns:a16="http://schemas.microsoft.com/office/drawing/2014/main" xmlns="" val="20000"/>
                    </a:ext>
                  </a:extLst>
                </a:gridCol>
                <a:gridCol w="2324893">
                  <a:extLst>
                    <a:ext uri="{9D8B030D-6E8A-4147-A177-3AD203B41FA5}">
                      <a16:colId xmlns:a16="http://schemas.microsoft.com/office/drawing/2014/main" xmlns="" val="20001"/>
                    </a:ext>
                  </a:extLst>
                </a:gridCol>
                <a:gridCol w="2010586">
                  <a:extLst>
                    <a:ext uri="{9D8B030D-6E8A-4147-A177-3AD203B41FA5}">
                      <a16:colId xmlns:a16="http://schemas.microsoft.com/office/drawing/2014/main" xmlns="" val="20002"/>
                    </a:ext>
                  </a:extLst>
                </a:gridCol>
                <a:gridCol w="2201883">
                  <a:extLst>
                    <a:ext uri="{9D8B030D-6E8A-4147-A177-3AD203B41FA5}">
                      <a16:colId xmlns:a16="http://schemas.microsoft.com/office/drawing/2014/main" xmlns="" val="20003"/>
                    </a:ext>
                  </a:extLst>
                </a:gridCol>
              </a:tblGrid>
              <a:tr h="370840">
                <a:tc gridSpan="2">
                  <a:txBody>
                    <a:bodyPr/>
                    <a:lstStyle/>
                    <a:p>
                      <a:pPr algn="l"/>
                      <a:r>
                        <a:rPr lang="en-US" sz="2000" b="1" dirty="0" smtClean="0"/>
                        <a:t>Income Statement</a:t>
                      </a:r>
                      <a:r>
                        <a:rPr lang="en-US" sz="2000" b="1" baseline="0" dirty="0" smtClean="0"/>
                        <a:t>s (in part)</a:t>
                      </a:r>
                    </a:p>
                    <a:p>
                      <a:pPr algn="l"/>
                      <a:r>
                        <a:rPr lang="en-US" sz="2000" baseline="0" dirty="0" smtClean="0"/>
                        <a:t>(in millions)</a:t>
                      </a:r>
                      <a:endParaRPr lang="en-US" sz="2000" dirty="0"/>
                    </a:p>
                  </a:txBody>
                  <a:tcPr>
                    <a:lnR>
                      <a:noFill/>
                    </a:lnR>
                    <a:solidFill>
                      <a:srgbClr val="CEE6F3"/>
                    </a:solidFill>
                  </a:tcPr>
                </a:tc>
                <a:tc hMerge="1">
                  <a:txBody>
                    <a:bodyPr/>
                    <a:lstStyle/>
                    <a:p>
                      <a:endParaRPr lang="en-US" sz="1200" dirty="0"/>
                    </a:p>
                  </a:txBody>
                  <a:tcPr/>
                </a:tc>
                <a:tc gridSpan="2">
                  <a:txBody>
                    <a:bodyPr/>
                    <a:lstStyle/>
                    <a:p>
                      <a:pPr algn="ctr"/>
                      <a:endParaRPr lang="en-US" sz="2000" b="1" dirty="0"/>
                    </a:p>
                  </a:txBody>
                  <a:tcPr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EE6F3"/>
                    </a:solidFill>
                  </a:tcPr>
                </a:tc>
                <a:tc hMerge="1">
                  <a:txBody>
                    <a:bodyPr/>
                    <a:lstStyle/>
                    <a:p>
                      <a:endParaRPr lang="en-US" dirty="0"/>
                    </a:p>
                  </a:txBody>
                  <a:tcPr/>
                </a:tc>
                <a:extLst>
                  <a:ext uri="{0D108BD9-81ED-4DB2-BD59-A6C34878D82A}">
                    <a16:rowId xmlns:a16="http://schemas.microsoft.com/office/drawing/2014/main" xmlns="" val="10000"/>
                  </a:ext>
                </a:extLst>
              </a:tr>
              <a:tr h="219760">
                <a:tc>
                  <a:txBody>
                    <a:bodyPr/>
                    <a:lstStyle/>
                    <a:p>
                      <a:endParaRPr lang="en-US" sz="20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20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b="1" dirty="0"/>
                        <a:t>January 31,</a:t>
                      </a:r>
                      <a:r>
                        <a:rPr lang="en-US" sz="2000" b="1" baseline="0" dirty="0"/>
                        <a:t> </a:t>
                      </a:r>
                      <a:r>
                        <a:rPr lang="en-US" sz="2000" b="1" dirty="0"/>
                        <a:t>2016</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b="1" dirty="0"/>
                        <a:t>February 1, 2015</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281383">
                <a:tc gridSpan="2">
                  <a:txBody>
                    <a:bodyPr/>
                    <a:lstStyle/>
                    <a:p>
                      <a:r>
                        <a:rPr lang="en-US" sz="2000" b="0" dirty="0"/>
                        <a:t>Operating income</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2000" u="none" dirty="0"/>
                        <a:t>$ 11,774</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2000" u="none" dirty="0"/>
                        <a:t>$ 10,469</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254000">
                <a:tc gridSpan="2">
                  <a:txBody>
                    <a:bodyPr/>
                    <a:lstStyle/>
                    <a:p>
                      <a:r>
                        <a:rPr lang="en-US" sz="2000" b="0" dirty="0"/>
                        <a:t>Interest and investment income</a:t>
                      </a:r>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r"/>
                      <a:r>
                        <a:rPr lang="en-US" sz="2000" u="none" dirty="0"/>
                        <a:t>166</a:t>
                      </a:r>
                    </a:p>
                  </a:txBody>
                  <a:tcPr>
                    <a:solidFill>
                      <a:srgbClr val="CEE6F3"/>
                    </a:solidFill>
                  </a:tcPr>
                </a:tc>
                <a:tc>
                  <a:txBody>
                    <a:bodyPr/>
                    <a:lstStyle/>
                    <a:p>
                      <a:pPr algn="r"/>
                      <a:r>
                        <a:rPr lang="en-US" sz="2000" u="none" dirty="0"/>
                        <a:t>337</a:t>
                      </a:r>
                    </a:p>
                  </a:txBody>
                  <a:tcPr>
                    <a:solidFill>
                      <a:srgbClr val="CEE6F3"/>
                    </a:solidFill>
                  </a:tcPr>
                </a:tc>
                <a:extLst>
                  <a:ext uri="{0D108BD9-81ED-4DB2-BD59-A6C34878D82A}">
                    <a16:rowId xmlns:a16="http://schemas.microsoft.com/office/drawing/2014/main" xmlns="" val="10003"/>
                  </a:ext>
                </a:extLst>
              </a:tr>
              <a:tr h="258327">
                <a:tc gridSpan="2">
                  <a:txBody>
                    <a:bodyPr/>
                    <a:lstStyle/>
                    <a:p>
                      <a:r>
                        <a:rPr lang="en-US" sz="2000" b="0" dirty="0"/>
                        <a:t>Interest expense</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2000" u="sng" dirty="0"/>
                        <a:t>    (919)</a:t>
                      </a:r>
                    </a:p>
                  </a:txBody>
                  <a:tcPr>
                    <a:solidFill>
                      <a:srgbClr val="CEE6F3"/>
                    </a:solidFill>
                  </a:tcPr>
                </a:tc>
                <a:tc>
                  <a:txBody>
                    <a:bodyPr/>
                    <a:lstStyle/>
                    <a:p>
                      <a:pPr algn="r"/>
                      <a:r>
                        <a:rPr lang="en-US" sz="2000" u="sng" dirty="0"/>
                        <a:t>    (830)</a:t>
                      </a:r>
                    </a:p>
                  </a:txBody>
                  <a:tcPr>
                    <a:solidFill>
                      <a:srgbClr val="CEE6F3"/>
                    </a:solidFill>
                  </a:tcPr>
                </a:tc>
                <a:extLst>
                  <a:ext uri="{0D108BD9-81ED-4DB2-BD59-A6C34878D82A}">
                    <a16:rowId xmlns:a16="http://schemas.microsoft.com/office/drawing/2014/main" xmlns="" val="10004"/>
                  </a:ext>
                </a:extLst>
              </a:tr>
              <a:tr h="209408">
                <a:tc gridSpan="2">
                  <a:txBody>
                    <a:bodyPr/>
                    <a:lstStyle/>
                    <a:p>
                      <a:r>
                        <a:rPr lang="en-US" sz="2000" b="0" dirty="0" smtClean="0"/>
                        <a:t>Income before taxes</a:t>
                      </a:r>
                      <a:endParaRPr lang="en-US" sz="20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2000" u="none" dirty="0" smtClean="0"/>
                        <a:t>$ 11,021</a:t>
                      </a:r>
                      <a:endParaRPr lang="en-US" sz="2000" u="none" dirty="0"/>
                    </a:p>
                  </a:txBody>
                  <a:tcPr>
                    <a:solidFill>
                      <a:srgbClr val="CEE6F3"/>
                    </a:solidFill>
                  </a:tcPr>
                </a:tc>
                <a:tc>
                  <a:txBody>
                    <a:bodyPr/>
                    <a:lstStyle/>
                    <a:p>
                      <a:pPr algn="r"/>
                      <a:r>
                        <a:rPr lang="en-US" sz="2000" u="none" dirty="0" smtClean="0"/>
                        <a:t>$  9,976</a:t>
                      </a:r>
                      <a:endParaRPr lang="en-US" sz="2000" u="none" dirty="0"/>
                    </a:p>
                  </a:txBody>
                  <a:tcPr>
                    <a:solidFill>
                      <a:srgbClr val="CEE6F3"/>
                    </a:solidFill>
                  </a:tcPr>
                </a:tc>
                <a:extLst>
                  <a:ext uri="{0D108BD9-81ED-4DB2-BD59-A6C34878D82A}">
                    <a16:rowId xmlns:a16="http://schemas.microsoft.com/office/drawing/2014/main" xmlns="" val="10005"/>
                  </a:ext>
                </a:extLst>
              </a:tr>
            </a:tbl>
          </a:graphicData>
        </a:graphic>
      </p:graphicFrame>
      <p:sp>
        <p:nvSpPr>
          <p:cNvPr id="18" name="Title 1"/>
          <p:cNvSpPr>
            <a:spLocks noGrp="1"/>
          </p:cNvSpPr>
          <p:nvPr>
            <p:ph type="title"/>
          </p:nvPr>
        </p:nvSpPr>
        <p:spPr/>
        <p:txBody>
          <a:bodyPr rtlCol="0">
            <a:noAutofit/>
          </a:bodyPr>
          <a:lstStyle/>
          <a:p>
            <a:pPr algn="ctr" fontAlgn="auto">
              <a:spcAft>
                <a:spcPts val="0"/>
              </a:spcAft>
              <a:defRPr/>
            </a:pPr>
            <a:r>
              <a:rPr lang="en-IN" dirty="0"/>
              <a:t>Partial Income </a:t>
            </a:r>
            <a:r>
              <a:rPr lang="en-IN" dirty="0" smtClean="0"/>
              <a:t>Statement—Home </a:t>
            </a:r>
            <a:r>
              <a:rPr lang="en-IN" dirty="0"/>
              <a:t>Depot</a:t>
            </a:r>
          </a:p>
        </p:txBody>
      </p:sp>
      <p:sp>
        <p:nvSpPr>
          <p:cNvPr id="23"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
        <p:nvSpPr>
          <p:cNvPr id="2" name="Rectangle 1"/>
          <p:cNvSpPr/>
          <p:nvPr/>
        </p:nvSpPr>
        <p:spPr>
          <a:xfrm>
            <a:off x="5652120" y="3789038"/>
            <a:ext cx="936104" cy="28803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5652120" y="4170799"/>
            <a:ext cx="936104" cy="28803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48739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Non-GAAP Earnings</a:t>
            </a:r>
          </a:p>
        </p:txBody>
      </p:sp>
      <p:sp>
        <p:nvSpPr>
          <p:cNvPr id="3" name="Content Placeholder 2"/>
          <p:cNvSpPr>
            <a:spLocks noGrp="1"/>
          </p:cNvSpPr>
          <p:nvPr>
            <p:ph idx="1"/>
          </p:nvPr>
        </p:nvSpPr>
        <p:spPr>
          <a:xfrm>
            <a:off x="782587" y="1440011"/>
            <a:ext cx="8013600" cy="4941317"/>
          </a:xfrm>
        </p:spPr>
        <p:txBody>
          <a:bodyPr>
            <a:normAutofit/>
          </a:bodyPr>
          <a:lstStyle/>
          <a:p>
            <a:r>
              <a:rPr lang="en-US" sz="2400" dirty="0"/>
              <a:t>Companies are required to report earnings based on Generally Accepted Accounting Principles (GAAP</a:t>
            </a:r>
            <a:r>
              <a:rPr lang="en-US" sz="2400" dirty="0" smtClean="0"/>
              <a:t>), including all revenues </a:t>
            </a:r>
            <a:r>
              <a:rPr lang="en-US" sz="2400" dirty="0"/>
              <a:t>and expenses</a:t>
            </a:r>
          </a:p>
          <a:p>
            <a:r>
              <a:rPr lang="en-US" sz="2400" dirty="0"/>
              <a:t> Most companies </a:t>
            </a:r>
            <a:r>
              <a:rPr lang="en-US" sz="2400" dirty="0" smtClean="0"/>
              <a:t>voluntarily </a:t>
            </a:r>
            <a:r>
              <a:rPr lang="en-US" sz="2400" dirty="0"/>
              <a:t>provide non-GAAP </a:t>
            </a:r>
            <a:r>
              <a:rPr lang="en-US" sz="2400" dirty="0" smtClean="0"/>
              <a:t>earnings, which </a:t>
            </a:r>
            <a:r>
              <a:rPr lang="en-US" sz="2400" b="1" dirty="0" smtClean="0">
                <a:solidFill>
                  <a:srgbClr val="C00000"/>
                </a:solidFill>
              </a:rPr>
              <a:t>exclude </a:t>
            </a:r>
            <a:r>
              <a:rPr lang="en-US" sz="2400" b="1" dirty="0">
                <a:solidFill>
                  <a:srgbClr val="C00000"/>
                </a:solidFill>
              </a:rPr>
              <a:t>certain revenues and </a:t>
            </a:r>
            <a:r>
              <a:rPr lang="en-US" sz="2400" b="1" dirty="0" smtClean="0">
                <a:solidFill>
                  <a:srgbClr val="C00000"/>
                </a:solidFill>
              </a:rPr>
              <a:t>expenses </a:t>
            </a:r>
          </a:p>
          <a:p>
            <a:pPr lvl="1">
              <a:buClr>
                <a:schemeClr val="tx1"/>
              </a:buClr>
            </a:pPr>
            <a:r>
              <a:rPr lang="en-US" sz="2000" b="1" dirty="0" smtClean="0">
                <a:solidFill>
                  <a:srgbClr val="C00000"/>
                </a:solidFill>
              </a:rPr>
              <a:t>Examples: </a:t>
            </a:r>
            <a:r>
              <a:rPr lang="en-US" sz="2000" dirty="0" smtClean="0"/>
              <a:t>Restructuring costs, acquisition costs, write-downs of impaired assets, and stock-based compensation</a:t>
            </a:r>
            <a:endParaRPr lang="en-US" sz="2000" dirty="0"/>
          </a:p>
          <a:p>
            <a:pPr>
              <a:spcBef>
                <a:spcPts val="1800"/>
              </a:spcBef>
            </a:pPr>
            <a:r>
              <a:rPr lang="en-US" sz="2400" dirty="0"/>
              <a:t>Non-GAAP earnings are </a:t>
            </a:r>
            <a:r>
              <a:rPr lang="en-US" sz="2400" dirty="0" smtClean="0"/>
              <a:t>controversial since the expenses </a:t>
            </a:r>
            <a:r>
              <a:rPr lang="en-US" sz="2400" dirty="0"/>
              <a:t>to exclude </a:t>
            </a:r>
            <a:r>
              <a:rPr lang="en-US" sz="2400" dirty="0" smtClean="0"/>
              <a:t>are </a:t>
            </a:r>
            <a:r>
              <a:rPr lang="en-US" sz="2400" dirty="0"/>
              <a:t>at the discretion of </a:t>
            </a:r>
            <a:r>
              <a:rPr lang="en-US" sz="2400" dirty="0" smtClean="0"/>
              <a:t>management</a:t>
            </a:r>
          </a:p>
          <a:p>
            <a:r>
              <a:rPr lang="en-US" sz="2400" dirty="0"/>
              <a:t>The Sarbanes-Oxley Act requires reconciliation between non-GAAP earnings and earnings determined according to </a:t>
            </a:r>
            <a:r>
              <a:rPr lang="en-US" sz="2400" dirty="0" smtClean="0"/>
              <a:t>GAAP</a:t>
            </a:r>
            <a:endParaRPr lang="en-US" sz="2400" dirty="0"/>
          </a:p>
          <a:p>
            <a:endParaRPr lang="en-US" sz="2400" dirty="0" smtClean="0"/>
          </a:p>
          <a:p>
            <a:endParaRPr lang="en-US" sz="2400" dirty="0"/>
          </a:p>
          <a:p>
            <a:pPr lvl="1"/>
            <a:endParaRPr lang="en-US" sz="20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Tree>
    <p:extLst>
      <p:ext uri="{BB962C8B-B14F-4D97-AF65-F5344CB8AC3E}">
        <p14:creationId xmlns:p14="http://schemas.microsoft.com/office/powerpoint/2010/main" val="3903812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Restructuring Costs</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Buffalo Manufacturing Company is restructuring and closing the platinum mining division. The mine will be closed and its assets sold off over the course of the next three years. When should the costs related to closing of the mine be recognized? </a:t>
            </a:r>
          </a:p>
          <a:p>
            <a:pPr marL="457200" indent="-457200">
              <a:buFont typeface="+mj-lt"/>
              <a:buAutoNum type="alphaLcPeriod"/>
            </a:pPr>
            <a:r>
              <a:rPr lang="en-US" sz="2400" dirty="0"/>
              <a:t>In the year the restructuring plan is announced to the board of </a:t>
            </a:r>
            <a:r>
              <a:rPr lang="en-US" sz="2400" dirty="0" smtClean="0"/>
              <a:t>directors</a:t>
            </a:r>
            <a:endParaRPr lang="en-US" sz="2400" dirty="0"/>
          </a:p>
          <a:p>
            <a:pPr marL="457200" indent="-457200">
              <a:buFont typeface="+mj-lt"/>
              <a:buAutoNum type="alphaLcPeriod"/>
              <a:tabLst>
                <a:tab pos="342900" algn="l"/>
              </a:tabLst>
            </a:pPr>
            <a:r>
              <a:rPr lang="en-US" sz="2400" dirty="0"/>
              <a:t>In the year(s) the costs are actually </a:t>
            </a:r>
            <a:r>
              <a:rPr lang="en-US" sz="2400" dirty="0" smtClean="0"/>
              <a:t>incurred</a:t>
            </a:r>
            <a:endParaRPr lang="en-US" sz="2400" dirty="0"/>
          </a:p>
          <a:p>
            <a:pPr marL="457200" indent="-457200">
              <a:buFont typeface="+mj-lt"/>
              <a:buAutoNum type="alphaLcPeriod"/>
              <a:tabLst>
                <a:tab pos="342900" algn="l"/>
              </a:tabLst>
            </a:pPr>
            <a:r>
              <a:rPr lang="en-US" sz="2400" dirty="0"/>
              <a:t>In the year the restructuring is </a:t>
            </a:r>
            <a:r>
              <a:rPr lang="en-US" sz="2400" dirty="0" smtClean="0"/>
              <a:t>complete</a:t>
            </a:r>
            <a:endParaRPr lang="en-US" sz="2400" dirty="0"/>
          </a:p>
          <a:p>
            <a:pPr marL="457200" indent="-457200">
              <a:buFont typeface="+mj-lt"/>
              <a:buAutoNum type="alphaLcPeriod"/>
              <a:tabLst>
                <a:tab pos="342900" algn="l"/>
              </a:tabLst>
            </a:pPr>
            <a:r>
              <a:rPr lang="en-IN" sz="2400" dirty="0"/>
              <a:t>All of these answers are </a:t>
            </a:r>
            <a:r>
              <a:rPr lang="en-IN" sz="2400" dirty="0" smtClean="0"/>
              <a:t>incorrect</a:t>
            </a:r>
            <a:endParaRPr lang="en-IN" sz="2400" dirty="0"/>
          </a:p>
          <a:p>
            <a:pPr marL="0" indent="0">
              <a:buNone/>
              <a:tabLst>
                <a:tab pos="7772400" algn="dec"/>
              </a:tabLst>
              <a:defRPr/>
            </a:pPr>
            <a:endParaRPr lang="en-US" sz="1800" dirty="0"/>
          </a:p>
          <a:p>
            <a:pPr marL="2286000" lvl="5" indent="0">
              <a:buNone/>
              <a:tabLst>
                <a:tab pos="7772400" algn="dec"/>
              </a:tabLst>
              <a:defRPr/>
            </a:pPr>
            <a:endParaRPr lang="en-US" dirty="0"/>
          </a:p>
        </p:txBody>
      </p:sp>
      <p:sp>
        <p:nvSpPr>
          <p:cNvPr id="2" name="Oval 1"/>
          <p:cNvSpPr/>
          <p:nvPr/>
        </p:nvSpPr>
        <p:spPr bwMode="auto">
          <a:xfrm>
            <a:off x="761999" y="384008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6" name="TextBox 5"/>
          <p:cNvSpPr txBox="1"/>
          <p:nvPr/>
        </p:nvSpPr>
        <p:spPr>
          <a:xfrm>
            <a:off x="761999" y="5373216"/>
            <a:ext cx="8013599" cy="1200328"/>
          </a:xfrm>
          <a:prstGeom prst="rect">
            <a:avLst/>
          </a:prstGeom>
          <a:solidFill>
            <a:schemeClr val="accent6">
              <a:lumMod val="20000"/>
              <a:lumOff val="80000"/>
            </a:schemeClr>
          </a:solidFill>
          <a:ln w="6350">
            <a:solidFill>
              <a:schemeClr val="tx1"/>
            </a:solidFill>
          </a:ln>
        </p:spPr>
        <p:txBody>
          <a:bodyPr wrap="square" rtlCol="0">
            <a:spAutoFit/>
          </a:bodyPr>
          <a:lstStyle/>
          <a:p>
            <a:r>
              <a:rPr lang="en-US" sz="2400" dirty="0" smtClean="0"/>
              <a:t>The correct answer is </a:t>
            </a:r>
            <a:r>
              <a:rPr lang="en-US" sz="2400" i="1" dirty="0" smtClean="0"/>
              <a:t>b</a:t>
            </a:r>
            <a:r>
              <a:rPr lang="en-US" sz="2400" dirty="0" smtClean="0"/>
              <a:t>. Restructuring </a:t>
            </a:r>
            <a:r>
              <a:rPr lang="en-US" sz="2400" dirty="0"/>
              <a:t>costs are recognized in the period the exit or disposal cost obligation actually is incurred. </a:t>
            </a:r>
            <a:endParaRPr lang="en-IN" sz="2400" b="1" dirty="0">
              <a:solidFill>
                <a:srgbClr val="FF0000"/>
              </a:solidFill>
            </a:endParaRPr>
          </a:p>
        </p:txBody>
      </p:sp>
      <p:sp>
        <p:nvSpPr>
          <p:cNvPr id="8" name="Title 2"/>
          <p:cNvSpPr txBox="1">
            <a:spLocks/>
          </p:cNvSpPr>
          <p:nvPr/>
        </p:nvSpPr>
        <p:spPr bwMode="auto">
          <a:xfrm>
            <a:off x="8389939" y="41127"/>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-3</a:t>
            </a:r>
            <a:endParaRPr lang="en-IN" sz="1500" dirty="0"/>
          </a:p>
        </p:txBody>
      </p:sp>
      <p:sp>
        <p:nvSpPr>
          <p:cNvPr id="9" name="TextBox 8"/>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546687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462397944"/>
              </p:ext>
            </p:extLst>
          </p:nvPr>
        </p:nvGraphicFramePr>
        <p:xfrm>
          <a:off x="1420426" y="4581128"/>
          <a:ext cx="6744072" cy="1717109"/>
        </p:xfrm>
        <a:graphic>
          <a:graphicData uri="http://schemas.openxmlformats.org/drawingml/2006/table">
            <a:tbl>
              <a:tblPr firstRow="1" bandRow="1">
                <a:tableStyleId>{2D5ABB26-0587-4C30-8999-92F81FD0307C}</a:tableStyleId>
              </a:tblPr>
              <a:tblGrid>
                <a:gridCol w="5984323">
                  <a:extLst>
                    <a:ext uri="{9D8B030D-6E8A-4147-A177-3AD203B41FA5}">
                      <a16:colId xmlns:a16="http://schemas.microsoft.com/office/drawing/2014/main" xmlns="" val="20000"/>
                    </a:ext>
                  </a:extLst>
                </a:gridCol>
                <a:gridCol w="759749">
                  <a:extLst>
                    <a:ext uri="{9D8B030D-6E8A-4147-A177-3AD203B41FA5}">
                      <a16:colId xmlns:a16="http://schemas.microsoft.com/office/drawing/2014/main" xmlns="" val="20001"/>
                    </a:ext>
                  </a:extLst>
                </a:gridCol>
              </a:tblGrid>
              <a:tr h="3759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Income from continuing operations before income taxes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$1,000</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extLst>
                  <a:ext uri="{0D108BD9-81ED-4DB2-BD59-A6C34878D82A}">
                    <a16:rowId xmlns:a16="http://schemas.microsoft.com/office/drawing/2014/main" xmlns="" val="10000"/>
                  </a:ext>
                </a:extLst>
              </a:tr>
              <a:tr h="169333">
                <a:tc>
                  <a:txBody>
                    <a:bodyPr/>
                    <a:lstStyle/>
                    <a:p>
                      <a:r>
                        <a:rPr lang="en-US" sz="1600" dirty="0"/>
                        <a:t>   Income tax expense (assuming 40%)</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r"/>
                      <a:r>
                        <a:rPr lang="en-US" sz="1600" u="sng" dirty="0"/>
                        <a:t>   400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25945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1" dirty="0">
                          <a:solidFill>
                            <a:srgbClr val="5D9EB6"/>
                          </a:solidFill>
                        </a:rPr>
                        <a:t>Income from continuing operations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solidFill>
                            <a:srgbClr val="5D9EB6"/>
                          </a:solidFill>
                        </a:rPr>
                        <a:t>600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136407">
                <a:tc>
                  <a:txBody>
                    <a:bodyPr/>
                    <a:lstStyle/>
                    <a:p>
                      <a:r>
                        <a:rPr lang="en-US" sz="1600" b="1" dirty="0">
                          <a:solidFill>
                            <a:srgbClr val="C00000"/>
                          </a:solidFill>
                        </a:rPr>
                        <a:t>   Income from discontinued operations, $100 net of $40 tax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r"/>
                      <a:r>
                        <a:rPr lang="en-US" sz="1600" u="sng" dirty="0"/>
                        <a:t>     </a:t>
                      </a:r>
                      <a:r>
                        <a:rPr lang="en-US" sz="1600" b="1" u="sng" dirty="0">
                          <a:solidFill>
                            <a:srgbClr val="C00000"/>
                          </a:solidFill>
                          <a:uFill>
                            <a:solidFill>
                              <a:schemeClr val="tx1"/>
                            </a:solidFill>
                          </a:uFill>
                        </a:rPr>
                        <a:t>60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2203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Net income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dbl" dirty="0"/>
                        <a:t>$660</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4"/>
                  </a:ext>
                </a:extLst>
              </a:tr>
            </a:tbl>
          </a:graphicData>
        </a:graphic>
      </p:graphicFrame>
      <p:sp>
        <p:nvSpPr>
          <p:cNvPr id="2" name="Title 1"/>
          <p:cNvSpPr>
            <a:spLocks noGrp="1"/>
          </p:cNvSpPr>
          <p:nvPr>
            <p:ph type="title"/>
          </p:nvPr>
        </p:nvSpPr>
        <p:spPr/>
        <p:txBody>
          <a:bodyPr/>
          <a:lstStyle/>
          <a:p>
            <a:pPr algn="ctr"/>
            <a:r>
              <a:rPr lang="en-US" dirty="0"/>
              <a:t>Discontinued Operations</a:t>
            </a:r>
          </a:p>
        </p:txBody>
      </p:sp>
      <p:sp>
        <p:nvSpPr>
          <p:cNvPr id="3" name="Content Placeholder 2"/>
          <p:cNvSpPr>
            <a:spLocks noGrp="1"/>
          </p:cNvSpPr>
          <p:nvPr>
            <p:ph idx="1"/>
          </p:nvPr>
        </p:nvSpPr>
        <p:spPr>
          <a:xfrm>
            <a:off x="761999" y="1052736"/>
            <a:ext cx="8013600" cy="5449665"/>
          </a:xfrm>
        </p:spPr>
        <p:txBody>
          <a:bodyPr>
            <a:normAutofit/>
          </a:bodyPr>
          <a:lstStyle/>
          <a:p>
            <a:r>
              <a:rPr lang="en-US" sz="2300" dirty="0" smtClean="0"/>
              <a:t>If a </a:t>
            </a:r>
            <a:r>
              <a:rPr lang="en-US" sz="2300" dirty="0"/>
              <a:t>company </a:t>
            </a:r>
            <a:r>
              <a:rPr lang="en-US" sz="2300" dirty="0" smtClean="0"/>
              <a:t>discontinues </a:t>
            </a:r>
            <a:r>
              <a:rPr lang="en-US" sz="2300" dirty="0"/>
              <a:t>or </a:t>
            </a:r>
            <a:r>
              <a:rPr lang="en-US" sz="2300" dirty="0" smtClean="0"/>
              <a:t>sells </a:t>
            </a:r>
            <a:r>
              <a:rPr lang="en-US" sz="2300" dirty="0"/>
              <a:t>a part of its </a:t>
            </a:r>
            <a:r>
              <a:rPr lang="en-US" sz="2300" dirty="0" smtClean="0"/>
              <a:t>business, profits </a:t>
            </a:r>
            <a:r>
              <a:rPr lang="en-US" sz="2300" dirty="0"/>
              <a:t>from these discontinued operations will not </a:t>
            </a:r>
            <a:r>
              <a:rPr lang="en-US" sz="2300" dirty="0" smtClean="0"/>
              <a:t>continue</a:t>
            </a:r>
          </a:p>
          <a:p>
            <a:r>
              <a:rPr lang="en-US" sz="2300" dirty="0" smtClean="0"/>
              <a:t>Report discontinued operations when: </a:t>
            </a:r>
          </a:p>
          <a:p>
            <a:pPr marL="914400" lvl="1" indent="-514350">
              <a:buFont typeface="+mj-lt"/>
              <a:buAutoNum type="arabicPeriod"/>
            </a:pPr>
            <a:r>
              <a:rPr lang="en-US" sz="2000" dirty="0"/>
              <a:t>A </a:t>
            </a:r>
            <a:r>
              <a:rPr lang="en-US" sz="2000" b="1" i="1" dirty="0">
                <a:solidFill>
                  <a:srgbClr val="C00000"/>
                </a:solidFill>
              </a:rPr>
              <a:t>component of an entity </a:t>
            </a:r>
            <a:r>
              <a:rPr lang="en-US" sz="2000" dirty="0"/>
              <a:t>or group of components has been sold, disposed of, or is considered held for </a:t>
            </a:r>
            <a:r>
              <a:rPr lang="en-US" sz="2000" dirty="0" smtClean="0"/>
              <a:t>sale </a:t>
            </a:r>
            <a:endParaRPr lang="en-US" sz="2000" dirty="0"/>
          </a:p>
          <a:p>
            <a:pPr marL="914400" lvl="1" indent="-514350">
              <a:buFont typeface="+mj-lt"/>
              <a:buAutoNum type="arabicPeriod"/>
            </a:pPr>
            <a:r>
              <a:rPr lang="en-US" sz="2000" dirty="0"/>
              <a:t>D</a:t>
            </a:r>
            <a:r>
              <a:rPr lang="en-US" sz="2000" dirty="0" smtClean="0"/>
              <a:t>isposal </a:t>
            </a:r>
            <a:r>
              <a:rPr lang="en-US" sz="2000" dirty="0"/>
              <a:t>represents a </a:t>
            </a:r>
            <a:r>
              <a:rPr lang="en-US" sz="2000" b="1" i="1" dirty="0">
                <a:solidFill>
                  <a:srgbClr val="C00000"/>
                </a:solidFill>
              </a:rPr>
              <a:t>strategic shift</a:t>
            </a:r>
            <a:r>
              <a:rPr lang="en-US" sz="2000" b="1" i="1" dirty="0"/>
              <a:t> </a:t>
            </a:r>
            <a:r>
              <a:rPr lang="en-US" sz="2000" dirty="0"/>
              <a:t>that has, or will have, a</a:t>
            </a:r>
            <a:r>
              <a:rPr lang="en-US" sz="2000" dirty="0">
                <a:solidFill>
                  <a:srgbClr val="C00000"/>
                </a:solidFill>
              </a:rPr>
              <a:t> </a:t>
            </a:r>
            <a:r>
              <a:rPr lang="en-US" sz="2000" b="1" i="1" dirty="0">
                <a:solidFill>
                  <a:srgbClr val="C00000"/>
                </a:solidFill>
              </a:rPr>
              <a:t>major effect</a:t>
            </a:r>
            <a:r>
              <a:rPr lang="en-US" sz="2000" i="1" dirty="0"/>
              <a:t> </a:t>
            </a:r>
            <a:r>
              <a:rPr lang="en-US" sz="2000" dirty="0"/>
              <a:t>on a company’s operations and </a:t>
            </a:r>
            <a:r>
              <a:rPr lang="en-US" sz="2000" dirty="0" smtClean="0"/>
              <a:t>financial results</a:t>
            </a:r>
            <a:endParaRPr lang="en-US" sz="2000" dirty="0"/>
          </a:p>
          <a:p>
            <a:r>
              <a:rPr lang="en-US" sz="2300" dirty="0" smtClean="0"/>
              <a:t>Income </a:t>
            </a:r>
            <a:r>
              <a:rPr lang="en-US" sz="2300" dirty="0"/>
              <a:t>or loss from discontinued operations is reported separately, </a:t>
            </a:r>
            <a:r>
              <a:rPr lang="en-US" sz="2300" b="1" dirty="0">
                <a:solidFill>
                  <a:srgbClr val="C00000"/>
                </a:solidFill>
              </a:rPr>
              <a:t>below</a:t>
            </a:r>
            <a:r>
              <a:rPr lang="en-US" sz="2300" dirty="0"/>
              <a:t> income from </a:t>
            </a:r>
            <a:r>
              <a:rPr lang="en-US" sz="2300" dirty="0" smtClean="0"/>
              <a:t>continuing operations</a:t>
            </a:r>
            <a:endParaRPr lang="en-US" sz="2300" dirty="0">
              <a:solidFill>
                <a:srgbClr val="80008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5" name="Rectangle 4"/>
          <p:cNvSpPr/>
          <p:nvPr/>
        </p:nvSpPr>
        <p:spPr>
          <a:xfrm>
            <a:off x="1467753" y="5601100"/>
            <a:ext cx="6696745" cy="360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850051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Reporting Discontinued </a:t>
            </a:r>
            <a:r>
              <a:rPr lang="en-US" dirty="0" smtClean="0"/>
              <a:t>Operations—When </a:t>
            </a:r>
            <a:r>
              <a:rPr lang="en-US" dirty="0"/>
              <a:t>the Component H</a:t>
            </a:r>
            <a:r>
              <a:rPr lang="en-US" dirty="0" smtClean="0"/>
              <a:t>as Been </a:t>
            </a:r>
            <a:r>
              <a:rPr lang="en-US" dirty="0"/>
              <a:t>Sold</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7" name="TextBox 6"/>
          <p:cNvSpPr txBox="1"/>
          <p:nvPr/>
        </p:nvSpPr>
        <p:spPr>
          <a:xfrm>
            <a:off x="901108" y="1700808"/>
            <a:ext cx="7488832" cy="830997"/>
          </a:xfrm>
          <a:prstGeom prst="rect">
            <a:avLst/>
          </a:prstGeom>
          <a:solidFill>
            <a:schemeClr val="accent3">
              <a:lumMod val="60000"/>
              <a:lumOff val="40000"/>
            </a:schemeClr>
          </a:solidFill>
        </p:spPr>
        <p:txBody>
          <a:bodyPr wrap="square" rtlCol="0">
            <a:spAutoFit/>
          </a:bodyPr>
          <a:lstStyle/>
          <a:p>
            <a:pPr algn="ctr"/>
            <a:r>
              <a:rPr lang="en-US" sz="2400" dirty="0"/>
              <a:t>When the discontinued component is sold </a:t>
            </a:r>
            <a:r>
              <a:rPr lang="en-US" sz="2400" b="1" dirty="0"/>
              <a:t>before the end </a:t>
            </a:r>
            <a:r>
              <a:rPr lang="en-US" sz="2400" dirty="0"/>
              <a:t>of the reporting period, the income effects will include</a:t>
            </a:r>
          </a:p>
        </p:txBody>
      </p:sp>
      <p:sp>
        <p:nvSpPr>
          <p:cNvPr id="8" name="TextBox 7"/>
          <p:cNvSpPr txBox="1"/>
          <p:nvPr/>
        </p:nvSpPr>
        <p:spPr>
          <a:xfrm>
            <a:off x="901108" y="3573016"/>
            <a:ext cx="3744416" cy="1938992"/>
          </a:xfrm>
          <a:prstGeom prst="rect">
            <a:avLst/>
          </a:prstGeom>
          <a:solidFill>
            <a:schemeClr val="accent3">
              <a:lumMod val="60000"/>
              <a:lumOff val="40000"/>
            </a:schemeClr>
          </a:solidFill>
        </p:spPr>
        <p:txBody>
          <a:bodyPr wrap="square" rtlCol="0">
            <a:spAutoFit/>
          </a:bodyPr>
          <a:lstStyle/>
          <a:p>
            <a:pPr algn="ctr"/>
            <a:r>
              <a:rPr lang="en-US" sz="2400" b="1" dirty="0">
                <a:solidFill>
                  <a:srgbClr val="C00000"/>
                </a:solidFill>
              </a:rPr>
              <a:t>Income or loss from operations </a:t>
            </a:r>
            <a:r>
              <a:rPr lang="en-US" sz="2400" dirty="0"/>
              <a:t>of the component from the </a:t>
            </a:r>
            <a:r>
              <a:rPr lang="en-US" sz="2400" b="1" dirty="0"/>
              <a:t>beginning of the reporting period to the disposal date</a:t>
            </a:r>
          </a:p>
        </p:txBody>
      </p:sp>
      <p:sp>
        <p:nvSpPr>
          <p:cNvPr id="9" name="TextBox 8"/>
          <p:cNvSpPr txBox="1"/>
          <p:nvPr/>
        </p:nvSpPr>
        <p:spPr>
          <a:xfrm>
            <a:off x="5509620" y="3596008"/>
            <a:ext cx="2880320" cy="1200329"/>
          </a:xfrm>
          <a:prstGeom prst="rect">
            <a:avLst/>
          </a:prstGeom>
          <a:solidFill>
            <a:schemeClr val="accent3">
              <a:lumMod val="60000"/>
              <a:lumOff val="40000"/>
            </a:schemeClr>
          </a:solidFill>
        </p:spPr>
        <p:txBody>
          <a:bodyPr wrap="square" rtlCol="0">
            <a:spAutoFit/>
          </a:bodyPr>
          <a:lstStyle/>
          <a:p>
            <a:pPr algn="ctr"/>
            <a:r>
              <a:rPr lang="en-US" sz="2400" b="1" dirty="0">
                <a:solidFill>
                  <a:srgbClr val="C00000"/>
                </a:solidFill>
              </a:rPr>
              <a:t>Gain or loss on disposal </a:t>
            </a:r>
            <a:r>
              <a:rPr lang="en-US" sz="2400" dirty="0"/>
              <a:t>of the component’s assets</a:t>
            </a:r>
          </a:p>
        </p:txBody>
      </p:sp>
      <p:cxnSp>
        <p:nvCxnSpPr>
          <p:cNvPr id="11" name="Straight Arrow Connector 10"/>
          <p:cNvCxnSpPr>
            <a:stCxn id="7" idx="2"/>
            <a:endCxn id="8" idx="0"/>
          </p:cNvCxnSpPr>
          <p:nvPr/>
        </p:nvCxnSpPr>
        <p:spPr>
          <a:xfrm flipH="1">
            <a:off x="2773316" y="2531805"/>
            <a:ext cx="1872208" cy="10412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2"/>
            <a:endCxn id="9" idx="0"/>
          </p:cNvCxnSpPr>
          <p:nvPr/>
        </p:nvCxnSpPr>
        <p:spPr>
          <a:xfrm>
            <a:off x="4645524" y="2531805"/>
            <a:ext cx="2304256" cy="106420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806176" y="3896181"/>
            <a:ext cx="413896" cy="646331"/>
          </a:xfrm>
          <a:prstGeom prst="rect">
            <a:avLst/>
          </a:prstGeom>
          <a:noFill/>
        </p:spPr>
        <p:txBody>
          <a:bodyPr wrap="none" rtlCol="0">
            <a:spAutoFit/>
          </a:bodyPr>
          <a:lstStyle/>
          <a:p>
            <a:r>
              <a:rPr lang="en-US" sz="3600" dirty="0" smtClean="0"/>
              <a:t>+</a:t>
            </a:r>
            <a:endParaRPr lang="en-US" sz="3600" dirty="0"/>
          </a:p>
        </p:txBody>
      </p:sp>
    </p:spTree>
    <p:extLst>
      <p:ext uri="{BB962C8B-B14F-4D97-AF65-F5344CB8AC3E}">
        <p14:creationId xmlns:p14="http://schemas.microsoft.com/office/powerpoint/2010/main" val="55646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83568" y="1268760"/>
            <a:ext cx="8280920" cy="2834640"/>
          </a:xfrm>
          <a:prstGeom prst="rect">
            <a:avLst/>
          </a:prstGeom>
          <a:solidFill>
            <a:srgbClr val="FFFAC2"/>
          </a:solidFill>
          <a:ln w="28575">
            <a:solidFill>
              <a:srgbClr val="C78F0F"/>
            </a:solidFill>
          </a:ln>
        </p:spPr>
        <p:txBody>
          <a:bodyPr wrap="square" rtlCol="0">
            <a:spAutoFit/>
          </a:bodyPr>
          <a:lstStyle/>
          <a:p>
            <a:endParaRPr lang="en-US" dirty="0"/>
          </a:p>
        </p:txBody>
      </p:sp>
      <p:sp>
        <p:nvSpPr>
          <p:cNvPr id="2" name="Title 1"/>
          <p:cNvSpPr>
            <a:spLocks noGrp="1"/>
          </p:cNvSpPr>
          <p:nvPr>
            <p:ph type="title"/>
          </p:nvPr>
        </p:nvSpPr>
        <p:spPr/>
        <p:txBody>
          <a:bodyPr>
            <a:noAutofit/>
          </a:bodyPr>
          <a:lstStyle/>
          <a:p>
            <a:pPr algn="ctr"/>
            <a:r>
              <a:rPr lang="en-US" dirty="0"/>
              <a:t>Discontinued Operations </a:t>
            </a:r>
            <a:r>
              <a:rPr lang="en-US" dirty="0" smtClean="0"/>
              <a:t>Example—Component Has </a:t>
            </a:r>
            <a:r>
              <a:rPr lang="en-US" dirty="0"/>
              <a:t>B</a:t>
            </a:r>
            <a:r>
              <a:rPr lang="en-US" dirty="0" smtClean="0"/>
              <a:t>een </a:t>
            </a:r>
            <a:r>
              <a:rPr lang="en-US" dirty="0"/>
              <a:t>Sold </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7" name="TextBox 6"/>
          <p:cNvSpPr txBox="1"/>
          <p:nvPr/>
        </p:nvSpPr>
        <p:spPr>
          <a:xfrm>
            <a:off x="683568" y="1268760"/>
            <a:ext cx="8366128" cy="2862322"/>
          </a:xfrm>
          <a:prstGeom prst="rect">
            <a:avLst/>
          </a:prstGeom>
          <a:solidFill>
            <a:srgbClr val="FFFAB0"/>
          </a:solidFill>
          <a:ln>
            <a:solidFill>
              <a:srgbClr val="F79646"/>
            </a:solidFill>
          </a:ln>
        </p:spPr>
        <p:txBody>
          <a:bodyPr wrap="square" rtlCol="0">
            <a:spAutoFit/>
          </a:bodyPr>
          <a:lstStyle/>
          <a:p>
            <a:r>
              <a:rPr lang="en-IN" dirty="0"/>
              <a:t>In October 2018, management of Duluth Holding Company decided to sell one of its divisions that qualifies as a separate component according to generally accepted accounting principles. The division was sold on December 18, 2018. Consider the following facts related to the division:</a:t>
            </a:r>
          </a:p>
          <a:p>
            <a:pPr marL="800100" lvl="1" indent="-342900">
              <a:buFont typeface="+mj-lt"/>
              <a:buAutoNum type="arabicPeriod"/>
            </a:pPr>
            <a:r>
              <a:rPr lang="en-IN" dirty="0"/>
              <a:t>From January 1 through disposal, the division had a pretax loss from operations of $5,000,000.</a:t>
            </a:r>
          </a:p>
          <a:p>
            <a:pPr marL="800100" lvl="1" indent="-342900">
              <a:buFont typeface="+mj-lt"/>
              <a:buAutoNum type="arabicPeriod"/>
            </a:pPr>
            <a:r>
              <a:rPr lang="en-IN" dirty="0"/>
              <a:t>The assets of the division had a net selling price of $15,000,000 and a book value of $12,000,000.</a:t>
            </a:r>
          </a:p>
          <a:p>
            <a:r>
              <a:rPr lang="en-IN" dirty="0"/>
              <a:t>Duluth’s income statement for 2018, beginning with after-tax income from continuing operations of $</a:t>
            </a:r>
            <a:r>
              <a:rPr lang="en-IN" dirty="0" smtClean="0"/>
              <a:t>20,000,000, </a:t>
            </a:r>
            <a:r>
              <a:rPr lang="en-IN" dirty="0"/>
              <a:t>would be reported as follows (assuming a 40% tax rate):</a:t>
            </a:r>
            <a:endParaRPr lang="en-US" dirty="0"/>
          </a:p>
        </p:txBody>
      </p:sp>
      <p:sp>
        <p:nvSpPr>
          <p:cNvPr id="34" name="TextBox 33"/>
          <p:cNvSpPr txBox="1"/>
          <p:nvPr/>
        </p:nvSpPr>
        <p:spPr>
          <a:xfrm>
            <a:off x="539552" y="4149080"/>
            <a:ext cx="5257800" cy="400110"/>
          </a:xfrm>
          <a:prstGeom prst="rect">
            <a:avLst/>
          </a:prstGeom>
          <a:noFill/>
        </p:spPr>
        <p:txBody>
          <a:bodyPr wrap="square" rtlCol="0">
            <a:spAutoFit/>
          </a:bodyPr>
          <a:lstStyle/>
          <a:p>
            <a:r>
              <a:rPr lang="en-US" sz="2000" dirty="0"/>
              <a:t>Income from continuing operations</a:t>
            </a:r>
          </a:p>
        </p:txBody>
      </p:sp>
      <p:sp>
        <p:nvSpPr>
          <p:cNvPr id="35" name="TextBox 34"/>
          <p:cNvSpPr txBox="1"/>
          <p:nvPr/>
        </p:nvSpPr>
        <p:spPr>
          <a:xfrm>
            <a:off x="539552" y="4509120"/>
            <a:ext cx="5257800" cy="400110"/>
          </a:xfrm>
          <a:prstGeom prst="rect">
            <a:avLst/>
          </a:prstGeom>
          <a:noFill/>
        </p:spPr>
        <p:txBody>
          <a:bodyPr wrap="square" rtlCol="0">
            <a:spAutoFit/>
          </a:bodyPr>
          <a:lstStyle/>
          <a:p>
            <a:r>
              <a:rPr lang="en-US" sz="2000" b="1" dirty="0">
                <a:solidFill>
                  <a:srgbClr val="EC008C"/>
                </a:solidFill>
              </a:rPr>
              <a:t>Discontinued operations:</a:t>
            </a:r>
          </a:p>
        </p:txBody>
      </p:sp>
      <p:sp>
        <p:nvSpPr>
          <p:cNvPr id="40" name="TextBox 39"/>
          <p:cNvSpPr txBox="1"/>
          <p:nvPr/>
        </p:nvSpPr>
        <p:spPr>
          <a:xfrm>
            <a:off x="540172" y="4869160"/>
            <a:ext cx="6274300" cy="707886"/>
          </a:xfrm>
          <a:prstGeom prst="rect">
            <a:avLst/>
          </a:prstGeom>
          <a:noFill/>
        </p:spPr>
        <p:txBody>
          <a:bodyPr wrap="square" rtlCol="0">
            <a:spAutoFit/>
          </a:bodyPr>
          <a:lstStyle/>
          <a:p>
            <a:pPr lvl="1"/>
            <a:r>
              <a:rPr lang="en-US" sz="2000" b="1" dirty="0">
                <a:solidFill>
                  <a:srgbClr val="EC008C"/>
                </a:solidFill>
              </a:rPr>
              <a:t>Loss from operations of discontinued component</a:t>
            </a:r>
          </a:p>
          <a:p>
            <a:pPr lvl="1"/>
            <a:r>
              <a:rPr lang="en-US" sz="2000" b="1" dirty="0">
                <a:solidFill>
                  <a:srgbClr val="EC008C"/>
                </a:solidFill>
              </a:rPr>
              <a:t>	(including gain on disposal of $3,000,000</a:t>
            </a:r>
            <a:r>
              <a:rPr lang="en-US" sz="2000" dirty="0">
                <a:solidFill>
                  <a:srgbClr val="EC008C"/>
                </a:solidFill>
              </a:rPr>
              <a:t>)</a:t>
            </a:r>
          </a:p>
        </p:txBody>
      </p:sp>
      <p:sp>
        <p:nvSpPr>
          <p:cNvPr id="41" name="TextBox 40"/>
          <p:cNvSpPr txBox="1"/>
          <p:nvPr/>
        </p:nvSpPr>
        <p:spPr>
          <a:xfrm>
            <a:off x="540172" y="5517232"/>
            <a:ext cx="5256584" cy="400110"/>
          </a:xfrm>
          <a:prstGeom prst="rect">
            <a:avLst/>
          </a:prstGeom>
          <a:noFill/>
        </p:spPr>
        <p:txBody>
          <a:bodyPr wrap="square" rtlCol="0">
            <a:spAutoFit/>
          </a:bodyPr>
          <a:lstStyle/>
          <a:p>
            <a:pPr lvl="1"/>
            <a:r>
              <a:rPr lang="en-US" sz="2000" b="1" dirty="0">
                <a:solidFill>
                  <a:srgbClr val="0D79A7"/>
                </a:solidFill>
              </a:rPr>
              <a:t>Income tax benefit</a:t>
            </a:r>
          </a:p>
        </p:txBody>
      </p:sp>
      <p:sp>
        <p:nvSpPr>
          <p:cNvPr id="42" name="TextBox 41"/>
          <p:cNvSpPr txBox="1"/>
          <p:nvPr/>
        </p:nvSpPr>
        <p:spPr>
          <a:xfrm>
            <a:off x="540172" y="5877272"/>
            <a:ext cx="5256584" cy="400110"/>
          </a:xfrm>
          <a:prstGeom prst="rect">
            <a:avLst/>
          </a:prstGeom>
          <a:noFill/>
        </p:spPr>
        <p:txBody>
          <a:bodyPr wrap="square" rtlCol="0">
            <a:spAutoFit/>
          </a:bodyPr>
          <a:lstStyle/>
          <a:p>
            <a:r>
              <a:rPr lang="en-US" sz="2000" b="1" dirty="0">
                <a:solidFill>
                  <a:srgbClr val="EC008C"/>
                </a:solidFill>
              </a:rPr>
              <a:t>Loss on discontinued operations</a:t>
            </a:r>
          </a:p>
        </p:txBody>
      </p:sp>
      <p:sp>
        <p:nvSpPr>
          <p:cNvPr id="44" name="TextBox 43"/>
          <p:cNvSpPr txBox="1"/>
          <p:nvPr/>
        </p:nvSpPr>
        <p:spPr>
          <a:xfrm>
            <a:off x="540172" y="6237312"/>
            <a:ext cx="5256584" cy="400110"/>
          </a:xfrm>
          <a:prstGeom prst="rect">
            <a:avLst/>
          </a:prstGeom>
          <a:noFill/>
        </p:spPr>
        <p:txBody>
          <a:bodyPr wrap="square" rtlCol="0">
            <a:spAutoFit/>
          </a:bodyPr>
          <a:lstStyle/>
          <a:p>
            <a:r>
              <a:rPr lang="en-US" sz="2000" dirty="0"/>
              <a:t>Net income</a:t>
            </a:r>
          </a:p>
        </p:txBody>
      </p:sp>
      <p:sp>
        <p:nvSpPr>
          <p:cNvPr id="46" name="TextBox 45"/>
          <p:cNvSpPr txBox="1"/>
          <p:nvPr/>
        </p:nvSpPr>
        <p:spPr>
          <a:xfrm>
            <a:off x="7497651" y="4149080"/>
            <a:ext cx="1596895" cy="400110"/>
          </a:xfrm>
          <a:prstGeom prst="rect">
            <a:avLst/>
          </a:prstGeom>
          <a:noFill/>
        </p:spPr>
        <p:txBody>
          <a:bodyPr wrap="square" rtlCol="0">
            <a:spAutoFit/>
          </a:bodyPr>
          <a:lstStyle/>
          <a:p>
            <a:pPr algn="r"/>
            <a:r>
              <a:rPr lang="en-US" sz="2000" dirty="0"/>
              <a:t>$20,000,000</a:t>
            </a:r>
          </a:p>
        </p:txBody>
      </p:sp>
      <p:sp>
        <p:nvSpPr>
          <p:cNvPr id="47" name="TextBox 46"/>
          <p:cNvSpPr txBox="1"/>
          <p:nvPr/>
        </p:nvSpPr>
        <p:spPr>
          <a:xfrm>
            <a:off x="6172656" y="4896706"/>
            <a:ext cx="1539248" cy="400110"/>
          </a:xfrm>
          <a:prstGeom prst="rect">
            <a:avLst/>
          </a:prstGeom>
          <a:noFill/>
        </p:spPr>
        <p:txBody>
          <a:bodyPr wrap="square" rtlCol="0">
            <a:spAutoFit/>
          </a:bodyPr>
          <a:lstStyle/>
          <a:p>
            <a:pPr algn="r"/>
            <a:r>
              <a:rPr lang="en-US" sz="2000" b="1" dirty="0">
                <a:solidFill>
                  <a:srgbClr val="EC008C"/>
                </a:solidFill>
              </a:rPr>
              <a:t>$(2,000,000)</a:t>
            </a:r>
          </a:p>
        </p:txBody>
      </p:sp>
      <p:sp>
        <p:nvSpPr>
          <p:cNvPr id="48" name="TextBox 47"/>
          <p:cNvSpPr txBox="1"/>
          <p:nvPr/>
        </p:nvSpPr>
        <p:spPr>
          <a:xfrm>
            <a:off x="6174324" y="5517232"/>
            <a:ext cx="1463040" cy="400110"/>
          </a:xfrm>
          <a:prstGeom prst="rect">
            <a:avLst/>
          </a:prstGeom>
          <a:noFill/>
        </p:spPr>
        <p:txBody>
          <a:bodyPr wrap="square" rtlCol="0">
            <a:spAutoFit/>
          </a:bodyPr>
          <a:lstStyle/>
          <a:p>
            <a:pPr algn="r"/>
            <a:r>
              <a:rPr lang="en-US" sz="2000" b="1" dirty="0">
                <a:solidFill>
                  <a:srgbClr val="0D79A7"/>
                </a:solidFill>
              </a:rPr>
              <a:t>800,000</a:t>
            </a:r>
          </a:p>
        </p:txBody>
      </p:sp>
      <p:sp>
        <p:nvSpPr>
          <p:cNvPr id="53" name="TextBox 52"/>
          <p:cNvSpPr txBox="1"/>
          <p:nvPr/>
        </p:nvSpPr>
        <p:spPr>
          <a:xfrm>
            <a:off x="7587902" y="5877272"/>
            <a:ext cx="1506644" cy="400110"/>
          </a:xfrm>
          <a:prstGeom prst="rect">
            <a:avLst/>
          </a:prstGeom>
          <a:noFill/>
        </p:spPr>
        <p:txBody>
          <a:bodyPr wrap="square" rtlCol="0">
            <a:spAutoFit/>
          </a:bodyPr>
          <a:lstStyle/>
          <a:p>
            <a:pPr algn="r"/>
            <a:r>
              <a:rPr lang="en-US" sz="2000" dirty="0">
                <a:solidFill>
                  <a:srgbClr val="000000"/>
                </a:solidFill>
              </a:rPr>
              <a:t>(1,200,000)</a:t>
            </a:r>
          </a:p>
        </p:txBody>
      </p:sp>
      <p:sp>
        <p:nvSpPr>
          <p:cNvPr id="54" name="TextBox 53"/>
          <p:cNvSpPr txBox="1"/>
          <p:nvPr/>
        </p:nvSpPr>
        <p:spPr>
          <a:xfrm>
            <a:off x="7497651" y="6212188"/>
            <a:ext cx="1596895" cy="400110"/>
          </a:xfrm>
          <a:prstGeom prst="rect">
            <a:avLst/>
          </a:prstGeom>
          <a:noFill/>
        </p:spPr>
        <p:txBody>
          <a:bodyPr wrap="square" rtlCol="0">
            <a:spAutoFit/>
          </a:bodyPr>
          <a:lstStyle/>
          <a:p>
            <a:pPr algn="r"/>
            <a:r>
              <a:rPr lang="en-US" sz="2000" dirty="0"/>
              <a:t>$18,800,000</a:t>
            </a:r>
          </a:p>
        </p:txBody>
      </p:sp>
      <p:cxnSp>
        <p:nvCxnSpPr>
          <p:cNvPr id="58" name="Straight Connector 57"/>
          <p:cNvCxnSpPr/>
          <p:nvPr/>
        </p:nvCxnSpPr>
        <p:spPr>
          <a:xfrm>
            <a:off x="6388680" y="5859687"/>
            <a:ext cx="1227435" cy="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7668344" y="6669360"/>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668344" y="6597352"/>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658802" y="6238175"/>
            <a:ext cx="1485197" cy="0"/>
          </a:xfrm>
          <a:prstGeom prst="line">
            <a:avLst/>
          </a:prstGeom>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7595231" y="4869160"/>
            <a:ext cx="1099373" cy="400110"/>
          </a:xfrm>
          <a:prstGeom prst="rect">
            <a:avLst/>
          </a:prstGeom>
          <a:noFill/>
        </p:spPr>
        <p:txBody>
          <a:bodyPr wrap="square" rtlCol="0">
            <a:spAutoFit/>
          </a:bodyPr>
          <a:lstStyle/>
          <a:p>
            <a:r>
              <a:rPr lang="en-US" sz="2000" b="1" dirty="0">
                <a:solidFill>
                  <a:srgbClr val="0D79A7"/>
                </a:solidFill>
              </a:rPr>
              <a:t>× 40%</a:t>
            </a:r>
          </a:p>
        </p:txBody>
      </p:sp>
      <p:cxnSp>
        <p:nvCxnSpPr>
          <p:cNvPr id="36" name="Straight Arrow Connector 35"/>
          <p:cNvCxnSpPr>
            <a:endCxn id="46" idx="1"/>
          </p:cNvCxnSpPr>
          <p:nvPr/>
        </p:nvCxnSpPr>
        <p:spPr>
          <a:xfrm>
            <a:off x="2771800" y="4064323"/>
            <a:ext cx="4725851" cy="28481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135119" y="4064323"/>
            <a:ext cx="216097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619672" y="2686080"/>
            <a:ext cx="1548780"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677322" y="3212976"/>
            <a:ext cx="2711358" cy="36004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Gain = $3,000,000</a:t>
            </a:r>
            <a:endParaRPr lang="en-US" b="1" dirty="0">
              <a:solidFill>
                <a:srgbClr val="C00000"/>
              </a:solidFill>
            </a:endParaRPr>
          </a:p>
        </p:txBody>
      </p:sp>
      <p:sp>
        <p:nvSpPr>
          <p:cNvPr id="38" name="Oval 37"/>
          <p:cNvSpPr/>
          <p:nvPr/>
        </p:nvSpPr>
        <p:spPr>
          <a:xfrm>
            <a:off x="6893954" y="2389049"/>
            <a:ext cx="603697"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p:cNvCxnSpPr/>
          <p:nvPr/>
        </p:nvCxnSpPr>
        <p:spPr>
          <a:xfrm>
            <a:off x="6323390" y="3212976"/>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339752" y="3501008"/>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633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 presetClass="exit" presetSubtype="0" fill="hold" nodeType="withEffect">
                                  <p:stCondLst>
                                    <p:cond delay="0"/>
                                  </p:stCondLst>
                                  <p:childTnLst>
                                    <p:set>
                                      <p:cBhvr>
                                        <p:cTn id="30" dur="1" fill="hold">
                                          <p:stCondLst>
                                            <p:cond delay="0"/>
                                          </p:stCondLst>
                                        </p:cTn>
                                        <p:tgtEl>
                                          <p:spTgt spid="36"/>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par>
                                <p:cTn id="58" presetID="1" presetClass="exit" presetSubtype="0" fill="hold" grpId="1" nodeType="withEffect">
                                  <p:stCondLst>
                                    <p:cond delay="0"/>
                                  </p:stCondLst>
                                  <p:childTnLst>
                                    <p:set>
                                      <p:cBhvr>
                                        <p:cTn id="59" dur="1" fill="hold">
                                          <p:stCondLst>
                                            <p:cond delay="0"/>
                                          </p:stCondLst>
                                        </p:cTn>
                                        <p:tgtEl>
                                          <p:spTgt spid="8"/>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38"/>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39"/>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43"/>
                                        </p:tgtEl>
                                        <p:attrNameLst>
                                          <p:attrName>style.visibility</p:attrName>
                                        </p:attrNameLst>
                                      </p:cBhvr>
                                      <p:to>
                                        <p:strVal val="hidden"/>
                                      </p:to>
                                    </p:set>
                                  </p:childTnLst>
                                </p:cTn>
                              </p:par>
                            </p:childTnLst>
                          </p:cTn>
                        </p:par>
                        <p:par>
                          <p:cTn id="66" fill="hold">
                            <p:stCondLst>
                              <p:cond delay="500"/>
                            </p:stCondLst>
                            <p:childTnLst>
                              <p:par>
                                <p:cTn id="67" presetID="22" presetClass="entr" presetSubtype="8"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left)">
                                      <p:cBhvr>
                                        <p:cTn id="69" dur="500"/>
                                        <p:tgtEl>
                                          <p:spTgt spid="37"/>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1000"/>
                                        <p:tgtEl>
                                          <p:spTgt spid="32"/>
                                        </p:tgtEl>
                                      </p:cBhvr>
                                    </p:animEffect>
                                  </p:childTnLst>
                                </p:cTn>
                              </p:par>
                            </p:childTnLst>
                          </p:cTn>
                        </p:par>
                        <p:par>
                          <p:cTn id="74" fill="hold">
                            <p:stCondLst>
                              <p:cond delay="20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500"/>
                                        <p:tgtEl>
                                          <p:spTgt spid="48"/>
                                        </p:tgtEl>
                                      </p:cBhvr>
                                    </p:animEffect>
                                  </p:childTnLst>
                                </p:cTn>
                              </p:par>
                              <p:par>
                                <p:cTn id="78" presetID="10" presetClass="entr" presetSubtype="0" fill="hold" nodeType="with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fade">
                                      <p:cBhvr>
                                        <p:cTn id="80" dur="500"/>
                                        <p:tgtEl>
                                          <p:spTgt spid="5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 presetClass="exit" presetSubtype="0" fill="hold" grpId="1" nodeType="withEffect">
                                  <p:stCondLst>
                                    <p:cond delay="0"/>
                                  </p:stCondLst>
                                  <p:childTnLst>
                                    <p:set>
                                      <p:cBhvr>
                                        <p:cTn id="87" dur="1" fill="hold">
                                          <p:stCondLst>
                                            <p:cond delay="0"/>
                                          </p:stCondLst>
                                        </p:cTn>
                                        <p:tgtEl>
                                          <p:spTgt spid="32"/>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37"/>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10" presetClass="entr" presetSubtype="0" fill="hold" nodeType="withEffect">
                                  <p:stCondLst>
                                    <p:cond delay="0"/>
                                  </p:stCondLst>
                                  <p:childTnLst>
                                    <p:set>
                                      <p:cBhvr>
                                        <p:cTn id="97" dur="1" fill="hold">
                                          <p:stCondLst>
                                            <p:cond delay="0"/>
                                          </p:stCondLst>
                                        </p:cTn>
                                        <p:tgtEl>
                                          <p:spTgt spid="60"/>
                                        </p:tgtEl>
                                        <p:attrNameLst>
                                          <p:attrName>style.visibility</p:attrName>
                                        </p:attrNameLst>
                                      </p:cBhvr>
                                      <p:to>
                                        <p:strVal val="visible"/>
                                      </p:to>
                                    </p:set>
                                    <p:animEffect transition="in" filter="fade">
                                      <p:cBhvr>
                                        <p:cTn id="98" dur="500"/>
                                        <p:tgtEl>
                                          <p:spTgt spid="60"/>
                                        </p:tgtEl>
                                      </p:cBhvr>
                                    </p:animEffect>
                                  </p:childTnLst>
                                </p:cTn>
                              </p:par>
                              <p:par>
                                <p:cTn id="99" presetID="10" presetClass="entr" presetSubtype="0" fill="hold" nodeType="with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500"/>
                                        <p:tgtEl>
                                          <p:spTgt spid="6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fade">
                                      <p:cBhvr>
                                        <p:cTn id="104" dur="500"/>
                                        <p:tgtEl>
                                          <p:spTgt spid="4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fade">
                                      <p:cBhvr>
                                        <p:cTn id="10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34" grpId="0"/>
      <p:bldP spid="35" grpId="0"/>
      <p:bldP spid="40" grpId="0"/>
      <p:bldP spid="41" grpId="0"/>
      <p:bldP spid="42" grpId="0"/>
      <p:bldP spid="44" grpId="0"/>
      <p:bldP spid="46" grpId="0"/>
      <p:bldP spid="47" grpId="0"/>
      <p:bldP spid="48" grpId="0"/>
      <p:bldP spid="53" grpId="0"/>
      <p:bldP spid="54" grpId="0"/>
      <p:bldP spid="32" grpId="0"/>
      <p:bldP spid="32" grpId="1"/>
      <p:bldP spid="8" grpId="0" animBg="1"/>
      <p:bldP spid="8" grpId="1" animBg="1"/>
      <p:bldP spid="10" grpId="0" animBg="1"/>
      <p:bldP spid="38" grpId="0" animBg="1"/>
      <p:bldP spid="3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Reporting Discontinued </a:t>
            </a:r>
            <a:r>
              <a:rPr lang="en-US" dirty="0" smtClean="0"/>
              <a:t>Operations—When </a:t>
            </a:r>
            <a:r>
              <a:rPr lang="en-US" dirty="0"/>
              <a:t>the Component is Held for Sale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5" name="TextBox 4"/>
          <p:cNvSpPr txBox="1"/>
          <p:nvPr/>
        </p:nvSpPr>
        <p:spPr>
          <a:xfrm>
            <a:off x="901108" y="1700808"/>
            <a:ext cx="7488832" cy="1200329"/>
          </a:xfrm>
          <a:prstGeom prst="rect">
            <a:avLst/>
          </a:prstGeom>
          <a:solidFill>
            <a:schemeClr val="accent3">
              <a:lumMod val="60000"/>
              <a:lumOff val="40000"/>
            </a:schemeClr>
          </a:solidFill>
        </p:spPr>
        <p:txBody>
          <a:bodyPr wrap="square" rtlCol="0">
            <a:spAutoFit/>
          </a:bodyPr>
          <a:lstStyle/>
          <a:p>
            <a:pPr algn="ctr"/>
            <a:r>
              <a:rPr lang="en-US" sz="2400" dirty="0"/>
              <a:t>When the discontinued component has </a:t>
            </a:r>
            <a:r>
              <a:rPr lang="en-US" sz="2400" b="1" dirty="0"/>
              <a:t>not been sold </a:t>
            </a:r>
            <a:r>
              <a:rPr lang="en-US" sz="2400" dirty="0"/>
              <a:t>when the reporting period ends, the income effects are reported but modified</a:t>
            </a:r>
          </a:p>
        </p:txBody>
      </p:sp>
      <p:sp>
        <p:nvSpPr>
          <p:cNvPr id="6" name="TextBox 5"/>
          <p:cNvSpPr txBox="1"/>
          <p:nvPr/>
        </p:nvSpPr>
        <p:spPr>
          <a:xfrm>
            <a:off x="901108" y="3573016"/>
            <a:ext cx="3526876" cy="2308324"/>
          </a:xfrm>
          <a:prstGeom prst="rect">
            <a:avLst/>
          </a:prstGeom>
          <a:solidFill>
            <a:schemeClr val="accent3">
              <a:lumMod val="60000"/>
              <a:lumOff val="40000"/>
            </a:schemeClr>
          </a:solidFill>
        </p:spPr>
        <p:txBody>
          <a:bodyPr wrap="square" rtlCol="0">
            <a:spAutoFit/>
          </a:bodyPr>
          <a:lstStyle/>
          <a:p>
            <a:pPr algn="ctr"/>
            <a:r>
              <a:rPr lang="en-US" sz="2400" b="1" dirty="0">
                <a:solidFill>
                  <a:srgbClr val="C00000"/>
                </a:solidFill>
              </a:rPr>
              <a:t>Income or loss from operations </a:t>
            </a:r>
            <a:r>
              <a:rPr lang="en-US" sz="2400" dirty="0"/>
              <a:t>of the component from the </a:t>
            </a:r>
            <a:r>
              <a:rPr lang="en-US" sz="2400" b="1" dirty="0"/>
              <a:t>beginning of the reporting period to the end of the reporting period</a:t>
            </a:r>
          </a:p>
        </p:txBody>
      </p:sp>
      <p:sp>
        <p:nvSpPr>
          <p:cNvPr id="7" name="TextBox 6"/>
          <p:cNvSpPr txBox="1"/>
          <p:nvPr/>
        </p:nvSpPr>
        <p:spPr>
          <a:xfrm>
            <a:off x="5509620" y="3596008"/>
            <a:ext cx="2880320" cy="2308324"/>
          </a:xfrm>
          <a:prstGeom prst="rect">
            <a:avLst/>
          </a:prstGeom>
          <a:solidFill>
            <a:schemeClr val="accent3">
              <a:lumMod val="60000"/>
              <a:lumOff val="40000"/>
            </a:schemeClr>
          </a:solidFill>
        </p:spPr>
        <p:txBody>
          <a:bodyPr wrap="square" rtlCol="0">
            <a:spAutoFit/>
          </a:bodyPr>
          <a:lstStyle/>
          <a:p>
            <a:pPr algn="ctr"/>
            <a:r>
              <a:rPr lang="en-US" sz="2400" dirty="0"/>
              <a:t>An </a:t>
            </a:r>
            <a:r>
              <a:rPr lang="en-US" sz="2400" b="1" dirty="0">
                <a:solidFill>
                  <a:srgbClr val="C00000"/>
                </a:solidFill>
              </a:rPr>
              <a:t>impairment loss </a:t>
            </a:r>
            <a:r>
              <a:rPr lang="en-US" sz="2400" dirty="0"/>
              <a:t>if the book value of the assets of the component is more than the fair value minus cost to sell</a:t>
            </a:r>
          </a:p>
        </p:txBody>
      </p:sp>
      <p:cxnSp>
        <p:nvCxnSpPr>
          <p:cNvPr id="8" name="Straight Arrow Connector 7"/>
          <p:cNvCxnSpPr>
            <a:stCxn id="5" idx="2"/>
            <a:endCxn id="6" idx="0"/>
          </p:cNvCxnSpPr>
          <p:nvPr/>
        </p:nvCxnSpPr>
        <p:spPr>
          <a:xfrm flipH="1">
            <a:off x="2664546" y="2901137"/>
            <a:ext cx="1980978" cy="6718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5" idx="2"/>
            <a:endCxn id="7" idx="0"/>
          </p:cNvCxnSpPr>
          <p:nvPr/>
        </p:nvCxnSpPr>
        <p:spPr>
          <a:xfrm>
            <a:off x="4645524" y="2901137"/>
            <a:ext cx="2304256" cy="6948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734168" y="4221088"/>
            <a:ext cx="413896" cy="646331"/>
          </a:xfrm>
          <a:prstGeom prst="rect">
            <a:avLst/>
          </a:prstGeom>
          <a:noFill/>
        </p:spPr>
        <p:txBody>
          <a:bodyPr wrap="none" rtlCol="0">
            <a:spAutoFit/>
          </a:bodyPr>
          <a:lstStyle/>
          <a:p>
            <a:r>
              <a:rPr lang="en-US" sz="3600" dirty="0" smtClean="0"/>
              <a:t>+</a:t>
            </a:r>
            <a:endParaRPr lang="en-US" sz="3600" dirty="0"/>
          </a:p>
        </p:txBody>
      </p:sp>
    </p:spTree>
    <p:extLst>
      <p:ext uri="{BB962C8B-B14F-4D97-AF65-F5344CB8AC3E}">
        <p14:creationId xmlns:p14="http://schemas.microsoft.com/office/powerpoint/2010/main" val="9174172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Discontinued Operations </a:t>
            </a:r>
            <a:r>
              <a:rPr lang="en-US" dirty="0" smtClean="0"/>
              <a:t>Example—Component </a:t>
            </a:r>
            <a:r>
              <a:rPr lang="en-US" dirty="0"/>
              <a:t>Held for Sale</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18" name="TextBox 17"/>
          <p:cNvSpPr txBox="1"/>
          <p:nvPr/>
        </p:nvSpPr>
        <p:spPr>
          <a:xfrm>
            <a:off x="683568" y="1268760"/>
            <a:ext cx="8280920" cy="2834640"/>
          </a:xfrm>
          <a:prstGeom prst="rect">
            <a:avLst/>
          </a:prstGeom>
          <a:solidFill>
            <a:srgbClr val="FFFAB0"/>
          </a:solidFill>
          <a:ln w="28575">
            <a:solidFill>
              <a:srgbClr val="F79646"/>
            </a:solidFill>
          </a:ln>
        </p:spPr>
        <p:txBody>
          <a:bodyPr wrap="square" rtlCol="0">
            <a:spAutoFit/>
          </a:bodyPr>
          <a:lstStyle/>
          <a:p>
            <a:endParaRPr lang="en-US" dirty="0"/>
          </a:p>
        </p:txBody>
      </p:sp>
      <p:sp>
        <p:nvSpPr>
          <p:cNvPr id="19" name="TextBox 18"/>
          <p:cNvSpPr txBox="1"/>
          <p:nvPr/>
        </p:nvSpPr>
        <p:spPr>
          <a:xfrm>
            <a:off x="683568" y="1268760"/>
            <a:ext cx="8366128" cy="2585323"/>
          </a:xfrm>
          <a:prstGeom prst="rect">
            <a:avLst/>
          </a:prstGeom>
          <a:noFill/>
        </p:spPr>
        <p:txBody>
          <a:bodyPr wrap="square" rtlCol="0">
            <a:spAutoFit/>
          </a:bodyPr>
          <a:lstStyle/>
          <a:p>
            <a:r>
              <a:rPr lang="en-IN" dirty="0"/>
              <a:t>In October 2018, management of Duluth Holding Company decided to sell one of its divisions that qualifies as a separate component according to generally accepted accounting principles. On December 31, 2018, the end of the company’s fiscal year, </a:t>
            </a:r>
            <a:r>
              <a:rPr lang="en-IN" b="1" dirty="0"/>
              <a:t>the division had not yet been sold</a:t>
            </a:r>
            <a:r>
              <a:rPr lang="en-IN" dirty="0"/>
              <a:t>. Consider the following facts related to the division:</a:t>
            </a:r>
          </a:p>
          <a:p>
            <a:pPr marL="800100" lvl="1" indent="-342900">
              <a:buFont typeface="+mj-lt"/>
              <a:buAutoNum type="arabicPeriod"/>
            </a:pPr>
            <a:r>
              <a:rPr lang="en-IN" dirty="0"/>
              <a:t>For the year, the division reported a pretax loss from operations of $5,000,000.</a:t>
            </a:r>
          </a:p>
          <a:p>
            <a:pPr marL="800100" lvl="1" indent="-342900">
              <a:buFont typeface="+mj-lt"/>
              <a:buAutoNum type="arabicPeriod"/>
            </a:pPr>
            <a:r>
              <a:rPr lang="en-IN" dirty="0"/>
              <a:t>On December 31, assets of the division had a book value of $12,000,000 and a fair value, minus anticipated cost to sell, of $9,000,000.</a:t>
            </a:r>
          </a:p>
          <a:p>
            <a:r>
              <a:rPr lang="en-IN" dirty="0"/>
              <a:t>Duluth’s income statement for 2018, beginning with after-tax income from continuing operations of $20,000,000, would be reported as follows (assuming a 40% tax rate):</a:t>
            </a:r>
            <a:endParaRPr lang="en-US" dirty="0"/>
          </a:p>
        </p:txBody>
      </p:sp>
      <p:sp>
        <p:nvSpPr>
          <p:cNvPr id="20" name="TextBox 19"/>
          <p:cNvSpPr txBox="1"/>
          <p:nvPr/>
        </p:nvSpPr>
        <p:spPr>
          <a:xfrm>
            <a:off x="541284" y="4149080"/>
            <a:ext cx="5257800" cy="400110"/>
          </a:xfrm>
          <a:prstGeom prst="rect">
            <a:avLst/>
          </a:prstGeom>
          <a:noFill/>
        </p:spPr>
        <p:txBody>
          <a:bodyPr wrap="square" rtlCol="0">
            <a:spAutoFit/>
          </a:bodyPr>
          <a:lstStyle/>
          <a:p>
            <a:r>
              <a:rPr lang="en-US" sz="2000" dirty="0"/>
              <a:t>Income from continuing operations</a:t>
            </a:r>
          </a:p>
        </p:txBody>
      </p:sp>
      <p:sp>
        <p:nvSpPr>
          <p:cNvPr id="21" name="TextBox 20"/>
          <p:cNvSpPr txBox="1"/>
          <p:nvPr/>
        </p:nvSpPr>
        <p:spPr>
          <a:xfrm>
            <a:off x="541284" y="4509120"/>
            <a:ext cx="5257800" cy="400110"/>
          </a:xfrm>
          <a:prstGeom prst="rect">
            <a:avLst/>
          </a:prstGeom>
          <a:noFill/>
        </p:spPr>
        <p:txBody>
          <a:bodyPr wrap="square" rtlCol="0">
            <a:spAutoFit/>
          </a:bodyPr>
          <a:lstStyle/>
          <a:p>
            <a:r>
              <a:rPr lang="en-US" sz="2000" b="1" dirty="0">
                <a:solidFill>
                  <a:srgbClr val="EC008C"/>
                </a:solidFill>
              </a:rPr>
              <a:t>Discontinued operations:</a:t>
            </a:r>
          </a:p>
        </p:txBody>
      </p:sp>
      <p:sp>
        <p:nvSpPr>
          <p:cNvPr id="22" name="TextBox 21"/>
          <p:cNvSpPr txBox="1"/>
          <p:nvPr/>
        </p:nvSpPr>
        <p:spPr>
          <a:xfrm>
            <a:off x="541284" y="4869159"/>
            <a:ext cx="5832648" cy="707886"/>
          </a:xfrm>
          <a:prstGeom prst="rect">
            <a:avLst/>
          </a:prstGeom>
          <a:noFill/>
        </p:spPr>
        <p:txBody>
          <a:bodyPr wrap="square" rtlCol="0">
            <a:spAutoFit/>
          </a:bodyPr>
          <a:lstStyle/>
          <a:p>
            <a:pPr lvl="1"/>
            <a:r>
              <a:rPr lang="en-US" sz="2000" b="1" dirty="0">
                <a:solidFill>
                  <a:srgbClr val="EC008C"/>
                </a:solidFill>
              </a:rPr>
              <a:t>Loss from operations of discontinued component</a:t>
            </a:r>
          </a:p>
          <a:p>
            <a:pPr lvl="1"/>
            <a:r>
              <a:rPr lang="en-US" sz="2000" b="1" dirty="0">
                <a:solidFill>
                  <a:srgbClr val="EC008C"/>
                </a:solidFill>
              </a:rPr>
              <a:t>	(including impairment loss of $3,000,000)</a:t>
            </a:r>
          </a:p>
        </p:txBody>
      </p:sp>
      <p:sp>
        <p:nvSpPr>
          <p:cNvPr id="23" name="TextBox 22"/>
          <p:cNvSpPr txBox="1"/>
          <p:nvPr/>
        </p:nvSpPr>
        <p:spPr>
          <a:xfrm>
            <a:off x="541284" y="5549170"/>
            <a:ext cx="5256584" cy="400110"/>
          </a:xfrm>
          <a:prstGeom prst="rect">
            <a:avLst/>
          </a:prstGeom>
          <a:noFill/>
        </p:spPr>
        <p:txBody>
          <a:bodyPr wrap="square" rtlCol="0">
            <a:spAutoFit/>
          </a:bodyPr>
          <a:lstStyle/>
          <a:p>
            <a:pPr lvl="1"/>
            <a:r>
              <a:rPr lang="en-US" sz="2000" b="1" dirty="0">
                <a:solidFill>
                  <a:srgbClr val="0D79A7"/>
                </a:solidFill>
              </a:rPr>
              <a:t>Income tax benefit</a:t>
            </a:r>
          </a:p>
        </p:txBody>
      </p:sp>
      <p:sp>
        <p:nvSpPr>
          <p:cNvPr id="24" name="TextBox 23"/>
          <p:cNvSpPr txBox="1"/>
          <p:nvPr/>
        </p:nvSpPr>
        <p:spPr>
          <a:xfrm>
            <a:off x="541284" y="5909210"/>
            <a:ext cx="5256584" cy="400110"/>
          </a:xfrm>
          <a:prstGeom prst="rect">
            <a:avLst/>
          </a:prstGeom>
          <a:noFill/>
        </p:spPr>
        <p:txBody>
          <a:bodyPr wrap="square" rtlCol="0">
            <a:spAutoFit/>
          </a:bodyPr>
          <a:lstStyle/>
          <a:p>
            <a:r>
              <a:rPr lang="en-US" sz="2000" b="1" dirty="0">
                <a:solidFill>
                  <a:srgbClr val="EC008C"/>
                </a:solidFill>
              </a:rPr>
              <a:t>Loss on discontinued operations</a:t>
            </a:r>
          </a:p>
        </p:txBody>
      </p:sp>
      <p:sp>
        <p:nvSpPr>
          <p:cNvPr id="25" name="TextBox 24"/>
          <p:cNvSpPr txBox="1"/>
          <p:nvPr/>
        </p:nvSpPr>
        <p:spPr>
          <a:xfrm>
            <a:off x="541284" y="6269250"/>
            <a:ext cx="5256584" cy="400110"/>
          </a:xfrm>
          <a:prstGeom prst="rect">
            <a:avLst/>
          </a:prstGeom>
          <a:noFill/>
        </p:spPr>
        <p:txBody>
          <a:bodyPr wrap="square" rtlCol="0">
            <a:spAutoFit/>
          </a:bodyPr>
          <a:lstStyle/>
          <a:p>
            <a:r>
              <a:rPr lang="en-US" sz="2000" dirty="0"/>
              <a:t>Net income</a:t>
            </a:r>
          </a:p>
        </p:txBody>
      </p:sp>
      <p:sp>
        <p:nvSpPr>
          <p:cNvPr id="26" name="TextBox 25"/>
          <p:cNvSpPr txBox="1"/>
          <p:nvPr/>
        </p:nvSpPr>
        <p:spPr>
          <a:xfrm>
            <a:off x="7452320" y="4149080"/>
            <a:ext cx="1626679" cy="400110"/>
          </a:xfrm>
          <a:prstGeom prst="rect">
            <a:avLst/>
          </a:prstGeom>
          <a:noFill/>
        </p:spPr>
        <p:txBody>
          <a:bodyPr wrap="square" rtlCol="0">
            <a:spAutoFit/>
          </a:bodyPr>
          <a:lstStyle/>
          <a:p>
            <a:pPr algn="r"/>
            <a:r>
              <a:rPr lang="en-US" sz="2000" dirty="0"/>
              <a:t>$20,000,000</a:t>
            </a:r>
          </a:p>
        </p:txBody>
      </p:sp>
      <p:sp>
        <p:nvSpPr>
          <p:cNvPr id="27" name="TextBox 26"/>
          <p:cNvSpPr txBox="1"/>
          <p:nvPr/>
        </p:nvSpPr>
        <p:spPr>
          <a:xfrm>
            <a:off x="5995680" y="4859868"/>
            <a:ext cx="1729408" cy="400110"/>
          </a:xfrm>
          <a:prstGeom prst="rect">
            <a:avLst/>
          </a:prstGeom>
          <a:noFill/>
        </p:spPr>
        <p:txBody>
          <a:bodyPr wrap="square" rtlCol="0">
            <a:spAutoFit/>
          </a:bodyPr>
          <a:lstStyle/>
          <a:p>
            <a:pPr algn="r"/>
            <a:r>
              <a:rPr lang="en-US" sz="2000" b="1" dirty="0">
                <a:solidFill>
                  <a:srgbClr val="EC008C"/>
                </a:solidFill>
              </a:rPr>
              <a:t>$(8,000,000)</a:t>
            </a:r>
          </a:p>
        </p:txBody>
      </p:sp>
      <p:sp>
        <p:nvSpPr>
          <p:cNvPr id="28" name="TextBox 27"/>
          <p:cNvSpPr txBox="1"/>
          <p:nvPr/>
        </p:nvSpPr>
        <p:spPr>
          <a:xfrm>
            <a:off x="6171050" y="5549170"/>
            <a:ext cx="1463040" cy="400110"/>
          </a:xfrm>
          <a:prstGeom prst="rect">
            <a:avLst/>
          </a:prstGeom>
          <a:noFill/>
        </p:spPr>
        <p:txBody>
          <a:bodyPr wrap="square" rtlCol="0">
            <a:spAutoFit/>
          </a:bodyPr>
          <a:lstStyle/>
          <a:p>
            <a:pPr algn="r"/>
            <a:r>
              <a:rPr lang="en-US" sz="2000" b="1" dirty="0">
                <a:solidFill>
                  <a:srgbClr val="0D79A7"/>
                </a:solidFill>
              </a:rPr>
              <a:t>3,200,000</a:t>
            </a:r>
          </a:p>
        </p:txBody>
      </p:sp>
      <p:sp>
        <p:nvSpPr>
          <p:cNvPr id="29" name="TextBox 28"/>
          <p:cNvSpPr txBox="1"/>
          <p:nvPr/>
        </p:nvSpPr>
        <p:spPr>
          <a:xfrm>
            <a:off x="7577841" y="5909210"/>
            <a:ext cx="1548248" cy="400110"/>
          </a:xfrm>
          <a:prstGeom prst="rect">
            <a:avLst/>
          </a:prstGeom>
          <a:noFill/>
        </p:spPr>
        <p:txBody>
          <a:bodyPr wrap="square" rtlCol="0">
            <a:spAutoFit/>
          </a:bodyPr>
          <a:lstStyle/>
          <a:p>
            <a:pPr algn="r"/>
            <a:r>
              <a:rPr lang="en-US" sz="2000" b="1" dirty="0">
                <a:solidFill>
                  <a:srgbClr val="EC008C"/>
                </a:solidFill>
              </a:rPr>
              <a:t>(4,800,000)</a:t>
            </a:r>
          </a:p>
        </p:txBody>
      </p:sp>
      <p:sp>
        <p:nvSpPr>
          <p:cNvPr id="30" name="TextBox 29"/>
          <p:cNvSpPr txBox="1"/>
          <p:nvPr/>
        </p:nvSpPr>
        <p:spPr>
          <a:xfrm>
            <a:off x="7509912" y="6309320"/>
            <a:ext cx="1598592" cy="400110"/>
          </a:xfrm>
          <a:prstGeom prst="rect">
            <a:avLst/>
          </a:prstGeom>
          <a:noFill/>
        </p:spPr>
        <p:txBody>
          <a:bodyPr wrap="square" rtlCol="0">
            <a:spAutoFit/>
          </a:bodyPr>
          <a:lstStyle/>
          <a:p>
            <a:pPr algn="r"/>
            <a:r>
              <a:rPr lang="en-US" sz="2000" dirty="0"/>
              <a:t>$15,200,000</a:t>
            </a:r>
          </a:p>
        </p:txBody>
      </p:sp>
      <p:cxnSp>
        <p:nvCxnSpPr>
          <p:cNvPr id="31" name="Straight Connector 30"/>
          <p:cNvCxnSpPr/>
          <p:nvPr/>
        </p:nvCxnSpPr>
        <p:spPr>
          <a:xfrm>
            <a:off x="6229289" y="5926795"/>
            <a:ext cx="1350179"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7532085" y="6309320"/>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551299" y="6646875"/>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7551299" y="6669360"/>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Arrow Connector 8"/>
          <p:cNvCxnSpPr>
            <a:endCxn id="26" idx="1"/>
          </p:cNvCxnSpPr>
          <p:nvPr/>
        </p:nvCxnSpPr>
        <p:spPr>
          <a:xfrm>
            <a:off x="3059832" y="3789040"/>
            <a:ext cx="4392488" cy="56009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578188" y="4869160"/>
            <a:ext cx="1099373" cy="400110"/>
          </a:xfrm>
          <a:prstGeom prst="rect">
            <a:avLst/>
          </a:prstGeom>
          <a:noFill/>
        </p:spPr>
        <p:txBody>
          <a:bodyPr wrap="square" rtlCol="0">
            <a:spAutoFit/>
          </a:bodyPr>
          <a:lstStyle/>
          <a:p>
            <a:r>
              <a:rPr lang="en-US" sz="2000" b="1" dirty="0">
                <a:solidFill>
                  <a:srgbClr val="0D79A7"/>
                </a:solidFill>
              </a:rPr>
              <a:t>× 40%</a:t>
            </a:r>
          </a:p>
        </p:txBody>
      </p:sp>
      <p:sp>
        <p:nvSpPr>
          <p:cNvPr id="36" name="Oval 35"/>
          <p:cNvSpPr/>
          <p:nvPr/>
        </p:nvSpPr>
        <p:spPr>
          <a:xfrm>
            <a:off x="6472174" y="2924944"/>
            <a:ext cx="2708338" cy="3600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Loss = $3,000,000</a:t>
            </a:r>
            <a:endParaRPr lang="en-US" b="1" dirty="0">
              <a:solidFill>
                <a:srgbClr val="C00000"/>
              </a:solidFill>
            </a:endParaRPr>
          </a:p>
        </p:txBody>
      </p:sp>
      <p:sp>
        <p:nvSpPr>
          <p:cNvPr id="37" name="Oval 36"/>
          <p:cNvSpPr/>
          <p:nvPr/>
        </p:nvSpPr>
        <p:spPr>
          <a:xfrm>
            <a:off x="5496019" y="2389049"/>
            <a:ext cx="603697"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7748268" y="2389049"/>
            <a:ext cx="1216220"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p:cNvCxnSpPr/>
          <p:nvPr/>
        </p:nvCxnSpPr>
        <p:spPr>
          <a:xfrm>
            <a:off x="7091398" y="2924944"/>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512585" y="3212976"/>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8532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 presetClass="exit" presetSubtype="0" fill="hold"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left)">
                                      <p:cBhvr>
                                        <p:cTn id="49" dur="500"/>
                                        <p:tgtEl>
                                          <p:spTgt spid="4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 presetClass="exit" presetSubtype="0" fill="hold" grpId="1" nodeType="withEffect">
                                  <p:stCondLst>
                                    <p:cond delay="0"/>
                                  </p:stCondLst>
                                  <p:childTnLst>
                                    <p:set>
                                      <p:cBhvr>
                                        <p:cTn id="59" dur="1" fill="hold">
                                          <p:stCondLst>
                                            <p:cond delay="0"/>
                                          </p:stCondLst>
                                        </p:cTn>
                                        <p:tgtEl>
                                          <p:spTgt spid="36"/>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37"/>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38"/>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39"/>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40"/>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000"/>
                                        <p:tgtEl>
                                          <p:spTgt spid="41"/>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par>
                                <p:cTn id="84" presetID="1" presetClass="exit" presetSubtype="0" fill="hold" grpId="1" nodeType="withEffect">
                                  <p:stCondLst>
                                    <p:cond delay="0"/>
                                  </p:stCondLst>
                                  <p:childTnLst>
                                    <p:set>
                                      <p:cBhvr>
                                        <p:cTn id="85" dur="1" fill="hold">
                                          <p:stCondLst>
                                            <p:cond delay="0"/>
                                          </p:stCondLst>
                                        </p:cTn>
                                        <p:tgtEl>
                                          <p:spTgt spid="41"/>
                                        </p:tgtEl>
                                        <p:attrNameLst>
                                          <p:attrName>style.visibility</p:attrName>
                                        </p:attrNameLst>
                                      </p:cBhvr>
                                      <p:to>
                                        <p:strVal val="hidden"/>
                                      </p:to>
                                    </p:set>
                                  </p:childTnLst>
                                </p:cTn>
                              </p:par>
                              <p:par>
                                <p:cTn id="86" presetID="10" presetClass="entr" presetSubtype="0" fill="hold"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par>
                                <p:cTn id="92" presetID="10" presetClass="entr" presetSubtype="0" fill="hold"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par>
                                <p:cTn id="95" presetID="10" presetClass="entr" presetSubtype="0" fill="hold"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24" grpId="0"/>
      <p:bldP spid="25" grpId="0"/>
      <p:bldP spid="26" grpId="0"/>
      <p:bldP spid="27" grpId="0"/>
      <p:bldP spid="28" grpId="0"/>
      <p:bldP spid="29" grpId="0"/>
      <p:bldP spid="30" grpId="0"/>
      <p:bldP spid="41" grpId="0"/>
      <p:bldP spid="41" grpId="1"/>
      <p:bldP spid="36" grpId="0"/>
      <p:bldP spid="36" grpId="1"/>
      <p:bldP spid="37" grpId="0" animBg="1"/>
      <p:bldP spid="37" grpId="1" animBg="1"/>
      <p:bldP spid="38" grpId="0" animBg="1"/>
      <p:bldP spid="3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Discontinued Operations </a:t>
            </a:r>
            <a:r>
              <a:rPr lang="en-US" dirty="0" smtClean="0"/>
              <a:t>Disclosure—Abbott </a:t>
            </a:r>
            <a:r>
              <a:rPr lang="en-US" dirty="0"/>
              <a:t>Laboratories</a:t>
            </a: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graphicFrame>
        <p:nvGraphicFramePr>
          <p:cNvPr id="6" name="Table 5"/>
          <p:cNvGraphicFramePr>
            <a:graphicFrameLocks noGrp="1"/>
          </p:cNvGraphicFramePr>
          <p:nvPr>
            <p:extLst>
              <p:ext uri="{D42A27DB-BD31-4B8C-83A1-F6EECF244321}">
                <p14:modId xmlns:p14="http://schemas.microsoft.com/office/powerpoint/2010/main" val="3905925432"/>
              </p:ext>
            </p:extLst>
          </p:nvPr>
        </p:nvGraphicFramePr>
        <p:xfrm>
          <a:off x="1021732" y="1432520"/>
          <a:ext cx="7798740" cy="4876800"/>
        </p:xfrm>
        <a:graphic>
          <a:graphicData uri="http://schemas.openxmlformats.org/drawingml/2006/table">
            <a:tbl>
              <a:tblPr firstRow="1" bandRow="1">
                <a:tableStyleId>{2D5ABB26-0587-4C30-8999-92F81FD0307C}</a:tableStyleId>
              </a:tblPr>
              <a:tblGrid>
                <a:gridCol w="6199451">
                  <a:extLst>
                    <a:ext uri="{9D8B030D-6E8A-4147-A177-3AD203B41FA5}">
                      <a16:colId xmlns:a16="http://schemas.microsoft.com/office/drawing/2014/main" xmlns="" val="20000"/>
                    </a:ext>
                  </a:extLst>
                </a:gridCol>
                <a:gridCol w="1008112">
                  <a:extLst>
                    <a:ext uri="{9D8B030D-6E8A-4147-A177-3AD203B41FA5}">
                      <a16:colId xmlns:a16="http://schemas.microsoft.com/office/drawing/2014/main" xmlns="" val="20001"/>
                    </a:ext>
                  </a:extLst>
                </a:gridCol>
                <a:gridCol w="591177">
                  <a:extLst>
                    <a:ext uri="{9D8B030D-6E8A-4147-A177-3AD203B41FA5}">
                      <a16:colId xmlns:a16="http://schemas.microsoft.com/office/drawing/2014/main" xmlns="" val="20002"/>
                    </a:ext>
                  </a:extLst>
                </a:gridCol>
              </a:tblGrid>
              <a:tr h="370840">
                <a:tc gridSpan="3">
                  <a:txBody>
                    <a:bodyPr/>
                    <a:lstStyle/>
                    <a:p>
                      <a:r>
                        <a:rPr lang="en-US" sz="2000" b="1" dirty="0" smtClean="0"/>
                        <a:t>NOTE 3—DISCONTINUED OPERATIONS (in part)</a:t>
                      </a:r>
                    </a:p>
                    <a:p>
                      <a:r>
                        <a:rPr lang="en-US" sz="2000" dirty="0" smtClean="0"/>
                        <a:t>The following is a summary of the assets and liabilities held for disposition:</a:t>
                      </a:r>
                      <a:endParaRPr lang="en-US" sz="2000" dirty="0"/>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 in millions)</a:t>
                      </a:r>
                    </a:p>
                  </a:txBody>
                  <a:tcPr anchor="b">
                    <a:lnB w="12700" cap="flat" cmpd="sng" algn="ctr">
                      <a:solidFill>
                        <a:scrgbClr r="0" g="0" b="0"/>
                      </a:solidFill>
                      <a:prstDash val="solid"/>
                      <a:round/>
                      <a:headEnd type="none" w="med" len="med"/>
                      <a:tailEnd type="none" w="med" len="med"/>
                    </a:lnB>
                    <a:solidFill>
                      <a:srgbClr val="CEE6F3"/>
                    </a:solidFill>
                  </a:tcPr>
                </a:tc>
                <a:tc gridSpan="2">
                  <a:txBody>
                    <a:bodyPr/>
                    <a:lstStyle/>
                    <a:p>
                      <a:r>
                        <a:rPr lang="en-US" sz="2000" b="1" dirty="0"/>
                        <a:t>December 31, 2015</a:t>
                      </a:r>
                    </a:p>
                  </a:txBody>
                  <a:tcPr>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extLst>
                  <a:ext uri="{0D108BD9-81ED-4DB2-BD59-A6C34878D82A}">
                    <a16:rowId xmlns:a16="http://schemas.microsoft.com/office/drawing/2014/main" xmlns="" val="10001"/>
                  </a:ext>
                </a:extLst>
              </a:tr>
              <a:tr h="1693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Cash and Trade receivables, net</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2000" dirty="0"/>
                        <a:t>$54</a:t>
                      </a: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endParaRPr lang="en-US" sz="2000" dirty="0"/>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Total inventories</a:t>
                      </a:r>
                    </a:p>
                  </a:txBody>
                  <a:tcPr>
                    <a:solidFill>
                      <a:srgbClr val="CEE6F3"/>
                    </a:solidFill>
                  </a:tcPr>
                </a:tc>
                <a:tc>
                  <a:txBody>
                    <a:bodyPr/>
                    <a:lstStyle/>
                    <a:p>
                      <a:pPr algn="r"/>
                      <a:r>
                        <a:rPr lang="en-US" sz="2000" dirty="0"/>
                        <a:t>43</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Prepaid expenses and other receivables</a:t>
                      </a:r>
                    </a:p>
                  </a:txBody>
                  <a:tcPr>
                    <a:solidFill>
                      <a:srgbClr val="CEE6F3"/>
                    </a:solidFill>
                  </a:tcPr>
                </a:tc>
                <a:tc>
                  <a:txBody>
                    <a:bodyPr/>
                    <a:lstStyle/>
                    <a:p>
                      <a:pPr algn="r"/>
                      <a:r>
                        <a:rPr lang="en-US" sz="2000" dirty="0"/>
                        <a:t>8</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Other assets</a:t>
                      </a:r>
                    </a:p>
                  </a:txBody>
                  <a:tcPr>
                    <a:solidFill>
                      <a:srgbClr val="CEE6F3"/>
                    </a:solidFill>
                  </a:tcPr>
                </a:tc>
                <a:tc>
                  <a:txBody>
                    <a:bodyPr/>
                    <a:lstStyle/>
                    <a:p>
                      <a:pPr algn="r"/>
                      <a:r>
                        <a:rPr lang="en-US" sz="2000" u="sng" dirty="0"/>
                        <a:t>      2</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    Current </a:t>
                      </a:r>
                      <a:r>
                        <a:rPr lang="en-US" sz="2000" dirty="0"/>
                        <a:t>assets held for disposition</a:t>
                      </a:r>
                    </a:p>
                  </a:txBody>
                  <a:tcPr>
                    <a:solidFill>
                      <a:srgbClr val="CEE6F3"/>
                    </a:solidFill>
                  </a:tcPr>
                </a:tc>
                <a:tc>
                  <a:txBody>
                    <a:bodyPr/>
                    <a:lstStyle/>
                    <a:p>
                      <a:pPr algn="r"/>
                      <a:r>
                        <a:rPr lang="en-US" sz="2000" b="1" u="dbl" dirty="0">
                          <a:solidFill>
                            <a:srgbClr val="C00000"/>
                          </a:solidFill>
                          <a:uFill>
                            <a:solidFill>
                              <a:schemeClr val="tx1"/>
                            </a:solidFill>
                          </a:uFill>
                        </a:rPr>
                        <a:t>$107</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Trade accounts payable</a:t>
                      </a:r>
                    </a:p>
                  </a:txBody>
                  <a:tcPr>
                    <a:solidFill>
                      <a:srgbClr val="CEE6F3"/>
                    </a:solidFill>
                  </a:tcPr>
                </a:tc>
                <a:tc>
                  <a:txBody>
                    <a:bodyPr/>
                    <a:lstStyle/>
                    <a:p>
                      <a:pPr algn="r"/>
                      <a:r>
                        <a:rPr lang="en-US" sz="2000" dirty="0"/>
                        <a:t>$359</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r h="0">
                <a:tc>
                  <a:txBody>
                    <a:bodyPr/>
                    <a:lstStyle/>
                    <a:p>
                      <a:r>
                        <a:rPr lang="en-US" sz="2000" dirty="0"/>
                        <a:t>Salaries, wages, </a:t>
                      </a:r>
                      <a:r>
                        <a:rPr lang="en-US" sz="2000" dirty="0" smtClean="0"/>
                        <a:t>commissions, </a:t>
                      </a:r>
                      <a:r>
                        <a:rPr lang="en-US" sz="2000" dirty="0"/>
                        <a:t>and other accrued liabilities</a:t>
                      </a:r>
                    </a:p>
                  </a:txBody>
                  <a:tcPr>
                    <a:solidFill>
                      <a:srgbClr val="CEE6F3"/>
                    </a:solidFill>
                  </a:tcPr>
                </a:tc>
                <a:tc>
                  <a:txBody>
                    <a:bodyPr/>
                    <a:lstStyle/>
                    <a:p>
                      <a:pPr algn="r"/>
                      <a:r>
                        <a:rPr lang="en-US" sz="2000" u="sng" dirty="0"/>
                        <a:t>    14</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8"/>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smtClean="0"/>
                        <a:t>     Current </a:t>
                      </a:r>
                      <a:r>
                        <a:rPr lang="en-US" sz="2000" dirty="0"/>
                        <a:t>liabilities held for disposition</a:t>
                      </a:r>
                    </a:p>
                  </a:txBody>
                  <a:tcPr>
                    <a:solidFill>
                      <a:srgbClr val="CEE6F3"/>
                    </a:solidFill>
                  </a:tcPr>
                </a:tc>
                <a:tc>
                  <a:txBody>
                    <a:bodyPr/>
                    <a:lstStyle/>
                    <a:p>
                      <a:pPr algn="r"/>
                      <a:r>
                        <a:rPr lang="en-US" sz="2000" b="1" u="dbl" dirty="0" smtClean="0">
                          <a:solidFill>
                            <a:srgbClr val="C00000"/>
                          </a:solidFill>
                          <a:uFill>
                            <a:solidFill>
                              <a:schemeClr val="tx1"/>
                            </a:solidFill>
                          </a:uFill>
                        </a:rPr>
                        <a:t>$373</a:t>
                      </a:r>
                      <a:endParaRPr lang="en-US" sz="2000" b="1" u="dbl" dirty="0">
                        <a:solidFill>
                          <a:srgbClr val="C00000"/>
                        </a:solidFill>
                        <a:uFill>
                          <a:solidFill>
                            <a:schemeClr val="tx1"/>
                          </a:solidFill>
                        </a:uFill>
                      </a:endParaRP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23708757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a:t>Concept </a:t>
            </a:r>
            <a:r>
              <a:rPr lang="en-US" altLang="en-US" b="1" smtClean="0"/>
              <a:t>Check: Income from Continuing Operations</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IN" sz="2400" dirty="0" smtClean="0"/>
              <a:t>The </a:t>
            </a:r>
            <a:r>
              <a:rPr lang="en-IN" sz="2400" dirty="0"/>
              <a:t>Cansela Baseball Bat Company reported income before taxes of $375,000. This amount included a $75,000 loss on discontinued operations. The amount reported as income from continuing operations, assuming a tax rate of 40%, is:</a:t>
            </a:r>
          </a:p>
          <a:p>
            <a:pPr marL="457200" indent="-457200">
              <a:buFont typeface="+mj-lt"/>
              <a:buAutoNum type="alphaLcPeriod"/>
              <a:tabLst>
                <a:tab pos="342900" algn="l"/>
              </a:tabLst>
            </a:pPr>
            <a:r>
              <a:rPr lang="en-US" sz="2400" dirty="0" smtClean="0"/>
              <a:t>$375,000 </a:t>
            </a:r>
            <a:endParaRPr lang="en-US" sz="2400" dirty="0"/>
          </a:p>
          <a:p>
            <a:pPr marL="457200" indent="-457200">
              <a:buFont typeface="+mj-lt"/>
              <a:buAutoNum type="alphaLcPeriod"/>
              <a:tabLst>
                <a:tab pos="342900" algn="l"/>
              </a:tabLst>
            </a:pPr>
            <a:r>
              <a:rPr lang="en-US" sz="2400" dirty="0" smtClean="0"/>
              <a:t>$270,000</a:t>
            </a:r>
            <a:endParaRPr lang="en-US" sz="2400" dirty="0"/>
          </a:p>
          <a:p>
            <a:pPr marL="457200" indent="-457200">
              <a:buFont typeface="+mj-lt"/>
              <a:buAutoNum type="alphaLcPeriod"/>
              <a:tabLst>
                <a:tab pos="342900" algn="l"/>
              </a:tabLst>
            </a:pPr>
            <a:r>
              <a:rPr lang="en-US" sz="2400" dirty="0" smtClean="0"/>
              <a:t>$180,000 </a:t>
            </a:r>
            <a:endParaRPr lang="en-US" sz="2400" dirty="0"/>
          </a:p>
          <a:p>
            <a:pPr marL="457200" indent="-457200">
              <a:buFont typeface="+mj-lt"/>
              <a:buAutoNum type="alphaLcPeriod"/>
              <a:tabLst>
                <a:tab pos="342900" algn="l"/>
              </a:tabLst>
            </a:pPr>
            <a:r>
              <a:rPr lang="en-US" sz="2400" dirty="0" smtClean="0"/>
              <a:t>$225,000 </a:t>
            </a:r>
            <a:endParaRPr lang="en-US" sz="24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70970" y="364502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6" name="TextBox 5"/>
          <p:cNvSpPr txBox="1"/>
          <p:nvPr/>
        </p:nvSpPr>
        <p:spPr>
          <a:xfrm>
            <a:off x="770970" y="5253007"/>
            <a:ext cx="8004629" cy="1354217"/>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1200"/>
              </a:spcAft>
            </a:pPr>
            <a:r>
              <a:rPr lang="en-IN" sz="2400" dirty="0" smtClean="0"/>
              <a:t>The correct answer is </a:t>
            </a:r>
            <a:r>
              <a:rPr lang="en-IN" sz="2400" i="1" dirty="0" smtClean="0"/>
              <a:t>b</a:t>
            </a:r>
            <a:r>
              <a:rPr lang="en-IN" sz="2400" dirty="0" smtClean="0"/>
              <a:t>:</a:t>
            </a:r>
          </a:p>
          <a:p>
            <a:pPr algn="ctr"/>
            <a:r>
              <a:rPr lang="en-IN" sz="2400" dirty="0" smtClean="0"/>
              <a:t>[</a:t>
            </a:r>
            <a:r>
              <a:rPr lang="en-IN" sz="2400" dirty="0"/>
              <a:t>$375,000 (income before income taxes) + $75,000 (loss on discontinued operations)] × [1.0 – 0.4 (tax rate)] = </a:t>
            </a:r>
            <a:r>
              <a:rPr lang="en-IN" sz="2400" b="1" dirty="0">
                <a:solidFill>
                  <a:srgbClr val="C00000"/>
                </a:solidFill>
              </a:rPr>
              <a:t>$270,000</a:t>
            </a:r>
          </a:p>
        </p:txBody>
      </p:sp>
      <p:sp>
        <p:nvSpPr>
          <p:cNvPr id="7"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-4</a:t>
            </a:r>
            <a:endParaRPr lang="en-IN" sz="1500" dirty="0"/>
          </a:p>
        </p:txBody>
      </p:sp>
    </p:spTree>
    <p:extLst>
      <p:ext uri="{BB962C8B-B14F-4D97-AF65-F5344CB8AC3E}">
        <p14:creationId xmlns:p14="http://schemas.microsoft.com/office/powerpoint/2010/main" val="18677569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43408"/>
            <a:ext cx="8382000" cy="1444625"/>
          </a:xfrm>
        </p:spPr>
        <p:txBody>
          <a:bodyPr/>
          <a:lstStyle/>
          <a:p>
            <a:pPr algn="ctr"/>
            <a:r>
              <a:rPr lang="en-US" dirty="0"/>
              <a:t>Income Statement Example</a:t>
            </a:r>
          </a:p>
        </p:txBody>
      </p:sp>
      <p:graphicFrame>
        <p:nvGraphicFramePr>
          <p:cNvPr id="6" name="Table 5"/>
          <p:cNvGraphicFramePr>
            <a:graphicFrameLocks noGrp="1"/>
          </p:cNvGraphicFramePr>
          <p:nvPr>
            <p:extLst>
              <p:ext uri="{D42A27DB-BD31-4B8C-83A1-F6EECF244321}">
                <p14:modId xmlns:p14="http://schemas.microsoft.com/office/powerpoint/2010/main" val="2379664388"/>
              </p:ext>
            </p:extLst>
          </p:nvPr>
        </p:nvGraphicFramePr>
        <p:xfrm>
          <a:off x="1907704" y="764703"/>
          <a:ext cx="5544616" cy="5863209"/>
        </p:xfrm>
        <a:graphic>
          <a:graphicData uri="http://schemas.openxmlformats.org/drawingml/2006/table">
            <a:tbl>
              <a:tblPr firstRow="1" bandRow="1">
                <a:tableStyleId>{2D5ABB26-0587-4C30-8999-92F81FD0307C}</a:tableStyleId>
              </a:tblPr>
              <a:tblGrid>
                <a:gridCol w="965115">
                  <a:extLst>
                    <a:ext uri="{9D8B030D-6E8A-4147-A177-3AD203B41FA5}">
                      <a16:colId xmlns:a16="http://schemas.microsoft.com/office/drawing/2014/main" xmlns="" val="20000"/>
                    </a:ext>
                  </a:extLst>
                </a:gridCol>
                <a:gridCol w="1505369">
                  <a:extLst>
                    <a:ext uri="{9D8B030D-6E8A-4147-A177-3AD203B41FA5}">
                      <a16:colId xmlns:a16="http://schemas.microsoft.com/office/drawing/2014/main" xmlns="" val="20001"/>
                    </a:ext>
                  </a:extLst>
                </a:gridCol>
                <a:gridCol w="1396156">
                  <a:extLst>
                    <a:ext uri="{9D8B030D-6E8A-4147-A177-3AD203B41FA5}">
                      <a16:colId xmlns:a16="http://schemas.microsoft.com/office/drawing/2014/main" xmlns="" val="20002"/>
                    </a:ext>
                  </a:extLst>
                </a:gridCol>
                <a:gridCol w="948421">
                  <a:extLst>
                    <a:ext uri="{9D8B030D-6E8A-4147-A177-3AD203B41FA5}">
                      <a16:colId xmlns:a16="http://schemas.microsoft.com/office/drawing/2014/main" xmlns="" val="20003"/>
                    </a:ext>
                  </a:extLst>
                </a:gridCol>
                <a:gridCol w="729555">
                  <a:extLst>
                    <a:ext uri="{9D8B030D-6E8A-4147-A177-3AD203B41FA5}">
                      <a16:colId xmlns:a16="http://schemas.microsoft.com/office/drawing/2014/main" xmlns="" val="20004"/>
                    </a:ext>
                  </a:extLst>
                </a:gridCol>
              </a:tblGrid>
              <a:tr h="401167">
                <a:tc gridSpan="3">
                  <a:txBody>
                    <a:bodyPr/>
                    <a:lstStyle/>
                    <a:p>
                      <a:pPr algn="l"/>
                      <a:r>
                        <a:rPr lang="en-US" sz="1000" b="1" dirty="0"/>
                        <a:t>McAllister’s Manufacturing </a:t>
                      </a:r>
                      <a:endParaRPr lang="en-US" sz="1000" b="1" dirty="0" smtClean="0"/>
                    </a:p>
                    <a:p>
                      <a:pPr algn="l"/>
                      <a:r>
                        <a:rPr lang="en-US" sz="1000" b="1" dirty="0" smtClean="0"/>
                        <a:t>Income </a:t>
                      </a:r>
                      <a:r>
                        <a:rPr lang="en-US" sz="1000" b="1" dirty="0"/>
                        <a:t>Statement</a:t>
                      </a:r>
                      <a:r>
                        <a:rPr lang="en-US" sz="1000" b="1" baseline="0" dirty="0"/>
                        <a:t> </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sz="1200" dirty="0"/>
                    </a:p>
                  </a:txBody>
                  <a:tcPr/>
                </a:tc>
                <a:tc hMerge="1">
                  <a:txBody>
                    <a:bodyPr/>
                    <a:lstStyle/>
                    <a:p>
                      <a:endParaRPr lang="en-US" sz="1200" dirty="0"/>
                    </a:p>
                  </a:txBody>
                  <a:tcPr/>
                </a:tc>
                <a:tc gridSpan="2">
                  <a:txBody>
                    <a:bodyPr/>
                    <a:lstStyle/>
                    <a:p>
                      <a:pPr algn="ctr"/>
                      <a:r>
                        <a:rPr lang="en-US" sz="1000" b="1" dirty="0"/>
                        <a:t>Year Ended </a:t>
                      </a:r>
                      <a:endParaRPr lang="en-US" sz="1000" b="1" dirty="0" smtClean="0"/>
                    </a:p>
                    <a:p>
                      <a:pPr algn="ctr"/>
                      <a:r>
                        <a:rPr lang="en-US" sz="1000" b="1" dirty="0" smtClean="0"/>
                        <a:t>December </a:t>
                      </a:r>
                      <a:r>
                        <a:rPr lang="en-US" sz="1000" b="1" dirty="0"/>
                        <a:t>31</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dirty="0"/>
                    </a:p>
                  </a:txBody>
                  <a:tcPr/>
                </a:tc>
                <a:extLst>
                  <a:ext uri="{0D108BD9-81ED-4DB2-BD59-A6C34878D82A}">
                    <a16:rowId xmlns:a16="http://schemas.microsoft.com/office/drawing/2014/main" xmlns="" val="10000"/>
                  </a:ext>
                </a:extLst>
              </a:tr>
              <a:tr h="246872">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(In millions, except per share data)</a:t>
                      </a:r>
                      <a:endParaRPr lang="en-US" sz="1000" dirty="0"/>
                    </a:p>
                  </a:txBody>
                  <a:tcPr>
                    <a:lnL w="12700" cap="flat" cmpd="sng" algn="ctr">
                      <a:solidFill>
                        <a:srgbClr val="F79646"/>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000" dirty="0"/>
                    </a:p>
                  </a:txBody>
                  <a:tcPr>
                    <a:lnB w="12700" cap="flat" cmpd="sng" algn="ctr">
                      <a:solidFill>
                        <a:scrgbClr r="0" g="0" b="0"/>
                      </a:solidFill>
                      <a:prstDash val="solid"/>
                      <a:round/>
                      <a:headEnd type="none" w="med" len="med"/>
                      <a:tailEnd type="none" w="med" len="med"/>
                    </a:lnB>
                    <a:solidFill>
                      <a:srgbClr val="FBEFCF"/>
                    </a:solidFill>
                  </a:tcPr>
                </a:tc>
                <a:tc>
                  <a:txBody>
                    <a:bodyPr/>
                    <a:lstStyle/>
                    <a:p>
                      <a:endParaRPr lang="en-US" sz="1000" dirty="0"/>
                    </a:p>
                  </a:txBody>
                  <a:tcPr>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000" b="1" dirty="0" smtClean="0"/>
                        <a:t>              2018</a:t>
                      </a:r>
                      <a:endParaRPr lang="en-US" sz="10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000" b="1" dirty="0" smtClean="0"/>
                        <a:t>      2017</a:t>
                      </a:r>
                      <a:endParaRPr lang="en-US" sz="1000" b="1" dirty="0"/>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2869886">
                <a:tc>
                  <a:txBody>
                    <a:bodyPr/>
                    <a:lstStyle/>
                    <a:p>
                      <a:r>
                        <a:rPr lang="en-US" sz="1000" b="1" dirty="0"/>
                        <a:t>Income</a:t>
                      </a:r>
                      <a:r>
                        <a:rPr lang="en-US" sz="1000" b="1" baseline="0" dirty="0"/>
                        <a:t> from Continuing Operations</a:t>
                      </a:r>
                      <a:endParaRPr lang="en-US" sz="1000" b="1" dirty="0"/>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gridSpan="2">
                  <a:txBody>
                    <a:bodyPr/>
                    <a:lstStyle/>
                    <a:p>
                      <a:r>
                        <a:rPr lang="en-US" sz="1000" dirty="0"/>
                        <a:t>Sales revenue</a:t>
                      </a:r>
                    </a:p>
                    <a:p>
                      <a:r>
                        <a:rPr lang="en-US" sz="1000" dirty="0"/>
                        <a:t>Cost</a:t>
                      </a:r>
                      <a:r>
                        <a:rPr lang="en-US" sz="1000" baseline="0" dirty="0"/>
                        <a:t> of goods sold</a:t>
                      </a:r>
                    </a:p>
                    <a:p>
                      <a:r>
                        <a:rPr lang="en-US" sz="1000" baseline="0" dirty="0" smtClean="0"/>
                        <a:t>Gross </a:t>
                      </a:r>
                      <a:r>
                        <a:rPr lang="en-US" sz="1000" baseline="0" dirty="0"/>
                        <a:t>profit</a:t>
                      </a:r>
                    </a:p>
                    <a:p>
                      <a:r>
                        <a:rPr lang="en-US" sz="1000" baseline="0" dirty="0"/>
                        <a:t>Operating expenses:</a:t>
                      </a:r>
                    </a:p>
                    <a:p>
                      <a:r>
                        <a:rPr lang="en-US" sz="1000" dirty="0" smtClean="0"/>
                        <a:t>   Selling</a:t>
                      </a:r>
                      <a:endParaRPr lang="en-US" sz="1000" dirty="0"/>
                    </a:p>
                    <a:p>
                      <a:r>
                        <a:rPr lang="en-US" sz="1000" dirty="0" smtClean="0"/>
                        <a:t>   General</a:t>
                      </a:r>
                      <a:r>
                        <a:rPr lang="en-US" sz="1000" baseline="0" dirty="0" smtClean="0"/>
                        <a:t> </a:t>
                      </a:r>
                      <a:r>
                        <a:rPr lang="en-US" sz="1000" baseline="0" dirty="0"/>
                        <a:t>and administrative</a:t>
                      </a:r>
                    </a:p>
                    <a:p>
                      <a:r>
                        <a:rPr lang="en-US" sz="1000" baseline="0" dirty="0" smtClean="0"/>
                        <a:t>   Research </a:t>
                      </a:r>
                      <a:r>
                        <a:rPr lang="en-US" sz="1000" baseline="0" dirty="0"/>
                        <a:t>and development</a:t>
                      </a:r>
                    </a:p>
                    <a:p>
                      <a:r>
                        <a:rPr lang="en-US" sz="1000" baseline="0" dirty="0" smtClean="0"/>
                        <a:t>   Restructuring </a:t>
                      </a:r>
                      <a:r>
                        <a:rPr lang="en-US" sz="1000" baseline="0" dirty="0"/>
                        <a:t>costs</a:t>
                      </a:r>
                    </a:p>
                    <a:p>
                      <a:r>
                        <a:rPr lang="en-US" sz="1000" baseline="0" dirty="0"/>
                        <a:t>Total operating expenses</a:t>
                      </a:r>
                    </a:p>
                    <a:p>
                      <a:r>
                        <a:rPr lang="en-US" sz="1000" baseline="0" dirty="0" smtClean="0"/>
                        <a:t>Operating </a:t>
                      </a:r>
                      <a:r>
                        <a:rPr lang="en-US" sz="1000" baseline="0" dirty="0"/>
                        <a:t>income</a:t>
                      </a:r>
                    </a:p>
                    <a:p>
                      <a:r>
                        <a:rPr lang="en-US" sz="1000" baseline="0" dirty="0"/>
                        <a:t>Other income (expense):</a:t>
                      </a:r>
                    </a:p>
                    <a:p>
                      <a:r>
                        <a:rPr lang="en-US" sz="1000" baseline="0" dirty="0" smtClean="0"/>
                        <a:t>   Interest </a:t>
                      </a:r>
                      <a:r>
                        <a:rPr lang="en-US" sz="1000" baseline="0" dirty="0"/>
                        <a:t>income</a:t>
                      </a:r>
                    </a:p>
                    <a:p>
                      <a:r>
                        <a:rPr lang="en-US" sz="1000" baseline="0" dirty="0" smtClean="0"/>
                        <a:t>   Interest </a:t>
                      </a:r>
                      <a:r>
                        <a:rPr lang="en-US" sz="1000" baseline="0" dirty="0"/>
                        <a:t>expense</a:t>
                      </a:r>
                    </a:p>
                    <a:p>
                      <a:r>
                        <a:rPr lang="en-US" sz="1000" baseline="0" dirty="0" smtClean="0"/>
                        <a:t>   Gain </a:t>
                      </a:r>
                      <a:r>
                        <a:rPr lang="en-US" sz="1000" baseline="0" dirty="0"/>
                        <a:t>on sale of investments</a:t>
                      </a:r>
                    </a:p>
                    <a:p>
                      <a:r>
                        <a:rPr lang="en-US" sz="1000" baseline="0" dirty="0"/>
                        <a:t> </a:t>
                      </a:r>
                      <a:r>
                        <a:rPr lang="en-US" sz="1000" baseline="0" dirty="0" smtClean="0"/>
                        <a:t>Income </a:t>
                      </a:r>
                      <a:r>
                        <a:rPr lang="en-US" sz="1000" baseline="0" dirty="0"/>
                        <a:t>from continuing operations before</a:t>
                      </a:r>
                    </a:p>
                    <a:p>
                      <a:r>
                        <a:rPr lang="en-US" sz="1000" baseline="0" dirty="0"/>
                        <a:t>        income taxes</a:t>
                      </a:r>
                    </a:p>
                    <a:p>
                      <a:r>
                        <a:rPr lang="en-US" sz="1000" baseline="0" dirty="0"/>
                        <a:t>Income tax expense</a:t>
                      </a:r>
                    </a:p>
                    <a:p>
                      <a:r>
                        <a:rPr lang="en-US" sz="1000" baseline="0" dirty="0" smtClean="0"/>
                        <a:t>Income </a:t>
                      </a:r>
                      <a:r>
                        <a:rPr lang="en-US" sz="1000" baseline="0" dirty="0"/>
                        <a:t>from continuing expenses</a:t>
                      </a:r>
                      <a:endParaRPr lang="en-US" sz="1000" dirty="0"/>
                    </a:p>
                  </a:txBody>
                  <a:tcPr>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sz="12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1000" dirty="0"/>
                        <a:t>$1,450.6</a:t>
                      </a:r>
                    </a:p>
                    <a:p>
                      <a:pPr algn="r"/>
                      <a:r>
                        <a:rPr lang="en-US" sz="1000" u="sng" dirty="0"/>
                        <a:t>  832.6</a:t>
                      </a:r>
                    </a:p>
                    <a:p>
                      <a:pPr algn="r"/>
                      <a:r>
                        <a:rPr lang="en-US" sz="1000" u="sng" dirty="0"/>
                        <a:t>  618.0</a:t>
                      </a:r>
                    </a:p>
                    <a:p>
                      <a:pPr algn="r"/>
                      <a:endParaRPr lang="en-US" sz="1000" dirty="0"/>
                    </a:p>
                    <a:p>
                      <a:pPr algn="r"/>
                      <a:r>
                        <a:rPr lang="en-US" sz="1000" dirty="0"/>
                        <a:t>123.5</a:t>
                      </a:r>
                    </a:p>
                    <a:p>
                      <a:pPr algn="r"/>
                      <a:r>
                        <a:rPr lang="en-US" sz="1000" dirty="0"/>
                        <a:t>147.8</a:t>
                      </a:r>
                    </a:p>
                    <a:p>
                      <a:pPr algn="r"/>
                      <a:r>
                        <a:rPr lang="en-US" sz="1000" dirty="0"/>
                        <a:t>55.0</a:t>
                      </a:r>
                    </a:p>
                    <a:p>
                      <a:pPr algn="r"/>
                      <a:r>
                        <a:rPr lang="en-US" sz="1000" u="sng" dirty="0"/>
                        <a:t>  125.0</a:t>
                      </a:r>
                    </a:p>
                    <a:p>
                      <a:pPr algn="r"/>
                      <a:r>
                        <a:rPr lang="en-US" sz="1000" u="sng" dirty="0"/>
                        <a:t>  451.3</a:t>
                      </a:r>
                    </a:p>
                    <a:p>
                      <a:pPr algn="r"/>
                      <a:r>
                        <a:rPr lang="en-US" sz="1000" u="sng" dirty="0"/>
                        <a:t>  166.7</a:t>
                      </a:r>
                    </a:p>
                    <a:p>
                      <a:pPr algn="r"/>
                      <a:endParaRPr lang="en-US" sz="1000" dirty="0"/>
                    </a:p>
                    <a:p>
                      <a:pPr algn="r"/>
                      <a:r>
                        <a:rPr lang="en-US" sz="1000" dirty="0"/>
                        <a:t>12.4</a:t>
                      </a:r>
                    </a:p>
                    <a:p>
                      <a:pPr algn="r"/>
                      <a:r>
                        <a:rPr lang="en-US" sz="1000" dirty="0"/>
                        <a:t>(25.9)</a:t>
                      </a:r>
                    </a:p>
                    <a:p>
                      <a:pPr algn="r"/>
                      <a:r>
                        <a:rPr lang="en-US" sz="1000" u="sng" dirty="0"/>
                        <a:t>    18.0</a:t>
                      </a:r>
                    </a:p>
                    <a:p>
                      <a:pPr algn="r"/>
                      <a:endParaRPr lang="en-US" sz="1000" dirty="0"/>
                    </a:p>
                    <a:p>
                      <a:pPr algn="r"/>
                      <a:r>
                        <a:rPr lang="en-US" sz="1000" dirty="0"/>
                        <a:t>171.2</a:t>
                      </a:r>
                    </a:p>
                    <a:p>
                      <a:pPr algn="r"/>
                      <a:r>
                        <a:rPr lang="en-US" sz="1000" u="sng" dirty="0" smtClean="0"/>
                        <a:t>    59.9</a:t>
                      </a:r>
                      <a:endParaRPr lang="en-US" sz="1000" u="sng" dirty="0"/>
                    </a:p>
                    <a:p>
                      <a:pPr algn="r"/>
                      <a:r>
                        <a:rPr lang="en-US" sz="1000" u="sng" dirty="0"/>
                        <a:t>  111.3</a:t>
                      </a:r>
                    </a:p>
                  </a:txBody>
                  <a:tcPr>
                    <a:lnT w="12700" cap="flat" cmpd="sng" algn="ctr">
                      <a:solidFill>
                        <a:scrgbClr r="0" g="0" b="0"/>
                      </a:solidFill>
                      <a:prstDash val="solid"/>
                      <a:round/>
                      <a:headEnd type="none" w="med" len="med"/>
                      <a:tailEnd type="none" w="med" len="med"/>
                    </a:lnT>
                    <a:solidFill>
                      <a:srgbClr val="FFFAB0"/>
                    </a:solidFill>
                  </a:tcPr>
                </a:tc>
                <a:tc>
                  <a:txBody>
                    <a:bodyPr/>
                    <a:lstStyle/>
                    <a:p>
                      <a:pPr algn="r"/>
                      <a:r>
                        <a:rPr lang="en-US" sz="1000" dirty="0"/>
                        <a:t>$1,380.0</a:t>
                      </a:r>
                    </a:p>
                    <a:p>
                      <a:pPr algn="r"/>
                      <a:r>
                        <a:rPr lang="en-US" sz="1000" u="sng" dirty="0"/>
                        <a:t>  800.4</a:t>
                      </a:r>
                    </a:p>
                    <a:p>
                      <a:pPr algn="r"/>
                      <a:r>
                        <a:rPr lang="en-US" sz="1000" u="sng" dirty="0"/>
                        <a:t>  579.6</a:t>
                      </a:r>
                    </a:p>
                    <a:p>
                      <a:pPr algn="r"/>
                      <a:endParaRPr lang="en-US" sz="1000" dirty="0"/>
                    </a:p>
                    <a:p>
                      <a:pPr algn="r"/>
                      <a:r>
                        <a:rPr lang="en-US" sz="1000" dirty="0"/>
                        <a:t>110.5</a:t>
                      </a:r>
                    </a:p>
                    <a:p>
                      <a:pPr algn="r"/>
                      <a:r>
                        <a:rPr lang="en-US" sz="1000" dirty="0"/>
                        <a:t>139.1</a:t>
                      </a:r>
                    </a:p>
                    <a:p>
                      <a:pPr algn="r"/>
                      <a:r>
                        <a:rPr lang="en-US" sz="1000" dirty="0"/>
                        <a:t>65.0</a:t>
                      </a:r>
                    </a:p>
                    <a:p>
                      <a:pPr algn="r"/>
                      <a:r>
                        <a:rPr lang="en-US" sz="1000" u="sng" dirty="0"/>
                        <a:t>          –</a:t>
                      </a:r>
                    </a:p>
                    <a:p>
                      <a:pPr algn="r"/>
                      <a:r>
                        <a:rPr lang="en-US" sz="1000" u="sng" dirty="0"/>
                        <a:t>  314.6</a:t>
                      </a:r>
                    </a:p>
                    <a:p>
                      <a:pPr algn="r"/>
                      <a:r>
                        <a:rPr lang="en-US" sz="1000" u="sng" dirty="0"/>
                        <a:t>  265.0</a:t>
                      </a:r>
                    </a:p>
                    <a:p>
                      <a:pPr algn="r"/>
                      <a:endParaRPr lang="en-US" sz="1000" dirty="0"/>
                    </a:p>
                    <a:p>
                      <a:pPr algn="r"/>
                      <a:r>
                        <a:rPr lang="en-US" sz="1000" dirty="0"/>
                        <a:t>11.1</a:t>
                      </a:r>
                    </a:p>
                    <a:p>
                      <a:pPr algn="r"/>
                      <a:r>
                        <a:rPr lang="en-US" sz="1000" dirty="0"/>
                        <a:t>(24.8)</a:t>
                      </a:r>
                    </a:p>
                    <a:p>
                      <a:pPr algn="r"/>
                      <a:r>
                        <a:rPr lang="en-US" sz="1000" u="sng" dirty="0"/>
                        <a:t>    19.0</a:t>
                      </a:r>
                    </a:p>
                    <a:p>
                      <a:pPr algn="r"/>
                      <a:endParaRPr lang="en-US" sz="1000" dirty="0"/>
                    </a:p>
                    <a:p>
                      <a:pPr algn="r"/>
                      <a:r>
                        <a:rPr lang="en-US" sz="1000" dirty="0"/>
                        <a:t>270.3</a:t>
                      </a:r>
                    </a:p>
                    <a:p>
                      <a:pPr algn="r"/>
                      <a:r>
                        <a:rPr lang="en-US" sz="1000" u="sng" dirty="0" smtClean="0"/>
                        <a:t>    94.6</a:t>
                      </a:r>
                      <a:endParaRPr lang="en-US" sz="1000" u="sng" dirty="0"/>
                    </a:p>
                    <a:p>
                      <a:pPr algn="r"/>
                      <a:r>
                        <a:rPr lang="en-US" sz="1000" u="sng" dirty="0"/>
                        <a:t>  175.7</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a16="http://schemas.microsoft.com/office/drawing/2014/main" xmlns="" val="10002"/>
                  </a:ext>
                </a:extLst>
              </a:tr>
              <a:tr h="1018347">
                <a:tc>
                  <a:txBody>
                    <a:bodyPr/>
                    <a:lstStyle/>
                    <a:p>
                      <a:r>
                        <a:rPr lang="en-US" sz="1000" b="1" dirty="0"/>
                        <a:t>Discontinued Operations</a:t>
                      </a:r>
                    </a:p>
                  </a:txBody>
                  <a:tcPr>
                    <a:lnL w="12700" cap="flat" cmpd="sng" algn="ctr">
                      <a:solidFill>
                        <a:srgbClr val="F79646"/>
                      </a:solidFill>
                      <a:prstDash val="solid"/>
                      <a:round/>
                      <a:headEnd type="none" w="med" len="med"/>
                      <a:tailEnd type="none" w="med" len="med"/>
                    </a:lnL>
                    <a:solidFill>
                      <a:srgbClr val="FFFAB0"/>
                    </a:solidFill>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a:t>Discontinued operations: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a:t>   Loss from operations of discontinued component</a:t>
                      </a:r>
                      <a:r>
                        <a:rPr lang="en-US" sz="1000" baseline="0" dirty="0"/>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         (including gain on disposal in 2018 of $47)</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   Income tax benefit</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Loss on discontinued operations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Net income</a:t>
                      </a:r>
                      <a:endParaRPr lang="en-US" sz="1000" dirty="0"/>
                    </a:p>
                  </a:txBody>
                  <a:tcPr>
                    <a:solidFill>
                      <a:srgbClr val="FFFAB0"/>
                    </a:solidFill>
                  </a:tcPr>
                </a:tc>
                <a:tc hMerge="1">
                  <a:txBody>
                    <a:bodyPr/>
                    <a:lstStyle/>
                    <a:p>
                      <a:endParaRPr lang="en-US" sz="1200" dirty="0"/>
                    </a:p>
                  </a:txBody>
                  <a:tcPr>
                    <a:solidFill>
                      <a:srgbClr val="FBEFCF"/>
                    </a:solidFill>
                  </a:tcPr>
                </a:tc>
                <a:tc>
                  <a:txBody>
                    <a:bodyPr/>
                    <a:lstStyle/>
                    <a:p>
                      <a:pPr algn="r"/>
                      <a:endParaRPr lang="en-US" sz="1000" dirty="0"/>
                    </a:p>
                    <a:p>
                      <a:pPr algn="r"/>
                      <a:endParaRPr lang="en-US" sz="1000" dirty="0"/>
                    </a:p>
                    <a:p>
                      <a:pPr algn="r"/>
                      <a:r>
                        <a:rPr lang="en-US" sz="1000" dirty="0"/>
                        <a:t>(7.6)</a:t>
                      </a:r>
                    </a:p>
                    <a:p>
                      <a:pPr algn="r"/>
                      <a:r>
                        <a:rPr lang="en-US" sz="1000" u="sng" dirty="0"/>
                        <a:t>     2.0</a:t>
                      </a:r>
                    </a:p>
                    <a:p>
                      <a:pPr algn="r"/>
                      <a:r>
                        <a:rPr lang="en-US" sz="1000" u="sng" dirty="0"/>
                        <a:t>  (5.6)</a:t>
                      </a:r>
                    </a:p>
                    <a:p>
                      <a:pPr algn="r"/>
                      <a:r>
                        <a:rPr lang="en-US" sz="1000" u="dbl" dirty="0"/>
                        <a:t>$</a:t>
                      </a:r>
                      <a:r>
                        <a:rPr lang="en-US" sz="1000" u="dbl" baseline="0" dirty="0"/>
                        <a:t> 105.7</a:t>
                      </a:r>
                      <a:endParaRPr lang="en-US" sz="1000" u="dbl" dirty="0"/>
                    </a:p>
                  </a:txBody>
                  <a:tcPr>
                    <a:solidFill>
                      <a:srgbClr val="FFFAB0"/>
                    </a:solidFill>
                  </a:tcPr>
                </a:tc>
                <a:tc>
                  <a:txBody>
                    <a:bodyPr/>
                    <a:lstStyle/>
                    <a:p>
                      <a:pPr algn="r"/>
                      <a:endParaRPr lang="en-US" sz="1000" dirty="0"/>
                    </a:p>
                    <a:p>
                      <a:pPr algn="r"/>
                      <a:endParaRPr lang="en-US" sz="1000" dirty="0"/>
                    </a:p>
                    <a:p>
                      <a:pPr algn="r"/>
                      <a:r>
                        <a:rPr lang="en-US" sz="1000" dirty="0"/>
                        <a:t>(45.7)</a:t>
                      </a:r>
                    </a:p>
                    <a:p>
                      <a:pPr algn="r"/>
                      <a:r>
                        <a:rPr lang="en-US" sz="1000" u="sng" dirty="0"/>
                        <a:t>    13.0</a:t>
                      </a:r>
                    </a:p>
                    <a:p>
                      <a:pPr algn="r"/>
                      <a:r>
                        <a:rPr lang="en-US" sz="1000" u="sng" dirty="0"/>
                        <a:t>  (32.7)</a:t>
                      </a:r>
                    </a:p>
                    <a:p>
                      <a:pPr algn="r"/>
                      <a:r>
                        <a:rPr lang="en-US" sz="1000" u="dbl" dirty="0"/>
                        <a:t> $ 143.0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1326937">
                <a:tc>
                  <a:txBody>
                    <a:bodyPr/>
                    <a:lstStyle/>
                    <a:p>
                      <a:r>
                        <a:rPr lang="en-US" sz="1000" b="1" dirty="0"/>
                        <a:t>Earnings per Share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gridSpan="2">
                  <a:txBody>
                    <a:bodyPr/>
                    <a:lstStyle/>
                    <a:p>
                      <a:r>
                        <a:rPr lang="en-US" sz="1000" dirty="0"/>
                        <a:t>Earnings per common share—basic:</a:t>
                      </a:r>
                    </a:p>
                    <a:p>
                      <a:r>
                        <a:rPr lang="en-US" sz="1000" dirty="0"/>
                        <a:t>   Income from continuing operations</a:t>
                      </a:r>
                    </a:p>
                    <a:p>
                      <a:r>
                        <a:rPr lang="en-US" sz="1000" baseline="0" dirty="0"/>
                        <a:t>   Discontinued operations</a:t>
                      </a:r>
                    </a:p>
                    <a:p>
                      <a:r>
                        <a:rPr lang="en-US" sz="1000" baseline="0" dirty="0"/>
                        <a:t>   Net income</a:t>
                      </a:r>
                    </a:p>
                    <a:p>
                      <a:r>
                        <a:rPr lang="en-US" sz="1000" baseline="0" dirty="0"/>
                        <a:t>Earnings per common share—diluted:</a:t>
                      </a:r>
                    </a:p>
                    <a:p>
                      <a:r>
                        <a:rPr lang="en-US" sz="1000" baseline="0" dirty="0"/>
                        <a:t>   Income from continuing operations</a:t>
                      </a:r>
                    </a:p>
                    <a:p>
                      <a:r>
                        <a:rPr lang="en-US" sz="1000" baseline="0" dirty="0"/>
                        <a:t>   Discontinued operations</a:t>
                      </a:r>
                    </a:p>
                    <a:p>
                      <a:r>
                        <a:rPr lang="en-US" sz="1000" baseline="0" dirty="0"/>
                        <a:t>   Net income</a:t>
                      </a:r>
                      <a:endParaRPr lang="en-US" sz="1000" dirty="0"/>
                    </a:p>
                  </a:txBody>
                  <a:tcPr>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200" dirty="0"/>
                    </a:p>
                  </a:txBody>
                  <a:tcPr>
                    <a:solidFill>
                      <a:srgbClr val="FBEFCF"/>
                    </a:solidFill>
                  </a:tcPr>
                </a:tc>
                <a:tc>
                  <a:txBody>
                    <a:bodyPr/>
                    <a:lstStyle/>
                    <a:p>
                      <a:pPr algn="r"/>
                      <a:endParaRPr lang="en-US" sz="1000" dirty="0"/>
                    </a:p>
                    <a:p>
                      <a:pPr algn="r"/>
                      <a:r>
                        <a:rPr lang="en-US" sz="1000" dirty="0"/>
                        <a:t>$   2.14</a:t>
                      </a:r>
                    </a:p>
                    <a:p>
                      <a:pPr algn="r"/>
                      <a:r>
                        <a:rPr lang="en-US" sz="1000" u="sng" dirty="0"/>
                        <a:t>  (0.11)</a:t>
                      </a:r>
                    </a:p>
                    <a:p>
                      <a:pPr algn="r"/>
                      <a:r>
                        <a:rPr lang="en-US" sz="1000" u="dbl" dirty="0"/>
                        <a:t>$   2.03</a:t>
                      </a:r>
                    </a:p>
                    <a:p>
                      <a:pPr algn="r"/>
                      <a:endParaRPr lang="en-US" sz="1000" dirty="0"/>
                    </a:p>
                    <a:p>
                      <a:pPr algn="r"/>
                      <a:r>
                        <a:rPr lang="en-US" sz="1000" dirty="0"/>
                        <a:t>$   2.06</a:t>
                      </a:r>
                    </a:p>
                    <a:p>
                      <a:pPr algn="r"/>
                      <a:r>
                        <a:rPr lang="en-US" sz="1000" u="sng" dirty="0"/>
                        <a:t>  (0.10)</a:t>
                      </a:r>
                    </a:p>
                    <a:p>
                      <a:pPr algn="r"/>
                      <a:r>
                        <a:rPr lang="en-US" sz="1000" u="dbl" dirty="0"/>
                        <a:t>$ </a:t>
                      </a:r>
                      <a:r>
                        <a:rPr lang="en-US" sz="1000" u="dbl" baseline="0" dirty="0"/>
                        <a:t>  1.96</a:t>
                      </a:r>
                      <a:r>
                        <a:rPr lang="en-US" sz="1000" u="dbl" dirty="0"/>
                        <a:t>  </a:t>
                      </a:r>
                    </a:p>
                  </a:txBody>
                  <a:tcPr>
                    <a:lnB w="12700" cap="flat" cmpd="sng" algn="ctr">
                      <a:solidFill>
                        <a:srgbClr val="F79646"/>
                      </a:solidFill>
                      <a:prstDash val="solid"/>
                      <a:round/>
                      <a:headEnd type="none" w="med" len="med"/>
                      <a:tailEnd type="none" w="med" len="med"/>
                    </a:lnB>
                    <a:solidFill>
                      <a:srgbClr val="FFFAB0"/>
                    </a:solidFill>
                  </a:tcPr>
                </a:tc>
                <a:tc>
                  <a:txBody>
                    <a:bodyPr/>
                    <a:lstStyle/>
                    <a:p>
                      <a:pPr algn="r"/>
                      <a:endParaRPr lang="en-US" sz="1000" dirty="0"/>
                    </a:p>
                    <a:p>
                      <a:pPr algn="r"/>
                      <a:r>
                        <a:rPr lang="en-US" sz="1000" dirty="0"/>
                        <a:t>$   3.38</a:t>
                      </a:r>
                    </a:p>
                    <a:p>
                      <a:pPr algn="r"/>
                      <a:r>
                        <a:rPr lang="en-US" sz="1000" u="sng" dirty="0"/>
                        <a:t>  (0.63)</a:t>
                      </a:r>
                    </a:p>
                    <a:p>
                      <a:pPr algn="r"/>
                      <a:r>
                        <a:rPr lang="en-US" sz="1000" u="dbl" dirty="0"/>
                        <a:t>$   2.75</a:t>
                      </a:r>
                    </a:p>
                    <a:p>
                      <a:pPr algn="r"/>
                      <a:endParaRPr lang="en-US" sz="1000" dirty="0"/>
                    </a:p>
                    <a:p>
                      <a:pPr algn="r"/>
                      <a:r>
                        <a:rPr lang="en-US" sz="1000" dirty="0"/>
                        <a:t> $   3.25</a:t>
                      </a:r>
                    </a:p>
                    <a:p>
                      <a:pPr algn="r"/>
                      <a:r>
                        <a:rPr lang="en-US" sz="1000" u="sng" dirty="0"/>
                        <a:t>  (0.61)</a:t>
                      </a:r>
                    </a:p>
                    <a:p>
                      <a:pPr algn="r"/>
                      <a:r>
                        <a:rPr lang="en-US" sz="1000" u="dbl" dirty="0"/>
                        <a:t>$   2.64</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4"/>
                  </a:ext>
                </a:extLst>
              </a:tr>
            </a:tbl>
          </a:graphicData>
        </a:graphic>
      </p:graphicFrame>
      <p:sp>
        <p:nvSpPr>
          <p:cNvPr id="3" name="Left Brace 2"/>
          <p:cNvSpPr/>
          <p:nvPr/>
        </p:nvSpPr>
        <p:spPr>
          <a:xfrm>
            <a:off x="2734866" y="1484784"/>
            <a:ext cx="216024" cy="2736304"/>
          </a:xfrm>
          <a:prstGeom prst="lef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e 4"/>
          <p:cNvSpPr/>
          <p:nvPr/>
        </p:nvSpPr>
        <p:spPr>
          <a:xfrm>
            <a:off x="2734866" y="4365104"/>
            <a:ext cx="216024" cy="864096"/>
          </a:xfrm>
          <a:prstGeom prst="lef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Left Brace 6"/>
          <p:cNvSpPr/>
          <p:nvPr/>
        </p:nvSpPr>
        <p:spPr>
          <a:xfrm>
            <a:off x="2734865" y="5373216"/>
            <a:ext cx="216025" cy="1152128"/>
          </a:xfrm>
          <a:prstGeom prst="lef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Tree>
    <p:extLst>
      <p:ext uri="{BB962C8B-B14F-4D97-AF65-F5344CB8AC3E}">
        <p14:creationId xmlns:p14="http://schemas.microsoft.com/office/powerpoint/2010/main" val="10402140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15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Discontinued Operations</a:t>
            </a:r>
            <a:endParaRPr lang="en-US" altLang="en-US" b="1" dirty="0"/>
          </a:p>
        </p:txBody>
      </p:sp>
      <p:sp>
        <p:nvSpPr>
          <p:cNvPr id="414723" name="Rectangle 3"/>
          <p:cNvSpPr>
            <a:spLocks noGrp="1" noChangeArrowheads="1"/>
          </p:cNvSpPr>
          <p:nvPr>
            <p:ph idx="1"/>
          </p:nvPr>
        </p:nvSpPr>
        <p:spPr>
          <a:xfrm>
            <a:off x="720986" y="1444626"/>
            <a:ext cx="8284515" cy="4576662"/>
          </a:xfrm>
          <a:solidFill>
            <a:schemeClr val="bg1">
              <a:lumMod val="95000"/>
            </a:schemeClr>
          </a:solidFill>
        </p:spPr>
        <p:txBody>
          <a:bodyPr>
            <a:normAutofit/>
          </a:bodyPr>
          <a:lstStyle/>
          <a:p>
            <a:pPr marL="0" indent="0">
              <a:buNone/>
            </a:pPr>
            <a:r>
              <a:rPr lang="en-IN" sz="1900" dirty="0"/>
              <a:t>On October 1, 2018, American Medical Inc. adopted a plan to discontinue its generic drug division, which qualifies as a separate component of the business according to GAAP regarding discontinued operations. The disposal of the division was expected to be concluded by March 30, 2019. On December 31, 2018, the </a:t>
            </a:r>
            <a:r>
              <a:rPr lang="en-IN" sz="1900" dirty="0" smtClean="0"/>
              <a:t>company’s </a:t>
            </a:r>
            <a:r>
              <a:rPr lang="en-IN" sz="1900" dirty="0"/>
              <a:t>year-end, the following information relative to the discontinued division was accumulated:</a:t>
            </a:r>
          </a:p>
          <a:p>
            <a:pPr marL="0" indent="0">
              <a:buNone/>
            </a:pPr>
            <a:r>
              <a:rPr lang="en-IN" sz="1900" dirty="0"/>
              <a:t>Operating loss for 2018                                                                            </a:t>
            </a:r>
            <a:r>
              <a:rPr lang="en-IN" sz="1900" dirty="0" smtClean="0"/>
              <a:t>        $</a:t>
            </a:r>
            <a:r>
              <a:rPr lang="en-IN" sz="1900" dirty="0"/>
              <a:t>195 million</a:t>
            </a:r>
            <a:br>
              <a:rPr lang="en-IN" sz="1900" dirty="0"/>
            </a:br>
            <a:r>
              <a:rPr lang="en-IN" sz="1900" dirty="0"/>
              <a:t>Excess of book value over fair value, less costs to sell, at year-end     </a:t>
            </a:r>
            <a:r>
              <a:rPr lang="en-IN" sz="1900" dirty="0" smtClean="0"/>
              <a:t>        </a:t>
            </a:r>
            <a:r>
              <a:rPr lang="en-IN" sz="1900" dirty="0"/>
              <a:t>25 million</a:t>
            </a:r>
          </a:p>
          <a:p>
            <a:pPr marL="0" indent="0">
              <a:buNone/>
            </a:pPr>
            <a:r>
              <a:rPr lang="en-US" sz="1900" dirty="0"/>
              <a:t>In its income statement for the year ended December 31, 2018, American would report a before-tax loss on discontinued operations of: </a:t>
            </a:r>
          </a:p>
          <a:p>
            <a:pPr marL="457200" indent="-457200">
              <a:buFont typeface="+mj-lt"/>
              <a:buAutoNum type="alphaLcPeriod"/>
              <a:tabLst>
                <a:tab pos="342900" algn="l"/>
              </a:tabLst>
            </a:pPr>
            <a:r>
              <a:rPr lang="en-IN" sz="1900" dirty="0" smtClean="0"/>
              <a:t>$</a:t>
            </a:r>
            <a:r>
              <a:rPr lang="en-IN" sz="1900" dirty="0"/>
              <a:t>170 </a:t>
            </a:r>
            <a:r>
              <a:rPr lang="en-IN" sz="1900" dirty="0" smtClean="0"/>
              <a:t>million </a:t>
            </a:r>
            <a:endParaRPr lang="en-IN" sz="1900" dirty="0"/>
          </a:p>
          <a:p>
            <a:pPr marL="457200" indent="-457200">
              <a:buFont typeface="+mj-lt"/>
              <a:buAutoNum type="alphaLcPeriod"/>
              <a:tabLst>
                <a:tab pos="342900" algn="l"/>
              </a:tabLst>
            </a:pPr>
            <a:r>
              <a:rPr lang="en-IN" sz="1900" dirty="0" smtClean="0"/>
              <a:t>$</a:t>
            </a:r>
            <a:r>
              <a:rPr lang="en-IN" sz="1900" dirty="0"/>
              <a:t>195 </a:t>
            </a:r>
            <a:r>
              <a:rPr lang="en-IN" sz="1900" dirty="0" smtClean="0"/>
              <a:t>million </a:t>
            </a:r>
            <a:endParaRPr lang="en-IN" sz="1900" dirty="0"/>
          </a:p>
          <a:p>
            <a:pPr marL="457200" indent="-457200">
              <a:buFont typeface="+mj-lt"/>
              <a:buAutoNum type="alphaLcPeriod"/>
              <a:tabLst>
                <a:tab pos="342900" algn="l"/>
              </a:tabLst>
            </a:pPr>
            <a:r>
              <a:rPr lang="en-IN" sz="1900" dirty="0" smtClean="0"/>
              <a:t>$</a:t>
            </a:r>
            <a:r>
              <a:rPr lang="en-IN" sz="1900" dirty="0"/>
              <a:t>220 </a:t>
            </a:r>
            <a:r>
              <a:rPr lang="en-IN" sz="1900" dirty="0" smtClean="0"/>
              <a:t>million </a:t>
            </a:r>
            <a:endParaRPr lang="en-IN" sz="1900" dirty="0"/>
          </a:p>
          <a:p>
            <a:pPr marL="457200" indent="-457200">
              <a:buFont typeface="+mj-lt"/>
              <a:buAutoNum type="alphaLcPeriod"/>
              <a:tabLst>
                <a:tab pos="342900" algn="l"/>
              </a:tabLst>
            </a:pPr>
            <a:r>
              <a:rPr lang="en-IN" sz="1900" dirty="0" smtClean="0"/>
              <a:t>All </a:t>
            </a:r>
            <a:r>
              <a:rPr lang="en-IN" sz="1900" dirty="0"/>
              <a:t>of these answers are </a:t>
            </a:r>
            <a:r>
              <a:rPr lang="en-IN" sz="1900" dirty="0" smtClean="0"/>
              <a:t>incorrect </a:t>
            </a:r>
            <a:endParaRPr lang="en-IN" sz="19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18383" y="52292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7" name="TextBox 6"/>
          <p:cNvSpPr txBox="1"/>
          <p:nvPr/>
        </p:nvSpPr>
        <p:spPr>
          <a:xfrm>
            <a:off x="755576" y="5949280"/>
            <a:ext cx="8013600" cy="677108"/>
          </a:xfrm>
          <a:prstGeom prst="rect">
            <a:avLst/>
          </a:prstGeom>
          <a:solidFill>
            <a:schemeClr val="accent6">
              <a:lumMod val="20000"/>
              <a:lumOff val="80000"/>
            </a:schemeClr>
          </a:solidFill>
          <a:ln w="6350">
            <a:solidFill>
              <a:schemeClr val="tx1"/>
            </a:solidFill>
          </a:ln>
        </p:spPr>
        <p:txBody>
          <a:bodyPr wrap="square" rtlCol="0">
            <a:spAutoFit/>
          </a:bodyPr>
          <a:lstStyle/>
          <a:p>
            <a:r>
              <a:rPr lang="en-IN" sz="1900" dirty="0" smtClean="0"/>
              <a:t>The correct answer is </a:t>
            </a:r>
            <a:r>
              <a:rPr lang="en-IN" sz="1900" i="1" dirty="0" smtClean="0"/>
              <a:t>c</a:t>
            </a:r>
            <a:r>
              <a:rPr lang="en-IN" sz="1900" dirty="0"/>
              <a:t>:</a:t>
            </a:r>
            <a:r>
              <a:rPr lang="en-IN" sz="1900" dirty="0" smtClean="0"/>
              <a:t> $</a:t>
            </a:r>
            <a:r>
              <a:rPr lang="en-IN" sz="1900" dirty="0"/>
              <a:t>195 million operating loss plus a $25 million impairment loss.</a:t>
            </a:r>
          </a:p>
        </p:txBody>
      </p:sp>
      <p:sp>
        <p:nvSpPr>
          <p:cNvPr id="8"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-4</a:t>
            </a:r>
            <a:endParaRPr lang="en-IN" sz="1500" dirty="0"/>
          </a:p>
        </p:txBody>
      </p:sp>
      <p:sp>
        <p:nvSpPr>
          <p:cNvPr id="9" name="TextBox 8"/>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6342648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Continuing Operations Income Before Taxes</a:t>
            </a:r>
            <a:endParaRPr lang="en-US" altLang="en-US" b="1" dirty="0"/>
          </a:p>
        </p:txBody>
      </p:sp>
      <p:sp>
        <p:nvSpPr>
          <p:cNvPr id="414723" name="Rectangle 3"/>
          <p:cNvSpPr>
            <a:spLocks noGrp="1" noChangeArrowheads="1"/>
          </p:cNvSpPr>
          <p:nvPr>
            <p:ph idx="1"/>
          </p:nvPr>
        </p:nvSpPr>
        <p:spPr>
          <a:xfrm>
            <a:off x="761999" y="1444626"/>
            <a:ext cx="8013600" cy="5224734"/>
          </a:xfrm>
          <a:solidFill>
            <a:schemeClr val="bg1">
              <a:lumMod val="95000"/>
            </a:schemeClr>
          </a:solidFill>
        </p:spPr>
        <p:txBody>
          <a:bodyPr>
            <a:normAutofit/>
          </a:bodyPr>
          <a:lstStyle/>
          <a:p>
            <a:pPr marL="0" indent="0">
              <a:buNone/>
            </a:pPr>
            <a:r>
              <a:rPr lang="en-IN" sz="1900" dirty="0"/>
              <a:t>The Trident Corporation’s results for the year ended December 31, 2018, include the following material items:</a:t>
            </a:r>
          </a:p>
          <a:p>
            <a:pPr marL="0" indent="0">
              <a:buNone/>
            </a:pPr>
            <a:endParaRPr lang="en-IN" sz="1900" dirty="0"/>
          </a:p>
          <a:p>
            <a:pPr marL="0" indent="0">
              <a:buNone/>
            </a:pPr>
            <a:endParaRPr lang="en-IN" sz="1900" dirty="0"/>
          </a:p>
          <a:p>
            <a:pPr marL="0" indent="0">
              <a:buNone/>
            </a:pPr>
            <a:endParaRPr lang="en-IN" sz="1900" dirty="0"/>
          </a:p>
          <a:p>
            <a:pPr marL="0" indent="0">
              <a:buNone/>
            </a:pPr>
            <a:endParaRPr lang="en-IN" sz="1900" dirty="0" smtClean="0"/>
          </a:p>
          <a:p>
            <a:pPr marL="0" indent="0">
              <a:buNone/>
            </a:pPr>
            <a:endParaRPr lang="en-IN" sz="1100" dirty="0"/>
          </a:p>
          <a:p>
            <a:pPr marL="0" indent="0">
              <a:buNone/>
            </a:pPr>
            <a:r>
              <a:rPr lang="en-US" sz="1900" dirty="0"/>
              <a:t>Trident Corporation’s income from continuing operations before income taxes for 2018 is:</a:t>
            </a:r>
            <a:endParaRPr lang="en-IN" sz="1900" dirty="0"/>
          </a:p>
          <a:p>
            <a:pPr marL="457200" indent="-457200">
              <a:buFont typeface="+mj-lt"/>
              <a:buAutoNum type="alphaLcPeriod"/>
              <a:tabLst>
                <a:tab pos="342900" algn="l"/>
              </a:tabLst>
            </a:pPr>
            <a:r>
              <a:rPr lang="en-US" sz="1900" dirty="0" smtClean="0"/>
              <a:t>$1,120,000 </a:t>
            </a:r>
            <a:endParaRPr lang="en-US" sz="1900" dirty="0"/>
          </a:p>
          <a:p>
            <a:pPr marL="457200" indent="-457200">
              <a:buFont typeface="+mj-lt"/>
              <a:buAutoNum type="alphaLcPeriod"/>
              <a:tabLst>
                <a:tab pos="342900" algn="l"/>
              </a:tabLst>
            </a:pPr>
            <a:r>
              <a:rPr lang="en-US" sz="1900" dirty="0" smtClean="0"/>
              <a:t>$   220,000</a:t>
            </a:r>
            <a:endParaRPr lang="en-US" sz="1900" dirty="0"/>
          </a:p>
          <a:p>
            <a:pPr marL="457200" indent="-457200">
              <a:buFont typeface="+mj-lt"/>
              <a:buAutoNum type="alphaLcPeriod"/>
              <a:tabLst>
                <a:tab pos="342900" algn="l"/>
              </a:tabLst>
            </a:pPr>
            <a:r>
              <a:rPr lang="en-US" sz="1900" dirty="0" smtClean="0"/>
              <a:t>$1,700,000 </a:t>
            </a:r>
            <a:endParaRPr lang="en-US" sz="1900" dirty="0"/>
          </a:p>
          <a:p>
            <a:pPr marL="457200" indent="-457200">
              <a:buFont typeface="+mj-lt"/>
              <a:buAutoNum type="alphaLcPeriod"/>
              <a:tabLst>
                <a:tab pos="342900" algn="l"/>
              </a:tabLst>
            </a:pPr>
            <a:r>
              <a:rPr lang="en-US" sz="1900" dirty="0" smtClean="0"/>
              <a:t>$1,420,000</a:t>
            </a:r>
            <a:endParaRPr lang="en-US" sz="19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9120" y="5733256"/>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2699792" y="4922778"/>
            <a:ext cx="6048672" cy="810478"/>
          </a:xfrm>
          <a:prstGeom prst="rect">
            <a:avLst/>
          </a:prstGeom>
          <a:solidFill>
            <a:schemeClr val="accent6">
              <a:lumMod val="20000"/>
              <a:lumOff val="80000"/>
            </a:schemeClr>
          </a:solidFill>
          <a:ln w="6350">
            <a:solidFill>
              <a:schemeClr val="tx1"/>
            </a:solidFill>
          </a:ln>
        </p:spPr>
        <p:txBody>
          <a:bodyPr wrap="square" rtlCol="0">
            <a:spAutoFit/>
          </a:bodyPr>
          <a:lstStyle/>
          <a:p>
            <a:pPr fontAlgn="base">
              <a:lnSpc>
                <a:spcPct val="150000"/>
              </a:lnSpc>
              <a:spcBef>
                <a:spcPct val="0"/>
              </a:spcBef>
              <a:spcAft>
                <a:spcPct val="0"/>
              </a:spcAft>
            </a:pPr>
            <a:r>
              <a:rPr lang="en-US" sz="1600" dirty="0" smtClean="0">
                <a:solidFill>
                  <a:prstClr val="black"/>
                </a:solidFill>
                <a:cs typeface="Arial" charset="0"/>
              </a:rPr>
              <a:t>The correct answer is </a:t>
            </a:r>
            <a:r>
              <a:rPr lang="en-US" sz="1600" i="1" dirty="0" smtClean="0">
                <a:solidFill>
                  <a:prstClr val="black"/>
                </a:solidFill>
                <a:cs typeface="Arial" charset="0"/>
              </a:rPr>
              <a:t>d</a:t>
            </a:r>
            <a:r>
              <a:rPr lang="en-US" sz="1600" dirty="0" smtClean="0">
                <a:solidFill>
                  <a:prstClr val="black"/>
                </a:solidFill>
                <a:cs typeface="Arial" charset="0"/>
              </a:rPr>
              <a:t>:</a:t>
            </a:r>
          </a:p>
          <a:p>
            <a:pPr algn="ctr" fontAlgn="base">
              <a:lnSpc>
                <a:spcPct val="150000"/>
              </a:lnSpc>
              <a:spcBef>
                <a:spcPct val="0"/>
              </a:spcBef>
              <a:spcAft>
                <a:spcPct val="0"/>
              </a:spcAft>
            </a:pPr>
            <a:r>
              <a:rPr lang="en-US" sz="1600" dirty="0" smtClean="0">
                <a:solidFill>
                  <a:prstClr val="black"/>
                </a:solidFill>
                <a:cs typeface="Arial" charset="0"/>
              </a:rPr>
              <a:t>$</a:t>
            </a:r>
            <a:r>
              <a:rPr lang="en-US" sz="1600" dirty="0">
                <a:solidFill>
                  <a:prstClr val="black"/>
                </a:solidFill>
                <a:cs typeface="Arial" charset="0"/>
              </a:rPr>
              <a:t>8,200,000 </a:t>
            </a:r>
            <a:r>
              <a:rPr lang="en-US" sz="1600" dirty="0" smtClean="0">
                <a:solidFill>
                  <a:prstClr val="black"/>
                </a:solidFill>
                <a:cs typeface="Arial" charset="0"/>
              </a:rPr>
              <a:t>− </a:t>
            </a:r>
            <a:r>
              <a:rPr lang="en-US" sz="1600" dirty="0">
                <a:solidFill>
                  <a:prstClr val="black"/>
                </a:solidFill>
                <a:cs typeface="Arial" charset="0"/>
              </a:rPr>
              <a:t>4,800,000 </a:t>
            </a:r>
            <a:r>
              <a:rPr lang="en-US" sz="1600" dirty="0" smtClean="0">
                <a:solidFill>
                  <a:prstClr val="black"/>
                </a:solidFill>
                <a:cs typeface="Arial" charset="0"/>
              </a:rPr>
              <a:t>− 2,000,000 </a:t>
            </a:r>
            <a:r>
              <a:rPr lang="en-US" sz="1600" dirty="0">
                <a:solidFill>
                  <a:prstClr val="black"/>
                </a:solidFill>
                <a:cs typeface="Arial" charset="0"/>
              </a:rPr>
              <a:t>+ 300,000 – 280,000 = </a:t>
            </a:r>
            <a:r>
              <a:rPr lang="en-US" sz="1600" b="1" dirty="0">
                <a:solidFill>
                  <a:srgbClr val="C00000"/>
                </a:solidFill>
                <a:cs typeface="Arial" charset="0"/>
              </a:rPr>
              <a:t>$1,420,000</a:t>
            </a:r>
          </a:p>
        </p:txBody>
      </p:sp>
      <p:sp>
        <p:nvSpPr>
          <p:cNvPr id="3" name="TextBox 2"/>
          <p:cNvSpPr txBox="1"/>
          <p:nvPr/>
        </p:nvSpPr>
        <p:spPr>
          <a:xfrm>
            <a:off x="1568167" y="2106425"/>
            <a:ext cx="2474695" cy="384721"/>
          </a:xfrm>
          <a:prstGeom prst="rect">
            <a:avLst/>
          </a:prstGeom>
          <a:noFill/>
        </p:spPr>
        <p:txBody>
          <a:bodyPr wrap="square" rtlCol="0">
            <a:spAutoFit/>
          </a:bodyPr>
          <a:lstStyle/>
          <a:p>
            <a:r>
              <a:rPr lang="en-IN" sz="1900" dirty="0"/>
              <a:t>Sales revenue	</a:t>
            </a:r>
          </a:p>
        </p:txBody>
      </p:sp>
      <p:sp>
        <p:nvSpPr>
          <p:cNvPr id="8" name="TextBox 7"/>
          <p:cNvSpPr txBox="1"/>
          <p:nvPr/>
        </p:nvSpPr>
        <p:spPr>
          <a:xfrm>
            <a:off x="1568167" y="2392072"/>
            <a:ext cx="2474695" cy="384721"/>
          </a:xfrm>
          <a:prstGeom prst="rect">
            <a:avLst/>
          </a:prstGeom>
          <a:noFill/>
        </p:spPr>
        <p:txBody>
          <a:bodyPr wrap="square" rtlCol="0">
            <a:spAutoFit/>
          </a:bodyPr>
          <a:lstStyle/>
          <a:p>
            <a:r>
              <a:rPr lang="en-IN" sz="1900" dirty="0"/>
              <a:t>Cost of goods sold</a:t>
            </a:r>
          </a:p>
        </p:txBody>
      </p:sp>
      <p:sp>
        <p:nvSpPr>
          <p:cNvPr id="9" name="TextBox 8"/>
          <p:cNvSpPr txBox="1"/>
          <p:nvPr/>
        </p:nvSpPr>
        <p:spPr>
          <a:xfrm>
            <a:off x="1568167" y="2676003"/>
            <a:ext cx="3985522" cy="384721"/>
          </a:xfrm>
          <a:prstGeom prst="rect">
            <a:avLst/>
          </a:prstGeom>
          <a:noFill/>
        </p:spPr>
        <p:txBody>
          <a:bodyPr wrap="square" rtlCol="0">
            <a:spAutoFit/>
          </a:bodyPr>
          <a:lstStyle/>
          <a:p>
            <a:r>
              <a:rPr lang="en-IN" sz="1900" dirty="0"/>
              <a:t>Selling and administrative expenses</a:t>
            </a:r>
          </a:p>
        </p:txBody>
      </p:sp>
      <p:sp>
        <p:nvSpPr>
          <p:cNvPr id="10" name="TextBox 9"/>
          <p:cNvSpPr txBox="1"/>
          <p:nvPr/>
        </p:nvSpPr>
        <p:spPr>
          <a:xfrm>
            <a:off x="1568167" y="2961650"/>
            <a:ext cx="3985522" cy="384721"/>
          </a:xfrm>
          <a:prstGeom prst="rect">
            <a:avLst/>
          </a:prstGeom>
          <a:noFill/>
        </p:spPr>
        <p:txBody>
          <a:bodyPr wrap="square" rtlCol="0">
            <a:spAutoFit/>
          </a:bodyPr>
          <a:lstStyle/>
          <a:p>
            <a:r>
              <a:rPr lang="en-IN" sz="1900" dirty="0"/>
              <a:t>Gain on sale of investments</a:t>
            </a:r>
          </a:p>
        </p:txBody>
      </p:sp>
      <p:sp>
        <p:nvSpPr>
          <p:cNvPr id="11" name="TextBox 10"/>
          <p:cNvSpPr txBox="1"/>
          <p:nvPr/>
        </p:nvSpPr>
        <p:spPr>
          <a:xfrm>
            <a:off x="1568167" y="3247297"/>
            <a:ext cx="3985522" cy="384721"/>
          </a:xfrm>
          <a:prstGeom prst="rect">
            <a:avLst/>
          </a:prstGeom>
          <a:noFill/>
        </p:spPr>
        <p:txBody>
          <a:bodyPr wrap="square" rtlCol="0">
            <a:spAutoFit/>
          </a:bodyPr>
          <a:lstStyle/>
          <a:p>
            <a:r>
              <a:rPr lang="en-IN" sz="1900" dirty="0"/>
              <a:t>Loss on discontinued operations</a:t>
            </a:r>
          </a:p>
        </p:txBody>
      </p:sp>
      <p:sp>
        <p:nvSpPr>
          <p:cNvPr id="12" name="TextBox 11"/>
          <p:cNvSpPr txBox="1"/>
          <p:nvPr/>
        </p:nvSpPr>
        <p:spPr>
          <a:xfrm>
            <a:off x="1568167" y="3532946"/>
            <a:ext cx="3985522" cy="384721"/>
          </a:xfrm>
          <a:prstGeom prst="rect">
            <a:avLst/>
          </a:prstGeom>
          <a:noFill/>
        </p:spPr>
        <p:txBody>
          <a:bodyPr wrap="square" rtlCol="0">
            <a:spAutoFit/>
          </a:bodyPr>
          <a:lstStyle/>
          <a:p>
            <a:r>
              <a:rPr lang="en-IN" sz="1900" dirty="0"/>
              <a:t>Restructuring costs</a:t>
            </a:r>
          </a:p>
        </p:txBody>
      </p:sp>
      <p:sp>
        <p:nvSpPr>
          <p:cNvPr id="13" name="TextBox 12"/>
          <p:cNvSpPr txBox="1"/>
          <p:nvPr/>
        </p:nvSpPr>
        <p:spPr>
          <a:xfrm>
            <a:off x="5121641" y="2106425"/>
            <a:ext cx="2474695" cy="384721"/>
          </a:xfrm>
          <a:prstGeom prst="rect">
            <a:avLst/>
          </a:prstGeom>
          <a:noFill/>
        </p:spPr>
        <p:txBody>
          <a:bodyPr wrap="square" rtlCol="0">
            <a:spAutoFit/>
          </a:bodyPr>
          <a:lstStyle/>
          <a:p>
            <a:pPr algn="r"/>
            <a:r>
              <a:rPr lang="en-IN" sz="1900" dirty="0"/>
              <a:t> $8,200,000</a:t>
            </a:r>
          </a:p>
        </p:txBody>
      </p:sp>
      <p:sp>
        <p:nvSpPr>
          <p:cNvPr id="14" name="TextBox 13"/>
          <p:cNvSpPr txBox="1"/>
          <p:nvPr/>
        </p:nvSpPr>
        <p:spPr>
          <a:xfrm>
            <a:off x="5121641" y="2392072"/>
            <a:ext cx="2474695" cy="384721"/>
          </a:xfrm>
          <a:prstGeom prst="rect">
            <a:avLst/>
          </a:prstGeom>
          <a:noFill/>
        </p:spPr>
        <p:txBody>
          <a:bodyPr wrap="square" rtlCol="0">
            <a:spAutoFit/>
          </a:bodyPr>
          <a:lstStyle/>
          <a:p>
            <a:pPr algn="r"/>
            <a:r>
              <a:rPr lang="en-IN" sz="1900" dirty="0"/>
              <a:t>4,800,000</a:t>
            </a:r>
          </a:p>
        </p:txBody>
      </p:sp>
      <p:sp>
        <p:nvSpPr>
          <p:cNvPr id="15" name="TextBox 14"/>
          <p:cNvSpPr txBox="1"/>
          <p:nvPr/>
        </p:nvSpPr>
        <p:spPr>
          <a:xfrm>
            <a:off x="6199435" y="2679436"/>
            <a:ext cx="1396901" cy="384721"/>
          </a:xfrm>
          <a:prstGeom prst="rect">
            <a:avLst/>
          </a:prstGeom>
          <a:noFill/>
        </p:spPr>
        <p:txBody>
          <a:bodyPr wrap="square" rtlCol="0">
            <a:spAutoFit/>
          </a:bodyPr>
          <a:lstStyle/>
          <a:p>
            <a:pPr algn="r"/>
            <a:r>
              <a:rPr lang="en-IN" sz="1900" dirty="0"/>
              <a:t>2,000,000</a:t>
            </a:r>
          </a:p>
        </p:txBody>
      </p:sp>
      <p:sp>
        <p:nvSpPr>
          <p:cNvPr id="16" name="TextBox 15"/>
          <p:cNvSpPr txBox="1"/>
          <p:nvPr/>
        </p:nvSpPr>
        <p:spPr>
          <a:xfrm>
            <a:off x="6199435" y="2965083"/>
            <a:ext cx="1396901" cy="384721"/>
          </a:xfrm>
          <a:prstGeom prst="rect">
            <a:avLst/>
          </a:prstGeom>
          <a:noFill/>
        </p:spPr>
        <p:txBody>
          <a:bodyPr wrap="square" rtlCol="0">
            <a:spAutoFit/>
          </a:bodyPr>
          <a:lstStyle/>
          <a:p>
            <a:pPr algn="r"/>
            <a:r>
              <a:rPr lang="en-IN" sz="1900" dirty="0"/>
              <a:t>300,000</a:t>
            </a:r>
          </a:p>
        </p:txBody>
      </p:sp>
      <p:sp>
        <p:nvSpPr>
          <p:cNvPr id="17" name="TextBox 16"/>
          <p:cNvSpPr txBox="1"/>
          <p:nvPr/>
        </p:nvSpPr>
        <p:spPr>
          <a:xfrm>
            <a:off x="6199435" y="3250730"/>
            <a:ext cx="1396901" cy="384721"/>
          </a:xfrm>
          <a:prstGeom prst="rect">
            <a:avLst/>
          </a:prstGeom>
          <a:noFill/>
        </p:spPr>
        <p:txBody>
          <a:bodyPr wrap="square" rtlCol="0">
            <a:spAutoFit/>
          </a:bodyPr>
          <a:lstStyle/>
          <a:p>
            <a:pPr algn="r"/>
            <a:r>
              <a:rPr lang="en-US" sz="1900" dirty="0"/>
              <a:t>1,200,000</a:t>
            </a:r>
          </a:p>
        </p:txBody>
      </p:sp>
      <p:sp>
        <p:nvSpPr>
          <p:cNvPr id="18" name="TextBox 17"/>
          <p:cNvSpPr txBox="1"/>
          <p:nvPr/>
        </p:nvSpPr>
        <p:spPr>
          <a:xfrm>
            <a:off x="6199435" y="3536379"/>
            <a:ext cx="1396901" cy="384721"/>
          </a:xfrm>
          <a:prstGeom prst="rect">
            <a:avLst/>
          </a:prstGeom>
          <a:noFill/>
        </p:spPr>
        <p:txBody>
          <a:bodyPr wrap="square" rtlCol="0">
            <a:spAutoFit/>
          </a:bodyPr>
          <a:lstStyle/>
          <a:p>
            <a:pPr algn="r"/>
            <a:r>
              <a:rPr lang="en-IN" sz="1900" dirty="0"/>
              <a:t> 280,000</a:t>
            </a:r>
          </a:p>
        </p:txBody>
      </p:sp>
      <p:sp>
        <p:nvSpPr>
          <p:cNvPr id="19"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-4</a:t>
            </a:r>
            <a:endParaRPr lang="en-IN" sz="1500" dirty="0"/>
          </a:p>
        </p:txBody>
      </p:sp>
      <p:sp>
        <p:nvSpPr>
          <p:cNvPr id="21" name="TextBox 20"/>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1205445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Accounting Changes</a:t>
            </a:r>
          </a:p>
        </p:txBody>
      </p:sp>
      <p:sp>
        <p:nvSpPr>
          <p:cNvPr id="3" name="Content Placeholder 2"/>
          <p:cNvSpPr>
            <a:spLocks noGrp="1"/>
          </p:cNvSpPr>
          <p:nvPr>
            <p:ph idx="1"/>
          </p:nvPr>
        </p:nvSpPr>
        <p:spPr/>
        <p:txBody>
          <a:bodyPr>
            <a:normAutofit/>
          </a:bodyPr>
          <a:lstStyle/>
          <a:p>
            <a:endParaRPr lang="en-IN" sz="2800" dirty="0"/>
          </a:p>
          <a:p>
            <a:endParaRPr lang="en-IN" sz="2800" dirty="0"/>
          </a:p>
          <a:p>
            <a:endParaRPr lang="en-IN" sz="2800" dirty="0"/>
          </a:p>
          <a:p>
            <a:pPr marL="0" indent="0">
              <a:buNone/>
            </a:pPr>
            <a:endParaRPr lang="en-IN" sz="2800" dirty="0"/>
          </a:p>
          <a:p>
            <a:endParaRPr lang="en-IN" sz="2800" dirty="0"/>
          </a:p>
          <a:p>
            <a:endParaRPr lang="en-IN" sz="2800" dirty="0"/>
          </a:p>
          <a:p>
            <a:r>
              <a:rPr lang="en-IN" sz="2400" dirty="0"/>
              <a:t>Correction of an error is another adjustment that is accounted for in the same way as certain accounting changes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
        <p:nvSpPr>
          <p:cNvPr id="5" name="TextBox 4"/>
          <p:cNvSpPr txBox="1"/>
          <p:nvPr/>
        </p:nvSpPr>
        <p:spPr>
          <a:xfrm>
            <a:off x="1165852" y="1456320"/>
            <a:ext cx="7438596" cy="492443"/>
          </a:xfrm>
          <a:prstGeom prst="rect">
            <a:avLst/>
          </a:prstGeom>
          <a:solidFill>
            <a:schemeClr val="accent4"/>
          </a:solidFill>
          <a:ln w="19050">
            <a:solidFill>
              <a:schemeClr val="accent4"/>
            </a:solidFill>
          </a:ln>
        </p:spPr>
        <p:txBody>
          <a:bodyPr wrap="square" rtlCol="0">
            <a:spAutoFit/>
          </a:bodyPr>
          <a:lstStyle/>
          <a:p>
            <a:pPr algn="ctr"/>
            <a:r>
              <a:rPr lang="en-IN" sz="2600" b="1" dirty="0">
                <a:solidFill>
                  <a:schemeClr val="bg1"/>
                </a:solidFill>
              </a:rPr>
              <a:t>Accounting changes fall into one of three categories</a:t>
            </a:r>
          </a:p>
        </p:txBody>
      </p:sp>
      <p:sp>
        <p:nvSpPr>
          <p:cNvPr id="8" name="TextBox 7"/>
          <p:cNvSpPr txBox="1"/>
          <p:nvPr/>
        </p:nvSpPr>
        <p:spPr>
          <a:xfrm>
            <a:off x="2749117" y="3082617"/>
            <a:ext cx="1644216"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change in</a:t>
            </a:r>
          </a:p>
        </p:txBody>
      </p:sp>
      <p:cxnSp>
        <p:nvCxnSpPr>
          <p:cNvPr id="10" name="Elbow Connector 9"/>
          <p:cNvCxnSpPr/>
          <p:nvPr/>
        </p:nvCxnSpPr>
        <p:spPr>
          <a:xfrm>
            <a:off x="1262188" y="1960457"/>
            <a:ext cx="1424484" cy="1417597"/>
          </a:xfrm>
          <a:prstGeom prst="bentConnector3">
            <a:avLst>
              <a:gd name="adj1" fmla="val -346"/>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000644" y="2617911"/>
            <a:ext cx="2963844"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accounting principle</a:t>
            </a:r>
          </a:p>
        </p:txBody>
      </p:sp>
      <p:sp>
        <p:nvSpPr>
          <p:cNvPr id="16" name="TextBox 15"/>
          <p:cNvSpPr txBox="1"/>
          <p:nvPr/>
        </p:nvSpPr>
        <p:spPr>
          <a:xfrm>
            <a:off x="6012160" y="3174300"/>
            <a:ext cx="2952328"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estimate</a:t>
            </a:r>
          </a:p>
        </p:txBody>
      </p:sp>
      <p:sp>
        <p:nvSpPr>
          <p:cNvPr id="17" name="TextBox 16"/>
          <p:cNvSpPr txBox="1"/>
          <p:nvPr/>
        </p:nvSpPr>
        <p:spPr>
          <a:xfrm>
            <a:off x="6012160" y="3730689"/>
            <a:ext cx="2952328"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reporting entity</a:t>
            </a:r>
          </a:p>
        </p:txBody>
      </p:sp>
      <p:cxnSp>
        <p:nvCxnSpPr>
          <p:cNvPr id="19" name="Straight Connector 18"/>
          <p:cNvCxnSpPr>
            <a:endCxn id="16" idx="1"/>
          </p:cNvCxnSpPr>
          <p:nvPr/>
        </p:nvCxnSpPr>
        <p:spPr>
          <a:xfrm>
            <a:off x="4393333" y="3328839"/>
            <a:ext cx="1618827" cy="9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8" idx="3"/>
            <a:endCxn id="15" idx="1"/>
          </p:cNvCxnSpPr>
          <p:nvPr/>
        </p:nvCxnSpPr>
        <p:spPr>
          <a:xfrm flipV="1">
            <a:off x="4393333" y="2864133"/>
            <a:ext cx="1607311" cy="4647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8" idx="3"/>
            <a:endCxn id="17" idx="1"/>
          </p:cNvCxnSpPr>
          <p:nvPr/>
        </p:nvCxnSpPr>
        <p:spPr>
          <a:xfrm>
            <a:off x="4393333" y="3328839"/>
            <a:ext cx="1618827" cy="648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8956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5"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Change in Accounting Principle</a:t>
            </a:r>
          </a:p>
        </p:txBody>
      </p:sp>
      <p:sp>
        <p:nvSpPr>
          <p:cNvPr id="3" name="Content Placeholder 2"/>
          <p:cNvSpPr>
            <a:spLocks noGrp="1"/>
          </p:cNvSpPr>
          <p:nvPr>
            <p:ph idx="1"/>
          </p:nvPr>
        </p:nvSpPr>
        <p:spPr>
          <a:xfrm>
            <a:off x="669232" y="980728"/>
            <a:ext cx="8013600" cy="5877272"/>
          </a:xfrm>
        </p:spPr>
        <p:txBody>
          <a:bodyPr>
            <a:noAutofit/>
          </a:bodyPr>
          <a:lstStyle/>
          <a:p>
            <a:r>
              <a:rPr lang="en-IN" sz="2800" dirty="0"/>
              <a:t>Refers to a change from one acceptable accounting method </a:t>
            </a:r>
            <a:r>
              <a:rPr lang="en-US" sz="2800" dirty="0"/>
              <a:t>to </a:t>
            </a:r>
            <a:r>
              <a:rPr lang="en-US" sz="2800" dirty="0" smtClean="0"/>
              <a:t>another</a:t>
            </a:r>
          </a:p>
          <a:p>
            <a:pPr marL="0" lvl="0" indent="0">
              <a:buNone/>
            </a:pPr>
            <a:r>
              <a:rPr lang="en-IN" sz="2800" b="1" dirty="0" smtClean="0">
                <a:solidFill>
                  <a:srgbClr val="2E75B6"/>
                </a:solidFill>
              </a:rPr>
              <a:t>Mandated </a:t>
            </a:r>
            <a:r>
              <a:rPr lang="en-IN" sz="2800" b="1" dirty="0">
                <a:solidFill>
                  <a:srgbClr val="2E75B6"/>
                </a:solidFill>
              </a:rPr>
              <a:t>changes in accounting principles</a:t>
            </a:r>
          </a:p>
          <a:p>
            <a:r>
              <a:rPr lang="en-US" sz="2800" dirty="0"/>
              <a:t>Implementation approaches</a:t>
            </a:r>
          </a:p>
          <a:p>
            <a:pPr lvl="1"/>
            <a:r>
              <a:rPr lang="en-US" sz="2400" dirty="0"/>
              <a:t>Retrospective approach</a:t>
            </a:r>
          </a:p>
          <a:p>
            <a:pPr lvl="1"/>
            <a:r>
              <a:rPr lang="en-US" sz="2400" dirty="0"/>
              <a:t>Modified retrospective approach</a:t>
            </a:r>
          </a:p>
          <a:p>
            <a:pPr lvl="1"/>
            <a:r>
              <a:rPr lang="en-US" sz="2400" dirty="0"/>
              <a:t>Prospective approach</a:t>
            </a:r>
          </a:p>
          <a:p>
            <a:pPr marL="0" indent="0">
              <a:buNone/>
            </a:pPr>
            <a:r>
              <a:rPr lang="en-IN" sz="2800" b="1" dirty="0" smtClean="0">
                <a:solidFill>
                  <a:srgbClr val="2E75B6"/>
                </a:solidFill>
              </a:rPr>
              <a:t>Voluntary </a:t>
            </a:r>
            <a:r>
              <a:rPr lang="en-IN" sz="2800" b="1" dirty="0">
                <a:solidFill>
                  <a:srgbClr val="2E75B6"/>
                </a:solidFill>
              </a:rPr>
              <a:t>changes in accounting principles</a:t>
            </a:r>
          </a:p>
          <a:p>
            <a:pPr marL="342900" lvl="1" indent="-342900">
              <a:buFont typeface="Arial" panose="020B0604020202020204" pitchFamily="34" charset="0"/>
              <a:buChar char="•"/>
            </a:pPr>
            <a:r>
              <a:rPr lang="en-US" dirty="0"/>
              <a:t>Accounted for retrospectively by revising prior years’ financial statements</a:t>
            </a:r>
          </a:p>
          <a:p>
            <a:pPr marL="0" indent="0">
              <a:buNone/>
            </a:pPr>
            <a:r>
              <a:rPr lang="en-IN" sz="2400" b="1" dirty="0" smtClean="0">
                <a:solidFill>
                  <a:srgbClr val="C00000"/>
                </a:solidFill>
              </a:rPr>
              <a:t>Example </a:t>
            </a:r>
            <a:endParaRPr lang="en-IN" sz="2400" b="1" dirty="0">
              <a:solidFill>
                <a:srgbClr val="C00000"/>
              </a:solidFill>
            </a:endParaRPr>
          </a:p>
          <a:p>
            <a:pPr marL="0" indent="169863">
              <a:spcBef>
                <a:spcPts val="0"/>
              </a:spcBef>
              <a:buNone/>
            </a:pPr>
            <a:r>
              <a:rPr lang="en-US" sz="2400" dirty="0"/>
              <a:t>Change in inventory costing method</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769742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Change in Depreciation, Amortization, or Depletion Method</a:t>
            </a:r>
            <a:endParaRPr lang="en-US" dirty="0"/>
          </a:p>
        </p:txBody>
      </p:sp>
      <p:sp>
        <p:nvSpPr>
          <p:cNvPr id="3" name="Content Placeholder 2"/>
          <p:cNvSpPr>
            <a:spLocks noGrp="1"/>
          </p:cNvSpPr>
          <p:nvPr>
            <p:ph idx="1"/>
          </p:nvPr>
        </p:nvSpPr>
        <p:spPr/>
        <p:txBody>
          <a:bodyPr>
            <a:normAutofit/>
          </a:bodyPr>
          <a:lstStyle/>
          <a:p>
            <a:r>
              <a:rPr lang="en-IN" sz="2800" dirty="0"/>
              <a:t>Considered to be a change in accounting estimate achieved by a change in accounting principle</a:t>
            </a:r>
          </a:p>
          <a:p>
            <a:r>
              <a:rPr lang="en-IN" sz="2800" dirty="0"/>
              <a:t>Accounted </a:t>
            </a:r>
            <a:r>
              <a:rPr lang="en-IN" sz="2800" b="1" dirty="0">
                <a:solidFill>
                  <a:srgbClr val="C00000"/>
                </a:solidFill>
              </a:rPr>
              <a:t>prospectively</a:t>
            </a:r>
          </a:p>
          <a:p>
            <a:r>
              <a:rPr lang="en-US" sz="2800" dirty="0"/>
              <a:t>Accounted for the same way as a change in an accounting estimate </a:t>
            </a:r>
            <a:r>
              <a:rPr lang="en-US" sz="2200" i="1" dirty="0"/>
              <a:t>(see next slide)</a:t>
            </a:r>
          </a:p>
          <a:p>
            <a:r>
              <a:rPr lang="en-IN" sz="2800" dirty="0"/>
              <a:t>One difference is that most changes in estimate don’t require a company to justify the change</a:t>
            </a:r>
          </a:p>
          <a:p>
            <a:pPr lvl="1"/>
            <a:r>
              <a:rPr lang="en-IN" sz="2400" dirty="0"/>
              <a:t>This change in estimate is a result of a change in accounting principle and therefore requires </a:t>
            </a:r>
            <a:r>
              <a:rPr lang="en-IN" sz="2400" dirty="0" smtClean="0"/>
              <a:t>justification</a:t>
            </a:r>
            <a:endParaRPr lang="en-IN" sz="28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23675889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Change in Accounting Estimate</a:t>
            </a:r>
          </a:p>
        </p:txBody>
      </p:sp>
      <p:sp>
        <p:nvSpPr>
          <p:cNvPr id="3" name="Content Placeholder 2"/>
          <p:cNvSpPr>
            <a:spLocks noGrp="1"/>
          </p:cNvSpPr>
          <p:nvPr>
            <p:ph idx="1"/>
          </p:nvPr>
        </p:nvSpPr>
        <p:spPr/>
        <p:txBody>
          <a:bodyPr>
            <a:noAutofit/>
          </a:bodyPr>
          <a:lstStyle/>
          <a:p>
            <a:r>
              <a:rPr lang="en-US" sz="2600" dirty="0"/>
              <a:t>Changes due to modification of estimate as new information comes to light</a:t>
            </a:r>
          </a:p>
          <a:p>
            <a:r>
              <a:rPr lang="en-IN" sz="2600" dirty="0"/>
              <a:t>Accounted </a:t>
            </a:r>
            <a:r>
              <a:rPr lang="en-IN" sz="2600" b="1" dirty="0">
                <a:solidFill>
                  <a:srgbClr val="C00000"/>
                </a:solidFill>
              </a:rPr>
              <a:t>prospectively</a:t>
            </a:r>
          </a:p>
          <a:p>
            <a:pPr>
              <a:spcAft>
                <a:spcPts val="1200"/>
              </a:spcAft>
            </a:pPr>
            <a:r>
              <a:rPr lang="en-US" sz="2600" dirty="0"/>
              <a:t>If the effect of the change is material, a disclosure note is needed to describe the change and its effect on both income and earnings per </a:t>
            </a:r>
            <a:r>
              <a:rPr lang="en-US" sz="2600" dirty="0" smtClean="0"/>
              <a:t>share</a:t>
            </a:r>
            <a:endParaRPr lang="en-IN" sz="2600" b="1" dirty="0" smtClean="0">
              <a:solidFill>
                <a:srgbClr val="9E1616"/>
              </a:solidFill>
            </a:endParaRPr>
          </a:p>
          <a:p>
            <a:pPr marL="0" indent="0">
              <a:buNone/>
            </a:pPr>
            <a:r>
              <a:rPr lang="en-IN" sz="2600" b="1" dirty="0" smtClean="0">
                <a:solidFill>
                  <a:srgbClr val="C00000"/>
                </a:solidFill>
              </a:rPr>
              <a:t>Examples</a:t>
            </a:r>
          </a:p>
          <a:p>
            <a:pPr lvl="1"/>
            <a:r>
              <a:rPr lang="en-IN" sz="2400" dirty="0" smtClean="0"/>
              <a:t>The amount of future bad debts on existing accounts receivable</a:t>
            </a:r>
          </a:p>
          <a:p>
            <a:pPr lvl="1"/>
            <a:r>
              <a:rPr lang="en-IN" sz="2400" dirty="0" smtClean="0"/>
              <a:t>The </a:t>
            </a:r>
            <a:r>
              <a:rPr lang="en-IN" sz="2400" dirty="0"/>
              <a:t>useful life and residual value of a depreciable asset</a:t>
            </a:r>
          </a:p>
          <a:p>
            <a:pPr lvl="1"/>
            <a:r>
              <a:rPr lang="en-IN" sz="2400" dirty="0"/>
              <a:t>Future warranty expenses</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1808896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Correction of Accounting Errors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
        <p:nvSpPr>
          <p:cNvPr id="10" name="Content Placeholder 2"/>
          <p:cNvSpPr>
            <a:spLocks noGrp="1"/>
          </p:cNvSpPr>
          <p:nvPr>
            <p:ph idx="1"/>
          </p:nvPr>
        </p:nvSpPr>
        <p:spPr>
          <a:xfrm>
            <a:off x="761999" y="1444626"/>
            <a:ext cx="8013600" cy="5057775"/>
          </a:xfrm>
        </p:spPr>
        <p:txBody>
          <a:bodyPr>
            <a:normAutofit/>
          </a:bodyPr>
          <a:lstStyle/>
          <a:p>
            <a:r>
              <a:rPr lang="en-US" sz="2800" dirty="0"/>
              <a:t>Caused by a transaction being recorded incorrectly or not recorded at all</a:t>
            </a:r>
          </a:p>
        </p:txBody>
      </p:sp>
      <p:sp>
        <p:nvSpPr>
          <p:cNvPr id="13" name="TextBox 12"/>
          <p:cNvSpPr txBox="1"/>
          <p:nvPr/>
        </p:nvSpPr>
        <p:spPr>
          <a:xfrm>
            <a:off x="1097475" y="2420888"/>
            <a:ext cx="5274725"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600" dirty="0"/>
              <a:t>Errors discovered in the same year</a:t>
            </a:r>
          </a:p>
        </p:txBody>
      </p:sp>
      <p:sp>
        <p:nvSpPr>
          <p:cNvPr id="14" name="TextBox 13"/>
          <p:cNvSpPr txBox="1"/>
          <p:nvPr/>
        </p:nvSpPr>
        <p:spPr>
          <a:xfrm>
            <a:off x="2523813" y="3140968"/>
            <a:ext cx="6033898" cy="89255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a:t>Erroneous journal entry is reversed and the appropriate entry is recorded</a:t>
            </a:r>
          </a:p>
        </p:txBody>
      </p:sp>
      <p:sp>
        <p:nvSpPr>
          <p:cNvPr id="15" name="TextBox 14"/>
          <p:cNvSpPr txBox="1"/>
          <p:nvPr/>
        </p:nvSpPr>
        <p:spPr>
          <a:xfrm>
            <a:off x="1097475" y="4232701"/>
            <a:ext cx="5274725"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600" dirty="0" smtClean="0"/>
              <a:t>Errors </a:t>
            </a:r>
            <a:r>
              <a:rPr lang="en-IN" sz="2600" dirty="0"/>
              <a:t>discovered in </a:t>
            </a:r>
            <a:r>
              <a:rPr lang="en-IN" sz="2600" dirty="0" smtClean="0"/>
              <a:t>subsequent </a:t>
            </a:r>
            <a:r>
              <a:rPr lang="en-IN" sz="2600" dirty="0"/>
              <a:t>years</a:t>
            </a:r>
          </a:p>
        </p:txBody>
      </p:sp>
      <p:sp>
        <p:nvSpPr>
          <p:cNvPr id="16" name="TextBox 15"/>
          <p:cNvSpPr txBox="1"/>
          <p:nvPr/>
        </p:nvSpPr>
        <p:spPr>
          <a:xfrm>
            <a:off x="2523813" y="5113001"/>
            <a:ext cx="6033898" cy="49244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smtClean="0"/>
              <a:t>Prior </a:t>
            </a:r>
            <a:r>
              <a:rPr lang="en-IN" sz="2600" dirty="0"/>
              <a:t>period </a:t>
            </a:r>
            <a:r>
              <a:rPr lang="en-IN" sz="2600" dirty="0" smtClean="0"/>
              <a:t>adjustment recorded</a:t>
            </a:r>
            <a:endParaRPr lang="en-IN" sz="2600" dirty="0"/>
          </a:p>
        </p:txBody>
      </p:sp>
      <p:sp>
        <p:nvSpPr>
          <p:cNvPr id="19" name="Bent-Up Arrow 18"/>
          <p:cNvSpPr/>
          <p:nvPr/>
        </p:nvSpPr>
        <p:spPr>
          <a:xfrm rot="5400000">
            <a:off x="1663500" y="2881336"/>
            <a:ext cx="785542" cy="884541"/>
          </a:xfrm>
          <a:prstGeom prst="bentUpArrow">
            <a:avLst>
              <a:gd name="adj1" fmla="val 13662"/>
              <a:gd name="adj2" fmla="val 18072"/>
              <a:gd name="adj3" fmla="val 1618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Bent-Up Arrow 19"/>
          <p:cNvSpPr/>
          <p:nvPr/>
        </p:nvSpPr>
        <p:spPr>
          <a:xfrm rot="5400000">
            <a:off x="1658286" y="4675645"/>
            <a:ext cx="785542" cy="884541"/>
          </a:xfrm>
          <a:prstGeom prst="bentUpArrow">
            <a:avLst>
              <a:gd name="adj1" fmla="val 13662"/>
              <a:gd name="adj2" fmla="val 18072"/>
              <a:gd name="adj3" fmla="val 1618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38610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9"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Prior Period Adjustments</a:t>
            </a:r>
          </a:p>
        </p:txBody>
      </p:sp>
      <p:sp>
        <p:nvSpPr>
          <p:cNvPr id="3" name="Content Placeholder 2"/>
          <p:cNvSpPr>
            <a:spLocks noGrp="1"/>
          </p:cNvSpPr>
          <p:nvPr>
            <p:ph idx="1"/>
          </p:nvPr>
        </p:nvSpPr>
        <p:spPr/>
        <p:txBody>
          <a:bodyPr>
            <a:normAutofit lnSpcReduction="10000"/>
          </a:bodyPr>
          <a:lstStyle/>
          <a:p>
            <a:r>
              <a:rPr lang="en-US" sz="2800" dirty="0"/>
              <a:t>Required when a </a:t>
            </a:r>
            <a:r>
              <a:rPr lang="en-US" sz="2800" b="1" dirty="0">
                <a:solidFill>
                  <a:srgbClr val="C00000"/>
                </a:solidFill>
              </a:rPr>
              <a:t>material error </a:t>
            </a:r>
            <a:r>
              <a:rPr lang="en-US" sz="2800" dirty="0"/>
              <a:t>is discovered in the statements </a:t>
            </a:r>
            <a:r>
              <a:rPr lang="en-US" sz="2800" dirty="0" smtClean="0"/>
              <a:t>that have been published </a:t>
            </a:r>
            <a:r>
              <a:rPr lang="en-US" sz="2800" dirty="0"/>
              <a:t>and distributed to shareholders</a:t>
            </a:r>
          </a:p>
          <a:p>
            <a:r>
              <a:rPr lang="en-US" sz="2800" dirty="0"/>
              <a:t>Requires that the company record a journal entry that:</a:t>
            </a:r>
          </a:p>
          <a:p>
            <a:pPr lvl="1"/>
            <a:r>
              <a:rPr lang="en-US" sz="2600" dirty="0"/>
              <a:t>A</a:t>
            </a:r>
            <a:r>
              <a:rPr lang="en-US" sz="2600" dirty="0" smtClean="0"/>
              <a:t>djusts any </a:t>
            </a:r>
            <a:r>
              <a:rPr lang="en-US" sz="2600" b="1" dirty="0" smtClean="0">
                <a:solidFill>
                  <a:srgbClr val="C00000"/>
                </a:solidFill>
              </a:rPr>
              <a:t>balance </a:t>
            </a:r>
            <a:r>
              <a:rPr lang="en-US" sz="2600" b="1" dirty="0">
                <a:solidFill>
                  <a:srgbClr val="C00000"/>
                </a:solidFill>
              </a:rPr>
              <a:t>sheet accounts</a:t>
            </a:r>
            <a:r>
              <a:rPr lang="en-US" sz="2600" b="1" dirty="0">
                <a:solidFill>
                  <a:srgbClr val="9E1616"/>
                </a:solidFill>
              </a:rPr>
              <a:t> </a:t>
            </a:r>
            <a:r>
              <a:rPr lang="en-US" sz="2600" dirty="0"/>
              <a:t>to their appropriate levels</a:t>
            </a:r>
          </a:p>
          <a:p>
            <a:pPr lvl="1"/>
            <a:r>
              <a:rPr lang="en-US" sz="2600" dirty="0"/>
              <a:t>A</a:t>
            </a:r>
            <a:r>
              <a:rPr lang="en-US" sz="2600" dirty="0" smtClean="0"/>
              <a:t>ccounts </a:t>
            </a:r>
            <a:r>
              <a:rPr lang="en-US" sz="2600" dirty="0"/>
              <a:t>for the </a:t>
            </a:r>
            <a:r>
              <a:rPr lang="en-US" sz="2600" b="1" dirty="0">
                <a:solidFill>
                  <a:srgbClr val="C00000"/>
                </a:solidFill>
              </a:rPr>
              <a:t>income effects</a:t>
            </a:r>
            <a:r>
              <a:rPr lang="en-US" sz="2600" b="1" dirty="0">
                <a:solidFill>
                  <a:srgbClr val="9E1616"/>
                </a:solidFill>
              </a:rPr>
              <a:t> </a:t>
            </a:r>
            <a:r>
              <a:rPr lang="en-US" sz="2600" dirty="0"/>
              <a:t>of the error by increasing or decreasing the </a:t>
            </a:r>
            <a:r>
              <a:rPr lang="en-US" sz="2600" b="1" dirty="0">
                <a:solidFill>
                  <a:srgbClr val="C00000"/>
                </a:solidFill>
              </a:rPr>
              <a:t>beginning retained earnings </a:t>
            </a:r>
            <a:r>
              <a:rPr lang="en-US" sz="2600" dirty="0" smtClean="0"/>
              <a:t>balance</a:t>
            </a:r>
            <a:endParaRPr lang="en-US" sz="2600" dirty="0"/>
          </a:p>
          <a:p>
            <a:r>
              <a:rPr lang="en-US" sz="2800" dirty="0"/>
              <a:t>A disclosure note communicates the impact of the error on prior periods’ net income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2472490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Earnings per Share Disclosures</a:t>
            </a:r>
          </a:p>
        </p:txBody>
      </p:sp>
      <p:sp>
        <p:nvSpPr>
          <p:cNvPr id="3" name="Content Placeholder 2"/>
          <p:cNvSpPr>
            <a:spLocks noGrp="1"/>
          </p:cNvSpPr>
          <p:nvPr>
            <p:ph idx="1"/>
          </p:nvPr>
        </p:nvSpPr>
        <p:spPr>
          <a:xfrm>
            <a:off x="761999" y="1340768"/>
            <a:ext cx="8013600" cy="5057775"/>
          </a:xfrm>
        </p:spPr>
        <p:txBody>
          <a:bodyPr>
            <a:normAutofit/>
          </a:bodyPr>
          <a:lstStyle/>
          <a:p>
            <a:r>
              <a:rPr lang="en-US" sz="2800" dirty="0" smtClean="0"/>
              <a:t>Ratio that indicates the </a:t>
            </a:r>
            <a:r>
              <a:rPr lang="en-US" sz="2800" dirty="0"/>
              <a:t>amount </a:t>
            </a:r>
            <a:r>
              <a:rPr lang="en-US" sz="2800" dirty="0" smtClean="0"/>
              <a:t>of income </a:t>
            </a:r>
            <a:r>
              <a:rPr lang="en-US" sz="2800" dirty="0"/>
              <a:t>earned by a company expressed on a </a:t>
            </a:r>
            <a:r>
              <a:rPr lang="en-US" sz="2800" b="1" dirty="0">
                <a:solidFill>
                  <a:srgbClr val="C00000"/>
                </a:solidFill>
              </a:rPr>
              <a:t>per share basis</a:t>
            </a:r>
            <a:endParaRPr lang="en-US" sz="2800" b="1" dirty="0" smtClean="0">
              <a:solidFill>
                <a:srgbClr val="C00000"/>
              </a:solidFill>
            </a:endParaRPr>
          </a:p>
          <a:p>
            <a:pPr marL="0" indent="0">
              <a:buNone/>
            </a:pPr>
            <a:r>
              <a:rPr lang="en-US" sz="2800" dirty="0" smtClean="0"/>
              <a:t>             Basic EPS</a:t>
            </a:r>
          </a:p>
          <a:p>
            <a:pPr marL="0" indent="0">
              <a:buNone/>
            </a:pPr>
            <a:r>
              <a:rPr lang="en-US" sz="2800" dirty="0" smtClean="0"/>
              <a:t>           Diluted EPS</a:t>
            </a:r>
            <a:endParaRPr lang="en-US" sz="2600" i="1" dirty="0">
              <a:solidFill>
                <a:srgbClr val="0000FF"/>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LO4-5</a:t>
            </a:r>
            <a:endParaRPr lang="en-IN" sz="1500" dirty="0"/>
          </a:p>
        </p:txBody>
      </p:sp>
      <p:sp>
        <p:nvSpPr>
          <p:cNvPr id="5" name="Right Brace 4"/>
          <p:cNvSpPr/>
          <p:nvPr/>
        </p:nvSpPr>
        <p:spPr>
          <a:xfrm>
            <a:off x="3625095" y="2389038"/>
            <a:ext cx="237626" cy="792088"/>
          </a:xfrm>
          <a:prstGeom prst="rightBrace">
            <a:avLst/>
          </a:prstGeom>
          <a:noFill/>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TextBox 5"/>
          <p:cNvSpPr txBox="1"/>
          <p:nvPr/>
        </p:nvSpPr>
        <p:spPr>
          <a:xfrm>
            <a:off x="4067944" y="2278930"/>
            <a:ext cx="3744416" cy="954107"/>
          </a:xfrm>
          <a:prstGeom prst="rect">
            <a:avLst/>
          </a:prstGeom>
          <a:noFill/>
        </p:spPr>
        <p:txBody>
          <a:bodyPr wrap="square" rtlCol="0">
            <a:spAutoFit/>
          </a:bodyPr>
          <a:lstStyle/>
          <a:p>
            <a:r>
              <a:rPr lang="en-US" sz="2800" dirty="0" smtClean="0">
                <a:solidFill>
                  <a:schemeClr val="tx2">
                    <a:lumMod val="50000"/>
                  </a:schemeClr>
                </a:solidFill>
              </a:rPr>
              <a:t>Reported on </a:t>
            </a:r>
            <a:r>
              <a:rPr lang="en-US" sz="2800" dirty="0">
                <a:solidFill>
                  <a:schemeClr val="tx2">
                    <a:lumMod val="50000"/>
                  </a:schemeClr>
                </a:solidFill>
              </a:rPr>
              <a:t>the face of the </a:t>
            </a:r>
            <a:r>
              <a:rPr lang="en-US" sz="2800" dirty="0" smtClean="0">
                <a:solidFill>
                  <a:schemeClr val="tx2">
                    <a:lumMod val="50000"/>
                  </a:schemeClr>
                </a:solidFill>
              </a:rPr>
              <a:t>income statement</a:t>
            </a:r>
          </a:p>
        </p:txBody>
      </p:sp>
      <p:sp>
        <p:nvSpPr>
          <p:cNvPr id="7" name="TextBox 6"/>
          <p:cNvSpPr txBox="1"/>
          <p:nvPr/>
        </p:nvSpPr>
        <p:spPr>
          <a:xfrm>
            <a:off x="573459" y="3683010"/>
            <a:ext cx="2028663" cy="523220"/>
          </a:xfrm>
          <a:prstGeom prst="rect">
            <a:avLst/>
          </a:prstGeom>
          <a:noFill/>
        </p:spPr>
        <p:txBody>
          <a:bodyPr wrap="square" rtlCol="0">
            <a:spAutoFit/>
          </a:bodyPr>
          <a:lstStyle/>
          <a:p>
            <a:r>
              <a:rPr lang="en-US" sz="2800" b="1" dirty="0">
                <a:solidFill>
                  <a:srgbClr val="C00000"/>
                </a:solidFill>
              </a:rPr>
              <a:t>Basic EPS  </a:t>
            </a:r>
            <a:r>
              <a:rPr lang="en-US" sz="2800" dirty="0" smtClean="0"/>
              <a:t>= </a:t>
            </a:r>
            <a:endParaRPr lang="en-US" sz="2800" dirty="0"/>
          </a:p>
        </p:txBody>
      </p:sp>
      <p:sp>
        <p:nvSpPr>
          <p:cNvPr id="8" name="TextBox 7"/>
          <p:cNvSpPr txBox="1"/>
          <p:nvPr/>
        </p:nvSpPr>
        <p:spPr>
          <a:xfrm>
            <a:off x="2526351" y="3469158"/>
            <a:ext cx="6617649" cy="523220"/>
          </a:xfrm>
          <a:prstGeom prst="rect">
            <a:avLst/>
          </a:prstGeom>
          <a:noFill/>
        </p:spPr>
        <p:txBody>
          <a:bodyPr wrap="square" rtlCol="0">
            <a:spAutoFit/>
          </a:bodyPr>
          <a:lstStyle/>
          <a:p>
            <a:r>
              <a:rPr lang="en-US" sz="2800" dirty="0" smtClean="0"/>
              <a:t>Net income − </a:t>
            </a:r>
            <a:r>
              <a:rPr lang="en-US" sz="2800" dirty="0"/>
              <a:t>P</a:t>
            </a:r>
            <a:r>
              <a:rPr lang="en-US" sz="2800" dirty="0" smtClean="0"/>
              <a:t>referred </a:t>
            </a:r>
            <a:r>
              <a:rPr lang="en-US" sz="2800" dirty="0"/>
              <a:t>stock dividends</a:t>
            </a:r>
          </a:p>
        </p:txBody>
      </p:sp>
      <p:sp>
        <p:nvSpPr>
          <p:cNvPr id="9" name="TextBox 8"/>
          <p:cNvSpPr txBox="1"/>
          <p:nvPr/>
        </p:nvSpPr>
        <p:spPr>
          <a:xfrm>
            <a:off x="2526351" y="3992378"/>
            <a:ext cx="6617649" cy="954107"/>
          </a:xfrm>
          <a:prstGeom prst="rect">
            <a:avLst/>
          </a:prstGeom>
          <a:noFill/>
        </p:spPr>
        <p:txBody>
          <a:bodyPr wrap="square" rtlCol="0">
            <a:spAutoFit/>
          </a:bodyPr>
          <a:lstStyle/>
          <a:p>
            <a:pPr algn="ctr"/>
            <a:r>
              <a:rPr lang="en-US" sz="2800" dirty="0" smtClean="0"/>
              <a:t>Weighted-average number </a:t>
            </a:r>
            <a:r>
              <a:rPr lang="en-US" sz="2800" dirty="0"/>
              <a:t>of common </a:t>
            </a:r>
            <a:r>
              <a:rPr lang="en-US" sz="2800" dirty="0" smtClean="0"/>
              <a:t>shares outstanding</a:t>
            </a:r>
            <a:endParaRPr lang="en-US" sz="2800" dirty="0"/>
          </a:p>
        </p:txBody>
      </p:sp>
      <p:cxnSp>
        <p:nvCxnSpPr>
          <p:cNvPr id="11" name="Straight Connector 10"/>
          <p:cNvCxnSpPr/>
          <p:nvPr/>
        </p:nvCxnSpPr>
        <p:spPr>
          <a:xfrm>
            <a:off x="2602122" y="3992378"/>
            <a:ext cx="6309360"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11560" y="5341252"/>
            <a:ext cx="2028663" cy="523220"/>
          </a:xfrm>
          <a:prstGeom prst="rect">
            <a:avLst/>
          </a:prstGeom>
          <a:noFill/>
        </p:spPr>
        <p:txBody>
          <a:bodyPr wrap="square" rtlCol="0">
            <a:spAutoFit/>
          </a:bodyPr>
          <a:lstStyle/>
          <a:p>
            <a:r>
              <a:rPr lang="en-US" sz="2800" dirty="0"/>
              <a:t>Basic </a:t>
            </a:r>
            <a:r>
              <a:rPr lang="en-US" sz="2800" dirty="0" smtClean="0"/>
              <a:t>EPS = </a:t>
            </a:r>
            <a:endParaRPr lang="en-US" sz="2800" dirty="0"/>
          </a:p>
        </p:txBody>
      </p:sp>
      <p:sp>
        <p:nvSpPr>
          <p:cNvPr id="13" name="TextBox 12"/>
          <p:cNvSpPr txBox="1"/>
          <p:nvPr/>
        </p:nvSpPr>
        <p:spPr>
          <a:xfrm>
            <a:off x="2881908" y="5159136"/>
            <a:ext cx="2008640" cy="523220"/>
          </a:xfrm>
          <a:prstGeom prst="rect">
            <a:avLst/>
          </a:prstGeom>
          <a:noFill/>
        </p:spPr>
        <p:txBody>
          <a:bodyPr wrap="square" rtlCol="0">
            <a:spAutoFit/>
          </a:bodyPr>
          <a:lstStyle/>
          <a:p>
            <a:r>
              <a:rPr lang="en-US" sz="2800" dirty="0"/>
              <a:t>$</a:t>
            </a:r>
            <a:r>
              <a:rPr lang="en-US" sz="2800" dirty="0" smtClean="0"/>
              <a:t>600,000  − </a:t>
            </a:r>
            <a:endParaRPr lang="en-US" sz="2800" dirty="0"/>
          </a:p>
        </p:txBody>
      </p:sp>
      <p:sp>
        <p:nvSpPr>
          <p:cNvPr id="14" name="TextBox 13"/>
          <p:cNvSpPr txBox="1"/>
          <p:nvPr/>
        </p:nvSpPr>
        <p:spPr>
          <a:xfrm>
            <a:off x="4750267" y="5163442"/>
            <a:ext cx="1660033" cy="523220"/>
          </a:xfrm>
          <a:prstGeom prst="rect">
            <a:avLst/>
          </a:prstGeom>
          <a:noFill/>
        </p:spPr>
        <p:txBody>
          <a:bodyPr wrap="square" rtlCol="0">
            <a:spAutoFit/>
          </a:bodyPr>
          <a:lstStyle/>
          <a:p>
            <a:r>
              <a:rPr lang="en-US" sz="2800" dirty="0" smtClean="0"/>
              <a:t>$</a:t>
            </a:r>
            <a:r>
              <a:rPr lang="en-US" sz="2800" dirty="0"/>
              <a:t>75,000</a:t>
            </a:r>
          </a:p>
        </p:txBody>
      </p:sp>
      <p:cxnSp>
        <p:nvCxnSpPr>
          <p:cNvPr id="15" name="Straight Connector 14"/>
          <p:cNvCxnSpPr/>
          <p:nvPr/>
        </p:nvCxnSpPr>
        <p:spPr>
          <a:xfrm>
            <a:off x="2408005" y="5629398"/>
            <a:ext cx="4309377"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05844" y="5629398"/>
            <a:ext cx="2008640" cy="523220"/>
          </a:xfrm>
          <a:prstGeom prst="rect">
            <a:avLst/>
          </a:prstGeom>
          <a:noFill/>
        </p:spPr>
        <p:txBody>
          <a:bodyPr wrap="square" rtlCol="0">
            <a:spAutoFit/>
          </a:bodyPr>
          <a:lstStyle/>
          <a:p>
            <a:r>
              <a:rPr lang="en-US" sz="2800" dirty="0" smtClean="0"/>
              <a:t>1,000,000  +</a:t>
            </a:r>
            <a:endParaRPr lang="en-US" sz="2800" dirty="0"/>
          </a:p>
        </p:txBody>
      </p:sp>
      <p:sp>
        <p:nvSpPr>
          <p:cNvPr id="17" name="TextBox 16"/>
          <p:cNvSpPr txBox="1"/>
          <p:nvPr/>
        </p:nvSpPr>
        <p:spPr>
          <a:xfrm>
            <a:off x="4322068" y="5629398"/>
            <a:ext cx="1826036" cy="523220"/>
          </a:xfrm>
          <a:prstGeom prst="rect">
            <a:avLst/>
          </a:prstGeom>
          <a:noFill/>
        </p:spPr>
        <p:txBody>
          <a:bodyPr wrap="square" rtlCol="0">
            <a:spAutoFit/>
          </a:bodyPr>
          <a:lstStyle/>
          <a:p>
            <a:r>
              <a:rPr lang="en-US" sz="2800" dirty="0" smtClean="0"/>
              <a:t>1,000,000</a:t>
            </a:r>
            <a:endParaRPr lang="en-US" sz="2800" dirty="0"/>
          </a:p>
        </p:txBody>
      </p:sp>
      <p:sp>
        <p:nvSpPr>
          <p:cNvPr id="18" name="TextBox 17"/>
          <p:cNvSpPr txBox="1"/>
          <p:nvPr/>
        </p:nvSpPr>
        <p:spPr>
          <a:xfrm>
            <a:off x="5906244" y="5629398"/>
            <a:ext cx="1509121" cy="523220"/>
          </a:xfrm>
          <a:prstGeom prst="rect">
            <a:avLst/>
          </a:prstGeom>
          <a:noFill/>
        </p:spPr>
        <p:txBody>
          <a:bodyPr wrap="square" rtlCol="0">
            <a:spAutoFit/>
          </a:bodyPr>
          <a:lstStyle/>
          <a:p>
            <a:r>
              <a:rPr lang="en-US" sz="2800" dirty="0" smtClean="0"/>
              <a:t>(  /  )</a:t>
            </a:r>
            <a:endParaRPr lang="en-US" sz="2800" dirty="0"/>
          </a:p>
        </p:txBody>
      </p:sp>
      <p:sp>
        <p:nvSpPr>
          <p:cNvPr id="19" name="TextBox 18"/>
          <p:cNvSpPr txBox="1"/>
          <p:nvPr/>
        </p:nvSpPr>
        <p:spPr>
          <a:xfrm>
            <a:off x="6050260" y="5612197"/>
            <a:ext cx="328428" cy="305233"/>
          </a:xfrm>
          <a:prstGeom prst="rect">
            <a:avLst/>
          </a:prstGeom>
          <a:noFill/>
        </p:spPr>
        <p:txBody>
          <a:bodyPr wrap="square" rtlCol="0">
            <a:spAutoFit/>
          </a:bodyPr>
          <a:lstStyle/>
          <a:p>
            <a:r>
              <a:rPr lang="en-US" dirty="0" smtClean="0"/>
              <a:t>9</a:t>
            </a:r>
            <a:endParaRPr lang="en-US" dirty="0"/>
          </a:p>
        </p:txBody>
      </p:sp>
      <p:sp>
        <p:nvSpPr>
          <p:cNvPr id="20" name="TextBox 19"/>
          <p:cNvSpPr txBox="1"/>
          <p:nvPr/>
        </p:nvSpPr>
        <p:spPr>
          <a:xfrm>
            <a:off x="6243541" y="5773414"/>
            <a:ext cx="437138" cy="364837"/>
          </a:xfrm>
          <a:prstGeom prst="rect">
            <a:avLst/>
          </a:prstGeom>
          <a:noFill/>
        </p:spPr>
        <p:txBody>
          <a:bodyPr wrap="square" rtlCol="0">
            <a:spAutoFit/>
          </a:bodyPr>
          <a:lstStyle/>
          <a:p>
            <a:r>
              <a:rPr lang="en-US" dirty="0" smtClean="0"/>
              <a:t>12</a:t>
            </a:r>
            <a:endParaRPr lang="en-US" dirty="0"/>
          </a:p>
        </p:txBody>
      </p:sp>
      <p:sp>
        <p:nvSpPr>
          <p:cNvPr id="21" name="Rectangle 20"/>
          <p:cNvSpPr/>
          <p:nvPr/>
        </p:nvSpPr>
        <p:spPr>
          <a:xfrm>
            <a:off x="7122010" y="5163442"/>
            <a:ext cx="1795291" cy="538568"/>
          </a:xfrm>
          <a:prstGeom prst="rect">
            <a:avLst/>
          </a:prstGeom>
        </p:spPr>
        <p:txBody>
          <a:bodyPr wrap="square">
            <a:spAutoFit/>
          </a:bodyPr>
          <a:lstStyle/>
          <a:p>
            <a:pPr algn="ctr"/>
            <a:r>
              <a:rPr lang="en-US" sz="2800" dirty="0" smtClean="0"/>
              <a:t>$525,000</a:t>
            </a:r>
            <a:endParaRPr lang="en-US" sz="2800" dirty="0"/>
          </a:p>
        </p:txBody>
      </p:sp>
      <p:sp>
        <p:nvSpPr>
          <p:cNvPr id="22" name="Rectangle 21"/>
          <p:cNvSpPr/>
          <p:nvPr/>
        </p:nvSpPr>
        <p:spPr>
          <a:xfrm>
            <a:off x="7033687" y="5633689"/>
            <a:ext cx="1826332" cy="523220"/>
          </a:xfrm>
          <a:prstGeom prst="rect">
            <a:avLst/>
          </a:prstGeom>
        </p:spPr>
        <p:txBody>
          <a:bodyPr wrap="square">
            <a:spAutoFit/>
          </a:bodyPr>
          <a:lstStyle/>
          <a:p>
            <a:pPr algn="ctr"/>
            <a:r>
              <a:rPr lang="en-US" sz="2800" smtClean="0"/>
              <a:t>1,750,000</a:t>
            </a:r>
            <a:endParaRPr lang="en-US" sz="2800" dirty="0"/>
          </a:p>
        </p:txBody>
      </p:sp>
      <p:sp>
        <p:nvSpPr>
          <p:cNvPr id="24" name="Rectangle 23"/>
          <p:cNvSpPr/>
          <p:nvPr/>
        </p:nvSpPr>
        <p:spPr>
          <a:xfrm>
            <a:off x="6823298" y="6186298"/>
            <a:ext cx="1742593" cy="523220"/>
          </a:xfrm>
          <a:prstGeom prst="rect">
            <a:avLst/>
          </a:prstGeom>
        </p:spPr>
        <p:txBody>
          <a:bodyPr wrap="square">
            <a:spAutoFit/>
          </a:bodyPr>
          <a:lstStyle/>
          <a:p>
            <a:r>
              <a:rPr lang="en-US" sz="2800" dirty="0" smtClean="0"/>
              <a:t>=  $0.30 </a:t>
            </a:r>
            <a:endParaRPr lang="en-US" sz="2800" dirty="0"/>
          </a:p>
        </p:txBody>
      </p:sp>
      <p:sp>
        <p:nvSpPr>
          <p:cNvPr id="25" name="Rectangle 24"/>
          <p:cNvSpPr/>
          <p:nvPr/>
        </p:nvSpPr>
        <p:spPr>
          <a:xfrm>
            <a:off x="6825106" y="5363413"/>
            <a:ext cx="417163" cy="432414"/>
          </a:xfrm>
          <a:prstGeom prst="rect">
            <a:avLst/>
          </a:prstGeom>
        </p:spPr>
        <p:txBody>
          <a:bodyPr wrap="square">
            <a:spAutoFit/>
          </a:bodyPr>
          <a:lstStyle/>
          <a:p>
            <a:r>
              <a:rPr lang="en-US" sz="2800" dirty="0" smtClean="0"/>
              <a:t>= </a:t>
            </a:r>
            <a:endParaRPr lang="en-US" sz="2800" dirty="0"/>
          </a:p>
        </p:txBody>
      </p:sp>
      <p:cxnSp>
        <p:nvCxnSpPr>
          <p:cNvPr id="26" name="Straight Connector 25"/>
          <p:cNvCxnSpPr/>
          <p:nvPr/>
        </p:nvCxnSpPr>
        <p:spPr>
          <a:xfrm>
            <a:off x="7236296" y="5629398"/>
            <a:ext cx="1510410"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11560" y="4765302"/>
            <a:ext cx="2028663" cy="523220"/>
          </a:xfrm>
          <a:prstGeom prst="rect">
            <a:avLst/>
          </a:prstGeom>
          <a:noFill/>
        </p:spPr>
        <p:txBody>
          <a:bodyPr wrap="square" rtlCol="0">
            <a:spAutoFit/>
          </a:bodyPr>
          <a:lstStyle/>
          <a:p>
            <a:r>
              <a:rPr lang="en-US" sz="2800" b="1" dirty="0" smtClean="0">
                <a:solidFill>
                  <a:srgbClr val="C00000"/>
                </a:solidFill>
              </a:rPr>
              <a:t>Illustration:</a:t>
            </a:r>
            <a:endParaRPr lang="en-US" sz="2800" b="1" dirty="0">
              <a:solidFill>
                <a:srgbClr val="C00000"/>
              </a:solidFill>
            </a:endParaRPr>
          </a:p>
        </p:txBody>
      </p:sp>
    </p:spTree>
    <p:extLst>
      <p:ext uri="{BB962C8B-B14F-4D97-AF65-F5344CB8AC3E}">
        <p14:creationId xmlns:p14="http://schemas.microsoft.com/office/powerpoint/2010/main" val="27781335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0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1500"/>
                            </p:stCondLst>
                            <p:childTnLst>
                              <p:par>
                                <p:cTn id="79" presetID="10"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par>
                          <p:cTn id="82" fill="hold">
                            <p:stCondLst>
                              <p:cond delay="2000"/>
                            </p:stCondLst>
                            <p:childTnLst>
                              <p:par>
                                <p:cTn id="83" presetID="10"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par>
                          <p:cTn id="86" fill="hold">
                            <p:stCondLst>
                              <p:cond delay="2500"/>
                            </p:stCondLst>
                            <p:childTnLst>
                              <p:par>
                                <p:cTn id="87" presetID="10"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2" grpId="0"/>
      <p:bldP spid="13" grpId="0"/>
      <p:bldP spid="14" grpId="0"/>
      <p:bldP spid="16" grpId="0"/>
      <p:bldP spid="17" grpId="0"/>
      <p:bldP spid="18" grpId="0"/>
      <p:bldP spid="19" grpId="0"/>
      <p:bldP spid="20" grpId="0"/>
      <p:bldP spid="21" grpId="0"/>
      <p:bldP spid="22" grpId="0"/>
      <p:bldP spid="24" grpId="0"/>
      <p:bldP spid="25"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Earnings per </a:t>
            </a:r>
            <a:r>
              <a:rPr lang="en-US" dirty="0" smtClean="0"/>
              <a:t>Share—Diluted </a:t>
            </a:r>
            <a:r>
              <a:rPr lang="en-US" dirty="0"/>
              <a:t>EPS</a:t>
            </a:r>
          </a:p>
        </p:txBody>
      </p:sp>
      <p:sp>
        <p:nvSpPr>
          <p:cNvPr id="3" name="Content Placeholder 2"/>
          <p:cNvSpPr>
            <a:spLocks noGrp="1"/>
          </p:cNvSpPr>
          <p:nvPr>
            <p:ph idx="1"/>
          </p:nvPr>
        </p:nvSpPr>
        <p:spPr/>
        <p:txBody>
          <a:bodyPr>
            <a:normAutofit/>
          </a:bodyPr>
          <a:lstStyle/>
          <a:p>
            <a:pPr marL="457200" lvl="1" indent="-457200">
              <a:buFont typeface="Arial" panose="020B0604020202020204" pitchFamily="34" charset="0"/>
              <a:buChar char="•"/>
              <a:tabLst>
                <a:tab pos="400050" algn="l"/>
              </a:tabLst>
            </a:pPr>
            <a:r>
              <a:rPr lang="en-US" dirty="0"/>
              <a:t>Incorporates the dilutive effect of all </a:t>
            </a:r>
            <a:r>
              <a:rPr lang="en-US" b="1" i="1" dirty="0">
                <a:solidFill>
                  <a:srgbClr val="C00000"/>
                </a:solidFill>
              </a:rPr>
              <a:t>potential</a:t>
            </a:r>
            <a:r>
              <a:rPr lang="en-US" i="1" dirty="0">
                <a:solidFill>
                  <a:srgbClr val="C00000"/>
                </a:solidFill>
              </a:rPr>
              <a:t> </a:t>
            </a:r>
            <a:r>
              <a:rPr lang="en-US" dirty="0"/>
              <a:t>common shares in the calculation of EPS</a:t>
            </a:r>
          </a:p>
          <a:p>
            <a:pPr marL="457200" lvl="1" indent="-457200">
              <a:buFont typeface="Arial" panose="020B0604020202020204" pitchFamily="34" charset="0"/>
              <a:buChar char="•"/>
              <a:tabLst>
                <a:tab pos="400050" algn="l"/>
              </a:tabLst>
            </a:pPr>
            <a:r>
              <a:rPr lang="en-US" dirty="0"/>
              <a:t>Refers to the reduction in EPS that occurs as the number of common shares outstanding increases</a:t>
            </a:r>
          </a:p>
          <a:p>
            <a:pPr marL="457200" lvl="1" indent="-457200">
              <a:buFont typeface="Arial" panose="020B0604020202020204" pitchFamily="34" charset="0"/>
              <a:buChar char="•"/>
              <a:tabLst>
                <a:tab pos="400050" algn="l"/>
              </a:tabLst>
            </a:pPr>
            <a:r>
              <a:rPr lang="en-US" dirty="0"/>
              <a:t>Companies may have certain securities outstanding that could be converted into common shares, or they could have stock options outstanding</a:t>
            </a:r>
          </a:p>
          <a:p>
            <a:pPr lvl="1">
              <a:tabLst>
                <a:tab pos="400050" algn="l"/>
              </a:tabLst>
            </a:pPr>
            <a:r>
              <a:rPr lang="en-US" sz="2400" dirty="0" smtClean="0"/>
              <a:t>Because these </a:t>
            </a:r>
            <a:r>
              <a:rPr lang="en-US" sz="2400" dirty="0"/>
              <a:t>items could cause the number of shares in the denominator to increase, they potentially decrease EPS</a:t>
            </a:r>
            <a:endParaRPr lang="en-IN" sz="2400" dirty="0"/>
          </a:p>
          <a:p>
            <a:pPr marL="457200" lvl="1" indent="-457200">
              <a:buFont typeface="Arial" panose="020B0604020202020204" pitchFamily="34" charset="0"/>
              <a:buChar char="•"/>
              <a:tabLst>
                <a:tab pos="400050" algn="l"/>
              </a:tabLst>
            </a:pPr>
            <a:endParaRPr lang="en-US" dirty="0"/>
          </a:p>
          <a:p>
            <a:pPr marL="457200" lvl="1" indent="-457200">
              <a:buFont typeface="Arial" panose="020B0604020202020204" pitchFamily="34" charset="0"/>
              <a:buChar char="•"/>
              <a:tabLst>
                <a:tab pos="400050" algn="l"/>
              </a:tabLst>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33663036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pPr algn="ctr"/>
            <a:r>
              <a:rPr lang="en-IN" sz="3200" b="1" dirty="0">
                <a:solidFill>
                  <a:srgbClr val="0D79A7"/>
                </a:solidFill>
              </a:rPr>
              <a:t>Income from Continuing Operations: </a:t>
            </a:r>
            <a:br>
              <a:rPr lang="en-IN" sz="3200" b="1" dirty="0">
                <a:solidFill>
                  <a:srgbClr val="0D79A7"/>
                </a:solidFill>
              </a:rPr>
            </a:br>
            <a:r>
              <a:rPr lang="en-IN" sz="3200" b="1" dirty="0">
                <a:solidFill>
                  <a:srgbClr val="0D79A7"/>
                </a:solidFill>
              </a:rPr>
              <a:t>Revenues and Expenses</a:t>
            </a:r>
          </a:p>
        </p:txBody>
      </p:sp>
      <p:sp>
        <p:nvSpPr>
          <p:cNvPr id="20" name="Content Placeholder 4"/>
          <p:cNvSpPr>
            <a:spLocks noGrp="1"/>
          </p:cNvSpPr>
          <p:nvPr>
            <p:ph idx="1"/>
          </p:nvPr>
        </p:nvSpPr>
        <p:spPr/>
        <p:txBody>
          <a:bodyPr bIns="0">
            <a:noAutofit/>
          </a:bodyPr>
          <a:lstStyle/>
          <a:p>
            <a:pPr marL="0" indent="0">
              <a:buNone/>
            </a:pPr>
            <a:r>
              <a:rPr lang="en-US" sz="2400" dirty="0"/>
              <a:t>Reports the revenues, expenses, gains, and losses that have occurred </a:t>
            </a:r>
            <a:r>
              <a:rPr lang="en-US" sz="2400" b="1" dirty="0">
                <a:solidFill>
                  <a:srgbClr val="C00000"/>
                </a:solidFill>
              </a:rPr>
              <a:t>during the reporting period</a:t>
            </a:r>
          </a:p>
          <a:p>
            <a:pPr marL="0" indent="0">
              <a:buNone/>
            </a:pPr>
            <a:endParaRPr lang="en-IN" sz="2000" dirty="0">
              <a:solidFill>
                <a:srgbClr val="0000FF"/>
              </a:solidFill>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15" name="Freeform 14"/>
          <p:cNvSpPr/>
          <p:nvPr/>
        </p:nvSpPr>
        <p:spPr>
          <a:xfrm>
            <a:off x="827584" y="2871871"/>
            <a:ext cx="8075464" cy="1247400"/>
          </a:xfrm>
          <a:custGeom>
            <a:avLst/>
            <a:gdLst>
              <a:gd name="connsiteX0" fmla="*/ 0 w 8075464"/>
              <a:gd name="connsiteY0" fmla="*/ 0 h 1247400"/>
              <a:gd name="connsiteX1" fmla="*/ 8075464 w 8075464"/>
              <a:gd name="connsiteY1" fmla="*/ 0 h 1247400"/>
              <a:gd name="connsiteX2" fmla="*/ 8075464 w 8075464"/>
              <a:gd name="connsiteY2" fmla="*/ 1247400 h 1247400"/>
              <a:gd name="connsiteX3" fmla="*/ 0 w 8075464"/>
              <a:gd name="connsiteY3" fmla="*/ 1247400 h 1247400"/>
              <a:gd name="connsiteX4" fmla="*/ 0 w 8075464"/>
              <a:gd name="connsiteY4" fmla="*/ 0 h 124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5464" h="1247400">
                <a:moveTo>
                  <a:pt x="0" y="0"/>
                </a:moveTo>
                <a:lnTo>
                  <a:pt x="8075464" y="0"/>
                </a:lnTo>
                <a:lnTo>
                  <a:pt x="8075464" y="1247400"/>
                </a:lnTo>
                <a:lnTo>
                  <a:pt x="0" y="1247400"/>
                </a:lnTo>
                <a:lnTo>
                  <a:pt x="0" y="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6746" tIns="458216" rIns="626746" bIns="156464" numCol="1" spcCol="1270" anchor="t" anchorCtr="0">
            <a:noAutofit/>
          </a:bodyPr>
          <a:lstStyle/>
          <a:p>
            <a:pPr marL="228600" lvl="1" indent="-228600" algn="l" defTabSz="977900">
              <a:lnSpc>
                <a:spcPct val="90000"/>
              </a:lnSpc>
              <a:spcBef>
                <a:spcPct val="0"/>
              </a:spcBef>
              <a:spcAft>
                <a:spcPct val="15000"/>
              </a:spcAft>
              <a:buChar char="••"/>
            </a:pPr>
            <a:r>
              <a:rPr lang="en-IN" sz="2400" kern="1200" dirty="0"/>
              <a:t>Inflows of resources resulting from providing goods or services to customers</a:t>
            </a:r>
            <a:endParaRPr lang="en-US" sz="2400" kern="1200" dirty="0"/>
          </a:p>
        </p:txBody>
      </p:sp>
      <p:sp>
        <p:nvSpPr>
          <p:cNvPr id="16" name="Freeform 15"/>
          <p:cNvSpPr/>
          <p:nvPr/>
        </p:nvSpPr>
        <p:spPr>
          <a:xfrm>
            <a:off x="1154334" y="2429671"/>
            <a:ext cx="1905497" cy="649440"/>
          </a:xfrm>
          <a:custGeom>
            <a:avLst/>
            <a:gdLst>
              <a:gd name="connsiteX0" fmla="*/ 0 w 5652824"/>
              <a:gd name="connsiteY0" fmla="*/ 108242 h 649440"/>
              <a:gd name="connsiteX1" fmla="*/ 108242 w 5652824"/>
              <a:gd name="connsiteY1" fmla="*/ 0 h 649440"/>
              <a:gd name="connsiteX2" fmla="*/ 5544582 w 5652824"/>
              <a:gd name="connsiteY2" fmla="*/ 0 h 649440"/>
              <a:gd name="connsiteX3" fmla="*/ 5652824 w 5652824"/>
              <a:gd name="connsiteY3" fmla="*/ 108242 h 649440"/>
              <a:gd name="connsiteX4" fmla="*/ 5652824 w 5652824"/>
              <a:gd name="connsiteY4" fmla="*/ 541198 h 649440"/>
              <a:gd name="connsiteX5" fmla="*/ 5544582 w 5652824"/>
              <a:gd name="connsiteY5" fmla="*/ 649440 h 649440"/>
              <a:gd name="connsiteX6" fmla="*/ 108242 w 5652824"/>
              <a:gd name="connsiteY6" fmla="*/ 649440 h 649440"/>
              <a:gd name="connsiteX7" fmla="*/ 0 w 5652824"/>
              <a:gd name="connsiteY7" fmla="*/ 541198 h 649440"/>
              <a:gd name="connsiteX8" fmla="*/ 0 w 5652824"/>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2824" h="649440">
                <a:moveTo>
                  <a:pt x="0" y="108242"/>
                </a:moveTo>
                <a:cubicBezTo>
                  <a:pt x="0" y="48462"/>
                  <a:pt x="48462" y="0"/>
                  <a:pt x="108242" y="0"/>
                </a:cubicBezTo>
                <a:lnTo>
                  <a:pt x="5544582" y="0"/>
                </a:lnTo>
                <a:cubicBezTo>
                  <a:pt x="5604362" y="0"/>
                  <a:pt x="5652824" y="48462"/>
                  <a:pt x="5652824" y="108242"/>
                </a:cubicBezTo>
                <a:lnTo>
                  <a:pt x="5652824" y="541198"/>
                </a:lnTo>
                <a:cubicBezTo>
                  <a:pt x="5652824" y="600978"/>
                  <a:pt x="5604362" y="649440"/>
                  <a:pt x="5544582" y="649440"/>
                </a:cubicBezTo>
                <a:lnTo>
                  <a:pt x="108242" y="649440"/>
                </a:lnTo>
                <a:cubicBezTo>
                  <a:pt x="48462" y="649440"/>
                  <a:pt x="0" y="600978"/>
                  <a:pt x="0" y="541198"/>
                </a:cubicBezTo>
                <a:lnTo>
                  <a:pt x="0" y="108242"/>
                </a:lnTo>
                <a:close/>
              </a:path>
            </a:pathLst>
          </a:custGeom>
          <a:solidFill>
            <a:srgbClr val="2E75B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366" tIns="31703" rIns="245366" bIns="31703" numCol="1" spcCol="1270" anchor="ctr" anchorCtr="0">
            <a:noAutofit/>
          </a:bodyPr>
          <a:lstStyle/>
          <a:p>
            <a:pPr lvl="0" algn="ctr" defTabSz="977900">
              <a:lnSpc>
                <a:spcPct val="90000"/>
              </a:lnSpc>
              <a:spcBef>
                <a:spcPct val="0"/>
              </a:spcBef>
              <a:spcAft>
                <a:spcPct val="35000"/>
              </a:spcAft>
            </a:pPr>
            <a:r>
              <a:rPr lang="en-IN" sz="2600" b="1" kern="1200" dirty="0">
                <a:solidFill>
                  <a:schemeClr val="bg1"/>
                </a:solidFill>
              </a:rPr>
              <a:t>Revenues</a:t>
            </a:r>
            <a:endParaRPr lang="en-US" sz="2600" kern="1200" dirty="0">
              <a:solidFill>
                <a:schemeClr val="bg1"/>
              </a:solidFill>
            </a:endParaRPr>
          </a:p>
        </p:txBody>
      </p:sp>
      <p:sp>
        <p:nvSpPr>
          <p:cNvPr id="17" name="Freeform 16"/>
          <p:cNvSpPr/>
          <p:nvPr/>
        </p:nvSpPr>
        <p:spPr>
          <a:xfrm>
            <a:off x="827584" y="4561471"/>
            <a:ext cx="8075464" cy="1955762"/>
          </a:xfrm>
          <a:custGeom>
            <a:avLst/>
            <a:gdLst>
              <a:gd name="connsiteX0" fmla="*/ 0 w 8075464"/>
              <a:gd name="connsiteY0" fmla="*/ 0 h 1282049"/>
              <a:gd name="connsiteX1" fmla="*/ 8075464 w 8075464"/>
              <a:gd name="connsiteY1" fmla="*/ 0 h 1282049"/>
              <a:gd name="connsiteX2" fmla="*/ 8075464 w 8075464"/>
              <a:gd name="connsiteY2" fmla="*/ 1282049 h 1282049"/>
              <a:gd name="connsiteX3" fmla="*/ 0 w 8075464"/>
              <a:gd name="connsiteY3" fmla="*/ 1282049 h 1282049"/>
              <a:gd name="connsiteX4" fmla="*/ 0 w 8075464"/>
              <a:gd name="connsiteY4" fmla="*/ 0 h 1282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5464" h="1282049">
                <a:moveTo>
                  <a:pt x="0" y="0"/>
                </a:moveTo>
                <a:lnTo>
                  <a:pt x="8075464" y="0"/>
                </a:lnTo>
                <a:lnTo>
                  <a:pt x="8075464" y="1282049"/>
                </a:lnTo>
                <a:lnTo>
                  <a:pt x="0" y="1282049"/>
                </a:lnTo>
                <a:lnTo>
                  <a:pt x="0" y="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6746" tIns="458216" rIns="626746" bIns="156464" numCol="1" spcCol="1270" anchor="t" anchorCtr="0">
            <a:noAutofit/>
          </a:bodyPr>
          <a:lstStyle/>
          <a:p>
            <a:pPr marL="228600" lvl="1" indent="-228600" algn="l" defTabSz="977900">
              <a:lnSpc>
                <a:spcPct val="90000"/>
              </a:lnSpc>
              <a:spcBef>
                <a:spcPct val="0"/>
              </a:spcBef>
              <a:spcAft>
                <a:spcPct val="15000"/>
              </a:spcAft>
              <a:buChar char="••"/>
            </a:pPr>
            <a:r>
              <a:rPr lang="en-IN" sz="2400" kern="1200" dirty="0"/>
              <a:t>Outflows of resources incurred while generating revenue</a:t>
            </a:r>
            <a:endParaRPr lang="en-US" sz="2400" kern="1200" dirty="0"/>
          </a:p>
          <a:p>
            <a:pPr marL="228600" lvl="1" indent="-228600" algn="l" defTabSz="977900">
              <a:lnSpc>
                <a:spcPct val="90000"/>
              </a:lnSpc>
              <a:spcBef>
                <a:spcPct val="0"/>
              </a:spcBef>
              <a:spcAft>
                <a:spcPct val="15000"/>
              </a:spcAft>
              <a:buChar char="••"/>
            </a:pPr>
            <a:r>
              <a:rPr lang="en-IN" sz="2400" kern="1200" dirty="0"/>
              <a:t>Represent the costs of providing goods and services</a:t>
            </a:r>
          </a:p>
        </p:txBody>
      </p:sp>
      <p:sp>
        <p:nvSpPr>
          <p:cNvPr id="18" name="Freeform 17"/>
          <p:cNvSpPr/>
          <p:nvPr/>
        </p:nvSpPr>
        <p:spPr>
          <a:xfrm>
            <a:off x="1154333" y="4236751"/>
            <a:ext cx="1905497" cy="649440"/>
          </a:xfrm>
          <a:custGeom>
            <a:avLst/>
            <a:gdLst>
              <a:gd name="connsiteX0" fmla="*/ 0 w 5652824"/>
              <a:gd name="connsiteY0" fmla="*/ 108242 h 649440"/>
              <a:gd name="connsiteX1" fmla="*/ 108242 w 5652824"/>
              <a:gd name="connsiteY1" fmla="*/ 0 h 649440"/>
              <a:gd name="connsiteX2" fmla="*/ 5544582 w 5652824"/>
              <a:gd name="connsiteY2" fmla="*/ 0 h 649440"/>
              <a:gd name="connsiteX3" fmla="*/ 5652824 w 5652824"/>
              <a:gd name="connsiteY3" fmla="*/ 108242 h 649440"/>
              <a:gd name="connsiteX4" fmla="*/ 5652824 w 5652824"/>
              <a:gd name="connsiteY4" fmla="*/ 541198 h 649440"/>
              <a:gd name="connsiteX5" fmla="*/ 5544582 w 5652824"/>
              <a:gd name="connsiteY5" fmla="*/ 649440 h 649440"/>
              <a:gd name="connsiteX6" fmla="*/ 108242 w 5652824"/>
              <a:gd name="connsiteY6" fmla="*/ 649440 h 649440"/>
              <a:gd name="connsiteX7" fmla="*/ 0 w 5652824"/>
              <a:gd name="connsiteY7" fmla="*/ 541198 h 649440"/>
              <a:gd name="connsiteX8" fmla="*/ 0 w 5652824"/>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2824" h="649440">
                <a:moveTo>
                  <a:pt x="0" y="108242"/>
                </a:moveTo>
                <a:cubicBezTo>
                  <a:pt x="0" y="48462"/>
                  <a:pt x="48462" y="0"/>
                  <a:pt x="108242" y="0"/>
                </a:cubicBezTo>
                <a:lnTo>
                  <a:pt x="5544582" y="0"/>
                </a:lnTo>
                <a:cubicBezTo>
                  <a:pt x="5604362" y="0"/>
                  <a:pt x="5652824" y="48462"/>
                  <a:pt x="5652824" y="108242"/>
                </a:cubicBezTo>
                <a:lnTo>
                  <a:pt x="5652824" y="541198"/>
                </a:lnTo>
                <a:cubicBezTo>
                  <a:pt x="5652824" y="600978"/>
                  <a:pt x="5604362" y="649440"/>
                  <a:pt x="5544582" y="649440"/>
                </a:cubicBezTo>
                <a:lnTo>
                  <a:pt x="108242" y="649440"/>
                </a:lnTo>
                <a:cubicBezTo>
                  <a:pt x="48462" y="649440"/>
                  <a:pt x="0" y="600978"/>
                  <a:pt x="0" y="541198"/>
                </a:cubicBezTo>
                <a:lnTo>
                  <a:pt x="0" y="108242"/>
                </a:lnTo>
                <a:close/>
              </a:path>
            </a:pathLst>
          </a:custGeom>
          <a:solidFill>
            <a:srgbClr val="2E75B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366" tIns="31703" rIns="245366" bIns="31703" numCol="1" spcCol="1270" anchor="ctr" anchorCtr="0">
            <a:noAutofit/>
          </a:bodyPr>
          <a:lstStyle/>
          <a:p>
            <a:pPr lvl="0" algn="ctr" defTabSz="977900">
              <a:lnSpc>
                <a:spcPct val="90000"/>
              </a:lnSpc>
              <a:spcBef>
                <a:spcPct val="0"/>
              </a:spcBef>
              <a:spcAft>
                <a:spcPct val="35000"/>
              </a:spcAft>
            </a:pPr>
            <a:r>
              <a:rPr lang="en-IN" sz="2600" b="1" kern="1200" dirty="0">
                <a:solidFill>
                  <a:schemeClr val="bg1"/>
                </a:solidFill>
              </a:rPr>
              <a:t>Expenses </a:t>
            </a:r>
            <a:endParaRPr lang="en-US" sz="2600" kern="1200" dirty="0">
              <a:solidFill>
                <a:schemeClr val="bg1"/>
              </a:solidFill>
            </a:endParaRPr>
          </a:p>
        </p:txBody>
      </p:sp>
    </p:spTree>
    <p:extLst>
      <p:ext uri="{BB962C8B-B14F-4D97-AF65-F5344CB8AC3E}">
        <p14:creationId xmlns:p14="http://schemas.microsoft.com/office/powerpoint/2010/main" val="6424292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EPS </a:t>
            </a:r>
            <a:r>
              <a:rPr lang="en-US" dirty="0" smtClean="0"/>
              <a:t>Disclosures—Abbott </a:t>
            </a:r>
            <a:r>
              <a:rPr lang="en-US" dirty="0"/>
              <a:t>Laboratories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graphicFrame>
        <p:nvGraphicFramePr>
          <p:cNvPr id="5" name="Table 4"/>
          <p:cNvGraphicFramePr>
            <a:graphicFrameLocks noGrp="1"/>
          </p:cNvGraphicFramePr>
          <p:nvPr>
            <p:extLst>
              <p:ext uri="{D42A27DB-BD31-4B8C-83A1-F6EECF244321}">
                <p14:modId xmlns:p14="http://schemas.microsoft.com/office/powerpoint/2010/main" val="2441148303"/>
              </p:ext>
            </p:extLst>
          </p:nvPr>
        </p:nvGraphicFramePr>
        <p:xfrm>
          <a:off x="1018079" y="1124744"/>
          <a:ext cx="7355383" cy="5034280"/>
        </p:xfrm>
        <a:graphic>
          <a:graphicData uri="http://schemas.openxmlformats.org/drawingml/2006/table">
            <a:tbl>
              <a:tblPr firstRow="1" bandRow="1">
                <a:tableStyleId>{2D5ABB26-0587-4C30-8999-92F81FD0307C}</a:tableStyleId>
              </a:tblPr>
              <a:tblGrid>
                <a:gridCol w="4856887">
                  <a:extLst>
                    <a:ext uri="{9D8B030D-6E8A-4147-A177-3AD203B41FA5}">
                      <a16:colId xmlns:a16="http://schemas.microsoft.com/office/drawing/2014/main" xmlns="" val="20000"/>
                    </a:ext>
                  </a:extLst>
                </a:gridCol>
                <a:gridCol w="1249248">
                  <a:extLst>
                    <a:ext uri="{9D8B030D-6E8A-4147-A177-3AD203B41FA5}">
                      <a16:colId xmlns:a16="http://schemas.microsoft.com/office/drawing/2014/main" xmlns="" val="20001"/>
                    </a:ext>
                  </a:extLst>
                </a:gridCol>
                <a:gridCol w="1249248">
                  <a:extLst>
                    <a:ext uri="{9D8B030D-6E8A-4147-A177-3AD203B41FA5}">
                      <a16:colId xmlns:a16="http://schemas.microsoft.com/office/drawing/2014/main" xmlns="" val="20002"/>
                    </a:ext>
                  </a:extLst>
                </a:gridCol>
              </a:tblGrid>
              <a:tr h="370840">
                <a:tc gridSpan="3">
                  <a:txBody>
                    <a:bodyPr/>
                    <a:lstStyle/>
                    <a:p>
                      <a:pPr algn="ctr"/>
                      <a:r>
                        <a:rPr lang="en-US" sz="1800" b="1" dirty="0"/>
                        <a:t>Abbott Laboratories</a:t>
                      </a:r>
                    </a:p>
                    <a:p>
                      <a:pPr algn="ctr"/>
                      <a:r>
                        <a:rPr lang="en-US" sz="1800" b="1" dirty="0"/>
                        <a:t>Statements of Earnings For the Year Ended December 31 (in part)</a:t>
                      </a:r>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 in millions, except per share amounts)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1" dirty="0"/>
                        <a:t>2015</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1" dirty="0"/>
                        <a:t>2014</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1693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Income from continuing operations</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$ 2,606  </a:t>
                      </a: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$ 1,721  </a:t>
                      </a:r>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Income from discontinued operations, net of tax</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1,817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563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Net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$ 4,423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$ 2,284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dirty="0"/>
                        <a:t>Earnings per common share—basic:</a:t>
                      </a:r>
                    </a:p>
                  </a:txBody>
                  <a:tcPr>
                    <a:solidFill>
                      <a:srgbClr val="CEE6F3"/>
                    </a:solidFill>
                  </a:tcPr>
                </a:tc>
                <a:tc>
                  <a:txBody>
                    <a:bodyPr/>
                    <a:lstStyle/>
                    <a:p>
                      <a:endParaRPr lang="en-US" sz="1800" dirty="0"/>
                    </a:p>
                  </a:txBody>
                  <a:tcPr>
                    <a:lnR w="12700" cap="flat" cmpd="sng" algn="ctr">
                      <a:noFill/>
                      <a:prstDash val="solid"/>
                      <a:round/>
                      <a:headEnd type="none" w="med" len="med"/>
                      <a:tailEnd type="none" w="med" len="med"/>
                    </a:lnR>
                    <a:solidFill>
                      <a:srgbClr val="CEE6F3"/>
                    </a:solidFill>
                  </a:tcPr>
                </a:tc>
                <a:tc>
                  <a:txBody>
                    <a:bodyPr/>
                    <a:lstStyle/>
                    <a:p>
                      <a:endParaRPr lang="en-US" sz="18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Continuing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1.73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1.13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Discontinued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1.21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0.37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Net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2.94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1.50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8"/>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dirty="0"/>
                        <a:t>Earnings per common share—diluted:</a:t>
                      </a:r>
                    </a:p>
                  </a:txBody>
                  <a:tcPr>
                    <a:solidFill>
                      <a:srgbClr val="CEE6F3"/>
                    </a:solidFill>
                  </a:tcPr>
                </a:tc>
                <a:tc>
                  <a:txBody>
                    <a:bodyPr/>
                    <a:lstStyle/>
                    <a:p>
                      <a:pPr algn="r"/>
                      <a:endParaRPr lang="en-US" sz="1800" u="dbl" dirty="0">
                        <a:solidFill>
                          <a:srgbClr val="FF0000"/>
                        </a:solidFill>
                        <a:uFill>
                          <a:solidFill>
                            <a:schemeClr val="tx1"/>
                          </a:solidFill>
                        </a:uFill>
                      </a:endParaRPr>
                    </a:p>
                  </a:txBody>
                  <a:tcPr>
                    <a:lnR w="12700" cap="flat" cmpd="sng" algn="ctr">
                      <a:noFill/>
                      <a:prstDash val="solid"/>
                      <a:round/>
                      <a:headEnd type="none" w="med" len="med"/>
                      <a:tailEnd type="none" w="med" len="med"/>
                    </a:lnR>
                    <a:solidFill>
                      <a:srgbClr val="CEE6F3"/>
                    </a:solidFill>
                  </a:tcPr>
                </a:tc>
                <a:tc>
                  <a:txBody>
                    <a:bodyPr/>
                    <a:lstStyle/>
                    <a:p>
                      <a:pPr algn="r"/>
                      <a:endParaRPr lang="en-US" sz="18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9"/>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Continuing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1.72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1.12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0"/>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Discontinued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1.20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0.37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1"/>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Net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2.92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1.49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2"/>
                  </a:ext>
                </a:extLst>
              </a:tr>
            </a:tbl>
          </a:graphicData>
        </a:graphic>
      </p:graphicFrame>
      <p:sp>
        <p:nvSpPr>
          <p:cNvPr id="3" name="Oval 2"/>
          <p:cNvSpPr/>
          <p:nvPr/>
        </p:nvSpPr>
        <p:spPr>
          <a:xfrm>
            <a:off x="3707904" y="3284984"/>
            <a:ext cx="1080120" cy="360040"/>
          </a:xfrm>
          <a:prstGeom prst="ellipse">
            <a:avLst/>
          </a:prstGeom>
          <a:noFill/>
          <a:ln>
            <a:solidFill>
              <a:srgbClr val="9E1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707904" y="4725144"/>
            <a:ext cx="1080120" cy="360040"/>
          </a:xfrm>
          <a:prstGeom prst="ellipse">
            <a:avLst/>
          </a:prstGeom>
          <a:noFill/>
          <a:ln>
            <a:solidFill>
              <a:srgbClr val="9E1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8809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Accounting Changes</a:t>
            </a:r>
            <a:endParaRPr lang="en-US" altLang="en-US" b="1" dirty="0"/>
          </a:p>
        </p:txBody>
      </p:sp>
      <p:sp>
        <p:nvSpPr>
          <p:cNvPr id="414723" name="Rectangle 3"/>
          <p:cNvSpPr>
            <a:spLocks noGrp="1" noChangeArrowheads="1"/>
          </p:cNvSpPr>
          <p:nvPr>
            <p:ph idx="1"/>
          </p:nvPr>
        </p:nvSpPr>
        <p:spPr>
          <a:xfrm>
            <a:off x="720986" y="1444626"/>
            <a:ext cx="8284515" cy="5224734"/>
          </a:xfrm>
          <a:solidFill>
            <a:schemeClr val="bg1">
              <a:lumMod val="95000"/>
            </a:schemeClr>
          </a:solidFill>
        </p:spPr>
        <p:txBody>
          <a:bodyPr>
            <a:normAutofit/>
          </a:bodyPr>
          <a:lstStyle/>
          <a:p>
            <a:pPr marL="0" indent="0">
              <a:spcAft>
                <a:spcPts val="1200"/>
              </a:spcAft>
              <a:buNone/>
              <a:tabLst>
                <a:tab pos="342900" algn="l"/>
              </a:tabLst>
            </a:pPr>
            <a:r>
              <a:rPr lang="en-IN" sz="2000" dirty="0" smtClean="0"/>
              <a:t>Which of the following represents a change in accounting principle?</a:t>
            </a:r>
            <a:endParaRPr lang="en-IN" sz="2000" dirty="0"/>
          </a:p>
          <a:p>
            <a:pPr marL="457200" indent="-457200">
              <a:buFont typeface="+mj-lt"/>
              <a:buAutoNum type="alphaLcPeriod"/>
              <a:tabLst>
                <a:tab pos="342900" algn="l"/>
              </a:tabLst>
            </a:pPr>
            <a:r>
              <a:rPr lang="en-IN" sz="2000" dirty="0"/>
              <a:t>Using a journal entry to correct a misstatement in </a:t>
            </a:r>
            <a:r>
              <a:rPr lang="en-IN" sz="2000" dirty="0" smtClean="0"/>
              <a:t>current-year </a:t>
            </a:r>
            <a:r>
              <a:rPr lang="en-IN" sz="2000" dirty="0"/>
              <a:t>financial </a:t>
            </a:r>
            <a:r>
              <a:rPr lang="en-IN" sz="2000" dirty="0" smtClean="0"/>
              <a:t>statements</a:t>
            </a:r>
            <a:endParaRPr lang="en-IN" sz="2000" dirty="0"/>
          </a:p>
          <a:p>
            <a:pPr marL="457200" indent="-457200">
              <a:buFont typeface="+mj-lt"/>
              <a:buAutoNum type="alphaLcPeriod"/>
              <a:tabLst>
                <a:tab pos="342900" algn="l"/>
              </a:tabLst>
            </a:pPr>
            <a:r>
              <a:rPr lang="en-IN" sz="2000" dirty="0" smtClean="0"/>
              <a:t>Changing inventory costing method from LIFO to average cost method</a:t>
            </a:r>
          </a:p>
          <a:p>
            <a:pPr marL="457200" indent="-457200">
              <a:buFont typeface="+mj-lt"/>
              <a:buAutoNum type="alphaLcPeriod"/>
              <a:tabLst>
                <a:tab pos="342900" algn="l"/>
              </a:tabLst>
            </a:pPr>
            <a:r>
              <a:rPr lang="en-IN" sz="2000" dirty="0" smtClean="0"/>
              <a:t>Modifying </a:t>
            </a:r>
            <a:r>
              <a:rPr lang="en-IN" sz="2000" dirty="0"/>
              <a:t>the amount of bad debt expense in accounts receivables as new information on customer insolvency is </a:t>
            </a:r>
            <a:r>
              <a:rPr lang="en-IN" sz="2000" dirty="0" smtClean="0"/>
              <a:t>obtained</a:t>
            </a:r>
            <a:endParaRPr lang="en-IN" sz="2000" dirty="0"/>
          </a:p>
          <a:p>
            <a:pPr marL="457200" indent="-457200">
              <a:buFont typeface="+mj-lt"/>
              <a:buAutoNum type="alphaLcPeriod"/>
              <a:tabLst>
                <a:tab pos="342900" algn="l"/>
              </a:tabLst>
            </a:pPr>
            <a:r>
              <a:rPr lang="en-IN" sz="2000" dirty="0"/>
              <a:t>Correcting a material error in financial statements that have already been released to </a:t>
            </a:r>
            <a:r>
              <a:rPr lang="en-IN" sz="2000" dirty="0" smtClean="0"/>
              <a:t>investors</a:t>
            </a:r>
            <a:endParaRPr lang="en-IN" sz="2000" dirty="0"/>
          </a:p>
          <a:p>
            <a:pPr marL="457200" indent="-457200">
              <a:buFont typeface="+mj-lt"/>
              <a:buAutoNum type="alphaLcPeriod"/>
              <a:tabLst>
                <a:tab pos="342900" algn="l"/>
              </a:tabLst>
            </a:pPr>
            <a:endParaRPr lang="en-US" sz="1600" dirty="0"/>
          </a:p>
          <a:p>
            <a:pPr marL="2286000" lvl="5" indent="0">
              <a:buNone/>
              <a:tabLst>
                <a:tab pos="7772400" algn="dec"/>
              </a:tabLst>
              <a:defRPr/>
            </a:pPr>
            <a:endParaRPr lang="en-US" sz="1600" dirty="0"/>
          </a:p>
        </p:txBody>
      </p:sp>
      <p:sp>
        <p:nvSpPr>
          <p:cNvPr id="2" name="Oval 1"/>
          <p:cNvSpPr/>
          <p:nvPr/>
        </p:nvSpPr>
        <p:spPr bwMode="auto">
          <a:xfrm>
            <a:off x="683568" y="268796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7" name="TextBox 6"/>
          <p:cNvSpPr txBox="1"/>
          <p:nvPr/>
        </p:nvSpPr>
        <p:spPr>
          <a:xfrm>
            <a:off x="762049" y="4581128"/>
            <a:ext cx="8013600" cy="1785104"/>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1200"/>
              </a:spcAft>
            </a:pPr>
            <a:r>
              <a:rPr lang="en-IN" sz="2000" dirty="0" smtClean="0"/>
              <a:t>The correct answer is </a:t>
            </a:r>
            <a:r>
              <a:rPr lang="en-IN" sz="2000" i="1" dirty="0" smtClean="0"/>
              <a:t>b</a:t>
            </a:r>
            <a:r>
              <a:rPr lang="en-IN" sz="2000" dirty="0" smtClean="0"/>
              <a:t>. A </a:t>
            </a:r>
            <a:r>
              <a:rPr lang="en-IN" sz="2000" dirty="0"/>
              <a:t>change in accounting principle is the change from one accepted method to another (such as LIFO to the average cost </a:t>
            </a:r>
            <a:r>
              <a:rPr lang="en-IN" sz="2000" dirty="0" smtClean="0"/>
              <a:t>method). </a:t>
            </a:r>
            <a:endParaRPr lang="en-IN" sz="2000" dirty="0"/>
          </a:p>
          <a:p>
            <a:r>
              <a:rPr lang="en-IN" sz="2000" dirty="0"/>
              <a:t>Answer </a:t>
            </a:r>
            <a:r>
              <a:rPr lang="en-IN" sz="2000" i="1" dirty="0"/>
              <a:t>c</a:t>
            </a:r>
            <a:r>
              <a:rPr lang="en-IN" sz="2000" dirty="0"/>
              <a:t> is a change in estimate. </a:t>
            </a:r>
            <a:r>
              <a:rPr lang="en-IN" sz="2000" dirty="0" smtClean="0"/>
              <a:t>Answers </a:t>
            </a:r>
            <a:r>
              <a:rPr lang="en-IN" sz="2000" i="1" dirty="0"/>
              <a:t>a</a:t>
            </a:r>
            <a:r>
              <a:rPr lang="en-IN" sz="2000" dirty="0"/>
              <a:t> and </a:t>
            </a:r>
            <a:r>
              <a:rPr lang="en-IN" sz="2000" i="1" dirty="0"/>
              <a:t>d</a:t>
            </a:r>
            <a:r>
              <a:rPr lang="en-IN" sz="2000" dirty="0"/>
              <a:t> are correction of accounting errors.</a:t>
            </a:r>
          </a:p>
        </p:txBody>
      </p:sp>
      <p:sp>
        <p:nvSpPr>
          <p:cNvPr id="8"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-5</a:t>
            </a:r>
            <a:endParaRPr lang="en-IN" sz="1500" dirty="0"/>
          </a:p>
        </p:txBody>
      </p:sp>
      <p:sp>
        <p:nvSpPr>
          <p:cNvPr id="9" name="TextBox 8"/>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451509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20062"/>
          </a:xfrm>
        </p:spPr>
        <p:txBody>
          <a:bodyPr/>
          <a:lstStyle/>
          <a:p>
            <a:pPr algn="ctr"/>
            <a:r>
              <a:rPr lang="en-US" dirty="0"/>
              <a:t>Comprehensive Income</a:t>
            </a:r>
          </a:p>
        </p:txBody>
      </p:sp>
      <p:sp>
        <p:nvSpPr>
          <p:cNvPr id="3" name="Content Placeholder 2"/>
          <p:cNvSpPr>
            <a:spLocks noGrp="1"/>
          </p:cNvSpPr>
          <p:nvPr>
            <p:ph idx="1"/>
          </p:nvPr>
        </p:nvSpPr>
        <p:spPr>
          <a:xfrm>
            <a:off x="796362" y="920063"/>
            <a:ext cx="8013600" cy="5749297"/>
          </a:xfrm>
        </p:spPr>
        <p:txBody>
          <a:bodyPr>
            <a:normAutofit/>
          </a:bodyPr>
          <a:lstStyle/>
          <a:p>
            <a:r>
              <a:rPr lang="en-US" sz="2400" dirty="0"/>
              <a:t>Provides a broader perspective of income and includes all revenues, expenses, gains, and losses for the period</a:t>
            </a:r>
          </a:p>
          <a:p>
            <a:pPr lvl="1"/>
            <a:r>
              <a:rPr lang="en-US" sz="2000" dirty="0"/>
              <a:t>Includes net income plus other changes in shareholders’ equity that do not represent transactions with </a:t>
            </a:r>
            <a:r>
              <a:rPr lang="en-US" sz="2000" dirty="0" smtClean="0"/>
              <a:t>owners </a:t>
            </a:r>
          </a:p>
          <a:p>
            <a:pPr lvl="1"/>
            <a:endParaRPr lang="en-US" sz="2000" dirty="0"/>
          </a:p>
          <a:p>
            <a:pPr lvl="1"/>
            <a:endParaRPr lang="en-US" sz="2000" dirty="0" smtClean="0"/>
          </a:p>
          <a:p>
            <a:pPr lvl="1"/>
            <a:endParaRPr lang="en-US" sz="2000" dirty="0"/>
          </a:p>
          <a:p>
            <a:r>
              <a:rPr lang="en-US" sz="2400" dirty="0" smtClean="0"/>
              <a:t>These </a:t>
            </a:r>
            <a:r>
              <a:rPr lang="en-US" sz="2400" dirty="0"/>
              <a:t>other gains and losses are reported as </a:t>
            </a:r>
            <a:r>
              <a:rPr lang="en-US" sz="2400" b="1" dirty="0">
                <a:solidFill>
                  <a:srgbClr val="2E75B6"/>
                </a:solidFill>
              </a:rPr>
              <a:t>other comprehensive income (OCI</a:t>
            </a:r>
            <a:r>
              <a:rPr lang="en-US" sz="2400" b="1" dirty="0" smtClean="0">
                <a:solidFill>
                  <a:srgbClr val="2E75B6"/>
                </a:solidFill>
              </a:rPr>
              <a:t>)</a:t>
            </a:r>
            <a:r>
              <a:rPr lang="en-US" sz="2400" dirty="0" smtClean="0"/>
              <a:t> items</a:t>
            </a:r>
            <a:endParaRPr lang="en-US" sz="2400" dirty="0"/>
          </a:p>
          <a:p>
            <a:pPr marL="0" lvl="0" indent="0">
              <a:buNone/>
            </a:pPr>
            <a:r>
              <a:rPr lang="en-US" sz="2400" b="1" dirty="0" smtClean="0">
                <a:solidFill>
                  <a:srgbClr val="C00000"/>
                </a:solidFill>
              </a:rPr>
              <a:t>OCI items:</a:t>
            </a:r>
            <a:endParaRPr lang="en-US" sz="2400" b="1" dirty="0">
              <a:solidFill>
                <a:srgbClr val="C00000"/>
              </a:solidFill>
            </a:endParaRPr>
          </a:p>
          <a:p>
            <a:pPr lvl="0"/>
            <a:r>
              <a:rPr lang="en-US" sz="2400" dirty="0">
                <a:solidFill>
                  <a:prstClr val="black"/>
                </a:solidFill>
              </a:rPr>
              <a:t>Net unrealized </a:t>
            </a:r>
            <a:r>
              <a:rPr lang="en-US" sz="2400" dirty="0" smtClean="0">
                <a:solidFill>
                  <a:prstClr val="black"/>
                </a:solidFill>
              </a:rPr>
              <a:t>holdings, gains, </a:t>
            </a:r>
            <a:r>
              <a:rPr lang="en-US" sz="2400" dirty="0">
                <a:solidFill>
                  <a:prstClr val="black"/>
                </a:solidFill>
              </a:rPr>
              <a:t>and losses on </a:t>
            </a:r>
            <a:r>
              <a:rPr lang="en-US" sz="2400" dirty="0" smtClean="0">
                <a:solidFill>
                  <a:prstClr val="black"/>
                </a:solidFill>
              </a:rPr>
              <a:t>investments</a:t>
            </a:r>
          </a:p>
          <a:p>
            <a:pPr lvl="0"/>
            <a:r>
              <a:rPr lang="en-US" sz="2400" dirty="0" smtClean="0"/>
              <a:t>Gains </a:t>
            </a:r>
            <a:r>
              <a:rPr lang="en-US" sz="2400" dirty="0"/>
              <a:t>(losses) from </a:t>
            </a:r>
            <a:r>
              <a:rPr lang="en-US" sz="2400" dirty="0" smtClean="0"/>
              <a:t>postretirement </a:t>
            </a:r>
            <a:r>
              <a:rPr lang="en-US" sz="2400" dirty="0"/>
              <a:t>benefit </a:t>
            </a:r>
            <a:r>
              <a:rPr lang="en-US" sz="2400" dirty="0" smtClean="0"/>
              <a:t>plans</a:t>
            </a:r>
          </a:p>
          <a:p>
            <a:pPr lvl="0"/>
            <a:r>
              <a:rPr lang="en-US" sz="2400" dirty="0" smtClean="0"/>
              <a:t>Deferred </a:t>
            </a:r>
            <a:r>
              <a:rPr lang="en-US" sz="2400" dirty="0"/>
              <a:t>gains (losses) from </a:t>
            </a:r>
            <a:r>
              <a:rPr lang="en-US" sz="2400" dirty="0" smtClean="0"/>
              <a:t>derivatives</a:t>
            </a:r>
          </a:p>
          <a:p>
            <a:pPr lvl="0"/>
            <a:r>
              <a:rPr lang="en-US" sz="2400" dirty="0" smtClean="0"/>
              <a:t>Foreign </a:t>
            </a:r>
            <a:r>
              <a:rPr lang="en-US" sz="2400" dirty="0"/>
              <a:t>currency translation </a:t>
            </a:r>
            <a:r>
              <a:rPr lang="en-US" sz="2400" dirty="0" smtClean="0"/>
              <a:t>adjustment</a:t>
            </a:r>
            <a:endParaRPr lang="en-US" sz="2400" dirty="0">
              <a:solidFill>
                <a:prstClr val="black"/>
              </a:solidFill>
            </a:endParaRPr>
          </a:p>
          <a:p>
            <a:endParaRPr lang="en-US" sz="2600" dirty="0"/>
          </a:p>
          <a:p>
            <a:pPr lvl="1"/>
            <a:endParaRPr lang="en-US" sz="2000" dirty="0"/>
          </a:p>
          <a:p>
            <a:pPr marL="0" indent="0">
              <a:buNone/>
            </a:pPr>
            <a:endParaRPr lang="en-US"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grpSp>
        <p:nvGrpSpPr>
          <p:cNvPr id="5" name="Group 4"/>
          <p:cNvGrpSpPr/>
          <p:nvPr/>
        </p:nvGrpSpPr>
        <p:grpSpPr>
          <a:xfrm>
            <a:off x="1187625" y="2568395"/>
            <a:ext cx="6768752" cy="738671"/>
            <a:chOff x="1066470" y="4899673"/>
            <a:chExt cx="6694717" cy="801152"/>
          </a:xfrm>
        </p:grpSpPr>
        <p:sp>
          <p:nvSpPr>
            <p:cNvPr id="4" name="TextBox 3"/>
            <p:cNvSpPr txBox="1"/>
            <p:nvPr/>
          </p:nvSpPr>
          <p:spPr>
            <a:xfrm>
              <a:off x="1066470" y="4899673"/>
              <a:ext cx="2520280" cy="767762"/>
            </a:xfrm>
            <a:prstGeom prst="rect">
              <a:avLst/>
            </a:prstGeom>
            <a:noFill/>
          </p:spPr>
          <p:txBody>
            <a:bodyPr wrap="square" rtlCol="0">
              <a:spAutoFit/>
            </a:bodyPr>
            <a:lstStyle/>
            <a:p>
              <a:pPr algn="ctr"/>
              <a:r>
                <a:rPr lang="en-US" sz="2000" b="1" dirty="0">
                  <a:solidFill>
                    <a:srgbClr val="C00000"/>
                  </a:solidFill>
                </a:rPr>
                <a:t>Comprehensive</a:t>
              </a:r>
            </a:p>
            <a:p>
              <a:pPr algn="ctr"/>
              <a:r>
                <a:rPr lang="en-US" sz="2000" b="1" dirty="0" smtClean="0">
                  <a:solidFill>
                    <a:srgbClr val="C00000"/>
                  </a:solidFill>
                </a:rPr>
                <a:t>Income</a:t>
              </a:r>
              <a:endParaRPr lang="en-US" sz="2000" b="1" dirty="0">
                <a:solidFill>
                  <a:srgbClr val="C00000"/>
                </a:solidFill>
              </a:endParaRPr>
            </a:p>
          </p:txBody>
        </p:sp>
        <p:sp>
          <p:nvSpPr>
            <p:cNvPr id="7" name="TextBox 6"/>
            <p:cNvSpPr txBox="1"/>
            <p:nvPr/>
          </p:nvSpPr>
          <p:spPr>
            <a:xfrm>
              <a:off x="2650404" y="5111327"/>
              <a:ext cx="1656184" cy="433952"/>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C00000"/>
                  </a:solidFill>
                </a:rPr>
                <a:t>=</a:t>
              </a:r>
            </a:p>
          </p:txBody>
        </p:sp>
        <p:sp>
          <p:nvSpPr>
            <p:cNvPr id="8" name="TextBox 7"/>
            <p:cNvSpPr txBox="1"/>
            <p:nvPr/>
          </p:nvSpPr>
          <p:spPr>
            <a:xfrm>
              <a:off x="3475843" y="4899673"/>
              <a:ext cx="1656184" cy="767762"/>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C00000"/>
                  </a:solidFill>
                </a:rPr>
                <a:t>Net</a:t>
              </a:r>
            </a:p>
            <a:p>
              <a:r>
                <a:rPr lang="en-US" sz="2000" dirty="0">
                  <a:solidFill>
                    <a:srgbClr val="C00000"/>
                  </a:solidFill>
                </a:rPr>
                <a:t>I</a:t>
              </a:r>
              <a:r>
                <a:rPr lang="en-US" sz="2000" dirty="0" smtClean="0">
                  <a:solidFill>
                    <a:srgbClr val="C00000"/>
                  </a:solidFill>
                </a:rPr>
                <a:t>ncome</a:t>
              </a:r>
              <a:endParaRPr lang="en-US" sz="2000" dirty="0">
                <a:solidFill>
                  <a:srgbClr val="C00000"/>
                </a:solidFill>
              </a:endParaRPr>
            </a:p>
          </p:txBody>
        </p:sp>
        <p:sp>
          <p:nvSpPr>
            <p:cNvPr id="9" name="TextBox 8"/>
            <p:cNvSpPr txBox="1"/>
            <p:nvPr/>
          </p:nvSpPr>
          <p:spPr>
            <a:xfrm>
              <a:off x="4698710" y="5066577"/>
              <a:ext cx="549384" cy="433953"/>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9E1616"/>
                  </a:solidFill>
                </a:rPr>
                <a:t>+</a:t>
              </a:r>
            </a:p>
          </p:txBody>
        </p:sp>
        <p:sp>
          <p:nvSpPr>
            <p:cNvPr id="10" name="TextBox 9"/>
            <p:cNvSpPr txBox="1"/>
            <p:nvPr/>
          </p:nvSpPr>
          <p:spPr>
            <a:xfrm>
              <a:off x="5215832" y="4933063"/>
              <a:ext cx="2545355" cy="767762"/>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C00000"/>
                  </a:solidFill>
                </a:rPr>
                <a:t>Other Comprehensive</a:t>
              </a:r>
            </a:p>
            <a:p>
              <a:r>
                <a:rPr lang="en-US" sz="2000" dirty="0">
                  <a:solidFill>
                    <a:srgbClr val="C00000"/>
                  </a:solidFill>
                </a:rPr>
                <a:t>Income</a:t>
              </a:r>
            </a:p>
          </p:txBody>
        </p:sp>
      </p:grpSp>
    </p:spTree>
    <p:extLst>
      <p:ext uri="{BB962C8B-B14F-4D97-AF65-F5344CB8AC3E}">
        <p14:creationId xmlns:p14="http://schemas.microsoft.com/office/powerpoint/2010/main" val="757850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500"/>
                                        <p:tgtEl>
                                          <p:spTgt spid="3">
                                            <p:txEl>
                                              <p:pRg st="8" end="8"/>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0" end="10"/>
                                            </p:txEl>
                                          </p:spTgt>
                                        </p:tgtEl>
                                        <p:attrNameLst>
                                          <p:attrName>style.visibility</p:attrName>
                                        </p:attrNameLst>
                                      </p:cBhvr>
                                      <p:to>
                                        <p:strVal val="visible"/>
                                      </p:to>
                                    </p:set>
                                    <p:animEffect transition="in" filter="fade">
                                      <p:cBhvr>
                                        <p:cTn id="30"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Flexibility in Reporting</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7" name="TextBox 6"/>
          <p:cNvSpPr txBox="1"/>
          <p:nvPr/>
        </p:nvSpPr>
        <p:spPr>
          <a:xfrm>
            <a:off x="1174489" y="1294067"/>
            <a:ext cx="7208001" cy="89255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600" dirty="0"/>
              <a:t>Information in the income statement and other comprehensive income items can be presented as: </a:t>
            </a:r>
          </a:p>
        </p:txBody>
      </p:sp>
      <p:sp>
        <p:nvSpPr>
          <p:cNvPr id="9" name="TextBox 8"/>
          <p:cNvSpPr txBox="1"/>
          <p:nvPr/>
        </p:nvSpPr>
        <p:spPr>
          <a:xfrm>
            <a:off x="755577" y="2832611"/>
            <a:ext cx="3600400" cy="129266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a:t>Single, continuous statement of comprehensive income</a:t>
            </a:r>
            <a:endParaRPr lang="en-US" sz="2600" dirty="0"/>
          </a:p>
        </p:txBody>
      </p:sp>
      <p:sp>
        <p:nvSpPr>
          <p:cNvPr id="10" name="TextBox 9"/>
          <p:cNvSpPr txBox="1"/>
          <p:nvPr/>
        </p:nvSpPr>
        <p:spPr>
          <a:xfrm>
            <a:off x="5292079" y="2845385"/>
            <a:ext cx="3090411" cy="129266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a:t>Two </a:t>
            </a:r>
            <a:r>
              <a:rPr lang="en-IN" sz="2600" dirty="0" smtClean="0"/>
              <a:t>separate, </a:t>
            </a:r>
            <a:r>
              <a:rPr lang="en-IN" sz="2600" dirty="0"/>
              <a:t>but consecutive statements</a:t>
            </a:r>
          </a:p>
        </p:txBody>
      </p:sp>
      <p:cxnSp>
        <p:nvCxnSpPr>
          <p:cNvPr id="12" name="Straight Connector 11"/>
          <p:cNvCxnSpPr>
            <a:stCxn id="7" idx="2"/>
            <a:endCxn id="9" idx="0"/>
          </p:cNvCxnSpPr>
          <p:nvPr/>
        </p:nvCxnSpPr>
        <p:spPr>
          <a:xfrm flipH="1">
            <a:off x="2555777" y="2186619"/>
            <a:ext cx="2222713" cy="645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7" idx="2"/>
            <a:endCxn id="10" idx="0"/>
          </p:cNvCxnSpPr>
          <p:nvPr/>
        </p:nvCxnSpPr>
        <p:spPr>
          <a:xfrm>
            <a:off x="4778490" y="2186619"/>
            <a:ext cx="2058795" cy="6587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157806" y="4725144"/>
            <a:ext cx="2142386" cy="892552"/>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solidFill>
                  <a:schemeClr val="tx1"/>
                </a:solidFill>
              </a:rPr>
              <a:t>Income statement </a:t>
            </a:r>
          </a:p>
        </p:txBody>
      </p:sp>
      <p:sp>
        <p:nvSpPr>
          <p:cNvPr id="16" name="TextBox 15"/>
          <p:cNvSpPr txBox="1"/>
          <p:nvPr/>
        </p:nvSpPr>
        <p:spPr>
          <a:xfrm>
            <a:off x="6444208" y="4725144"/>
            <a:ext cx="2592288" cy="1292662"/>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solidFill>
                  <a:schemeClr val="tx1"/>
                </a:solidFill>
              </a:rPr>
              <a:t>Statement of comprehensive income</a:t>
            </a:r>
          </a:p>
        </p:txBody>
      </p:sp>
      <p:cxnSp>
        <p:nvCxnSpPr>
          <p:cNvPr id="18" name="Straight Connector 17"/>
          <p:cNvCxnSpPr>
            <a:stCxn id="10" idx="2"/>
            <a:endCxn id="15" idx="0"/>
          </p:cNvCxnSpPr>
          <p:nvPr/>
        </p:nvCxnSpPr>
        <p:spPr>
          <a:xfrm flipH="1">
            <a:off x="5228999" y="4138047"/>
            <a:ext cx="1608286" cy="587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0" idx="2"/>
            <a:endCxn id="16" idx="0"/>
          </p:cNvCxnSpPr>
          <p:nvPr/>
        </p:nvCxnSpPr>
        <p:spPr>
          <a:xfrm>
            <a:off x="6837285" y="4138047"/>
            <a:ext cx="903067" cy="587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209637" y="4740002"/>
            <a:ext cx="2592288" cy="1292662"/>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solidFill>
                  <a:schemeClr val="tx1"/>
                </a:solidFill>
              </a:rPr>
              <a:t>Statement of comprehensive income</a:t>
            </a:r>
          </a:p>
        </p:txBody>
      </p:sp>
      <p:cxnSp>
        <p:nvCxnSpPr>
          <p:cNvPr id="28" name="Straight Connector 27"/>
          <p:cNvCxnSpPr>
            <a:endCxn id="27" idx="0"/>
          </p:cNvCxnSpPr>
          <p:nvPr/>
        </p:nvCxnSpPr>
        <p:spPr>
          <a:xfrm>
            <a:off x="2505781" y="4138047"/>
            <a:ext cx="0" cy="6019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36503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par>
                                <p:cTn id="28" presetID="22" presetClass="entr" presetSubtype="1"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22" presetClass="entr" presetSubtype="1"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up)">
                                      <p:cBhvr>
                                        <p:cTn id="33" dur="500"/>
                                        <p:tgtEl>
                                          <p:spTgt spid="28"/>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5" grpId="0" animBg="1"/>
      <p:bldP spid="16" grpId="0" animBg="1"/>
      <p:bldP spid="2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2" name="Title 1"/>
          <p:cNvSpPr>
            <a:spLocks noGrp="1"/>
          </p:cNvSpPr>
          <p:nvPr>
            <p:ph type="title"/>
          </p:nvPr>
        </p:nvSpPr>
        <p:spPr/>
        <p:txBody>
          <a:bodyPr/>
          <a:lstStyle/>
          <a:p>
            <a:r>
              <a:rPr lang="en-US" dirty="0"/>
              <a:t>Comprehensive Income as a Separate Statement</a:t>
            </a:r>
          </a:p>
        </p:txBody>
      </p:sp>
      <p:graphicFrame>
        <p:nvGraphicFramePr>
          <p:cNvPr id="6" name="Table 5"/>
          <p:cNvGraphicFramePr>
            <a:graphicFrameLocks noGrp="1"/>
          </p:cNvGraphicFramePr>
          <p:nvPr>
            <p:extLst>
              <p:ext uri="{D42A27DB-BD31-4B8C-83A1-F6EECF244321}">
                <p14:modId xmlns:p14="http://schemas.microsoft.com/office/powerpoint/2010/main" val="3665308670"/>
              </p:ext>
            </p:extLst>
          </p:nvPr>
        </p:nvGraphicFramePr>
        <p:xfrm>
          <a:off x="1892659" y="1196752"/>
          <a:ext cx="6120680" cy="2473960"/>
        </p:xfrm>
        <a:graphic>
          <a:graphicData uri="http://schemas.openxmlformats.org/drawingml/2006/table">
            <a:tbl>
              <a:tblPr firstRow="1" bandRow="1">
                <a:tableStyleId>{2D5ABB26-0587-4C30-8999-92F81FD0307C}</a:tableStyleId>
              </a:tblPr>
              <a:tblGrid>
                <a:gridCol w="4680520">
                  <a:extLst>
                    <a:ext uri="{9D8B030D-6E8A-4147-A177-3AD203B41FA5}">
                      <a16:colId xmlns:a16="http://schemas.microsoft.com/office/drawing/2014/main" xmlns="" val="20000"/>
                    </a:ext>
                  </a:extLst>
                </a:gridCol>
                <a:gridCol w="792088">
                  <a:extLst>
                    <a:ext uri="{9D8B030D-6E8A-4147-A177-3AD203B41FA5}">
                      <a16:colId xmlns:a16="http://schemas.microsoft.com/office/drawing/2014/main" xmlns="" val="20001"/>
                    </a:ext>
                  </a:extLst>
                </a:gridCol>
                <a:gridCol w="648072">
                  <a:extLst>
                    <a:ext uri="{9D8B030D-6E8A-4147-A177-3AD203B41FA5}">
                      <a16:colId xmlns:a16="http://schemas.microsoft.com/office/drawing/2014/main" xmlns="" val="20002"/>
                    </a:ext>
                  </a:extLst>
                </a:gridCol>
              </a:tblGrid>
              <a:tr h="370840">
                <a:tc>
                  <a:txBody>
                    <a:bodyPr/>
                    <a:lstStyle/>
                    <a:p>
                      <a:endParaRPr lang="en-US" sz="12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 in millions)</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sz="1400" dirty="0"/>
                    </a:p>
                  </a:txBody>
                  <a:tcPr/>
                </a:tc>
                <a:extLst>
                  <a:ext uri="{0D108BD9-81ED-4DB2-BD59-A6C34878D82A}">
                    <a16:rowId xmlns:a16="http://schemas.microsoft.com/office/drawing/2014/main" xmlns="" val="10000"/>
                  </a:ext>
                </a:extLst>
              </a:tr>
              <a:tr h="19551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Net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200" dirty="0"/>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$xxx</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21357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Other comprehensive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l"/>
                      <a:endParaRPr lang="en-US" sz="1200" dirty="0"/>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2458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Net unrealized holding gains (losses) on investments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282575" algn="l" defTabSz="457200" rtl="0" eaLnBrk="1" fontAlgn="auto" latinLnBrk="0" hangingPunct="1">
                        <a:lnSpc>
                          <a:spcPct val="100000"/>
                        </a:lnSpc>
                        <a:spcBef>
                          <a:spcPts val="0"/>
                        </a:spcBef>
                        <a:spcAft>
                          <a:spcPts val="0"/>
                        </a:spcAft>
                        <a:buClrTx/>
                        <a:buSzTx/>
                        <a:buFontTx/>
                        <a:buNone/>
                        <a:tabLst/>
                        <a:defRPr/>
                      </a:pPr>
                      <a:r>
                        <a:rPr lang="en-US" sz="1200" dirty="0"/>
                        <a:t>$x     </a:t>
                      </a:r>
                      <a:r>
                        <a:rPr lang="en-US" sz="1200" baseline="0" dirty="0"/>
                        <a:t> </a:t>
                      </a:r>
                      <a:r>
                        <a:rPr lang="en-US" sz="1200" dirty="0"/>
                        <a:t> </a:t>
                      </a:r>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411436">
                <a:tc>
                  <a:txBody>
                    <a:bodyPr/>
                    <a:lstStyle/>
                    <a:p>
                      <a:r>
                        <a:rPr lang="en-US" sz="1200" dirty="0"/>
                        <a:t>   Gains (losses) from and amendments to postretirement benefit plans</a:t>
                      </a:r>
                    </a:p>
                    <a:p>
                      <a:r>
                        <a:rPr lang="en-US" sz="1200" dirty="0"/>
                        <a:t>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338138" algn="l" defTabSz="457200" rtl="0" eaLnBrk="1" fontAlgn="auto" latinLnBrk="0" hangingPunct="1">
                        <a:lnSpc>
                          <a:spcPct val="100000"/>
                        </a:lnSpc>
                        <a:spcBef>
                          <a:spcPts val="0"/>
                        </a:spcBef>
                        <a:spcAft>
                          <a:spcPts val="0"/>
                        </a:spcAft>
                        <a:buClrTx/>
                        <a:buSzTx/>
                        <a:buFontTx/>
                        <a:buNone/>
                        <a:tabLst/>
                        <a:defRPr/>
                      </a:pPr>
                      <a:r>
                        <a:rPr lang="en-US" sz="1200" dirty="0"/>
                        <a:t>(x)</a:t>
                      </a:r>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16609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Deferred gains (losses) from derivatives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338138" algn="l" defTabSz="457200" rtl="0" eaLnBrk="1" fontAlgn="auto" latinLnBrk="0" hangingPunct="1">
                        <a:lnSpc>
                          <a:spcPct val="100000"/>
                        </a:lnSpc>
                        <a:spcBef>
                          <a:spcPts val="0"/>
                        </a:spcBef>
                        <a:spcAft>
                          <a:spcPts val="0"/>
                        </a:spcAft>
                        <a:buClrTx/>
                        <a:buSzTx/>
                        <a:buFontTx/>
                        <a:buNone/>
                        <a:tabLst/>
                        <a:defRPr/>
                      </a:pPr>
                      <a:r>
                        <a:rPr lang="en-US" sz="1200" dirty="0"/>
                        <a:t>(x)</a:t>
                      </a:r>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2281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Foreign currency translation adjustment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indent="225425" algn="l"/>
                      <a:r>
                        <a:rPr lang="en-US" sz="1200" u="sng" dirty="0"/>
                        <a:t>    x</a:t>
                      </a:r>
                    </a:p>
                  </a:txBody>
                  <a:tcPr>
                    <a:solidFill>
                      <a:srgbClr val="FFFAB0"/>
                    </a:solidFill>
                  </a:tcPr>
                </a:tc>
                <a:tc>
                  <a:txBody>
                    <a:bodyPr/>
                    <a:lstStyle/>
                    <a:p>
                      <a:pPr algn="r"/>
                      <a:r>
                        <a:rPr lang="en-US" sz="1200" u="sng" dirty="0"/>
                        <a:t>   xx</a:t>
                      </a: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2412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Comprehensive income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sz="1200" dirty="0"/>
                    </a:p>
                  </a:txBody>
                  <a:tcPr>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dbl" dirty="0"/>
                        <a:t>$xxx</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7"/>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28118524"/>
              </p:ext>
            </p:extLst>
          </p:nvPr>
        </p:nvGraphicFramePr>
        <p:xfrm>
          <a:off x="2286873" y="3865487"/>
          <a:ext cx="5289395" cy="2736306"/>
        </p:xfrm>
        <a:graphic>
          <a:graphicData uri="http://schemas.openxmlformats.org/drawingml/2006/table">
            <a:tbl>
              <a:tblPr firstRow="1" bandRow="1">
                <a:tableStyleId>{2D5ABB26-0587-4C30-8999-92F81FD0307C}</a:tableStyleId>
              </a:tblPr>
              <a:tblGrid>
                <a:gridCol w="3652506">
                  <a:extLst>
                    <a:ext uri="{9D8B030D-6E8A-4147-A177-3AD203B41FA5}">
                      <a16:colId xmlns:a16="http://schemas.microsoft.com/office/drawing/2014/main" xmlns="" val="20000"/>
                    </a:ext>
                  </a:extLst>
                </a:gridCol>
                <a:gridCol w="912519">
                  <a:extLst>
                    <a:ext uri="{9D8B030D-6E8A-4147-A177-3AD203B41FA5}">
                      <a16:colId xmlns:a16="http://schemas.microsoft.com/office/drawing/2014/main" xmlns="" val="20001"/>
                    </a:ext>
                  </a:extLst>
                </a:gridCol>
                <a:gridCol w="724370">
                  <a:extLst>
                    <a:ext uri="{9D8B030D-6E8A-4147-A177-3AD203B41FA5}">
                      <a16:colId xmlns:a16="http://schemas.microsoft.com/office/drawing/2014/main" xmlns="" val="20002"/>
                    </a:ext>
                  </a:extLst>
                </a:gridCol>
              </a:tblGrid>
              <a:tr h="659224">
                <a:tc gridSpan="3">
                  <a:txBody>
                    <a:bodyPr/>
                    <a:lstStyle/>
                    <a:p>
                      <a:pPr algn="ctr"/>
                      <a:r>
                        <a:rPr lang="en-US" sz="1200" b="1" dirty="0"/>
                        <a:t>ASTRO-MED, INC.</a:t>
                      </a:r>
                    </a:p>
                    <a:p>
                      <a:pPr algn="ctr"/>
                      <a:r>
                        <a:rPr lang="en-US" sz="1200" b="1" dirty="0"/>
                        <a:t>Consolidated Statements of Comprehensive Income </a:t>
                      </a:r>
                    </a:p>
                    <a:p>
                      <a:pPr algn="ctr"/>
                      <a:r>
                        <a:rPr lang="en-US" sz="1200" b="1" dirty="0"/>
                        <a:t>For the Years Ended January 31</a:t>
                      </a:r>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381932">
                <a:tc>
                  <a:txBody>
                    <a:bodyPr/>
                    <a:lstStyle/>
                    <a:p>
                      <a:r>
                        <a:rPr lang="en-US" sz="1200" dirty="0"/>
                        <a:t>($ in thousands)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b="1" dirty="0"/>
                        <a:t>2015</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b="1" dirty="0"/>
                        <a:t>2014</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282525">
                <a:tc>
                  <a:txBody>
                    <a:bodyPr/>
                    <a:lstStyle/>
                    <a:p>
                      <a:r>
                        <a:rPr lang="en-US" sz="1200" dirty="0"/>
                        <a:t>Net income</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1200" b="1" u="sng" dirty="0" smtClean="0">
                          <a:solidFill>
                            <a:srgbClr val="C00000"/>
                          </a:solidFill>
                          <a:uFill>
                            <a:solidFill>
                              <a:schemeClr val="tx1"/>
                            </a:solidFill>
                          </a:uFill>
                        </a:rPr>
                        <a:t>$4,662  </a:t>
                      </a:r>
                      <a:endParaRPr lang="en-US" sz="1200" b="1" u="sng" dirty="0">
                        <a:solidFill>
                          <a:srgbClr val="C00000"/>
                        </a:solidFill>
                        <a:uFill>
                          <a:solidFill>
                            <a:schemeClr val="tx1"/>
                          </a:solidFill>
                        </a:uFill>
                      </a:endParaRP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1200" u="sng" dirty="0"/>
                        <a:t>$3,212   </a:t>
                      </a:r>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282525">
                <a:tc>
                  <a:txBody>
                    <a:bodyPr/>
                    <a:lstStyle/>
                    <a:p>
                      <a:r>
                        <a:rPr lang="en-US" sz="1200" dirty="0"/>
                        <a:t>Other comprehensive income (loss), net</a:t>
                      </a:r>
                      <a:r>
                        <a:rPr lang="en-US" sz="1200" baseline="0" dirty="0"/>
                        <a:t> </a:t>
                      </a:r>
                      <a:r>
                        <a:rPr lang="en-US" sz="1200" dirty="0"/>
                        <a:t>of taxes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282525">
                <a:tc>
                  <a:txBody>
                    <a:bodyPr/>
                    <a:lstStyle/>
                    <a:p>
                      <a:r>
                        <a:rPr lang="en-US" sz="1200" smtClean="0"/>
                        <a:t>      Foreign </a:t>
                      </a:r>
                      <a:r>
                        <a:rPr lang="en-US" sz="1200" dirty="0"/>
                        <a:t>currency translation adjustments</a:t>
                      </a:r>
                    </a:p>
                  </a:txBody>
                  <a:tcPr>
                    <a:solidFill>
                      <a:srgbClr val="CEE6F3"/>
                    </a:solidFill>
                  </a:tcPr>
                </a:tc>
                <a:tc>
                  <a:txBody>
                    <a:bodyPr/>
                    <a:lstStyle/>
                    <a:p>
                      <a:pPr algn="r"/>
                      <a:r>
                        <a:rPr lang="en-US" sz="1200" dirty="0"/>
                        <a:t>(866) </a:t>
                      </a:r>
                    </a:p>
                  </a:txBody>
                  <a:tcPr>
                    <a:lnR w="12700" cap="flat" cmpd="sng" algn="ctr">
                      <a:noFill/>
                      <a:prstDash val="solid"/>
                      <a:round/>
                      <a:headEnd type="none" w="med" len="med"/>
                      <a:tailEnd type="none" w="med" len="med"/>
                    </a:lnR>
                    <a:solidFill>
                      <a:srgbClr val="CEE6F3"/>
                    </a:solidFill>
                  </a:tcPr>
                </a:tc>
                <a:tc>
                  <a:txBody>
                    <a:bodyPr/>
                    <a:lstStyle/>
                    <a:p>
                      <a:pPr algn="r"/>
                      <a:r>
                        <a:rPr lang="en-US" sz="1200" dirty="0"/>
                        <a:t>(14)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282525">
                <a:tc>
                  <a:txBody>
                    <a:bodyPr/>
                    <a:lstStyle/>
                    <a:p>
                      <a:r>
                        <a:rPr lang="en-US" sz="1200" smtClean="0"/>
                        <a:t>      Unrealized </a:t>
                      </a:r>
                      <a:r>
                        <a:rPr lang="en-US" sz="1200" dirty="0"/>
                        <a:t>gain (loss) on securities available</a:t>
                      </a:r>
                      <a:r>
                        <a:rPr lang="en-US" sz="1200" baseline="0" dirty="0"/>
                        <a:t> </a:t>
                      </a:r>
                      <a:r>
                        <a:rPr lang="en-US" sz="1200" dirty="0"/>
                        <a:t>for sale</a:t>
                      </a:r>
                    </a:p>
                  </a:txBody>
                  <a:tcPr>
                    <a:solidFill>
                      <a:srgbClr val="CEE6F3"/>
                    </a:solidFill>
                  </a:tcPr>
                </a:tc>
                <a:tc>
                  <a:txBody>
                    <a:bodyPr/>
                    <a:lstStyle/>
                    <a:p>
                      <a:pPr algn="r"/>
                      <a:r>
                        <a:rPr lang="en-US" sz="1200" u="sng" dirty="0"/>
                        <a:t>       (9)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17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282525">
                <a:tc>
                  <a:txBody>
                    <a:bodyPr/>
                    <a:lstStyle/>
                    <a:p>
                      <a:r>
                        <a:rPr lang="en-US" sz="1200" smtClean="0"/>
                        <a:t>          Other </a:t>
                      </a:r>
                      <a:r>
                        <a:rPr lang="en-US" sz="1200" dirty="0"/>
                        <a:t>comprehensive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b="1" u="sng" dirty="0">
                          <a:solidFill>
                            <a:srgbClr val="C00000"/>
                          </a:solidFill>
                          <a:uFill>
                            <a:solidFill>
                              <a:schemeClr val="tx1"/>
                            </a:solidFill>
                          </a:uFill>
                        </a:rPr>
                        <a:t>   (875)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3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282525">
                <a:tc>
                  <a:txBody>
                    <a:bodyPr/>
                    <a:lstStyle/>
                    <a:p>
                      <a:r>
                        <a:rPr lang="en-US" sz="1200" dirty="0"/>
                        <a:t>Comprehensive income</a:t>
                      </a:r>
                    </a:p>
                  </a:txBody>
                  <a:tcPr>
                    <a:solidFill>
                      <a:srgbClr val="CEE6F3"/>
                    </a:solidFill>
                  </a:tcPr>
                </a:tc>
                <a:tc>
                  <a:txBody>
                    <a:bodyPr/>
                    <a:lstStyle/>
                    <a:p>
                      <a:pPr algn="r"/>
                      <a:r>
                        <a:rPr lang="en-US" sz="1200" u="dbl" dirty="0"/>
                        <a:t>$3,787  </a:t>
                      </a:r>
                    </a:p>
                  </a:txBody>
                  <a:tcPr>
                    <a:lnR w="12700" cap="flat" cmpd="sng" algn="ctr">
                      <a:noFill/>
                      <a:prstDash val="solid"/>
                      <a:round/>
                      <a:headEnd type="none" w="med" len="med"/>
                      <a:tailEnd type="none" w="med" len="med"/>
                    </a:lnR>
                    <a:solidFill>
                      <a:srgbClr val="CEE6F3"/>
                    </a:solidFill>
                  </a:tcPr>
                </a:tc>
                <a:tc>
                  <a:txBody>
                    <a:bodyPr/>
                    <a:lstStyle/>
                    <a:p>
                      <a:pPr algn="r"/>
                      <a:r>
                        <a:rPr lang="en-US" sz="1200" u="dbl" dirty="0"/>
                        <a:t>$3,215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bl>
          </a:graphicData>
        </a:graphic>
      </p:graphicFrame>
      <p:sp>
        <p:nvSpPr>
          <p:cNvPr id="8" name="Rectangle 7"/>
          <p:cNvSpPr/>
          <p:nvPr/>
        </p:nvSpPr>
        <p:spPr>
          <a:xfrm>
            <a:off x="1871231" y="1591056"/>
            <a:ext cx="6120680" cy="28453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8212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Accumulated Other Comprehensive Income</a:t>
            </a:r>
          </a:p>
        </p:txBody>
      </p:sp>
      <p:sp>
        <p:nvSpPr>
          <p:cNvPr id="3" name="Content Placeholder 2"/>
          <p:cNvSpPr>
            <a:spLocks noGrp="1"/>
          </p:cNvSpPr>
          <p:nvPr>
            <p:ph idx="1"/>
          </p:nvPr>
        </p:nvSpPr>
        <p:spPr>
          <a:xfrm>
            <a:off x="761998" y="1395561"/>
            <a:ext cx="8235951" cy="5057775"/>
          </a:xfrm>
        </p:spPr>
        <p:txBody>
          <a:bodyPr>
            <a:normAutofit/>
          </a:bodyPr>
          <a:lstStyle/>
          <a:p>
            <a:r>
              <a:rPr lang="en-US" sz="2800" dirty="0"/>
              <a:t>Report OCI on a cumulative basis </a:t>
            </a:r>
            <a:r>
              <a:rPr lang="en-US" sz="2800" dirty="0" smtClean="0"/>
              <a:t>in </a:t>
            </a:r>
            <a:r>
              <a:rPr lang="en-US" sz="2800" dirty="0"/>
              <a:t>the balance </a:t>
            </a:r>
            <a:r>
              <a:rPr lang="en-US" sz="2800" dirty="0" smtClean="0"/>
              <a:t>sheet </a:t>
            </a:r>
            <a:endParaRPr lang="en-US" sz="2800" dirty="0"/>
          </a:p>
          <a:p>
            <a:pPr lvl="1"/>
            <a:r>
              <a:rPr lang="en-US" sz="2400" dirty="0" smtClean="0"/>
              <a:t>Reported </a:t>
            </a:r>
            <a:r>
              <a:rPr lang="en-US" sz="2400" dirty="0"/>
              <a:t>as an additional </a:t>
            </a:r>
            <a:r>
              <a:rPr lang="en-US" sz="2400" b="1" dirty="0">
                <a:solidFill>
                  <a:srgbClr val="C00000"/>
                </a:solidFill>
              </a:rPr>
              <a:t>component of shareholders’ </a:t>
            </a:r>
            <a:r>
              <a:rPr lang="en-US" sz="2400" b="1" dirty="0" smtClean="0">
                <a:solidFill>
                  <a:srgbClr val="C00000"/>
                </a:solidFill>
              </a:rPr>
              <a:t>equity</a:t>
            </a:r>
          </a:p>
          <a:p>
            <a:pPr lvl="1"/>
            <a:r>
              <a:rPr lang="en-US" sz="2400" dirty="0"/>
              <a:t>Consistent with how accumulated net income is reported </a:t>
            </a:r>
            <a:r>
              <a:rPr lang="en-US" sz="2400" dirty="0" smtClean="0"/>
              <a:t>in </a:t>
            </a:r>
            <a:r>
              <a:rPr lang="en-US" sz="2400" dirty="0"/>
              <a:t>the balance sheet as retained earnings</a:t>
            </a:r>
          </a:p>
          <a:p>
            <a:pPr lvl="1"/>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Tree>
    <p:extLst>
      <p:ext uri="{BB962C8B-B14F-4D97-AF65-F5344CB8AC3E}">
        <p14:creationId xmlns:p14="http://schemas.microsoft.com/office/powerpoint/2010/main" val="7982227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52736"/>
          </a:xfrm>
        </p:spPr>
        <p:txBody>
          <a:bodyPr>
            <a:normAutofit/>
          </a:bodyPr>
          <a:lstStyle/>
          <a:p>
            <a:pPr algn="ctr"/>
            <a:r>
              <a:rPr lang="en-IN" dirty="0"/>
              <a:t>Shareholders’ </a:t>
            </a:r>
            <a:r>
              <a:rPr lang="en-IN" dirty="0" smtClean="0"/>
              <a:t>Equity—Astro</a:t>
            </a:r>
            <a:r>
              <a:rPr lang="en-IN" dirty="0"/>
              <a:t>-</a:t>
            </a:r>
            <a:r>
              <a:rPr lang="en-IN" dirty="0" smtClean="0"/>
              <a:t>Med </a:t>
            </a:r>
            <a:r>
              <a:rPr lang="en-IN" dirty="0"/>
              <a:t>Inc.</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3" name="Rectangle 2"/>
          <p:cNvSpPr/>
          <p:nvPr/>
        </p:nvSpPr>
        <p:spPr>
          <a:xfrm>
            <a:off x="4255766" y="4498087"/>
            <a:ext cx="1324346" cy="646331"/>
          </a:xfrm>
          <a:prstGeom prst="rect">
            <a:avLst/>
          </a:prstGeom>
        </p:spPr>
        <p:txBody>
          <a:bodyPr>
            <a:spAutoFit/>
          </a:bodyPr>
          <a:lstStyle/>
          <a:p>
            <a:pPr algn="ctr"/>
            <a:r>
              <a:rPr lang="en-US" b="1" dirty="0"/>
              <a:t>Retained</a:t>
            </a:r>
          </a:p>
          <a:p>
            <a:pPr algn="ctr"/>
            <a:r>
              <a:rPr lang="en-US" b="1" dirty="0"/>
              <a:t>Earnings</a:t>
            </a:r>
            <a:endParaRPr lang="en-US" dirty="0"/>
          </a:p>
        </p:txBody>
      </p:sp>
      <p:sp>
        <p:nvSpPr>
          <p:cNvPr id="8" name="Rectangle 7"/>
          <p:cNvSpPr/>
          <p:nvPr/>
        </p:nvSpPr>
        <p:spPr>
          <a:xfrm>
            <a:off x="6515798" y="4221088"/>
            <a:ext cx="2132874" cy="923330"/>
          </a:xfrm>
          <a:prstGeom prst="rect">
            <a:avLst/>
          </a:prstGeom>
        </p:spPr>
        <p:txBody>
          <a:bodyPr>
            <a:spAutoFit/>
          </a:bodyPr>
          <a:lstStyle/>
          <a:p>
            <a:pPr algn="ctr"/>
            <a:r>
              <a:rPr lang="en-US" b="1" dirty="0"/>
              <a:t>Accumulated Other Comprehensive Income</a:t>
            </a:r>
          </a:p>
        </p:txBody>
      </p:sp>
      <p:sp>
        <p:nvSpPr>
          <p:cNvPr id="9" name="Rectangle 8"/>
          <p:cNvSpPr/>
          <p:nvPr/>
        </p:nvSpPr>
        <p:spPr>
          <a:xfrm>
            <a:off x="971600" y="4775086"/>
            <a:ext cx="1762705" cy="369332"/>
          </a:xfrm>
          <a:prstGeom prst="rect">
            <a:avLst/>
          </a:prstGeom>
        </p:spPr>
        <p:txBody>
          <a:bodyPr>
            <a:spAutoFit/>
          </a:bodyPr>
          <a:lstStyle/>
          <a:p>
            <a:r>
              <a:rPr lang="en-US" dirty="0"/>
              <a:t>($ in thousands)</a:t>
            </a:r>
          </a:p>
        </p:txBody>
      </p:sp>
      <p:sp>
        <p:nvSpPr>
          <p:cNvPr id="10" name="Rectangle 9"/>
          <p:cNvSpPr/>
          <p:nvPr/>
        </p:nvSpPr>
        <p:spPr>
          <a:xfrm>
            <a:off x="971600" y="5074361"/>
            <a:ext cx="1938976" cy="369332"/>
          </a:xfrm>
          <a:prstGeom prst="rect">
            <a:avLst/>
          </a:prstGeom>
        </p:spPr>
        <p:txBody>
          <a:bodyPr>
            <a:spAutoFit/>
          </a:bodyPr>
          <a:lstStyle/>
          <a:p>
            <a:r>
              <a:rPr lang="en-US" dirty="0"/>
              <a:t>Balance, 1/31/14</a:t>
            </a:r>
          </a:p>
        </p:txBody>
      </p:sp>
      <p:sp>
        <p:nvSpPr>
          <p:cNvPr id="11" name="Rectangle 10"/>
          <p:cNvSpPr/>
          <p:nvPr/>
        </p:nvSpPr>
        <p:spPr>
          <a:xfrm>
            <a:off x="971600" y="5352591"/>
            <a:ext cx="1762705" cy="369332"/>
          </a:xfrm>
          <a:prstGeom prst="rect">
            <a:avLst/>
          </a:prstGeom>
        </p:spPr>
        <p:txBody>
          <a:bodyPr>
            <a:spAutoFit/>
          </a:bodyPr>
          <a:lstStyle/>
          <a:p>
            <a:r>
              <a:rPr lang="en-US" dirty="0"/>
              <a:t>Add: Net income</a:t>
            </a:r>
          </a:p>
        </p:txBody>
      </p:sp>
      <p:sp>
        <p:nvSpPr>
          <p:cNvPr id="12" name="Rectangle 11"/>
          <p:cNvSpPr/>
          <p:nvPr/>
        </p:nvSpPr>
        <p:spPr>
          <a:xfrm>
            <a:off x="971600" y="5630821"/>
            <a:ext cx="1938976" cy="369332"/>
          </a:xfrm>
          <a:prstGeom prst="rect">
            <a:avLst/>
          </a:prstGeom>
        </p:spPr>
        <p:txBody>
          <a:bodyPr>
            <a:spAutoFit/>
          </a:bodyPr>
          <a:lstStyle/>
          <a:p>
            <a:r>
              <a:rPr lang="en-US" dirty="0"/>
              <a:t>Deduct: Dividends</a:t>
            </a:r>
          </a:p>
        </p:txBody>
      </p:sp>
      <p:sp>
        <p:nvSpPr>
          <p:cNvPr id="13" name="Rectangle 12"/>
          <p:cNvSpPr/>
          <p:nvPr/>
        </p:nvSpPr>
        <p:spPr>
          <a:xfrm>
            <a:off x="971600" y="5890516"/>
            <a:ext cx="3122741" cy="369332"/>
          </a:xfrm>
          <a:prstGeom prst="rect">
            <a:avLst/>
          </a:prstGeom>
        </p:spPr>
        <p:txBody>
          <a:bodyPr>
            <a:spAutoFit/>
          </a:bodyPr>
          <a:lstStyle/>
          <a:p>
            <a:r>
              <a:rPr lang="en-US" dirty="0"/>
              <a:t>Other comprehensive income</a:t>
            </a:r>
          </a:p>
        </p:txBody>
      </p:sp>
      <p:sp>
        <p:nvSpPr>
          <p:cNvPr id="16" name="Rectangle 15"/>
          <p:cNvSpPr/>
          <p:nvPr/>
        </p:nvSpPr>
        <p:spPr>
          <a:xfrm>
            <a:off x="971600" y="6187280"/>
            <a:ext cx="2132874" cy="369332"/>
          </a:xfrm>
          <a:prstGeom prst="rect">
            <a:avLst/>
          </a:prstGeom>
        </p:spPr>
        <p:txBody>
          <a:bodyPr>
            <a:spAutoFit/>
          </a:bodyPr>
          <a:lstStyle/>
          <a:p>
            <a:r>
              <a:rPr lang="en-US" dirty="0"/>
              <a:t>Balance, 1/31/15</a:t>
            </a:r>
          </a:p>
        </p:txBody>
      </p:sp>
      <p:sp>
        <p:nvSpPr>
          <p:cNvPr id="17" name="Rectangle 16"/>
          <p:cNvSpPr/>
          <p:nvPr/>
        </p:nvSpPr>
        <p:spPr>
          <a:xfrm>
            <a:off x="4267553" y="5074361"/>
            <a:ext cx="1168543" cy="369332"/>
          </a:xfrm>
          <a:prstGeom prst="rect">
            <a:avLst/>
          </a:prstGeom>
        </p:spPr>
        <p:txBody>
          <a:bodyPr>
            <a:spAutoFit/>
          </a:bodyPr>
          <a:lstStyle/>
          <a:p>
            <a:pPr algn="r"/>
            <a:r>
              <a:rPr lang="en-US" dirty="0"/>
              <a:t>$37,201</a:t>
            </a:r>
          </a:p>
        </p:txBody>
      </p:sp>
      <p:sp>
        <p:nvSpPr>
          <p:cNvPr id="18" name="Rectangle 17"/>
          <p:cNvSpPr/>
          <p:nvPr/>
        </p:nvSpPr>
        <p:spPr>
          <a:xfrm>
            <a:off x="4373785" y="5352591"/>
            <a:ext cx="1062311" cy="369332"/>
          </a:xfrm>
          <a:prstGeom prst="rect">
            <a:avLst/>
          </a:prstGeom>
        </p:spPr>
        <p:txBody>
          <a:bodyPr>
            <a:spAutoFit/>
          </a:bodyPr>
          <a:lstStyle/>
          <a:p>
            <a:pPr algn="r"/>
            <a:r>
              <a:rPr lang="en-US" b="1" dirty="0">
                <a:solidFill>
                  <a:srgbClr val="CC0066"/>
                </a:solidFill>
              </a:rPr>
              <a:t>4,662</a:t>
            </a:r>
          </a:p>
        </p:txBody>
      </p:sp>
      <p:sp>
        <p:nvSpPr>
          <p:cNvPr id="19" name="Rectangle 18"/>
          <p:cNvSpPr/>
          <p:nvPr/>
        </p:nvSpPr>
        <p:spPr>
          <a:xfrm>
            <a:off x="4267553" y="5630821"/>
            <a:ext cx="1168543" cy="369332"/>
          </a:xfrm>
          <a:prstGeom prst="rect">
            <a:avLst/>
          </a:prstGeom>
        </p:spPr>
        <p:txBody>
          <a:bodyPr>
            <a:spAutoFit/>
          </a:bodyPr>
          <a:lstStyle/>
          <a:p>
            <a:pPr algn="r"/>
            <a:r>
              <a:rPr lang="en-US" dirty="0"/>
              <a:t>(2,128)</a:t>
            </a:r>
          </a:p>
        </p:txBody>
      </p:sp>
      <p:sp>
        <p:nvSpPr>
          <p:cNvPr id="21" name="Rectangle 20"/>
          <p:cNvSpPr/>
          <p:nvPr/>
        </p:nvSpPr>
        <p:spPr>
          <a:xfrm>
            <a:off x="4150698" y="6187280"/>
            <a:ext cx="1285398" cy="369332"/>
          </a:xfrm>
          <a:prstGeom prst="rect">
            <a:avLst/>
          </a:prstGeom>
        </p:spPr>
        <p:txBody>
          <a:bodyPr>
            <a:spAutoFit/>
          </a:bodyPr>
          <a:lstStyle/>
          <a:p>
            <a:pPr algn="r"/>
            <a:r>
              <a:rPr lang="en-US" dirty="0"/>
              <a:t>$39,735</a:t>
            </a:r>
          </a:p>
        </p:txBody>
      </p:sp>
      <p:sp>
        <p:nvSpPr>
          <p:cNvPr id="22" name="Rectangle 21"/>
          <p:cNvSpPr/>
          <p:nvPr/>
        </p:nvSpPr>
        <p:spPr>
          <a:xfrm>
            <a:off x="7256221" y="5074361"/>
            <a:ext cx="679599" cy="369332"/>
          </a:xfrm>
          <a:prstGeom prst="rect">
            <a:avLst/>
          </a:prstGeom>
        </p:spPr>
        <p:txBody>
          <a:bodyPr>
            <a:spAutoFit/>
          </a:bodyPr>
          <a:lstStyle/>
          <a:p>
            <a:pPr algn="r"/>
            <a:r>
              <a:rPr lang="en-US" b="1" dirty="0">
                <a:solidFill>
                  <a:srgbClr val="CC0066"/>
                </a:solidFill>
              </a:rPr>
              <a:t>$176</a:t>
            </a:r>
          </a:p>
        </p:txBody>
      </p:sp>
      <p:sp>
        <p:nvSpPr>
          <p:cNvPr id="25" name="Rectangle 24"/>
          <p:cNvSpPr/>
          <p:nvPr/>
        </p:nvSpPr>
        <p:spPr>
          <a:xfrm>
            <a:off x="6841319" y="5890516"/>
            <a:ext cx="1094501" cy="369332"/>
          </a:xfrm>
          <a:prstGeom prst="rect">
            <a:avLst/>
          </a:prstGeom>
        </p:spPr>
        <p:txBody>
          <a:bodyPr>
            <a:spAutoFit/>
          </a:bodyPr>
          <a:lstStyle/>
          <a:p>
            <a:pPr algn="r"/>
            <a:r>
              <a:rPr lang="en-US" b="1" dirty="0">
                <a:solidFill>
                  <a:srgbClr val="CC0066"/>
                </a:solidFill>
              </a:rPr>
              <a:t>(875)</a:t>
            </a:r>
          </a:p>
        </p:txBody>
      </p:sp>
      <p:sp>
        <p:nvSpPr>
          <p:cNvPr id="26" name="Rectangle 25"/>
          <p:cNvSpPr/>
          <p:nvPr/>
        </p:nvSpPr>
        <p:spPr>
          <a:xfrm>
            <a:off x="6940819" y="6187280"/>
            <a:ext cx="995001" cy="369332"/>
          </a:xfrm>
          <a:prstGeom prst="rect">
            <a:avLst/>
          </a:prstGeom>
        </p:spPr>
        <p:txBody>
          <a:bodyPr>
            <a:spAutoFit/>
          </a:bodyPr>
          <a:lstStyle/>
          <a:p>
            <a:pPr algn="r"/>
            <a:r>
              <a:rPr lang="en-US" b="1" dirty="0">
                <a:solidFill>
                  <a:srgbClr val="CC0066"/>
                </a:solidFill>
              </a:rPr>
              <a:t>$(699)</a:t>
            </a:r>
          </a:p>
        </p:txBody>
      </p:sp>
      <p:cxnSp>
        <p:nvCxnSpPr>
          <p:cNvPr id="27" name="Straight Connector 26"/>
          <p:cNvCxnSpPr/>
          <p:nvPr/>
        </p:nvCxnSpPr>
        <p:spPr>
          <a:xfrm>
            <a:off x="1021185" y="5107764"/>
            <a:ext cx="7554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427984" y="6220687"/>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23034" y="6486139"/>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427984" y="6510853"/>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164288" y="6222821"/>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64288" y="6488273"/>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164288" y="6512987"/>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8" name="Table 27"/>
          <p:cNvGraphicFramePr>
            <a:graphicFrameLocks noGrp="1"/>
          </p:cNvGraphicFramePr>
          <p:nvPr>
            <p:extLst>
              <p:ext uri="{D42A27DB-BD31-4B8C-83A1-F6EECF244321}">
                <p14:modId xmlns:p14="http://schemas.microsoft.com/office/powerpoint/2010/main" val="1596607849"/>
              </p:ext>
            </p:extLst>
          </p:nvPr>
        </p:nvGraphicFramePr>
        <p:xfrm>
          <a:off x="1907704" y="979161"/>
          <a:ext cx="5976664" cy="3169919"/>
        </p:xfrm>
        <a:graphic>
          <a:graphicData uri="http://schemas.openxmlformats.org/drawingml/2006/table">
            <a:tbl>
              <a:tblPr firstRow="1" bandRow="1">
                <a:tableStyleId>{2D5ABB26-0587-4C30-8999-92F81FD0307C}</a:tableStyleId>
              </a:tblPr>
              <a:tblGrid>
                <a:gridCol w="3914685">
                  <a:extLst>
                    <a:ext uri="{9D8B030D-6E8A-4147-A177-3AD203B41FA5}">
                      <a16:colId xmlns:a16="http://schemas.microsoft.com/office/drawing/2014/main" xmlns="" val="20000"/>
                    </a:ext>
                  </a:extLst>
                </a:gridCol>
                <a:gridCol w="829559">
                  <a:extLst>
                    <a:ext uri="{9D8B030D-6E8A-4147-A177-3AD203B41FA5}">
                      <a16:colId xmlns:a16="http://schemas.microsoft.com/office/drawing/2014/main" xmlns="" val="20001"/>
                    </a:ext>
                  </a:extLst>
                </a:gridCol>
                <a:gridCol w="1232420">
                  <a:extLst>
                    <a:ext uri="{9D8B030D-6E8A-4147-A177-3AD203B41FA5}">
                      <a16:colId xmlns:a16="http://schemas.microsoft.com/office/drawing/2014/main" xmlns="" val="20002"/>
                    </a:ext>
                  </a:extLst>
                </a:gridCol>
              </a:tblGrid>
              <a:tr h="620889">
                <a:tc gridSpan="3">
                  <a:txBody>
                    <a:bodyPr/>
                    <a:lstStyle/>
                    <a:p>
                      <a:pPr algn="ctr"/>
                      <a:r>
                        <a:rPr lang="en-US" sz="1400" b="1" dirty="0"/>
                        <a:t>ASTRO-</a:t>
                      </a:r>
                      <a:r>
                        <a:rPr lang="en-US" sz="1400" b="1" dirty="0" smtClean="0"/>
                        <a:t>MED </a:t>
                      </a:r>
                      <a:r>
                        <a:rPr lang="en-US" sz="1400" b="1" dirty="0"/>
                        <a:t>INC.</a:t>
                      </a:r>
                    </a:p>
                    <a:p>
                      <a:pPr algn="ctr"/>
                      <a:r>
                        <a:rPr lang="en-US" sz="1400" b="1" dirty="0"/>
                        <a:t>Consolidated Balance Sheets (in part)</a:t>
                      </a:r>
                    </a:p>
                    <a:p>
                      <a:pPr algn="ctr"/>
                      <a:r>
                        <a:rPr lang="en-US" sz="1400" b="1" dirty="0"/>
                        <a:t>For the Years ended January 31</a:t>
                      </a:r>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0">
                <a:tc>
                  <a:txBody>
                    <a:bodyPr/>
                    <a:lstStyle/>
                    <a:p>
                      <a:r>
                        <a:rPr lang="en-US" sz="1400" dirty="0"/>
                        <a:t>($ in thousands)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dirty="0"/>
                        <a:t>2015</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dirty="0"/>
                        <a:t>2014</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169332">
                <a:tc>
                  <a:txBody>
                    <a:bodyPr/>
                    <a:lstStyle/>
                    <a:p>
                      <a:r>
                        <a:rPr lang="en-US" sz="1400" dirty="0"/>
                        <a:t>Shareholders’ equity:</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endParaRPr lang="en-US" sz="1400" u="sng" dirty="0">
                        <a:solidFill>
                          <a:srgbClr val="FF0000"/>
                        </a:solidFill>
                        <a:uFill>
                          <a:solidFill>
                            <a:schemeClr val="tx1"/>
                          </a:solidFill>
                        </a:uFill>
                      </a:endParaRP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algn="r"/>
                      <a:endParaRPr lang="en-US" sz="1400" u="sng" dirty="0"/>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149995">
                <a:tc>
                  <a:txBody>
                    <a:bodyPr/>
                    <a:lstStyle/>
                    <a:p>
                      <a:r>
                        <a:rPr lang="en-US" sz="1400" dirty="0"/>
                        <a:t>   Common</a:t>
                      </a:r>
                      <a:r>
                        <a:rPr lang="en-US" sz="1400" baseline="0" dirty="0"/>
                        <a:t> stock</a:t>
                      </a:r>
                      <a:endParaRPr lang="en-US" sz="14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477</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465</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0">
                <a:tc>
                  <a:txBody>
                    <a:bodyPr/>
                    <a:lstStyle/>
                    <a:p>
                      <a:r>
                        <a:rPr lang="en-US" sz="1400" dirty="0"/>
                        <a:t>   Additional paid-in capital</a:t>
                      </a:r>
                    </a:p>
                  </a:txBody>
                  <a:tcPr>
                    <a:solidFill>
                      <a:srgbClr val="CEE6F3"/>
                    </a:solidFill>
                  </a:tcPr>
                </a:tc>
                <a:tc>
                  <a:txBody>
                    <a:bodyPr/>
                    <a:lstStyle/>
                    <a:p>
                      <a:pPr algn="r"/>
                      <a:r>
                        <a:rPr lang="en-US" sz="1400" dirty="0"/>
                        <a:t>43,589</a:t>
                      </a:r>
                    </a:p>
                  </a:txBody>
                  <a:tcPr>
                    <a:lnR w="12700" cap="flat" cmpd="sng" algn="ctr">
                      <a:noFill/>
                      <a:prstDash val="solid"/>
                      <a:round/>
                      <a:headEnd type="none" w="med" len="med"/>
                      <a:tailEnd type="none" w="med" len="med"/>
                    </a:lnR>
                    <a:solidFill>
                      <a:srgbClr val="CEE6F3"/>
                    </a:solidFill>
                  </a:tcPr>
                </a:tc>
                <a:tc>
                  <a:txBody>
                    <a:bodyPr/>
                    <a:lstStyle/>
                    <a:p>
                      <a:pPr algn="r"/>
                      <a:r>
                        <a:rPr lang="en-US" sz="1400" dirty="0"/>
                        <a:t>41,235</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142469">
                <a:tc>
                  <a:txBody>
                    <a:bodyPr/>
                    <a:lstStyle/>
                    <a:p>
                      <a:r>
                        <a:rPr lang="en-US" sz="1400" dirty="0"/>
                        <a:t>   Retained earnings</a:t>
                      </a:r>
                    </a:p>
                  </a:txBody>
                  <a:tcPr>
                    <a:solidFill>
                      <a:srgbClr val="CEE6F3"/>
                    </a:solidFill>
                  </a:tcPr>
                </a:tc>
                <a:tc>
                  <a:txBody>
                    <a:bodyPr/>
                    <a:lstStyle/>
                    <a:p>
                      <a:pPr algn="r"/>
                      <a:r>
                        <a:rPr lang="en-US" sz="1400" u="none" dirty="0"/>
                        <a:t>39,735</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       37,201</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0">
                <a:tc>
                  <a:txBody>
                    <a:bodyPr/>
                    <a:lstStyle/>
                    <a:p>
                      <a:r>
                        <a:rPr lang="en-US" sz="1400" dirty="0"/>
                        <a:t>   Treasury stock, at cost</a:t>
                      </a:r>
                    </a:p>
                  </a:txBody>
                  <a:tcPr>
                    <a:solidFill>
                      <a:srgbClr val="CEE6F3"/>
                    </a:solidFill>
                  </a:tcPr>
                </a:tc>
                <a:tc>
                  <a:txBody>
                    <a:bodyPr/>
                    <a:lstStyle/>
                    <a:p>
                      <a:pPr algn="r"/>
                      <a:r>
                        <a:rPr lang="en-US" sz="1400" dirty="0"/>
                        <a:t>(19,591) </a:t>
                      </a:r>
                    </a:p>
                  </a:txBody>
                  <a:tcPr>
                    <a:lnR w="12700" cap="flat" cmpd="sng" algn="ctr">
                      <a:noFill/>
                      <a:prstDash val="solid"/>
                      <a:round/>
                      <a:headEnd type="none" w="med" len="med"/>
                      <a:tailEnd type="none" w="med" len="med"/>
                    </a:lnR>
                    <a:solidFill>
                      <a:srgbClr val="CEE6F3"/>
                    </a:solidFill>
                  </a:tcPr>
                </a:tc>
                <a:tc>
                  <a:txBody>
                    <a:bodyPr/>
                    <a:lstStyle/>
                    <a:p>
                      <a:pPr algn="r"/>
                      <a:r>
                        <a:rPr lang="en-US" sz="1400" dirty="0"/>
                        <a:t>(12,463)</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0">
                <a:tc>
                  <a:txBody>
                    <a:bodyPr/>
                    <a:lstStyle/>
                    <a:p>
                      <a:r>
                        <a:rPr lang="en-US" sz="1400" b="1" dirty="0">
                          <a:solidFill>
                            <a:srgbClr val="C00000"/>
                          </a:solidFill>
                        </a:rPr>
                        <a:t>   Accumulated other comprehensive</a:t>
                      </a:r>
                      <a:r>
                        <a:rPr lang="en-US" sz="1400" b="1" baseline="0" dirty="0">
                          <a:solidFill>
                            <a:srgbClr val="C00000"/>
                          </a:solidFill>
                        </a:rPr>
                        <a:t> income</a:t>
                      </a:r>
                      <a:endParaRPr lang="en-US" sz="1400" b="1" dirty="0">
                        <a:solidFill>
                          <a:srgbClr val="C00000"/>
                        </a:solidFill>
                      </a:endParaRP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u="sng" dirty="0">
                          <a:solidFill>
                            <a:srgbClr val="C00000"/>
                          </a:solidFill>
                          <a:uFill>
                            <a:solidFill>
                              <a:schemeClr val="tx1"/>
                            </a:solidFill>
                          </a:uFill>
                        </a:rPr>
                        <a:t>     (699)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u="sng" dirty="0">
                          <a:solidFill>
                            <a:srgbClr val="C00000"/>
                          </a:solidFill>
                          <a:uFill>
                            <a:solidFill>
                              <a:schemeClr val="tx1"/>
                            </a:solidFill>
                          </a:uFill>
                        </a:rPr>
                        <a:t> </a:t>
                      </a:r>
                      <a:r>
                        <a:rPr lang="en-US" sz="1400" b="1" u="sng" baseline="0" dirty="0">
                          <a:solidFill>
                            <a:srgbClr val="C00000"/>
                          </a:solidFill>
                          <a:uFill>
                            <a:solidFill>
                              <a:schemeClr val="tx1"/>
                            </a:solidFill>
                          </a:uFill>
                        </a:rPr>
                        <a:t>      </a:t>
                      </a:r>
                      <a:r>
                        <a:rPr lang="en-US" sz="1400" b="1" u="sng" dirty="0">
                          <a:solidFill>
                            <a:srgbClr val="C00000"/>
                          </a:solidFill>
                          <a:uFill>
                            <a:solidFill>
                              <a:schemeClr val="tx1"/>
                            </a:solidFill>
                          </a:uFill>
                        </a:rPr>
                        <a:t>176 </a:t>
                      </a:r>
                      <a:endParaRPr lang="en-US" sz="1400" b="1" u="sng" dirty="0">
                        <a:solidFill>
                          <a:srgbClr val="C00000"/>
                        </a:solidFill>
                      </a:endParaRP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r h="0">
                <a:tc>
                  <a:txBody>
                    <a:bodyPr/>
                    <a:lstStyle/>
                    <a:p>
                      <a:r>
                        <a:rPr lang="en-US" sz="1400" dirty="0" smtClean="0"/>
                        <a:t>        Total </a:t>
                      </a:r>
                      <a:r>
                        <a:rPr lang="en-US" sz="1400" dirty="0"/>
                        <a:t>shareholders’ equity</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$63,511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$66,614</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622755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13" grpId="0"/>
      <p:bldP spid="16" grpId="0"/>
      <p:bldP spid="17" grpId="0"/>
      <p:bldP spid="18" grpId="0"/>
      <p:bldP spid="19" grpId="0"/>
      <p:bldP spid="21" grpId="0"/>
      <p:bldP spid="22" grpId="0"/>
      <p:bldP spid="25" grpId="0"/>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72000" bIns="72000">
            <a:noAutofit/>
          </a:bodyPr>
          <a:lstStyle/>
          <a:p>
            <a:pPr algn="ctr">
              <a:lnSpc>
                <a:spcPct val="100000"/>
              </a:lnSpc>
              <a:spcBef>
                <a:spcPts val="0"/>
              </a:spcBef>
            </a:pPr>
            <a:r>
              <a:rPr lang="en-IN" sz="3000" dirty="0"/>
              <a:t>Relationship between Net Income and </a:t>
            </a:r>
            <a:br>
              <a:rPr lang="en-IN" sz="3000" dirty="0"/>
            </a:br>
            <a:r>
              <a:rPr lang="en-IN" sz="3000" dirty="0"/>
              <a:t>Other Comprehensive </a:t>
            </a:r>
            <a:r>
              <a:rPr lang="en-IN" sz="3000" dirty="0" smtClean="0"/>
              <a:t>Income—First </a:t>
            </a:r>
            <a:r>
              <a:rPr lang="en-IN" sz="3000" dirty="0"/>
              <a:t>Alternative</a:t>
            </a:r>
            <a:endParaRPr lang="en-US" sz="30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14" name="Rectangle 13"/>
          <p:cNvSpPr/>
          <p:nvPr/>
        </p:nvSpPr>
        <p:spPr>
          <a:xfrm>
            <a:off x="4428412" y="3314691"/>
            <a:ext cx="1324346" cy="646331"/>
          </a:xfrm>
          <a:prstGeom prst="rect">
            <a:avLst/>
          </a:prstGeom>
        </p:spPr>
        <p:txBody>
          <a:bodyPr>
            <a:spAutoFit/>
          </a:bodyPr>
          <a:lstStyle/>
          <a:p>
            <a:pPr algn="ctr"/>
            <a:r>
              <a:rPr lang="en-US" b="1" dirty="0"/>
              <a:t>Retained</a:t>
            </a:r>
          </a:p>
          <a:p>
            <a:pPr algn="ctr"/>
            <a:r>
              <a:rPr lang="en-US" b="1" dirty="0"/>
              <a:t>Earnings</a:t>
            </a:r>
            <a:endParaRPr lang="en-US" dirty="0"/>
          </a:p>
        </p:txBody>
      </p:sp>
      <p:sp>
        <p:nvSpPr>
          <p:cNvPr id="15" name="Rectangle 14"/>
          <p:cNvSpPr/>
          <p:nvPr/>
        </p:nvSpPr>
        <p:spPr>
          <a:xfrm>
            <a:off x="5824766" y="3037692"/>
            <a:ext cx="2132874" cy="923330"/>
          </a:xfrm>
          <a:prstGeom prst="rect">
            <a:avLst/>
          </a:prstGeom>
        </p:spPr>
        <p:txBody>
          <a:bodyPr>
            <a:spAutoFit/>
          </a:bodyPr>
          <a:lstStyle/>
          <a:p>
            <a:pPr algn="ctr"/>
            <a:r>
              <a:rPr lang="en-US" b="1" dirty="0"/>
              <a:t>Accumulated Other Comprehensive Income</a:t>
            </a:r>
          </a:p>
        </p:txBody>
      </p:sp>
      <p:sp>
        <p:nvSpPr>
          <p:cNvPr id="16" name="Rectangle 15"/>
          <p:cNvSpPr/>
          <p:nvPr/>
        </p:nvSpPr>
        <p:spPr>
          <a:xfrm>
            <a:off x="1144246" y="3591690"/>
            <a:ext cx="1762705" cy="369332"/>
          </a:xfrm>
          <a:prstGeom prst="rect">
            <a:avLst/>
          </a:prstGeom>
        </p:spPr>
        <p:txBody>
          <a:bodyPr>
            <a:spAutoFit/>
          </a:bodyPr>
          <a:lstStyle/>
          <a:p>
            <a:r>
              <a:rPr lang="en-US" dirty="0"/>
              <a:t>($ in millions)</a:t>
            </a:r>
          </a:p>
        </p:txBody>
      </p:sp>
      <p:sp>
        <p:nvSpPr>
          <p:cNvPr id="17" name="Rectangle 16"/>
          <p:cNvSpPr/>
          <p:nvPr/>
        </p:nvSpPr>
        <p:spPr>
          <a:xfrm>
            <a:off x="1144246" y="3890965"/>
            <a:ext cx="1938976" cy="369332"/>
          </a:xfrm>
          <a:prstGeom prst="rect">
            <a:avLst/>
          </a:prstGeom>
        </p:spPr>
        <p:txBody>
          <a:bodyPr>
            <a:spAutoFit/>
          </a:bodyPr>
          <a:lstStyle/>
          <a:p>
            <a:r>
              <a:rPr lang="en-US" dirty="0"/>
              <a:t>Beginning Balance</a:t>
            </a:r>
          </a:p>
        </p:txBody>
      </p:sp>
      <p:sp>
        <p:nvSpPr>
          <p:cNvPr id="18" name="Rectangle 17"/>
          <p:cNvSpPr/>
          <p:nvPr/>
        </p:nvSpPr>
        <p:spPr>
          <a:xfrm>
            <a:off x="1144246" y="4169195"/>
            <a:ext cx="2304256" cy="369332"/>
          </a:xfrm>
          <a:prstGeom prst="rect">
            <a:avLst/>
          </a:prstGeom>
        </p:spPr>
        <p:txBody>
          <a:bodyPr wrap="square">
            <a:spAutoFit/>
          </a:bodyPr>
          <a:lstStyle/>
          <a:p>
            <a:r>
              <a:rPr lang="en-US" dirty="0"/>
              <a:t>Net income </a:t>
            </a:r>
          </a:p>
        </p:txBody>
      </p:sp>
      <p:sp>
        <p:nvSpPr>
          <p:cNvPr id="19" name="Rectangle 18"/>
          <p:cNvSpPr/>
          <p:nvPr/>
        </p:nvSpPr>
        <p:spPr>
          <a:xfrm>
            <a:off x="1144246" y="4447425"/>
            <a:ext cx="1938976" cy="369332"/>
          </a:xfrm>
          <a:prstGeom prst="rect">
            <a:avLst/>
          </a:prstGeom>
        </p:spPr>
        <p:txBody>
          <a:bodyPr>
            <a:spAutoFit/>
          </a:bodyPr>
          <a:lstStyle/>
          <a:p>
            <a:r>
              <a:rPr lang="en-US" dirty="0"/>
              <a:t>Dividends</a:t>
            </a:r>
          </a:p>
        </p:txBody>
      </p:sp>
      <p:sp>
        <p:nvSpPr>
          <p:cNvPr id="20" name="Rectangle 19"/>
          <p:cNvSpPr/>
          <p:nvPr/>
        </p:nvSpPr>
        <p:spPr>
          <a:xfrm>
            <a:off x="1144246" y="4707120"/>
            <a:ext cx="3122741" cy="369332"/>
          </a:xfrm>
          <a:prstGeom prst="rect">
            <a:avLst/>
          </a:prstGeom>
        </p:spPr>
        <p:txBody>
          <a:bodyPr>
            <a:spAutoFit/>
          </a:bodyPr>
          <a:lstStyle/>
          <a:p>
            <a:r>
              <a:rPr lang="en-US" dirty="0"/>
              <a:t>Other comprehensive income</a:t>
            </a:r>
          </a:p>
        </p:txBody>
      </p:sp>
      <p:sp>
        <p:nvSpPr>
          <p:cNvPr id="21" name="Rectangle 20"/>
          <p:cNvSpPr/>
          <p:nvPr/>
        </p:nvSpPr>
        <p:spPr>
          <a:xfrm>
            <a:off x="1144246" y="5003884"/>
            <a:ext cx="2132874" cy="369332"/>
          </a:xfrm>
          <a:prstGeom prst="rect">
            <a:avLst/>
          </a:prstGeom>
        </p:spPr>
        <p:txBody>
          <a:bodyPr>
            <a:spAutoFit/>
          </a:bodyPr>
          <a:lstStyle/>
          <a:p>
            <a:r>
              <a:rPr lang="en-US" dirty="0"/>
              <a:t>Ending Balance</a:t>
            </a:r>
          </a:p>
        </p:txBody>
      </p:sp>
      <p:sp>
        <p:nvSpPr>
          <p:cNvPr id="22" name="Rectangle 21"/>
          <p:cNvSpPr/>
          <p:nvPr/>
        </p:nvSpPr>
        <p:spPr>
          <a:xfrm>
            <a:off x="4440199" y="3890965"/>
            <a:ext cx="1168543" cy="369332"/>
          </a:xfrm>
          <a:prstGeom prst="rect">
            <a:avLst/>
          </a:prstGeom>
        </p:spPr>
        <p:txBody>
          <a:bodyPr>
            <a:spAutoFit/>
          </a:bodyPr>
          <a:lstStyle/>
          <a:p>
            <a:pPr algn="r"/>
            <a:r>
              <a:rPr lang="en-US" dirty="0"/>
              <a:t>$700</a:t>
            </a:r>
          </a:p>
        </p:txBody>
      </p:sp>
      <p:sp>
        <p:nvSpPr>
          <p:cNvPr id="23" name="Rectangle 22"/>
          <p:cNvSpPr/>
          <p:nvPr/>
        </p:nvSpPr>
        <p:spPr>
          <a:xfrm>
            <a:off x="4546431" y="4169195"/>
            <a:ext cx="1062311" cy="369332"/>
          </a:xfrm>
          <a:prstGeom prst="rect">
            <a:avLst/>
          </a:prstGeom>
        </p:spPr>
        <p:txBody>
          <a:bodyPr>
            <a:spAutoFit/>
          </a:bodyPr>
          <a:lstStyle/>
          <a:p>
            <a:pPr algn="r"/>
            <a:r>
              <a:rPr lang="en-US" dirty="0"/>
              <a:t>110</a:t>
            </a:r>
          </a:p>
        </p:txBody>
      </p:sp>
      <p:sp>
        <p:nvSpPr>
          <p:cNvPr id="24" name="Rectangle 23"/>
          <p:cNvSpPr/>
          <p:nvPr/>
        </p:nvSpPr>
        <p:spPr>
          <a:xfrm>
            <a:off x="4501984" y="4447425"/>
            <a:ext cx="1168543" cy="369332"/>
          </a:xfrm>
          <a:prstGeom prst="rect">
            <a:avLst/>
          </a:prstGeom>
        </p:spPr>
        <p:txBody>
          <a:bodyPr>
            <a:spAutoFit/>
          </a:bodyPr>
          <a:lstStyle/>
          <a:p>
            <a:pPr algn="r"/>
            <a:r>
              <a:rPr lang="en-US" dirty="0"/>
              <a:t>(40)</a:t>
            </a:r>
          </a:p>
        </p:txBody>
      </p:sp>
      <p:sp>
        <p:nvSpPr>
          <p:cNvPr id="25" name="Rectangle 24"/>
          <p:cNvSpPr/>
          <p:nvPr/>
        </p:nvSpPr>
        <p:spPr>
          <a:xfrm>
            <a:off x="4323344" y="4989994"/>
            <a:ext cx="1285398" cy="369332"/>
          </a:xfrm>
          <a:prstGeom prst="rect">
            <a:avLst/>
          </a:prstGeom>
        </p:spPr>
        <p:txBody>
          <a:bodyPr>
            <a:spAutoFit/>
          </a:bodyPr>
          <a:lstStyle/>
          <a:p>
            <a:pPr algn="r"/>
            <a:r>
              <a:rPr lang="en-US" dirty="0"/>
              <a:t>$770</a:t>
            </a:r>
          </a:p>
        </p:txBody>
      </p:sp>
      <p:sp>
        <p:nvSpPr>
          <p:cNvPr id="26" name="Rectangle 25"/>
          <p:cNvSpPr/>
          <p:nvPr/>
        </p:nvSpPr>
        <p:spPr>
          <a:xfrm>
            <a:off x="6565189" y="3890965"/>
            <a:ext cx="679599" cy="369332"/>
          </a:xfrm>
          <a:prstGeom prst="rect">
            <a:avLst/>
          </a:prstGeom>
        </p:spPr>
        <p:txBody>
          <a:bodyPr>
            <a:spAutoFit/>
          </a:bodyPr>
          <a:lstStyle/>
          <a:p>
            <a:pPr algn="r"/>
            <a:r>
              <a:rPr lang="en-US" dirty="0"/>
              <a:t>$30</a:t>
            </a:r>
          </a:p>
        </p:txBody>
      </p:sp>
      <p:sp>
        <p:nvSpPr>
          <p:cNvPr id="27" name="Rectangle 26"/>
          <p:cNvSpPr/>
          <p:nvPr/>
        </p:nvSpPr>
        <p:spPr>
          <a:xfrm>
            <a:off x="6150287" y="4707120"/>
            <a:ext cx="1094501" cy="369332"/>
          </a:xfrm>
          <a:prstGeom prst="rect">
            <a:avLst/>
          </a:prstGeom>
        </p:spPr>
        <p:txBody>
          <a:bodyPr>
            <a:spAutoFit/>
          </a:bodyPr>
          <a:lstStyle/>
          <a:p>
            <a:pPr algn="r"/>
            <a:r>
              <a:rPr lang="en-US" dirty="0"/>
              <a:t>-0-</a:t>
            </a:r>
          </a:p>
        </p:txBody>
      </p:sp>
      <p:sp>
        <p:nvSpPr>
          <p:cNvPr id="28" name="Rectangle 27"/>
          <p:cNvSpPr/>
          <p:nvPr/>
        </p:nvSpPr>
        <p:spPr>
          <a:xfrm>
            <a:off x="6249787" y="4989994"/>
            <a:ext cx="995001" cy="369332"/>
          </a:xfrm>
          <a:prstGeom prst="rect">
            <a:avLst/>
          </a:prstGeom>
        </p:spPr>
        <p:txBody>
          <a:bodyPr>
            <a:spAutoFit/>
          </a:bodyPr>
          <a:lstStyle/>
          <a:p>
            <a:pPr algn="r"/>
            <a:r>
              <a:rPr lang="en-US" dirty="0"/>
              <a:t>$30</a:t>
            </a:r>
          </a:p>
        </p:txBody>
      </p:sp>
      <p:cxnSp>
        <p:nvCxnSpPr>
          <p:cNvPr id="29" name="Straight Connector 28"/>
          <p:cNvCxnSpPr/>
          <p:nvPr/>
        </p:nvCxnSpPr>
        <p:spPr>
          <a:xfrm>
            <a:off x="1193831" y="3924368"/>
            <a:ext cx="7554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600630" y="5037291"/>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595680" y="5302743"/>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595680" y="5327457"/>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445359" y="5039425"/>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473256" y="5304877"/>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473256" y="5329591"/>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5806289" y="4988462"/>
            <a:ext cx="450525" cy="369332"/>
          </a:xfrm>
          <a:prstGeom prst="rect">
            <a:avLst/>
          </a:prstGeom>
        </p:spPr>
        <p:txBody>
          <a:bodyPr>
            <a:spAutoFit/>
          </a:bodyPr>
          <a:lstStyle/>
          <a:p>
            <a:pPr algn="ctr"/>
            <a:r>
              <a:rPr lang="en-US" dirty="0"/>
              <a:t>+</a:t>
            </a:r>
          </a:p>
        </p:txBody>
      </p:sp>
      <p:sp>
        <p:nvSpPr>
          <p:cNvPr id="70" name="Rectangle 69"/>
          <p:cNvSpPr/>
          <p:nvPr/>
        </p:nvSpPr>
        <p:spPr>
          <a:xfrm>
            <a:off x="2255248" y="4184249"/>
            <a:ext cx="1409278" cy="369332"/>
          </a:xfrm>
          <a:prstGeom prst="rect">
            <a:avLst/>
          </a:prstGeom>
        </p:spPr>
        <p:txBody>
          <a:bodyPr wrap="square">
            <a:spAutoFit/>
          </a:bodyPr>
          <a:lstStyle/>
          <a:p>
            <a:pPr algn="ctr"/>
            <a:r>
              <a:rPr lang="en-US" dirty="0"/>
              <a:t>($100 + </a:t>
            </a:r>
            <a:r>
              <a:rPr lang="en-US" b="1" dirty="0">
                <a:solidFill>
                  <a:srgbClr val="9E1616"/>
                </a:solidFill>
              </a:rPr>
              <a:t>10</a:t>
            </a:r>
            <a:r>
              <a:rPr lang="en-US" dirty="0"/>
              <a:t>)</a:t>
            </a:r>
          </a:p>
        </p:txBody>
      </p:sp>
      <p:grpSp>
        <p:nvGrpSpPr>
          <p:cNvPr id="79" name="Group 78"/>
          <p:cNvGrpSpPr/>
          <p:nvPr/>
        </p:nvGrpSpPr>
        <p:grpSpPr>
          <a:xfrm>
            <a:off x="5093180" y="5327457"/>
            <a:ext cx="1867741" cy="981863"/>
            <a:chOff x="4920534" y="3455249"/>
            <a:chExt cx="1867741" cy="981863"/>
          </a:xfrm>
        </p:grpSpPr>
        <p:sp>
          <p:nvSpPr>
            <p:cNvPr id="73" name="Rectangle 72"/>
            <p:cNvSpPr/>
            <p:nvPr/>
          </p:nvSpPr>
          <p:spPr>
            <a:xfrm>
              <a:off x="5519105" y="4067780"/>
              <a:ext cx="679599" cy="369332"/>
            </a:xfrm>
            <a:prstGeom prst="rect">
              <a:avLst/>
            </a:prstGeom>
          </p:spPr>
          <p:txBody>
            <a:bodyPr>
              <a:spAutoFit/>
            </a:bodyPr>
            <a:lstStyle/>
            <a:p>
              <a:pPr algn="r"/>
              <a:r>
                <a:rPr lang="en-US" dirty="0"/>
                <a:t>$800</a:t>
              </a:r>
            </a:p>
          </p:txBody>
        </p:sp>
        <p:sp>
          <p:nvSpPr>
            <p:cNvPr id="10" name="Rectangle 9"/>
            <p:cNvSpPr/>
            <p:nvPr/>
          </p:nvSpPr>
          <p:spPr>
            <a:xfrm>
              <a:off x="5436096" y="4067780"/>
              <a:ext cx="836617"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a:endCxn id="10" idx="1"/>
            </p:cNvCxnSpPr>
            <p:nvPr/>
          </p:nvCxnSpPr>
          <p:spPr>
            <a:xfrm>
              <a:off x="4920534" y="3485586"/>
              <a:ext cx="515562" cy="7668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endCxn id="10" idx="3"/>
            </p:cNvCxnSpPr>
            <p:nvPr/>
          </p:nvCxnSpPr>
          <p:spPr>
            <a:xfrm flipH="1">
              <a:off x="6272713" y="3455249"/>
              <a:ext cx="515562" cy="7971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6" name="Content Placeholder 2"/>
          <p:cNvSpPr>
            <a:spLocks noGrp="1"/>
          </p:cNvSpPr>
          <p:nvPr>
            <p:ph idx="1"/>
          </p:nvPr>
        </p:nvSpPr>
        <p:spPr>
          <a:xfrm>
            <a:off x="761999" y="1444626"/>
            <a:ext cx="8013600" cy="5057775"/>
          </a:xfrm>
        </p:spPr>
        <p:txBody>
          <a:bodyPr>
            <a:normAutofit/>
          </a:bodyPr>
          <a:lstStyle/>
          <a:p>
            <a:r>
              <a:rPr lang="en-US" sz="2400" dirty="0" smtClean="0"/>
              <a:t>Consider a </a:t>
            </a:r>
            <a:r>
              <a:rPr lang="en-US" sz="2400" b="1" dirty="0">
                <a:solidFill>
                  <a:srgbClr val="C00000"/>
                </a:solidFill>
              </a:rPr>
              <a:t>$10 million</a:t>
            </a:r>
            <a:r>
              <a:rPr lang="en-US" sz="2400" b="1" dirty="0">
                <a:solidFill>
                  <a:srgbClr val="9E1616"/>
                </a:solidFill>
              </a:rPr>
              <a:t> </a:t>
            </a:r>
            <a:r>
              <a:rPr lang="en-US" sz="2400" dirty="0"/>
              <a:t>net-of-tax </a:t>
            </a:r>
            <a:r>
              <a:rPr lang="en-US" sz="2400" dirty="0" smtClean="0"/>
              <a:t>gain</a:t>
            </a:r>
          </a:p>
          <a:p>
            <a:r>
              <a:rPr lang="en-US" sz="2400" dirty="0" smtClean="0"/>
              <a:t>If reported as </a:t>
            </a:r>
            <a:r>
              <a:rPr lang="en-US" sz="2400" b="1" dirty="0" smtClean="0">
                <a:solidFill>
                  <a:srgbClr val="C00000"/>
                </a:solidFill>
              </a:rPr>
              <a:t>part of net income</a:t>
            </a:r>
            <a:r>
              <a:rPr lang="en-US" sz="2400" dirty="0" smtClean="0"/>
              <a:t>, the gain adds to the cumulative balance of retained earnings</a:t>
            </a:r>
            <a:endParaRPr lang="en-US" sz="2400" dirty="0"/>
          </a:p>
        </p:txBody>
      </p:sp>
    </p:spTree>
    <p:extLst>
      <p:ext uri="{BB962C8B-B14F-4D97-AF65-F5344CB8AC3E}">
        <p14:creationId xmlns:p14="http://schemas.microsoft.com/office/powerpoint/2010/main" val="2822460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
                                            <p:txEl>
                                              <p:pRg st="1" end="1"/>
                                            </p:txEl>
                                          </p:spTgt>
                                        </p:tgtEl>
                                        <p:attrNameLst>
                                          <p:attrName>style.visibility</p:attrName>
                                        </p:attrNameLst>
                                      </p:cBhvr>
                                      <p:to>
                                        <p:strVal val="visible"/>
                                      </p:to>
                                    </p:set>
                                    <p:animEffect transition="in" filter="fade">
                                      <p:cBhvr>
                                        <p:cTn id="10" dur="500"/>
                                        <p:tgtEl>
                                          <p:spTgt spid="3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3000"/>
                            </p:stCondLst>
                            <p:childTnLst>
                              <p:par>
                                <p:cTn id="69" presetID="22" presetClass="entr" presetSubtype="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22" presetClass="entr" presetSubtype="8" fill="hold"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3500"/>
                            </p:stCondLst>
                            <p:childTnLst>
                              <p:par>
                                <p:cTn id="79" presetID="22" presetClass="entr" presetSubtype="8" fill="hold"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left)">
                                      <p:cBhvr>
                                        <p:cTn id="84" dur="500"/>
                                        <p:tgtEl>
                                          <p:spTgt spid="3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left)">
                                      <p:cBhvr>
                                        <p:cTn id="87" dur="500"/>
                                        <p:tgtEl>
                                          <p:spTgt spid="28"/>
                                        </p:tgtEl>
                                      </p:cBhvr>
                                    </p:animEffect>
                                  </p:childTnLst>
                                </p:cTn>
                              </p:par>
                            </p:childTnLst>
                          </p:cTn>
                        </p:par>
                        <p:par>
                          <p:cTn id="88" fill="hold">
                            <p:stCondLst>
                              <p:cond delay="4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1000"/>
                                        <p:tgtEl>
                                          <p:spTgt spid="40"/>
                                        </p:tgtEl>
                                      </p:cBhvr>
                                    </p:animEffect>
                                  </p:childTnLst>
                                </p:cTn>
                              </p:par>
                            </p:childTnLst>
                          </p:cTn>
                        </p:par>
                        <p:par>
                          <p:cTn id="92" fill="hold">
                            <p:stCondLst>
                              <p:cond delay="5000"/>
                            </p:stCondLst>
                            <p:childTnLst>
                              <p:par>
                                <p:cTn id="93" presetID="1" presetClass="entr" presetSubtype="0" fill="hold" nodeType="afterEffect">
                                  <p:stCondLst>
                                    <p:cond delay="0"/>
                                  </p:stCondLst>
                                  <p:childTnLst>
                                    <p:set>
                                      <p:cBhvr>
                                        <p:cTn id="94"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40" grpId="0"/>
      <p:bldP spid="7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72000" bIns="72000">
            <a:noAutofit/>
          </a:bodyPr>
          <a:lstStyle/>
          <a:p>
            <a:pPr algn="ctr">
              <a:lnSpc>
                <a:spcPct val="100000"/>
              </a:lnSpc>
              <a:spcBef>
                <a:spcPts val="0"/>
              </a:spcBef>
            </a:pPr>
            <a:r>
              <a:rPr lang="en-IN" sz="3000" dirty="0"/>
              <a:t>Relationship between Net Income and </a:t>
            </a:r>
            <a:br>
              <a:rPr lang="en-IN" sz="3000" dirty="0"/>
            </a:br>
            <a:r>
              <a:rPr lang="en-IN" sz="3000" dirty="0"/>
              <a:t>Other Comprehensive </a:t>
            </a:r>
            <a:r>
              <a:rPr lang="en-IN" sz="3000" dirty="0" smtClean="0"/>
              <a:t>Income—Second </a:t>
            </a:r>
            <a:r>
              <a:rPr lang="en-IN" sz="3000" dirty="0"/>
              <a:t>Alternative</a:t>
            </a:r>
            <a:endParaRPr lang="en-US" sz="30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14" name="Rectangle 13"/>
          <p:cNvSpPr/>
          <p:nvPr/>
        </p:nvSpPr>
        <p:spPr>
          <a:xfrm>
            <a:off x="4428412" y="3314691"/>
            <a:ext cx="1324346" cy="646331"/>
          </a:xfrm>
          <a:prstGeom prst="rect">
            <a:avLst/>
          </a:prstGeom>
        </p:spPr>
        <p:txBody>
          <a:bodyPr>
            <a:spAutoFit/>
          </a:bodyPr>
          <a:lstStyle/>
          <a:p>
            <a:pPr algn="ctr"/>
            <a:r>
              <a:rPr lang="en-US" b="1" dirty="0"/>
              <a:t>Retained</a:t>
            </a:r>
          </a:p>
          <a:p>
            <a:pPr algn="ctr"/>
            <a:r>
              <a:rPr lang="en-US" b="1" dirty="0"/>
              <a:t>Earnings</a:t>
            </a:r>
            <a:endParaRPr lang="en-US" dirty="0"/>
          </a:p>
        </p:txBody>
      </p:sp>
      <p:sp>
        <p:nvSpPr>
          <p:cNvPr id="15" name="Rectangle 14"/>
          <p:cNvSpPr/>
          <p:nvPr/>
        </p:nvSpPr>
        <p:spPr>
          <a:xfrm>
            <a:off x="5824766" y="3037692"/>
            <a:ext cx="2132874" cy="923330"/>
          </a:xfrm>
          <a:prstGeom prst="rect">
            <a:avLst/>
          </a:prstGeom>
        </p:spPr>
        <p:txBody>
          <a:bodyPr>
            <a:spAutoFit/>
          </a:bodyPr>
          <a:lstStyle/>
          <a:p>
            <a:pPr algn="ctr"/>
            <a:r>
              <a:rPr lang="en-US" b="1" dirty="0"/>
              <a:t>Accumulated Other Comprehensive Income</a:t>
            </a:r>
          </a:p>
        </p:txBody>
      </p:sp>
      <p:sp>
        <p:nvSpPr>
          <p:cNvPr id="16" name="Rectangle 15"/>
          <p:cNvSpPr/>
          <p:nvPr/>
        </p:nvSpPr>
        <p:spPr>
          <a:xfrm>
            <a:off x="1144246" y="3591690"/>
            <a:ext cx="1762705" cy="369332"/>
          </a:xfrm>
          <a:prstGeom prst="rect">
            <a:avLst/>
          </a:prstGeom>
        </p:spPr>
        <p:txBody>
          <a:bodyPr>
            <a:spAutoFit/>
          </a:bodyPr>
          <a:lstStyle/>
          <a:p>
            <a:r>
              <a:rPr lang="en-US" dirty="0"/>
              <a:t>($ in millions)</a:t>
            </a:r>
          </a:p>
        </p:txBody>
      </p:sp>
      <p:sp>
        <p:nvSpPr>
          <p:cNvPr id="17" name="Rectangle 16"/>
          <p:cNvSpPr/>
          <p:nvPr/>
        </p:nvSpPr>
        <p:spPr>
          <a:xfrm>
            <a:off x="1144246" y="3890965"/>
            <a:ext cx="1938976" cy="369332"/>
          </a:xfrm>
          <a:prstGeom prst="rect">
            <a:avLst/>
          </a:prstGeom>
        </p:spPr>
        <p:txBody>
          <a:bodyPr>
            <a:spAutoFit/>
          </a:bodyPr>
          <a:lstStyle/>
          <a:p>
            <a:r>
              <a:rPr lang="en-US" dirty="0"/>
              <a:t>Beginning Balance</a:t>
            </a:r>
          </a:p>
        </p:txBody>
      </p:sp>
      <p:sp>
        <p:nvSpPr>
          <p:cNvPr id="18" name="Rectangle 17"/>
          <p:cNvSpPr/>
          <p:nvPr/>
        </p:nvSpPr>
        <p:spPr>
          <a:xfrm>
            <a:off x="1144246" y="4169195"/>
            <a:ext cx="2304256" cy="369332"/>
          </a:xfrm>
          <a:prstGeom prst="rect">
            <a:avLst/>
          </a:prstGeom>
        </p:spPr>
        <p:txBody>
          <a:bodyPr wrap="square">
            <a:spAutoFit/>
          </a:bodyPr>
          <a:lstStyle/>
          <a:p>
            <a:r>
              <a:rPr lang="en-US" dirty="0"/>
              <a:t>Net income </a:t>
            </a:r>
          </a:p>
        </p:txBody>
      </p:sp>
      <p:sp>
        <p:nvSpPr>
          <p:cNvPr id="19" name="Rectangle 18"/>
          <p:cNvSpPr/>
          <p:nvPr/>
        </p:nvSpPr>
        <p:spPr>
          <a:xfrm>
            <a:off x="1144246" y="4447425"/>
            <a:ext cx="1938976" cy="369332"/>
          </a:xfrm>
          <a:prstGeom prst="rect">
            <a:avLst/>
          </a:prstGeom>
        </p:spPr>
        <p:txBody>
          <a:bodyPr>
            <a:spAutoFit/>
          </a:bodyPr>
          <a:lstStyle/>
          <a:p>
            <a:r>
              <a:rPr lang="en-US" dirty="0"/>
              <a:t>Dividends</a:t>
            </a:r>
          </a:p>
        </p:txBody>
      </p:sp>
      <p:sp>
        <p:nvSpPr>
          <p:cNvPr id="20" name="Rectangle 19"/>
          <p:cNvSpPr/>
          <p:nvPr/>
        </p:nvSpPr>
        <p:spPr>
          <a:xfrm>
            <a:off x="1144246" y="4707120"/>
            <a:ext cx="3122741" cy="369332"/>
          </a:xfrm>
          <a:prstGeom prst="rect">
            <a:avLst/>
          </a:prstGeom>
        </p:spPr>
        <p:txBody>
          <a:bodyPr>
            <a:spAutoFit/>
          </a:bodyPr>
          <a:lstStyle/>
          <a:p>
            <a:r>
              <a:rPr lang="en-US" dirty="0"/>
              <a:t>Other comprehensive income</a:t>
            </a:r>
          </a:p>
        </p:txBody>
      </p:sp>
      <p:sp>
        <p:nvSpPr>
          <p:cNvPr id="21" name="Rectangle 20"/>
          <p:cNvSpPr/>
          <p:nvPr/>
        </p:nvSpPr>
        <p:spPr>
          <a:xfrm>
            <a:off x="1144246" y="5003884"/>
            <a:ext cx="2132874" cy="369332"/>
          </a:xfrm>
          <a:prstGeom prst="rect">
            <a:avLst/>
          </a:prstGeom>
        </p:spPr>
        <p:txBody>
          <a:bodyPr>
            <a:spAutoFit/>
          </a:bodyPr>
          <a:lstStyle/>
          <a:p>
            <a:r>
              <a:rPr lang="en-US" dirty="0"/>
              <a:t>Ending Balance</a:t>
            </a:r>
          </a:p>
        </p:txBody>
      </p:sp>
      <p:sp>
        <p:nvSpPr>
          <p:cNvPr id="22" name="Rectangle 21"/>
          <p:cNvSpPr/>
          <p:nvPr/>
        </p:nvSpPr>
        <p:spPr>
          <a:xfrm>
            <a:off x="4440199" y="3890965"/>
            <a:ext cx="1168543" cy="369332"/>
          </a:xfrm>
          <a:prstGeom prst="rect">
            <a:avLst/>
          </a:prstGeom>
        </p:spPr>
        <p:txBody>
          <a:bodyPr>
            <a:spAutoFit/>
          </a:bodyPr>
          <a:lstStyle/>
          <a:p>
            <a:pPr algn="r"/>
            <a:r>
              <a:rPr lang="en-US" dirty="0"/>
              <a:t>$700</a:t>
            </a:r>
          </a:p>
        </p:txBody>
      </p:sp>
      <p:sp>
        <p:nvSpPr>
          <p:cNvPr id="23" name="Rectangle 22"/>
          <p:cNvSpPr/>
          <p:nvPr/>
        </p:nvSpPr>
        <p:spPr>
          <a:xfrm>
            <a:off x="4546431" y="4169195"/>
            <a:ext cx="1062311" cy="369332"/>
          </a:xfrm>
          <a:prstGeom prst="rect">
            <a:avLst/>
          </a:prstGeom>
        </p:spPr>
        <p:txBody>
          <a:bodyPr>
            <a:spAutoFit/>
          </a:bodyPr>
          <a:lstStyle/>
          <a:p>
            <a:pPr algn="r"/>
            <a:r>
              <a:rPr lang="en-US" dirty="0"/>
              <a:t>100</a:t>
            </a:r>
          </a:p>
        </p:txBody>
      </p:sp>
      <p:sp>
        <p:nvSpPr>
          <p:cNvPr id="24" name="Rectangle 23"/>
          <p:cNvSpPr/>
          <p:nvPr/>
        </p:nvSpPr>
        <p:spPr>
          <a:xfrm>
            <a:off x="4501984" y="4447425"/>
            <a:ext cx="1168543" cy="369332"/>
          </a:xfrm>
          <a:prstGeom prst="rect">
            <a:avLst/>
          </a:prstGeom>
        </p:spPr>
        <p:txBody>
          <a:bodyPr>
            <a:spAutoFit/>
          </a:bodyPr>
          <a:lstStyle/>
          <a:p>
            <a:pPr algn="r"/>
            <a:r>
              <a:rPr lang="en-US" dirty="0"/>
              <a:t>(40)</a:t>
            </a:r>
          </a:p>
        </p:txBody>
      </p:sp>
      <p:sp>
        <p:nvSpPr>
          <p:cNvPr id="25" name="Rectangle 24"/>
          <p:cNvSpPr/>
          <p:nvPr/>
        </p:nvSpPr>
        <p:spPr>
          <a:xfrm>
            <a:off x="4323344" y="4989994"/>
            <a:ext cx="1285398" cy="369332"/>
          </a:xfrm>
          <a:prstGeom prst="rect">
            <a:avLst/>
          </a:prstGeom>
        </p:spPr>
        <p:txBody>
          <a:bodyPr>
            <a:spAutoFit/>
          </a:bodyPr>
          <a:lstStyle/>
          <a:p>
            <a:pPr algn="r"/>
            <a:r>
              <a:rPr lang="en-US" dirty="0"/>
              <a:t>$760</a:t>
            </a:r>
          </a:p>
        </p:txBody>
      </p:sp>
      <p:sp>
        <p:nvSpPr>
          <p:cNvPr id="26" name="Rectangle 25"/>
          <p:cNvSpPr/>
          <p:nvPr/>
        </p:nvSpPr>
        <p:spPr>
          <a:xfrm>
            <a:off x="6565189" y="3890965"/>
            <a:ext cx="679599" cy="369332"/>
          </a:xfrm>
          <a:prstGeom prst="rect">
            <a:avLst/>
          </a:prstGeom>
        </p:spPr>
        <p:txBody>
          <a:bodyPr>
            <a:spAutoFit/>
          </a:bodyPr>
          <a:lstStyle/>
          <a:p>
            <a:pPr algn="r"/>
            <a:r>
              <a:rPr lang="en-US" dirty="0"/>
              <a:t>$30</a:t>
            </a:r>
          </a:p>
        </p:txBody>
      </p:sp>
      <p:sp>
        <p:nvSpPr>
          <p:cNvPr id="27" name="Rectangle 26"/>
          <p:cNvSpPr/>
          <p:nvPr/>
        </p:nvSpPr>
        <p:spPr>
          <a:xfrm>
            <a:off x="6150287" y="4707120"/>
            <a:ext cx="1094501" cy="369332"/>
          </a:xfrm>
          <a:prstGeom prst="rect">
            <a:avLst/>
          </a:prstGeom>
        </p:spPr>
        <p:txBody>
          <a:bodyPr>
            <a:spAutoFit/>
          </a:bodyPr>
          <a:lstStyle/>
          <a:p>
            <a:pPr algn="r"/>
            <a:r>
              <a:rPr lang="en-US" b="1" dirty="0">
                <a:solidFill>
                  <a:srgbClr val="9E1616"/>
                </a:solidFill>
              </a:rPr>
              <a:t>10</a:t>
            </a:r>
          </a:p>
        </p:txBody>
      </p:sp>
      <p:sp>
        <p:nvSpPr>
          <p:cNvPr id="28" name="Rectangle 27"/>
          <p:cNvSpPr/>
          <p:nvPr/>
        </p:nvSpPr>
        <p:spPr>
          <a:xfrm>
            <a:off x="6249787" y="4989994"/>
            <a:ext cx="995001" cy="369332"/>
          </a:xfrm>
          <a:prstGeom prst="rect">
            <a:avLst/>
          </a:prstGeom>
        </p:spPr>
        <p:txBody>
          <a:bodyPr>
            <a:spAutoFit/>
          </a:bodyPr>
          <a:lstStyle/>
          <a:p>
            <a:pPr algn="r"/>
            <a:r>
              <a:rPr lang="en-US" dirty="0"/>
              <a:t>$40</a:t>
            </a:r>
          </a:p>
        </p:txBody>
      </p:sp>
      <p:cxnSp>
        <p:nvCxnSpPr>
          <p:cNvPr id="29" name="Straight Connector 28"/>
          <p:cNvCxnSpPr/>
          <p:nvPr/>
        </p:nvCxnSpPr>
        <p:spPr>
          <a:xfrm>
            <a:off x="1193831" y="3924368"/>
            <a:ext cx="7554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600630" y="5037291"/>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595680" y="5302743"/>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595680" y="5327457"/>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472838" y="5039425"/>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473256" y="5304877"/>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473256" y="5329591"/>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5806289" y="4988462"/>
            <a:ext cx="450525" cy="369332"/>
          </a:xfrm>
          <a:prstGeom prst="rect">
            <a:avLst/>
          </a:prstGeom>
        </p:spPr>
        <p:txBody>
          <a:bodyPr>
            <a:spAutoFit/>
          </a:bodyPr>
          <a:lstStyle/>
          <a:p>
            <a:pPr algn="ctr"/>
            <a:r>
              <a:rPr lang="en-US" dirty="0"/>
              <a:t>+</a:t>
            </a:r>
          </a:p>
        </p:txBody>
      </p:sp>
      <p:sp>
        <p:nvSpPr>
          <p:cNvPr id="73" name="Rectangle 72"/>
          <p:cNvSpPr/>
          <p:nvPr/>
        </p:nvSpPr>
        <p:spPr>
          <a:xfrm>
            <a:off x="5691751" y="5939988"/>
            <a:ext cx="679599" cy="369332"/>
          </a:xfrm>
          <a:prstGeom prst="rect">
            <a:avLst/>
          </a:prstGeom>
        </p:spPr>
        <p:txBody>
          <a:bodyPr>
            <a:spAutoFit/>
          </a:bodyPr>
          <a:lstStyle/>
          <a:p>
            <a:pPr algn="r"/>
            <a:r>
              <a:rPr lang="en-US" dirty="0"/>
              <a:t>$800</a:t>
            </a:r>
          </a:p>
        </p:txBody>
      </p:sp>
      <p:sp>
        <p:nvSpPr>
          <p:cNvPr id="10" name="Rectangle 9"/>
          <p:cNvSpPr/>
          <p:nvPr/>
        </p:nvSpPr>
        <p:spPr>
          <a:xfrm>
            <a:off x="5608742" y="5939988"/>
            <a:ext cx="836617"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a:endCxn id="10" idx="1"/>
          </p:cNvCxnSpPr>
          <p:nvPr/>
        </p:nvCxnSpPr>
        <p:spPr>
          <a:xfrm>
            <a:off x="5093180" y="5357794"/>
            <a:ext cx="515562" cy="7668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endCxn id="10" idx="3"/>
          </p:cNvCxnSpPr>
          <p:nvPr/>
        </p:nvCxnSpPr>
        <p:spPr>
          <a:xfrm flipH="1">
            <a:off x="6445359" y="5327457"/>
            <a:ext cx="515562" cy="7971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ontent Placeholder 2"/>
          <p:cNvSpPr>
            <a:spLocks noGrp="1"/>
          </p:cNvSpPr>
          <p:nvPr>
            <p:ph idx="1"/>
          </p:nvPr>
        </p:nvSpPr>
        <p:spPr>
          <a:xfrm>
            <a:off x="761999" y="1444626"/>
            <a:ext cx="8013600" cy="5057775"/>
          </a:xfrm>
        </p:spPr>
        <p:txBody>
          <a:bodyPr>
            <a:normAutofit/>
          </a:bodyPr>
          <a:lstStyle/>
          <a:p>
            <a:r>
              <a:rPr lang="en-US" sz="2400" dirty="0" smtClean="0"/>
              <a:t>Consider a </a:t>
            </a:r>
            <a:r>
              <a:rPr lang="en-US" sz="2400" b="1" dirty="0">
                <a:solidFill>
                  <a:srgbClr val="C00000"/>
                </a:solidFill>
              </a:rPr>
              <a:t>$10 million </a:t>
            </a:r>
            <a:r>
              <a:rPr lang="en-US" sz="2400" dirty="0"/>
              <a:t>net-of-tax </a:t>
            </a:r>
            <a:r>
              <a:rPr lang="en-US" sz="2400" dirty="0" smtClean="0"/>
              <a:t>gain</a:t>
            </a:r>
          </a:p>
          <a:p>
            <a:r>
              <a:rPr lang="en-US" sz="2400" dirty="0" smtClean="0"/>
              <a:t>If reported as </a:t>
            </a:r>
            <a:r>
              <a:rPr lang="en-US" sz="2400" b="1" dirty="0" smtClean="0">
                <a:solidFill>
                  <a:srgbClr val="C00000"/>
                </a:solidFill>
              </a:rPr>
              <a:t>part of other comprehensive income</a:t>
            </a:r>
            <a:r>
              <a:rPr lang="en-US" sz="2400" dirty="0" smtClean="0"/>
              <a:t>, the gain adds to the balance of accumulated other comprehensive income</a:t>
            </a:r>
            <a:endParaRPr lang="en-US" sz="2400" dirty="0"/>
          </a:p>
        </p:txBody>
      </p:sp>
    </p:spTree>
    <p:extLst>
      <p:ext uri="{BB962C8B-B14F-4D97-AF65-F5344CB8AC3E}">
        <p14:creationId xmlns:p14="http://schemas.microsoft.com/office/powerpoint/2010/main" val="30537872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
                                            <p:txEl>
                                              <p:pRg st="1" end="1"/>
                                            </p:txEl>
                                          </p:spTgt>
                                        </p:tgtEl>
                                        <p:attrNameLst>
                                          <p:attrName>style.visibility</p:attrName>
                                        </p:attrNameLst>
                                      </p:cBhvr>
                                      <p:to>
                                        <p:strVal val="visible"/>
                                      </p:to>
                                    </p:set>
                                    <p:animEffect transition="in" filter="fade">
                                      <p:cBhvr>
                                        <p:cTn id="10" dur="500"/>
                                        <p:tgtEl>
                                          <p:spTgt spid="3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2500"/>
                            </p:stCondLst>
                            <p:childTnLst>
                              <p:par>
                                <p:cTn id="65" presetID="22" presetClass="entr" presetSubtype="8"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par>
                                <p:cTn id="68" presetID="22" presetClass="entr" presetSubtype="8"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500"/>
                                        <p:tgtEl>
                                          <p:spTgt spid="3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left)">
                                      <p:cBhvr>
                                        <p:cTn id="73" dur="500"/>
                                        <p:tgtEl>
                                          <p:spTgt spid="25"/>
                                        </p:tgtEl>
                                      </p:cBhvr>
                                    </p:animEffect>
                                  </p:childTnLst>
                                </p:cTn>
                              </p:par>
                            </p:childTnLst>
                          </p:cTn>
                        </p:par>
                        <p:par>
                          <p:cTn id="74" fill="hold">
                            <p:stCondLst>
                              <p:cond delay="3000"/>
                            </p:stCondLst>
                            <p:childTnLst>
                              <p:par>
                                <p:cTn id="75" presetID="22" presetClass="entr" presetSubtype="8"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par>
                                <p:cTn id="78" presetID="22" presetClass="entr" presetSubtype="8" fill="hold"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left)">
                                      <p:cBhvr>
                                        <p:cTn id="80" dur="500"/>
                                        <p:tgtEl>
                                          <p:spTgt spid="3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left)">
                                      <p:cBhvr>
                                        <p:cTn id="83" dur="500"/>
                                        <p:tgtEl>
                                          <p:spTgt spid="2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1000"/>
                                        <p:tgtEl>
                                          <p:spTgt spid="40"/>
                                        </p:tgtEl>
                                      </p:cBhvr>
                                    </p:animEffect>
                                  </p:childTnLst>
                                </p:cTn>
                              </p:par>
                            </p:childTnLst>
                          </p:cTn>
                        </p:par>
                        <p:par>
                          <p:cTn id="87" fill="hold">
                            <p:stCondLst>
                              <p:cond delay="4000"/>
                            </p:stCondLst>
                            <p:childTnLst>
                              <p:par>
                                <p:cTn id="88" presetID="10" presetClass="entr" presetSubtype="0"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childTnLst>
                                </p:cTn>
                              </p:par>
                              <p:par>
                                <p:cTn id="91" presetID="1" presetClass="entr" presetSubtype="0" fill="hold" nodeType="withEffect">
                                  <p:stCondLst>
                                    <p:cond delay="0"/>
                                  </p:stCondLst>
                                  <p:childTnLst>
                                    <p:set>
                                      <p:cBhvr>
                                        <p:cTn id="92" dur="1" fill="hold">
                                          <p:stCondLst>
                                            <p:cond delay="0"/>
                                          </p:stCondLst>
                                        </p:cTn>
                                        <p:tgtEl>
                                          <p:spTgt spid="4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40" grpId="0"/>
      <p:bldP spid="73" grpId="0"/>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Standards—Comprehensive </a:t>
            </a:r>
            <a:r>
              <a:rPr lang="en-US" dirty="0"/>
              <a:t>Income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1529721187"/>
              </p:ext>
            </p:extLst>
          </p:nvPr>
        </p:nvGraphicFramePr>
        <p:xfrm>
          <a:off x="683568" y="1669769"/>
          <a:ext cx="8352928" cy="289559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130137">
                <a:tc gridSpan="2">
                  <a:txBody>
                    <a:bodyPr/>
                    <a:lstStyle/>
                    <a:p>
                      <a:pPr algn="ctr"/>
                      <a:r>
                        <a:rPr lang="en-US" sz="2400" b="1" dirty="0"/>
                        <a:t>Comprehensive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1244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Companies</a:t>
                      </a:r>
                      <a:r>
                        <a:rPr lang="en-US" sz="2000" baseline="0" dirty="0"/>
                        <a:t> are allowed to report comprehensive income in either a single statement of comprehensive income or in two separate, but consecutive statements.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Same as under</a:t>
                      </a:r>
                      <a:r>
                        <a:rPr lang="en-US" sz="2000" baseline="0" dirty="0"/>
                        <a:t> U.S GAAP.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However, </a:t>
                      </a:r>
                      <a:r>
                        <a:rPr lang="en-IN" sz="2000" b="0" i="0" u="none" strike="noStrike" kern="1200" baseline="0" dirty="0">
                          <a:solidFill>
                            <a:schemeClr val="tx1"/>
                          </a:solidFill>
                          <a:latin typeface="+mn-lt"/>
                          <a:ea typeface="+mn-ea"/>
                          <a:cs typeface="+mn-cs"/>
                        </a:rPr>
                        <a:t>an additional OCI item, </a:t>
                      </a:r>
                      <a:r>
                        <a:rPr lang="en-IN" sz="2000" b="0" i="1" u="none" strike="noStrike" kern="1200" baseline="0" dirty="0">
                          <a:solidFill>
                            <a:schemeClr val="tx1"/>
                          </a:solidFill>
                          <a:latin typeface="+mn-lt"/>
                          <a:ea typeface="+mn-ea"/>
                          <a:cs typeface="+mn-cs"/>
                        </a:rPr>
                        <a:t>changes in revaluation surplus</a:t>
                      </a:r>
                      <a:r>
                        <a:rPr lang="en-IN" sz="2000" b="0" i="0" u="none" strike="noStrike" kern="1200" baseline="0" dirty="0">
                          <a:solidFill>
                            <a:schemeClr val="tx1"/>
                          </a:solidFill>
                          <a:latin typeface="+mn-lt"/>
                          <a:ea typeface="+mn-ea"/>
                          <a:cs typeface="+mn-cs"/>
                        </a:rPr>
                        <a:t>,</a:t>
                      </a:r>
                      <a:r>
                        <a:rPr lang="en-IN" sz="2000" b="0" i="1" u="none" strike="noStrike" kern="1200" baseline="0" dirty="0">
                          <a:solidFill>
                            <a:schemeClr val="tx1"/>
                          </a:solidFill>
                          <a:latin typeface="+mn-lt"/>
                          <a:ea typeface="+mn-ea"/>
                          <a:cs typeface="+mn-cs"/>
                        </a:rPr>
                        <a:t> </a:t>
                      </a:r>
                      <a:r>
                        <a:rPr lang="en-IN" sz="2000" b="0" i="0" u="none" strike="noStrike" kern="1200" baseline="0" dirty="0">
                          <a:solidFill>
                            <a:schemeClr val="tx1"/>
                          </a:solidFill>
                          <a:latin typeface="+mn-lt"/>
                          <a:ea typeface="+mn-ea"/>
                          <a:cs typeface="+mn-cs"/>
                        </a:rPr>
                        <a:t>is possible under IFRS. U.S. GAAP prohibits revaluation.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314756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pPr algn="ctr"/>
            <a:r>
              <a:rPr lang="en-IN" sz="3200" b="1" dirty="0">
                <a:solidFill>
                  <a:srgbClr val="0D79A7"/>
                </a:solidFill>
              </a:rPr>
              <a:t>Recognition of Expenses</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2" name="TextBox 1"/>
          <p:cNvSpPr txBox="1"/>
          <p:nvPr/>
        </p:nvSpPr>
        <p:spPr>
          <a:xfrm>
            <a:off x="1835550" y="1969676"/>
            <a:ext cx="2225702" cy="43088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200" b="1">
                <a:solidFill>
                  <a:schemeClr val="tx1"/>
                </a:solidFill>
              </a:defRPr>
            </a:lvl1pPr>
          </a:lstStyle>
          <a:p>
            <a:r>
              <a:rPr lang="en-US" dirty="0"/>
              <a:t>Revenues</a:t>
            </a:r>
          </a:p>
        </p:txBody>
      </p:sp>
      <p:sp>
        <p:nvSpPr>
          <p:cNvPr id="7" name="TextBox 6"/>
          <p:cNvSpPr txBox="1"/>
          <p:nvPr/>
        </p:nvSpPr>
        <p:spPr>
          <a:xfrm>
            <a:off x="5645428" y="1969676"/>
            <a:ext cx="2225702" cy="43088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200" b="1">
                <a:solidFill>
                  <a:schemeClr val="tx1"/>
                </a:solidFill>
              </a:defRPr>
            </a:lvl1pPr>
          </a:lstStyle>
          <a:p>
            <a:r>
              <a:rPr lang="en-US" dirty="0"/>
              <a:t>Expenses</a:t>
            </a:r>
          </a:p>
        </p:txBody>
      </p:sp>
      <p:sp>
        <p:nvSpPr>
          <p:cNvPr id="8" name="TextBox 7"/>
          <p:cNvSpPr txBox="1"/>
          <p:nvPr/>
        </p:nvSpPr>
        <p:spPr>
          <a:xfrm>
            <a:off x="3347864" y="1340768"/>
            <a:ext cx="2962409" cy="43088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2200" b="1" dirty="0">
                <a:solidFill>
                  <a:schemeClr val="tx1"/>
                </a:solidFill>
              </a:rPr>
              <a:t>Causal relationship</a:t>
            </a:r>
          </a:p>
        </p:txBody>
      </p:sp>
      <p:cxnSp>
        <p:nvCxnSpPr>
          <p:cNvPr id="14" name="Straight Arrow Connector 13"/>
          <p:cNvCxnSpPr/>
          <p:nvPr/>
        </p:nvCxnSpPr>
        <p:spPr>
          <a:xfrm>
            <a:off x="4159331" y="2185119"/>
            <a:ext cx="1403234" cy="0"/>
          </a:xfrm>
          <a:prstGeom prst="straightConnector1">
            <a:avLst/>
          </a:prstGeom>
          <a:ln w="38100">
            <a:solidFill>
              <a:schemeClr val="tx1"/>
            </a:solidFill>
            <a:headEnd type="arrow"/>
            <a:tailEnd type="arrow"/>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7" name="Right Arrow Callout 16"/>
          <p:cNvSpPr/>
          <p:nvPr/>
        </p:nvSpPr>
        <p:spPr>
          <a:xfrm rot="5400000">
            <a:off x="1096136" y="2485564"/>
            <a:ext cx="1102071" cy="1509010"/>
          </a:xfrm>
          <a:prstGeom prst="rightArrowCallou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200" dirty="0"/>
          </a:p>
        </p:txBody>
      </p:sp>
      <p:sp>
        <p:nvSpPr>
          <p:cNvPr id="18" name="Right Arrow Callout 17"/>
          <p:cNvSpPr/>
          <p:nvPr/>
        </p:nvSpPr>
        <p:spPr>
          <a:xfrm rot="5400000">
            <a:off x="7528442" y="2485564"/>
            <a:ext cx="1102071" cy="1509010"/>
          </a:xfrm>
          <a:prstGeom prst="rightArrowCallou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200" dirty="0"/>
          </a:p>
        </p:txBody>
      </p:sp>
      <p:sp>
        <p:nvSpPr>
          <p:cNvPr id="19" name="TextBox 18"/>
          <p:cNvSpPr txBox="1"/>
          <p:nvPr/>
        </p:nvSpPr>
        <p:spPr>
          <a:xfrm>
            <a:off x="3271734" y="2609115"/>
            <a:ext cx="3178428" cy="1446550"/>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sz="2200" b="1" dirty="0">
                <a:solidFill>
                  <a:schemeClr val="bg1"/>
                </a:solidFill>
              </a:rPr>
              <a:t>Is it possible to establish a causal relationship between revenues and expenses?</a:t>
            </a:r>
          </a:p>
        </p:txBody>
      </p:sp>
      <p:sp>
        <p:nvSpPr>
          <p:cNvPr id="20" name="Right Arrow 19"/>
          <p:cNvSpPr/>
          <p:nvPr/>
        </p:nvSpPr>
        <p:spPr>
          <a:xfrm rot="10800000">
            <a:off x="2489003" y="2929049"/>
            <a:ext cx="577896" cy="235177"/>
          </a:xfrm>
          <a:prstGeom prst="rightArrow">
            <a:avLst/>
          </a:prstGeom>
          <a:solidFill>
            <a:schemeClr val="tx1"/>
          </a:solid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sp>
        <p:nvSpPr>
          <p:cNvPr id="23" name="Right Arrow 22"/>
          <p:cNvSpPr/>
          <p:nvPr/>
        </p:nvSpPr>
        <p:spPr>
          <a:xfrm>
            <a:off x="6640162" y="2929050"/>
            <a:ext cx="577896" cy="235177"/>
          </a:xfrm>
          <a:prstGeom prst="rightArrow">
            <a:avLst/>
          </a:prstGeom>
          <a:solidFill>
            <a:schemeClr val="tx1"/>
          </a:solid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sp>
        <p:nvSpPr>
          <p:cNvPr id="25" name="TextBox 24"/>
          <p:cNvSpPr txBox="1"/>
          <p:nvPr/>
        </p:nvSpPr>
        <p:spPr>
          <a:xfrm>
            <a:off x="694999" y="3819569"/>
            <a:ext cx="2371899" cy="2462213"/>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200" dirty="0">
                <a:solidFill>
                  <a:schemeClr val="tx1"/>
                </a:solidFill>
              </a:rPr>
              <a:t>Expenses are reported in the same period that the related revenue is recognized</a:t>
            </a:r>
          </a:p>
          <a:p>
            <a:pPr algn="ctr"/>
            <a:endParaRPr lang="en-US" sz="2200" dirty="0">
              <a:solidFill>
                <a:schemeClr val="tx1"/>
              </a:solidFill>
            </a:endParaRPr>
          </a:p>
        </p:txBody>
      </p:sp>
      <p:sp>
        <p:nvSpPr>
          <p:cNvPr id="27" name="TextBox 26"/>
          <p:cNvSpPr txBox="1"/>
          <p:nvPr/>
        </p:nvSpPr>
        <p:spPr>
          <a:xfrm>
            <a:off x="6640163" y="3854725"/>
            <a:ext cx="2407220" cy="2462213"/>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200">
                <a:solidFill>
                  <a:schemeClr val="tx1"/>
                </a:solidFill>
              </a:defRPr>
            </a:lvl1pPr>
          </a:lstStyle>
          <a:p>
            <a:r>
              <a:rPr lang="en-IN" dirty="0"/>
              <a:t>Relate the expense to a particular period, allocate it over several periods, or expense it as incurred</a:t>
            </a:r>
            <a:endParaRPr lang="en-US" dirty="0"/>
          </a:p>
        </p:txBody>
      </p:sp>
      <p:sp>
        <p:nvSpPr>
          <p:cNvPr id="4" name="TextBox 3"/>
          <p:cNvSpPr txBox="1"/>
          <p:nvPr/>
        </p:nvSpPr>
        <p:spPr>
          <a:xfrm>
            <a:off x="1300953" y="2815805"/>
            <a:ext cx="692435" cy="461665"/>
          </a:xfrm>
          <a:prstGeom prst="rect">
            <a:avLst/>
          </a:prstGeom>
          <a:noFill/>
        </p:spPr>
        <p:txBody>
          <a:bodyPr wrap="square" rtlCol="0">
            <a:spAutoFit/>
          </a:bodyPr>
          <a:lstStyle/>
          <a:p>
            <a:r>
              <a:rPr lang="en-US" sz="2400" b="1" dirty="0">
                <a:solidFill>
                  <a:schemeClr val="bg1"/>
                </a:solidFill>
              </a:rPr>
              <a:t>Yes</a:t>
            </a:r>
          </a:p>
        </p:txBody>
      </p:sp>
      <p:sp>
        <p:nvSpPr>
          <p:cNvPr id="24" name="TextBox 23"/>
          <p:cNvSpPr txBox="1"/>
          <p:nvPr/>
        </p:nvSpPr>
        <p:spPr>
          <a:xfrm>
            <a:off x="7746650" y="2815804"/>
            <a:ext cx="692435" cy="461665"/>
          </a:xfrm>
          <a:prstGeom prst="rect">
            <a:avLst/>
          </a:prstGeom>
          <a:noFill/>
        </p:spPr>
        <p:txBody>
          <a:bodyPr wrap="square" rtlCol="0">
            <a:spAutoFit/>
          </a:bodyPr>
          <a:lstStyle/>
          <a:p>
            <a:r>
              <a:rPr lang="en-US" sz="2400" b="1" dirty="0">
                <a:solidFill>
                  <a:schemeClr val="bg1"/>
                </a:solidFill>
              </a:rPr>
              <a:t>No</a:t>
            </a:r>
          </a:p>
        </p:txBody>
      </p:sp>
    </p:spTree>
    <p:extLst>
      <p:ext uri="{BB962C8B-B14F-4D97-AF65-F5344CB8AC3E}">
        <p14:creationId xmlns:p14="http://schemas.microsoft.com/office/powerpoint/2010/main" val="519279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3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17" grpId="0" animBg="1"/>
      <p:bldP spid="18" grpId="0" animBg="1"/>
      <p:bldP spid="19" grpId="0" animBg="1"/>
      <p:bldP spid="20" grpId="0" animBg="1"/>
      <p:bldP spid="23" grpId="0" animBg="1"/>
      <p:bldP spid="25" grpId="0" animBg="1"/>
      <p:bldP spid="2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a:t>Concept </a:t>
            </a:r>
            <a:r>
              <a:rPr lang="en-US" altLang="en-US" b="1" smtClean="0"/>
              <a:t>Check: Other Comprehensive Income</a:t>
            </a:r>
            <a:endParaRPr lang="en-US" altLang="en-US" b="1" dirty="0"/>
          </a:p>
        </p:txBody>
      </p:sp>
      <p:sp>
        <p:nvSpPr>
          <p:cNvPr id="414723" name="Rectangle 3"/>
          <p:cNvSpPr>
            <a:spLocks noGrp="1" noChangeArrowheads="1"/>
          </p:cNvSpPr>
          <p:nvPr>
            <p:ph idx="1"/>
          </p:nvPr>
        </p:nvSpPr>
        <p:spPr>
          <a:xfrm>
            <a:off x="720986" y="1444626"/>
            <a:ext cx="8423014" cy="5224734"/>
          </a:xfrm>
          <a:solidFill>
            <a:schemeClr val="bg1">
              <a:lumMod val="95000"/>
            </a:schemeClr>
          </a:solidFill>
        </p:spPr>
        <p:txBody>
          <a:bodyPr>
            <a:normAutofit/>
          </a:bodyPr>
          <a:lstStyle/>
          <a:p>
            <a:pPr marL="0" indent="0">
              <a:spcAft>
                <a:spcPts val="1200"/>
              </a:spcAft>
              <a:buNone/>
              <a:tabLst>
                <a:tab pos="342900" algn="l"/>
              </a:tabLst>
            </a:pPr>
            <a:r>
              <a:rPr lang="en-IN" sz="2400" dirty="0"/>
              <a:t>Which of the following is </a:t>
            </a:r>
            <a:r>
              <a:rPr lang="en-IN" sz="2400" b="1" dirty="0"/>
              <a:t>not</a:t>
            </a:r>
            <a:r>
              <a:rPr lang="en-IN" sz="2400" dirty="0"/>
              <a:t> an example of other comprehensive income</a:t>
            </a:r>
            <a:r>
              <a:rPr lang="en-IN" sz="2400" dirty="0" smtClean="0"/>
              <a:t>?</a:t>
            </a:r>
          </a:p>
          <a:p>
            <a:pPr marL="457200" indent="-457200">
              <a:buFont typeface="+mj-lt"/>
              <a:buAutoNum type="alphaLcPeriod"/>
              <a:tabLst>
                <a:tab pos="342900" algn="l"/>
              </a:tabLst>
            </a:pPr>
            <a:r>
              <a:rPr lang="en-IN" sz="2400" dirty="0" smtClean="0"/>
              <a:t>Income </a:t>
            </a:r>
            <a:r>
              <a:rPr lang="en-IN" sz="2400" dirty="0"/>
              <a:t>from sales</a:t>
            </a:r>
          </a:p>
          <a:p>
            <a:pPr marL="457200" indent="-457200">
              <a:buFont typeface="+mj-lt"/>
              <a:buAutoNum type="alphaLcPeriod"/>
              <a:tabLst>
                <a:tab pos="342900" algn="l"/>
              </a:tabLst>
            </a:pPr>
            <a:r>
              <a:rPr lang="en-IN" sz="2400" dirty="0" smtClean="0"/>
              <a:t>Unrealized </a:t>
            </a:r>
            <a:r>
              <a:rPr lang="en-IN" sz="2400" dirty="0"/>
              <a:t>loss on securities available for sale</a:t>
            </a:r>
          </a:p>
          <a:p>
            <a:pPr marL="457200" indent="-457200">
              <a:buFont typeface="+mj-lt"/>
              <a:buAutoNum type="alphaLcPeriod"/>
              <a:tabLst>
                <a:tab pos="342900" algn="l"/>
              </a:tabLst>
            </a:pPr>
            <a:r>
              <a:rPr lang="en-IN" sz="2400" dirty="0" smtClean="0"/>
              <a:t>Foreign </a:t>
            </a:r>
            <a:r>
              <a:rPr lang="en-IN" sz="2400" dirty="0"/>
              <a:t>currency translation adjustments</a:t>
            </a:r>
          </a:p>
          <a:p>
            <a:pPr marL="457200" indent="-457200">
              <a:buFont typeface="+mj-lt"/>
              <a:buAutoNum type="alphaLcPeriod"/>
              <a:tabLst>
                <a:tab pos="342900" algn="l"/>
              </a:tabLst>
            </a:pPr>
            <a:r>
              <a:rPr lang="en-IN" sz="2400" dirty="0" smtClean="0"/>
              <a:t>Deferred </a:t>
            </a:r>
            <a:r>
              <a:rPr lang="en-IN" sz="2400" dirty="0"/>
              <a:t>gains from derivatives</a:t>
            </a:r>
            <a:endParaRPr lang="en-US" sz="2400" dirty="0"/>
          </a:p>
          <a:p>
            <a:pPr marL="2286000" lvl="5" indent="0">
              <a:buNone/>
              <a:tabLst>
                <a:tab pos="7772400" algn="dec"/>
              </a:tabLst>
              <a:defRPr/>
            </a:pPr>
            <a:endParaRPr lang="en-US" sz="2400" dirty="0"/>
          </a:p>
        </p:txBody>
      </p:sp>
      <p:sp>
        <p:nvSpPr>
          <p:cNvPr id="2" name="Oval 1"/>
          <p:cNvSpPr/>
          <p:nvPr/>
        </p:nvSpPr>
        <p:spPr bwMode="auto">
          <a:xfrm>
            <a:off x="720986" y="2492896"/>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7" name="TextBox 6"/>
          <p:cNvSpPr txBox="1"/>
          <p:nvPr/>
        </p:nvSpPr>
        <p:spPr>
          <a:xfrm>
            <a:off x="755576" y="4429561"/>
            <a:ext cx="8243503" cy="1015663"/>
          </a:xfrm>
          <a:prstGeom prst="rect">
            <a:avLst/>
          </a:prstGeom>
          <a:solidFill>
            <a:schemeClr val="accent6">
              <a:lumMod val="20000"/>
              <a:lumOff val="80000"/>
            </a:schemeClr>
          </a:solidFill>
          <a:ln w="6350">
            <a:solidFill>
              <a:schemeClr val="tx1"/>
            </a:solidFill>
          </a:ln>
        </p:spPr>
        <p:txBody>
          <a:bodyPr wrap="square" rtlCol="0">
            <a:spAutoFit/>
          </a:bodyPr>
          <a:lstStyle/>
          <a:p>
            <a:r>
              <a:rPr lang="en-IN" sz="2000" dirty="0" smtClean="0"/>
              <a:t>The correct answer is </a:t>
            </a:r>
            <a:r>
              <a:rPr lang="en-IN" sz="2000" i="1" dirty="0" smtClean="0"/>
              <a:t>a</a:t>
            </a:r>
            <a:r>
              <a:rPr lang="en-IN" sz="2000" dirty="0" smtClean="0"/>
              <a:t>. Income </a:t>
            </a:r>
            <a:r>
              <a:rPr lang="en-IN" sz="2000" dirty="0"/>
              <a:t>from sales is part of net income and thus a component of comprehensive income, but is not an example of </a:t>
            </a:r>
            <a:r>
              <a:rPr lang="en-IN" sz="2000" b="1" i="1" dirty="0"/>
              <a:t>other</a:t>
            </a:r>
            <a:r>
              <a:rPr lang="en-IN" sz="2000" dirty="0"/>
              <a:t> comprehensive income.</a:t>
            </a:r>
          </a:p>
        </p:txBody>
      </p:sp>
      <p:sp>
        <p:nvSpPr>
          <p:cNvPr id="6"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-6</a:t>
            </a:r>
            <a:endParaRPr lang="en-IN" sz="1500" dirty="0"/>
          </a:p>
        </p:txBody>
      </p:sp>
    </p:spTree>
    <p:extLst>
      <p:ext uri="{BB962C8B-B14F-4D97-AF65-F5344CB8AC3E}">
        <p14:creationId xmlns:p14="http://schemas.microsoft.com/office/powerpoint/2010/main" val="356449899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Statement of Cash Flows (SCF)</a:t>
            </a:r>
            <a:endParaRPr lang="en-US" dirty="0"/>
          </a:p>
        </p:txBody>
      </p:sp>
      <p:sp>
        <p:nvSpPr>
          <p:cNvPr id="3" name="Content Placeholder 2"/>
          <p:cNvSpPr>
            <a:spLocks noGrp="1"/>
          </p:cNvSpPr>
          <p:nvPr>
            <p:ph idx="1"/>
          </p:nvPr>
        </p:nvSpPr>
        <p:spPr/>
        <p:txBody>
          <a:bodyPr>
            <a:normAutofit/>
          </a:bodyPr>
          <a:lstStyle/>
          <a:p>
            <a:r>
              <a:rPr lang="en-US" sz="2800" dirty="0"/>
              <a:t>Required for each period when balance sheet and income statement are presented</a:t>
            </a:r>
            <a:endParaRPr lang="en-IN" sz="2800" dirty="0"/>
          </a:p>
          <a:p>
            <a:r>
              <a:rPr lang="en-IN" sz="2800" dirty="0"/>
              <a:t>Provides information about the cash receipts and cash disbursements of an enterprise </a:t>
            </a:r>
          </a:p>
          <a:p>
            <a:pPr lvl="1">
              <a:buFont typeface="Arial"/>
              <a:buChar char="–"/>
            </a:pPr>
            <a:r>
              <a:rPr lang="en-US" sz="2400" dirty="0"/>
              <a:t>Cash refers to </a:t>
            </a:r>
            <a:r>
              <a:rPr lang="en-US" sz="2400" b="1" dirty="0">
                <a:solidFill>
                  <a:srgbClr val="C00000"/>
                </a:solidFill>
              </a:rPr>
              <a:t>cash plus cash equivalents</a:t>
            </a:r>
          </a:p>
          <a:p>
            <a:r>
              <a:rPr lang="en-US" sz="2800" dirty="0"/>
              <a:t>Helpful in assessing future profitability, liquidity, and long-term solvency</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LO4-7</a:t>
            </a:r>
          </a:p>
        </p:txBody>
      </p:sp>
      <p:sp>
        <p:nvSpPr>
          <p:cNvPr id="15" name="TextBox 14"/>
          <p:cNvSpPr txBox="1"/>
          <p:nvPr/>
        </p:nvSpPr>
        <p:spPr>
          <a:xfrm>
            <a:off x="827584" y="5301208"/>
            <a:ext cx="3457004" cy="830997"/>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Categories of transactions </a:t>
            </a:r>
            <a:r>
              <a:rPr lang="en-IN" sz="2400" dirty="0"/>
              <a:t>affecting cash</a:t>
            </a:r>
            <a:endParaRPr lang="en-US" sz="2400" dirty="0"/>
          </a:p>
        </p:txBody>
      </p:sp>
      <p:sp>
        <p:nvSpPr>
          <p:cNvPr id="17" name="TextBox 16"/>
          <p:cNvSpPr txBox="1"/>
          <p:nvPr/>
        </p:nvSpPr>
        <p:spPr>
          <a:xfrm>
            <a:off x="5363468" y="4767535"/>
            <a:ext cx="3457004" cy="461665"/>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Operating activities</a:t>
            </a:r>
          </a:p>
        </p:txBody>
      </p:sp>
      <p:sp>
        <p:nvSpPr>
          <p:cNvPr id="18" name="TextBox 17"/>
          <p:cNvSpPr txBox="1"/>
          <p:nvPr/>
        </p:nvSpPr>
        <p:spPr>
          <a:xfrm>
            <a:off x="5363468" y="5487615"/>
            <a:ext cx="3457004" cy="461665"/>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Investing activities</a:t>
            </a:r>
          </a:p>
        </p:txBody>
      </p:sp>
      <p:sp>
        <p:nvSpPr>
          <p:cNvPr id="19" name="TextBox 18"/>
          <p:cNvSpPr txBox="1"/>
          <p:nvPr/>
        </p:nvSpPr>
        <p:spPr>
          <a:xfrm>
            <a:off x="5363468" y="6135687"/>
            <a:ext cx="3457004" cy="461665"/>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Financing activities</a:t>
            </a:r>
          </a:p>
        </p:txBody>
      </p:sp>
      <p:cxnSp>
        <p:nvCxnSpPr>
          <p:cNvPr id="21" name="Straight Connector 20"/>
          <p:cNvCxnSpPr>
            <a:stCxn id="15" idx="3"/>
            <a:endCxn id="17" idx="1"/>
          </p:cNvCxnSpPr>
          <p:nvPr/>
        </p:nvCxnSpPr>
        <p:spPr>
          <a:xfrm flipV="1">
            <a:off x="4284588" y="4998368"/>
            <a:ext cx="1078880" cy="7183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5" idx="3"/>
            <a:endCxn id="18" idx="1"/>
          </p:cNvCxnSpPr>
          <p:nvPr/>
        </p:nvCxnSpPr>
        <p:spPr>
          <a:xfrm>
            <a:off x="4284588" y="5716707"/>
            <a:ext cx="1078880" cy="17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 idx="3"/>
            <a:endCxn id="19" idx="1"/>
          </p:cNvCxnSpPr>
          <p:nvPr/>
        </p:nvCxnSpPr>
        <p:spPr>
          <a:xfrm>
            <a:off x="4284588" y="5716707"/>
            <a:ext cx="1078880" cy="6498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275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Statement of Cash Flows</a:t>
            </a:r>
            <a:endParaRPr lang="en-US" altLang="en-US" b="1" dirty="0"/>
          </a:p>
        </p:txBody>
      </p:sp>
      <p:sp>
        <p:nvSpPr>
          <p:cNvPr id="414723" name="Rectangle 3"/>
          <p:cNvSpPr>
            <a:spLocks noGrp="1" noChangeArrowheads="1"/>
          </p:cNvSpPr>
          <p:nvPr>
            <p:ph idx="1"/>
          </p:nvPr>
        </p:nvSpPr>
        <p:spPr>
          <a:xfrm>
            <a:off x="720986" y="1444626"/>
            <a:ext cx="8284515" cy="5224734"/>
          </a:xfrm>
          <a:solidFill>
            <a:schemeClr val="bg1">
              <a:lumMod val="95000"/>
            </a:schemeClr>
          </a:solidFill>
        </p:spPr>
        <p:txBody>
          <a:bodyPr>
            <a:normAutofit/>
          </a:bodyPr>
          <a:lstStyle/>
          <a:p>
            <a:pPr marL="0" indent="0">
              <a:spcAft>
                <a:spcPts val="1200"/>
              </a:spcAft>
              <a:buNone/>
              <a:tabLst>
                <a:tab pos="342900" algn="l"/>
              </a:tabLst>
            </a:pPr>
            <a:r>
              <a:rPr lang="en-IN" sz="2000" dirty="0"/>
              <a:t>Which of the following is </a:t>
            </a:r>
            <a:r>
              <a:rPr lang="en-IN" sz="2000" dirty="0" smtClean="0"/>
              <a:t>true </a:t>
            </a:r>
            <a:r>
              <a:rPr lang="en-IN" sz="2000" dirty="0"/>
              <a:t>concerning the </a:t>
            </a:r>
            <a:r>
              <a:rPr lang="en-IN" sz="2000" dirty="0" smtClean="0"/>
              <a:t>statement </a:t>
            </a:r>
            <a:r>
              <a:rPr lang="en-IN" sz="2000" dirty="0"/>
              <a:t>of </a:t>
            </a:r>
            <a:r>
              <a:rPr lang="en-IN" sz="2000" dirty="0" smtClean="0"/>
              <a:t>cash </a:t>
            </a:r>
            <a:r>
              <a:rPr lang="en-IN" sz="2000" dirty="0"/>
              <a:t>f</a:t>
            </a:r>
            <a:r>
              <a:rPr lang="en-IN" sz="2000" dirty="0" smtClean="0"/>
              <a:t>lows?</a:t>
            </a:r>
            <a:endParaRPr lang="en-US" sz="1600" dirty="0"/>
          </a:p>
          <a:p>
            <a:pPr marL="457200" indent="-457200">
              <a:buFont typeface="+mj-lt"/>
              <a:buAutoNum type="alphaLcPeriod"/>
              <a:tabLst>
                <a:tab pos="342900" algn="l"/>
              </a:tabLst>
            </a:pPr>
            <a:r>
              <a:rPr lang="en-IN" sz="2000" dirty="0"/>
              <a:t>The statement of cash flows can provide information helpful in assessing future profitability, liquidity, and </a:t>
            </a:r>
            <a:r>
              <a:rPr lang="en-IN" sz="2000" dirty="0" smtClean="0"/>
              <a:t>solvency</a:t>
            </a:r>
            <a:endParaRPr lang="en-IN" sz="2000" dirty="0"/>
          </a:p>
          <a:p>
            <a:pPr marL="457200" indent="-457200">
              <a:buFont typeface="+mj-lt"/>
              <a:buAutoNum type="alphaLcPeriod"/>
              <a:tabLst>
                <a:tab pos="342900" algn="l"/>
              </a:tabLst>
            </a:pPr>
            <a:r>
              <a:rPr lang="en-IN" sz="2000" dirty="0"/>
              <a:t>The statement of cash flows shows cash receipts and cash disbursements of an </a:t>
            </a:r>
            <a:r>
              <a:rPr lang="en-IN" sz="2000" dirty="0" smtClean="0"/>
              <a:t>enterprise</a:t>
            </a:r>
            <a:endParaRPr lang="en-IN" sz="2000" dirty="0"/>
          </a:p>
          <a:p>
            <a:pPr marL="457200" indent="-457200">
              <a:buFont typeface="+mj-lt"/>
              <a:buAutoNum type="alphaLcPeriod"/>
              <a:tabLst>
                <a:tab pos="342900" algn="l"/>
              </a:tabLst>
            </a:pPr>
            <a:r>
              <a:rPr lang="en-IN" sz="2000" dirty="0"/>
              <a:t>The statement of cash flows is required to be presented for any period for which an income statement </a:t>
            </a:r>
            <a:r>
              <a:rPr lang="en-IN" sz="2000" dirty="0" smtClean="0"/>
              <a:t>is presented</a:t>
            </a:r>
          </a:p>
          <a:p>
            <a:pPr marL="457200" indent="-457200">
              <a:buFont typeface="+mj-lt"/>
              <a:buAutoNum type="alphaLcPeriod"/>
              <a:tabLst>
                <a:tab pos="342900" algn="l"/>
              </a:tabLst>
            </a:pPr>
            <a:r>
              <a:rPr lang="en-IN" sz="2000" dirty="0" smtClean="0"/>
              <a:t>All of the answers above are true</a:t>
            </a:r>
            <a:endParaRPr lang="en-IN" sz="2000" dirty="0"/>
          </a:p>
        </p:txBody>
      </p:sp>
      <p:sp>
        <p:nvSpPr>
          <p:cNvPr id="2" name="Oval 1"/>
          <p:cNvSpPr/>
          <p:nvPr/>
        </p:nvSpPr>
        <p:spPr bwMode="auto">
          <a:xfrm>
            <a:off x="713058" y="400506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7" name="TextBox 6"/>
          <p:cNvSpPr txBox="1"/>
          <p:nvPr/>
        </p:nvSpPr>
        <p:spPr>
          <a:xfrm>
            <a:off x="762048" y="4725144"/>
            <a:ext cx="8274448" cy="400110"/>
          </a:xfrm>
          <a:prstGeom prst="rect">
            <a:avLst/>
          </a:prstGeom>
          <a:solidFill>
            <a:schemeClr val="accent6">
              <a:lumMod val="20000"/>
              <a:lumOff val="80000"/>
            </a:schemeClr>
          </a:solidFill>
          <a:ln w="6350">
            <a:solidFill>
              <a:schemeClr val="tx1"/>
            </a:solidFill>
          </a:ln>
        </p:spPr>
        <p:txBody>
          <a:bodyPr wrap="square" rtlCol="0">
            <a:spAutoFit/>
          </a:bodyPr>
          <a:lstStyle/>
          <a:p>
            <a:r>
              <a:rPr lang="en-IN" sz="2000" dirty="0" smtClean="0"/>
              <a:t>The correct answer is </a:t>
            </a:r>
            <a:r>
              <a:rPr lang="en-IN" sz="2000" i="1" dirty="0" smtClean="0"/>
              <a:t>d</a:t>
            </a:r>
            <a:r>
              <a:rPr lang="en-IN" sz="2000" dirty="0" smtClean="0"/>
              <a:t>.</a:t>
            </a:r>
            <a:endParaRPr lang="en-IN" sz="2000" dirty="0"/>
          </a:p>
        </p:txBody>
      </p:sp>
      <p:sp>
        <p:nvSpPr>
          <p:cNvPr id="6"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-7</a:t>
            </a:r>
            <a:endParaRPr lang="en-IN" sz="1500" dirty="0"/>
          </a:p>
        </p:txBody>
      </p:sp>
    </p:spTree>
    <p:extLst>
      <p:ext uri="{BB962C8B-B14F-4D97-AF65-F5344CB8AC3E}">
        <p14:creationId xmlns:p14="http://schemas.microsoft.com/office/powerpoint/2010/main" val="234713129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Operating Activities</a:t>
            </a:r>
          </a:p>
        </p:txBody>
      </p:sp>
      <p:sp>
        <p:nvSpPr>
          <p:cNvPr id="3" name="Content Placeholder 2"/>
          <p:cNvSpPr>
            <a:spLocks noGrp="1"/>
          </p:cNvSpPr>
          <p:nvPr>
            <p:ph idx="1"/>
          </p:nvPr>
        </p:nvSpPr>
        <p:spPr/>
        <p:txBody>
          <a:bodyPr>
            <a:normAutofit lnSpcReduction="10000"/>
          </a:bodyPr>
          <a:lstStyle/>
          <a:p>
            <a:pPr marL="0" lvl="1" indent="0">
              <a:buNone/>
            </a:pPr>
            <a:r>
              <a:rPr lang="en-IN" sz="2400" dirty="0"/>
              <a:t>Inflows and outflows of cash that result from activities reported in the income statement</a:t>
            </a: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pPr marL="0" indent="0">
              <a:buNone/>
            </a:pPr>
            <a:endParaRPr lang="en-US" sz="2800" i="1" dirty="0">
              <a:solidFill>
                <a:srgbClr val="740000"/>
              </a:solidFill>
            </a:endParaRPr>
          </a:p>
          <a:p>
            <a:pPr marL="0" indent="0">
              <a:buNone/>
            </a:pPr>
            <a:r>
              <a:rPr lang="en-US" sz="2400" b="1" dirty="0">
                <a:solidFill>
                  <a:srgbClr val="C00000"/>
                </a:solidFill>
              </a:rPr>
              <a:t>Net cash flows from operating activities: </a:t>
            </a:r>
            <a:r>
              <a:rPr lang="en-US" sz="2400" dirty="0"/>
              <a:t>Difference between the inflows and outflows</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5" name="TextBox 4"/>
          <p:cNvSpPr txBox="1"/>
          <p:nvPr/>
        </p:nvSpPr>
        <p:spPr>
          <a:xfrm>
            <a:off x="3295064" y="2374846"/>
            <a:ext cx="2957589" cy="492443"/>
          </a:xfrm>
          <a:prstGeom prst="rect">
            <a:avLst/>
          </a:prstGeom>
          <a:solidFill>
            <a:schemeClr val="accent4"/>
          </a:solidFill>
          <a:ln>
            <a:solidFill>
              <a:schemeClr val="accent4"/>
            </a:solidFill>
          </a:ln>
        </p:spPr>
        <p:txBody>
          <a:bodyPr wrap="square" rtlCol="0">
            <a:spAutoFit/>
          </a:bodyPr>
          <a:lstStyle/>
          <a:p>
            <a:pPr algn="ctr"/>
            <a:r>
              <a:rPr lang="en-IN" sz="2600" b="1" dirty="0">
                <a:solidFill>
                  <a:schemeClr val="bg1"/>
                </a:solidFill>
              </a:rPr>
              <a:t>Operating Activities</a:t>
            </a:r>
          </a:p>
        </p:txBody>
      </p:sp>
      <p:sp>
        <p:nvSpPr>
          <p:cNvPr id="6" name="TextBox 5"/>
          <p:cNvSpPr txBox="1"/>
          <p:nvPr/>
        </p:nvSpPr>
        <p:spPr>
          <a:xfrm>
            <a:off x="905224" y="3501008"/>
            <a:ext cx="3600000" cy="1828800"/>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defPPr>
              <a:defRPr lang="en-US"/>
            </a:defPPr>
            <a:lvl1pPr algn="ctr">
              <a:defRPr sz="2800">
                <a:solidFill>
                  <a:srgbClr val="C00000"/>
                </a:solidFill>
              </a:defRPr>
            </a:lvl1pPr>
          </a:lstStyle>
          <a:p>
            <a:r>
              <a:rPr lang="en-IN" b="1" u="sng" dirty="0">
                <a:solidFill>
                  <a:schemeClr val="bg2">
                    <a:lumMod val="10000"/>
                  </a:schemeClr>
                </a:solidFill>
                <a:latin typeface="+mn-lt"/>
              </a:rPr>
              <a:t>Cash Inflows</a:t>
            </a:r>
          </a:p>
          <a:p>
            <a:pPr marL="285750" indent="-285750" algn="l">
              <a:buFont typeface="Arial" panose="020B0604020202020204" pitchFamily="34" charset="0"/>
              <a:buChar char="•"/>
            </a:pPr>
            <a:r>
              <a:rPr lang="en-IN" sz="2200" dirty="0">
                <a:solidFill>
                  <a:schemeClr val="bg2">
                    <a:lumMod val="10000"/>
                  </a:schemeClr>
                </a:solidFill>
              </a:rPr>
              <a:t>Sale of goods or services</a:t>
            </a:r>
          </a:p>
          <a:p>
            <a:pPr marL="285750" indent="-285750" algn="l">
              <a:buFont typeface="Arial" panose="020B0604020202020204" pitchFamily="34" charset="0"/>
              <a:buChar char="•"/>
            </a:pPr>
            <a:r>
              <a:rPr lang="en-IN" sz="2200" dirty="0">
                <a:solidFill>
                  <a:schemeClr val="bg2">
                    <a:lumMod val="10000"/>
                  </a:schemeClr>
                </a:solidFill>
              </a:rPr>
              <a:t>Interest and dividends from investments</a:t>
            </a:r>
          </a:p>
          <a:p>
            <a:pPr algn="l"/>
            <a:endParaRPr lang="en-IN" sz="1800" dirty="0">
              <a:solidFill>
                <a:schemeClr val="bg2">
                  <a:lumMod val="10000"/>
                </a:schemeClr>
              </a:solidFill>
              <a:latin typeface="+mn-lt"/>
            </a:endParaRPr>
          </a:p>
        </p:txBody>
      </p:sp>
      <p:sp>
        <p:nvSpPr>
          <p:cNvPr id="7" name="TextBox 6"/>
          <p:cNvSpPr txBox="1"/>
          <p:nvPr/>
        </p:nvSpPr>
        <p:spPr>
          <a:xfrm>
            <a:off x="4775095" y="3501008"/>
            <a:ext cx="4047013" cy="1877437"/>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p>
            <a:pPr algn="ctr"/>
            <a:r>
              <a:rPr lang="en-IN" sz="2800" b="1" u="sng" dirty="0">
                <a:latin typeface="+mn-lt"/>
              </a:rPr>
              <a:t>Cash Outflows</a:t>
            </a:r>
          </a:p>
          <a:p>
            <a:pPr marL="285750" indent="-285750">
              <a:buFont typeface="Arial" panose="020B0604020202020204" pitchFamily="34" charset="0"/>
              <a:buChar char="•"/>
            </a:pPr>
            <a:r>
              <a:rPr lang="en-IN" sz="2200" dirty="0"/>
              <a:t>Purchase of inventory</a:t>
            </a:r>
          </a:p>
          <a:p>
            <a:pPr marL="285750" indent="-285750">
              <a:buFont typeface="Arial" panose="020B0604020202020204" pitchFamily="34" charset="0"/>
              <a:buChar char="•"/>
            </a:pPr>
            <a:r>
              <a:rPr lang="en-IN" sz="2200" dirty="0"/>
              <a:t>Salaries, wages, and other operating expenses</a:t>
            </a:r>
          </a:p>
          <a:p>
            <a:pPr marL="285750" indent="-285750">
              <a:buFont typeface="Arial" panose="020B0604020202020204" pitchFamily="34" charset="0"/>
              <a:buChar char="•"/>
            </a:pPr>
            <a:r>
              <a:rPr lang="en-IN" sz="2200" dirty="0"/>
              <a:t>Income taxes</a:t>
            </a:r>
          </a:p>
        </p:txBody>
      </p:sp>
      <p:cxnSp>
        <p:nvCxnSpPr>
          <p:cNvPr id="8" name="Straight Connector 7"/>
          <p:cNvCxnSpPr>
            <a:stCxn id="5" idx="2"/>
            <a:endCxn id="6" idx="0"/>
          </p:cNvCxnSpPr>
          <p:nvPr/>
        </p:nvCxnSpPr>
        <p:spPr>
          <a:xfrm flipH="1">
            <a:off x="2705224" y="2867289"/>
            <a:ext cx="2068635" cy="63371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5" idx="2"/>
            <a:endCxn id="7" idx="0"/>
          </p:cNvCxnSpPr>
          <p:nvPr/>
        </p:nvCxnSpPr>
        <p:spPr>
          <a:xfrm>
            <a:off x="4773859" y="2867289"/>
            <a:ext cx="2024743" cy="63371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8112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2" name="Title 1"/>
          <p:cNvSpPr>
            <a:spLocks noGrp="1"/>
          </p:cNvSpPr>
          <p:nvPr>
            <p:ph type="title"/>
          </p:nvPr>
        </p:nvSpPr>
        <p:spPr/>
        <p:txBody>
          <a:bodyPr>
            <a:normAutofit/>
          </a:bodyPr>
          <a:lstStyle/>
          <a:p>
            <a:pPr algn="ctr"/>
            <a:r>
              <a:rPr lang="en-IN" dirty="0"/>
              <a:t>Direct and Indirect Methods of Reporting</a:t>
            </a:r>
            <a:endParaRPr lang="en-US" dirty="0"/>
          </a:p>
        </p:txBody>
      </p:sp>
      <p:sp>
        <p:nvSpPr>
          <p:cNvPr id="9" name="Down Arrow Callout 8"/>
          <p:cNvSpPr/>
          <p:nvPr/>
        </p:nvSpPr>
        <p:spPr>
          <a:xfrm>
            <a:off x="1468468" y="2437916"/>
            <a:ext cx="2304752" cy="983649"/>
          </a:xfrm>
          <a:prstGeom prst="downArrowCallout">
            <a:avLst>
              <a:gd name="adj1" fmla="val 25000"/>
              <a:gd name="adj2" fmla="val 25000"/>
              <a:gd name="adj3" fmla="val 12790"/>
              <a:gd name="adj4" fmla="val 7108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2400" dirty="0">
              <a:solidFill>
                <a:schemeClr val="tx1"/>
              </a:solidFill>
            </a:endParaRPr>
          </a:p>
        </p:txBody>
      </p:sp>
      <p:sp>
        <p:nvSpPr>
          <p:cNvPr id="10" name="TextBox 9"/>
          <p:cNvSpPr txBox="1"/>
          <p:nvPr/>
        </p:nvSpPr>
        <p:spPr>
          <a:xfrm>
            <a:off x="1468716" y="2474194"/>
            <a:ext cx="2304256" cy="461665"/>
          </a:xfrm>
          <a:prstGeom prst="rect">
            <a:avLst/>
          </a:prstGeom>
          <a:noFill/>
        </p:spPr>
        <p:txBody>
          <a:bodyPr wrap="square" rtlCol="0">
            <a:spAutoFit/>
          </a:bodyPr>
          <a:lstStyle/>
          <a:p>
            <a:pPr algn="ctr"/>
            <a:r>
              <a:rPr lang="en-US" sz="2400" dirty="0">
                <a:cs typeface="Sakkal Majalla" panose="02000000000000000000" pitchFamily="2" charset="-78"/>
              </a:rPr>
              <a:t>Direct Method</a:t>
            </a:r>
          </a:p>
        </p:txBody>
      </p:sp>
      <p:sp>
        <p:nvSpPr>
          <p:cNvPr id="11" name="Down Arrow Callout 10"/>
          <p:cNvSpPr/>
          <p:nvPr/>
        </p:nvSpPr>
        <p:spPr>
          <a:xfrm>
            <a:off x="6017652" y="2430481"/>
            <a:ext cx="2304752" cy="998519"/>
          </a:xfrm>
          <a:prstGeom prst="downArrowCallout">
            <a:avLst>
              <a:gd name="adj1" fmla="val 25000"/>
              <a:gd name="adj2" fmla="val 25000"/>
              <a:gd name="adj3" fmla="val 14175"/>
              <a:gd name="adj4" fmla="val 7230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2400" dirty="0">
              <a:solidFill>
                <a:schemeClr val="tx1"/>
              </a:solidFill>
            </a:endParaRPr>
          </a:p>
        </p:txBody>
      </p:sp>
      <p:sp>
        <p:nvSpPr>
          <p:cNvPr id="12" name="TextBox 11"/>
          <p:cNvSpPr txBox="1"/>
          <p:nvPr/>
        </p:nvSpPr>
        <p:spPr>
          <a:xfrm>
            <a:off x="6017900" y="2476857"/>
            <a:ext cx="2304256" cy="461665"/>
          </a:xfrm>
          <a:prstGeom prst="rect">
            <a:avLst/>
          </a:prstGeom>
          <a:noFill/>
        </p:spPr>
        <p:txBody>
          <a:bodyPr wrap="square" rtlCol="0">
            <a:spAutoFit/>
          </a:bodyPr>
          <a:lstStyle/>
          <a:p>
            <a:pPr algn="ctr"/>
            <a:r>
              <a:rPr lang="en-US" sz="2400" dirty="0">
                <a:cs typeface="Sakkal Majalla" panose="02000000000000000000" pitchFamily="2" charset="-78"/>
              </a:rPr>
              <a:t>Indirect Method</a:t>
            </a:r>
          </a:p>
        </p:txBody>
      </p:sp>
      <p:sp>
        <p:nvSpPr>
          <p:cNvPr id="15" name="Rounded Rectangle 14"/>
          <p:cNvSpPr/>
          <p:nvPr/>
        </p:nvSpPr>
        <p:spPr>
          <a:xfrm>
            <a:off x="813704" y="3500752"/>
            <a:ext cx="3614280" cy="3024592"/>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IN" sz="2400" dirty="0"/>
              <a:t>Cash effect of each operating activity is reported directly in the statement</a:t>
            </a:r>
          </a:p>
        </p:txBody>
      </p:sp>
      <p:sp>
        <p:nvSpPr>
          <p:cNvPr id="16" name="Rounded Rectangle 15"/>
          <p:cNvSpPr/>
          <p:nvPr/>
        </p:nvSpPr>
        <p:spPr>
          <a:xfrm>
            <a:off x="5364088" y="3429000"/>
            <a:ext cx="3611880" cy="3096344"/>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IN" sz="2400" dirty="0"/>
              <a:t>Net cash flow is derived indirectly by starting with reported net income and adding or subtracting items to convert that amount to a cash basis</a:t>
            </a:r>
          </a:p>
        </p:txBody>
      </p:sp>
      <p:sp>
        <p:nvSpPr>
          <p:cNvPr id="3" name="Rectangle 2"/>
          <p:cNvSpPr/>
          <p:nvPr/>
        </p:nvSpPr>
        <p:spPr>
          <a:xfrm>
            <a:off x="1228839" y="1134432"/>
            <a:ext cx="7363252" cy="830997"/>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r>
              <a:rPr lang="en-IN" sz="2400" dirty="0"/>
              <a:t>Two generally accepted formats can be used to report operating activities:</a:t>
            </a:r>
            <a:endParaRPr lang="en-US" sz="2400" dirty="0"/>
          </a:p>
        </p:txBody>
      </p:sp>
      <p:cxnSp>
        <p:nvCxnSpPr>
          <p:cNvPr id="6" name="Straight Connector 5"/>
          <p:cNvCxnSpPr>
            <a:stCxn id="3" idx="2"/>
            <a:endCxn id="9" idx="0"/>
          </p:cNvCxnSpPr>
          <p:nvPr/>
        </p:nvCxnSpPr>
        <p:spPr>
          <a:xfrm flipH="1">
            <a:off x="2620844" y="1965429"/>
            <a:ext cx="2289621" cy="4724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3" idx="2"/>
            <a:endCxn id="11" idx="0"/>
          </p:cNvCxnSpPr>
          <p:nvPr/>
        </p:nvCxnSpPr>
        <p:spPr>
          <a:xfrm>
            <a:off x="4910465" y="1965429"/>
            <a:ext cx="2259563" cy="4650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11501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22" presetClass="entr" presetSubtype="1"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5" grpId="0" animBg="1"/>
      <p:bldP spid="16"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2027299393"/>
              </p:ext>
            </p:extLst>
          </p:nvPr>
        </p:nvGraphicFramePr>
        <p:xfrm>
          <a:off x="1835696" y="692696"/>
          <a:ext cx="6346353" cy="5943600"/>
        </p:xfrm>
        <a:graphic>
          <a:graphicData uri="http://schemas.openxmlformats.org/drawingml/2006/table">
            <a:tbl>
              <a:tblPr firstRow="1" bandRow="1">
                <a:tableStyleId>{2D5ABB26-0587-4C30-8999-92F81FD0307C}</a:tableStyleId>
              </a:tblPr>
              <a:tblGrid>
                <a:gridCol w="2217413">
                  <a:extLst>
                    <a:ext uri="{9D8B030D-6E8A-4147-A177-3AD203B41FA5}">
                      <a16:colId xmlns:a16="http://schemas.microsoft.com/office/drawing/2014/main" xmlns="" val="20000"/>
                    </a:ext>
                  </a:extLst>
                </a:gridCol>
                <a:gridCol w="669303">
                  <a:extLst>
                    <a:ext uri="{9D8B030D-6E8A-4147-A177-3AD203B41FA5}">
                      <a16:colId xmlns:a16="http://schemas.microsoft.com/office/drawing/2014/main" xmlns="" val="20001"/>
                    </a:ext>
                  </a:extLst>
                </a:gridCol>
                <a:gridCol w="161284">
                  <a:extLst>
                    <a:ext uri="{9D8B030D-6E8A-4147-A177-3AD203B41FA5}">
                      <a16:colId xmlns:a16="http://schemas.microsoft.com/office/drawing/2014/main" xmlns="" val="20002"/>
                    </a:ext>
                  </a:extLst>
                </a:gridCol>
                <a:gridCol w="1183646">
                  <a:extLst>
                    <a:ext uri="{9D8B030D-6E8A-4147-A177-3AD203B41FA5}">
                      <a16:colId xmlns:a16="http://schemas.microsoft.com/office/drawing/2014/main" xmlns="" val="20003"/>
                    </a:ext>
                  </a:extLst>
                </a:gridCol>
                <a:gridCol w="1520818">
                  <a:extLst>
                    <a:ext uri="{9D8B030D-6E8A-4147-A177-3AD203B41FA5}">
                      <a16:colId xmlns:a16="http://schemas.microsoft.com/office/drawing/2014/main" xmlns="" val="20004"/>
                    </a:ext>
                  </a:extLst>
                </a:gridCol>
                <a:gridCol w="593889">
                  <a:extLst>
                    <a:ext uri="{9D8B030D-6E8A-4147-A177-3AD203B41FA5}">
                      <a16:colId xmlns:a16="http://schemas.microsoft.com/office/drawing/2014/main" xmlns="" val="20005"/>
                    </a:ext>
                  </a:extLst>
                </a:gridCol>
              </a:tblGrid>
              <a:tr h="0">
                <a:tc gridSpan="6">
                  <a:txBody>
                    <a:bodyPr/>
                    <a:lstStyle/>
                    <a:p>
                      <a:pPr algn="ctr"/>
                      <a:r>
                        <a:rPr lang="en-US" sz="1200" b="1" dirty="0"/>
                        <a:t>ARLINGTON LAWN CARE</a:t>
                      </a:r>
                      <a:br>
                        <a:rPr lang="en-US" sz="1200" b="1" dirty="0"/>
                      </a:br>
                      <a:r>
                        <a:rPr lang="en-US" sz="1200" b="1" dirty="0"/>
                        <a:t>Income Statement</a:t>
                      </a:r>
                      <a:br>
                        <a:rPr lang="en-US" sz="1200" b="1" dirty="0"/>
                      </a:br>
                      <a:r>
                        <a:rPr lang="en-US" sz="1200" b="1" dirty="0"/>
                        <a:t>For the Year Ended December 31, 2018</a:t>
                      </a:r>
                      <a:endParaRPr lang="en-US" sz="1200" dirty="0"/>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172511">
                <a:tc gridSpan="3">
                  <a:txBody>
                    <a:bodyPr/>
                    <a:lstStyle/>
                    <a:p>
                      <a:r>
                        <a:rPr lang="en-US" sz="1200" dirty="0"/>
                        <a:t>Service revenue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347663" marR="0" indent="-169863" algn="l" defTabSz="457200" rtl="0" eaLnBrk="1" fontAlgn="auto" latinLnBrk="0" hangingPunct="1">
                        <a:lnSpc>
                          <a:spcPct val="100000"/>
                        </a:lnSpc>
                        <a:spcBef>
                          <a:spcPts val="0"/>
                        </a:spcBef>
                        <a:spcAft>
                          <a:spcPts val="0"/>
                        </a:spcAft>
                        <a:buClrTx/>
                        <a:buSzTx/>
                        <a:buFontTx/>
                        <a:buNone/>
                        <a:tabLst/>
                        <a:defRPr/>
                      </a:pPr>
                      <a:r>
                        <a:rPr lang="en-US" sz="1200" dirty="0"/>
                        <a:t>$90</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1"/>
                  </a:ext>
                </a:extLst>
              </a:tr>
              <a:tr h="15460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Operating expenses: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177800" indent="395288" algn="l">
                        <a:tabLst/>
                      </a:pPr>
                      <a:endParaRPr lang="en-US" sz="1200" dirty="0"/>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2"/>
                  </a:ext>
                </a:extLst>
              </a:tr>
              <a:tr h="206448">
                <a:tc gridSpan="3">
                  <a:txBody>
                    <a:bodyPr/>
                    <a:lstStyle/>
                    <a:p>
                      <a:r>
                        <a:rPr lang="en-US" sz="1200" dirty="0"/>
                        <a:t>   General and administrative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r>
                        <a:rPr lang="en-US" sz="1200" dirty="0"/>
                        <a:t>$32</a:t>
                      </a:r>
                    </a:p>
                  </a:txBody>
                  <a:tcPr>
                    <a:solidFill>
                      <a:srgbClr val="FFFAB0"/>
                    </a:solidFill>
                  </a:tcPr>
                </a:tc>
                <a:tc gridSpan="2">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3"/>
                  </a:ext>
                </a:extLst>
              </a:tr>
              <a:tr h="126648">
                <a:tc gridSpan="3">
                  <a:txBody>
                    <a:bodyPr/>
                    <a:lstStyle/>
                    <a:p>
                      <a:r>
                        <a:rPr lang="en-US" sz="1200" dirty="0"/>
                        <a:t>   Depreciation  </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r>
                        <a:rPr lang="en-US" sz="1200" u="sng" dirty="0"/>
                        <a:t>    8</a:t>
                      </a:r>
                    </a:p>
                  </a:txBody>
                  <a:tcPr>
                    <a:solidFill>
                      <a:srgbClr val="FFFAB0"/>
                    </a:solidFill>
                  </a:tcPr>
                </a:tc>
                <a:tc gridSpan="2">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4"/>
                  </a:ext>
                </a:extLst>
              </a:tr>
              <a:tr h="128781">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Total operating expenses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03225" marR="0" indent="-225425" algn="l" defTabSz="457200" rtl="0" eaLnBrk="1" fontAlgn="auto" latinLnBrk="0" hangingPunct="1">
                        <a:lnSpc>
                          <a:spcPct val="100000"/>
                        </a:lnSpc>
                        <a:spcBef>
                          <a:spcPts val="0"/>
                        </a:spcBef>
                        <a:spcAft>
                          <a:spcPts val="0"/>
                        </a:spcAft>
                        <a:buClrTx/>
                        <a:buSzTx/>
                        <a:buFontTx/>
                        <a:buNone/>
                        <a:tabLst/>
                        <a:defRPr/>
                      </a:pPr>
                      <a:r>
                        <a:rPr lang="en-US" sz="1200" u="sng" dirty="0"/>
                        <a:t>   40</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5"/>
                  </a:ext>
                </a:extLst>
              </a:tr>
              <a:tr h="174973">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Income before income taxes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03225" marR="0" indent="-112713" algn="l" defTabSz="457200" rtl="0" eaLnBrk="1" fontAlgn="auto" latinLnBrk="0" hangingPunct="1">
                        <a:lnSpc>
                          <a:spcPct val="100000"/>
                        </a:lnSpc>
                        <a:spcBef>
                          <a:spcPts val="0"/>
                        </a:spcBef>
                        <a:spcAft>
                          <a:spcPts val="0"/>
                        </a:spcAft>
                        <a:buClrTx/>
                        <a:buSzTx/>
                        <a:buFontTx/>
                        <a:buNone/>
                        <a:tabLst/>
                        <a:defRPr/>
                      </a:pPr>
                      <a:r>
                        <a:rPr lang="en-US" sz="1200" dirty="0"/>
                        <a:t>50</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6"/>
                  </a:ext>
                </a:extLst>
              </a:tr>
              <a:tr h="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a:t>   </a:t>
                      </a:r>
                      <a:r>
                        <a:rPr lang="en-US" sz="1200" dirty="0"/>
                        <a:t>Income tax expense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60375" marR="0" indent="-282575" algn="l" defTabSz="457200" rtl="0" eaLnBrk="1" fontAlgn="auto" latinLnBrk="0" hangingPunct="1">
                        <a:lnSpc>
                          <a:spcPct val="100000"/>
                        </a:lnSpc>
                        <a:spcBef>
                          <a:spcPts val="0"/>
                        </a:spcBef>
                        <a:spcAft>
                          <a:spcPts val="0"/>
                        </a:spcAft>
                        <a:buClrTx/>
                        <a:buSzTx/>
                        <a:buFontTx/>
                        <a:buNone/>
                        <a:tabLst/>
                        <a:defRPr/>
                      </a:pPr>
                      <a:r>
                        <a:rPr lang="en-US" sz="1200" u="sng" dirty="0"/>
                        <a:t>   15</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7"/>
                  </a:ext>
                </a:extLst>
              </a:tr>
              <a:tr h="173087">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Net income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60375" marR="0" indent="-282575" algn="l" defTabSz="457200" rtl="0" eaLnBrk="1" fontAlgn="auto" latinLnBrk="0" hangingPunct="1">
                        <a:lnSpc>
                          <a:spcPct val="100000"/>
                        </a:lnSpc>
                        <a:spcBef>
                          <a:spcPts val="0"/>
                        </a:spcBef>
                        <a:spcAft>
                          <a:spcPts val="0"/>
                        </a:spcAft>
                        <a:buClrTx/>
                        <a:buSzTx/>
                        <a:buFontTx/>
                        <a:buNone/>
                        <a:tabLst/>
                        <a:defRPr/>
                      </a:pPr>
                      <a:r>
                        <a:rPr lang="en-US" sz="1200" u="dbl" baseline="0" dirty="0"/>
                        <a:t>$35</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8"/>
                  </a:ext>
                </a:extLst>
              </a:tr>
              <a:tr h="173087">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a:t>ARLINGTON LAWN CARE</a:t>
                      </a:r>
                      <a:br>
                        <a:rPr lang="en-US" sz="1200" b="1" dirty="0"/>
                      </a:br>
                      <a:r>
                        <a:rPr lang="en-US" sz="1200" b="1" dirty="0"/>
                        <a:t>Balance Sheet</a:t>
                      </a:r>
                      <a:br>
                        <a:rPr lang="en-US" sz="1200" b="1" dirty="0"/>
                      </a:br>
                      <a:r>
                        <a:rPr lang="en-US" sz="1200" b="1" dirty="0"/>
                        <a:t>At December 31, 2018</a:t>
                      </a:r>
                      <a:endParaRPr lang="en-US" sz="1200" dirty="0"/>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hMerge="1">
                  <a:txBody>
                    <a:bodyPr/>
                    <a:lstStyle/>
                    <a:p>
                      <a:endParaRPr lang="en-US"/>
                    </a:p>
                  </a:txBody>
                  <a:tcPr/>
                </a:tc>
                <a:extLst>
                  <a:ext uri="{0D108BD9-81ED-4DB2-BD59-A6C34878D82A}">
                    <a16:rowId xmlns:a16="http://schemas.microsoft.com/office/drawing/2014/main" xmlns="" val="10009"/>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Assets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dirty="0"/>
                    </a:p>
                  </a:txBody>
                  <a:tcPr>
                    <a:solidFill>
                      <a:srgbClr val="FFFAB0"/>
                    </a:solidFill>
                  </a:tcPr>
                </a:tc>
                <a:tc gridSpan="4">
                  <a:txBody>
                    <a:bodyPr/>
                    <a:lstStyle/>
                    <a:p>
                      <a:pPr algn="l"/>
                      <a:r>
                        <a:rPr lang="en-US" sz="1200" b="1" dirty="0"/>
                        <a:t>Liabilities and Shareholders’ Equity</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hMerge="1">
                  <a:txBody>
                    <a:bodyPr/>
                    <a:lstStyle/>
                    <a:p>
                      <a:endParaRPr lang="en-US" dirty="0"/>
                    </a:p>
                  </a:txBody>
                  <a:tcPr/>
                </a:tc>
                <a:extLst>
                  <a:ext uri="{0D108BD9-81ED-4DB2-BD59-A6C34878D82A}">
                    <a16:rowId xmlns:a16="http://schemas.microsoft.com/office/drawing/2014/main" xmlns="" val="10010"/>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Current assets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solidFill>
                      <a:srgbClr val="FFFAB0"/>
                    </a:solidFill>
                  </a:tcPr>
                </a:tc>
                <a:tc gridSpan="3">
                  <a:txBody>
                    <a:bodyPr/>
                    <a:lstStyle/>
                    <a:p>
                      <a:pPr algn="l"/>
                      <a:r>
                        <a:rPr lang="en-US" sz="1200" smtClean="0"/>
                        <a:t> Current </a:t>
                      </a:r>
                      <a:r>
                        <a:rPr lang="en-US" sz="1200" dirty="0"/>
                        <a:t>liabilities:</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endParaRPr lang="en-US" sz="11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1"/>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smtClean="0"/>
                        <a:t>    Cash</a:t>
                      </a:r>
                      <a:endParaRPr lang="en-US" sz="12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$54</a:t>
                      </a:r>
                    </a:p>
                  </a:txBody>
                  <a:tcPr>
                    <a:solidFill>
                      <a:srgbClr val="FFFAB0"/>
                    </a:solidFill>
                  </a:tcPr>
                </a:tc>
                <a:tc gridSpan="3">
                  <a:txBody>
                    <a:bodyPr/>
                    <a:lstStyle/>
                    <a:p>
                      <a:pPr algn="l"/>
                      <a:r>
                        <a:rPr lang="en-US" sz="1200" dirty="0"/>
                        <a:t>   </a:t>
                      </a:r>
                      <a:r>
                        <a:rPr lang="en-US" sz="1200" dirty="0" smtClean="0"/>
                        <a:t> Accounts </a:t>
                      </a:r>
                      <a:r>
                        <a:rPr lang="en-US" sz="1200" dirty="0"/>
                        <a:t>payable</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  7</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2"/>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smtClean="0"/>
                        <a:t>    Accounts </a:t>
                      </a:r>
                      <a:r>
                        <a:rPr lang="en-US" sz="1200" dirty="0"/>
                        <a:t>receivable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12</a:t>
                      </a:r>
                    </a:p>
                  </a:txBody>
                  <a:tcPr>
                    <a:solidFill>
                      <a:srgbClr val="FFFAB0"/>
                    </a:solidFill>
                  </a:tcPr>
                </a:tc>
                <a:tc gridSpan="3">
                  <a:txBody>
                    <a:bodyPr/>
                    <a:lstStyle/>
                    <a:p>
                      <a:pPr algn="l"/>
                      <a:r>
                        <a:rPr lang="en-US" sz="1200"/>
                        <a:t>   </a:t>
                      </a:r>
                      <a:r>
                        <a:rPr lang="en-US" sz="1200" smtClean="0"/>
                        <a:t> Income </a:t>
                      </a:r>
                      <a:r>
                        <a:rPr lang="en-US" sz="1200" dirty="0"/>
                        <a:t>taxes payable</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15</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smtClean="0"/>
                        <a:t>    Prepaid </a:t>
                      </a:r>
                      <a:r>
                        <a:rPr lang="en-US" sz="1200" dirty="0"/>
                        <a:t>insurance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4</a:t>
                      </a:r>
                    </a:p>
                  </a:txBody>
                  <a:tcPr>
                    <a:solidFill>
                      <a:srgbClr val="FFFAB0"/>
                    </a:solidFill>
                  </a:tcPr>
                </a:tc>
                <a:tc gridSpan="3">
                  <a:txBody>
                    <a:bodyPr/>
                    <a:lstStyle/>
                    <a:p>
                      <a:pPr algn="l"/>
                      <a:r>
                        <a:rPr lang="en-US" sz="1200"/>
                        <a:t>    </a:t>
                      </a:r>
                      <a:r>
                        <a:rPr lang="en-US" sz="1200" smtClean="0"/>
                        <a:t>   </a:t>
                      </a:r>
                      <a:r>
                        <a:rPr lang="en-US" sz="1200" dirty="0"/>
                        <a:t>Total current liabilities</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22</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4"/>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a:t>   </a:t>
                      </a:r>
                      <a:r>
                        <a:rPr lang="en-US" sz="1200" smtClean="0"/>
                        <a:t>     Total</a:t>
                      </a:r>
                      <a:r>
                        <a:rPr lang="en-US" sz="1200" baseline="0" smtClean="0"/>
                        <a:t> </a:t>
                      </a:r>
                      <a:r>
                        <a:rPr lang="en-US" sz="1200" baseline="0" dirty="0"/>
                        <a:t>current assets</a:t>
                      </a:r>
                      <a:endParaRPr lang="en-US" sz="12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70</a:t>
                      </a:r>
                    </a:p>
                  </a:txBody>
                  <a:tcPr>
                    <a:solidFill>
                      <a:srgbClr val="FFFAB0"/>
                    </a:solidFill>
                  </a:tcPr>
                </a:tc>
                <a:tc gridSpan="3">
                  <a:txBody>
                    <a:bodyPr/>
                    <a:lstStyle/>
                    <a:p>
                      <a:pPr algn="l"/>
                      <a:r>
                        <a:rPr lang="en-US" sz="1200" smtClean="0"/>
                        <a:t> Shareholders</a:t>
                      </a:r>
                      <a:r>
                        <a:rPr lang="en-US" sz="1200" dirty="0"/>
                        <a:t>’ equity:</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algn="r"/>
                      <a:endParaRPr lang="en-US" sz="11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5"/>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Equipment</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40</a:t>
                      </a:r>
                    </a:p>
                  </a:txBody>
                  <a:tcPr>
                    <a:solidFill>
                      <a:srgbClr val="FFFAB0"/>
                    </a:solidFill>
                  </a:tcPr>
                </a:tc>
                <a:tc gridSpan="3">
                  <a:txBody>
                    <a:bodyPr/>
                    <a:lstStyle/>
                    <a:p>
                      <a:pPr algn="l"/>
                      <a:r>
                        <a:rPr lang="en-US" sz="1200" dirty="0"/>
                        <a:t>   </a:t>
                      </a:r>
                      <a:r>
                        <a:rPr lang="en-US" sz="1200" dirty="0" smtClean="0"/>
                        <a:t> Common </a:t>
                      </a:r>
                      <a:r>
                        <a:rPr lang="en-US" sz="1200" dirty="0"/>
                        <a:t>stock</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50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Less:</a:t>
                      </a:r>
                      <a:r>
                        <a:rPr lang="en-US" sz="1200" baseline="0" dirty="0"/>
                        <a:t> Accumulated depreciation</a:t>
                      </a:r>
                      <a:endParaRPr lang="en-US" sz="12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122238" marR="0" indent="0" algn="r" defTabSz="457200" rtl="0" eaLnBrk="1" fontAlgn="auto" latinLnBrk="0" hangingPunct="1">
                        <a:lnSpc>
                          <a:spcPct val="100000"/>
                        </a:lnSpc>
                        <a:spcBef>
                          <a:spcPts val="0"/>
                        </a:spcBef>
                        <a:spcAft>
                          <a:spcPts val="0"/>
                        </a:spcAft>
                        <a:buClrTx/>
                        <a:buSzTx/>
                        <a:buFontTx/>
                        <a:buNone/>
                        <a:tabLst/>
                        <a:defRPr/>
                      </a:pPr>
                      <a:r>
                        <a:rPr lang="en-US" sz="1200" u="sng" dirty="0"/>
                        <a:t>    (8)</a:t>
                      </a:r>
                    </a:p>
                  </a:txBody>
                  <a:tcPr>
                    <a:solidFill>
                      <a:srgbClr val="FFFAB0"/>
                    </a:solidFill>
                  </a:tcPr>
                </a:tc>
                <a:tc gridSpan="3">
                  <a:txBody>
                    <a:bodyPr/>
                    <a:lstStyle/>
                    <a:p>
                      <a:pPr algn="l"/>
                      <a:r>
                        <a:rPr lang="en-US" sz="1200" dirty="0"/>
                        <a:t>   </a:t>
                      </a:r>
                      <a:r>
                        <a:rPr lang="en-US" sz="1200" dirty="0" smtClean="0"/>
                        <a:t> Retained </a:t>
                      </a:r>
                      <a:r>
                        <a:rPr lang="en-US" sz="1200" dirty="0"/>
                        <a:t>earnings</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30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7"/>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a:t>   </a:t>
                      </a:r>
                      <a:r>
                        <a:rPr lang="en-US" sz="1200" smtClean="0"/>
                        <a:t>   Total </a:t>
                      </a:r>
                      <a:r>
                        <a:rPr lang="en-US" sz="1200" dirty="0"/>
                        <a:t>assets</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dbl" baseline="0" dirty="0"/>
                        <a:t>$102</a:t>
                      </a:r>
                    </a:p>
                  </a:txBody>
                  <a:tcPr>
                    <a:lnB w="12700" cap="flat" cmpd="sng" algn="ctr">
                      <a:solidFill>
                        <a:srgbClr val="F79646"/>
                      </a:solidFill>
                      <a:prstDash val="solid"/>
                      <a:round/>
                      <a:headEnd type="none" w="med" len="med"/>
                      <a:tailEnd type="none" w="med" len="med"/>
                    </a:lnB>
                    <a:solidFill>
                      <a:srgbClr val="FFFAB0"/>
                    </a:solidFill>
                  </a:tcPr>
                </a:tc>
                <a:tc gridSpan="3">
                  <a:txBody>
                    <a:bodyPr/>
                    <a:lstStyle/>
                    <a:p>
                      <a:pPr algn="l"/>
                      <a:r>
                        <a:rPr lang="en-US" sz="1200" dirty="0"/>
                        <a:t>     </a:t>
                      </a:r>
                      <a:r>
                        <a:rPr lang="en-US" sz="1200" dirty="0" smtClean="0"/>
                        <a:t> Total</a:t>
                      </a:r>
                      <a:r>
                        <a:rPr lang="en-US" sz="1200" baseline="0" dirty="0" smtClean="0"/>
                        <a:t> </a:t>
                      </a:r>
                      <a:r>
                        <a:rPr lang="en-US" sz="1200" baseline="0" dirty="0"/>
                        <a:t>liabilities and shareholders’ equity</a:t>
                      </a:r>
                      <a:endParaRPr lang="en-US" sz="1200" dirty="0"/>
                    </a:p>
                  </a:txBody>
                  <a:tcPr>
                    <a:lnB w="12700" cap="flat" cmpd="sng" algn="ctr">
                      <a:solidFill>
                        <a:srgbClr val="F79646"/>
                      </a:solidFill>
                      <a:prstDash val="solid"/>
                      <a:round/>
                      <a:headEnd type="none" w="med" len="med"/>
                      <a:tailEnd type="none" w="med" len="med"/>
                    </a:lnB>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dbl" baseline="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dbl" baseline="0" dirty="0"/>
                        <a:t>$102</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8"/>
                  </a:ext>
                </a:extLst>
              </a:tr>
            </a:tbl>
          </a:graphicData>
        </a:graphic>
      </p:graphicFrame>
      <p:sp>
        <p:nvSpPr>
          <p:cNvPr id="4" name="Title 2"/>
          <p:cNvSpPr txBox="1">
            <a:spLocks/>
          </p:cNvSpPr>
          <p:nvPr/>
        </p:nvSpPr>
        <p:spPr bwMode="auto">
          <a:xfrm>
            <a:off x="8316416" y="44624"/>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15" name="Title 1"/>
          <p:cNvSpPr>
            <a:spLocks noGrp="1"/>
          </p:cNvSpPr>
          <p:nvPr>
            <p:ph type="title"/>
          </p:nvPr>
        </p:nvSpPr>
        <p:spPr>
          <a:xfrm>
            <a:off x="761999" y="-243407"/>
            <a:ext cx="8382000" cy="1152128"/>
          </a:xfrm>
        </p:spPr>
        <p:txBody>
          <a:bodyPr>
            <a:noAutofit/>
          </a:bodyPr>
          <a:lstStyle/>
          <a:p>
            <a:pPr algn="ctr"/>
            <a:r>
              <a:rPr lang="en-IN" sz="2300" dirty="0"/>
              <a:t>Contrasting the Direct and Indirect Methods of </a:t>
            </a:r>
            <a:br>
              <a:rPr lang="en-IN" sz="2300" dirty="0"/>
            </a:br>
            <a:r>
              <a:rPr lang="en-IN" sz="2300" dirty="0"/>
              <a:t>Presenting Cash Flows from Operating Activities</a:t>
            </a:r>
            <a:endParaRPr lang="en-US" sz="2300" dirty="0"/>
          </a:p>
        </p:txBody>
      </p:sp>
      <p:pic>
        <p:nvPicPr>
          <p:cNvPr id="2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3598" t="52346" r="9030" b="40200"/>
          <a:stretch/>
        </p:blipFill>
        <p:spPr bwMode="auto">
          <a:xfrm>
            <a:off x="7761190" y="6133249"/>
            <a:ext cx="199508" cy="79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852583" y="1565970"/>
            <a:ext cx="4951665" cy="26165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852582" y="2075688"/>
            <a:ext cx="4951665" cy="31089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852583" y="3191711"/>
            <a:ext cx="4951665" cy="27717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852583" y="2391332"/>
            <a:ext cx="4951666" cy="29526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6971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Direct Method of Presenting Cash Flows from Operating Activities</a:t>
            </a:r>
            <a:endParaRPr lang="en-US" dirty="0"/>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graphicFrame>
        <p:nvGraphicFramePr>
          <p:cNvPr id="4" name="Object 3"/>
          <p:cNvGraphicFramePr>
            <a:graphicFrameLocks noChangeAspect="1"/>
          </p:cNvGraphicFramePr>
          <p:nvPr>
            <p:extLst>
              <p:ext uri="{D42A27DB-BD31-4B8C-83A1-F6EECF244321}">
                <p14:modId xmlns:p14="http://schemas.microsoft.com/office/powerpoint/2010/main" val="4008854344"/>
              </p:ext>
            </p:extLst>
          </p:nvPr>
        </p:nvGraphicFramePr>
        <p:xfrm>
          <a:off x="2062163" y="1433513"/>
          <a:ext cx="5295900" cy="2117725"/>
        </p:xfrm>
        <a:graphic>
          <a:graphicData uri="http://schemas.openxmlformats.org/presentationml/2006/ole">
            <mc:AlternateContent xmlns:mc="http://schemas.openxmlformats.org/markup-compatibility/2006">
              <mc:Choice xmlns:v="urn:schemas-microsoft-com:vml" Requires="v">
                <p:oleObj spid="_x0000_s1731" name="Worksheet" r:id="rId5" imgW="5295900" imgH="2324100" progId="Excel.Sheet.12">
                  <p:embed/>
                </p:oleObj>
              </mc:Choice>
              <mc:Fallback>
                <p:oleObj name="Worksheet" r:id="rId5" imgW="5295900" imgH="2324100" progId="Excel.Sheet.12">
                  <p:embed/>
                  <p:pic>
                    <p:nvPicPr>
                      <p:cNvPr id="0" name=""/>
                      <p:cNvPicPr/>
                      <p:nvPr/>
                    </p:nvPicPr>
                    <p:blipFill>
                      <a:blip r:embed="rId6"/>
                      <a:stretch>
                        <a:fillRect/>
                      </a:stretch>
                    </p:blipFill>
                    <p:spPr>
                      <a:xfrm>
                        <a:off x="2062163" y="1433513"/>
                        <a:ext cx="5295900" cy="2117725"/>
                      </a:xfrm>
                      <a:prstGeom prst="rect">
                        <a:avLst/>
                      </a:prstGeom>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78231734"/>
              </p:ext>
            </p:extLst>
          </p:nvPr>
        </p:nvGraphicFramePr>
        <p:xfrm>
          <a:off x="971601" y="3573016"/>
          <a:ext cx="7787432" cy="2895600"/>
        </p:xfrm>
        <a:graphic>
          <a:graphicData uri="http://schemas.openxmlformats.org/drawingml/2006/table">
            <a:tbl>
              <a:tblPr firstRow="1" bandRow="1">
                <a:tableStyleId>{2D5ABB26-0587-4C30-8999-92F81FD0307C}</a:tableStyleId>
              </a:tblPr>
              <a:tblGrid>
                <a:gridCol w="6834225">
                  <a:extLst>
                    <a:ext uri="{9D8B030D-6E8A-4147-A177-3AD203B41FA5}">
                      <a16:colId xmlns:a16="http://schemas.microsoft.com/office/drawing/2014/main" xmlns="" val="20000"/>
                    </a:ext>
                  </a:extLst>
                </a:gridCol>
                <a:gridCol w="953207">
                  <a:extLst>
                    <a:ext uri="{9D8B030D-6E8A-4147-A177-3AD203B41FA5}">
                      <a16:colId xmlns:a16="http://schemas.microsoft.com/office/drawing/2014/main" xmlns="" val="20001"/>
                    </a:ext>
                  </a:extLst>
                </a:gridCol>
              </a:tblGrid>
              <a:tr h="0">
                <a:tc gridSpan="2">
                  <a:txBody>
                    <a:bodyPr/>
                    <a:lstStyle/>
                    <a:p>
                      <a:pPr algn="ctr"/>
                      <a:r>
                        <a:rPr lang="en-US" sz="2000" b="1" dirty="0"/>
                        <a:t>ARLINGTON LAWN CARE</a:t>
                      </a:r>
                      <a:br>
                        <a:rPr lang="en-US" sz="2000" b="1" dirty="0"/>
                      </a:br>
                      <a:r>
                        <a:rPr lang="en-US" sz="2000" b="1" dirty="0"/>
                        <a:t>Statement of Cash Flows </a:t>
                      </a:r>
                      <a:br>
                        <a:rPr lang="en-US" sz="2000" b="1" dirty="0"/>
                      </a:br>
                      <a:r>
                        <a:rPr lang="en-US" sz="2000" b="1" dirty="0"/>
                        <a:t>For the Year Ended December 31, 2018</a:t>
                      </a:r>
                      <a:endParaRPr lang="en-US" sz="2000" dirty="0"/>
                    </a:p>
                    <a:p>
                      <a:pPr algn="r"/>
                      <a:r>
                        <a:rPr lang="en-US" sz="2000" dirty="0"/>
                        <a:t>($ in thousands)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dirty="0"/>
                    </a:p>
                  </a:txBody>
                  <a:tcPr/>
                </a:tc>
                <a:extLst>
                  <a:ext uri="{0D108BD9-81ED-4DB2-BD59-A6C34878D82A}">
                    <a16:rowId xmlns:a16="http://schemas.microsoft.com/office/drawing/2014/main" xmlns="" val="10000"/>
                  </a:ext>
                </a:extLst>
              </a:tr>
              <a:tr h="17251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Cash Flows from </a:t>
                      </a:r>
                      <a:r>
                        <a:rPr lang="en-US" sz="2000" dirty="0" smtClean="0"/>
                        <a:t>operating </a:t>
                      </a:r>
                      <a:r>
                        <a:rPr lang="en-US" sz="2000" dirty="0"/>
                        <a:t>a</a:t>
                      </a:r>
                      <a:r>
                        <a:rPr lang="en-US" sz="2000" dirty="0" smtClean="0"/>
                        <a:t>ctivities</a:t>
                      </a:r>
                      <a:endParaRPr lang="en-US" sz="20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200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1546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   Cash received from customers</a:t>
                      </a:r>
                      <a:r>
                        <a:rPr lang="en-US" sz="2000" baseline="30000" dirty="0"/>
                        <a:t>*</a:t>
                      </a:r>
                      <a:endParaRPr lang="en-US" sz="20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17463" marR="0" indent="0" algn="r" defTabSz="457200" rtl="0" eaLnBrk="1" fontAlgn="auto" latinLnBrk="0" hangingPunct="1">
                        <a:lnSpc>
                          <a:spcPct val="100000"/>
                        </a:lnSpc>
                        <a:spcBef>
                          <a:spcPts val="0"/>
                        </a:spcBef>
                        <a:spcAft>
                          <a:spcPts val="0"/>
                        </a:spcAft>
                        <a:buClrTx/>
                        <a:buSzTx/>
                        <a:buFontTx/>
                        <a:buNone/>
                        <a:tabLst/>
                        <a:defRPr/>
                      </a:pPr>
                      <a:r>
                        <a:rPr lang="en-US" sz="2000" smtClean="0"/>
                        <a:t>$</a:t>
                      </a:r>
                      <a:r>
                        <a:rPr lang="en-US" sz="2000" dirty="0"/>
                        <a:t>78</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206448">
                <a:tc>
                  <a:txBody>
                    <a:bodyPr/>
                    <a:lstStyle/>
                    <a:p>
                      <a:r>
                        <a:rPr lang="en-US" sz="2000" dirty="0"/>
                        <a:t>   Cash paid for general and administrative expenses</a:t>
                      </a:r>
                      <a:r>
                        <a:rPr lang="en-US" sz="2000" baseline="30000" dirty="0"/>
                        <a:t>**</a:t>
                      </a:r>
                      <a:endParaRPr lang="en-US" sz="20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17463" indent="0" algn="r">
                        <a:tabLst/>
                      </a:pPr>
                      <a:r>
                        <a:rPr lang="en-US" sz="2000" u="sng" dirty="0"/>
                        <a:t>(29)</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128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Net cash flows from operating activities</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marL="17463" marR="0" indent="0" algn="r" defTabSz="457200" rtl="0" eaLnBrk="1" fontAlgn="auto" latinLnBrk="0" hangingPunct="1">
                        <a:lnSpc>
                          <a:spcPct val="100000"/>
                        </a:lnSpc>
                        <a:spcBef>
                          <a:spcPts val="0"/>
                        </a:spcBef>
                        <a:spcAft>
                          <a:spcPts val="0"/>
                        </a:spcAft>
                        <a:buClrTx/>
                        <a:buSzTx/>
                        <a:buFontTx/>
                        <a:buNone/>
                        <a:tabLst/>
                        <a:defRPr/>
                      </a:pPr>
                      <a:r>
                        <a:rPr lang="en-US" sz="2000" u="none" dirty="0"/>
                        <a:t> $49</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7639920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267566299"/>
              </p:ext>
            </p:extLst>
          </p:nvPr>
        </p:nvGraphicFramePr>
        <p:xfrm>
          <a:off x="1619672" y="1465720"/>
          <a:ext cx="6229652" cy="4871720"/>
        </p:xfrm>
        <a:graphic>
          <a:graphicData uri="http://schemas.openxmlformats.org/drawingml/2006/table">
            <a:tbl>
              <a:tblPr firstRow="1" bandRow="1">
                <a:tableStyleId>{2D5ABB26-0587-4C30-8999-92F81FD0307C}</a:tableStyleId>
              </a:tblPr>
              <a:tblGrid>
                <a:gridCol w="4666063">
                  <a:extLst>
                    <a:ext uri="{9D8B030D-6E8A-4147-A177-3AD203B41FA5}">
                      <a16:colId xmlns:a16="http://schemas.microsoft.com/office/drawing/2014/main" xmlns="" val="20000"/>
                    </a:ext>
                  </a:extLst>
                </a:gridCol>
                <a:gridCol w="812800">
                  <a:extLst>
                    <a:ext uri="{9D8B030D-6E8A-4147-A177-3AD203B41FA5}">
                      <a16:colId xmlns:a16="http://schemas.microsoft.com/office/drawing/2014/main" xmlns="" val="20001"/>
                    </a:ext>
                  </a:extLst>
                </a:gridCol>
                <a:gridCol w="750789">
                  <a:extLst>
                    <a:ext uri="{9D8B030D-6E8A-4147-A177-3AD203B41FA5}">
                      <a16:colId xmlns:a16="http://schemas.microsoft.com/office/drawing/2014/main" xmlns="" val="20002"/>
                    </a:ext>
                  </a:extLst>
                </a:gridCol>
              </a:tblGrid>
              <a:tr h="370840">
                <a:tc gridSpan="3">
                  <a:txBody>
                    <a:bodyPr/>
                    <a:lstStyle/>
                    <a:p>
                      <a:pPr algn="ctr"/>
                      <a:r>
                        <a:rPr lang="en-US" b="1" dirty="0"/>
                        <a:t>ARLINGTON LAWN CARE</a:t>
                      </a:r>
                      <a:br>
                        <a:rPr lang="en-US" b="1" dirty="0"/>
                      </a:br>
                      <a:r>
                        <a:rPr lang="en-US" b="1" dirty="0"/>
                        <a:t>Statement of Cash Flows </a:t>
                      </a:r>
                      <a:br>
                        <a:rPr lang="en-US" b="1" dirty="0"/>
                      </a:br>
                      <a:r>
                        <a:rPr lang="en-US" b="1" dirty="0"/>
                        <a:t>For the Year Ended December 31, 2018</a:t>
                      </a:r>
                      <a:endParaRPr lang="en-US" dirty="0"/>
                    </a:p>
                    <a:p>
                      <a:pPr algn="r"/>
                      <a:r>
                        <a:rPr lang="en-US" dirty="0"/>
                        <a:t>($ in thousands)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Cash Flows from Operating Activities</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dirty="0"/>
                    </a:p>
                  </a:txBody>
                  <a:tcPr>
                    <a:solidFill>
                      <a:srgbClr val="FFFAB0"/>
                    </a:solidFill>
                  </a:tcPr>
                </a:tc>
                <a:tc>
                  <a:txBody>
                    <a:bodyPr/>
                    <a:lstStyle/>
                    <a:p>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386080">
                <a:tc>
                  <a:txBody>
                    <a:bodyPr/>
                    <a:lstStyle/>
                    <a:p>
                      <a:r>
                        <a:rPr lang="en-US" dirty="0"/>
                        <a:t>Net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dirty="0"/>
                    </a:p>
                  </a:txBody>
                  <a:tcPr>
                    <a:solidFill>
                      <a:srgbClr val="FFFAB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$35</a:t>
                      </a: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1778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a:t>Adjustments for noncash effects:</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dirty="0"/>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2032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Depreciation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  8 </a:t>
                      </a:r>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a:t>Changes in operating assets and liabilities:</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0992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accounts receivable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 (12)</a:t>
                      </a:r>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prepaid insurance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r"/>
                      <a:r>
                        <a:rPr lang="en-US" dirty="0"/>
                        <a:t> (4)</a:t>
                      </a:r>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18800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accounts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7 </a:t>
                      </a:r>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556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income taxes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u="sng" dirty="0"/>
                        <a:t>  15 </a:t>
                      </a:r>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u="sng" dirty="0"/>
                        <a:t> 14</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45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Net cash flows from operating activities</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dirty="0"/>
                    </a:p>
                  </a:txBody>
                  <a:tcPr>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$49</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0"/>
                  </a:ext>
                </a:extLst>
              </a:tr>
            </a:tbl>
          </a:graphicData>
        </a:graphic>
      </p:graphicFrame>
      <p:sp>
        <p:nvSpPr>
          <p:cNvPr id="2" name="Title 1"/>
          <p:cNvSpPr>
            <a:spLocks noGrp="1"/>
          </p:cNvSpPr>
          <p:nvPr>
            <p:ph type="title"/>
          </p:nvPr>
        </p:nvSpPr>
        <p:spPr/>
        <p:txBody>
          <a:bodyPr>
            <a:normAutofit/>
          </a:bodyPr>
          <a:lstStyle/>
          <a:p>
            <a:pPr algn="ctr"/>
            <a:r>
              <a:rPr lang="en-IN" dirty="0"/>
              <a:t>Indirect Method of Presenting Cash Flows from Operating Activities</a:t>
            </a:r>
            <a:endParaRPr lang="en-US" dirty="0"/>
          </a:p>
        </p:txBody>
      </p:sp>
      <p:sp>
        <p:nvSpPr>
          <p:cNvPr id="7"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8" name="Rectangle 7"/>
          <p:cNvSpPr/>
          <p:nvPr/>
        </p:nvSpPr>
        <p:spPr>
          <a:xfrm>
            <a:off x="1619672" y="3789039"/>
            <a:ext cx="6229652" cy="39296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619672" y="4509120"/>
            <a:ext cx="6229652" cy="147601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179601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Investing Activities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6" name="TextBox 5"/>
          <p:cNvSpPr txBox="1"/>
          <p:nvPr/>
        </p:nvSpPr>
        <p:spPr>
          <a:xfrm>
            <a:off x="942824" y="3283818"/>
            <a:ext cx="3600000" cy="3231654"/>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defPPr>
              <a:defRPr lang="en-US"/>
            </a:defPPr>
            <a:lvl1pPr algn="ctr">
              <a:defRPr sz="2800">
                <a:solidFill>
                  <a:srgbClr val="C00000"/>
                </a:solidFill>
              </a:defRPr>
            </a:lvl1pPr>
          </a:lstStyle>
          <a:p>
            <a:r>
              <a:rPr lang="en-IN" sz="2400" b="1" u="sng" dirty="0">
                <a:solidFill>
                  <a:schemeClr val="bg2">
                    <a:lumMod val="10000"/>
                  </a:schemeClr>
                </a:solidFill>
                <a:latin typeface="+mn-lt"/>
              </a:rPr>
              <a:t>Cash </a:t>
            </a:r>
            <a:r>
              <a:rPr lang="en-IN" sz="2400" b="1" u="sng" dirty="0" smtClean="0">
                <a:solidFill>
                  <a:schemeClr val="bg2">
                    <a:lumMod val="10000"/>
                  </a:schemeClr>
                </a:solidFill>
                <a:latin typeface="+mn-lt"/>
              </a:rPr>
              <a:t>Outflows</a:t>
            </a:r>
            <a:endParaRPr lang="en-IN" sz="2400" b="1" u="sng" dirty="0">
              <a:solidFill>
                <a:schemeClr val="bg2">
                  <a:lumMod val="10000"/>
                </a:schemeClr>
              </a:solidFill>
              <a:latin typeface="+mn-lt"/>
            </a:endParaRPr>
          </a:p>
          <a:p>
            <a:pPr marL="342900" indent="-342900" algn="l">
              <a:buFont typeface="Arial" panose="020B0604020202020204" pitchFamily="34" charset="0"/>
              <a:buChar char="•"/>
            </a:pPr>
            <a:r>
              <a:rPr lang="en-US" sz="2200" dirty="0">
                <a:solidFill>
                  <a:schemeClr val="tx1"/>
                </a:solidFill>
              </a:rPr>
              <a:t>Purchase of long-lived assets used in the business</a:t>
            </a:r>
          </a:p>
          <a:p>
            <a:pPr marL="342900" indent="-342900" algn="l">
              <a:buFont typeface="Arial" panose="020B0604020202020204" pitchFamily="34" charset="0"/>
              <a:buChar char="•"/>
            </a:pPr>
            <a:r>
              <a:rPr lang="en-US" sz="2200" dirty="0">
                <a:solidFill>
                  <a:schemeClr val="tx1"/>
                </a:solidFill>
              </a:rPr>
              <a:t>Purchase of investment securities like stocks and bonds of other entities</a:t>
            </a:r>
          </a:p>
          <a:p>
            <a:pPr marL="342900" indent="-342900" algn="l">
              <a:buFont typeface="Arial" panose="020B0604020202020204" pitchFamily="34" charset="0"/>
              <a:buChar char="•"/>
            </a:pPr>
            <a:r>
              <a:rPr lang="en-US" sz="2200" dirty="0">
                <a:solidFill>
                  <a:schemeClr val="tx1"/>
                </a:solidFill>
              </a:rPr>
              <a:t>Loans to other entities</a:t>
            </a:r>
          </a:p>
          <a:p>
            <a:pPr marL="342900" indent="-342900" algn="l">
              <a:buFont typeface="Arial" panose="020B0604020202020204" pitchFamily="34" charset="0"/>
              <a:buChar char="•"/>
            </a:pPr>
            <a:endParaRPr lang="en-US" sz="2200" dirty="0">
              <a:solidFill>
                <a:schemeClr val="tx1"/>
              </a:solidFill>
            </a:endParaRPr>
          </a:p>
          <a:p>
            <a:pPr marL="342900" indent="-342900" algn="l">
              <a:buFont typeface="Arial" panose="020B0604020202020204" pitchFamily="34" charset="0"/>
              <a:buChar char="•"/>
            </a:pPr>
            <a:endParaRPr lang="en-US" sz="2200" dirty="0">
              <a:solidFill>
                <a:schemeClr val="tx1"/>
              </a:solidFill>
            </a:endParaRPr>
          </a:p>
        </p:txBody>
      </p:sp>
      <p:sp>
        <p:nvSpPr>
          <p:cNvPr id="7" name="TextBox 6"/>
          <p:cNvSpPr txBox="1"/>
          <p:nvPr/>
        </p:nvSpPr>
        <p:spPr>
          <a:xfrm>
            <a:off x="4768799" y="3283818"/>
            <a:ext cx="4047013" cy="3385542"/>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p>
            <a:pPr algn="ctr"/>
            <a:r>
              <a:rPr lang="en-IN" sz="2400" b="1" u="sng" dirty="0">
                <a:latin typeface="+mn-lt"/>
              </a:rPr>
              <a:t>Cash </a:t>
            </a:r>
            <a:r>
              <a:rPr lang="en-IN" sz="2400" b="1" u="sng" dirty="0" smtClean="0">
                <a:latin typeface="+mn-lt"/>
              </a:rPr>
              <a:t>Inflows</a:t>
            </a:r>
            <a:endParaRPr lang="en-IN" sz="2400" b="1" u="sng" dirty="0">
              <a:latin typeface="+mn-lt"/>
            </a:endParaRPr>
          </a:p>
          <a:p>
            <a:pPr marL="342900" indent="-342900">
              <a:buFont typeface="Arial" panose="020B0604020202020204" pitchFamily="34" charset="0"/>
              <a:buChar char="•"/>
            </a:pPr>
            <a:r>
              <a:rPr lang="en-US" sz="2200" dirty="0"/>
              <a:t>The sale of long-lived assets used in the business</a:t>
            </a:r>
          </a:p>
          <a:p>
            <a:pPr marL="342900" indent="-342900">
              <a:buFont typeface="Arial" panose="020B0604020202020204" pitchFamily="34" charset="0"/>
              <a:buChar char="•"/>
            </a:pPr>
            <a:r>
              <a:rPr lang="en-US" sz="2200" dirty="0"/>
              <a:t>The sale of investment securities </a:t>
            </a:r>
          </a:p>
          <a:p>
            <a:pPr marL="342900" indent="-342900">
              <a:buFont typeface="Arial" panose="020B0604020202020204" pitchFamily="34" charset="0"/>
              <a:buChar char="•"/>
            </a:pPr>
            <a:r>
              <a:rPr lang="en-US" sz="2200" dirty="0"/>
              <a:t>The collection of a nontrade receivable (excluding the collection of interest, which is an operating activity)</a:t>
            </a:r>
          </a:p>
          <a:p>
            <a:pPr marL="285750" indent="-285750">
              <a:buFont typeface="Arial" panose="020B0604020202020204" pitchFamily="34" charset="0"/>
              <a:buChar char="•"/>
            </a:pPr>
            <a:endParaRPr lang="en-IN" sz="1000" dirty="0"/>
          </a:p>
        </p:txBody>
      </p:sp>
      <p:sp>
        <p:nvSpPr>
          <p:cNvPr id="10" name="Content Placeholder 2"/>
          <p:cNvSpPr>
            <a:spLocks noGrp="1"/>
          </p:cNvSpPr>
          <p:nvPr>
            <p:ph idx="1"/>
          </p:nvPr>
        </p:nvSpPr>
        <p:spPr>
          <a:xfrm>
            <a:off x="818878" y="1146722"/>
            <a:ext cx="8013600" cy="5296742"/>
          </a:xfrm>
        </p:spPr>
        <p:txBody>
          <a:bodyPr>
            <a:noAutofit/>
          </a:bodyPr>
          <a:lstStyle/>
          <a:p>
            <a:r>
              <a:rPr lang="en-IN" sz="2400" dirty="0"/>
              <a:t>Inflows and outflows of cash related to the acquisition and disposition </a:t>
            </a:r>
            <a:r>
              <a:rPr lang="en-IN" sz="2400" dirty="0" smtClean="0"/>
              <a:t>of:</a:t>
            </a:r>
          </a:p>
          <a:p>
            <a:pPr marL="688975" lvl="1" indent="-457200">
              <a:buClr>
                <a:schemeClr val="tx1"/>
              </a:buClr>
              <a:buAutoNum type="arabicPeriod"/>
            </a:pPr>
            <a:r>
              <a:rPr lang="en-IN" sz="2400" b="1" dirty="0" smtClean="0">
                <a:solidFill>
                  <a:srgbClr val="C00000"/>
                </a:solidFill>
              </a:rPr>
              <a:t>Long-lived </a:t>
            </a:r>
            <a:r>
              <a:rPr lang="en-IN" sz="2400" b="1" dirty="0">
                <a:solidFill>
                  <a:srgbClr val="C00000"/>
                </a:solidFill>
              </a:rPr>
              <a:t>assets used in the operations</a:t>
            </a:r>
            <a:r>
              <a:rPr lang="en-IN" sz="2400" dirty="0">
                <a:solidFill>
                  <a:srgbClr val="C00000"/>
                </a:solidFill>
              </a:rPr>
              <a:t> </a:t>
            </a:r>
            <a:r>
              <a:rPr lang="en-IN" sz="2400" b="1" dirty="0">
                <a:solidFill>
                  <a:srgbClr val="C00000"/>
                </a:solidFill>
              </a:rPr>
              <a:t>of the </a:t>
            </a:r>
            <a:r>
              <a:rPr lang="en-IN" sz="2400" b="1" dirty="0" smtClean="0">
                <a:solidFill>
                  <a:srgbClr val="C00000"/>
                </a:solidFill>
              </a:rPr>
              <a:t>business</a:t>
            </a:r>
          </a:p>
          <a:p>
            <a:pPr marL="688975" lvl="1" indent="-457200">
              <a:buClr>
                <a:schemeClr val="tx1"/>
              </a:buClr>
              <a:buAutoNum type="arabicPeriod"/>
            </a:pPr>
            <a:r>
              <a:rPr lang="en-IN" sz="2400" b="1" dirty="0" smtClean="0">
                <a:solidFill>
                  <a:srgbClr val="C00000"/>
                </a:solidFill>
              </a:rPr>
              <a:t>Investment </a:t>
            </a:r>
            <a:r>
              <a:rPr lang="en-IN" sz="2400" b="1" dirty="0">
                <a:solidFill>
                  <a:srgbClr val="C00000"/>
                </a:solidFill>
              </a:rPr>
              <a:t>assets</a:t>
            </a:r>
          </a:p>
          <a:p>
            <a:pPr lvl="1">
              <a:buFont typeface="Calibri"/>
              <a:buChar char="–"/>
            </a:pPr>
            <a:r>
              <a:rPr lang="en-IN" sz="2000" dirty="0"/>
              <a:t>Purchase and sale of inventories are </a:t>
            </a:r>
            <a:r>
              <a:rPr lang="en-IN" sz="2000" b="1" dirty="0">
                <a:solidFill>
                  <a:srgbClr val="C00000"/>
                </a:solidFill>
              </a:rPr>
              <a:t>not</a:t>
            </a:r>
            <a:r>
              <a:rPr lang="en-IN" sz="2000" dirty="0">
                <a:solidFill>
                  <a:srgbClr val="C00000"/>
                </a:solidFill>
              </a:rPr>
              <a:t> </a:t>
            </a:r>
            <a:r>
              <a:rPr lang="en-IN" sz="2000" dirty="0" smtClean="0"/>
              <a:t>investing </a:t>
            </a:r>
            <a:r>
              <a:rPr lang="en-IN" sz="2000" dirty="0"/>
              <a:t>activities</a:t>
            </a:r>
            <a:endParaRPr lang="en-US" sz="2000" dirty="0"/>
          </a:p>
        </p:txBody>
      </p:sp>
    </p:spTree>
    <p:extLst>
      <p:ext uri="{BB962C8B-B14F-4D97-AF65-F5344CB8AC3E}">
        <p14:creationId xmlns:p14="http://schemas.microsoft.com/office/powerpoint/2010/main" val="3538816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Financing Activities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6" name="TextBox 5"/>
          <p:cNvSpPr txBox="1"/>
          <p:nvPr/>
        </p:nvSpPr>
        <p:spPr>
          <a:xfrm>
            <a:off x="971600" y="3068960"/>
            <a:ext cx="3600000" cy="3385542"/>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defPPr>
              <a:defRPr lang="en-US"/>
            </a:defPPr>
            <a:lvl1pPr algn="ctr">
              <a:defRPr sz="2800">
                <a:solidFill>
                  <a:srgbClr val="C00000"/>
                </a:solidFill>
              </a:defRPr>
            </a:lvl1pPr>
          </a:lstStyle>
          <a:p>
            <a:r>
              <a:rPr lang="en-IN" sz="2400" b="1" u="sng" dirty="0">
                <a:solidFill>
                  <a:schemeClr val="bg2">
                    <a:lumMod val="10000"/>
                  </a:schemeClr>
                </a:solidFill>
                <a:latin typeface="+mn-lt"/>
              </a:rPr>
              <a:t>Cash Inflows</a:t>
            </a:r>
          </a:p>
          <a:p>
            <a:pPr marL="285750" indent="-285750" algn="l">
              <a:buFont typeface="Arial" panose="020B0604020202020204" pitchFamily="34" charset="0"/>
              <a:buChar char="•"/>
            </a:pPr>
            <a:r>
              <a:rPr lang="en-IN" sz="2200" dirty="0">
                <a:solidFill>
                  <a:schemeClr val="bg2">
                    <a:lumMod val="10000"/>
                  </a:schemeClr>
                </a:solidFill>
              </a:rPr>
              <a:t>From </a:t>
            </a:r>
            <a:r>
              <a:rPr lang="en-IN" sz="2200" b="1" dirty="0">
                <a:solidFill>
                  <a:schemeClr val="bg2">
                    <a:lumMod val="10000"/>
                  </a:schemeClr>
                </a:solidFill>
              </a:rPr>
              <a:t>owners</a:t>
            </a:r>
            <a:r>
              <a:rPr lang="en-IN" sz="2200" dirty="0">
                <a:solidFill>
                  <a:schemeClr val="bg2">
                    <a:lumMod val="10000"/>
                  </a:schemeClr>
                </a:solidFill>
              </a:rPr>
              <a:t> when shares are sold to them</a:t>
            </a:r>
          </a:p>
          <a:p>
            <a:pPr marL="285750" indent="-285750" algn="l">
              <a:buFont typeface="Arial" panose="020B0604020202020204" pitchFamily="34" charset="0"/>
              <a:buChar char="•"/>
            </a:pPr>
            <a:r>
              <a:rPr lang="en-IN" sz="2200" dirty="0">
                <a:solidFill>
                  <a:schemeClr val="bg2">
                    <a:lumMod val="10000"/>
                  </a:schemeClr>
                </a:solidFill>
              </a:rPr>
              <a:t>From </a:t>
            </a:r>
            <a:r>
              <a:rPr lang="en-IN" sz="2200" b="1" dirty="0">
                <a:solidFill>
                  <a:schemeClr val="bg2">
                    <a:lumMod val="10000"/>
                  </a:schemeClr>
                </a:solidFill>
              </a:rPr>
              <a:t>creditors</a:t>
            </a:r>
            <a:r>
              <a:rPr lang="en-IN" sz="2200" dirty="0">
                <a:solidFill>
                  <a:schemeClr val="bg2">
                    <a:lumMod val="10000"/>
                  </a:schemeClr>
                </a:solidFill>
              </a:rPr>
              <a:t> when cash is borrowed through notes, loans, mortgages, and bonds</a:t>
            </a:r>
          </a:p>
          <a:p>
            <a:pPr marL="285750" indent="-285750" algn="l">
              <a:buFont typeface="Arial" panose="020B0604020202020204" pitchFamily="34" charset="0"/>
              <a:buChar char="•"/>
            </a:pPr>
            <a:endParaRPr lang="en-IN" sz="2200" dirty="0">
              <a:solidFill>
                <a:schemeClr val="bg2">
                  <a:lumMod val="10000"/>
                </a:schemeClr>
              </a:solidFill>
            </a:endParaRPr>
          </a:p>
          <a:p>
            <a:pPr marL="285750" indent="-285750" algn="l">
              <a:buFont typeface="Arial" panose="020B0604020202020204" pitchFamily="34" charset="0"/>
              <a:buChar char="•"/>
            </a:pPr>
            <a:endParaRPr lang="en-IN" sz="2200" dirty="0">
              <a:solidFill>
                <a:schemeClr val="bg2">
                  <a:lumMod val="10000"/>
                </a:schemeClr>
              </a:solidFill>
            </a:endParaRPr>
          </a:p>
          <a:p>
            <a:pPr marL="285750" indent="-285750" algn="l">
              <a:buFont typeface="Arial" panose="020B0604020202020204" pitchFamily="34" charset="0"/>
              <a:buChar char="•"/>
            </a:pPr>
            <a:endParaRPr lang="en-IN" sz="1200" dirty="0">
              <a:solidFill>
                <a:schemeClr val="bg2">
                  <a:lumMod val="10000"/>
                </a:schemeClr>
              </a:solidFill>
            </a:endParaRPr>
          </a:p>
        </p:txBody>
      </p:sp>
      <p:sp>
        <p:nvSpPr>
          <p:cNvPr id="7" name="TextBox 6"/>
          <p:cNvSpPr txBox="1"/>
          <p:nvPr/>
        </p:nvSpPr>
        <p:spPr>
          <a:xfrm>
            <a:off x="4788024" y="3068960"/>
            <a:ext cx="4047013" cy="3385542"/>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p>
            <a:pPr algn="ctr"/>
            <a:r>
              <a:rPr lang="en-IN" sz="2400" b="1" u="sng" dirty="0">
                <a:latin typeface="+mn-lt"/>
              </a:rPr>
              <a:t>Cash Outflows</a:t>
            </a:r>
          </a:p>
          <a:p>
            <a:pPr marL="285750" indent="-285750">
              <a:buFont typeface="Arial" panose="020B0604020202020204" pitchFamily="34" charset="0"/>
              <a:buChar char="•"/>
            </a:pPr>
            <a:r>
              <a:rPr lang="en-IN" sz="2200" dirty="0"/>
              <a:t>To </a:t>
            </a:r>
            <a:r>
              <a:rPr lang="en-IN" sz="2200" b="1" dirty="0"/>
              <a:t>owners</a:t>
            </a:r>
            <a:r>
              <a:rPr lang="en-IN" sz="2200" dirty="0"/>
              <a:t> in the form of dividends or other distributions</a:t>
            </a:r>
          </a:p>
          <a:p>
            <a:pPr marL="285750" indent="-285750">
              <a:buFont typeface="Arial" panose="020B0604020202020204" pitchFamily="34" charset="0"/>
              <a:buChar char="•"/>
            </a:pPr>
            <a:r>
              <a:rPr lang="en-IN" sz="2200" dirty="0"/>
              <a:t>To </a:t>
            </a:r>
            <a:r>
              <a:rPr lang="en-IN" sz="2200" b="1" dirty="0"/>
              <a:t>owners</a:t>
            </a:r>
            <a:r>
              <a:rPr lang="en-IN" sz="2200" dirty="0"/>
              <a:t> for the reacquisition of shares previously sold</a:t>
            </a:r>
          </a:p>
          <a:p>
            <a:pPr marL="285750" indent="-285750">
              <a:buFont typeface="Arial" panose="020B0604020202020204" pitchFamily="34" charset="0"/>
              <a:buChar char="•"/>
            </a:pPr>
            <a:r>
              <a:rPr lang="en-IN" sz="2200" dirty="0"/>
              <a:t>To </a:t>
            </a:r>
            <a:r>
              <a:rPr lang="en-IN" sz="2200" b="1" dirty="0"/>
              <a:t>creditors</a:t>
            </a:r>
            <a:r>
              <a:rPr lang="en-IN" sz="2200" dirty="0"/>
              <a:t> as repayment of the principal amounts of debt (excluding trade payables that relate to operating activities)</a:t>
            </a:r>
          </a:p>
          <a:p>
            <a:pPr marL="285750" indent="-285750">
              <a:buFont typeface="Arial" panose="020B0604020202020204" pitchFamily="34" charset="0"/>
              <a:buChar char="•"/>
            </a:pPr>
            <a:endParaRPr lang="en-IN" sz="1000" dirty="0"/>
          </a:p>
        </p:txBody>
      </p:sp>
      <p:sp>
        <p:nvSpPr>
          <p:cNvPr id="10" name="Content Placeholder 2"/>
          <p:cNvSpPr>
            <a:spLocks noGrp="1"/>
          </p:cNvSpPr>
          <p:nvPr>
            <p:ph idx="1"/>
          </p:nvPr>
        </p:nvSpPr>
        <p:spPr>
          <a:xfrm>
            <a:off x="755576" y="1196752"/>
            <a:ext cx="8145611" cy="5174704"/>
          </a:xfrm>
        </p:spPr>
        <p:txBody>
          <a:bodyPr>
            <a:noAutofit/>
          </a:bodyPr>
          <a:lstStyle/>
          <a:p>
            <a:r>
              <a:rPr lang="en-IN" sz="2400" dirty="0"/>
              <a:t>Inflows and outflows of cash related to </a:t>
            </a:r>
            <a:r>
              <a:rPr lang="en-IN" sz="2400" dirty="0" smtClean="0"/>
              <a:t>external financing of the company with:</a:t>
            </a:r>
            <a:endParaRPr lang="en-IN" sz="2400" dirty="0"/>
          </a:p>
          <a:p>
            <a:pPr marL="688975" lvl="1" indent="-457200">
              <a:buClr>
                <a:schemeClr val="tx1"/>
              </a:buClr>
              <a:buAutoNum type="arabicPeriod"/>
            </a:pPr>
            <a:r>
              <a:rPr lang="en-IN" sz="2400" b="1" dirty="0" smtClean="0">
                <a:solidFill>
                  <a:srgbClr val="C00000"/>
                </a:solidFill>
              </a:rPr>
              <a:t>Owners</a:t>
            </a:r>
            <a:endParaRPr lang="en-IN" sz="2400" dirty="0">
              <a:solidFill>
                <a:srgbClr val="C00000"/>
              </a:solidFill>
            </a:endParaRPr>
          </a:p>
          <a:p>
            <a:pPr marL="688975" lvl="1" indent="-457200">
              <a:buClr>
                <a:schemeClr val="tx1"/>
              </a:buClr>
              <a:buAutoNum type="arabicPeriod"/>
            </a:pPr>
            <a:r>
              <a:rPr lang="en-IN" sz="2400" b="1" dirty="0" smtClean="0">
                <a:solidFill>
                  <a:srgbClr val="C00000"/>
                </a:solidFill>
              </a:rPr>
              <a:t>Creditors</a:t>
            </a:r>
            <a:endParaRPr lang="en-IN" sz="2000" b="1" dirty="0">
              <a:solidFill>
                <a:srgbClr val="C00000"/>
              </a:solidFill>
            </a:endParaRPr>
          </a:p>
        </p:txBody>
      </p:sp>
    </p:spTree>
    <p:extLst>
      <p:ext uri="{BB962C8B-B14F-4D97-AF65-F5344CB8AC3E}">
        <p14:creationId xmlns:p14="http://schemas.microsoft.com/office/powerpoint/2010/main" val="22591895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pPr algn="ctr"/>
            <a:r>
              <a:rPr lang="en-IN" sz="3200" b="1" dirty="0">
                <a:solidFill>
                  <a:srgbClr val="0D79A7"/>
                </a:solidFill>
              </a:rPr>
              <a:t>Income from Continuing Operations:</a:t>
            </a:r>
            <a:br>
              <a:rPr lang="en-IN" sz="3200" b="1" dirty="0">
                <a:solidFill>
                  <a:srgbClr val="0D79A7"/>
                </a:solidFill>
              </a:rPr>
            </a:br>
            <a:r>
              <a:rPr lang="en-IN" sz="3200" b="1" dirty="0">
                <a:solidFill>
                  <a:srgbClr val="0D79A7"/>
                </a:solidFill>
              </a:rPr>
              <a:t>Gains and Losses</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11" name="Freeform 10"/>
          <p:cNvSpPr/>
          <p:nvPr/>
        </p:nvSpPr>
        <p:spPr>
          <a:xfrm>
            <a:off x="755576" y="1821560"/>
            <a:ext cx="8075464" cy="2975592"/>
          </a:xfrm>
          <a:custGeom>
            <a:avLst/>
            <a:gdLst>
              <a:gd name="connsiteX0" fmla="*/ 0 w 8075464"/>
              <a:gd name="connsiteY0" fmla="*/ 0 h 1247400"/>
              <a:gd name="connsiteX1" fmla="*/ 8075464 w 8075464"/>
              <a:gd name="connsiteY1" fmla="*/ 0 h 1247400"/>
              <a:gd name="connsiteX2" fmla="*/ 8075464 w 8075464"/>
              <a:gd name="connsiteY2" fmla="*/ 1247400 h 1247400"/>
              <a:gd name="connsiteX3" fmla="*/ 0 w 8075464"/>
              <a:gd name="connsiteY3" fmla="*/ 1247400 h 1247400"/>
              <a:gd name="connsiteX4" fmla="*/ 0 w 8075464"/>
              <a:gd name="connsiteY4" fmla="*/ 0 h 124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5464" h="1247400">
                <a:moveTo>
                  <a:pt x="0" y="0"/>
                </a:moveTo>
                <a:lnTo>
                  <a:pt x="8075464" y="0"/>
                </a:lnTo>
                <a:lnTo>
                  <a:pt x="8075464" y="1247400"/>
                </a:lnTo>
                <a:lnTo>
                  <a:pt x="0" y="1247400"/>
                </a:lnTo>
                <a:lnTo>
                  <a:pt x="0" y="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6746" tIns="458216" rIns="626746" bIns="156464" numCol="1" spcCol="1270" anchor="t" anchorCtr="0">
            <a:noAutofit/>
          </a:bodyPr>
          <a:lstStyle/>
          <a:p>
            <a:pPr marL="228600" lvl="1" indent="-228600" defTabSz="977900">
              <a:lnSpc>
                <a:spcPct val="90000"/>
              </a:lnSpc>
              <a:spcBef>
                <a:spcPct val="0"/>
              </a:spcBef>
              <a:spcAft>
                <a:spcPts val="2418"/>
              </a:spcAft>
              <a:buChar char="••"/>
            </a:pPr>
            <a:r>
              <a:rPr lang="en-IN" sz="2400" dirty="0"/>
              <a:t>Increases or decreases in equity from </a:t>
            </a:r>
            <a:r>
              <a:rPr lang="en-IN" sz="2400" b="1" dirty="0">
                <a:solidFill>
                  <a:srgbClr val="C00000"/>
                </a:solidFill>
              </a:rPr>
              <a:t>peripheral or incidental transactions</a:t>
            </a:r>
            <a:r>
              <a:rPr lang="en-IN" sz="2400" dirty="0"/>
              <a:t> of an entity </a:t>
            </a:r>
          </a:p>
          <a:p>
            <a:pPr defTabSz="977900">
              <a:lnSpc>
                <a:spcPct val="90000"/>
              </a:lnSpc>
              <a:spcBef>
                <a:spcPct val="0"/>
              </a:spcBef>
              <a:spcAft>
                <a:spcPct val="15000"/>
              </a:spcAft>
            </a:pPr>
            <a:r>
              <a:rPr lang="en-IN" sz="2400" b="1" dirty="0">
                <a:solidFill>
                  <a:srgbClr val="C00000"/>
                </a:solidFill>
              </a:rPr>
              <a:t>Example</a:t>
            </a:r>
            <a:r>
              <a:rPr lang="en-IN" sz="2400" b="1" dirty="0">
                <a:solidFill>
                  <a:srgbClr val="800000"/>
                </a:solidFill>
              </a:rPr>
              <a:t> </a:t>
            </a:r>
          </a:p>
          <a:p>
            <a:pPr marL="227013" defTabSz="977900">
              <a:lnSpc>
                <a:spcPct val="90000"/>
              </a:lnSpc>
              <a:spcBef>
                <a:spcPct val="0"/>
              </a:spcBef>
              <a:spcAft>
                <a:spcPct val="15000"/>
              </a:spcAft>
            </a:pPr>
            <a:r>
              <a:rPr lang="en-IN" sz="2400" dirty="0"/>
              <a:t>The sale of equipment, buildings, or other operating assets for an amount that differs from their recorded amount results in a </a:t>
            </a:r>
            <a:r>
              <a:rPr lang="en-IN" sz="2400" b="1" dirty="0">
                <a:solidFill>
                  <a:srgbClr val="C00000"/>
                </a:solidFill>
              </a:rPr>
              <a:t>gain or loss</a:t>
            </a:r>
          </a:p>
          <a:p>
            <a:pPr marL="0" lvl="1" defTabSz="977900">
              <a:lnSpc>
                <a:spcPct val="90000"/>
              </a:lnSpc>
              <a:spcBef>
                <a:spcPct val="0"/>
              </a:spcBef>
              <a:spcAft>
                <a:spcPct val="15000"/>
              </a:spcAft>
            </a:pPr>
            <a:endParaRPr lang="en-IN" sz="2600" dirty="0"/>
          </a:p>
        </p:txBody>
      </p:sp>
      <p:sp>
        <p:nvSpPr>
          <p:cNvPr id="12" name="Freeform 11"/>
          <p:cNvSpPr/>
          <p:nvPr/>
        </p:nvSpPr>
        <p:spPr>
          <a:xfrm>
            <a:off x="852892" y="1473576"/>
            <a:ext cx="2900793" cy="649440"/>
          </a:xfrm>
          <a:custGeom>
            <a:avLst/>
            <a:gdLst>
              <a:gd name="connsiteX0" fmla="*/ 0 w 5652824"/>
              <a:gd name="connsiteY0" fmla="*/ 108242 h 649440"/>
              <a:gd name="connsiteX1" fmla="*/ 108242 w 5652824"/>
              <a:gd name="connsiteY1" fmla="*/ 0 h 649440"/>
              <a:gd name="connsiteX2" fmla="*/ 5544582 w 5652824"/>
              <a:gd name="connsiteY2" fmla="*/ 0 h 649440"/>
              <a:gd name="connsiteX3" fmla="*/ 5652824 w 5652824"/>
              <a:gd name="connsiteY3" fmla="*/ 108242 h 649440"/>
              <a:gd name="connsiteX4" fmla="*/ 5652824 w 5652824"/>
              <a:gd name="connsiteY4" fmla="*/ 541198 h 649440"/>
              <a:gd name="connsiteX5" fmla="*/ 5544582 w 5652824"/>
              <a:gd name="connsiteY5" fmla="*/ 649440 h 649440"/>
              <a:gd name="connsiteX6" fmla="*/ 108242 w 5652824"/>
              <a:gd name="connsiteY6" fmla="*/ 649440 h 649440"/>
              <a:gd name="connsiteX7" fmla="*/ 0 w 5652824"/>
              <a:gd name="connsiteY7" fmla="*/ 541198 h 649440"/>
              <a:gd name="connsiteX8" fmla="*/ 0 w 5652824"/>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2824" h="649440">
                <a:moveTo>
                  <a:pt x="0" y="108242"/>
                </a:moveTo>
                <a:cubicBezTo>
                  <a:pt x="0" y="48462"/>
                  <a:pt x="48462" y="0"/>
                  <a:pt x="108242" y="0"/>
                </a:cubicBezTo>
                <a:lnTo>
                  <a:pt x="5544582" y="0"/>
                </a:lnTo>
                <a:cubicBezTo>
                  <a:pt x="5604362" y="0"/>
                  <a:pt x="5652824" y="48462"/>
                  <a:pt x="5652824" y="108242"/>
                </a:cubicBezTo>
                <a:lnTo>
                  <a:pt x="5652824" y="541198"/>
                </a:lnTo>
                <a:cubicBezTo>
                  <a:pt x="5652824" y="600978"/>
                  <a:pt x="5604362" y="649440"/>
                  <a:pt x="5544582" y="649440"/>
                </a:cubicBezTo>
                <a:lnTo>
                  <a:pt x="108242" y="649440"/>
                </a:lnTo>
                <a:cubicBezTo>
                  <a:pt x="48462" y="649440"/>
                  <a:pt x="0" y="600978"/>
                  <a:pt x="0" y="541198"/>
                </a:cubicBezTo>
                <a:lnTo>
                  <a:pt x="0" y="108242"/>
                </a:lnTo>
                <a:close/>
              </a:path>
            </a:pathLst>
          </a:custGeom>
          <a:solidFill>
            <a:srgbClr val="2E75B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366" tIns="31703" rIns="245366" bIns="31703" numCol="1" spcCol="1270" anchor="ctr" anchorCtr="0">
            <a:noAutofit/>
          </a:bodyPr>
          <a:lstStyle/>
          <a:p>
            <a:pPr lvl="0" algn="ctr" defTabSz="977900">
              <a:lnSpc>
                <a:spcPct val="90000"/>
              </a:lnSpc>
              <a:spcBef>
                <a:spcPct val="0"/>
              </a:spcBef>
              <a:spcAft>
                <a:spcPct val="35000"/>
              </a:spcAft>
            </a:pPr>
            <a:r>
              <a:rPr lang="en-IN" sz="2600" b="1" dirty="0">
                <a:solidFill>
                  <a:schemeClr val="bg1"/>
                </a:solidFill>
              </a:rPr>
              <a:t>Gains and Losses</a:t>
            </a:r>
          </a:p>
        </p:txBody>
      </p:sp>
    </p:spTree>
    <p:extLst>
      <p:ext uri="{BB962C8B-B14F-4D97-AF65-F5344CB8AC3E}">
        <p14:creationId xmlns:p14="http://schemas.microsoft.com/office/powerpoint/2010/main" val="7470696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12167"/>
            <a:ext cx="8382000" cy="1444625"/>
          </a:xfrm>
        </p:spPr>
        <p:txBody>
          <a:bodyPr>
            <a:noAutofit/>
          </a:bodyPr>
          <a:lstStyle/>
          <a:p>
            <a:pPr algn="ctr"/>
            <a:r>
              <a:rPr lang="en-IN" dirty="0"/>
              <a:t>Statement of Cash </a:t>
            </a:r>
            <a:r>
              <a:rPr lang="en-IN" dirty="0" smtClean="0"/>
              <a:t>Flows—Investing </a:t>
            </a:r>
            <a:r>
              <a:rPr lang="en-IN" dirty="0"/>
              <a:t>and Financing Activities</a:t>
            </a:r>
            <a:endParaRPr lang="en-US" sz="27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graphicFrame>
        <p:nvGraphicFramePr>
          <p:cNvPr id="5" name="Table 4"/>
          <p:cNvGraphicFramePr>
            <a:graphicFrameLocks noGrp="1"/>
          </p:cNvGraphicFramePr>
          <p:nvPr>
            <p:extLst>
              <p:ext uri="{D42A27DB-BD31-4B8C-83A1-F6EECF244321}">
                <p14:modId xmlns:p14="http://schemas.microsoft.com/office/powerpoint/2010/main" val="1492989849"/>
              </p:ext>
            </p:extLst>
          </p:nvPr>
        </p:nvGraphicFramePr>
        <p:xfrm>
          <a:off x="1043608" y="1412200"/>
          <a:ext cx="7663019" cy="4897120"/>
        </p:xfrm>
        <a:graphic>
          <a:graphicData uri="http://schemas.openxmlformats.org/drawingml/2006/table">
            <a:tbl>
              <a:tblPr firstRow="1" bandRow="1">
                <a:tableStyleId>{2D5ABB26-0587-4C30-8999-92F81FD0307C}</a:tableStyleId>
              </a:tblPr>
              <a:tblGrid>
                <a:gridCol w="5923635">
                  <a:extLst>
                    <a:ext uri="{9D8B030D-6E8A-4147-A177-3AD203B41FA5}">
                      <a16:colId xmlns:a16="http://schemas.microsoft.com/office/drawing/2014/main" xmlns="" val="20000"/>
                    </a:ext>
                  </a:extLst>
                </a:gridCol>
                <a:gridCol w="869692">
                  <a:extLst>
                    <a:ext uri="{9D8B030D-6E8A-4147-A177-3AD203B41FA5}">
                      <a16:colId xmlns:a16="http://schemas.microsoft.com/office/drawing/2014/main" xmlns="" val="20001"/>
                    </a:ext>
                  </a:extLst>
                </a:gridCol>
                <a:gridCol w="869692">
                  <a:extLst>
                    <a:ext uri="{9D8B030D-6E8A-4147-A177-3AD203B41FA5}">
                      <a16:colId xmlns:a16="http://schemas.microsoft.com/office/drawing/2014/main" xmlns="" val="20002"/>
                    </a:ext>
                  </a:extLst>
                </a:gridCol>
              </a:tblGrid>
              <a:tr h="370840">
                <a:tc gridSpan="3">
                  <a:txBody>
                    <a:bodyPr/>
                    <a:lstStyle/>
                    <a:p>
                      <a:pPr algn="ctr"/>
                      <a:r>
                        <a:rPr lang="en-US" sz="1800" b="1" dirty="0"/>
                        <a:t>ARLINGTON LAWN CARE</a:t>
                      </a:r>
                      <a:br>
                        <a:rPr lang="en-US" sz="1800" b="1" dirty="0"/>
                      </a:br>
                      <a:r>
                        <a:rPr lang="en-US" sz="1800" b="1" dirty="0"/>
                        <a:t>Statement of Cash Flows (in part) </a:t>
                      </a:r>
                      <a:br>
                        <a:rPr lang="en-US" sz="1800" b="1" dirty="0"/>
                      </a:br>
                      <a:r>
                        <a:rPr lang="en-US" sz="1800" b="1" dirty="0"/>
                        <a:t>For the Year Ended December 31, 2018</a:t>
                      </a:r>
                      <a:endParaRPr lang="en-US" sz="1800" dirty="0"/>
                    </a:p>
                    <a:p>
                      <a:pPr algn="r"/>
                      <a:r>
                        <a:rPr lang="en-US" sz="1800" dirty="0"/>
                        <a:t>($ in thousands)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r>
                        <a:rPr lang="en-US" sz="1800" dirty="0"/>
                        <a:t>Net cash flows from operating activities </a:t>
                      </a:r>
                      <a:r>
                        <a:rPr lang="en-US" sz="1800" dirty="0" smtClean="0"/>
                        <a:t>(Ill. </a:t>
                      </a:r>
                      <a:r>
                        <a:rPr lang="en-US" sz="1800" dirty="0"/>
                        <a:t>4–14A or 4–14B)</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en-US" sz="1800" dirty="0"/>
                        <a:t>$49 </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370840">
                <a:tc>
                  <a:txBody>
                    <a:bodyPr/>
                    <a:lstStyle/>
                    <a:p>
                      <a:r>
                        <a:rPr lang="en-US" sz="1800" b="1" dirty="0"/>
                        <a:t>Cash flows from investing activities:</a:t>
                      </a:r>
                      <a:endParaRPr lang="en-US" sz="18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370840">
                <a:tc>
                  <a:txBody>
                    <a:bodyPr/>
                    <a:lstStyle/>
                    <a:p>
                      <a:r>
                        <a:rPr lang="en-US" sz="1800" dirty="0" smtClean="0"/>
                        <a:t> </a:t>
                      </a:r>
                      <a:r>
                        <a:rPr lang="en-US" sz="1800" dirty="0"/>
                        <a:t> </a:t>
                      </a:r>
                      <a:r>
                        <a:rPr lang="en-US" sz="1800" dirty="0" smtClean="0"/>
                        <a:t>Purchase </a:t>
                      </a:r>
                      <a:r>
                        <a:rPr lang="en-US" sz="1800" dirty="0"/>
                        <a:t>of equipment</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is-IS" sz="1800" dirty="0"/>
                        <a:t>(40) </a:t>
                      </a:r>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70840">
                <a:tc>
                  <a:txBody>
                    <a:bodyPr/>
                    <a:lstStyle/>
                    <a:p>
                      <a:r>
                        <a:rPr lang="en-US" sz="1800" b="1" dirty="0"/>
                        <a:t>Cash flows from</a:t>
                      </a:r>
                      <a:r>
                        <a:rPr lang="en-US" sz="1800" b="1" baseline="0" dirty="0"/>
                        <a:t> financing activities:</a:t>
                      </a:r>
                      <a:endParaRPr lang="en-US" sz="1800" b="1"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70840">
                <a:tc>
                  <a:txBody>
                    <a:bodyPr/>
                    <a:lstStyle/>
                    <a:p>
                      <a:r>
                        <a:rPr lang="en-US" sz="1800" dirty="0" smtClean="0"/>
                        <a:t> </a:t>
                      </a:r>
                      <a:r>
                        <a:rPr lang="en-US" sz="1800" dirty="0"/>
                        <a:t> Sale of common stock</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800" dirty="0"/>
                        <a:t>$50 </a:t>
                      </a:r>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70840">
                <a:tc>
                  <a:txBody>
                    <a:bodyPr/>
                    <a:lstStyle/>
                    <a:p>
                      <a:r>
                        <a:rPr lang="en-US" sz="1800" dirty="0" smtClean="0"/>
                        <a:t> </a:t>
                      </a:r>
                      <a:r>
                        <a:rPr lang="en-US" sz="1800" dirty="0"/>
                        <a:t> Payment of cash dividends</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is-IS" sz="1800" u="sng" dirty="0"/>
                        <a:t>  (5)</a:t>
                      </a:r>
                      <a:endParaRPr lang="en-US" sz="1800" u="sng" dirty="0"/>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370840">
                <a:tc>
                  <a:txBody>
                    <a:bodyPr/>
                    <a:lstStyle/>
                    <a:p>
                      <a:r>
                        <a:rPr lang="en-US" sz="1800" dirty="0"/>
                        <a:t>Net cash flows from financing activities</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l-PL" sz="1800" u="sng" dirty="0"/>
                        <a:t>  45</a:t>
                      </a:r>
                      <a:r>
                        <a:rPr lang="pl-PL" sz="1800" dirty="0"/>
                        <a:t>  </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370840">
                <a:tc>
                  <a:txBody>
                    <a:bodyPr/>
                    <a:lstStyle/>
                    <a:p>
                      <a:r>
                        <a:rPr lang="en-US" sz="1800" dirty="0"/>
                        <a:t>Net increase in cash</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en-US" sz="1800" dirty="0" smtClean="0"/>
                        <a:t>  </a:t>
                      </a:r>
                      <a:r>
                        <a:rPr lang="bg-BG" sz="1800" dirty="0" smtClean="0"/>
                        <a:t>54</a:t>
                      </a:r>
                      <a:r>
                        <a:rPr lang="bg-BG" sz="1800" dirty="0"/>
                        <a:t>  </a:t>
                      </a:r>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70840">
                <a:tc>
                  <a:txBody>
                    <a:bodyPr/>
                    <a:lstStyle/>
                    <a:p>
                      <a:r>
                        <a:rPr lang="en-US" sz="1800" dirty="0"/>
                        <a:t>Cash balance, January 1</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pl-PL" sz="1800" dirty="0"/>
                        <a:t>    0  </a:t>
                      </a:r>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70840">
                <a:tc>
                  <a:txBody>
                    <a:bodyPr/>
                    <a:lstStyle/>
                    <a:p>
                      <a:r>
                        <a:rPr lang="en-US" sz="1800" dirty="0"/>
                        <a:t>Cash balance, December 31</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sz="1800" dirty="0"/>
                    </a:p>
                  </a:txBody>
                  <a:tcPr>
                    <a:lnB w="12700" cap="flat" cmpd="sng" algn="ctr">
                      <a:solidFill>
                        <a:srgbClr val="F79646"/>
                      </a:solidFill>
                      <a:prstDash val="solid"/>
                      <a:round/>
                      <a:headEnd type="none" w="med" len="med"/>
                      <a:tailEnd type="none" w="med" len="med"/>
                    </a:lnB>
                    <a:solidFill>
                      <a:srgbClr val="FFFAB0"/>
                    </a:solidFill>
                  </a:tcPr>
                </a:tc>
                <a:tc>
                  <a:txBody>
                    <a:bodyPr/>
                    <a:lstStyle/>
                    <a:p>
                      <a:r>
                        <a:rPr lang="en-US" sz="1800" u="dbl" baseline="0" dirty="0"/>
                        <a:t>$54</a:t>
                      </a:r>
                      <a:r>
                        <a:rPr lang="en-US" sz="1800" dirty="0"/>
                        <a:t>  </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3298352060"/>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Noncash Investing and Financing Activities</a:t>
            </a:r>
            <a:endParaRPr lang="en-US" dirty="0"/>
          </a:p>
        </p:txBody>
      </p:sp>
      <p:sp>
        <p:nvSpPr>
          <p:cNvPr id="3" name="Content Placeholder 2"/>
          <p:cNvSpPr>
            <a:spLocks noGrp="1"/>
          </p:cNvSpPr>
          <p:nvPr>
            <p:ph idx="1"/>
          </p:nvPr>
        </p:nvSpPr>
        <p:spPr/>
        <p:txBody>
          <a:bodyPr/>
          <a:lstStyle/>
          <a:p>
            <a:r>
              <a:rPr lang="en-US" sz="2800" dirty="0"/>
              <a:t>Activities that </a:t>
            </a:r>
            <a:r>
              <a:rPr lang="en-US" sz="2800" b="1" dirty="0">
                <a:solidFill>
                  <a:srgbClr val="C00000"/>
                </a:solidFill>
              </a:rPr>
              <a:t>do not involve cash flows </a:t>
            </a:r>
            <a:r>
              <a:rPr lang="en-US" sz="2800" dirty="0"/>
              <a:t>at all</a:t>
            </a:r>
          </a:p>
          <a:p>
            <a:pPr>
              <a:spcAft>
                <a:spcPts val="2400"/>
              </a:spcAft>
            </a:pPr>
            <a:r>
              <a:rPr lang="en-IN" sz="2800" dirty="0"/>
              <a:t>Reported on the face of the statement of cash flows or in a disclosure </a:t>
            </a:r>
            <a:r>
              <a:rPr lang="en-IN" sz="2800" dirty="0" smtClean="0"/>
              <a:t>note</a:t>
            </a:r>
            <a:endParaRPr lang="en-IN" sz="2800" b="1" dirty="0">
              <a:solidFill>
                <a:srgbClr val="800000"/>
              </a:solidFill>
            </a:endParaRPr>
          </a:p>
          <a:p>
            <a:pPr marL="0" indent="0">
              <a:buNone/>
            </a:pPr>
            <a:r>
              <a:rPr lang="en-IN" sz="2800" b="1" dirty="0">
                <a:solidFill>
                  <a:srgbClr val="C00000"/>
                </a:solidFill>
              </a:rPr>
              <a:t>Example: </a:t>
            </a:r>
          </a:p>
          <a:p>
            <a:pPr marL="0" indent="0">
              <a:buNone/>
            </a:pPr>
            <a:r>
              <a:rPr lang="en-IN" sz="2800" dirty="0"/>
              <a:t>Acquisition of equipment (an investing activity) by issuing either a long-term note payable or equity securities (a financing activity)</a:t>
            </a:r>
            <a:endParaRPr lang="en-US" sz="28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Tree>
    <p:extLst>
      <p:ext uri="{BB962C8B-B14F-4D97-AF65-F5344CB8AC3E}">
        <p14:creationId xmlns:p14="http://schemas.microsoft.com/office/powerpoint/2010/main" val="3527783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Operating Activites</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IN" sz="2400" dirty="0" smtClean="0"/>
              <a:t>Which </a:t>
            </a:r>
            <a:r>
              <a:rPr lang="en-IN" sz="2400" dirty="0"/>
              <a:t>of the following items would </a:t>
            </a:r>
            <a:r>
              <a:rPr lang="en-IN" sz="2400" i="1" dirty="0"/>
              <a:t>not </a:t>
            </a:r>
            <a:r>
              <a:rPr lang="en-IN" sz="2400" dirty="0"/>
              <a:t>be included as a cash flow from </a:t>
            </a:r>
            <a:r>
              <a:rPr lang="en-IN" sz="2400" i="1" dirty="0"/>
              <a:t>operating activities </a:t>
            </a:r>
            <a:r>
              <a:rPr lang="en-IN" sz="2400" dirty="0"/>
              <a:t>in a statement of cash flows?</a:t>
            </a:r>
          </a:p>
          <a:p>
            <a:pPr marL="457200" indent="-457200">
              <a:buFont typeface="+mj-lt"/>
              <a:buAutoNum type="alphaLcPeriod"/>
              <a:tabLst>
                <a:tab pos="342900" algn="l"/>
              </a:tabLst>
            </a:pPr>
            <a:r>
              <a:rPr lang="en-IN" sz="2400" dirty="0" smtClean="0"/>
              <a:t>Purchase </a:t>
            </a:r>
            <a:r>
              <a:rPr lang="en-IN" sz="2400" dirty="0"/>
              <a:t>of </a:t>
            </a:r>
            <a:r>
              <a:rPr lang="en-IN" sz="2400" dirty="0" smtClean="0"/>
              <a:t>inventory </a:t>
            </a:r>
            <a:endParaRPr lang="en-IN" sz="2400" dirty="0"/>
          </a:p>
          <a:p>
            <a:pPr marL="457200" indent="-457200">
              <a:buFont typeface="+mj-lt"/>
              <a:buAutoNum type="alphaLcPeriod"/>
              <a:tabLst>
                <a:tab pos="342900" algn="l"/>
              </a:tabLst>
            </a:pPr>
            <a:r>
              <a:rPr lang="en-IN" sz="2400" dirty="0" smtClean="0"/>
              <a:t>Purchase </a:t>
            </a:r>
            <a:r>
              <a:rPr lang="en-IN" sz="2400" dirty="0"/>
              <a:t>of </a:t>
            </a:r>
            <a:r>
              <a:rPr lang="en-IN" sz="2400" dirty="0" smtClean="0"/>
              <a:t>machinery</a:t>
            </a:r>
            <a:endParaRPr lang="en-IN" sz="2400" dirty="0"/>
          </a:p>
          <a:p>
            <a:pPr marL="457200" indent="-457200">
              <a:buFont typeface="+mj-lt"/>
              <a:buAutoNum type="alphaLcPeriod"/>
              <a:tabLst>
                <a:tab pos="342900" algn="l"/>
              </a:tabLst>
            </a:pPr>
            <a:r>
              <a:rPr lang="en-IN" sz="2400" dirty="0" smtClean="0"/>
              <a:t>Payment </a:t>
            </a:r>
            <a:r>
              <a:rPr lang="en-IN" sz="2400" dirty="0"/>
              <a:t>of income </a:t>
            </a:r>
            <a:r>
              <a:rPr lang="en-IN" sz="2400" dirty="0" smtClean="0"/>
              <a:t>taxes</a:t>
            </a:r>
            <a:endParaRPr lang="en-IN" sz="2400" dirty="0"/>
          </a:p>
          <a:p>
            <a:pPr marL="457200" indent="-457200">
              <a:buFont typeface="+mj-lt"/>
              <a:buAutoNum type="alphaLcPeriod"/>
              <a:tabLst>
                <a:tab pos="342900" algn="l"/>
              </a:tabLst>
            </a:pPr>
            <a:r>
              <a:rPr lang="en-IN" sz="2400" dirty="0" smtClean="0"/>
              <a:t>Collection </a:t>
            </a:r>
            <a:r>
              <a:rPr lang="en-IN" sz="2400" dirty="0"/>
              <a:t>of interest on a </a:t>
            </a:r>
            <a:r>
              <a:rPr lang="en-IN" sz="2400" dirty="0" smtClean="0"/>
              <a:t>note </a:t>
            </a:r>
            <a:endParaRPr lang="en-IN" sz="24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9120" y="287846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772568" y="4477182"/>
            <a:ext cx="7986465" cy="830997"/>
          </a:xfrm>
          <a:prstGeom prst="rect">
            <a:avLst/>
          </a:prstGeom>
          <a:solidFill>
            <a:schemeClr val="accent6">
              <a:lumMod val="20000"/>
              <a:lumOff val="80000"/>
            </a:schemeClr>
          </a:solidFill>
          <a:ln w="6350">
            <a:solidFill>
              <a:schemeClr val="tx1"/>
            </a:solidFill>
          </a:ln>
        </p:spPr>
        <p:txBody>
          <a:bodyPr wrap="square" rtlCol="0">
            <a:spAutoFit/>
          </a:bodyPr>
          <a:lstStyle/>
          <a:p>
            <a:pPr fontAlgn="base">
              <a:spcBef>
                <a:spcPts val="50"/>
              </a:spcBef>
              <a:spcAft>
                <a:spcPts val="50"/>
              </a:spcAft>
            </a:pPr>
            <a:r>
              <a:rPr lang="en-IN" sz="2400" dirty="0" smtClean="0">
                <a:solidFill>
                  <a:prstClr val="black"/>
                </a:solidFill>
                <a:cs typeface="Arial" charset="0"/>
              </a:rPr>
              <a:t>The correct answer is </a:t>
            </a:r>
            <a:r>
              <a:rPr lang="en-IN" sz="2400" i="1" dirty="0" smtClean="0">
                <a:solidFill>
                  <a:prstClr val="black"/>
                </a:solidFill>
                <a:cs typeface="Arial" charset="0"/>
              </a:rPr>
              <a:t>b</a:t>
            </a:r>
            <a:r>
              <a:rPr lang="en-IN" sz="2400" dirty="0" smtClean="0">
                <a:solidFill>
                  <a:prstClr val="black"/>
                </a:solidFill>
                <a:cs typeface="Arial" charset="0"/>
              </a:rPr>
              <a:t>. The </a:t>
            </a:r>
            <a:r>
              <a:rPr lang="en-IN" sz="2400" dirty="0">
                <a:solidFill>
                  <a:prstClr val="black"/>
                </a:solidFill>
                <a:cs typeface="Arial" charset="0"/>
              </a:rPr>
              <a:t>purchase of machinery is an investing activity.</a:t>
            </a:r>
          </a:p>
        </p:txBody>
      </p:sp>
      <p:sp>
        <p:nvSpPr>
          <p:cNvPr id="8"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9" name="TextBox 8"/>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88805986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Direct Method</a:t>
            </a:r>
            <a:endParaRPr lang="en-US" altLang="en-US" b="1" dirty="0"/>
          </a:p>
        </p:txBody>
      </p:sp>
      <p:sp>
        <p:nvSpPr>
          <p:cNvPr id="414723" name="Rectangle 3"/>
          <p:cNvSpPr>
            <a:spLocks noGrp="1" noChangeArrowheads="1"/>
          </p:cNvSpPr>
          <p:nvPr>
            <p:ph idx="1"/>
          </p:nvPr>
        </p:nvSpPr>
        <p:spPr>
          <a:xfrm>
            <a:off x="782969" y="1484784"/>
            <a:ext cx="8013600" cy="5057775"/>
          </a:xfrm>
          <a:solidFill>
            <a:schemeClr val="bg1">
              <a:lumMod val="95000"/>
            </a:schemeClr>
          </a:solidFill>
        </p:spPr>
        <p:txBody>
          <a:bodyPr>
            <a:normAutofit/>
          </a:bodyPr>
          <a:lstStyle/>
          <a:p>
            <a:pPr marL="0" indent="0">
              <a:spcAft>
                <a:spcPts val="1200"/>
              </a:spcAft>
              <a:buNone/>
            </a:pPr>
            <a:r>
              <a:rPr lang="en-IN" sz="2400" dirty="0" smtClean="0"/>
              <a:t>Bledsoe </a:t>
            </a:r>
            <a:r>
              <a:rPr lang="en-IN" sz="2400" dirty="0"/>
              <a:t>Motors reported revenue of $7,500,000 for its year ended December 31, 2018. Accounts receivable at December 31, 2017 and 2018, were $480,000 and $532,500, respectively. Using the direct method for reporting cash flows from operating activities, Bledsoe Motors would report cash collected from customers of:</a:t>
            </a:r>
          </a:p>
          <a:p>
            <a:pPr marL="457200" indent="-457200">
              <a:buFont typeface="+mj-lt"/>
              <a:buAutoNum type="alphaLcPeriod"/>
              <a:tabLst>
                <a:tab pos="342900" algn="l"/>
              </a:tabLst>
            </a:pPr>
            <a:r>
              <a:rPr lang="en-US" sz="2400" dirty="0" smtClean="0"/>
              <a:t>$7,500,000 </a:t>
            </a:r>
            <a:endParaRPr lang="en-US" sz="2400" dirty="0"/>
          </a:p>
          <a:p>
            <a:pPr marL="457200" indent="-457200">
              <a:buFont typeface="+mj-lt"/>
              <a:buAutoNum type="alphaLcPeriod"/>
              <a:tabLst>
                <a:tab pos="342900" algn="l"/>
              </a:tabLst>
            </a:pPr>
            <a:r>
              <a:rPr lang="en-US" sz="2400" dirty="0" smtClean="0"/>
              <a:t>$7,552,500 </a:t>
            </a:r>
            <a:endParaRPr lang="en-US" sz="2400" dirty="0"/>
          </a:p>
          <a:p>
            <a:pPr marL="457200" indent="-457200">
              <a:buFont typeface="+mj-lt"/>
              <a:buAutoNum type="alphaLcPeriod"/>
              <a:tabLst>
                <a:tab pos="342900" algn="l"/>
              </a:tabLst>
            </a:pPr>
            <a:r>
              <a:rPr lang="en-US" sz="2400" dirty="0" smtClean="0"/>
              <a:t>$7,567,500 </a:t>
            </a:r>
            <a:endParaRPr lang="en-US" sz="2400" dirty="0"/>
          </a:p>
          <a:p>
            <a:pPr marL="457200" indent="-457200">
              <a:buFont typeface="+mj-lt"/>
              <a:buAutoNum type="alphaLcPeriod"/>
              <a:tabLst>
                <a:tab pos="342900" algn="l"/>
              </a:tabLst>
            </a:pPr>
            <a:r>
              <a:rPr lang="en-US" sz="2400" dirty="0" smtClean="0"/>
              <a:t>$7,447,700 </a:t>
            </a:r>
            <a:endParaRPr lang="en-US" sz="24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93003" y="508518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2987824" y="4005064"/>
            <a:ext cx="5760640" cy="1124667"/>
          </a:xfrm>
          <a:prstGeom prst="rect">
            <a:avLst/>
          </a:prstGeom>
          <a:solidFill>
            <a:schemeClr val="accent6">
              <a:lumMod val="20000"/>
              <a:lumOff val="80000"/>
            </a:schemeClr>
          </a:solidFill>
          <a:ln w="6350">
            <a:solidFill>
              <a:schemeClr val="tx1"/>
            </a:solidFill>
          </a:ln>
        </p:spPr>
        <p:txBody>
          <a:bodyPr wrap="square" rtlCol="0">
            <a:spAutoFit/>
          </a:bodyPr>
          <a:lstStyle/>
          <a:p>
            <a:pPr fontAlgn="base">
              <a:lnSpc>
                <a:spcPct val="150000"/>
              </a:lnSpc>
              <a:spcBef>
                <a:spcPct val="0"/>
              </a:spcBef>
              <a:spcAft>
                <a:spcPct val="0"/>
              </a:spcAft>
            </a:pPr>
            <a:r>
              <a:rPr lang="en-US" sz="2300" dirty="0" smtClean="0">
                <a:solidFill>
                  <a:prstClr val="black"/>
                </a:solidFill>
                <a:cs typeface="Arial" charset="0"/>
              </a:rPr>
              <a:t>The correct answer is </a:t>
            </a:r>
            <a:r>
              <a:rPr lang="en-US" sz="2300" i="1" dirty="0" smtClean="0">
                <a:solidFill>
                  <a:prstClr val="black"/>
                </a:solidFill>
                <a:cs typeface="Arial" charset="0"/>
              </a:rPr>
              <a:t>d</a:t>
            </a:r>
            <a:r>
              <a:rPr lang="en-US" sz="2300" dirty="0">
                <a:solidFill>
                  <a:prstClr val="black"/>
                </a:solidFill>
                <a:cs typeface="Arial" charset="0"/>
              </a:rPr>
              <a:t>:</a:t>
            </a:r>
            <a:endParaRPr lang="en-US" sz="2300" dirty="0" smtClean="0">
              <a:solidFill>
                <a:prstClr val="black"/>
              </a:solidFill>
              <a:cs typeface="Arial" charset="0"/>
            </a:endParaRPr>
          </a:p>
          <a:p>
            <a:pPr algn="ctr" fontAlgn="base">
              <a:lnSpc>
                <a:spcPct val="150000"/>
              </a:lnSpc>
              <a:spcBef>
                <a:spcPct val="0"/>
              </a:spcBef>
              <a:spcAft>
                <a:spcPct val="0"/>
              </a:spcAft>
            </a:pPr>
            <a:r>
              <a:rPr lang="en-US" sz="2300" dirty="0" smtClean="0">
                <a:solidFill>
                  <a:prstClr val="black"/>
                </a:solidFill>
                <a:cs typeface="Arial" charset="0"/>
              </a:rPr>
              <a:t>$</a:t>
            </a:r>
            <a:r>
              <a:rPr lang="en-US" sz="2300" dirty="0">
                <a:solidFill>
                  <a:prstClr val="black"/>
                </a:solidFill>
                <a:cs typeface="Arial" charset="0"/>
              </a:rPr>
              <a:t>480,000 + </a:t>
            </a:r>
            <a:r>
              <a:rPr lang="en-US" sz="2300" dirty="0" smtClean="0">
                <a:solidFill>
                  <a:prstClr val="black"/>
                </a:solidFill>
                <a:cs typeface="Arial" charset="0"/>
              </a:rPr>
              <a:t>7,500,000 − </a:t>
            </a:r>
            <a:r>
              <a:rPr lang="en-US" sz="2300" dirty="0">
                <a:solidFill>
                  <a:prstClr val="black"/>
                </a:solidFill>
                <a:cs typeface="Arial" charset="0"/>
              </a:rPr>
              <a:t>532,500 = </a:t>
            </a:r>
            <a:r>
              <a:rPr lang="en-US" sz="2300" b="1" dirty="0">
                <a:solidFill>
                  <a:srgbClr val="C00000"/>
                </a:solidFill>
                <a:cs typeface="Arial" charset="0"/>
              </a:rPr>
              <a:t>$7,447,500</a:t>
            </a:r>
          </a:p>
        </p:txBody>
      </p:sp>
      <p:sp>
        <p:nvSpPr>
          <p:cNvPr id="7"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8" name="TextBox 7"/>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95725600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835274" y="4771394"/>
            <a:ext cx="5616624" cy="1477328"/>
          </a:xfrm>
          <a:prstGeom prst="rect">
            <a:avLst/>
          </a:prstGeom>
          <a:solidFill>
            <a:srgbClr val="FFFFD1"/>
          </a:solidFill>
          <a:ln w="6350">
            <a:solidFill>
              <a:schemeClr val="tx1"/>
            </a:solidFill>
          </a:ln>
        </p:spPr>
        <p:txBody>
          <a:bodyPr wrap="square" rtlCol="0">
            <a:spAutoFit/>
          </a:bodyPr>
          <a:lstStyle/>
          <a:p>
            <a:pPr fontAlgn="base">
              <a:lnSpc>
                <a:spcPct val="150000"/>
              </a:lnSpc>
              <a:spcBef>
                <a:spcPct val="0"/>
              </a:spcBef>
              <a:spcAft>
                <a:spcPct val="0"/>
              </a:spcAft>
            </a:pPr>
            <a:endParaRPr lang="en-IN" sz="2000" b="1" dirty="0">
              <a:solidFill>
                <a:srgbClr val="FF0000"/>
              </a:solidFill>
              <a:cs typeface="Arial" charset="0"/>
            </a:endParaRPr>
          </a:p>
          <a:p>
            <a:pPr fontAlgn="base">
              <a:lnSpc>
                <a:spcPct val="150000"/>
              </a:lnSpc>
              <a:spcBef>
                <a:spcPct val="0"/>
              </a:spcBef>
              <a:spcAft>
                <a:spcPct val="0"/>
              </a:spcAft>
            </a:pPr>
            <a:endParaRPr lang="en-IN" sz="2000" b="1" dirty="0">
              <a:solidFill>
                <a:srgbClr val="FF0000"/>
              </a:solidFill>
              <a:cs typeface="Arial" charset="0"/>
            </a:endParaRPr>
          </a:p>
          <a:p>
            <a:pPr fontAlgn="base">
              <a:lnSpc>
                <a:spcPct val="150000"/>
              </a:lnSpc>
              <a:spcBef>
                <a:spcPct val="0"/>
              </a:spcBef>
              <a:spcAft>
                <a:spcPct val="0"/>
              </a:spcAft>
            </a:pPr>
            <a:endParaRPr lang="en-IN" sz="2000" b="1" dirty="0">
              <a:solidFill>
                <a:srgbClr val="FF0000"/>
              </a:solidFill>
              <a:cs typeface="Arial" charset="0"/>
            </a:endParaRPr>
          </a:p>
        </p:txBody>
      </p:sp>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Operating Cash Flows</a:t>
            </a:r>
            <a:endParaRPr lang="en-US" altLang="en-US" b="1" dirty="0"/>
          </a:p>
        </p:txBody>
      </p:sp>
      <p:sp>
        <p:nvSpPr>
          <p:cNvPr id="414723" name="Rectangle 3"/>
          <p:cNvSpPr>
            <a:spLocks noGrp="1" noChangeArrowheads="1"/>
          </p:cNvSpPr>
          <p:nvPr>
            <p:ph idx="1"/>
          </p:nvPr>
        </p:nvSpPr>
        <p:spPr>
          <a:xfrm>
            <a:off x="761999" y="1444626"/>
            <a:ext cx="8013600" cy="5265760"/>
          </a:xfrm>
          <a:solidFill>
            <a:schemeClr val="bg1">
              <a:lumMod val="95000"/>
            </a:schemeClr>
          </a:solidFill>
        </p:spPr>
        <p:txBody>
          <a:bodyPr>
            <a:normAutofit/>
          </a:bodyPr>
          <a:lstStyle/>
          <a:p>
            <a:pPr marL="0" indent="0">
              <a:spcAft>
                <a:spcPts val="1800"/>
              </a:spcAft>
              <a:buNone/>
            </a:pPr>
            <a:r>
              <a:rPr lang="en-IN" sz="2400" dirty="0"/>
              <a:t>Kringle Pastries reported net income of $432,000 for its year ended December 31, 2018. Purchases of merchandise totaled $304,000. Accounts payable balances at the beginning and end of the year were $72,000 and $66,000, respectively. Beginning and ending inventory balances were $88,000 and $92,000, respectively. Assuming that all relevant information has been presented, Kringle Pastries would report operating cash flows of:</a:t>
            </a:r>
          </a:p>
          <a:p>
            <a:pPr marL="457200" indent="-457200">
              <a:buFont typeface="+mj-lt"/>
              <a:buAutoNum type="alphaLcPeriod"/>
              <a:tabLst>
                <a:tab pos="342900" algn="l"/>
              </a:tabLst>
            </a:pPr>
            <a:r>
              <a:rPr lang="en-US" sz="2400" dirty="0" smtClean="0"/>
              <a:t>$310,000 </a:t>
            </a:r>
            <a:endParaRPr lang="en-US" sz="2400" dirty="0"/>
          </a:p>
          <a:p>
            <a:pPr marL="457200" indent="-457200">
              <a:buFont typeface="+mj-lt"/>
              <a:buAutoNum type="alphaLcPeriod"/>
              <a:tabLst>
                <a:tab pos="342900" algn="l"/>
              </a:tabLst>
            </a:pPr>
            <a:r>
              <a:rPr lang="en-US" sz="2400" dirty="0" smtClean="0"/>
              <a:t>$442,000 </a:t>
            </a:r>
            <a:endParaRPr lang="en-US" sz="2400" dirty="0"/>
          </a:p>
          <a:p>
            <a:pPr marL="457200" indent="-457200">
              <a:buFont typeface="+mj-lt"/>
              <a:buAutoNum type="alphaLcPeriod"/>
              <a:tabLst>
                <a:tab pos="342900" algn="l"/>
              </a:tabLst>
            </a:pPr>
            <a:r>
              <a:rPr lang="en-US" sz="2400" dirty="0" smtClean="0"/>
              <a:t>$422,000 </a:t>
            </a:r>
            <a:endParaRPr lang="en-US" sz="2400" dirty="0"/>
          </a:p>
          <a:p>
            <a:pPr marL="457200" indent="-457200">
              <a:buFont typeface="+mj-lt"/>
              <a:buAutoNum type="alphaLcPeriod"/>
              <a:tabLst>
                <a:tab pos="342900" algn="l"/>
              </a:tabLst>
            </a:pPr>
            <a:r>
              <a:rPr lang="en-US" sz="2400" dirty="0" smtClean="0"/>
              <a:t>$302,000 </a:t>
            </a:r>
            <a:endParaRPr lang="en-US" sz="24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22304" y="531955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2566345" y="4155841"/>
            <a:ext cx="6192688" cy="2092881"/>
          </a:xfrm>
          <a:prstGeom prst="rect">
            <a:avLst/>
          </a:prstGeom>
          <a:solidFill>
            <a:schemeClr val="accent6">
              <a:lumMod val="20000"/>
              <a:lumOff val="80000"/>
            </a:schemeClr>
          </a:solidFill>
          <a:ln>
            <a:solidFill>
              <a:schemeClr val="tx1"/>
            </a:solidFill>
          </a:ln>
        </p:spPr>
        <p:txBody>
          <a:bodyPr wrap="square" rtlCol="0">
            <a:spAutoFit/>
          </a:bodyPr>
          <a:lstStyle/>
          <a:p>
            <a:pPr>
              <a:spcAft>
                <a:spcPts val="1200"/>
              </a:spcAft>
            </a:pPr>
            <a:r>
              <a:rPr lang="en-US" sz="2400" dirty="0" smtClean="0"/>
              <a:t>The correct answer is </a:t>
            </a:r>
            <a:r>
              <a:rPr lang="en-US" sz="2400" i="1" dirty="0" smtClean="0"/>
              <a:t>c</a:t>
            </a:r>
            <a:r>
              <a:rPr lang="en-US" sz="2400" dirty="0" smtClean="0"/>
              <a:t>:</a:t>
            </a:r>
          </a:p>
          <a:p>
            <a:r>
              <a:rPr lang="en-US" sz="2400" dirty="0" smtClean="0"/>
              <a:t>Net </a:t>
            </a:r>
            <a:r>
              <a:rPr lang="en-US" sz="2400" dirty="0"/>
              <a:t>income				$432,000</a:t>
            </a:r>
          </a:p>
          <a:p>
            <a:r>
              <a:rPr lang="en-US" sz="2400" dirty="0"/>
              <a:t>Deduct increase in inventory		     (4,000)</a:t>
            </a:r>
          </a:p>
          <a:p>
            <a:r>
              <a:rPr lang="en-US" sz="2400" dirty="0"/>
              <a:t>Deduct decrease in account payable	</a:t>
            </a:r>
            <a:r>
              <a:rPr lang="en-US" sz="2400" u="sng" dirty="0"/>
              <a:t>     (6,000</a:t>
            </a:r>
            <a:r>
              <a:rPr lang="en-US" sz="2400" dirty="0"/>
              <a:t>)</a:t>
            </a:r>
          </a:p>
          <a:p>
            <a:r>
              <a:rPr lang="en-US" sz="2400" dirty="0"/>
              <a:t>Cash flows from operating activities	</a:t>
            </a:r>
            <a:r>
              <a:rPr lang="en-US" sz="2400" b="1" dirty="0">
                <a:solidFill>
                  <a:srgbClr val="C00000"/>
                </a:solidFill>
              </a:rPr>
              <a:t>$422,000</a:t>
            </a:r>
          </a:p>
        </p:txBody>
      </p:sp>
      <p:sp>
        <p:nvSpPr>
          <p:cNvPr id="8"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a:t>
            </a:r>
            <a:r>
              <a:rPr lang="en-IN" sz="1500" dirty="0"/>
              <a:t>8</a:t>
            </a:r>
          </a:p>
        </p:txBody>
      </p:sp>
      <p:sp>
        <p:nvSpPr>
          <p:cNvPr id="9" name="TextBox 8"/>
          <p:cNvSpPr txBox="1"/>
          <p:nvPr/>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6192465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4" grpId="0" animBg="1"/>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Standards—Classification </a:t>
            </a:r>
            <a:r>
              <a:rPr lang="en-US" dirty="0"/>
              <a:t>of Cash Flows</a:t>
            </a:r>
          </a:p>
        </p:txBody>
      </p:sp>
      <p:sp>
        <p:nvSpPr>
          <p:cNvPr id="6" name="Content Placeholder 5"/>
          <p:cNvSpPr>
            <a:spLocks noGrp="1"/>
          </p:cNvSpPr>
          <p:nvPr>
            <p:ph idx="1"/>
          </p:nvPr>
        </p:nvSpPr>
        <p:spPr/>
        <p:txBody>
          <a:bodyPr>
            <a:normAutofit/>
          </a:bodyPr>
          <a:lstStyle/>
          <a:p>
            <a:r>
              <a:rPr lang="en-US" sz="2400" dirty="0"/>
              <a:t>IFRS also require a statement of cash flows with operating, investing, or financing classifications</a:t>
            </a:r>
          </a:p>
          <a:p>
            <a:r>
              <a:rPr lang="en-US" sz="2400" dirty="0"/>
              <a:t>The biggest differences are in presentation of interest and dividends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2031697979"/>
              </p:ext>
            </p:extLst>
          </p:nvPr>
        </p:nvGraphicFramePr>
        <p:xfrm>
          <a:off x="683568" y="3150448"/>
          <a:ext cx="8352927" cy="2926079"/>
        </p:xfrm>
        <a:graphic>
          <a:graphicData uri="http://schemas.openxmlformats.org/drawingml/2006/table">
            <a:tbl>
              <a:tblPr firstRow="1" bandRow="1">
                <a:tableStyleId>{F2DE63D5-997A-4646-A377-4702673A728D}</a:tableStyleId>
              </a:tblPr>
              <a:tblGrid>
                <a:gridCol w="2784309">
                  <a:extLst>
                    <a:ext uri="{9D8B030D-6E8A-4147-A177-3AD203B41FA5}">
                      <a16:colId xmlns:a16="http://schemas.microsoft.com/office/drawing/2014/main" xmlns="" val="20000"/>
                    </a:ext>
                  </a:extLst>
                </a:gridCol>
                <a:gridCol w="2784309">
                  <a:extLst>
                    <a:ext uri="{9D8B030D-6E8A-4147-A177-3AD203B41FA5}">
                      <a16:colId xmlns:a16="http://schemas.microsoft.com/office/drawing/2014/main" xmlns="" val="20001"/>
                    </a:ext>
                  </a:extLst>
                </a:gridCol>
                <a:gridCol w="2784309">
                  <a:extLst>
                    <a:ext uri="{9D8B030D-6E8A-4147-A177-3AD203B41FA5}">
                      <a16:colId xmlns:a16="http://schemas.microsoft.com/office/drawing/2014/main" xmlns="" val="20002"/>
                    </a:ext>
                  </a:extLst>
                </a:gridCol>
              </a:tblGrid>
              <a:tr h="247063">
                <a:tc>
                  <a:txBody>
                    <a:bodyPr/>
                    <a:lstStyle/>
                    <a:p>
                      <a:pPr algn="ctr"/>
                      <a:endParaRPr lang="en-US" sz="28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800" dirty="0">
                          <a:solidFill>
                            <a:sysClr val="windowText" lastClr="000000"/>
                          </a:solidFill>
                        </a:rPr>
                        <a:t>U.S.</a:t>
                      </a:r>
                      <a:r>
                        <a:rPr lang="en-US" sz="2800" baseline="0" dirty="0">
                          <a:solidFill>
                            <a:sysClr val="windowText" lastClr="000000"/>
                          </a:solidFill>
                        </a:rPr>
                        <a:t> GAAP</a:t>
                      </a:r>
                      <a:endParaRPr lang="en-US" sz="28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1" dirty="0"/>
                        <a:t>Operating</a:t>
                      </a:r>
                      <a:r>
                        <a:rPr lang="en-US" sz="2400" b="1" baseline="0" dirty="0"/>
                        <a:t> Activities</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000" dirty="0" smtClean="0"/>
                        <a:t> Dividends received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000" dirty="0" smtClean="0"/>
                        <a:t> Interest </a:t>
                      </a:r>
                      <a:r>
                        <a:rPr lang="en-IN" sz="2000" dirty="0"/>
                        <a:t>received</a:t>
                      </a:r>
                      <a:endParaRPr lang="en-IN" sz="2000"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000" dirty="0" smtClean="0"/>
                        <a:t> Interest </a:t>
                      </a:r>
                      <a:r>
                        <a:rPr lang="en-IN" sz="2000" dirty="0"/>
                        <a:t>p</a:t>
                      </a:r>
                      <a:r>
                        <a:rPr lang="en-IN" sz="2000" dirty="0" smtClean="0"/>
                        <a:t>aid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lgn="l">
                        <a:buFont typeface="Arial" panose="020B0604020202020204" pitchFamily="34" charset="0"/>
                        <a:buNone/>
                      </a:pP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1" dirty="0"/>
                        <a:t>Investing Activities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lgn="l">
                        <a:buFont typeface="Arial" panose="020B0604020202020204" pitchFamily="34" charset="0"/>
                        <a:buNone/>
                      </a:pPr>
                      <a:r>
                        <a:rPr lang="en-US" sz="2000" dirty="0" smtClean="0"/>
                        <a:t>  Dividends</a:t>
                      </a:r>
                      <a:r>
                        <a:rPr lang="en-US" sz="2000" baseline="0" dirty="0" smtClean="0"/>
                        <a:t> received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aseline="0" dirty="0" smtClean="0"/>
                        <a:t>  Interest received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1" dirty="0"/>
                        <a:t>Financing</a:t>
                      </a:r>
                      <a:r>
                        <a:rPr lang="en-US" sz="2400" b="1" baseline="0" dirty="0"/>
                        <a:t> Activities</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dirty="0" smtClean="0"/>
                        <a:t>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dirty="0" smtClean="0"/>
                        <a:t>  Dividends </a:t>
                      </a:r>
                      <a:r>
                        <a:rPr lang="en-US" sz="2000" dirty="0"/>
                        <a:t>paid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lgn="l">
                        <a:buFont typeface="Arial" panose="020B0604020202020204" pitchFamily="34" charset="0"/>
                        <a:buNone/>
                      </a:pPr>
                      <a:r>
                        <a:rPr lang="en-US" sz="2000" dirty="0" smtClean="0"/>
                        <a:t>  Interest paid</a:t>
                      </a:r>
                    </a:p>
                    <a:p>
                      <a:pPr marL="0" indent="0" algn="l">
                        <a:buFont typeface="Arial" panose="020B0604020202020204" pitchFamily="34" charset="0"/>
                        <a:buNone/>
                      </a:pPr>
                      <a:r>
                        <a:rPr lang="en-US" sz="2000" dirty="0" smtClean="0"/>
                        <a:t>  Dividends paid  </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bl>
          </a:graphicData>
        </a:graphic>
      </p:graphicFrame>
      <p:cxnSp>
        <p:nvCxnSpPr>
          <p:cNvPr id="7" name="Straight Connector 6"/>
          <p:cNvCxnSpPr/>
          <p:nvPr/>
        </p:nvCxnSpPr>
        <p:spPr>
          <a:xfrm>
            <a:off x="4932040" y="4581128"/>
            <a:ext cx="1440160" cy="936104"/>
          </a:xfrm>
          <a:prstGeom prst="line">
            <a:avLst/>
          </a:prstGeom>
          <a:ln w="28575">
            <a:solidFill>
              <a:srgbClr val="9E161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364088" y="4293096"/>
            <a:ext cx="1008112" cy="792088"/>
          </a:xfrm>
          <a:prstGeom prst="line">
            <a:avLst/>
          </a:prstGeom>
          <a:ln w="28575">
            <a:solidFill>
              <a:srgbClr val="9E161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580112" y="4026743"/>
            <a:ext cx="864096" cy="792088"/>
          </a:xfrm>
          <a:prstGeom prst="line">
            <a:avLst/>
          </a:prstGeom>
          <a:ln w="28575">
            <a:solidFill>
              <a:srgbClr val="9E161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92080" y="5877272"/>
            <a:ext cx="1080120" cy="0"/>
          </a:xfrm>
          <a:prstGeom prst="line">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25460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2"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par>
                                <p:cTn id="25" presetID="22" presetClass="entr" presetSubtype="1"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692718277"/>
              </p:ext>
            </p:extLst>
          </p:nvPr>
        </p:nvGraphicFramePr>
        <p:xfrm>
          <a:off x="879133" y="1412776"/>
          <a:ext cx="7931448" cy="4572000"/>
        </p:xfrm>
        <a:graphic>
          <a:graphicData uri="http://schemas.openxmlformats.org/drawingml/2006/table">
            <a:tbl>
              <a:tblPr firstRow="1" bandRow="1">
                <a:tableStyleId>{2D5ABB26-0587-4C30-8999-92F81FD0307C}</a:tableStyleId>
              </a:tblPr>
              <a:tblGrid>
                <a:gridCol w="6704596">
                  <a:extLst>
                    <a:ext uri="{9D8B030D-6E8A-4147-A177-3AD203B41FA5}">
                      <a16:colId xmlns:a16="http://schemas.microsoft.com/office/drawing/2014/main" xmlns="" val="20000"/>
                    </a:ext>
                  </a:extLst>
                </a:gridCol>
                <a:gridCol w="1226852">
                  <a:extLst>
                    <a:ext uri="{9D8B030D-6E8A-4147-A177-3AD203B41FA5}">
                      <a16:colId xmlns:a16="http://schemas.microsoft.com/office/drawing/2014/main" xmlns="" val="20001"/>
                    </a:ext>
                  </a:extLst>
                </a:gridCol>
              </a:tblGrid>
              <a:tr h="370840">
                <a:tc gridSpan="2">
                  <a:txBody>
                    <a:bodyPr/>
                    <a:lstStyle/>
                    <a:p>
                      <a:pPr algn="ctr"/>
                      <a:r>
                        <a:rPr lang="en-US" sz="2000" b="1" dirty="0"/>
                        <a:t>SIEMENS AG</a:t>
                      </a:r>
                      <a:br>
                        <a:rPr lang="en-US" sz="2000" b="1" dirty="0"/>
                      </a:br>
                      <a:r>
                        <a:rPr lang="en-US" sz="2000" b="1" dirty="0"/>
                        <a:t>Statement of Cash Flows (partial)</a:t>
                      </a:r>
                      <a:br>
                        <a:rPr lang="en-US" sz="2000" b="1" dirty="0"/>
                      </a:br>
                      <a:r>
                        <a:rPr lang="en-US" sz="2000" b="1" dirty="0"/>
                        <a:t>For the First Three Months of Fiscal 2014</a:t>
                      </a:r>
                      <a:endParaRPr lang="en-US" sz="2000" dirty="0"/>
                    </a:p>
                  </a:txBody>
                  <a:tcPr>
                    <a:solidFill>
                      <a:srgbClr val="D1E2D1"/>
                    </a:solidFill>
                  </a:tcPr>
                </a:tc>
                <a:tc hMerge="1">
                  <a:txBody>
                    <a:bodyPr/>
                    <a:lstStyle/>
                    <a:p>
                      <a:endParaRPr lang="en-US" dirty="0"/>
                    </a:p>
                  </a:txBody>
                  <a:tcPr/>
                </a:tc>
                <a:extLst>
                  <a:ext uri="{0D108BD9-81ED-4DB2-BD59-A6C34878D82A}">
                    <a16:rowId xmlns:a16="http://schemas.microsoft.com/office/drawing/2014/main" xmlns="" val="10000"/>
                  </a:ext>
                </a:extLst>
              </a:tr>
              <a:tr h="152544">
                <a:tc>
                  <a:txBody>
                    <a:bodyPr/>
                    <a:lstStyle/>
                    <a:p>
                      <a:r>
                        <a:rPr lang="en-US" sz="2000" dirty="0"/>
                        <a:t>(€ in millions)</a:t>
                      </a:r>
                    </a:p>
                  </a:txBody>
                  <a:tcPr>
                    <a:solidFill>
                      <a:srgbClr val="D1E2D1"/>
                    </a:solidFill>
                  </a:tcPr>
                </a:tc>
                <a:tc>
                  <a:txBody>
                    <a:bodyPr/>
                    <a:lstStyle/>
                    <a:p>
                      <a:endParaRPr lang="en-US" sz="2000" dirty="0"/>
                    </a:p>
                  </a:txBody>
                  <a:tcPr>
                    <a:solidFill>
                      <a:srgbClr val="D1E2D1"/>
                    </a:solidFill>
                  </a:tcPr>
                </a:tc>
                <a:extLst>
                  <a:ext uri="{0D108BD9-81ED-4DB2-BD59-A6C34878D82A}">
                    <a16:rowId xmlns:a16="http://schemas.microsoft.com/office/drawing/2014/main" xmlns="" val="10001"/>
                  </a:ext>
                </a:extLst>
              </a:tr>
              <a:tr h="285760">
                <a:tc>
                  <a:txBody>
                    <a:bodyPr/>
                    <a:lstStyle/>
                    <a:p>
                      <a:r>
                        <a:rPr lang="en-US" sz="2000" dirty="0"/>
                        <a:t>Cash flows from financing activities:</a:t>
                      </a:r>
                    </a:p>
                  </a:txBody>
                  <a:tcPr>
                    <a:solidFill>
                      <a:srgbClr val="D1E2D1"/>
                    </a:solidFill>
                  </a:tcPr>
                </a:tc>
                <a:tc>
                  <a:txBody>
                    <a:bodyPr/>
                    <a:lstStyle/>
                    <a:p>
                      <a:pPr algn="r"/>
                      <a:endParaRPr lang="en-US" sz="2000" dirty="0"/>
                    </a:p>
                  </a:txBody>
                  <a:tcPr>
                    <a:solidFill>
                      <a:srgbClr val="D1E2D1"/>
                    </a:solidFill>
                  </a:tcPr>
                </a:tc>
                <a:extLst>
                  <a:ext uri="{0D108BD9-81ED-4DB2-BD59-A6C34878D82A}">
                    <a16:rowId xmlns:a16="http://schemas.microsoft.com/office/drawing/2014/main" xmlns="" val="10002"/>
                  </a:ext>
                </a:extLst>
              </a:tr>
              <a:tr h="202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 Transactions with owners</a:t>
                      </a:r>
                    </a:p>
                  </a:txBody>
                  <a:tcPr>
                    <a:solidFill>
                      <a:srgbClr val="D1E2D1"/>
                    </a:solidFill>
                  </a:tcPr>
                </a:tc>
                <a:tc>
                  <a:txBody>
                    <a:bodyPr/>
                    <a:lstStyle/>
                    <a:p>
                      <a:pPr algn="r"/>
                      <a:r>
                        <a:rPr lang="is-IS" sz="2000" dirty="0" smtClean="0"/>
                        <a:t>(6)</a:t>
                      </a:r>
                      <a:endParaRPr lang="en-US" sz="2000" dirty="0"/>
                    </a:p>
                  </a:txBody>
                  <a:tcPr>
                    <a:solidFill>
                      <a:srgbClr val="D1E2D1"/>
                    </a:solidFill>
                  </a:tcPr>
                </a:tc>
                <a:extLst>
                  <a:ext uri="{0D108BD9-81ED-4DB2-BD59-A6C34878D82A}">
                    <a16:rowId xmlns:a16="http://schemas.microsoft.com/office/drawing/2014/main" xmlns="" val="10003"/>
                  </a:ext>
                </a:extLst>
              </a:tr>
              <a:tr h="192152">
                <a:tc>
                  <a:txBody>
                    <a:bodyPr/>
                    <a:lstStyle/>
                    <a:p>
                      <a:r>
                        <a:rPr lang="en-US" sz="2000" dirty="0"/>
                        <a:t> Repayment of long-term debt</a:t>
                      </a:r>
                      <a:endParaRPr lang="en-US" sz="2000" b="1" dirty="0"/>
                    </a:p>
                  </a:txBody>
                  <a:tcPr>
                    <a:solidFill>
                      <a:srgbClr val="D1E2D1"/>
                    </a:solidFill>
                  </a:tcPr>
                </a:tc>
                <a:tc>
                  <a:txBody>
                    <a:bodyPr/>
                    <a:lstStyle/>
                    <a:p>
                      <a:pPr algn="r"/>
                      <a:r>
                        <a:rPr lang="en-US" sz="2000" dirty="0"/>
                        <a:t>(5)</a:t>
                      </a:r>
                    </a:p>
                  </a:txBody>
                  <a:tcPr>
                    <a:solidFill>
                      <a:srgbClr val="D1E2D1"/>
                    </a:solidFill>
                  </a:tcPr>
                </a:tc>
                <a:extLst>
                  <a:ext uri="{0D108BD9-81ED-4DB2-BD59-A6C34878D82A}">
                    <a16:rowId xmlns:a16="http://schemas.microsoft.com/office/drawing/2014/main" xmlns="" val="10004"/>
                  </a:ext>
                </a:extLst>
              </a:tr>
              <a:tr h="0">
                <a:tc>
                  <a:txBody>
                    <a:bodyPr/>
                    <a:lstStyle/>
                    <a:p>
                      <a:r>
                        <a:rPr lang="en-US" sz="2000" dirty="0"/>
                        <a:t>Change in short-term debt</a:t>
                      </a:r>
                      <a:r>
                        <a:rPr lang="en-US" sz="2000" baseline="0" dirty="0"/>
                        <a:t> </a:t>
                      </a:r>
                      <a:r>
                        <a:rPr lang="en-US" sz="2000" dirty="0"/>
                        <a:t>and other financing activities</a:t>
                      </a:r>
                    </a:p>
                  </a:txBody>
                  <a:tcPr>
                    <a:solidFill>
                      <a:srgbClr val="D1E2D1"/>
                    </a:solidFill>
                  </a:tcPr>
                </a:tc>
                <a:tc>
                  <a:txBody>
                    <a:bodyPr/>
                    <a:lstStyle/>
                    <a:p>
                      <a:pPr algn="r"/>
                      <a:r>
                        <a:rPr lang="en-US" sz="2000" dirty="0" smtClean="0"/>
                        <a:t>1,138</a:t>
                      </a:r>
                      <a:endParaRPr lang="en-US" sz="2000" dirty="0"/>
                    </a:p>
                  </a:txBody>
                  <a:tcPr>
                    <a:solidFill>
                      <a:srgbClr val="D1E2D1"/>
                    </a:solidFill>
                  </a:tcPr>
                </a:tc>
                <a:extLst>
                  <a:ext uri="{0D108BD9-81ED-4DB2-BD59-A6C34878D82A}">
                    <a16:rowId xmlns:a16="http://schemas.microsoft.com/office/drawing/2014/main" xmlns="" val="10005"/>
                  </a:ext>
                </a:extLst>
              </a:tr>
              <a:tr h="0">
                <a:tc>
                  <a:txBody>
                    <a:bodyPr/>
                    <a:lstStyle/>
                    <a:p>
                      <a:r>
                        <a:rPr lang="en-US" sz="2000" b="1" dirty="0">
                          <a:solidFill>
                            <a:srgbClr val="C00000"/>
                          </a:solidFill>
                        </a:rPr>
                        <a:t> Interest paid</a:t>
                      </a:r>
                    </a:p>
                  </a:txBody>
                  <a:tcPr>
                    <a:solidFill>
                      <a:srgbClr val="D1E2D1"/>
                    </a:solidFill>
                  </a:tcPr>
                </a:tc>
                <a:tc>
                  <a:txBody>
                    <a:bodyPr/>
                    <a:lstStyle/>
                    <a:p>
                      <a:pPr algn="r"/>
                      <a:r>
                        <a:rPr lang="en-US" sz="2000" dirty="0"/>
                        <a:t>(78)</a:t>
                      </a:r>
                    </a:p>
                  </a:txBody>
                  <a:tcPr>
                    <a:solidFill>
                      <a:srgbClr val="D1E2D1"/>
                    </a:solidFill>
                  </a:tcPr>
                </a:tc>
                <a:extLst>
                  <a:ext uri="{0D108BD9-81ED-4DB2-BD59-A6C34878D82A}">
                    <a16:rowId xmlns:a16="http://schemas.microsoft.com/office/drawing/2014/main" xmlns="" val="10006"/>
                  </a:ext>
                </a:extLst>
              </a:tr>
              <a:tr h="0">
                <a:tc>
                  <a:txBody>
                    <a:bodyPr/>
                    <a:lstStyle/>
                    <a:p>
                      <a:r>
                        <a:rPr lang="en-US" sz="2000" dirty="0"/>
                        <a:t> Dividends paid</a:t>
                      </a:r>
                    </a:p>
                  </a:txBody>
                  <a:tcPr>
                    <a:solidFill>
                      <a:srgbClr val="D1E2D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pl-PL" sz="2000" u="none" dirty="0" smtClean="0"/>
                        <a:t>(</a:t>
                      </a:r>
                      <a:r>
                        <a:rPr lang="pl-PL" sz="2000" u="none" dirty="0"/>
                        <a:t>4</a:t>
                      </a:r>
                      <a:r>
                        <a:rPr lang="pl-PL" sz="2000" u="none" dirty="0" smtClean="0"/>
                        <a:t>)</a:t>
                      </a:r>
                      <a:endParaRPr lang="pl-PL" sz="2000" dirty="0"/>
                    </a:p>
                  </a:txBody>
                  <a:tcPr>
                    <a:solidFill>
                      <a:srgbClr val="D1E2D1"/>
                    </a:solidFill>
                  </a:tcPr>
                </a:tc>
                <a:extLst>
                  <a:ext uri="{0D108BD9-81ED-4DB2-BD59-A6C34878D82A}">
                    <a16:rowId xmlns:a16="http://schemas.microsoft.com/office/drawing/2014/main" xmlns="" val="10007"/>
                  </a:ext>
                </a:extLst>
              </a:tr>
              <a:tr h="220960">
                <a:tc>
                  <a:txBody>
                    <a:bodyPr/>
                    <a:lstStyle/>
                    <a:p>
                      <a:r>
                        <a:rPr lang="en-US" sz="2000" dirty="0"/>
                        <a:t> Financing discontinued operations</a:t>
                      </a:r>
                    </a:p>
                  </a:txBody>
                  <a:tcPr>
                    <a:solidFill>
                      <a:srgbClr val="D1E2D1"/>
                    </a:solidFill>
                  </a:tcPr>
                </a:tc>
                <a:tc>
                  <a:txBody>
                    <a:bodyPr/>
                    <a:lstStyle/>
                    <a:p>
                      <a:pPr algn="r"/>
                      <a:r>
                        <a:rPr lang="en-US" sz="2000" u="sng" baseline="0" dirty="0" smtClean="0"/>
                        <a:t>  (107)</a:t>
                      </a:r>
                      <a:endParaRPr lang="en-US" sz="2000" u="sng" dirty="0"/>
                    </a:p>
                  </a:txBody>
                  <a:tcPr>
                    <a:solidFill>
                      <a:srgbClr val="D1E2D1"/>
                    </a:solidFill>
                  </a:tcPr>
                </a:tc>
                <a:extLst>
                  <a:ext uri="{0D108BD9-81ED-4DB2-BD59-A6C34878D82A}">
                    <a16:rowId xmlns:a16="http://schemas.microsoft.com/office/drawing/2014/main" xmlns="" val="10008"/>
                  </a:ext>
                </a:extLst>
              </a:tr>
              <a:tr h="234424">
                <a:tc>
                  <a:txBody>
                    <a:bodyPr/>
                    <a:lstStyle/>
                    <a:p>
                      <a:r>
                        <a:rPr lang="en-US" sz="2000" dirty="0"/>
                        <a:t>Cash flows from financing activities—continuing operations</a:t>
                      </a:r>
                    </a:p>
                  </a:txBody>
                  <a:tcPr>
                    <a:solidFill>
                      <a:srgbClr val="D1E2D1"/>
                    </a:solidFill>
                  </a:tcPr>
                </a:tc>
                <a:tc>
                  <a:txBody>
                    <a:bodyPr/>
                    <a:lstStyle/>
                    <a:p>
                      <a:pPr algn="r"/>
                      <a:r>
                        <a:rPr lang="pl-PL" sz="2000" dirty="0"/>
                        <a:t> </a:t>
                      </a:r>
                      <a:r>
                        <a:rPr lang="pl-PL" sz="2000" dirty="0" smtClean="0"/>
                        <a:t>938</a:t>
                      </a:r>
                      <a:endParaRPr lang="en-US" sz="2000" dirty="0"/>
                    </a:p>
                  </a:txBody>
                  <a:tcPr>
                    <a:solidFill>
                      <a:srgbClr val="D1E2D1"/>
                    </a:solidFill>
                  </a:tcPr>
                </a:tc>
                <a:extLst>
                  <a:ext uri="{0D108BD9-81ED-4DB2-BD59-A6C34878D82A}">
                    <a16:rowId xmlns:a16="http://schemas.microsoft.com/office/drawing/2014/main" xmlns="" val="10009"/>
                  </a:ext>
                </a:extLst>
              </a:tr>
            </a:tbl>
          </a:graphicData>
        </a:graphic>
      </p:graphicFrame>
      <p:sp>
        <p:nvSpPr>
          <p:cNvPr id="2" name="Title 1"/>
          <p:cNvSpPr>
            <a:spLocks noGrp="1"/>
          </p:cNvSpPr>
          <p:nvPr>
            <p:ph type="title"/>
          </p:nvPr>
        </p:nvSpPr>
        <p:spPr/>
        <p:txBody>
          <a:bodyPr/>
          <a:lstStyle/>
          <a:p>
            <a:pPr algn="ctr"/>
            <a:r>
              <a:rPr lang="en-US" dirty="0"/>
              <a:t>International Financial Reporting </a:t>
            </a:r>
            <a:r>
              <a:rPr lang="en-US" dirty="0" smtClean="0"/>
              <a:t>Standards—Statement </a:t>
            </a:r>
            <a:r>
              <a:rPr lang="en-US" dirty="0"/>
              <a:t>of Cash Flows Example</a:t>
            </a: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sp>
        <p:nvSpPr>
          <p:cNvPr id="3" name="Rectangle 2"/>
          <p:cNvSpPr/>
          <p:nvPr/>
        </p:nvSpPr>
        <p:spPr>
          <a:xfrm>
            <a:off x="755576" y="4427666"/>
            <a:ext cx="8280920" cy="36948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3916428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a:t>Concept </a:t>
            </a:r>
            <a:r>
              <a:rPr lang="en-US" altLang="en-US" b="1" smtClean="0"/>
              <a:t>Check: IFRS</a:t>
            </a:r>
            <a:endParaRPr lang="en-US" altLang="en-US" b="1" dirty="0"/>
          </a:p>
        </p:txBody>
      </p:sp>
      <p:sp>
        <p:nvSpPr>
          <p:cNvPr id="414723" name="Rectangle 3"/>
          <p:cNvSpPr>
            <a:spLocks noGrp="1" noChangeArrowheads="1"/>
          </p:cNvSpPr>
          <p:nvPr>
            <p:ph idx="1"/>
          </p:nvPr>
        </p:nvSpPr>
        <p:spPr>
          <a:xfrm>
            <a:off x="720986" y="1444626"/>
            <a:ext cx="8284515" cy="5224734"/>
          </a:xfrm>
          <a:solidFill>
            <a:schemeClr val="bg1">
              <a:lumMod val="95000"/>
            </a:schemeClr>
          </a:solidFill>
        </p:spPr>
        <p:txBody>
          <a:bodyPr>
            <a:normAutofit/>
          </a:bodyPr>
          <a:lstStyle/>
          <a:p>
            <a:pPr marL="0" indent="0">
              <a:spcBef>
                <a:spcPts val="0"/>
              </a:spcBef>
              <a:spcAft>
                <a:spcPts val="1200"/>
              </a:spcAft>
              <a:buNone/>
              <a:tabLst>
                <a:tab pos="342900" algn="l"/>
              </a:tabLst>
            </a:pPr>
            <a:r>
              <a:rPr lang="en-IN" sz="2400" dirty="0"/>
              <a:t>Which of the following is accurate concerning presentation of financial statements in regards to IFRS compliance</a:t>
            </a:r>
            <a:r>
              <a:rPr lang="en-IN" sz="2400" dirty="0" smtClean="0"/>
              <a:t>?</a:t>
            </a:r>
            <a:endParaRPr lang="en-IN" sz="2400" dirty="0"/>
          </a:p>
          <a:p>
            <a:pPr marL="457200" indent="-457200">
              <a:buFont typeface="+mj-lt"/>
              <a:buAutoNum type="alphaLcPeriod"/>
              <a:tabLst>
                <a:tab pos="342900" algn="l"/>
              </a:tabLst>
            </a:pPr>
            <a:r>
              <a:rPr lang="en-IN" sz="2400" dirty="0"/>
              <a:t>Unlike U.S. GAAP, IFRS requires certain minimum information to be disclosed on the face of the income </a:t>
            </a:r>
            <a:r>
              <a:rPr lang="en-IN" sz="2400" dirty="0" smtClean="0"/>
              <a:t>statement</a:t>
            </a:r>
            <a:endParaRPr lang="en-IN" sz="2400" dirty="0"/>
          </a:p>
          <a:p>
            <a:pPr marL="457200" indent="-457200">
              <a:buFont typeface="+mj-lt"/>
              <a:buAutoNum type="alphaLcPeriod"/>
              <a:tabLst>
                <a:tab pos="342900" algn="l"/>
              </a:tabLst>
            </a:pPr>
            <a:r>
              <a:rPr lang="en-IN" sz="2400" dirty="0"/>
              <a:t>U.S. GAAP and IFRS display interest and dividends differently on the statement of cash </a:t>
            </a:r>
            <a:r>
              <a:rPr lang="en-IN" sz="2400" dirty="0" smtClean="0"/>
              <a:t>flows</a:t>
            </a:r>
            <a:endParaRPr lang="en-IN" sz="2400" dirty="0"/>
          </a:p>
          <a:p>
            <a:pPr marL="457200" indent="-457200">
              <a:buFont typeface="+mj-lt"/>
              <a:buAutoNum type="alphaLcPeriod"/>
              <a:tabLst>
                <a:tab pos="342900" algn="l"/>
              </a:tabLst>
            </a:pPr>
            <a:r>
              <a:rPr lang="en-IN" sz="2400" dirty="0"/>
              <a:t>Both U.S. GAAP and IFRS allow companies to report comprehensive income as a single statement or in two separate statements</a:t>
            </a:r>
          </a:p>
          <a:p>
            <a:pPr marL="457200" indent="-457200">
              <a:buFont typeface="+mj-lt"/>
              <a:buAutoNum type="alphaLcPeriod"/>
              <a:tabLst>
                <a:tab pos="342900" algn="l"/>
              </a:tabLst>
            </a:pPr>
            <a:r>
              <a:rPr lang="en-IN" sz="2400" dirty="0"/>
              <a:t>All of the answers are </a:t>
            </a:r>
            <a:r>
              <a:rPr lang="en-IN" sz="2400" dirty="0" smtClean="0"/>
              <a:t>correct</a:t>
            </a:r>
            <a:endParaRPr lang="en-US" sz="1800" dirty="0"/>
          </a:p>
          <a:p>
            <a:pPr marL="2286000" lvl="5" indent="0">
              <a:buNone/>
              <a:tabLst>
                <a:tab pos="7772400" algn="dec"/>
              </a:tabLst>
              <a:defRPr/>
            </a:pPr>
            <a:endParaRPr lang="en-US" sz="1800" dirty="0"/>
          </a:p>
        </p:txBody>
      </p:sp>
      <p:sp>
        <p:nvSpPr>
          <p:cNvPr id="2" name="Oval 1"/>
          <p:cNvSpPr/>
          <p:nvPr/>
        </p:nvSpPr>
        <p:spPr bwMode="auto">
          <a:xfrm>
            <a:off x="744141" y="52292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7" name="TextBox 6"/>
          <p:cNvSpPr txBox="1"/>
          <p:nvPr/>
        </p:nvSpPr>
        <p:spPr>
          <a:xfrm>
            <a:off x="762049" y="5949280"/>
            <a:ext cx="8013600" cy="400110"/>
          </a:xfrm>
          <a:prstGeom prst="rect">
            <a:avLst/>
          </a:prstGeom>
          <a:solidFill>
            <a:schemeClr val="accent6">
              <a:lumMod val="20000"/>
              <a:lumOff val="80000"/>
            </a:schemeClr>
          </a:solidFill>
          <a:ln w="6350">
            <a:solidFill>
              <a:schemeClr val="tx1"/>
            </a:solidFill>
          </a:ln>
        </p:spPr>
        <p:txBody>
          <a:bodyPr wrap="square" rtlCol="0">
            <a:spAutoFit/>
          </a:bodyPr>
          <a:lstStyle/>
          <a:p>
            <a:pPr>
              <a:spcBef>
                <a:spcPts val="50"/>
              </a:spcBef>
              <a:spcAft>
                <a:spcPts val="50"/>
              </a:spcAft>
            </a:pPr>
            <a:r>
              <a:rPr lang="en-IN" sz="2000" dirty="0" smtClean="0"/>
              <a:t>The correct answer is </a:t>
            </a:r>
            <a:r>
              <a:rPr lang="en-IN" sz="2000" i="1" dirty="0" smtClean="0"/>
              <a:t>d</a:t>
            </a:r>
            <a:r>
              <a:rPr lang="en-IN" sz="2000" dirty="0" smtClean="0"/>
              <a:t>. All </a:t>
            </a:r>
            <a:r>
              <a:rPr lang="en-IN" sz="2000" dirty="0"/>
              <a:t>of the </a:t>
            </a:r>
            <a:r>
              <a:rPr lang="en-IN" sz="2000" dirty="0" smtClean="0"/>
              <a:t>options </a:t>
            </a:r>
            <a:r>
              <a:rPr lang="en-IN" sz="2000" dirty="0"/>
              <a:t>are correct.</a:t>
            </a:r>
          </a:p>
        </p:txBody>
      </p:sp>
      <p:sp>
        <p:nvSpPr>
          <p:cNvPr id="6"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-9</a:t>
            </a:r>
            <a:endParaRPr lang="en-IN" sz="1500" dirty="0"/>
          </a:p>
        </p:txBody>
      </p:sp>
    </p:spTree>
    <p:extLst>
      <p:ext uri="{BB962C8B-B14F-4D97-AF65-F5344CB8AC3E}">
        <p14:creationId xmlns:p14="http://schemas.microsoft.com/office/powerpoint/2010/main" val="17753943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79738" y="3140968"/>
            <a:ext cx="8356757" cy="34353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Profitability </a:t>
            </a:r>
            <a:r>
              <a:rPr lang="en-US" dirty="0" smtClean="0"/>
              <a:t>Analysis—Activity </a:t>
            </a:r>
            <a:r>
              <a:rPr lang="en-US" dirty="0"/>
              <a:t>Ratios</a:t>
            </a:r>
          </a:p>
        </p:txBody>
      </p:sp>
      <p:sp>
        <p:nvSpPr>
          <p:cNvPr id="9" name="Content Placeholder 8"/>
          <p:cNvSpPr>
            <a:spLocks noGrp="1"/>
          </p:cNvSpPr>
          <p:nvPr>
            <p:ph idx="1"/>
          </p:nvPr>
        </p:nvSpPr>
        <p:spPr>
          <a:xfrm>
            <a:off x="761999" y="1340768"/>
            <a:ext cx="8013600" cy="5161633"/>
          </a:xfrm>
        </p:spPr>
        <p:txBody>
          <a:bodyPr>
            <a:normAutofit/>
          </a:bodyPr>
          <a:lstStyle/>
          <a:p>
            <a:pPr marL="0" indent="0">
              <a:buNone/>
            </a:pPr>
            <a:r>
              <a:rPr lang="en-US" sz="2400" dirty="0"/>
              <a:t>One key to profitability is how well a company manages and utilizes its assets</a:t>
            </a:r>
          </a:p>
          <a:p>
            <a:r>
              <a:rPr lang="en-US" sz="2400" dirty="0"/>
              <a:t>The higher the ratio, the fewer assets are required to maintain a given level of activity (revenue)</a:t>
            </a:r>
          </a:p>
        </p:txBody>
      </p:sp>
      <p:sp>
        <p:nvSpPr>
          <p:cNvPr id="10" name="TextBox 9"/>
          <p:cNvSpPr txBox="1"/>
          <p:nvPr/>
        </p:nvSpPr>
        <p:spPr>
          <a:xfrm>
            <a:off x="1465018" y="3533325"/>
            <a:ext cx="2960298" cy="461665"/>
          </a:xfrm>
          <a:prstGeom prst="rect">
            <a:avLst/>
          </a:prstGeom>
          <a:noFill/>
        </p:spPr>
        <p:txBody>
          <a:bodyPr wrap="none" rtlCol="0">
            <a:spAutoFit/>
          </a:bodyPr>
          <a:lstStyle/>
          <a:p>
            <a:r>
              <a:rPr lang="en-US" sz="2400" dirty="0"/>
              <a:t>Asset turnover ratio = </a:t>
            </a:r>
          </a:p>
        </p:txBody>
      </p:sp>
      <p:sp>
        <p:nvSpPr>
          <p:cNvPr id="11" name="TextBox 10"/>
          <p:cNvSpPr txBox="1"/>
          <p:nvPr/>
        </p:nvSpPr>
        <p:spPr>
          <a:xfrm>
            <a:off x="679739" y="4619725"/>
            <a:ext cx="3745577" cy="461665"/>
          </a:xfrm>
          <a:prstGeom prst="rect">
            <a:avLst/>
          </a:prstGeom>
          <a:noFill/>
        </p:spPr>
        <p:txBody>
          <a:bodyPr wrap="none" rtlCol="0">
            <a:spAutoFit/>
          </a:bodyPr>
          <a:lstStyle/>
          <a:p>
            <a:r>
              <a:rPr lang="en-US" sz="2400" dirty="0"/>
              <a:t>Receivables turnover ratio = </a:t>
            </a:r>
          </a:p>
        </p:txBody>
      </p:sp>
      <p:sp>
        <p:nvSpPr>
          <p:cNvPr id="12" name="TextBox 11"/>
          <p:cNvSpPr txBox="1"/>
          <p:nvPr/>
        </p:nvSpPr>
        <p:spPr>
          <a:xfrm>
            <a:off x="945325" y="5682641"/>
            <a:ext cx="3479992" cy="461665"/>
          </a:xfrm>
          <a:prstGeom prst="rect">
            <a:avLst/>
          </a:prstGeom>
          <a:noFill/>
        </p:spPr>
        <p:txBody>
          <a:bodyPr wrap="none" rtlCol="0">
            <a:spAutoFit/>
          </a:bodyPr>
          <a:lstStyle/>
          <a:p>
            <a:r>
              <a:rPr lang="en-US" sz="2400" dirty="0"/>
              <a:t>Inventory turnover ratio = </a:t>
            </a:r>
          </a:p>
        </p:txBody>
      </p:sp>
      <p:sp>
        <p:nvSpPr>
          <p:cNvPr id="13" name="TextBox 12"/>
          <p:cNvSpPr txBox="1"/>
          <p:nvPr/>
        </p:nvSpPr>
        <p:spPr>
          <a:xfrm>
            <a:off x="6039945" y="3251573"/>
            <a:ext cx="1319528" cy="461665"/>
          </a:xfrm>
          <a:prstGeom prst="rect">
            <a:avLst/>
          </a:prstGeom>
          <a:noFill/>
        </p:spPr>
        <p:txBody>
          <a:bodyPr wrap="none" rtlCol="0">
            <a:spAutoFit/>
          </a:bodyPr>
          <a:lstStyle/>
          <a:p>
            <a:r>
              <a:rPr lang="en-US" sz="2400" dirty="0"/>
              <a:t>Net sales</a:t>
            </a:r>
          </a:p>
        </p:txBody>
      </p:sp>
      <p:sp>
        <p:nvSpPr>
          <p:cNvPr id="14" name="TextBox 13"/>
          <p:cNvSpPr txBox="1"/>
          <p:nvPr/>
        </p:nvSpPr>
        <p:spPr>
          <a:xfrm>
            <a:off x="6123492" y="4496174"/>
            <a:ext cx="1319528" cy="461665"/>
          </a:xfrm>
          <a:prstGeom prst="rect">
            <a:avLst/>
          </a:prstGeom>
          <a:noFill/>
        </p:spPr>
        <p:txBody>
          <a:bodyPr wrap="none" rtlCol="0">
            <a:spAutoFit/>
          </a:bodyPr>
          <a:lstStyle/>
          <a:p>
            <a:r>
              <a:rPr lang="en-US" sz="2400" dirty="0"/>
              <a:t>Net sales</a:t>
            </a:r>
          </a:p>
        </p:txBody>
      </p:sp>
      <p:sp>
        <p:nvSpPr>
          <p:cNvPr id="15" name="TextBox 14"/>
          <p:cNvSpPr txBox="1"/>
          <p:nvPr/>
        </p:nvSpPr>
        <p:spPr>
          <a:xfrm>
            <a:off x="5315181" y="3619429"/>
            <a:ext cx="2698125" cy="461665"/>
          </a:xfrm>
          <a:prstGeom prst="rect">
            <a:avLst/>
          </a:prstGeom>
          <a:noFill/>
        </p:spPr>
        <p:txBody>
          <a:bodyPr wrap="none" rtlCol="0">
            <a:spAutoFit/>
          </a:bodyPr>
          <a:lstStyle/>
          <a:p>
            <a:r>
              <a:rPr lang="en-US" sz="2400" dirty="0"/>
              <a:t>Average </a:t>
            </a:r>
            <a:r>
              <a:rPr lang="en-US" sz="2400" dirty="0" smtClean="0"/>
              <a:t>total </a:t>
            </a:r>
            <a:r>
              <a:rPr lang="en-US" sz="2400" dirty="0"/>
              <a:t>a</a:t>
            </a:r>
            <a:r>
              <a:rPr lang="en-US" sz="2400" dirty="0" smtClean="0"/>
              <a:t>ssets</a:t>
            </a:r>
            <a:endParaRPr lang="en-US" sz="2400" dirty="0"/>
          </a:p>
        </p:txBody>
      </p:sp>
      <p:sp>
        <p:nvSpPr>
          <p:cNvPr id="16" name="TextBox 15"/>
          <p:cNvSpPr txBox="1"/>
          <p:nvPr/>
        </p:nvSpPr>
        <p:spPr>
          <a:xfrm>
            <a:off x="5316075" y="5620665"/>
            <a:ext cx="2455352" cy="461665"/>
          </a:xfrm>
          <a:prstGeom prst="rect">
            <a:avLst/>
          </a:prstGeom>
          <a:noFill/>
        </p:spPr>
        <p:txBody>
          <a:bodyPr wrap="none" rtlCol="0">
            <a:spAutoFit/>
          </a:bodyPr>
          <a:lstStyle/>
          <a:p>
            <a:r>
              <a:rPr lang="en-US" sz="2400" dirty="0"/>
              <a:t>Cost of goods sold</a:t>
            </a:r>
          </a:p>
        </p:txBody>
      </p:sp>
      <p:sp>
        <p:nvSpPr>
          <p:cNvPr id="17" name="TextBox 16"/>
          <p:cNvSpPr txBox="1"/>
          <p:nvPr/>
        </p:nvSpPr>
        <p:spPr>
          <a:xfrm>
            <a:off x="4556680" y="4835749"/>
            <a:ext cx="4449360" cy="461665"/>
          </a:xfrm>
          <a:prstGeom prst="rect">
            <a:avLst/>
          </a:prstGeom>
          <a:noFill/>
        </p:spPr>
        <p:txBody>
          <a:bodyPr wrap="none" rtlCol="0">
            <a:spAutoFit/>
          </a:bodyPr>
          <a:lstStyle/>
          <a:p>
            <a:r>
              <a:rPr lang="en-US" sz="2400" dirty="0"/>
              <a:t>Average accounts receivable (net)</a:t>
            </a:r>
          </a:p>
        </p:txBody>
      </p:sp>
      <p:sp>
        <p:nvSpPr>
          <p:cNvPr id="18" name="TextBox 17"/>
          <p:cNvSpPr txBox="1"/>
          <p:nvPr/>
        </p:nvSpPr>
        <p:spPr>
          <a:xfrm>
            <a:off x="5353457" y="5970424"/>
            <a:ext cx="2453236" cy="461665"/>
          </a:xfrm>
          <a:prstGeom prst="rect">
            <a:avLst/>
          </a:prstGeom>
          <a:noFill/>
        </p:spPr>
        <p:txBody>
          <a:bodyPr wrap="none" rtlCol="0">
            <a:spAutoFit/>
          </a:bodyPr>
          <a:lstStyle/>
          <a:p>
            <a:r>
              <a:rPr lang="en-US" sz="2400" dirty="0"/>
              <a:t>Average inventory</a:t>
            </a:r>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cxnSp>
        <p:nvCxnSpPr>
          <p:cNvPr id="22" name="Straight Connector 21"/>
          <p:cNvCxnSpPr/>
          <p:nvPr/>
        </p:nvCxnSpPr>
        <p:spPr>
          <a:xfrm>
            <a:off x="5292080" y="3641230"/>
            <a:ext cx="27247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556680" y="4875865"/>
            <a:ext cx="43607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92080" y="6051210"/>
            <a:ext cx="27247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74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 grpId="0" uiExpand="1" build="p"/>
      <p:bldP spid="10" grpId="0"/>
      <p:bldP spid="11" grpId="0"/>
      <p:bldP spid="12" grpId="0"/>
      <p:bldP spid="13" grpId="0"/>
      <p:bldP spid="14" grpId="0"/>
      <p:bldP spid="15" grpId="0"/>
      <p:bldP spid="16" grpId="0"/>
      <p:bldP spid="17" grpId="0"/>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76656" y="4221088"/>
            <a:ext cx="8357616" cy="144016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Activity </a:t>
            </a:r>
            <a:r>
              <a:rPr lang="en-US" dirty="0" smtClean="0"/>
              <a:t>Ratios—Receivables </a:t>
            </a:r>
            <a:r>
              <a:rPr lang="en-US" dirty="0"/>
              <a:t>Turnover, Average Collection Period</a:t>
            </a:r>
          </a:p>
        </p:txBody>
      </p:sp>
      <p:sp>
        <p:nvSpPr>
          <p:cNvPr id="3" name="Content Placeholder 2"/>
          <p:cNvSpPr>
            <a:spLocks noGrp="1"/>
          </p:cNvSpPr>
          <p:nvPr>
            <p:ph idx="1"/>
          </p:nvPr>
        </p:nvSpPr>
        <p:spPr/>
        <p:txBody>
          <a:bodyPr>
            <a:normAutofit/>
          </a:bodyPr>
          <a:lstStyle/>
          <a:p>
            <a:r>
              <a:rPr lang="en-US" sz="2800" dirty="0"/>
              <a:t>An extension of the receivables turnover ratio</a:t>
            </a:r>
          </a:p>
          <a:p>
            <a:r>
              <a:rPr lang="en-US" sz="2800" dirty="0"/>
              <a:t>Shows the approximation of the number of days the average accounts receivable balance is </a:t>
            </a:r>
            <a:r>
              <a:rPr lang="en-US" sz="2800" dirty="0" smtClean="0"/>
              <a:t>outstanding</a:t>
            </a:r>
          </a:p>
          <a:p>
            <a:r>
              <a:rPr lang="en-US" sz="2800" dirty="0"/>
              <a:t>I</a:t>
            </a:r>
            <a:r>
              <a:rPr lang="en-US" sz="2800" dirty="0" smtClean="0"/>
              <a:t>ndicates </a:t>
            </a:r>
            <a:r>
              <a:rPr lang="en-US" sz="2800" dirty="0"/>
              <a:t>the </a:t>
            </a:r>
            <a:r>
              <a:rPr lang="en-US" sz="2800" b="1" dirty="0">
                <a:solidFill>
                  <a:srgbClr val="C00000"/>
                </a:solidFill>
              </a:rPr>
              <a:t>average age of accounts receivable</a:t>
            </a:r>
          </a:p>
          <a:p>
            <a:endParaRPr lang="en-US" sz="2800" dirty="0"/>
          </a:p>
          <a:p>
            <a:endParaRPr lang="en-US" sz="2800" dirty="0"/>
          </a:p>
          <a:p>
            <a:endParaRPr lang="en-US" sz="2800" dirty="0"/>
          </a:p>
          <a:p>
            <a:endParaRPr lang="en-US" sz="28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sp>
        <p:nvSpPr>
          <p:cNvPr id="11" name="TextBox 10"/>
          <p:cNvSpPr txBox="1"/>
          <p:nvPr/>
        </p:nvSpPr>
        <p:spPr>
          <a:xfrm>
            <a:off x="895763" y="4685028"/>
            <a:ext cx="3649461" cy="461665"/>
          </a:xfrm>
          <a:prstGeom prst="rect">
            <a:avLst/>
          </a:prstGeom>
          <a:noFill/>
        </p:spPr>
        <p:txBody>
          <a:bodyPr wrap="none" rtlCol="0">
            <a:spAutoFit/>
          </a:bodyPr>
          <a:lstStyle/>
          <a:p>
            <a:r>
              <a:rPr lang="en-US" sz="2400" dirty="0"/>
              <a:t>Average collection period = </a:t>
            </a:r>
          </a:p>
        </p:txBody>
      </p:sp>
      <p:sp>
        <p:nvSpPr>
          <p:cNvPr id="12" name="TextBox 11"/>
          <p:cNvSpPr txBox="1"/>
          <p:nvPr/>
        </p:nvSpPr>
        <p:spPr>
          <a:xfrm>
            <a:off x="6130716" y="4479503"/>
            <a:ext cx="651140" cy="461665"/>
          </a:xfrm>
          <a:prstGeom prst="rect">
            <a:avLst/>
          </a:prstGeom>
          <a:noFill/>
        </p:spPr>
        <p:txBody>
          <a:bodyPr wrap="none" rtlCol="0">
            <a:spAutoFit/>
          </a:bodyPr>
          <a:lstStyle/>
          <a:p>
            <a:r>
              <a:rPr lang="en-US" sz="2400" dirty="0"/>
              <a:t>365</a:t>
            </a:r>
          </a:p>
        </p:txBody>
      </p:sp>
      <p:sp>
        <p:nvSpPr>
          <p:cNvPr id="13" name="TextBox 12"/>
          <p:cNvSpPr txBox="1"/>
          <p:nvPr/>
        </p:nvSpPr>
        <p:spPr>
          <a:xfrm>
            <a:off x="4860032" y="4901052"/>
            <a:ext cx="3453831" cy="461665"/>
          </a:xfrm>
          <a:prstGeom prst="rect">
            <a:avLst/>
          </a:prstGeom>
          <a:noFill/>
        </p:spPr>
        <p:txBody>
          <a:bodyPr wrap="none" rtlCol="0">
            <a:spAutoFit/>
          </a:bodyPr>
          <a:lstStyle/>
          <a:p>
            <a:r>
              <a:rPr lang="en-US" sz="2400" dirty="0"/>
              <a:t>Receivables turnover ratio</a:t>
            </a:r>
          </a:p>
        </p:txBody>
      </p:sp>
      <p:cxnSp>
        <p:nvCxnSpPr>
          <p:cNvPr id="14" name="Straight Connector 13"/>
          <p:cNvCxnSpPr/>
          <p:nvPr/>
        </p:nvCxnSpPr>
        <p:spPr>
          <a:xfrm>
            <a:off x="4772704" y="4941168"/>
            <a:ext cx="36630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7853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uiExpand="1" build="p"/>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p:cNvGraphicFramePr>
            <a:graphicFrameLocks noGrp="1"/>
          </p:cNvGraphicFramePr>
          <p:nvPr>
            <p:extLst>
              <p:ext uri="{D42A27DB-BD31-4B8C-83A1-F6EECF244321}">
                <p14:modId xmlns:p14="http://schemas.microsoft.com/office/powerpoint/2010/main" val="3220507754"/>
              </p:ext>
            </p:extLst>
          </p:nvPr>
        </p:nvGraphicFramePr>
        <p:xfrm>
          <a:off x="1259632" y="1484784"/>
          <a:ext cx="7199927" cy="4754879"/>
        </p:xfrm>
        <a:graphic>
          <a:graphicData uri="http://schemas.openxmlformats.org/drawingml/2006/table">
            <a:tbl>
              <a:tblPr firstRow="1" bandRow="1">
                <a:tableStyleId>{2D5ABB26-0587-4C30-8999-92F81FD0307C}</a:tableStyleId>
              </a:tblPr>
              <a:tblGrid>
                <a:gridCol w="1190762">
                  <a:extLst>
                    <a:ext uri="{9D8B030D-6E8A-4147-A177-3AD203B41FA5}">
                      <a16:colId xmlns:a16="http://schemas.microsoft.com/office/drawing/2014/main" xmlns="" val="20000"/>
                    </a:ext>
                  </a:extLst>
                </a:gridCol>
                <a:gridCol w="1857330">
                  <a:extLst>
                    <a:ext uri="{9D8B030D-6E8A-4147-A177-3AD203B41FA5}">
                      <a16:colId xmlns:a16="http://schemas.microsoft.com/office/drawing/2014/main" xmlns="" val="20001"/>
                    </a:ext>
                  </a:extLst>
                </a:gridCol>
                <a:gridCol w="2093901">
                  <a:extLst>
                    <a:ext uri="{9D8B030D-6E8A-4147-A177-3AD203B41FA5}">
                      <a16:colId xmlns:a16="http://schemas.microsoft.com/office/drawing/2014/main" xmlns="" val="20002"/>
                    </a:ext>
                  </a:extLst>
                </a:gridCol>
                <a:gridCol w="1034848">
                  <a:extLst>
                    <a:ext uri="{9D8B030D-6E8A-4147-A177-3AD203B41FA5}">
                      <a16:colId xmlns:a16="http://schemas.microsoft.com/office/drawing/2014/main" xmlns="" val="20003"/>
                    </a:ext>
                  </a:extLst>
                </a:gridCol>
                <a:gridCol w="1023086">
                  <a:extLst>
                    <a:ext uri="{9D8B030D-6E8A-4147-A177-3AD203B41FA5}">
                      <a16:colId xmlns:a16="http://schemas.microsoft.com/office/drawing/2014/main" xmlns="" val="20004"/>
                    </a:ext>
                  </a:extLst>
                </a:gridCol>
              </a:tblGrid>
              <a:tr h="370840">
                <a:tc gridSpan="3">
                  <a:txBody>
                    <a:bodyPr/>
                    <a:lstStyle/>
                    <a:p>
                      <a:pPr algn="l"/>
                      <a:r>
                        <a:rPr lang="en-US" sz="1400" b="1" dirty="0"/>
                        <a:t>McAllister’s </a:t>
                      </a:r>
                      <a:r>
                        <a:rPr lang="en-US" sz="1400" b="1" dirty="0" smtClean="0"/>
                        <a:t>Manufacturing</a:t>
                      </a:r>
                    </a:p>
                    <a:p>
                      <a:pPr algn="l"/>
                      <a:r>
                        <a:rPr lang="en-US" sz="1400" b="1" dirty="0" smtClean="0"/>
                        <a:t>Income </a:t>
                      </a:r>
                      <a:r>
                        <a:rPr lang="en-US" sz="1400" b="1" dirty="0"/>
                        <a:t>Statement</a:t>
                      </a:r>
                      <a:r>
                        <a:rPr lang="en-US" sz="1400" b="1" baseline="0" dirty="0"/>
                        <a:t> </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sz="1200" dirty="0"/>
                    </a:p>
                  </a:txBody>
                  <a:tcPr/>
                </a:tc>
                <a:tc hMerge="1">
                  <a:txBody>
                    <a:bodyPr/>
                    <a:lstStyle/>
                    <a:p>
                      <a:endParaRPr lang="en-US" sz="1200" dirty="0"/>
                    </a:p>
                  </a:txBody>
                  <a:tcPr/>
                </a:tc>
                <a:tc gridSpan="2">
                  <a:txBody>
                    <a:bodyPr/>
                    <a:lstStyle/>
                    <a:p>
                      <a:pPr algn="ctr"/>
                      <a:r>
                        <a:rPr lang="en-US" sz="1400" b="1" dirty="0"/>
                        <a:t>Year Ended December 31</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dirty="0"/>
                    </a:p>
                  </a:txBody>
                  <a:tcPr/>
                </a:tc>
                <a:extLst>
                  <a:ext uri="{0D108BD9-81ED-4DB2-BD59-A6C34878D82A}">
                    <a16:rowId xmlns:a16="http://schemas.microsoft.com/office/drawing/2014/main" xmlns="" val="10000"/>
                  </a:ext>
                </a:extLst>
              </a:tr>
              <a:tr h="21976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(In millions, except per share data)</a:t>
                      </a:r>
                      <a:endParaRPr lang="en-US" sz="1400" dirty="0"/>
                    </a:p>
                  </a:txBody>
                  <a:tcPr>
                    <a:lnL w="12700" cap="flat" cmpd="sng" algn="ctr">
                      <a:solidFill>
                        <a:srgbClr val="F79646"/>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400" dirty="0"/>
                    </a:p>
                  </a:txBody>
                  <a:tcPr>
                    <a:lnB w="12700" cap="flat" cmpd="sng" algn="ctr">
                      <a:solidFill>
                        <a:scrgbClr r="0" g="0" b="0"/>
                      </a:solidFill>
                      <a:prstDash val="solid"/>
                      <a:round/>
                      <a:headEnd type="none" w="med" len="med"/>
                      <a:tailEnd type="none" w="med" len="med"/>
                    </a:lnB>
                    <a:solidFill>
                      <a:srgbClr val="FBEFCF"/>
                    </a:solidFill>
                  </a:tcPr>
                </a:tc>
                <a:tc>
                  <a:txBody>
                    <a:bodyPr/>
                    <a:lstStyle/>
                    <a:p>
                      <a:endParaRPr lang="en-US" sz="1400" dirty="0"/>
                    </a:p>
                  </a:txBody>
                  <a:tcPr>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400" b="1" dirty="0"/>
                        <a:t>2018</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400" b="1" dirty="0"/>
                        <a:t>2017</a:t>
                      </a:r>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370840">
                <a:tc>
                  <a:txBody>
                    <a:bodyPr/>
                    <a:lstStyle/>
                    <a:p>
                      <a:r>
                        <a:rPr lang="en-US" sz="1400" b="1" dirty="0"/>
                        <a:t>Income</a:t>
                      </a:r>
                      <a:r>
                        <a:rPr lang="en-US" sz="1400" b="1" baseline="0" dirty="0"/>
                        <a:t> from Continuing Operations</a:t>
                      </a:r>
                      <a:endParaRPr lang="en-US" sz="1400" b="1" dirty="0"/>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gridSpan="2">
                  <a:txBody>
                    <a:bodyPr/>
                    <a:lstStyle/>
                    <a:p>
                      <a:r>
                        <a:rPr lang="en-US" sz="1400" dirty="0"/>
                        <a:t>Sales revenue</a:t>
                      </a:r>
                    </a:p>
                    <a:p>
                      <a:r>
                        <a:rPr lang="en-US" sz="1400" dirty="0"/>
                        <a:t>Cost</a:t>
                      </a:r>
                      <a:r>
                        <a:rPr lang="en-US" sz="1400" baseline="0" dirty="0"/>
                        <a:t> of goods sold</a:t>
                      </a:r>
                    </a:p>
                    <a:p>
                      <a:r>
                        <a:rPr lang="en-US" sz="1400" baseline="0" dirty="0" smtClean="0"/>
                        <a:t>Gross </a:t>
                      </a:r>
                      <a:r>
                        <a:rPr lang="en-US" sz="1400" baseline="0" dirty="0"/>
                        <a:t>profit</a:t>
                      </a:r>
                    </a:p>
                    <a:p>
                      <a:r>
                        <a:rPr lang="en-US" sz="1400" baseline="0" dirty="0"/>
                        <a:t>Operating expenses:</a:t>
                      </a:r>
                    </a:p>
                    <a:p>
                      <a:r>
                        <a:rPr lang="en-US" sz="1400" dirty="0" smtClean="0"/>
                        <a:t>    Selling</a:t>
                      </a:r>
                      <a:endParaRPr lang="en-US" sz="1400" dirty="0"/>
                    </a:p>
                    <a:p>
                      <a:r>
                        <a:rPr lang="en-US" sz="1400" dirty="0" smtClean="0"/>
                        <a:t>    General</a:t>
                      </a:r>
                      <a:r>
                        <a:rPr lang="en-US" sz="1400" baseline="0" dirty="0" smtClean="0"/>
                        <a:t> </a:t>
                      </a:r>
                      <a:r>
                        <a:rPr lang="en-US" sz="1400" baseline="0" dirty="0"/>
                        <a:t>and administrative</a:t>
                      </a:r>
                    </a:p>
                    <a:p>
                      <a:r>
                        <a:rPr lang="en-US" sz="1400" baseline="0" dirty="0" smtClean="0"/>
                        <a:t>    Research </a:t>
                      </a:r>
                      <a:r>
                        <a:rPr lang="en-US" sz="1400" baseline="0" dirty="0"/>
                        <a:t>and development</a:t>
                      </a:r>
                    </a:p>
                    <a:p>
                      <a:r>
                        <a:rPr lang="en-US" sz="1400" baseline="0" dirty="0" smtClean="0"/>
                        <a:t>    Restructuring </a:t>
                      </a:r>
                      <a:r>
                        <a:rPr lang="en-US" sz="1400" baseline="0" dirty="0"/>
                        <a:t>costs</a:t>
                      </a:r>
                    </a:p>
                    <a:p>
                      <a:r>
                        <a:rPr lang="en-US" sz="1400" baseline="0" dirty="0"/>
                        <a:t>Total operating expenses</a:t>
                      </a:r>
                    </a:p>
                    <a:p>
                      <a:r>
                        <a:rPr lang="en-US" sz="1400" baseline="0" dirty="0" smtClean="0"/>
                        <a:t>Operating </a:t>
                      </a:r>
                      <a:r>
                        <a:rPr lang="en-US" sz="1400" baseline="0" dirty="0"/>
                        <a:t>income</a:t>
                      </a:r>
                    </a:p>
                    <a:p>
                      <a:r>
                        <a:rPr lang="en-US" sz="1400" baseline="0" dirty="0"/>
                        <a:t>Other income (expense):</a:t>
                      </a:r>
                    </a:p>
                    <a:p>
                      <a:r>
                        <a:rPr lang="en-US" sz="1400" baseline="0" dirty="0" smtClean="0"/>
                        <a:t>    Interest </a:t>
                      </a:r>
                      <a:r>
                        <a:rPr lang="en-US" sz="1400" baseline="0" dirty="0"/>
                        <a:t>income</a:t>
                      </a:r>
                    </a:p>
                    <a:p>
                      <a:r>
                        <a:rPr lang="en-US" sz="1400" baseline="0" dirty="0" smtClean="0"/>
                        <a:t>    Interest </a:t>
                      </a:r>
                      <a:r>
                        <a:rPr lang="en-US" sz="1400" baseline="0" dirty="0"/>
                        <a:t>expense</a:t>
                      </a:r>
                    </a:p>
                    <a:p>
                      <a:r>
                        <a:rPr lang="en-US" sz="1400" baseline="0" dirty="0" smtClean="0"/>
                        <a:t>    Gain </a:t>
                      </a:r>
                      <a:r>
                        <a:rPr lang="en-US" sz="1400" baseline="0" dirty="0"/>
                        <a:t>on sale of investments</a:t>
                      </a:r>
                    </a:p>
                    <a:p>
                      <a:r>
                        <a:rPr lang="en-US" sz="1400" baseline="0" dirty="0"/>
                        <a:t> </a:t>
                      </a:r>
                      <a:r>
                        <a:rPr lang="en-US" sz="1400" baseline="0" dirty="0" smtClean="0"/>
                        <a:t>Income </a:t>
                      </a:r>
                      <a:r>
                        <a:rPr lang="en-US" sz="1400" baseline="0" dirty="0"/>
                        <a:t>from continuing operations before </a:t>
                      </a:r>
                    </a:p>
                    <a:p>
                      <a:r>
                        <a:rPr lang="en-US" sz="1400" baseline="0" dirty="0"/>
                        <a:t>       income taxes</a:t>
                      </a:r>
                    </a:p>
                    <a:p>
                      <a:r>
                        <a:rPr lang="en-US" sz="1400" baseline="0" dirty="0"/>
                        <a:t>Income tax expense</a:t>
                      </a:r>
                    </a:p>
                    <a:p>
                      <a:r>
                        <a:rPr lang="en-US" sz="1400" baseline="0" dirty="0" smtClean="0"/>
                        <a:t>Income </a:t>
                      </a:r>
                      <a:r>
                        <a:rPr lang="en-US" sz="1400" baseline="0" dirty="0"/>
                        <a:t>from continuing </a:t>
                      </a:r>
                      <a:r>
                        <a:rPr lang="en-US" sz="1400" baseline="0" dirty="0" smtClean="0"/>
                        <a:t>operations</a:t>
                      </a:r>
                      <a:endParaRPr lang="en-US" sz="1400" dirty="0"/>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2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1400" dirty="0"/>
                        <a:t>$1,450.6</a:t>
                      </a:r>
                    </a:p>
                    <a:p>
                      <a:pPr algn="r"/>
                      <a:r>
                        <a:rPr lang="en-US" sz="1400" u="sng" dirty="0"/>
                        <a:t>  832.6</a:t>
                      </a:r>
                    </a:p>
                    <a:p>
                      <a:pPr algn="r"/>
                      <a:r>
                        <a:rPr lang="en-US" sz="1400" u="sng" dirty="0"/>
                        <a:t>  618.0</a:t>
                      </a:r>
                    </a:p>
                    <a:p>
                      <a:pPr algn="r"/>
                      <a:endParaRPr lang="en-US" sz="1400" dirty="0"/>
                    </a:p>
                    <a:p>
                      <a:pPr algn="r"/>
                      <a:r>
                        <a:rPr lang="en-US" sz="1400" dirty="0"/>
                        <a:t>123.5</a:t>
                      </a:r>
                    </a:p>
                    <a:p>
                      <a:pPr algn="r"/>
                      <a:r>
                        <a:rPr lang="en-US" sz="1400" dirty="0"/>
                        <a:t>147.8</a:t>
                      </a:r>
                    </a:p>
                    <a:p>
                      <a:pPr algn="r"/>
                      <a:r>
                        <a:rPr lang="en-US" sz="1400" dirty="0"/>
                        <a:t>55.0</a:t>
                      </a:r>
                    </a:p>
                    <a:p>
                      <a:pPr algn="r"/>
                      <a:r>
                        <a:rPr lang="en-US" sz="1400" u="sng" dirty="0"/>
                        <a:t>  125.0</a:t>
                      </a:r>
                    </a:p>
                    <a:p>
                      <a:pPr algn="r"/>
                      <a:r>
                        <a:rPr lang="en-US" sz="1400" u="sng" dirty="0"/>
                        <a:t>  451.3</a:t>
                      </a:r>
                    </a:p>
                    <a:p>
                      <a:pPr algn="r"/>
                      <a:r>
                        <a:rPr lang="en-US" sz="1400" u="sng" dirty="0"/>
                        <a:t>  166.7</a:t>
                      </a:r>
                    </a:p>
                    <a:p>
                      <a:pPr algn="r"/>
                      <a:endParaRPr lang="en-US" sz="1400" dirty="0"/>
                    </a:p>
                    <a:p>
                      <a:pPr algn="r"/>
                      <a:r>
                        <a:rPr lang="en-US" sz="1400" dirty="0"/>
                        <a:t>12.4</a:t>
                      </a:r>
                    </a:p>
                    <a:p>
                      <a:pPr algn="r"/>
                      <a:r>
                        <a:rPr lang="en-US" sz="1400" dirty="0"/>
                        <a:t>(25.9)</a:t>
                      </a:r>
                    </a:p>
                    <a:p>
                      <a:pPr algn="r"/>
                      <a:r>
                        <a:rPr lang="en-US" sz="1400" u="sng" dirty="0"/>
                        <a:t>    18.0</a:t>
                      </a:r>
                    </a:p>
                    <a:p>
                      <a:pPr algn="r"/>
                      <a:endParaRPr lang="en-US" sz="1400" dirty="0"/>
                    </a:p>
                    <a:p>
                      <a:pPr algn="r"/>
                      <a:r>
                        <a:rPr lang="en-US" sz="1400" dirty="0"/>
                        <a:t>171.2</a:t>
                      </a:r>
                    </a:p>
                    <a:p>
                      <a:pPr algn="r"/>
                      <a:r>
                        <a:rPr lang="en-US" sz="1400" u="sng" dirty="0" smtClean="0"/>
                        <a:t>    59.9</a:t>
                      </a:r>
                      <a:endParaRPr lang="en-US" sz="1400" u="sng" dirty="0"/>
                    </a:p>
                    <a:p>
                      <a:pPr algn="r"/>
                      <a:r>
                        <a:rPr lang="en-US" sz="1400" u="sng" dirty="0"/>
                        <a:t>  111.3</a:t>
                      </a:r>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400" dirty="0"/>
                        <a:t>$1,380.0</a:t>
                      </a:r>
                    </a:p>
                    <a:p>
                      <a:pPr algn="r"/>
                      <a:r>
                        <a:rPr lang="en-US" sz="1400" u="sng" dirty="0"/>
                        <a:t>  800.4</a:t>
                      </a:r>
                    </a:p>
                    <a:p>
                      <a:pPr algn="r"/>
                      <a:r>
                        <a:rPr lang="en-US" sz="1400" u="sng" dirty="0"/>
                        <a:t>  579.6</a:t>
                      </a:r>
                    </a:p>
                    <a:p>
                      <a:pPr algn="r"/>
                      <a:endParaRPr lang="en-US" sz="1400" dirty="0"/>
                    </a:p>
                    <a:p>
                      <a:pPr algn="r"/>
                      <a:r>
                        <a:rPr lang="en-US" sz="1400" dirty="0"/>
                        <a:t>110.5</a:t>
                      </a:r>
                    </a:p>
                    <a:p>
                      <a:pPr algn="r"/>
                      <a:r>
                        <a:rPr lang="en-US" sz="1400" dirty="0"/>
                        <a:t>139.1</a:t>
                      </a:r>
                    </a:p>
                    <a:p>
                      <a:pPr algn="r"/>
                      <a:r>
                        <a:rPr lang="en-US" sz="1400" dirty="0"/>
                        <a:t>65.0</a:t>
                      </a:r>
                    </a:p>
                    <a:p>
                      <a:pPr algn="r"/>
                      <a:r>
                        <a:rPr lang="en-US" sz="1400" u="sng" dirty="0"/>
                        <a:t>          –</a:t>
                      </a:r>
                    </a:p>
                    <a:p>
                      <a:pPr algn="r"/>
                      <a:r>
                        <a:rPr lang="en-US" sz="1400" u="sng" dirty="0"/>
                        <a:t>  314.6</a:t>
                      </a:r>
                    </a:p>
                    <a:p>
                      <a:pPr algn="r"/>
                      <a:r>
                        <a:rPr lang="en-US" sz="1400" u="sng" dirty="0"/>
                        <a:t>  265.0</a:t>
                      </a:r>
                    </a:p>
                    <a:p>
                      <a:pPr algn="r"/>
                      <a:endParaRPr lang="en-US" sz="1400" dirty="0"/>
                    </a:p>
                    <a:p>
                      <a:pPr algn="r"/>
                      <a:r>
                        <a:rPr lang="en-US" sz="1400" dirty="0"/>
                        <a:t>11.1</a:t>
                      </a:r>
                    </a:p>
                    <a:p>
                      <a:pPr algn="r"/>
                      <a:r>
                        <a:rPr lang="en-US" sz="1400" dirty="0"/>
                        <a:t>(24.8)</a:t>
                      </a:r>
                    </a:p>
                    <a:p>
                      <a:pPr algn="r"/>
                      <a:r>
                        <a:rPr lang="en-US" sz="1400" u="sng" dirty="0"/>
                        <a:t>    19.0</a:t>
                      </a:r>
                    </a:p>
                    <a:p>
                      <a:pPr algn="r"/>
                      <a:endParaRPr lang="en-US" sz="1400" dirty="0"/>
                    </a:p>
                    <a:p>
                      <a:pPr algn="r"/>
                      <a:r>
                        <a:rPr lang="en-US" sz="1400" dirty="0"/>
                        <a:t>270.3</a:t>
                      </a:r>
                    </a:p>
                    <a:p>
                      <a:pPr algn="r"/>
                      <a:r>
                        <a:rPr lang="en-US" sz="1400" u="sng" dirty="0" smtClean="0"/>
                        <a:t>    94.6</a:t>
                      </a:r>
                      <a:endParaRPr lang="en-US" sz="1400" u="sng" dirty="0"/>
                    </a:p>
                    <a:p>
                      <a:pPr algn="r"/>
                      <a:r>
                        <a:rPr lang="en-US" sz="1400" u="sng" dirty="0"/>
                        <a:t>  175.7</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2"/>
                  </a:ext>
                </a:extLst>
              </a:tr>
            </a:tbl>
          </a:graphicData>
        </a:graphic>
      </p:graphicFrame>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2" name="Title 1"/>
          <p:cNvSpPr>
            <a:spLocks noGrp="1"/>
          </p:cNvSpPr>
          <p:nvPr>
            <p:ph type="title"/>
          </p:nvPr>
        </p:nvSpPr>
        <p:spPr/>
        <p:txBody>
          <a:bodyPr>
            <a:normAutofit/>
          </a:bodyPr>
          <a:lstStyle/>
          <a:p>
            <a:pPr algn="ctr"/>
            <a:r>
              <a:rPr lang="en-IN" sz="3200" b="1" dirty="0">
                <a:solidFill>
                  <a:srgbClr val="0D79A7"/>
                </a:solidFill>
              </a:rPr>
              <a:t>Income from Continuing Operations</a:t>
            </a:r>
            <a:endParaRPr lang="en-US" sz="3200" b="1" dirty="0">
              <a:solidFill>
                <a:srgbClr val="0D79A7"/>
              </a:solidFill>
            </a:endParaRPr>
          </a:p>
        </p:txBody>
      </p:sp>
      <p:sp>
        <p:nvSpPr>
          <p:cNvPr id="22" name="Rectangle 21"/>
          <p:cNvSpPr/>
          <p:nvPr/>
        </p:nvSpPr>
        <p:spPr>
          <a:xfrm>
            <a:off x="2483768" y="2348880"/>
            <a:ext cx="2242612" cy="1944216"/>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2483768" y="4509120"/>
            <a:ext cx="2242612" cy="868680"/>
          </a:xfrm>
          <a:prstGeom prst="rect">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2487168" y="5779008"/>
            <a:ext cx="2242611" cy="2286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8000"/>
              </a:solidFill>
            </a:endParaRPr>
          </a:p>
        </p:txBody>
      </p:sp>
      <p:sp>
        <p:nvSpPr>
          <p:cNvPr id="3" name="TextBox 2"/>
          <p:cNvSpPr txBox="1"/>
          <p:nvPr/>
        </p:nvSpPr>
        <p:spPr>
          <a:xfrm rot="21209385">
            <a:off x="1330719" y="3171823"/>
            <a:ext cx="1136080" cy="646331"/>
          </a:xfrm>
          <a:prstGeom prst="rect">
            <a:avLst/>
          </a:prstGeom>
          <a:noFill/>
        </p:spPr>
        <p:txBody>
          <a:bodyPr wrap="none" rtlCol="0">
            <a:spAutoFit/>
          </a:bodyPr>
          <a:lstStyle/>
          <a:p>
            <a:pPr algn="ctr"/>
            <a:r>
              <a:rPr lang="en-US" b="1" dirty="0" smtClean="0">
                <a:solidFill>
                  <a:srgbClr val="008000"/>
                </a:solidFill>
              </a:rPr>
              <a:t>Operating</a:t>
            </a:r>
          </a:p>
          <a:p>
            <a:pPr algn="ctr"/>
            <a:r>
              <a:rPr lang="en-US" b="1" dirty="0" smtClean="0">
                <a:solidFill>
                  <a:srgbClr val="008000"/>
                </a:solidFill>
              </a:rPr>
              <a:t>Items</a:t>
            </a:r>
            <a:endParaRPr lang="en-US" b="1" dirty="0">
              <a:solidFill>
                <a:srgbClr val="008000"/>
              </a:solidFill>
            </a:endParaRPr>
          </a:p>
        </p:txBody>
      </p:sp>
      <p:sp>
        <p:nvSpPr>
          <p:cNvPr id="9" name="TextBox 8"/>
          <p:cNvSpPr txBox="1"/>
          <p:nvPr/>
        </p:nvSpPr>
        <p:spPr>
          <a:xfrm rot="21209385">
            <a:off x="1031594" y="4655335"/>
            <a:ext cx="1518364" cy="646331"/>
          </a:xfrm>
          <a:prstGeom prst="rect">
            <a:avLst/>
          </a:prstGeom>
          <a:noFill/>
        </p:spPr>
        <p:txBody>
          <a:bodyPr wrap="none" rtlCol="0">
            <a:spAutoFit/>
          </a:bodyPr>
          <a:lstStyle/>
          <a:p>
            <a:pPr algn="ctr"/>
            <a:r>
              <a:rPr lang="en-US" b="1" dirty="0" err="1" smtClean="0">
                <a:solidFill>
                  <a:srgbClr val="2E75B6"/>
                </a:solidFill>
              </a:rPr>
              <a:t>Nonoperating</a:t>
            </a:r>
            <a:endParaRPr lang="en-US" b="1" dirty="0" smtClean="0">
              <a:solidFill>
                <a:srgbClr val="2E75B6"/>
              </a:solidFill>
            </a:endParaRPr>
          </a:p>
          <a:p>
            <a:pPr algn="ctr"/>
            <a:r>
              <a:rPr lang="en-US" b="1" dirty="0" smtClean="0">
                <a:solidFill>
                  <a:srgbClr val="2E75B6"/>
                </a:solidFill>
              </a:rPr>
              <a:t>Items</a:t>
            </a:r>
            <a:endParaRPr lang="en-US" b="1" dirty="0">
              <a:solidFill>
                <a:srgbClr val="2E75B6"/>
              </a:solidFill>
            </a:endParaRPr>
          </a:p>
        </p:txBody>
      </p:sp>
      <p:sp>
        <p:nvSpPr>
          <p:cNvPr id="11" name="TextBox 10"/>
          <p:cNvSpPr txBox="1"/>
          <p:nvPr/>
        </p:nvSpPr>
        <p:spPr>
          <a:xfrm rot="21209385">
            <a:off x="1248443" y="5570142"/>
            <a:ext cx="890436" cy="646331"/>
          </a:xfrm>
          <a:prstGeom prst="rect">
            <a:avLst/>
          </a:prstGeom>
          <a:noFill/>
        </p:spPr>
        <p:txBody>
          <a:bodyPr wrap="none" rtlCol="0">
            <a:spAutoFit/>
          </a:bodyPr>
          <a:lstStyle/>
          <a:p>
            <a:pPr algn="ctr"/>
            <a:r>
              <a:rPr lang="en-US" b="1" dirty="0" smtClean="0">
                <a:solidFill>
                  <a:srgbClr val="C00000"/>
                </a:solidFill>
              </a:rPr>
              <a:t>Income</a:t>
            </a:r>
          </a:p>
          <a:p>
            <a:pPr algn="ctr"/>
            <a:r>
              <a:rPr lang="en-US" b="1" dirty="0" smtClean="0">
                <a:solidFill>
                  <a:srgbClr val="C00000"/>
                </a:solidFill>
              </a:rPr>
              <a:t>Taxes</a:t>
            </a:r>
            <a:endParaRPr lang="en-US" b="1" dirty="0">
              <a:solidFill>
                <a:srgbClr val="C00000"/>
              </a:solidFill>
            </a:endParaRPr>
          </a:p>
        </p:txBody>
      </p:sp>
    </p:spTree>
    <p:extLst>
      <p:ext uri="{BB962C8B-B14F-4D97-AF65-F5344CB8AC3E}">
        <p14:creationId xmlns:p14="http://schemas.microsoft.com/office/powerpoint/2010/main" val="37729532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 grpId="0"/>
      <p:bldP spid="9"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968699" y="3717032"/>
            <a:ext cx="7806900" cy="259228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Activity </a:t>
            </a:r>
            <a:r>
              <a:rPr lang="en-US" dirty="0" smtClean="0"/>
              <a:t>Ratios—Inventory </a:t>
            </a:r>
            <a:r>
              <a:rPr lang="en-US" dirty="0"/>
              <a:t>Turnover</a:t>
            </a:r>
          </a:p>
        </p:txBody>
      </p:sp>
      <p:sp>
        <p:nvSpPr>
          <p:cNvPr id="3" name="Content Placeholder 2"/>
          <p:cNvSpPr>
            <a:spLocks noGrp="1"/>
          </p:cNvSpPr>
          <p:nvPr>
            <p:ph idx="1"/>
          </p:nvPr>
        </p:nvSpPr>
        <p:spPr/>
        <p:txBody>
          <a:bodyPr>
            <a:normAutofit/>
          </a:bodyPr>
          <a:lstStyle/>
          <a:p>
            <a:r>
              <a:rPr lang="en-US" sz="2400" dirty="0"/>
              <a:t>Shows the number of times the average inventory balance is sold during a reporting period</a:t>
            </a:r>
          </a:p>
          <a:p>
            <a:r>
              <a:rPr lang="en-US" sz="2400" dirty="0"/>
              <a:t>Indicates </a:t>
            </a:r>
            <a:r>
              <a:rPr lang="en-US" sz="2400" b="1" dirty="0">
                <a:solidFill>
                  <a:srgbClr val="C00000"/>
                </a:solidFill>
              </a:rPr>
              <a:t>how quickly inventory is sold</a:t>
            </a:r>
          </a:p>
          <a:p>
            <a:r>
              <a:rPr lang="en-US" sz="2400" dirty="0"/>
              <a:t>Average days in inventory measures the number of days it typically takes to sell inventory</a:t>
            </a:r>
          </a:p>
          <a:p>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sp>
        <p:nvSpPr>
          <p:cNvPr id="5" name="TextBox 4"/>
          <p:cNvSpPr txBox="1"/>
          <p:nvPr/>
        </p:nvSpPr>
        <p:spPr>
          <a:xfrm>
            <a:off x="1373374" y="3984626"/>
            <a:ext cx="3479992" cy="461665"/>
          </a:xfrm>
          <a:prstGeom prst="rect">
            <a:avLst/>
          </a:prstGeom>
          <a:noFill/>
        </p:spPr>
        <p:txBody>
          <a:bodyPr wrap="none" rtlCol="0">
            <a:spAutoFit/>
          </a:bodyPr>
          <a:lstStyle/>
          <a:p>
            <a:r>
              <a:rPr lang="en-US" sz="2400" dirty="0"/>
              <a:t>Inventory turnover ratio = </a:t>
            </a:r>
          </a:p>
        </p:txBody>
      </p:sp>
      <p:sp>
        <p:nvSpPr>
          <p:cNvPr id="6" name="TextBox 5"/>
          <p:cNvSpPr txBox="1"/>
          <p:nvPr/>
        </p:nvSpPr>
        <p:spPr>
          <a:xfrm>
            <a:off x="5589416" y="3896516"/>
            <a:ext cx="2455352" cy="461665"/>
          </a:xfrm>
          <a:prstGeom prst="rect">
            <a:avLst/>
          </a:prstGeom>
          <a:noFill/>
        </p:spPr>
        <p:txBody>
          <a:bodyPr wrap="none" rtlCol="0">
            <a:spAutoFit/>
          </a:bodyPr>
          <a:lstStyle/>
          <a:p>
            <a:r>
              <a:rPr lang="en-US" sz="2400" dirty="0"/>
              <a:t>Cost of goods sold</a:t>
            </a:r>
          </a:p>
        </p:txBody>
      </p:sp>
      <p:sp>
        <p:nvSpPr>
          <p:cNvPr id="7" name="TextBox 6"/>
          <p:cNvSpPr txBox="1"/>
          <p:nvPr/>
        </p:nvSpPr>
        <p:spPr>
          <a:xfrm>
            <a:off x="5626798" y="4263479"/>
            <a:ext cx="2453236" cy="461665"/>
          </a:xfrm>
          <a:prstGeom prst="rect">
            <a:avLst/>
          </a:prstGeom>
          <a:noFill/>
        </p:spPr>
        <p:txBody>
          <a:bodyPr wrap="none" rtlCol="0">
            <a:spAutoFit/>
          </a:bodyPr>
          <a:lstStyle/>
          <a:p>
            <a:r>
              <a:rPr lang="en-US" sz="2400" dirty="0"/>
              <a:t>Average inventory</a:t>
            </a:r>
          </a:p>
        </p:txBody>
      </p:sp>
      <p:cxnSp>
        <p:nvCxnSpPr>
          <p:cNvPr id="8" name="Straight Connector 7"/>
          <p:cNvCxnSpPr/>
          <p:nvPr/>
        </p:nvCxnSpPr>
        <p:spPr>
          <a:xfrm>
            <a:off x="5565421" y="4327061"/>
            <a:ext cx="27247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244941" y="5110620"/>
            <a:ext cx="3675750" cy="461665"/>
          </a:xfrm>
          <a:prstGeom prst="rect">
            <a:avLst/>
          </a:prstGeom>
          <a:noFill/>
        </p:spPr>
        <p:txBody>
          <a:bodyPr wrap="none" rtlCol="0">
            <a:spAutoFit/>
          </a:bodyPr>
          <a:lstStyle/>
          <a:p>
            <a:r>
              <a:rPr lang="en-US" sz="2400" dirty="0"/>
              <a:t>Average days in inventory = </a:t>
            </a:r>
          </a:p>
        </p:txBody>
      </p:sp>
      <p:sp>
        <p:nvSpPr>
          <p:cNvPr id="10" name="TextBox 9"/>
          <p:cNvSpPr txBox="1"/>
          <p:nvPr/>
        </p:nvSpPr>
        <p:spPr>
          <a:xfrm>
            <a:off x="6554121" y="5070375"/>
            <a:ext cx="651140" cy="461665"/>
          </a:xfrm>
          <a:prstGeom prst="rect">
            <a:avLst/>
          </a:prstGeom>
          <a:noFill/>
        </p:spPr>
        <p:txBody>
          <a:bodyPr wrap="none" rtlCol="0">
            <a:spAutoFit/>
          </a:bodyPr>
          <a:lstStyle/>
          <a:p>
            <a:r>
              <a:rPr lang="en-US" sz="2400" dirty="0"/>
              <a:t>365</a:t>
            </a:r>
          </a:p>
        </p:txBody>
      </p:sp>
      <p:sp>
        <p:nvSpPr>
          <p:cNvPr id="11" name="TextBox 10"/>
          <p:cNvSpPr txBox="1"/>
          <p:nvPr/>
        </p:nvSpPr>
        <p:spPr>
          <a:xfrm>
            <a:off x="5238280" y="5459014"/>
            <a:ext cx="3188245" cy="461665"/>
          </a:xfrm>
          <a:prstGeom prst="rect">
            <a:avLst/>
          </a:prstGeom>
          <a:noFill/>
        </p:spPr>
        <p:txBody>
          <a:bodyPr wrap="none" rtlCol="0">
            <a:spAutoFit/>
          </a:bodyPr>
          <a:lstStyle/>
          <a:p>
            <a:r>
              <a:rPr lang="en-US" sz="2400" dirty="0"/>
              <a:t>Inventory turnover ratio</a:t>
            </a:r>
          </a:p>
        </p:txBody>
      </p:sp>
      <p:cxnSp>
        <p:nvCxnSpPr>
          <p:cNvPr id="12" name="Straight Connector 11"/>
          <p:cNvCxnSpPr/>
          <p:nvPr/>
        </p:nvCxnSpPr>
        <p:spPr>
          <a:xfrm>
            <a:off x="4952999" y="5459014"/>
            <a:ext cx="35681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8172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uiExpand="1" build="p"/>
      <p:bldP spid="5" grpId="0"/>
      <p:bldP spid="6" grpId="0"/>
      <p:bldP spid="7" grpId="0"/>
      <p:bldP spid="9" grpId="0"/>
      <p:bldP spid="10" grpId="0"/>
      <p:bldP spid="1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79738" y="2924944"/>
            <a:ext cx="8356757" cy="34353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Profitability </a:t>
            </a:r>
            <a:r>
              <a:rPr lang="en-US" dirty="0" smtClean="0"/>
              <a:t>Analysis—Profitability </a:t>
            </a:r>
            <a:r>
              <a:rPr lang="en-US" dirty="0"/>
              <a:t>Ratios</a:t>
            </a:r>
          </a:p>
        </p:txBody>
      </p:sp>
      <p:sp>
        <p:nvSpPr>
          <p:cNvPr id="9" name="Content Placeholder 8"/>
          <p:cNvSpPr>
            <a:spLocks noGrp="1"/>
          </p:cNvSpPr>
          <p:nvPr>
            <p:ph idx="1"/>
          </p:nvPr>
        </p:nvSpPr>
        <p:spPr/>
        <p:txBody>
          <a:bodyPr>
            <a:normAutofit/>
          </a:bodyPr>
          <a:lstStyle/>
          <a:p>
            <a:pPr marL="0" indent="0">
              <a:buNone/>
            </a:pPr>
            <a:r>
              <a:rPr lang="en-US" sz="2400" dirty="0"/>
              <a:t>Profitability ratios attempt to measure a </a:t>
            </a:r>
            <a:r>
              <a:rPr lang="en-US" sz="2400" dirty="0" smtClean="0"/>
              <a:t>company’s </a:t>
            </a:r>
            <a:r>
              <a:rPr lang="en-US" sz="2400" dirty="0"/>
              <a:t>ability to </a:t>
            </a:r>
            <a:r>
              <a:rPr lang="en-US" sz="2400" b="1" dirty="0">
                <a:solidFill>
                  <a:srgbClr val="C00000"/>
                </a:solidFill>
              </a:rPr>
              <a:t>earn an adequate return </a:t>
            </a:r>
            <a:r>
              <a:rPr lang="en-US" sz="2400" dirty="0"/>
              <a:t>relative to sales or resources devoted to operations</a:t>
            </a:r>
          </a:p>
        </p:txBody>
      </p:sp>
      <p:sp>
        <p:nvSpPr>
          <p:cNvPr id="10" name="TextBox 9"/>
          <p:cNvSpPr txBox="1"/>
          <p:nvPr/>
        </p:nvSpPr>
        <p:spPr>
          <a:xfrm>
            <a:off x="1337162" y="3323581"/>
            <a:ext cx="3182731" cy="461665"/>
          </a:xfrm>
          <a:prstGeom prst="rect">
            <a:avLst/>
          </a:prstGeom>
          <a:noFill/>
        </p:spPr>
        <p:txBody>
          <a:bodyPr wrap="none" rtlCol="0">
            <a:spAutoFit/>
          </a:bodyPr>
          <a:lstStyle/>
          <a:p>
            <a:r>
              <a:rPr lang="en-US" sz="2400" dirty="0"/>
              <a:t>Profit margin on sales = </a:t>
            </a:r>
          </a:p>
        </p:txBody>
      </p:sp>
      <p:sp>
        <p:nvSpPr>
          <p:cNvPr id="11" name="TextBox 10"/>
          <p:cNvSpPr txBox="1"/>
          <p:nvPr/>
        </p:nvSpPr>
        <p:spPr>
          <a:xfrm>
            <a:off x="1517220" y="4411804"/>
            <a:ext cx="2548390" cy="461665"/>
          </a:xfrm>
          <a:prstGeom prst="rect">
            <a:avLst/>
          </a:prstGeom>
          <a:noFill/>
        </p:spPr>
        <p:txBody>
          <a:bodyPr wrap="none" rtlCol="0">
            <a:spAutoFit/>
          </a:bodyPr>
          <a:lstStyle/>
          <a:p>
            <a:r>
              <a:rPr lang="en-US" sz="2400" dirty="0"/>
              <a:t>Return on assets = </a:t>
            </a:r>
          </a:p>
        </p:txBody>
      </p:sp>
      <p:sp>
        <p:nvSpPr>
          <p:cNvPr id="12" name="TextBox 11"/>
          <p:cNvSpPr txBox="1"/>
          <p:nvPr/>
        </p:nvSpPr>
        <p:spPr>
          <a:xfrm>
            <a:off x="730663" y="5415769"/>
            <a:ext cx="4442370" cy="461665"/>
          </a:xfrm>
          <a:prstGeom prst="rect">
            <a:avLst/>
          </a:prstGeom>
          <a:noFill/>
        </p:spPr>
        <p:txBody>
          <a:bodyPr wrap="none" rtlCol="0">
            <a:spAutoFit/>
          </a:bodyPr>
          <a:lstStyle/>
          <a:p>
            <a:r>
              <a:rPr lang="en-US" sz="2400" dirty="0"/>
              <a:t>Return on shareholders</a:t>
            </a:r>
            <a:r>
              <a:rPr lang="en-US" sz="2400" dirty="0" smtClean="0"/>
              <a:t>’ </a:t>
            </a:r>
            <a:r>
              <a:rPr lang="en-US" sz="2400" dirty="0"/>
              <a:t>equity = </a:t>
            </a:r>
          </a:p>
        </p:txBody>
      </p:sp>
      <p:sp>
        <p:nvSpPr>
          <p:cNvPr id="13" name="TextBox 12"/>
          <p:cNvSpPr txBox="1"/>
          <p:nvPr/>
        </p:nvSpPr>
        <p:spPr>
          <a:xfrm>
            <a:off x="6039945" y="3018345"/>
            <a:ext cx="1627946" cy="461665"/>
          </a:xfrm>
          <a:prstGeom prst="rect">
            <a:avLst/>
          </a:prstGeom>
          <a:noFill/>
        </p:spPr>
        <p:txBody>
          <a:bodyPr wrap="none" rtlCol="0">
            <a:spAutoFit/>
          </a:bodyPr>
          <a:lstStyle/>
          <a:p>
            <a:r>
              <a:rPr lang="en-US" sz="2400" dirty="0"/>
              <a:t>Net income</a:t>
            </a:r>
          </a:p>
        </p:txBody>
      </p:sp>
      <p:sp>
        <p:nvSpPr>
          <p:cNvPr id="14" name="TextBox 13"/>
          <p:cNvSpPr txBox="1"/>
          <p:nvPr/>
        </p:nvSpPr>
        <p:spPr>
          <a:xfrm>
            <a:off x="6123492" y="4262946"/>
            <a:ext cx="1627946" cy="461665"/>
          </a:xfrm>
          <a:prstGeom prst="rect">
            <a:avLst/>
          </a:prstGeom>
          <a:noFill/>
        </p:spPr>
        <p:txBody>
          <a:bodyPr wrap="none" rtlCol="0">
            <a:spAutoFit/>
          </a:bodyPr>
          <a:lstStyle/>
          <a:p>
            <a:r>
              <a:rPr lang="en-US" sz="2400" dirty="0"/>
              <a:t>Net income</a:t>
            </a:r>
          </a:p>
        </p:txBody>
      </p:sp>
      <p:sp>
        <p:nvSpPr>
          <p:cNvPr id="15" name="TextBox 14"/>
          <p:cNvSpPr txBox="1"/>
          <p:nvPr/>
        </p:nvSpPr>
        <p:spPr>
          <a:xfrm>
            <a:off x="6099760" y="3383956"/>
            <a:ext cx="1321095" cy="461665"/>
          </a:xfrm>
          <a:prstGeom prst="rect">
            <a:avLst/>
          </a:prstGeom>
          <a:noFill/>
        </p:spPr>
        <p:txBody>
          <a:bodyPr wrap="none" rtlCol="0">
            <a:spAutoFit/>
          </a:bodyPr>
          <a:lstStyle/>
          <a:p>
            <a:r>
              <a:rPr lang="en-US" sz="2400" dirty="0"/>
              <a:t>Net </a:t>
            </a:r>
            <a:r>
              <a:rPr lang="en-US" sz="2400" dirty="0" smtClean="0"/>
              <a:t>sales</a:t>
            </a:r>
            <a:endParaRPr lang="en-US" sz="2400" dirty="0"/>
          </a:p>
        </p:txBody>
      </p:sp>
      <p:sp>
        <p:nvSpPr>
          <p:cNvPr id="16" name="TextBox 15"/>
          <p:cNvSpPr txBox="1"/>
          <p:nvPr/>
        </p:nvSpPr>
        <p:spPr>
          <a:xfrm>
            <a:off x="6324063" y="5403761"/>
            <a:ext cx="1627946" cy="461665"/>
          </a:xfrm>
          <a:prstGeom prst="rect">
            <a:avLst/>
          </a:prstGeom>
          <a:noFill/>
        </p:spPr>
        <p:txBody>
          <a:bodyPr wrap="none" rtlCol="0">
            <a:spAutoFit/>
          </a:bodyPr>
          <a:lstStyle/>
          <a:p>
            <a:r>
              <a:rPr lang="en-US" sz="2400" dirty="0"/>
              <a:t>Net income</a:t>
            </a:r>
          </a:p>
        </p:txBody>
      </p:sp>
      <p:sp>
        <p:nvSpPr>
          <p:cNvPr id="17" name="TextBox 16"/>
          <p:cNvSpPr txBox="1"/>
          <p:nvPr/>
        </p:nvSpPr>
        <p:spPr>
          <a:xfrm>
            <a:off x="5518648" y="4621747"/>
            <a:ext cx="2670539" cy="461665"/>
          </a:xfrm>
          <a:prstGeom prst="rect">
            <a:avLst/>
          </a:prstGeom>
          <a:noFill/>
        </p:spPr>
        <p:txBody>
          <a:bodyPr wrap="none" rtlCol="0">
            <a:spAutoFit/>
          </a:bodyPr>
          <a:lstStyle/>
          <a:p>
            <a:r>
              <a:rPr lang="en-US" sz="2400" dirty="0"/>
              <a:t>Average total assets</a:t>
            </a:r>
          </a:p>
        </p:txBody>
      </p:sp>
      <p:sp>
        <p:nvSpPr>
          <p:cNvPr id="18" name="TextBox 17"/>
          <p:cNvSpPr txBox="1"/>
          <p:nvPr/>
        </p:nvSpPr>
        <p:spPr>
          <a:xfrm>
            <a:off x="5199804" y="5776746"/>
            <a:ext cx="3836691" cy="461665"/>
          </a:xfrm>
          <a:prstGeom prst="rect">
            <a:avLst/>
          </a:prstGeom>
          <a:noFill/>
        </p:spPr>
        <p:txBody>
          <a:bodyPr wrap="none" rtlCol="0">
            <a:spAutoFit/>
          </a:bodyPr>
          <a:lstStyle/>
          <a:p>
            <a:r>
              <a:rPr lang="en-US" sz="2400" dirty="0"/>
              <a:t>Average shareholders’ equity</a:t>
            </a:r>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cxnSp>
        <p:nvCxnSpPr>
          <p:cNvPr id="22" name="Straight Connector 21"/>
          <p:cNvCxnSpPr/>
          <p:nvPr/>
        </p:nvCxnSpPr>
        <p:spPr>
          <a:xfrm>
            <a:off x="6012160" y="3429000"/>
            <a:ext cx="1711493" cy="11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436096" y="4642636"/>
            <a:ext cx="287129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148064" y="5805264"/>
            <a:ext cx="3769385" cy="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913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 grpId="0" build="p"/>
      <p:bldP spid="10" grpId="0"/>
      <p:bldP spid="11" grpId="0"/>
      <p:bldP spid="12" grpId="0"/>
      <p:bldP spid="13" grpId="0"/>
      <p:bldP spid="14" grpId="0"/>
      <p:bldP spid="15" grpId="0"/>
      <p:bldP spid="16" grpId="0"/>
      <p:bldP spid="17" grpId="0"/>
      <p:bldP spid="1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124744"/>
          </a:xfrm>
        </p:spPr>
        <p:txBody>
          <a:bodyPr>
            <a:normAutofit fontScale="90000"/>
          </a:bodyPr>
          <a:lstStyle/>
          <a:p>
            <a:pPr algn="ctr"/>
            <a:r>
              <a:rPr lang="en-US" dirty="0" smtClean="0"/>
              <a:t>Return on Shareholders’ Equity—DuPont Framework</a:t>
            </a:r>
            <a:endParaRPr lang="en-US" dirty="0"/>
          </a:p>
        </p:txBody>
      </p:sp>
      <p:sp>
        <p:nvSpPr>
          <p:cNvPr id="3" name="Content Placeholder 2"/>
          <p:cNvSpPr>
            <a:spLocks noGrp="1"/>
          </p:cNvSpPr>
          <p:nvPr>
            <p:ph idx="1"/>
          </p:nvPr>
        </p:nvSpPr>
        <p:spPr>
          <a:xfrm>
            <a:off x="539552" y="908720"/>
            <a:ext cx="8547643" cy="5057775"/>
          </a:xfrm>
        </p:spPr>
        <p:txBody>
          <a:bodyPr>
            <a:normAutofit/>
          </a:bodyPr>
          <a:lstStyle/>
          <a:p>
            <a:pPr>
              <a:spcAft>
                <a:spcPts val="600"/>
              </a:spcAft>
            </a:pPr>
            <a:r>
              <a:rPr lang="en-US" sz="2400" dirty="0" smtClean="0"/>
              <a:t>The </a:t>
            </a:r>
            <a:r>
              <a:rPr lang="en-US" sz="2400" b="1" dirty="0">
                <a:solidFill>
                  <a:srgbClr val="C00000"/>
                </a:solidFill>
              </a:rPr>
              <a:t>DuPont framework </a:t>
            </a:r>
            <a:r>
              <a:rPr lang="en-US" sz="2400" dirty="0"/>
              <a:t>provides </a:t>
            </a:r>
            <a:r>
              <a:rPr lang="en-US" sz="2400" dirty="0" smtClean="0"/>
              <a:t>an </a:t>
            </a:r>
            <a:r>
              <a:rPr lang="en-US" sz="2400" dirty="0"/>
              <a:t>analysis that breaks the return on equity into three key components:</a:t>
            </a:r>
          </a:p>
          <a:p>
            <a:pPr marL="857250" lvl="1" indent="-457200">
              <a:buClr>
                <a:schemeClr val="tx1"/>
              </a:buClr>
              <a:buFont typeface="+mj-lt"/>
              <a:buAutoNum type="arabicPeriod"/>
            </a:pPr>
            <a:r>
              <a:rPr lang="en-US" sz="2300" b="1" dirty="0">
                <a:solidFill>
                  <a:srgbClr val="C00000"/>
                </a:solidFill>
              </a:rPr>
              <a:t>Profitability</a:t>
            </a:r>
            <a:r>
              <a:rPr lang="en-US" sz="2300" dirty="0">
                <a:solidFill>
                  <a:srgbClr val="C00000"/>
                </a:solidFill>
              </a:rPr>
              <a:t> </a:t>
            </a:r>
            <a:r>
              <a:rPr lang="en-US" sz="2300" dirty="0"/>
              <a:t>(Net income ÷ Sales)</a:t>
            </a:r>
          </a:p>
          <a:p>
            <a:pPr marL="857250" lvl="1" indent="-457200">
              <a:spcBef>
                <a:spcPts val="0"/>
              </a:spcBef>
              <a:buClr>
                <a:schemeClr val="tx1"/>
              </a:buClr>
              <a:buFont typeface="+mj-lt"/>
              <a:buAutoNum type="arabicPeriod"/>
            </a:pPr>
            <a:r>
              <a:rPr lang="en-US" sz="2300" b="1" dirty="0">
                <a:solidFill>
                  <a:srgbClr val="C00000"/>
                </a:solidFill>
              </a:rPr>
              <a:t>Activity</a:t>
            </a:r>
            <a:r>
              <a:rPr lang="en-US" sz="2300" dirty="0">
                <a:solidFill>
                  <a:srgbClr val="C00000"/>
                </a:solidFill>
              </a:rPr>
              <a:t> </a:t>
            </a:r>
            <a:r>
              <a:rPr lang="en-US" sz="2300" dirty="0"/>
              <a:t>(Sales ÷ Average total assets)</a:t>
            </a:r>
          </a:p>
          <a:p>
            <a:pPr marL="857250" lvl="1" indent="-457200">
              <a:spcBef>
                <a:spcPts val="0"/>
              </a:spcBef>
              <a:buClr>
                <a:schemeClr val="tx1"/>
              </a:buClr>
              <a:buFont typeface="+mj-lt"/>
              <a:buAutoNum type="arabicPeriod"/>
            </a:pPr>
            <a:r>
              <a:rPr lang="en-US" sz="2300" b="1" dirty="0">
                <a:solidFill>
                  <a:srgbClr val="C00000"/>
                </a:solidFill>
              </a:rPr>
              <a:t>Financial Leverage </a:t>
            </a:r>
            <a:r>
              <a:rPr lang="en-US" sz="2300" dirty="0"/>
              <a:t>(Average total assets ÷ Average total equity)</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sp>
        <p:nvSpPr>
          <p:cNvPr id="5" name="Rectangle 4"/>
          <p:cNvSpPr/>
          <p:nvPr/>
        </p:nvSpPr>
        <p:spPr>
          <a:xfrm>
            <a:off x="662258" y="3212976"/>
            <a:ext cx="8424936" cy="302433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1347175" y="4967114"/>
            <a:ext cx="1846788" cy="369332"/>
          </a:xfrm>
          <a:prstGeom prst="rect">
            <a:avLst/>
          </a:prstGeom>
          <a:noFill/>
        </p:spPr>
        <p:txBody>
          <a:bodyPr wrap="none" rtlCol="0">
            <a:spAutoFit/>
          </a:bodyPr>
          <a:lstStyle/>
          <a:p>
            <a:r>
              <a:rPr lang="en-US" b="1" dirty="0"/>
              <a:t>Return on equity</a:t>
            </a:r>
          </a:p>
        </p:txBody>
      </p:sp>
      <p:sp>
        <p:nvSpPr>
          <p:cNvPr id="7" name="TextBox 6"/>
          <p:cNvSpPr txBox="1"/>
          <p:nvPr/>
        </p:nvSpPr>
        <p:spPr>
          <a:xfrm>
            <a:off x="6638922" y="4941167"/>
            <a:ext cx="1774653" cy="369332"/>
          </a:xfrm>
          <a:prstGeom prst="rect">
            <a:avLst/>
          </a:prstGeom>
          <a:noFill/>
        </p:spPr>
        <p:txBody>
          <a:bodyPr wrap="none" rtlCol="0">
            <a:spAutoFit/>
          </a:bodyPr>
          <a:lstStyle/>
          <a:p>
            <a:r>
              <a:rPr lang="en-US" b="1" dirty="0"/>
              <a:t>Equity multiplier</a:t>
            </a:r>
          </a:p>
        </p:txBody>
      </p:sp>
      <p:sp>
        <p:nvSpPr>
          <p:cNvPr id="8" name="TextBox 7"/>
          <p:cNvSpPr txBox="1"/>
          <p:nvPr/>
        </p:nvSpPr>
        <p:spPr>
          <a:xfrm>
            <a:off x="3953919" y="4941167"/>
            <a:ext cx="1768241" cy="369332"/>
          </a:xfrm>
          <a:prstGeom prst="rect">
            <a:avLst/>
          </a:prstGeom>
          <a:noFill/>
        </p:spPr>
        <p:txBody>
          <a:bodyPr wrap="none" rtlCol="0">
            <a:spAutoFit/>
          </a:bodyPr>
          <a:lstStyle/>
          <a:p>
            <a:r>
              <a:rPr lang="en-US" b="1" dirty="0"/>
              <a:t>Return on assets</a:t>
            </a:r>
          </a:p>
        </p:txBody>
      </p:sp>
      <p:sp>
        <p:nvSpPr>
          <p:cNvPr id="9" name="TextBox 8"/>
          <p:cNvSpPr txBox="1"/>
          <p:nvPr/>
        </p:nvSpPr>
        <p:spPr>
          <a:xfrm>
            <a:off x="6134866" y="4945519"/>
            <a:ext cx="299631" cy="369332"/>
          </a:xfrm>
          <a:prstGeom prst="rect">
            <a:avLst/>
          </a:prstGeom>
          <a:noFill/>
        </p:spPr>
        <p:txBody>
          <a:bodyPr wrap="none" rtlCol="0">
            <a:spAutoFit/>
          </a:bodyPr>
          <a:lstStyle/>
          <a:p>
            <a:r>
              <a:rPr lang="en-US" b="1" dirty="0" smtClean="0"/>
              <a:t>×</a:t>
            </a:r>
            <a:endParaRPr lang="en-US" b="1" dirty="0"/>
          </a:p>
        </p:txBody>
      </p:sp>
      <p:sp>
        <p:nvSpPr>
          <p:cNvPr id="10" name="TextBox 9"/>
          <p:cNvSpPr txBox="1"/>
          <p:nvPr/>
        </p:nvSpPr>
        <p:spPr>
          <a:xfrm>
            <a:off x="1698608" y="5393720"/>
            <a:ext cx="1269963" cy="369332"/>
          </a:xfrm>
          <a:prstGeom prst="rect">
            <a:avLst/>
          </a:prstGeom>
          <a:noFill/>
        </p:spPr>
        <p:txBody>
          <a:bodyPr wrap="none" rtlCol="0">
            <a:spAutoFit/>
          </a:bodyPr>
          <a:lstStyle/>
          <a:p>
            <a:r>
              <a:rPr lang="en-US" dirty="0"/>
              <a:t>Net income</a:t>
            </a:r>
          </a:p>
        </p:txBody>
      </p:sp>
      <p:sp>
        <p:nvSpPr>
          <p:cNvPr id="11" name="TextBox 10"/>
          <p:cNvSpPr txBox="1"/>
          <p:nvPr/>
        </p:nvSpPr>
        <p:spPr>
          <a:xfrm>
            <a:off x="1540294" y="5752521"/>
            <a:ext cx="1714252" cy="369332"/>
          </a:xfrm>
          <a:prstGeom prst="rect">
            <a:avLst/>
          </a:prstGeom>
          <a:noFill/>
        </p:spPr>
        <p:txBody>
          <a:bodyPr wrap="none" rtlCol="0">
            <a:spAutoFit/>
          </a:bodyPr>
          <a:lstStyle/>
          <a:p>
            <a:r>
              <a:rPr lang="en-US" dirty="0"/>
              <a:t>Avg. total equity</a:t>
            </a:r>
          </a:p>
        </p:txBody>
      </p:sp>
      <p:cxnSp>
        <p:nvCxnSpPr>
          <p:cNvPr id="12" name="Straight Connector 11"/>
          <p:cNvCxnSpPr/>
          <p:nvPr/>
        </p:nvCxnSpPr>
        <p:spPr>
          <a:xfrm>
            <a:off x="1538827" y="5781463"/>
            <a:ext cx="1675719" cy="6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492056" y="5514526"/>
            <a:ext cx="300082" cy="369332"/>
          </a:xfrm>
          <a:prstGeom prst="rect">
            <a:avLst/>
          </a:prstGeom>
          <a:noFill/>
        </p:spPr>
        <p:txBody>
          <a:bodyPr wrap="none" rtlCol="0">
            <a:spAutoFit/>
          </a:bodyPr>
          <a:lstStyle/>
          <a:p>
            <a:r>
              <a:rPr lang="en-US" dirty="0"/>
              <a:t>=</a:t>
            </a:r>
          </a:p>
        </p:txBody>
      </p:sp>
      <p:sp>
        <p:nvSpPr>
          <p:cNvPr id="14" name="TextBox 13"/>
          <p:cNvSpPr txBox="1"/>
          <p:nvPr/>
        </p:nvSpPr>
        <p:spPr>
          <a:xfrm>
            <a:off x="6134866" y="5566114"/>
            <a:ext cx="299631" cy="369332"/>
          </a:xfrm>
          <a:prstGeom prst="rect">
            <a:avLst/>
          </a:prstGeom>
          <a:noFill/>
        </p:spPr>
        <p:txBody>
          <a:bodyPr wrap="none" rtlCol="0">
            <a:spAutoFit/>
          </a:bodyPr>
          <a:lstStyle/>
          <a:p>
            <a:r>
              <a:rPr lang="en-US" dirty="0" smtClean="0"/>
              <a:t>×</a:t>
            </a:r>
            <a:endParaRPr lang="en-US" dirty="0"/>
          </a:p>
        </p:txBody>
      </p:sp>
      <p:sp>
        <p:nvSpPr>
          <p:cNvPr id="15" name="TextBox 14"/>
          <p:cNvSpPr txBox="1"/>
          <p:nvPr/>
        </p:nvSpPr>
        <p:spPr>
          <a:xfrm>
            <a:off x="4290443" y="5386910"/>
            <a:ext cx="1269963" cy="369332"/>
          </a:xfrm>
          <a:prstGeom prst="rect">
            <a:avLst/>
          </a:prstGeom>
          <a:noFill/>
        </p:spPr>
        <p:txBody>
          <a:bodyPr wrap="none" rtlCol="0">
            <a:spAutoFit/>
          </a:bodyPr>
          <a:lstStyle/>
          <a:p>
            <a:r>
              <a:rPr lang="en-US" dirty="0"/>
              <a:t>Net income</a:t>
            </a:r>
          </a:p>
        </p:txBody>
      </p:sp>
      <p:sp>
        <p:nvSpPr>
          <p:cNvPr id="16" name="TextBox 15"/>
          <p:cNvSpPr txBox="1"/>
          <p:nvPr/>
        </p:nvSpPr>
        <p:spPr>
          <a:xfrm>
            <a:off x="4046634" y="5752521"/>
            <a:ext cx="1692195" cy="369332"/>
          </a:xfrm>
          <a:prstGeom prst="rect">
            <a:avLst/>
          </a:prstGeom>
          <a:noFill/>
        </p:spPr>
        <p:txBody>
          <a:bodyPr wrap="none" rtlCol="0">
            <a:spAutoFit/>
          </a:bodyPr>
          <a:lstStyle/>
          <a:p>
            <a:r>
              <a:rPr lang="en-US" dirty="0"/>
              <a:t>Avg. total assets</a:t>
            </a:r>
          </a:p>
        </p:txBody>
      </p:sp>
      <p:sp>
        <p:nvSpPr>
          <p:cNvPr id="17" name="TextBox 16"/>
          <p:cNvSpPr txBox="1"/>
          <p:nvPr/>
        </p:nvSpPr>
        <p:spPr>
          <a:xfrm>
            <a:off x="6818935" y="5386910"/>
            <a:ext cx="1692195" cy="369332"/>
          </a:xfrm>
          <a:prstGeom prst="rect">
            <a:avLst/>
          </a:prstGeom>
          <a:noFill/>
        </p:spPr>
        <p:txBody>
          <a:bodyPr wrap="none" rtlCol="0">
            <a:spAutoFit/>
          </a:bodyPr>
          <a:lstStyle/>
          <a:p>
            <a:r>
              <a:rPr lang="en-US" dirty="0"/>
              <a:t>Avg. total assets</a:t>
            </a:r>
          </a:p>
        </p:txBody>
      </p:sp>
      <p:sp>
        <p:nvSpPr>
          <p:cNvPr id="18" name="TextBox 17"/>
          <p:cNvSpPr txBox="1"/>
          <p:nvPr/>
        </p:nvSpPr>
        <p:spPr>
          <a:xfrm>
            <a:off x="6795411" y="5752521"/>
            <a:ext cx="1714252" cy="369332"/>
          </a:xfrm>
          <a:prstGeom prst="rect">
            <a:avLst/>
          </a:prstGeom>
          <a:noFill/>
        </p:spPr>
        <p:txBody>
          <a:bodyPr wrap="none" rtlCol="0">
            <a:spAutoFit/>
          </a:bodyPr>
          <a:lstStyle/>
          <a:p>
            <a:r>
              <a:rPr lang="en-US" dirty="0"/>
              <a:t>Avg. total equity</a:t>
            </a:r>
          </a:p>
        </p:txBody>
      </p:sp>
      <p:cxnSp>
        <p:nvCxnSpPr>
          <p:cNvPr id="19" name="Straight Connector 18"/>
          <p:cNvCxnSpPr/>
          <p:nvPr/>
        </p:nvCxnSpPr>
        <p:spPr>
          <a:xfrm>
            <a:off x="4046634" y="5782138"/>
            <a:ext cx="16921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62258" y="3347699"/>
            <a:ext cx="1846788" cy="369332"/>
          </a:xfrm>
          <a:prstGeom prst="rect">
            <a:avLst/>
          </a:prstGeom>
          <a:noFill/>
        </p:spPr>
        <p:txBody>
          <a:bodyPr wrap="none" rtlCol="0">
            <a:spAutoFit/>
          </a:bodyPr>
          <a:lstStyle/>
          <a:p>
            <a:r>
              <a:rPr lang="en-US" b="1" dirty="0"/>
              <a:t>Return on equity</a:t>
            </a:r>
          </a:p>
        </p:txBody>
      </p:sp>
      <p:sp>
        <p:nvSpPr>
          <p:cNvPr id="21" name="TextBox 20"/>
          <p:cNvSpPr txBox="1"/>
          <p:nvPr/>
        </p:nvSpPr>
        <p:spPr>
          <a:xfrm>
            <a:off x="7096517" y="3321752"/>
            <a:ext cx="1774653" cy="369332"/>
          </a:xfrm>
          <a:prstGeom prst="rect">
            <a:avLst/>
          </a:prstGeom>
          <a:noFill/>
        </p:spPr>
        <p:txBody>
          <a:bodyPr wrap="none" rtlCol="0">
            <a:spAutoFit/>
          </a:bodyPr>
          <a:lstStyle/>
          <a:p>
            <a:r>
              <a:rPr lang="en-US" b="1" dirty="0"/>
              <a:t>Equity multiplier</a:t>
            </a:r>
          </a:p>
        </p:txBody>
      </p:sp>
      <p:sp>
        <p:nvSpPr>
          <p:cNvPr id="22" name="TextBox 21"/>
          <p:cNvSpPr txBox="1"/>
          <p:nvPr/>
        </p:nvSpPr>
        <p:spPr>
          <a:xfrm>
            <a:off x="6636490" y="3305779"/>
            <a:ext cx="299631" cy="369332"/>
          </a:xfrm>
          <a:prstGeom prst="rect">
            <a:avLst/>
          </a:prstGeom>
          <a:noFill/>
        </p:spPr>
        <p:txBody>
          <a:bodyPr wrap="none" rtlCol="0">
            <a:spAutoFit/>
          </a:bodyPr>
          <a:lstStyle/>
          <a:p>
            <a:r>
              <a:rPr lang="en-US" b="1" dirty="0" smtClean="0"/>
              <a:t>×</a:t>
            </a:r>
            <a:endParaRPr lang="en-US" b="1" dirty="0"/>
          </a:p>
        </p:txBody>
      </p:sp>
      <p:sp>
        <p:nvSpPr>
          <p:cNvPr id="23" name="TextBox 22"/>
          <p:cNvSpPr txBox="1"/>
          <p:nvPr/>
        </p:nvSpPr>
        <p:spPr>
          <a:xfrm>
            <a:off x="878282" y="3780986"/>
            <a:ext cx="1269963" cy="369332"/>
          </a:xfrm>
          <a:prstGeom prst="rect">
            <a:avLst/>
          </a:prstGeom>
          <a:noFill/>
        </p:spPr>
        <p:txBody>
          <a:bodyPr wrap="none" rtlCol="0">
            <a:spAutoFit/>
          </a:bodyPr>
          <a:lstStyle/>
          <a:p>
            <a:r>
              <a:rPr lang="en-US" dirty="0"/>
              <a:t>Net income</a:t>
            </a:r>
          </a:p>
        </p:txBody>
      </p:sp>
      <p:sp>
        <p:nvSpPr>
          <p:cNvPr id="24" name="TextBox 23"/>
          <p:cNvSpPr txBox="1"/>
          <p:nvPr/>
        </p:nvSpPr>
        <p:spPr>
          <a:xfrm>
            <a:off x="748206" y="4139787"/>
            <a:ext cx="1714252" cy="369332"/>
          </a:xfrm>
          <a:prstGeom prst="rect">
            <a:avLst/>
          </a:prstGeom>
          <a:noFill/>
        </p:spPr>
        <p:txBody>
          <a:bodyPr wrap="none" rtlCol="0">
            <a:spAutoFit/>
          </a:bodyPr>
          <a:lstStyle/>
          <a:p>
            <a:r>
              <a:rPr lang="en-US" dirty="0"/>
              <a:t>Avg. total equity</a:t>
            </a:r>
          </a:p>
        </p:txBody>
      </p:sp>
      <p:sp>
        <p:nvSpPr>
          <p:cNvPr id="25" name="TextBox 24"/>
          <p:cNvSpPr txBox="1"/>
          <p:nvPr/>
        </p:nvSpPr>
        <p:spPr>
          <a:xfrm>
            <a:off x="2822498" y="3901792"/>
            <a:ext cx="300082" cy="369332"/>
          </a:xfrm>
          <a:prstGeom prst="rect">
            <a:avLst/>
          </a:prstGeom>
          <a:noFill/>
        </p:spPr>
        <p:txBody>
          <a:bodyPr wrap="none" rtlCol="0">
            <a:spAutoFit/>
          </a:bodyPr>
          <a:lstStyle/>
          <a:p>
            <a:r>
              <a:rPr lang="en-US" dirty="0"/>
              <a:t>=</a:t>
            </a:r>
          </a:p>
        </p:txBody>
      </p:sp>
      <p:sp>
        <p:nvSpPr>
          <p:cNvPr id="26" name="TextBox 25"/>
          <p:cNvSpPr txBox="1"/>
          <p:nvPr/>
        </p:nvSpPr>
        <p:spPr>
          <a:xfrm>
            <a:off x="7106967" y="3707739"/>
            <a:ext cx="1692195" cy="369332"/>
          </a:xfrm>
          <a:prstGeom prst="rect">
            <a:avLst/>
          </a:prstGeom>
          <a:noFill/>
        </p:spPr>
        <p:txBody>
          <a:bodyPr wrap="none" rtlCol="0">
            <a:spAutoFit/>
          </a:bodyPr>
          <a:lstStyle/>
          <a:p>
            <a:r>
              <a:rPr lang="en-US" dirty="0"/>
              <a:t>Avg. total assets</a:t>
            </a:r>
          </a:p>
        </p:txBody>
      </p:sp>
      <p:sp>
        <p:nvSpPr>
          <p:cNvPr id="27" name="TextBox 26"/>
          <p:cNvSpPr txBox="1"/>
          <p:nvPr/>
        </p:nvSpPr>
        <p:spPr>
          <a:xfrm>
            <a:off x="7084910" y="4067779"/>
            <a:ext cx="1714252" cy="369332"/>
          </a:xfrm>
          <a:prstGeom prst="rect">
            <a:avLst/>
          </a:prstGeom>
          <a:noFill/>
        </p:spPr>
        <p:txBody>
          <a:bodyPr wrap="none" rtlCol="0">
            <a:spAutoFit/>
          </a:bodyPr>
          <a:lstStyle/>
          <a:p>
            <a:r>
              <a:rPr lang="en-US" dirty="0"/>
              <a:t>Avg. total equity</a:t>
            </a:r>
          </a:p>
        </p:txBody>
      </p:sp>
      <p:cxnSp>
        <p:nvCxnSpPr>
          <p:cNvPr id="28" name="Straight Connector 27"/>
          <p:cNvCxnSpPr/>
          <p:nvPr/>
        </p:nvCxnSpPr>
        <p:spPr>
          <a:xfrm>
            <a:off x="7106967" y="4067779"/>
            <a:ext cx="16921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104950" y="3331675"/>
            <a:ext cx="1589281" cy="369332"/>
          </a:xfrm>
          <a:prstGeom prst="rect">
            <a:avLst/>
          </a:prstGeom>
          <a:noFill/>
        </p:spPr>
        <p:txBody>
          <a:bodyPr wrap="none" rtlCol="0">
            <a:spAutoFit/>
          </a:bodyPr>
          <a:lstStyle/>
          <a:p>
            <a:r>
              <a:rPr lang="en-US" b="1" dirty="0"/>
              <a:t>Asset turnover</a:t>
            </a:r>
          </a:p>
        </p:txBody>
      </p:sp>
      <p:sp>
        <p:nvSpPr>
          <p:cNvPr id="30" name="TextBox 29"/>
          <p:cNvSpPr txBox="1"/>
          <p:nvPr/>
        </p:nvSpPr>
        <p:spPr>
          <a:xfrm>
            <a:off x="3213130" y="3339598"/>
            <a:ext cx="1495218" cy="369332"/>
          </a:xfrm>
          <a:prstGeom prst="rect">
            <a:avLst/>
          </a:prstGeom>
          <a:noFill/>
        </p:spPr>
        <p:txBody>
          <a:bodyPr wrap="none" rtlCol="0">
            <a:spAutoFit/>
          </a:bodyPr>
          <a:lstStyle/>
          <a:p>
            <a:r>
              <a:rPr lang="en-US" b="1" dirty="0"/>
              <a:t>Profit margin </a:t>
            </a:r>
          </a:p>
        </p:txBody>
      </p:sp>
      <p:cxnSp>
        <p:nvCxnSpPr>
          <p:cNvPr id="31" name="Straight Connector 30"/>
          <p:cNvCxnSpPr/>
          <p:nvPr/>
        </p:nvCxnSpPr>
        <p:spPr>
          <a:xfrm flipV="1">
            <a:off x="6782938" y="5781463"/>
            <a:ext cx="1726725" cy="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598864" y="3334274"/>
            <a:ext cx="299631" cy="369332"/>
          </a:xfrm>
          <a:prstGeom prst="rect">
            <a:avLst/>
          </a:prstGeom>
          <a:noFill/>
        </p:spPr>
        <p:txBody>
          <a:bodyPr wrap="none" rtlCol="0">
            <a:spAutoFit/>
          </a:bodyPr>
          <a:lstStyle/>
          <a:p>
            <a:r>
              <a:rPr lang="en-US" b="1" dirty="0" smtClean="0"/>
              <a:t>×</a:t>
            </a:r>
            <a:endParaRPr lang="en-US" b="1" dirty="0"/>
          </a:p>
        </p:txBody>
      </p:sp>
      <p:sp>
        <p:nvSpPr>
          <p:cNvPr id="33" name="TextBox 32"/>
          <p:cNvSpPr txBox="1"/>
          <p:nvPr/>
        </p:nvSpPr>
        <p:spPr>
          <a:xfrm>
            <a:off x="3530528" y="4945519"/>
            <a:ext cx="300082" cy="369332"/>
          </a:xfrm>
          <a:prstGeom prst="rect">
            <a:avLst/>
          </a:prstGeom>
          <a:noFill/>
        </p:spPr>
        <p:txBody>
          <a:bodyPr wrap="none" rtlCol="0">
            <a:spAutoFit/>
          </a:bodyPr>
          <a:lstStyle/>
          <a:p>
            <a:r>
              <a:rPr lang="en-US" b="1" dirty="0"/>
              <a:t>=</a:t>
            </a:r>
          </a:p>
        </p:txBody>
      </p:sp>
      <p:sp>
        <p:nvSpPr>
          <p:cNvPr id="34" name="TextBox 33"/>
          <p:cNvSpPr txBox="1"/>
          <p:nvPr/>
        </p:nvSpPr>
        <p:spPr>
          <a:xfrm>
            <a:off x="2711047" y="3347699"/>
            <a:ext cx="300082" cy="369332"/>
          </a:xfrm>
          <a:prstGeom prst="rect">
            <a:avLst/>
          </a:prstGeom>
          <a:noFill/>
        </p:spPr>
        <p:txBody>
          <a:bodyPr wrap="none" rtlCol="0">
            <a:spAutoFit/>
          </a:bodyPr>
          <a:lstStyle/>
          <a:p>
            <a:r>
              <a:rPr lang="en-US" b="1" dirty="0"/>
              <a:t>=</a:t>
            </a:r>
          </a:p>
        </p:txBody>
      </p:sp>
      <p:cxnSp>
        <p:nvCxnSpPr>
          <p:cNvPr id="35" name="Straight Connector 34"/>
          <p:cNvCxnSpPr/>
          <p:nvPr/>
        </p:nvCxnSpPr>
        <p:spPr>
          <a:xfrm>
            <a:off x="734266" y="4139111"/>
            <a:ext cx="1675719" cy="6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110530" y="3803729"/>
            <a:ext cx="1269963" cy="369332"/>
          </a:xfrm>
          <a:prstGeom prst="rect">
            <a:avLst/>
          </a:prstGeom>
          <a:noFill/>
        </p:spPr>
        <p:txBody>
          <a:bodyPr wrap="none" rtlCol="0">
            <a:spAutoFit/>
          </a:bodyPr>
          <a:lstStyle/>
          <a:p>
            <a:r>
              <a:rPr lang="en-US" dirty="0"/>
              <a:t>Net income</a:t>
            </a:r>
          </a:p>
        </p:txBody>
      </p:sp>
      <p:sp>
        <p:nvSpPr>
          <p:cNvPr id="37" name="TextBox 36"/>
          <p:cNvSpPr txBox="1"/>
          <p:nvPr/>
        </p:nvSpPr>
        <p:spPr>
          <a:xfrm>
            <a:off x="3110530" y="4130495"/>
            <a:ext cx="1172116" cy="369332"/>
          </a:xfrm>
          <a:prstGeom prst="rect">
            <a:avLst/>
          </a:prstGeom>
          <a:noFill/>
        </p:spPr>
        <p:txBody>
          <a:bodyPr wrap="none" rtlCol="0">
            <a:spAutoFit/>
          </a:bodyPr>
          <a:lstStyle/>
          <a:p>
            <a:r>
              <a:rPr lang="en-US" dirty="0"/>
              <a:t>Total </a:t>
            </a:r>
            <a:r>
              <a:rPr lang="en-US" dirty="0" smtClean="0"/>
              <a:t>sales</a:t>
            </a:r>
            <a:endParaRPr lang="en-US" dirty="0"/>
          </a:p>
        </p:txBody>
      </p:sp>
      <p:cxnSp>
        <p:nvCxnSpPr>
          <p:cNvPr id="38" name="Straight Connector 37"/>
          <p:cNvCxnSpPr/>
          <p:nvPr/>
        </p:nvCxnSpPr>
        <p:spPr>
          <a:xfrm>
            <a:off x="3110530" y="4139787"/>
            <a:ext cx="13059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334552" y="3707739"/>
            <a:ext cx="1147174" cy="369332"/>
          </a:xfrm>
          <a:prstGeom prst="rect">
            <a:avLst/>
          </a:prstGeom>
          <a:noFill/>
        </p:spPr>
        <p:txBody>
          <a:bodyPr wrap="none" rtlCol="0">
            <a:spAutoFit/>
          </a:bodyPr>
          <a:lstStyle/>
          <a:p>
            <a:r>
              <a:rPr lang="en-US" dirty="0"/>
              <a:t>Total sales</a:t>
            </a:r>
          </a:p>
        </p:txBody>
      </p:sp>
      <p:sp>
        <p:nvSpPr>
          <p:cNvPr id="40" name="TextBox 39"/>
          <p:cNvSpPr txBox="1"/>
          <p:nvPr/>
        </p:nvSpPr>
        <p:spPr>
          <a:xfrm>
            <a:off x="5090743" y="4073350"/>
            <a:ext cx="1692195" cy="369332"/>
          </a:xfrm>
          <a:prstGeom prst="rect">
            <a:avLst/>
          </a:prstGeom>
          <a:noFill/>
        </p:spPr>
        <p:txBody>
          <a:bodyPr wrap="none" rtlCol="0">
            <a:spAutoFit/>
          </a:bodyPr>
          <a:lstStyle/>
          <a:p>
            <a:r>
              <a:rPr lang="en-US" dirty="0"/>
              <a:t>Avg. total assets</a:t>
            </a:r>
          </a:p>
        </p:txBody>
      </p:sp>
      <p:cxnSp>
        <p:nvCxnSpPr>
          <p:cNvPr id="41" name="Straight Connector 40"/>
          <p:cNvCxnSpPr/>
          <p:nvPr/>
        </p:nvCxnSpPr>
        <p:spPr>
          <a:xfrm>
            <a:off x="5090743" y="4102967"/>
            <a:ext cx="16921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798227" y="3868642"/>
            <a:ext cx="299631" cy="369332"/>
          </a:xfrm>
          <a:prstGeom prst="rect">
            <a:avLst/>
          </a:prstGeom>
          <a:noFill/>
        </p:spPr>
        <p:txBody>
          <a:bodyPr wrap="none" rtlCol="0">
            <a:spAutoFit/>
          </a:bodyPr>
          <a:lstStyle/>
          <a:p>
            <a:r>
              <a:rPr lang="en-US" dirty="0" smtClean="0"/>
              <a:t>×</a:t>
            </a:r>
            <a:endParaRPr lang="en-US" dirty="0"/>
          </a:p>
        </p:txBody>
      </p:sp>
      <p:sp>
        <p:nvSpPr>
          <p:cNvPr id="43" name="TextBox 42"/>
          <p:cNvSpPr txBox="1"/>
          <p:nvPr/>
        </p:nvSpPr>
        <p:spPr>
          <a:xfrm>
            <a:off x="4610348" y="3883424"/>
            <a:ext cx="299631" cy="369332"/>
          </a:xfrm>
          <a:prstGeom prst="rect">
            <a:avLst/>
          </a:prstGeom>
          <a:noFill/>
        </p:spPr>
        <p:txBody>
          <a:bodyPr wrap="none" rtlCol="0">
            <a:spAutoFit/>
          </a:bodyPr>
          <a:lstStyle/>
          <a:p>
            <a:r>
              <a:rPr lang="en-US" dirty="0" smtClean="0"/>
              <a:t>×</a:t>
            </a:r>
            <a:endParaRPr lang="en-US" dirty="0"/>
          </a:p>
        </p:txBody>
      </p:sp>
    </p:spTree>
    <p:extLst>
      <p:ext uri="{BB962C8B-B14F-4D97-AF65-F5344CB8AC3E}">
        <p14:creationId xmlns:p14="http://schemas.microsoft.com/office/powerpoint/2010/main" val="9993812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10" presetClass="entr" presetSubtype="0" fill="hold"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fade">
                                      <p:cBhvr>
                                        <p:cTn id="93" dur="500"/>
                                        <p:tgtEl>
                                          <p:spTgt spid="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fade">
                                      <p:cBhvr>
                                        <p:cTn id="99" dur="500"/>
                                        <p:tgtEl>
                                          <p:spTgt spid="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fade">
                                      <p:cBhvr>
                                        <p:cTn id="102" dur="500"/>
                                        <p:tgtEl>
                                          <p:spTgt spid="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fade">
                                      <p:cBhvr>
                                        <p:cTn id="105" dur="500"/>
                                        <p:tgtEl>
                                          <p:spTgt spid="7"/>
                                        </p:tgtEl>
                                      </p:cBhvr>
                                    </p:animEffec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10"/>
                                        </p:tgtEl>
                                        <p:attrNameLst>
                                          <p:attrName>style.visibility</p:attrName>
                                        </p:attrNameLst>
                                      </p:cBhvr>
                                      <p:to>
                                        <p:strVal val="visible"/>
                                      </p:to>
                                    </p:set>
                                    <p:animEffect transition="in" filter="fade">
                                      <p:cBhvr>
                                        <p:cTn id="109" dur="500"/>
                                        <p:tgtEl>
                                          <p:spTgt spid="10"/>
                                        </p:tgtEl>
                                      </p:cBhvr>
                                    </p:animEffect>
                                  </p:childTnLst>
                                </p:cTn>
                              </p:par>
                              <p:par>
                                <p:cTn id="110" presetID="10" presetClass="entr" presetSubtype="0" fill="hold" nodeType="with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fade">
                                      <p:cBhvr>
                                        <p:cTn id="112" dur="500"/>
                                        <p:tgtEl>
                                          <p:spTgt spid="1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fade">
                                      <p:cBhvr>
                                        <p:cTn id="115" dur="500"/>
                                        <p:tgtEl>
                                          <p:spTgt spid="1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3"/>
                                        </p:tgtEl>
                                        <p:attrNameLst>
                                          <p:attrName>style.visibility</p:attrName>
                                        </p:attrNameLst>
                                      </p:cBhvr>
                                      <p:to>
                                        <p:strVal val="visible"/>
                                      </p:to>
                                    </p:set>
                                    <p:animEffect transition="in" filter="fade">
                                      <p:cBhvr>
                                        <p:cTn id="118" dur="500"/>
                                        <p:tgtEl>
                                          <p:spTgt spid="13"/>
                                        </p:tgtEl>
                                      </p:cBhvr>
                                    </p:animEffect>
                                  </p:childTnLst>
                                </p:cTn>
                              </p:par>
                              <p:par>
                                <p:cTn id="119" presetID="10" presetClass="entr" presetSubtype="0" fill="hold" nodeType="with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fade">
                                      <p:cBhvr>
                                        <p:cTn id="121" dur="500"/>
                                        <p:tgtEl>
                                          <p:spTgt spid="1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fade">
                                      <p:cBhvr>
                                        <p:cTn id="124" dur="500"/>
                                        <p:tgtEl>
                                          <p:spTgt spid="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fade">
                                      <p:cBhvr>
                                        <p:cTn id="127" dur="500"/>
                                        <p:tgtEl>
                                          <p:spTgt spid="16"/>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4"/>
                                        </p:tgtEl>
                                        <p:attrNameLst>
                                          <p:attrName>style.visibility</p:attrName>
                                        </p:attrNameLst>
                                      </p:cBhvr>
                                      <p:to>
                                        <p:strVal val="visible"/>
                                      </p:to>
                                    </p:set>
                                    <p:animEffect transition="in" filter="fade">
                                      <p:cBhvr>
                                        <p:cTn id="130" dur="500"/>
                                        <p:tgtEl>
                                          <p:spTgt spid="14"/>
                                        </p:tgtEl>
                                      </p:cBhvr>
                                    </p:animEffect>
                                  </p:childTnLst>
                                </p:cTn>
                              </p:par>
                              <p:par>
                                <p:cTn id="131" presetID="10" presetClass="entr" presetSubtype="0" fill="hold" nodeType="with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500"/>
                                        <p:tgtEl>
                                          <p:spTgt spid="3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7"/>
                                        </p:tgtEl>
                                        <p:attrNameLst>
                                          <p:attrName>style.visibility</p:attrName>
                                        </p:attrNameLst>
                                      </p:cBhvr>
                                      <p:to>
                                        <p:strVal val="visible"/>
                                      </p:to>
                                    </p:set>
                                    <p:animEffect transition="in" filter="fade">
                                      <p:cBhvr>
                                        <p:cTn id="136" dur="500"/>
                                        <p:tgtEl>
                                          <p:spTgt spid="17"/>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fade">
                                      <p:cBhvr>
                                        <p:cTn id="1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7" grpId="0"/>
      <p:bldP spid="8" grpId="0"/>
      <p:bldP spid="9" grpId="0"/>
      <p:bldP spid="10" grpId="0"/>
      <p:bldP spid="11" grpId="0"/>
      <p:bldP spid="13" grpId="0"/>
      <p:bldP spid="14" grpId="0"/>
      <p:bldP spid="15" grpId="0"/>
      <p:bldP spid="16" grpId="0"/>
      <p:bldP spid="17" grpId="0"/>
      <p:bldP spid="18" grpId="0"/>
      <p:bldP spid="20" grpId="0"/>
      <p:bldP spid="21" grpId="0"/>
      <p:bldP spid="22" grpId="0"/>
      <p:bldP spid="23" grpId="0"/>
      <p:bldP spid="24" grpId="0"/>
      <p:bldP spid="25" grpId="0"/>
      <p:bldP spid="26" grpId="0"/>
      <p:bldP spid="27" grpId="0"/>
      <p:bldP spid="29" grpId="0"/>
      <p:bldP spid="30" grpId="0"/>
      <p:bldP spid="32" grpId="0"/>
      <p:bldP spid="33" grpId="0"/>
      <p:bldP spid="34" grpId="0"/>
      <p:bldP spid="36" grpId="0"/>
      <p:bldP spid="37" grpId="0"/>
      <p:bldP spid="39" grpId="0"/>
      <p:bldP spid="40" grpId="0"/>
      <p:bldP spid="42" grpId="0"/>
      <p:bldP spid="4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a:t>Concept </a:t>
            </a:r>
            <a:r>
              <a:rPr lang="en-US" altLang="en-US" b="1" smtClean="0"/>
              <a:t>Check: Inventory Ratios</a:t>
            </a:r>
            <a:endParaRPr lang="en-US" altLang="en-US" b="1" dirty="0"/>
          </a:p>
        </p:txBody>
      </p:sp>
      <p:sp>
        <p:nvSpPr>
          <p:cNvPr id="414723" name="Rectangle 3"/>
          <p:cNvSpPr>
            <a:spLocks noGrp="1" noChangeArrowheads="1"/>
          </p:cNvSpPr>
          <p:nvPr>
            <p:ph idx="1"/>
          </p:nvPr>
        </p:nvSpPr>
        <p:spPr>
          <a:xfrm>
            <a:off x="720986" y="1444626"/>
            <a:ext cx="8284515" cy="5224734"/>
          </a:xfrm>
          <a:solidFill>
            <a:schemeClr val="bg1">
              <a:lumMod val="95000"/>
            </a:schemeClr>
          </a:solidFill>
        </p:spPr>
        <p:txBody>
          <a:bodyPr>
            <a:normAutofit/>
          </a:bodyPr>
          <a:lstStyle/>
          <a:p>
            <a:pPr marL="0" indent="0">
              <a:spcAft>
                <a:spcPts val="1200"/>
              </a:spcAft>
              <a:buNone/>
              <a:tabLst>
                <a:tab pos="342900" algn="l"/>
              </a:tabLst>
            </a:pPr>
            <a:r>
              <a:rPr lang="en-IN" sz="2400" dirty="0"/>
              <a:t>Harrington’s Pet Supplies begin the year with an inventory balance of $220,000. At </a:t>
            </a:r>
            <a:r>
              <a:rPr lang="en-IN" sz="2400" dirty="0" smtClean="0"/>
              <a:t>year-end</a:t>
            </a:r>
            <a:r>
              <a:rPr lang="en-IN" sz="2400" dirty="0"/>
              <a:t>, the inventory balance was $185,000. Cost of goods sold for the year was $900,000. Calculate the inventory turnover ratio and average days in inventory (round to two decimals)</a:t>
            </a:r>
            <a:r>
              <a:rPr lang="en-IN" sz="2400" dirty="0" smtClean="0"/>
              <a:t>.</a:t>
            </a:r>
          </a:p>
          <a:p>
            <a:pPr marL="457200" indent="-457200">
              <a:buFont typeface="+mj-lt"/>
              <a:buAutoNum type="alphaLcPeriod"/>
              <a:tabLst>
                <a:tab pos="342900" algn="l"/>
              </a:tabLst>
            </a:pPr>
            <a:r>
              <a:rPr lang="en-IN" sz="2400" dirty="0" smtClean="0"/>
              <a:t>5.04</a:t>
            </a:r>
            <a:r>
              <a:rPr lang="en-IN" sz="2400" dirty="0"/>
              <a:t>, 72.42</a:t>
            </a:r>
          </a:p>
          <a:p>
            <a:pPr marL="457200" indent="-457200">
              <a:buFont typeface="+mj-lt"/>
              <a:buAutoNum type="alphaLcPeriod"/>
              <a:tabLst>
                <a:tab pos="342900" algn="l"/>
              </a:tabLst>
            </a:pPr>
            <a:r>
              <a:rPr lang="en-IN" sz="2400" dirty="0" smtClean="0"/>
              <a:t>4.86</a:t>
            </a:r>
            <a:r>
              <a:rPr lang="en-IN" sz="2400" dirty="0"/>
              <a:t>, 75.10</a:t>
            </a:r>
          </a:p>
          <a:p>
            <a:pPr marL="457200" indent="-457200">
              <a:buFont typeface="+mj-lt"/>
              <a:buAutoNum type="alphaLcPeriod"/>
              <a:tabLst>
                <a:tab pos="342900" algn="l"/>
              </a:tabLst>
            </a:pPr>
            <a:r>
              <a:rPr lang="en-IN" sz="2400" dirty="0" smtClean="0"/>
              <a:t>4.09</a:t>
            </a:r>
            <a:r>
              <a:rPr lang="en-IN" sz="2400" dirty="0"/>
              <a:t>, 89.24</a:t>
            </a:r>
          </a:p>
          <a:p>
            <a:pPr marL="457200" indent="-457200">
              <a:buFont typeface="+mj-lt"/>
              <a:buAutoNum type="alphaLcPeriod"/>
              <a:tabLst>
                <a:tab pos="342900" algn="l"/>
              </a:tabLst>
            </a:pPr>
            <a:r>
              <a:rPr lang="en-IN" sz="2400" dirty="0" smtClean="0"/>
              <a:t>4.44</a:t>
            </a:r>
            <a:r>
              <a:rPr lang="en-IN" sz="2400" dirty="0"/>
              <a:t>, 82.21</a:t>
            </a:r>
            <a:endParaRPr lang="en-US" sz="2400" dirty="0"/>
          </a:p>
          <a:p>
            <a:pPr marL="2286000" lvl="5" indent="0">
              <a:buNone/>
              <a:tabLst>
                <a:tab pos="7772400" algn="dec"/>
              </a:tabLst>
              <a:defRPr/>
            </a:pPr>
            <a:endParaRPr lang="en-US" sz="1600" dirty="0"/>
          </a:p>
        </p:txBody>
      </p:sp>
      <p:sp>
        <p:nvSpPr>
          <p:cNvPr id="2" name="Oval 1"/>
          <p:cNvSpPr/>
          <p:nvPr/>
        </p:nvSpPr>
        <p:spPr bwMode="auto">
          <a:xfrm>
            <a:off x="720986" y="4838246"/>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7" name="TextBox 6"/>
          <p:cNvSpPr txBox="1"/>
          <p:nvPr/>
        </p:nvSpPr>
        <p:spPr>
          <a:xfrm>
            <a:off x="2998394" y="3549203"/>
            <a:ext cx="5822078" cy="2616101"/>
          </a:xfrm>
          <a:prstGeom prst="rect">
            <a:avLst/>
          </a:prstGeom>
          <a:solidFill>
            <a:schemeClr val="accent6">
              <a:lumMod val="20000"/>
              <a:lumOff val="80000"/>
            </a:schemeClr>
          </a:solidFill>
          <a:ln w="6350">
            <a:solidFill>
              <a:schemeClr val="tx1"/>
            </a:solidFill>
          </a:ln>
        </p:spPr>
        <p:txBody>
          <a:bodyPr wrap="square" rtlCol="0">
            <a:spAutoFit/>
          </a:bodyPr>
          <a:lstStyle/>
          <a:p>
            <a:pPr>
              <a:lnSpc>
                <a:spcPct val="150000"/>
              </a:lnSpc>
            </a:pPr>
            <a:r>
              <a:rPr lang="en-IN" sz="2400" dirty="0" smtClean="0"/>
              <a:t>The correct answer is </a:t>
            </a:r>
            <a:r>
              <a:rPr lang="en-IN" sz="2400" i="1" dirty="0" smtClean="0"/>
              <a:t>d</a:t>
            </a:r>
            <a:r>
              <a:rPr lang="en-IN" sz="2400" dirty="0" smtClean="0"/>
              <a:t>:</a:t>
            </a:r>
          </a:p>
          <a:p>
            <a:pPr>
              <a:lnSpc>
                <a:spcPct val="150000"/>
              </a:lnSpc>
              <a:spcBef>
                <a:spcPts val="1200"/>
              </a:spcBef>
            </a:pPr>
            <a:r>
              <a:rPr lang="en-IN" sz="2400" dirty="0" smtClean="0"/>
              <a:t>Inventory </a:t>
            </a:r>
            <a:r>
              <a:rPr lang="en-IN" sz="2400" dirty="0"/>
              <a:t>turnover ratio = $900,000/(($220,000+185,000)/2)) = </a:t>
            </a:r>
            <a:r>
              <a:rPr lang="en-IN" sz="2400" b="1" dirty="0" smtClean="0"/>
              <a:t>4.44</a:t>
            </a:r>
          </a:p>
          <a:p>
            <a:pPr>
              <a:lnSpc>
                <a:spcPct val="150000"/>
              </a:lnSpc>
              <a:spcBef>
                <a:spcPts val="1200"/>
              </a:spcBef>
            </a:pPr>
            <a:r>
              <a:rPr lang="en-IN" sz="2400" dirty="0" smtClean="0"/>
              <a:t>Average </a:t>
            </a:r>
            <a:r>
              <a:rPr lang="en-IN" sz="2400" dirty="0"/>
              <a:t>days in inventory = 365/4.44 = </a:t>
            </a:r>
            <a:r>
              <a:rPr lang="en-IN" sz="2400" b="1" dirty="0"/>
              <a:t>82.21</a:t>
            </a:r>
          </a:p>
        </p:txBody>
      </p:sp>
      <p:sp>
        <p:nvSpPr>
          <p:cNvPr id="6" name="Title 2"/>
          <p:cNvSpPr txBox="1">
            <a:spLocks/>
          </p:cNvSpPr>
          <p:nvPr/>
        </p:nvSpPr>
        <p:spPr bwMode="auto">
          <a:xfrm>
            <a:off x="8389940" y="4112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a:t>
            </a:r>
            <a:r>
              <a:rPr lang="en-IN" sz="1500" dirty="0" smtClean="0"/>
              <a:t>-10</a:t>
            </a:r>
            <a:endParaRPr lang="en-IN" sz="1500" dirty="0"/>
          </a:p>
        </p:txBody>
      </p:sp>
    </p:spTree>
    <p:extLst>
      <p:ext uri="{BB962C8B-B14F-4D97-AF65-F5344CB8AC3E}">
        <p14:creationId xmlns:p14="http://schemas.microsoft.com/office/powerpoint/2010/main" val="34049674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Interim </a:t>
            </a:r>
            <a:r>
              <a:rPr lang="en-IN" dirty="0" smtClean="0"/>
              <a:t>Reporting—Sherwin </a:t>
            </a:r>
            <a:r>
              <a:rPr lang="en-IN" dirty="0"/>
              <a:t>Williams Company</a:t>
            </a:r>
            <a:endParaRPr lang="en-US" dirty="0"/>
          </a:p>
        </p:txBody>
      </p:sp>
      <p:sp>
        <p:nvSpPr>
          <p:cNvPr id="4"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graphicFrame>
        <p:nvGraphicFramePr>
          <p:cNvPr id="5" name="Table 4"/>
          <p:cNvGraphicFramePr>
            <a:graphicFrameLocks noGrp="1"/>
          </p:cNvGraphicFramePr>
          <p:nvPr>
            <p:extLst>
              <p:ext uri="{D42A27DB-BD31-4B8C-83A1-F6EECF244321}">
                <p14:modId xmlns:p14="http://schemas.microsoft.com/office/powerpoint/2010/main" val="4279048853"/>
              </p:ext>
            </p:extLst>
          </p:nvPr>
        </p:nvGraphicFramePr>
        <p:xfrm>
          <a:off x="756136" y="2708920"/>
          <a:ext cx="8283826" cy="2926080"/>
        </p:xfrm>
        <a:graphic>
          <a:graphicData uri="http://schemas.openxmlformats.org/drawingml/2006/table">
            <a:tbl>
              <a:tblPr firstRow="1" bandRow="1">
                <a:tableStyleId>{2D5ABB26-0587-4C30-8999-92F81FD0307C}</a:tableStyleId>
              </a:tblPr>
              <a:tblGrid>
                <a:gridCol w="1943656">
                  <a:extLst>
                    <a:ext uri="{9D8B030D-6E8A-4147-A177-3AD203B41FA5}">
                      <a16:colId xmlns:a16="http://schemas.microsoft.com/office/drawing/2014/main" xmlns="" val="20000"/>
                    </a:ext>
                  </a:extLst>
                </a:gridCol>
                <a:gridCol w="1268034">
                  <a:extLst>
                    <a:ext uri="{9D8B030D-6E8A-4147-A177-3AD203B41FA5}">
                      <a16:colId xmlns:a16="http://schemas.microsoft.com/office/drawing/2014/main" xmlns="" val="20001"/>
                    </a:ext>
                  </a:extLst>
                </a:gridCol>
                <a:gridCol w="1268034">
                  <a:extLst>
                    <a:ext uri="{9D8B030D-6E8A-4147-A177-3AD203B41FA5}">
                      <a16:colId xmlns:a16="http://schemas.microsoft.com/office/drawing/2014/main" xmlns="" val="20002"/>
                    </a:ext>
                  </a:extLst>
                </a:gridCol>
                <a:gridCol w="1268034">
                  <a:extLst>
                    <a:ext uri="{9D8B030D-6E8A-4147-A177-3AD203B41FA5}">
                      <a16:colId xmlns:a16="http://schemas.microsoft.com/office/drawing/2014/main" xmlns="" val="20003"/>
                    </a:ext>
                  </a:extLst>
                </a:gridCol>
                <a:gridCol w="1268034">
                  <a:extLst>
                    <a:ext uri="{9D8B030D-6E8A-4147-A177-3AD203B41FA5}">
                      <a16:colId xmlns:a16="http://schemas.microsoft.com/office/drawing/2014/main" xmlns="" val="20004"/>
                    </a:ext>
                  </a:extLst>
                </a:gridCol>
                <a:gridCol w="1268034">
                  <a:extLst>
                    <a:ext uri="{9D8B030D-6E8A-4147-A177-3AD203B41FA5}">
                      <a16:colId xmlns:a16="http://schemas.microsoft.com/office/drawing/2014/main" xmlns="" val="20005"/>
                    </a:ext>
                  </a:extLst>
                </a:gridCol>
              </a:tblGrid>
              <a:tr h="218224">
                <a:tc gridSpan="6">
                  <a:txBody>
                    <a:bodyPr/>
                    <a:lstStyle/>
                    <a:p>
                      <a:r>
                        <a:rPr lang="en-US" sz="1600" b="1" dirty="0"/>
                        <a:t>NOTE 16 – SUMMARY OF QUARTERLY RESULTS OF OPERATIONS (UNAUDITED)</a:t>
                      </a:r>
                      <a:endParaRPr lang="en-US" sz="1600" dirty="0"/>
                    </a:p>
                  </a:txBody>
                  <a:tcPr>
                    <a:solidFill>
                      <a:srgbClr val="CFE2ED"/>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424435">
                <a:tc>
                  <a:txBody>
                    <a:bodyPr/>
                    <a:lstStyle/>
                    <a:p>
                      <a:pPr algn="l"/>
                      <a:r>
                        <a:rPr lang="en-US" sz="1600" b="1" dirty="0"/>
                        <a:t>Year Ended December 31, 2015</a:t>
                      </a:r>
                      <a:endParaRPr lang="en-US" sz="16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1st</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2nd</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3rd</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4th</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Full</a:t>
                      </a:r>
                      <a:r>
                        <a:rPr lang="en-US" sz="1600" b="1" baseline="0" dirty="0"/>
                        <a:t> year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extLst>
                  <a:ext uri="{0D108BD9-81ED-4DB2-BD59-A6C34878D82A}">
                    <a16:rowId xmlns:a16="http://schemas.microsoft.com/office/drawing/2014/main" xmlns="" val="10001"/>
                  </a:ext>
                </a:extLst>
              </a:tr>
              <a:tr h="140104">
                <a:tc>
                  <a:txBody>
                    <a:bodyPr/>
                    <a:lstStyle/>
                    <a:p>
                      <a:endParaRPr lang="en-US" sz="1600" dirty="0"/>
                    </a:p>
                  </a:txBody>
                  <a:tcPr>
                    <a:lnT w="12700" cap="flat" cmpd="sng" algn="ctr">
                      <a:solidFill>
                        <a:schemeClr val="tx1"/>
                      </a:solidFill>
                      <a:prstDash val="solid"/>
                      <a:round/>
                      <a:headEnd type="none" w="med" len="med"/>
                      <a:tailEnd type="none" w="med" len="med"/>
                    </a:lnT>
                    <a:solidFill>
                      <a:srgbClr val="CFE2ED"/>
                    </a:solidFill>
                  </a:tcPr>
                </a:tc>
                <a:tc gridSpan="5">
                  <a:txBody>
                    <a:bodyPr/>
                    <a:lstStyle/>
                    <a:p>
                      <a:pPr algn="ctr"/>
                      <a:r>
                        <a:rPr lang="en-US" sz="1600" dirty="0" smtClean="0"/>
                        <a:t>($ in </a:t>
                      </a:r>
                      <a:r>
                        <a:rPr lang="en-US" sz="1600" dirty="0"/>
                        <a:t>thousands, except per share data)</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2"/>
                  </a:ext>
                </a:extLst>
              </a:tr>
              <a:tr h="0">
                <a:tc>
                  <a:txBody>
                    <a:bodyPr/>
                    <a:lstStyle/>
                    <a:p>
                      <a:r>
                        <a:rPr lang="en-US" sz="1600" dirty="0"/>
                        <a:t>Net sales</a:t>
                      </a:r>
                    </a:p>
                  </a:txBody>
                  <a:tcPr>
                    <a:solidFill>
                      <a:srgbClr val="CFE2ED"/>
                    </a:solidFill>
                  </a:tcPr>
                </a:tc>
                <a:tc>
                  <a:txBody>
                    <a:bodyPr/>
                    <a:lstStyle/>
                    <a:p>
                      <a:pPr algn="r"/>
                      <a:r>
                        <a:rPr lang="en-US" sz="1600" dirty="0"/>
                        <a:t>$2,450,284</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$3,132,139</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$3,152,285</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$2,604,596</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$11,339,304</a:t>
                      </a:r>
                    </a:p>
                  </a:txBody>
                  <a:tcPr>
                    <a:lnT w="12700" cap="flat" cmpd="sng" algn="ctr">
                      <a:solidFill>
                        <a:schemeClr val="tx1"/>
                      </a:solidFill>
                      <a:prstDash val="solid"/>
                      <a:round/>
                      <a:headEnd type="none" w="med" len="med"/>
                      <a:tailEnd type="none" w="med" len="med"/>
                    </a:lnT>
                    <a:solidFill>
                      <a:srgbClr val="CFE2ED"/>
                    </a:solidFill>
                  </a:tcPr>
                </a:tc>
                <a:extLst>
                  <a:ext uri="{0D108BD9-81ED-4DB2-BD59-A6C34878D82A}">
                    <a16:rowId xmlns:a16="http://schemas.microsoft.com/office/drawing/2014/main" xmlns="" val="10003"/>
                  </a:ext>
                </a:extLst>
              </a:tr>
              <a:tr h="0">
                <a:tc>
                  <a:txBody>
                    <a:bodyPr/>
                    <a:lstStyle/>
                    <a:p>
                      <a:r>
                        <a:rPr lang="en-US" sz="1600" dirty="0"/>
                        <a:t>Gross profit</a:t>
                      </a:r>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  1,132,449</a:t>
                      </a:r>
                    </a:p>
                  </a:txBody>
                  <a:tcPr>
                    <a:solidFill>
                      <a:srgbClr val="CFE2ED"/>
                    </a:solidFill>
                  </a:tcPr>
                </a:tc>
                <a:tc>
                  <a:txBody>
                    <a:bodyPr/>
                    <a:lstStyle/>
                    <a:p>
                      <a:pPr algn="r"/>
                      <a:r>
                        <a:rPr lang="is-IS" sz="1600" dirty="0"/>
                        <a:t>     1,529,986</a:t>
                      </a:r>
                      <a:endParaRPr lang="en-US" sz="1600" dirty="0"/>
                    </a:p>
                  </a:txBody>
                  <a:tcPr>
                    <a:solidFill>
                      <a:srgbClr val="CFE2ED"/>
                    </a:solidFill>
                  </a:tcPr>
                </a:tc>
                <a:tc>
                  <a:txBody>
                    <a:bodyPr/>
                    <a:lstStyle/>
                    <a:p>
                      <a:pPr algn="r"/>
                      <a:r>
                        <a:rPr lang="is-IS" sz="1600" dirty="0"/>
                        <a:t>    1,574,552</a:t>
                      </a:r>
                      <a:endParaRPr lang="en-US" sz="1600" dirty="0"/>
                    </a:p>
                  </a:txBody>
                  <a:tcPr>
                    <a:solidFill>
                      <a:srgbClr val="CFE2ED"/>
                    </a:solidFill>
                  </a:tcPr>
                </a:tc>
                <a:tc>
                  <a:txBody>
                    <a:bodyPr/>
                    <a:lstStyle/>
                    <a:p>
                      <a:pPr algn="r"/>
                      <a:r>
                        <a:rPr lang="is-IS" sz="1600" dirty="0"/>
                        <a:t>    1,322,239</a:t>
                      </a:r>
                      <a:endParaRPr lang="en-US" sz="1600" dirty="0"/>
                    </a:p>
                  </a:txBody>
                  <a:tcPr>
                    <a:solidFill>
                      <a:srgbClr val="CFE2ED"/>
                    </a:solidFill>
                  </a:tcPr>
                </a:tc>
                <a:tc>
                  <a:txBody>
                    <a:bodyPr/>
                    <a:lstStyle/>
                    <a:p>
                      <a:pPr algn="r"/>
                      <a:r>
                        <a:rPr lang="is-IS" sz="1600" dirty="0"/>
                        <a:t>5,559,226</a:t>
                      </a:r>
                      <a:endParaRPr lang="en-US" sz="1600" dirty="0"/>
                    </a:p>
                  </a:txBody>
                  <a:tcPr>
                    <a:solidFill>
                      <a:srgbClr val="CFE2ED"/>
                    </a:solidFill>
                  </a:tcPr>
                </a:tc>
                <a:extLst>
                  <a:ext uri="{0D108BD9-81ED-4DB2-BD59-A6C34878D82A}">
                    <a16:rowId xmlns:a16="http://schemas.microsoft.com/office/drawing/2014/main" xmlns="" val="10004"/>
                  </a:ext>
                </a:extLst>
              </a:tr>
              <a:tr h="136143">
                <a:tc>
                  <a:txBody>
                    <a:bodyPr/>
                    <a:lstStyle/>
                    <a:p>
                      <a:r>
                        <a:rPr lang="en-US" sz="1600" dirty="0"/>
                        <a:t>Net income</a:t>
                      </a:r>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131,404</a:t>
                      </a:r>
                    </a:p>
                  </a:txBody>
                  <a:tcPr>
                    <a:solidFill>
                      <a:srgbClr val="CFE2ED"/>
                    </a:solidFill>
                  </a:tcPr>
                </a:tc>
                <a:tc>
                  <a:txBody>
                    <a:bodyPr/>
                    <a:lstStyle/>
                    <a:p>
                      <a:pPr algn="r"/>
                      <a:r>
                        <a:rPr lang="fi-FI" sz="1600" dirty="0"/>
                        <a:t>349,937</a:t>
                      </a:r>
                      <a:endParaRPr lang="en-US" sz="1600" dirty="0"/>
                    </a:p>
                  </a:txBody>
                  <a:tcPr>
                    <a:solidFill>
                      <a:srgbClr val="CFE2ED"/>
                    </a:solidFill>
                  </a:tcPr>
                </a:tc>
                <a:tc>
                  <a:txBody>
                    <a:bodyPr/>
                    <a:lstStyle/>
                    <a:p>
                      <a:pPr algn="r"/>
                      <a:r>
                        <a:rPr lang="cs-CZ" sz="1600" dirty="0"/>
                        <a:t>374,491</a:t>
                      </a:r>
                      <a:endParaRPr lang="en-US" sz="1600" dirty="0"/>
                    </a:p>
                  </a:txBody>
                  <a:tcPr>
                    <a:solidFill>
                      <a:srgbClr val="CFE2ED"/>
                    </a:solidFill>
                  </a:tcPr>
                </a:tc>
                <a:tc>
                  <a:txBody>
                    <a:bodyPr/>
                    <a:lstStyle/>
                    <a:p>
                      <a:pPr algn="r"/>
                      <a:r>
                        <a:rPr lang="nb-NO" sz="1600" dirty="0"/>
                        <a:t>198,017</a:t>
                      </a:r>
                      <a:endParaRPr lang="en-US" sz="1600" dirty="0"/>
                    </a:p>
                  </a:txBody>
                  <a:tcPr>
                    <a:solidFill>
                      <a:srgbClr val="CFE2ED"/>
                    </a:solidFill>
                  </a:tcPr>
                </a:tc>
                <a:tc>
                  <a:txBody>
                    <a:bodyPr/>
                    <a:lstStyle/>
                    <a:p>
                      <a:pPr algn="r"/>
                      <a:r>
                        <a:rPr lang="is-IS" sz="1600" dirty="0"/>
                        <a:t>1,053,849</a:t>
                      </a:r>
                      <a:endParaRPr lang="en-US" sz="1600" dirty="0"/>
                    </a:p>
                  </a:txBody>
                  <a:tcPr>
                    <a:solidFill>
                      <a:srgbClr val="CFE2ED"/>
                    </a:solidFill>
                  </a:tcPr>
                </a:tc>
                <a:extLst>
                  <a:ext uri="{0D108BD9-81ED-4DB2-BD59-A6C34878D82A}">
                    <a16:rowId xmlns:a16="http://schemas.microsoft.com/office/drawing/2014/main" xmlns="" val="10005"/>
                  </a:ext>
                </a:extLst>
              </a:tr>
              <a:tr h="0">
                <a:tc>
                  <a:txBody>
                    <a:bodyPr/>
                    <a:lstStyle/>
                    <a:p>
                      <a:r>
                        <a:rPr lang="en-US" sz="1600" dirty="0"/>
                        <a:t>   Basic</a:t>
                      </a:r>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          1.41</a:t>
                      </a:r>
                    </a:p>
                  </a:txBody>
                  <a:tcPr>
                    <a:solidFill>
                      <a:srgbClr val="CFE2ED"/>
                    </a:solidFill>
                  </a:tcPr>
                </a:tc>
                <a:tc>
                  <a:txBody>
                    <a:bodyPr/>
                    <a:lstStyle/>
                    <a:p>
                      <a:pPr algn="r"/>
                      <a:r>
                        <a:rPr lang="is-IS" sz="1600" dirty="0"/>
                        <a:t>$         3.78</a:t>
                      </a:r>
                      <a:endParaRPr lang="en-US" sz="1600" dirty="0"/>
                    </a:p>
                  </a:txBody>
                  <a:tcPr>
                    <a:solidFill>
                      <a:srgbClr val="CFE2ED"/>
                    </a:solidFill>
                  </a:tcPr>
                </a:tc>
                <a:tc>
                  <a:txBody>
                    <a:bodyPr/>
                    <a:lstStyle/>
                    <a:p>
                      <a:pPr algn="r"/>
                      <a:r>
                        <a:rPr lang="is-IS" sz="1600" dirty="0"/>
                        <a:t>$         4.04</a:t>
                      </a:r>
                      <a:endParaRPr lang="en-US" sz="1600" dirty="0"/>
                    </a:p>
                  </a:txBody>
                  <a:tcPr>
                    <a:solidFill>
                      <a:srgbClr val="CFE2ED"/>
                    </a:solidFill>
                  </a:tcPr>
                </a:tc>
                <a:tc>
                  <a:txBody>
                    <a:bodyPr/>
                    <a:lstStyle/>
                    <a:p>
                      <a:pPr algn="r"/>
                      <a:r>
                        <a:rPr lang="is-IS" sz="1600" dirty="0"/>
                        <a:t>$         2.15</a:t>
                      </a:r>
                      <a:endParaRPr lang="en-US" sz="1600" dirty="0"/>
                    </a:p>
                  </a:txBody>
                  <a:tcPr>
                    <a:solidFill>
                      <a:srgbClr val="CFE2ED"/>
                    </a:solidFill>
                  </a:tcPr>
                </a:tc>
                <a:tc>
                  <a:txBody>
                    <a:bodyPr/>
                    <a:lstStyle/>
                    <a:p>
                      <a:pPr algn="r"/>
                      <a:r>
                        <a:rPr lang="is-IS" sz="1600" dirty="0"/>
                        <a:t>$          11.38 </a:t>
                      </a:r>
                      <a:endParaRPr lang="en-US" sz="1600" dirty="0"/>
                    </a:p>
                  </a:txBody>
                  <a:tcPr>
                    <a:solidFill>
                      <a:srgbClr val="CFE2ED"/>
                    </a:solidFill>
                  </a:tcPr>
                </a:tc>
                <a:extLst>
                  <a:ext uri="{0D108BD9-81ED-4DB2-BD59-A6C34878D82A}">
                    <a16:rowId xmlns:a16="http://schemas.microsoft.com/office/drawing/2014/main" xmlns="" val="10006"/>
                  </a:ext>
                </a:extLst>
              </a:tr>
              <a:tr h="0">
                <a:tc>
                  <a:txBody>
                    <a:bodyPr/>
                    <a:lstStyle/>
                    <a:p>
                      <a:r>
                        <a:rPr lang="en-US" sz="1600" dirty="0"/>
                        <a:t>   Diluted</a:t>
                      </a:r>
                    </a:p>
                  </a:txBody>
                  <a:tcPr>
                    <a:solidFill>
                      <a:srgbClr val="CFE2ED"/>
                    </a:solidFill>
                  </a:tcPr>
                </a:tc>
                <a:tc>
                  <a:txBody>
                    <a:bodyPr/>
                    <a:lstStyle/>
                    <a:p>
                      <a:pPr algn="r"/>
                      <a:r>
                        <a:rPr lang="is-IS" sz="1600" dirty="0"/>
                        <a:t>$          1.38</a:t>
                      </a:r>
                      <a:endParaRPr lang="en-US" sz="1600" dirty="0"/>
                    </a:p>
                  </a:txBody>
                  <a:tcPr>
                    <a:solidFill>
                      <a:srgbClr val="CFE2ED"/>
                    </a:solidFill>
                  </a:tcPr>
                </a:tc>
                <a:tc>
                  <a:txBody>
                    <a:bodyPr/>
                    <a:lstStyle/>
                    <a:p>
                      <a:pPr algn="r"/>
                      <a:r>
                        <a:rPr lang="is-IS" sz="1600" dirty="0"/>
                        <a:t>$         3.70</a:t>
                      </a:r>
                      <a:endParaRPr lang="en-US" sz="1600" dirty="0"/>
                    </a:p>
                  </a:txBody>
                  <a:tcPr>
                    <a:solidFill>
                      <a:srgbClr val="CFE2ED"/>
                    </a:solidFill>
                  </a:tcPr>
                </a:tc>
                <a:tc>
                  <a:txBody>
                    <a:bodyPr/>
                    <a:lstStyle/>
                    <a:p>
                      <a:pPr algn="r"/>
                      <a:r>
                        <a:rPr lang="is-IS" sz="1600" dirty="0"/>
                        <a:t>$         3.96</a:t>
                      </a:r>
                      <a:endParaRPr lang="en-US" sz="1600" dirty="0"/>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         2.12</a:t>
                      </a:r>
                    </a:p>
                  </a:txBody>
                  <a:tcPr>
                    <a:solidFill>
                      <a:srgbClr val="CFE2ED"/>
                    </a:solidFill>
                  </a:tcPr>
                </a:tc>
                <a:tc>
                  <a:txBody>
                    <a:bodyPr/>
                    <a:lstStyle/>
                    <a:p>
                      <a:pPr algn="r"/>
                      <a:r>
                        <a:rPr lang="is-IS" sz="1600" dirty="0"/>
                        <a:t>$          11.16 </a:t>
                      </a:r>
                      <a:endParaRPr lang="en-US" sz="1600" dirty="0"/>
                    </a:p>
                  </a:txBody>
                  <a:tcPr>
                    <a:solidFill>
                      <a:srgbClr val="CFE2ED"/>
                    </a:solidFill>
                  </a:tcPr>
                </a:tc>
                <a:extLst>
                  <a:ext uri="{0D108BD9-81ED-4DB2-BD59-A6C34878D82A}">
                    <a16:rowId xmlns:a16="http://schemas.microsoft.com/office/drawing/2014/main" xmlns="" val="10007"/>
                  </a:ext>
                </a:extLst>
              </a:tr>
            </a:tbl>
          </a:graphicData>
        </a:graphic>
      </p:graphicFrame>
      <p:sp>
        <p:nvSpPr>
          <p:cNvPr id="6" name="Content Placeholder 2"/>
          <p:cNvSpPr>
            <a:spLocks noGrp="1"/>
          </p:cNvSpPr>
          <p:nvPr>
            <p:ph idx="1"/>
          </p:nvPr>
        </p:nvSpPr>
        <p:spPr>
          <a:xfrm>
            <a:off x="755576" y="1412776"/>
            <a:ext cx="8013600" cy="5305649"/>
          </a:xfrm>
        </p:spPr>
        <p:txBody>
          <a:bodyPr>
            <a:normAutofit/>
          </a:bodyPr>
          <a:lstStyle/>
          <a:p>
            <a:r>
              <a:rPr lang="en-US" sz="2400" dirty="0"/>
              <a:t>Interim reports are issued for periods of </a:t>
            </a:r>
            <a:r>
              <a:rPr lang="en-US" sz="2400" b="1" dirty="0">
                <a:solidFill>
                  <a:srgbClr val="C00000"/>
                </a:solidFill>
              </a:rPr>
              <a:t>less than a year</a:t>
            </a:r>
            <a:r>
              <a:rPr lang="en-US" sz="2400" dirty="0"/>
              <a:t>, typically as quarterly financial </a:t>
            </a:r>
            <a:r>
              <a:rPr lang="en-US" sz="2400" dirty="0" smtClean="0"/>
              <a:t>statements</a:t>
            </a:r>
            <a:endParaRPr lang="en-US" sz="2600" dirty="0"/>
          </a:p>
        </p:txBody>
      </p:sp>
    </p:spTree>
    <p:extLst>
      <p:ext uri="{BB962C8B-B14F-4D97-AF65-F5344CB8AC3E}">
        <p14:creationId xmlns:p14="http://schemas.microsoft.com/office/powerpoint/2010/main" val="9902688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532439" cy="1444625"/>
          </a:xfrm>
        </p:spPr>
        <p:txBody>
          <a:bodyPr>
            <a:normAutofit/>
          </a:bodyPr>
          <a:lstStyle/>
          <a:p>
            <a:pPr algn="ctr"/>
            <a:r>
              <a:rPr lang="en-IN" sz="3100" dirty="0"/>
              <a:t>Interim </a:t>
            </a:r>
            <a:r>
              <a:rPr lang="en-IN" sz="3100" dirty="0" smtClean="0"/>
              <a:t>Reporting—Revenues &amp; Expenses and Unusual Items</a:t>
            </a:r>
            <a:endParaRPr lang="en-US" sz="3100" dirty="0"/>
          </a:p>
        </p:txBody>
      </p:sp>
      <p:sp>
        <p:nvSpPr>
          <p:cNvPr id="3" name="Content Placeholder 2"/>
          <p:cNvSpPr>
            <a:spLocks noGrp="1"/>
          </p:cNvSpPr>
          <p:nvPr>
            <p:ph idx="1"/>
          </p:nvPr>
        </p:nvSpPr>
        <p:spPr>
          <a:xfrm>
            <a:off x="761999" y="1196752"/>
            <a:ext cx="8013600" cy="5305649"/>
          </a:xfrm>
        </p:spPr>
        <p:txBody>
          <a:bodyPr>
            <a:normAutofit lnSpcReduction="10000"/>
          </a:bodyPr>
          <a:lstStyle/>
          <a:p>
            <a:pPr marL="0" indent="0">
              <a:buNone/>
            </a:pPr>
            <a:r>
              <a:rPr lang="en-US" sz="2400" b="1" dirty="0">
                <a:solidFill>
                  <a:srgbClr val="C00000"/>
                </a:solidFill>
              </a:rPr>
              <a:t>Reporting Revenues and Expenses:</a:t>
            </a:r>
          </a:p>
          <a:p>
            <a:r>
              <a:rPr lang="en-US" sz="2400" dirty="0" smtClean="0"/>
              <a:t>Most </a:t>
            </a:r>
            <a:r>
              <a:rPr lang="en-US" sz="2400" dirty="0"/>
              <a:t>revenues and expenses are recognized using the same accounting principles applicable to annual reporting</a:t>
            </a:r>
          </a:p>
          <a:p>
            <a:r>
              <a:rPr lang="en-IN" sz="2400" dirty="0"/>
              <a:t>Most are recognized in interim periods as incurred</a:t>
            </a:r>
          </a:p>
          <a:p>
            <a:r>
              <a:rPr lang="en-IN" sz="2400" dirty="0"/>
              <a:t>An expenditure that benefits more than just the period in which it is incurred, should be allocated among the periods benefited </a:t>
            </a:r>
          </a:p>
          <a:p>
            <a:r>
              <a:rPr lang="en-IN" sz="2400" dirty="0"/>
              <a:t>Income tax expense at each interim date should be based on estimates of the effective tax rate for the whole </a:t>
            </a:r>
            <a:r>
              <a:rPr lang="en-IN" sz="2400" dirty="0" smtClean="0"/>
              <a:t>year</a:t>
            </a:r>
          </a:p>
          <a:p>
            <a:pPr marL="0" indent="0">
              <a:buNone/>
            </a:pPr>
            <a:r>
              <a:rPr lang="en-IN" sz="2400" b="1" dirty="0">
                <a:solidFill>
                  <a:srgbClr val="C00000"/>
                </a:solidFill>
              </a:rPr>
              <a:t>Reporting Unusual Items:</a:t>
            </a:r>
          </a:p>
          <a:p>
            <a:r>
              <a:rPr lang="en-IN" sz="2400" dirty="0" smtClean="0"/>
              <a:t>Discontinued </a:t>
            </a:r>
            <a:r>
              <a:rPr lang="en-IN" sz="2400" dirty="0"/>
              <a:t>operations should be reported separately in the interim period in which they occur</a:t>
            </a:r>
          </a:p>
          <a:p>
            <a:pPr lvl="1"/>
            <a:r>
              <a:rPr lang="en-US" sz="2400" dirty="0"/>
              <a:t>Not allocated among individual quarters</a:t>
            </a:r>
            <a:endParaRPr lang="en-IN" sz="2400" dirty="0"/>
          </a:p>
          <a:p>
            <a:pPr marL="457200" lvl="1" indent="0">
              <a:buNone/>
            </a:pPr>
            <a:endParaRPr lang="en-US" sz="2600" dirty="0"/>
          </a:p>
        </p:txBody>
      </p:sp>
      <p:sp>
        <p:nvSpPr>
          <p:cNvPr id="4"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spTree>
    <p:extLst>
      <p:ext uri="{BB962C8B-B14F-4D97-AF65-F5344CB8AC3E}">
        <p14:creationId xmlns:p14="http://schemas.microsoft.com/office/powerpoint/2010/main" val="23167966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lvl="0" indent="0">
              <a:buNone/>
            </a:pPr>
            <a:r>
              <a:rPr lang="en-IN" sz="2800" b="1" dirty="0" smtClean="0">
                <a:solidFill>
                  <a:srgbClr val="C00000"/>
                </a:solidFill>
              </a:rPr>
              <a:t>Earnings Per Share:</a:t>
            </a:r>
          </a:p>
          <a:p>
            <a:r>
              <a:rPr lang="en-IN" sz="2800" dirty="0" smtClean="0"/>
              <a:t>Quarterly EPS calculations follow the same procedures as annual calculations</a:t>
            </a:r>
          </a:p>
          <a:p>
            <a:r>
              <a:rPr lang="en-IN" sz="2800" dirty="0" smtClean="0"/>
              <a:t>Based on conditions actually existing during the particular interim period</a:t>
            </a:r>
          </a:p>
          <a:p>
            <a:pPr marL="0" indent="0">
              <a:buNone/>
            </a:pPr>
            <a:endParaRPr lang="en-IN" sz="2800" b="1" dirty="0" smtClean="0">
              <a:solidFill>
                <a:srgbClr val="2E75B6"/>
              </a:solidFill>
            </a:endParaRPr>
          </a:p>
          <a:p>
            <a:pPr marL="0" indent="0">
              <a:buNone/>
            </a:pPr>
            <a:r>
              <a:rPr lang="en-IN" sz="2800" b="1" dirty="0" smtClean="0">
                <a:solidFill>
                  <a:srgbClr val="C00000"/>
                </a:solidFill>
              </a:rPr>
              <a:t>Reporting </a:t>
            </a:r>
            <a:r>
              <a:rPr lang="en-IN" sz="2800" b="1" dirty="0">
                <a:solidFill>
                  <a:srgbClr val="C00000"/>
                </a:solidFill>
              </a:rPr>
              <a:t>Accounting Changes:</a:t>
            </a:r>
          </a:p>
          <a:p>
            <a:r>
              <a:rPr lang="en-US" sz="2800" dirty="0"/>
              <a:t>Reported retrospectively by applying the changes to prior financial statements</a:t>
            </a:r>
          </a:p>
          <a:p>
            <a:r>
              <a:rPr lang="en-US" sz="2800" dirty="0"/>
              <a:t>Disclose how that change affected</a:t>
            </a:r>
          </a:p>
          <a:p>
            <a:pPr lvl="1"/>
            <a:r>
              <a:rPr lang="en-US" sz="2400" dirty="0"/>
              <a:t>Income from continuing operations</a:t>
            </a:r>
          </a:p>
          <a:p>
            <a:pPr lvl="1"/>
            <a:r>
              <a:rPr lang="en-US" sz="2400" dirty="0"/>
              <a:t>Net income</a:t>
            </a:r>
          </a:p>
          <a:p>
            <a:pPr lvl="1"/>
            <a:r>
              <a:rPr lang="en-US" sz="2400" dirty="0"/>
              <a:t>Related per share amounts for the </a:t>
            </a:r>
            <a:r>
              <a:rPr lang="en-US" sz="2400" dirty="0" err="1"/>
              <a:t>postchange</a:t>
            </a:r>
            <a:r>
              <a:rPr lang="en-US" sz="2400" dirty="0"/>
              <a:t> interim period</a:t>
            </a:r>
          </a:p>
          <a:p>
            <a:endParaRPr lang="en-IN" sz="3200" b="1" dirty="0">
              <a:solidFill>
                <a:schemeClr val="accent3">
                  <a:lumMod val="50000"/>
                </a:schemeClr>
              </a:solidFill>
            </a:endParaRPr>
          </a:p>
        </p:txBody>
      </p:sp>
      <p:sp>
        <p:nvSpPr>
          <p:cNvPr id="5" name="Title 1"/>
          <p:cNvSpPr>
            <a:spLocks noGrp="1"/>
          </p:cNvSpPr>
          <p:nvPr>
            <p:ph type="title"/>
          </p:nvPr>
        </p:nvSpPr>
        <p:spPr>
          <a:xfrm>
            <a:off x="761999" y="0"/>
            <a:ext cx="8382000" cy="1444625"/>
          </a:xfrm>
        </p:spPr>
        <p:txBody>
          <a:bodyPr/>
          <a:lstStyle/>
          <a:p>
            <a:pPr algn="ctr"/>
            <a:r>
              <a:rPr lang="en-IN" dirty="0"/>
              <a:t>Interim </a:t>
            </a:r>
            <a:r>
              <a:rPr lang="en-IN" dirty="0" smtClean="0"/>
              <a:t>Reporting—Earnings </a:t>
            </a:r>
            <a:r>
              <a:rPr lang="en-IN" dirty="0"/>
              <a:t>per </a:t>
            </a:r>
            <a:r>
              <a:rPr lang="en-IN" dirty="0" smtClean="0"/>
              <a:t>Share and Accounting Changes</a:t>
            </a:r>
            <a:endParaRPr lang="en-US" dirty="0"/>
          </a:p>
        </p:txBody>
      </p:sp>
      <p:sp>
        <p:nvSpPr>
          <p:cNvPr id="6"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spTree>
    <p:extLst>
      <p:ext uri="{BB962C8B-B14F-4D97-AF65-F5344CB8AC3E}">
        <p14:creationId xmlns:p14="http://schemas.microsoft.com/office/powerpoint/2010/main" val="6934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500"/>
                                        <p:tgtEl>
                                          <p:spTgt spid="3">
                                            <p:txEl>
                                              <p:pRg st="8" end="8"/>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lgn="ctr"/>
            <a:r>
              <a:rPr lang="en-IN" dirty="0"/>
              <a:t>Interim </a:t>
            </a:r>
            <a:r>
              <a:rPr lang="en-IN" dirty="0" smtClean="0"/>
              <a:t>Reporting—Minimum </a:t>
            </a:r>
            <a:r>
              <a:rPr lang="en-IN" dirty="0"/>
              <a:t>Disclosures</a:t>
            </a:r>
            <a:endParaRPr lang="en-US" dirty="0"/>
          </a:p>
        </p:txBody>
      </p:sp>
      <p:sp>
        <p:nvSpPr>
          <p:cNvPr id="3" name="Content Placeholder 2"/>
          <p:cNvSpPr>
            <a:spLocks noGrp="1"/>
          </p:cNvSpPr>
          <p:nvPr>
            <p:ph idx="1"/>
          </p:nvPr>
        </p:nvSpPr>
        <p:spPr/>
        <p:txBody>
          <a:bodyPr>
            <a:noAutofit/>
          </a:bodyPr>
          <a:lstStyle/>
          <a:p>
            <a:r>
              <a:rPr lang="en-IN" sz="2400" dirty="0"/>
              <a:t>Sales, income taxes, and net income</a:t>
            </a:r>
          </a:p>
          <a:p>
            <a:r>
              <a:rPr lang="en-IN" sz="2400" dirty="0"/>
              <a:t>Earnings per share</a:t>
            </a:r>
          </a:p>
          <a:p>
            <a:r>
              <a:rPr lang="en-IN" sz="2400" dirty="0"/>
              <a:t>Seasonal revenues, costs, and expenses</a:t>
            </a:r>
          </a:p>
          <a:p>
            <a:r>
              <a:rPr lang="en-IN" sz="2400" dirty="0"/>
              <a:t>Significant changes in estimates for income taxes</a:t>
            </a:r>
          </a:p>
          <a:p>
            <a:r>
              <a:rPr lang="en-IN" sz="2400" dirty="0"/>
              <a:t>Discontinued operations and unusual items</a:t>
            </a:r>
          </a:p>
          <a:p>
            <a:r>
              <a:rPr lang="en-IN" sz="2400" dirty="0"/>
              <a:t>Contingencies</a:t>
            </a:r>
          </a:p>
          <a:p>
            <a:r>
              <a:rPr lang="en-IN" sz="2400" dirty="0"/>
              <a:t>Changes in accounting principles or estimates</a:t>
            </a:r>
          </a:p>
          <a:p>
            <a:r>
              <a:rPr lang="en-IN" sz="2400" dirty="0"/>
              <a:t>Information about fair value of financial instruments and the methods and assumptions used to estimate fair values</a:t>
            </a:r>
          </a:p>
          <a:p>
            <a:r>
              <a:rPr lang="en-IN" sz="2400" dirty="0"/>
              <a:t>Significant changes in financial position</a:t>
            </a:r>
          </a:p>
        </p:txBody>
      </p:sp>
      <p:sp>
        <p:nvSpPr>
          <p:cNvPr id="6"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spTree>
    <p:extLst>
      <p:ext uri="{BB962C8B-B14F-4D97-AF65-F5344CB8AC3E}">
        <p14:creationId xmlns:p14="http://schemas.microsoft.com/office/powerpoint/2010/main" val="29485648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Standards—Interim </a:t>
            </a:r>
            <a:r>
              <a:rPr lang="en-US" dirty="0"/>
              <a:t>Reporting</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2904901590"/>
              </p:ext>
            </p:extLst>
          </p:nvPr>
        </p:nvGraphicFramePr>
        <p:xfrm>
          <a:off x="683568" y="1669769"/>
          <a:ext cx="8352928" cy="387095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4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t>Interim 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marL="0" indent="0">
                        <a:buFont typeface="Arial" panose="020B0604020202020204" pitchFamily="34" charset="0"/>
                        <a:buNone/>
                      </a:pPr>
                      <a:r>
                        <a:rPr lang="en-US" sz="1800" dirty="0"/>
                        <a:t>Costs are accrued or deferred and then</a:t>
                      </a:r>
                      <a:r>
                        <a:rPr lang="en-US" sz="1800" baseline="0" dirty="0"/>
                        <a:t> charged to each of the periods they benefit.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a:solidFill>
                            <a:schemeClr val="tx1"/>
                          </a:solidFill>
                          <a:latin typeface="+mn-lt"/>
                          <a:ea typeface="+mn-ea"/>
                          <a:cs typeface="+mn-cs"/>
                        </a:rPr>
                        <a:t>Requires that a company apply the same accounting policies in its interim financial statements as it applies in its annual financial statements. Costs are expensed entirely in the period in which they occur.</a:t>
                      </a:r>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135857">
                <a:tc>
                  <a:txBody>
                    <a:bodyPr/>
                    <a:lstStyle/>
                    <a:p>
                      <a:r>
                        <a:rPr lang="en-US" sz="1800" dirty="0"/>
                        <a:t>Interim period income is less volatile</a:t>
                      </a:r>
                      <a:r>
                        <a:rPr lang="en-US" sz="1800" baseline="0" dirty="0"/>
                        <a:t> than under IFRS.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Interim period income is more </a:t>
                      </a:r>
                      <a:r>
                        <a:rPr lang="en-IN" sz="1800" b="0" i="0" u="none" strike="noStrike" kern="1200" baseline="0" dirty="0">
                          <a:solidFill>
                            <a:schemeClr val="tx1"/>
                          </a:solidFill>
                          <a:latin typeface="+mn-lt"/>
                          <a:ea typeface="+mn-ea"/>
                          <a:cs typeface="+mn-cs"/>
                        </a:rPr>
                        <a:t>volatile under IFRS than under U.S. GAAP.</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r h="135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Income taxes are </a:t>
                      </a:r>
                      <a:r>
                        <a:rPr lang="en-IN" sz="1800" b="0" i="0" u="none" strike="noStrike" kern="1200" baseline="0" dirty="0">
                          <a:solidFill>
                            <a:schemeClr val="tx1"/>
                          </a:solidFill>
                          <a:latin typeface="+mn-lt"/>
                          <a:ea typeface="+mn-ea"/>
                          <a:cs typeface="+mn-cs"/>
                        </a:rPr>
                        <a:t>accounted for based on an estimate of the tax rate expected to apply for the entire year.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US" sz="1800" dirty="0"/>
                        <a:t>Same as under 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861705161"/>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4</a:t>
            </a:r>
          </a:p>
        </p:txBody>
      </p:sp>
    </p:spTree>
    <p:extLst>
      <p:ext uri="{BB962C8B-B14F-4D97-AF65-F5344CB8AC3E}">
        <p14:creationId xmlns:p14="http://schemas.microsoft.com/office/powerpoint/2010/main" val="284041352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Income Statement:</a:t>
            </a:r>
            <a:r>
              <a:rPr lang="en-US" dirty="0"/>
              <a:t/>
            </a:r>
            <a:br>
              <a:rPr lang="en-US" dirty="0"/>
            </a:br>
            <a:r>
              <a:rPr lang="en-US" dirty="0" smtClean="0"/>
              <a:t>Sherwin Williams Company</a:t>
            </a:r>
            <a:endParaRPr lang="en-US" dirty="0"/>
          </a:p>
        </p:txBody>
      </p:sp>
      <p:sp>
        <p:nvSpPr>
          <p:cNvPr id="7"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graphicFrame>
        <p:nvGraphicFramePr>
          <p:cNvPr id="8" name="Content Placeholder 3"/>
          <p:cNvGraphicFramePr>
            <a:graphicFrameLocks noGrp="1"/>
          </p:cNvGraphicFramePr>
          <p:nvPr>
            <p:ph idx="1"/>
            <p:extLst>
              <p:ext uri="{D42A27DB-BD31-4B8C-83A1-F6EECF244321}">
                <p14:modId xmlns:p14="http://schemas.microsoft.com/office/powerpoint/2010/main" val="682200466"/>
              </p:ext>
            </p:extLst>
          </p:nvPr>
        </p:nvGraphicFramePr>
        <p:xfrm>
          <a:off x="1835694" y="1268759"/>
          <a:ext cx="6048674" cy="5256585"/>
        </p:xfrm>
        <a:graphic>
          <a:graphicData uri="http://schemas.openxmlformats.org/drawingml/2006/table">
            <a:tbl>
              <a:tblPr firstRow="1" bandRow="1">
                <a:tableStyleId>{2D5ABB26-0587-4C30-8999-92F81FD0307C}</a:tableStyleId>
              </a:tblPr>
              <a:tblGrid>
                <a:gridCol w="2996929">
                  <a:extLst>
                    <a:ext uri="{9D8B030D-6E8A-4147-A177-3AD203B41FA5}">
                      <a16:colId xmlns:a16="http://schemas.microsoft.com/office/drawing/2014/main" xmlns="" val="20000"/>
                    </a:ext>
                  </a:extLst>
                </a:gridCol>
                <a:gridCol w="1620875">
                  <a:extLst>
                    <a:ext uri="{9D8B030D-6E8A-4147-A177-3AD203B41FA5}">
                      <a16:colId xmlns:a16="http://schemas.microsoft.com/office/drawing/2014/main" xmlns="" val="20001"/>
                    </a:ext>
                  </a:extLst>
                </a:gridCol>
                <a:gridCol w="1430870">
                  <a:extLst>
                    <a:ext uri="{9D8B030D-6E8A-4147-A177-3AD203B41FA5}">
                      <a16:colId xmlns:a16="http://schemas.microsoft.com/office/drawing/2014/main" xmlns="" val="20002"/>
                    </a:ext>
                  </a:extLst>
                </a:gridCol>
              </a:tblGrid>
              <a:tr h="931286">
                <a:tc gridSpan="2">
                  <a:txBody>
                    <a:bodyPr/>
                    <a:lstStyle/>
                    <a:p>
                      <a:r>
                        <a:rPr lang="en-US" sz="1800" b="1" dirty="0"/>
                        <a:t>Statement</a:t>
                      </a:r>
                      <a:r>
                        <a:rPr lang="en-US" sz="1800" b="1" baseline="0" dirty="0"/>
                        <a:t> of Consolidated Income</a:t>
                      </a:r>
                    </a:p>
                    <a:p>
                      <a:r>
                        <a:rPr lang="en-US" sz="1800" b="0" baseline="0" dirty="0"/>
                        <a:t>(In thousands, except per share data)</a:t>
                      </a:r>
                    </a:p>
                    <a:p>
                      <a:endParaRPr lang="en-US" sz="1800" b="1"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200" dirty="0"/>
                    </a:p>
                  </a:txBody>
                  <a:tcPr>
                    <a:lnB w="12700" cap="flat" cmpd="sng" algn="ctr">
                      <a:solidFill>
                        <a:scrgbClr r="0" g="0" b="0"/>
                      </a:solidFill>
                      <a:prstDash val="solid"/>
                      <a:round/>
                      <a:headEnd type="none" w="med" len="med"/>
                      <a:tailEnd type="none" w="med" len="med"/>
                    </a:lnB>
                  </a:tcPr>
                </a:tc>
                <a:tc>
                  <a:txBody>
                    <a:bodyPr/>
                    <a:lstStyle/>
                    <a:p>
                      <a:pPr algn="r"/>
                      <a:r>
                        <a:rPr lang="en-US" sz="1800" b="1" dirty="0"/>
                        <a:t>2015</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93209">
                <a:tc>
                  <a:txBody>
                    <a:bodyPr/>
                    <a:lstStyle/>
                    <a:p>
                      <a:r>
                        <a:rPr lang="en-US" sz="1800" dirty="0"/>
                        <a:t>Net sales</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a:txBody>
                    <a:bodyPr/>
                    <a:lstStyle/>
                    <a:p>
                      <a:endParaRPr lang="en-US" sz="1800" dirty="0"/>
                    </a:p>
                  </a:txBody>
                  <a:tcPr>
                    <a:lnT w="12700" cap="flat" cmpd="sng" algn="ctr">
                      <a:solidFill>
                        <a:scrgbClr r="0" g="0" b="0"/>
                      </a:solidFill>
                      <a:prstDash val="solid"/>
                      <a:round/>
                      <a:headEnd type="none" w="med" len="med"/>
                      <a:tailEnd type="none" w="med" len="med"/>
                    </a:lnT>
                    <a:solidFill>
                      <a:srgbClr val="FFFAB0"/>
                    </a:solidFill>
                  </a:tcPr>
                </a:tc>
                <a:tc>
                  <a:txBody>
                    <a:bodyPr/>
                    <a:lstStyle/>
                    <a:p>
                      <a:pPr algn="r"/>
                      <a:r>
                        <a:rPr lang="en-US" sz="1800" dirty="0"/>
                        <a:t>$11,339,304</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93209">
                <a:tc>
                  <a:txBody>
                    <a:bodyPr/>
                    <a:lstStyle/>
                    <a:p>
                      <a:r>
                        <a:rPr lang="en-US" sz="1800" dirty="0"/>
                        <a:t>Cost of goods sold</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u="sng" dirty="0"/>
                        <a:t>   5,780,078</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393209">
                <a:tc>
                  <a:txBody>
                    <a:bodyPr/>
                    <a:lstStyle/>
                    <a:p>
                      <a:r>
                        <a:rPr lang="en-US" sz="1800" dirty="0"/>
                        <a:t>   Gross profit</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5,559,226</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93209">
                <a:tc gridSpan="2">
                  <a:txBody>
                    <a:bodyPr/>
                    <a:lstStyle/>
                    <a:p>
                      <a:r>
                        <a:rPr lang="en-US" sz="1800" dirty="0"/>
                        <a:t>Selling, general, and administrative expenses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dirty="0"/>
                    </a:p>
                  </a:txBody>
                  <a:tcPr/>
                </a:tc>
                <a:tc>
                  <a:txBody>
                    <a:bodyPr/>
                    <a:lstStyle/>
                    <a:p>
                      <a:pPr algn="r"/>
                      <a:r>
                        <a:rPr lang="en-US" sz="1800" u="sng" dirty="0"/>
                        <a:t>   3,943,786</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93209">
                <a:tc>
                  <a:txBody>
                    <a:bodyPr/>
                    <a:lstStyle/>
                    <a:p>
                      <a:r>
                        <a:rPr lang="en-US" sz="1800" dirty="0"/>
                        <a:t>   Operating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1,615,440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93209">
                <a:tc>
                  <a:txBody>
                    <a:bodyPr/>
                    <a:lstStyle/>
                    <a:p>
                      <a:r>
                        <a:rPr lang="en-US" sz="1800" dirty="0"/>
                        <a:t>Interest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(61,791)</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393209">
                <a:tc gridSpan="2">
                  <a:txBody>
                    <a:bodyPr/>
                    <a:lstStyle/>
                    <a:p>
                      <a:r>
                        <a:rPr lang="en-US" sz="1800" dirty="0"/>
                        <a:t>Interest</a:t>
                      </a:r>
                      <a:r>
                        <a:rPr lang="en-US" sz="1800" baseline="0" dirty="0"/>
                        <a:t> and investment income</a:t>
                      </a:r>
                      <a:endParaRPr lang="en-US" sz="1800" dirty="0"/>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sz="1200" dirty="0"/>
                    </a:p>
                  </a:txBody>
                  <a:tcPr/>
                </a:tc>
                <a:tc>
                  <a:txBody>
                    <a:bodyPr/>
                    <a:lstStyle/>
                    <a:p>
                      <a:pPr algn="r"/>
                      <a:r>
                        <a:rPr lang="en-US" sz="1800" dirty="0"/>
                        <a:t>1,399</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393209">
                <a:tc>
                  <a:txBody>
                    <a:bodyPr/>
                    <a:lstStyle/>
                    <a:p>
                      <a:r>
                        <a:rPr lang="en-US" sz="1800" dirty="0"/>
                        <a:t>Other expenses</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u="sng" dirty="0"/>
                        <a:t>       (6,082)</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93209">
                <a:tc>
                  <a:txBody>
                    <a:bodyPr/>
                    <a:lstStyle/>
                    <a:p>
                      <a:r>
                        <a:rPr lang="en-US" sz="1800" dirty="0"/>
                        <a:t>   Income before </a:t>
                      </a:r>
                      <a:r>
                        <a:rPr lang="en-US" sz="1800"/>
                        <a:t>income </a:t>
                      </a:r>
                      <a:r>
                        <a:rPr lang="en-US" sz="1800" smtClean="0"/>
                        <a:t>taxes</a:t>
                      </a:r>
                      <a:endParaRPr lang="en-US" sz="18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1,548,966</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93209">
                <a:tc>
                  <a:txBody>
                    <a:bodyPr/>
                    <a:lstStyle/>
                    <a:p>
                      <a:r>
                        <a:rPr lang="en-US" sz="1800" dirty="0"/>
                        <a:t>Income tax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u="sng" dirty="0"/>
                        <a:t>     495,117</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0"/>
                  </a:ext>
                </a:extLst>
              </a:tr>
              <a:tr h="393209">
                <a:tc>
                  <a:txBody>
                    <a:bodyPr/>
                    <a:lstStyle/>
                    <a:p>
                      <a:r>
                        <a:rPr lang="en-US" sz="1800" dirty="0"/>
                        <a:t>   Net income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sz="1800" dirty="0"/>
                    </a:p>
                  </a:txBody>
                  <a:tcPr>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800" u="dbl" baseline="0" dirty="0"/>
                        <a:t>$ 1,053,849</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1"/>
                  </a:ext>
                </a:extLst>
              </a:tr>
            </a:tbl>
          </a:graphicData>
        </a:graphic>
      </p:graphicFrame>
      <p:sp>
        <p:nvSpPr>
          <p:cNvPr id="11" name="Rectangle 10"/>
          <p:cNvSpPr/>
          <p:nvPr/>
        </p:nvSpPr>
        <p:spPr>
          <a:xfrm>
            <a:off x="1835696" y="2276872"/>
            <a:ext cx="6048672" cy="1872208"/>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835696" y="4248302"/>
            <a:ext cx="6048672" cy="1412946"/>
          </a:xfrm>
          <a:prstGeom prst="rect">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835696" y="5779008"/>
            <a:ext cx="6048672" cy="74633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8000"/>
              </a:solidFill>
            </a:endParaRPr>
          </a:p>
        </p:txBody>
      </p:sp>
    </p:spTree>
    <p:extLst>
      <p:ext uri="{BB962C8B-B14F-4D97-AF65-F5344CB8AC3E}">
        <p14:creationId xmlns:p14="http://schemas.microsoft.com/office/powerpoint/2010/main" val="6107272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15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3"/>
          <p:cNvGraphicFramePr>
            <a:graphicFrameLocks/>
          </p:cNvGraphicFramePr>
          <p:nvPr>
            <p:extLst>
              <p:ext uri="{D42A27DB-BD31-4B8C-83A1-F6EECF244321}">
                <p14:modId xmlns:p14="http://schemas.microsoft.com/office/powerpoint/2010/main" val="3527253085"/>
              </p:ext>
            </p:extLst>
          </p:nvPr>
        </p:nvGraphicFramePr>
        <p:xfrm>
          <a:off x="2699792" y="2492896"/>
          <a:ext cx="4320480" cy="4023360"/>
        </p:xfrm>
        <a:graphic>
          <a:graphicData uri="http://schemas.openxmlformats.org/drawingml/2006/table">
            <a:tbl>
              <a:tblPr firstRow="1" bandRow="1">
                <a:tableStyleId>{2D5ABB26-0587-4C30-8999-92F81FD0307C}</a:tableStyleId>
              </a:tblPr>
              <a:tblGrid>
                <a:gridCol w="2376264">
                  <a:extLst>
                    <a:ext uri="{9D8B030D-6E8A-4147-A177-3AD203B41FA5}">
                      <a16:colId xmlns:a16="http://schemas.microsoft.com/office/drawing/2014/main" xmlns="" val="20000"/>
                    </a:ext>
                  </a:extLst>
                </a:gridCol>
                <a:gridCol w="1008112">
                  <a:extLst>
                    <a:ext uri="{9D8B030D-6E8A-4147-A177-3AD203B41FA5}">
                      <a16:colId xmlns:a16="http://schemas.microsoft.com/office/drawing/2014/main" xmlns="" val="20001"/>
                    </a:ext>
                  </a:extLst>
                </a:gridCol>
                <a:gridCol w="936104">
                  <a:extLst>
                    <a:ext uri="{9D8B030D-6E8A-4147-A177-3AD203B41FA5}">
                      <a16:colId xmlns:a16="http://schemas.microsoft.com/office/drawing/2014/main" xmlns="" val="20002"/>
                    </a:ext>
                  </a:extLst>
                </a:gridCol>
              </a:tblGrid>
              <a:tr h="673947">
                <a:tc gridSpan="3">
                  <a:txBody>
                    <a:bodyPr/>
                    <a:lstStyle/>
                    <a:p>
                      <a:pPr algn="ctr"/>
                      <a:r>
                        <a:rPr lang="en-US" sz="1400" b="1" dirty="0"/>
                        <a:t>MAXWELL GEAR CORPORATION</a:t>
                      </a:r>
                    </a:p>
                    <a:p>
                      <a:pPr algn="ctr"/>
                      <a:r>
                        <a:rPr lang="en-US" sz="1400" b="1" dirty="0"/>
                        <a:t>Income Statement</a:t>
                      </a:r>
                    </a:p>
                    <a:p>
                      <a:pPr algn="ctr"/>
                      <a:r>
                        <a:rPr lang="en-US" sz="1400" b="1" dirty="0"/>
                        <a:t>For the Year Ended December 31, 2018</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200" dirty="0"/>
                    </a:p>
                  </a:txBody>
                  <a:tcPr>
                    <a:lnB w="12700" cap="flat" cmpd="sng" algn="ctr">
                      <a:solidFill>
                        <a:scrgbClr r="0" g="0" b="0"/>
                      </a:solidFill>
                      <a:prstDash val="solid"/>
                      <a:round/>
                      <a:headEnd type="none" w="med" len="med"/>
                      <a:tailEnd type="none" w="med" len="med"/>
                    </a:lnB>
                  </a:tcPr>
                </a:tc>
                <a:tc hMerge="1">
                  <a:txBody>
                    <a:bodyPr/>
                    <a:lstStyle/>
                    <a:p>
                      <a:pPr algn="r"/>
                      <a:endParaRPr lang="en-US" sz="1200" b="1" dirty="0"/>
                    </a:p>
                  </a:txBody>
                  <a:tcPr anchor="b">
                    <a:lnB w="12700" cap="flat" cmpd="sng" algn="ctr">
                      <a:solidFill>
                        <a:scrgbClr r="0" g="0" b="0"/>
                      </a:solidFill>
                      <a:prstDash val="solid"/>
                      <a:round/>
                      <a:headEnd type="none" w="med" len="med"/>
                      <a:tailEnd type="none" w="med" len="med"/>
                    </a:lnB>
                    <a:solidFill>
                      <a:srgbClr val="FBEFCF"/>
                    </a:solidFill>
                  </a:tcPr>
                </a:tc>
                <a:extLst>
                  <a:ext uri="{0D108BD9-81ED-4DB2-BD59-A6C34878D82A}">
                    <a16:rowId xmlns:a16="http://schemas.microsoft.com/office/drawing/2014/main" xmlns="" val="10000"/>
                  </a:ext>
                </a:extLst>
              </a:tr>
              <a:tr h="0">
                <a:tc>
                  <a:txBody>
                    <a:bodyPr/>
                    <a:lstStyle/>
                    <a:p>
                      <a:r>
                        <a:rPr lang="en-US" sz="1400" dirty="0"/>
                        <a:t>Revenues and gains: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Sales</a:t>
                      </a:r>
                    </a:p>
                    <a:p>
                      <a:r>
                        <a:rPr lang="en-US" sz="1400" dirty="0"/>
                        <a:t>   Interest</a:t>
                      </a:r>
                      <a:r>
                        <a:rPr lang="en-US" sz="1400" baseline="0" dirty="0"/>
                        <a:t> and dividends</a:t>
                      </a:r>
                    </a:p>
                    <a:p>
                      <a:r>
                        <a:rPr lang="en-US" sz="1400" dirty="0"/>
                        <a:t>   Gain on sale of investments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       Total </a:t>
                      </a:r>
                      <a:r>
                        <a:rPr lang="en-US" sz="1400" dirty="0"/>
                        <a:t>revenues and gains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Expenses and losses: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Cost</a:t>
                      </a:r>
                      <a:r>
                        <a:rPr lang="en-US" sz="1400" baseline="0" dirty="0"/>
                        <a:t> of goods sold</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Selling</a:t>
                      </a:r>
                    </a:p>
                    <a:p>
                      <a:r>
                        <a:rPr lang="en-US" sz="1400" dirty="0"/>
                        <a:t>   General and administrative</a:t>
                      </a:r>
                    </a:p>
                    <a:p>
                      <a:r>
                        <a:rPr lang="en-US" sz="1400" dirty="0"/>
                        <a:t>   Research and development</a:t>
                      </a:r>
                    </a:p>
                    <a:p>
                      <a:r>
                        <a:rPr lang="en-US" sz="1400" dirty="0"/>
                        <a:t>   Interest</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       Total </a:t>
                      </a:r>
                      <a:r>
                        <a:rPr lang="en-US" sz="1400" dirty="0"/>
                        <a:t>expenses and losses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Income before income taxes</a:t>
                      </a:r>
                    </a:p>
                    <a:p>
                      <a:r>
                        <a:rPr lang="en-US" sz="1400" dirty="0" smtClean="0"/>
                        <a:t>Income </a:t>
                      </a:r>
                      <a:r>
                        <a:rPr lang="en-US" sz="1400" dirty="0"/>
                        <a:t>tax expense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Net income</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$573,522</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26,400</a:t>
                      </a:r>
                    </a:p>
                    <a:p>
                      <a:pPr algn="r"/>
                      <a:r>
                        <a:rPr lang="en-US" sz="1400" u="sng" dirty="0"/>
                        <a:t>     5,500</a:t>
                      </a:r>
                    </a:p>
                    <a:p>
                      <a:pPr algn="r"/>
                      <a:endParaRPr lang="en-US" sz="1400" u="sng" dirty="0"/>
                    </a:p>
                    <a:p>
                      <a:pPr algn="r"/>
                      <a:endParaRPr lang="en-US" sz="1400" u="sng"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$302,371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47,431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24,888</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16,300</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14,522</a:t>
                      </a:r>
                      <a:endParaRPr lang="en-US" sz="1400" dirty="0"/>
                    </a:p>
                    <a:p>
                      <a:pPr algn="r"/>
                      <a:endParaRPr lang="en-US" sz="1400" dirty="0"/>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605,422</a:t>
                      </a:r>
                    </a:p>
                    <a:p>
                      <a:pPr algn="r"/>
                      <a:endParaRPr lang="en-US" sz="1400" dirty="0"/>
                    </a:p>
                    <a:p>
                      <a:pPr algn="r"/>
                      <a:endParaRPr lang="en-US" sz="1400" dirty="0"/>
                    </a:p>
                    <a:p>
                      <a:pPr algn="r"/>
                      <a:endParaRPr lang="en-US" sz="1400" dirty="0"/>
                    </a:p>
                    <a:p>
                      <a:pPr algn="r"/>
                      <a:endParaRPr lang="en-US" sz="1400" dirty="0"/>
                    </a:p>
                    <a:p>
                      <a:pPr algn="r"/>
                      <a:endParaRPr lang="en-US" sz="1400" dirty="0"/>
                    </a:p>
                    <a:p>
                      <a:pPr algn="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405,422</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200,000</a:t>
                      </a:r>
                    </a:p>
                    <a:p>
                      <a:pPr algn="r"/>
                      <a:r>
                        <a:rPr lang="en-US" sz="1400" u="sng" dirty="0"/>
                        <a:t>   80,000</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a:t>
                      </a:r>
                      <a:r>
                        <a:rPr lang="en-US" sz="1400" u="dbl" baseline="0" dirty="0"/>
                        <a:t>120,000</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bl>
          </a:graphicData>
        </a:graphic>
      </p:graphicFrame>
      <p:sp>
        <p:nvSpPr>
          <p:cNvPr id="17409" name="Title 1"/>
          <p:cNvSpPr>
            <a:spLocks noGrp="1"/>
          </p:cNvSpPr>
          <p:nvPr>
            <p:ph type="title"/>
          </p:nvPr>
        </p:nvSpPr>
        <p:spPr/>
        <p:txBody>
          <a:bodyPr>
            <a:normAutofit/>
          </a:bodyPr>
          <a:lstStyle/>
          <a:p>
            <a:pPr algn="ctr"/>
            <a:r>
              <a:rPr lang="en-US" sz="3200" b="1" dirty="0">
                <a:solidFill>
                  <a:srgbClr val="0D79A7"/>
                </a:solidFill>
                <a:ea typeface="Adobe Fan Heiti Std B"/>
                <a:cs typeface="Adobe Fan Heiti Std B"/>
              </a:rPr>
              <a:t>Income Statement Formats:</a:t>
            </a:r>
            <a:br>
              <a:rPr lang="en-US" sz="3200" b="1" dirty="0">
                <a:solidFill>
                  <a:srgbClr val="0D79A7"/>
                </a:solidFill>
                <a:ea typeface="Adobe Fan Heiti Std B"/>
                <a:cs typeface="Adobe Fan Heiti Std B"/>
              </a:rPr>
            </a:br>
            <a:r>
              <a:rPr lang="en-US" sz="3200" b="1" dirty="0">
                <a:solidFill>
                  <a:srgbClr val="0D79A7"/>
                </a:solidFill>
                <a:ea typeface="Adobe Fan Heiti Std B"/>
                <a:cs typeface="Adobe Fan Heiti Std B"/>
              </a:rPr>
              <a:t>Single-Step Income Statement</a:t>
            </a:r>
            <a:endParaRPr lang="en-IN" sz="3200" b="1" dirty="0">
              <a:solidFill>
                <a:srgbClr val="0D79A7"/>
              </a:solidFill>
              <a:ea typeface="Adobe Fan Heiti Std B"/>
              <a:cs typeface="Adobe Fan Heiti Std B"/>
            </a:endParaRPr>
          </a:p>
        </p:txBody>
      </p:sp>
      <p:sp>
        <p:nvSpPr>
          <p:cNvPr id="5" name="Content Placeholder 4"/>
          <p:cNvSpPr>
            <a:spLocks noGrp="1"/>
          </p:cNvSpPr>
          <p:nvPr>
            <p:ph idx="1"/>
          </p:nvPr>
        </p:nvSpPr>
        <p:spPr/>
        <p:txBody>
          <a:bodyPr>
            <a:noAutofit/>
          </a:bodyPr>
          <a:lstStyle/>
          <a:p>
            <a:r>
              <a:rPr lang="en-US" sz="2400" dirty="0"/>
              <a:t>First </a:t>
            </a:r>
            <a:r>
              <a:rPr lang="en-US" sz="2400" dirty="0" smtClean="0"/>
              <a:t>all </a:t>
            </a:r>
            <a:r>
              <a:rPr lang="en-US" sz="2400" dirty="0"/>
              <a:t>revenues and </a:t>
            </a:r>
            <a:r>
              <a:rPr lang="en-US" sz="2400" dirty="0" smtClean="0"/>
              <a:t>gains are listed</a:t>
            </a:r>
            <a:endParaRPr lang="en-US" sz="2400" dirty="0"/>
          </a:p>
          <a:p>
            <a:r>
              <a:rPr lang="en-US" sz="2400" dirty="0"/>
              <a:t>Then all expenses and losses are </a:t>
            </a:r>
            <a:r>
              <a:rPr lang="en-US" sz="2400" dirty="0" smtClean="0"/>
              <a:t>listed (other than income taxes)</a:t>
            </a:r>
            <a:endParaRPr lang="en-US" sz="2400" dirty="0"/>
          </a:p>
        </p:txBody>
      </p:sp>
      <p:sp>
        <p:nvSpPr>
          <p:cNvPr id="11" name="Rectangle 10"/>
          <p:cNvSpPr/>
          <p:nvPr/>
        </p:nvSpPr>
        <p:spPr>
          <a:xfrm>
            <a:off x="2752344" y="3282696"/>
            <a:ext cx="3331824" cy="85039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10" name="Rectangle 9"/>
          <p:cNvSpPr/>
          <p:nvPr/>
        </p:nvSpPr>
        <p:spPr>
          <a:xfrm>
            <a:off x="2752344" y="4346485"/>
            <a:ext cx="3331824" cy="12961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8"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Tree>
    <p:extLst>
      <p:ext uri="{BB962C8B-B14F-4D97-AF65-F5344CB8AC3E}">
        <p14:creationId xmlns:p14="http://schemas.microsoft.com/office/powerpoint/2010/main" val="25107018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26847</TotalTime>
  <Words>20063</Words>
  <Application>Microsoft Macintosh PowerPoint</Application>
  <PresentationFormat>On-screen Show (4:3)</PresentationFormat>
  <Paragraphs>1861</Paragraphs>
  <Slides>79</Slides>
  <Notes>79</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79</vt:i4>
      </vt:variant>
    </vt:vector>
  </HeadingPairs>
  <TitlesOfParts>
    <vt:vector size="82" baseType="lpstr">
      <vt:lpstr>Office Theme</vt:lpstr>
      <vt:lpstr>2_Office Theme</vt:lpstr>
      <vt:lpstr>Worksheet</vt:lpstr>
      <vt:lpstr>Chapter 4</vt:lpstr>
      <vt:lpstr>The Income Statement, Comprehensive Income, and the Statement of Cash Flows</vt:lpstr>
      <vt:lpstr>Income Statement Example</vt:lpstr>
      <vt:lpstr>Income from Continuing Operations:  Revenues and Expenses</vt:lpstr>
      <vt:lpstr>Recognition of Expenses</vt:lpstr>
      <vt:lpstr>Income from Continuing Operations: Gains and Losses</vt:lpstr>
      <vt:lpstr>Income from Continuing Operations</vt:lpstr>
      <vt:lpstr>Income Statement: Sherwin Williams Company</vt:lpstr>
      <vt:lpstr>Income Statement Formats: Single-Step Income Statement</vt:lpstr>
      <vt:lpstr>Income Statement Formats:  Multiple-Step Income Statement</vt:lpstr>
      <vt:lpstr>International Financial Reporting Standards—Income Statement Presentation</vt:lpstr>
      <vt:lpstr>Concept Check: Single-Step Income Statements </vt:lpstr>
      <vt:lpstr>Earnings Quality</vt:lpstr>
      <vt:lpstr>Income Smoothing and Classification Shifting</vt:lpstr>
      <vt:lpstr>Concept Check: Temporary Earnings</vt:lpstr>
      <vt:lpstr>Operating Income and Earnings Quality: Partial Income Statement—The Hershey Co.</vt:lpstr>
      <vt:lpstr>Operating Income and Earnings Quality—Restructuring Costs</vt:lpstr>
      <vt:lpstr>Operating Income and Earnings Quality—Other Unusual Items</vt:lpstr>
      <vt:lpstr>Nonoperating Income and Earnings Quality</vt:lpstr>
      <vt:lpstr>Partial Income Statement—Home Depot</vt:lpstr>
      <vt:lpstr>Non-GAAP Earnings</vt:lpstr>
      <vt:lpstr>Concept Check: Restructuring Costs</vt:lpstr>
      <vt:lpstr>Discontinued Operations</vt:lpstr>
      <vt:lpstr>Reporting Discontinued Operations—When the Component Has Been Sold</vt:lpstr>
      <vt:lpstr>Discontinued Operations Example—Component Has Been Sold </vt:lpstr>
      <vt:lpstr>Reporting Discontinued Operations—When the Component is Held for Sale</vt:lpstr>
      <vt:lpstr>Discontinued Operations Example—Component Held for Sale</vt:lpstr>
      <vt:lpstr>Discontinued Operations Disclosure—Abbott Laboratories</vt:lpstr>
      <vt:lpstr>Concept Check: Income from Continuing Operations</vt:lpstr>
      <vt:lpstr>Concept Check: Discontinued Operations</vt:lpstr>
      <vt:lpstr>Concept Check: Continuing Operations Income Before Taxes</vt:lpstr>
      <vt:lpstr>Accounting Changes</vt:lpstr>
      <vt:lpstr>Change in Accounting Principle</vt:lpstr>
      <vt:lpstr>Change in Depreciation, Amortization, or Depletion Method</vt:lpstr>
      <vt:lpstr>Change in Accounting Estimate</vt:lpstr>
      <vt:lpstr>Correction of Accounting Errors</vt:lpstr>
      <vt:lpstr>Prior Period Adjustments</vt:lpstr>
      <vt:lpstr>Earnings per Share Disclosures</vt:lpstr>
      <vt:lpstr>Earnings per Share—Diluted EPS</vt:lpstr>
      <vt:lpstr>EPS Disclosures—Abbott Laboratories</vt:lpstr>
      <vt:lpstr>Concept Check: Accounting Changes</vt:lpstr>
      <vt:lpstr>Comprehensive Income</vt:lpstr>
      <vt:lpstr>Flexibility in Reporting</vt:lpstr>
      <vt:lpstr>Comprehensive Income as a Separate Statement</vt:lpstr>
      <vt:lpstr>Accumulated Other Comprehensive Income</vt:lpstr>
      <vt:lpstr>Shareholders’ Equity—Astro-Med Inc.</vt:lpstr>
      <vt:lpstr>Relationship between Net Income and  Other Comprehensive Income—First Alternative</vt:lpstr>
      <vt:lpstr>Relationship between Net Income and  Other Comprehensive Income—Second Alternative</vt:lpstr>
      <vt:lpstr>International Financial Reporting Standards—Comprehensive Income</vt:lpstr>
      <vt:lpstr>Concept Check: Other Comprehensive Income</vt:lpstr>
      <vt:lpstr>Statement of Cash Flows (SCF)</vt:lpstr>
      <vt:lpstr>Concept Check: Statement of Cash Flows</vt:lpstr>
      <vt:lpstr>Operating Activities</vt:lpstr>
      <vt:lpstr>Direct and Indirect Methods of Reporting</vt:lpstr>
      <vt:lpstr>Contrasting the Direct and Indirect Methods of  Presenting Cash Flows from Operating Activities</vt:lpstr>
      <vt:lpstr>Direct Method of Presenting Cash Flows from Operating Activities</vt:lpstr>
      <vt:lpstr>Indirect Method of Presenting Cash Flows from Operating Activities</vt:lpstr>
      <vt:lpstr>Investing Activities</vt:lpstr>
      <vt:lpstr>Financing Activities</vt:lpstr>
      <vt:lpstr>Statement of Cash Flows—Investing and Financing Activities</vt:lpstr>
      <vt:lpstr>Noncash Investing and Financing Activities</vt:lpstr>
      <vt:lpstr>Concept Check: Operating Activites</vt:lpstr>
      <vt:lpstr>Concept Check: Direct Method</vt:lpstr>
      <vt:lpstr>Concept Check: Operating Cash Flows</vt:lpstr>
      <vt:lpstr>International Financial Reporting Standards—Classification of Cash Flows</vt:lpstr>
      <vt:lpstr>International Financial Reporting Standards—Statement of Cash Flows Example</vt:lpstr>
      <vt:lpstr>Concept Check: IFRS</vt:lpstr>
      <vt:lpstr>Profitability Analysis—Activity Ratios</vt:lpstr>
      <vt:lpstr>Activity Ratios—Receivables Turnover, Average Collection Period</vt:lpstr>
      <vt:lpstr>Activity Ratios—Inventory Turnover</vt:lpstr>
      <vt:lpstr>Profitability Analysis—Profitability Ratios</vt:lpstr>
      <vt:lpstr>Return on Shareholders’ Equity—DuPont Framework</vt:lpstr>
      <vt:lpstr>Concept Check: Inventory Ratios</vt:lpstr>
      <vt:lpstr>Interim Reporting—Sherwin Williams Company</vt:lpstr>
      <vt:lpstr>Interim Reporting—Revenues &amp; Expenses and Unusual Items</vt:lpstr>
      <vt:lpstr>Interim Reporting—Earnings per Share and Accounting Changes</vt:lpstr>
      <vt:lpstr>Interim Reporting—Minimum Disclosures</vt:lpstr>
      <vt:lpstr>International Financial Reporting Standards—Interim Reporting</vt:lpstr>
      <vt:lpstr>End of Chapter 4</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Naveen Raj</dc:creator>
  <cp:lastModifiedBy>Colton Gigot</cp:lastModifiedBy>
  <cp:revision>2398</cp:revision>
  <cp:lastPrinted>2014-12-05T18:29:08Z</cp:lastPrinted>
  <dcterms:created xsi:type="dcterms:W3CDTF">2014-09-04T06:25:15Z</dcterms:created>
  <dcterms:modified xsi:type="dcterms:W3CDTF">2017-04-04T17:36:20Z</dcterms:modified>
</cp:coreProperties>
</file>