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emf" ContentType="image/x-emf"/>
  <Default Extension="xlsx" ContentType="application/vnd.openxmlformats-officedocument.spreadsheetml.sheet"/>
  <Default Extension="vml" ContentType="application/vnd.openxmlformats-officedocument.vmlDrawing"/>
  <Default Extension="wdp" ContentType="image/vnd.ms-photo"/>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embeddings/oleObject1.bin" ContentType="application/vnd.openxmlformats-officedocument.oleObject"/>
  <Override PartName="/ppt/notesSlides/notesSlide54.xml" ContentType="application/vnd.openxmlformats-officedocument.presentationml.notesSlide+xml"/>
  <Override PartName="/ppt/embeddings/oleObject2.bin" ContentType="application/vnd.openxmlformats-officedocument.oleObject"/>
  <Override PartName="/ppt/notesSlides/notesSlide55.xml" ContentType="application/vnd.openxmlformats-officedocument.presentationml.notesSlide+xml"/>
  <Override PartName="/ppt/embeddings/oleObject3.bin" ContentType="application/vnd.openxmlformats-officedocument.oleObject"/>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embeddings/oleObject4.bin" ContentType="application/vnd.openxmlformats-officedocument.oleObject"/>
  <Override PartName="/ppt/notesSlides/notesSlide60.xml" ContentType="application/vnd.openxmlformats-officedocument.presentationml.notesSlide+xml"/>
  <Override PartName="/ppt/embeddings/oleObject5.bin" ContentType="application/vnd.openxmlformats-officedocument.oleObject"/>
  <Override PartName="/ppt/notesSlides/notesSlide61.xml" ContentType="application/vnd.openxmlformats-officedocument.presentationml.notesSlide+xml"/>
  <Override PartName="/ppt/embeddings/oleObject6.bin" ContentType="application/vnd.openxmlformats-officedocument.oleObject"/>
  <Override PartName="/ppt/embeddings/oleObject7.bin" ContentType="application/vnd.openxmlformats-officedocument.oleObject"/>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6" r:id="rId1"/>
  </p:sldMasterIdLst>
  <p:notesMasterIdLst>
    <p:notesMasterId r:id="rId74"/>
  </p:notesMasterIdLst>
  <p:sldIdLst>
    <p:sldId id="266" r:id="rId2"/>
    <p:sldId id="415" r:id="rId3"/>
    <p:sldId id="416" r:id="rId4"/>
    <p:sldId id="460" r:id="rId5"/>
    <p:sldId id="372" r:id="rId6"/>
    <p:sldId id="417" r:id="rId7"/>
    <p:sldId id="375" r:id="rId8"/>
    <p:sldId id="499" r:id="rId9"/>
    <p:sldId id="504" r:id="rId10"/>
    <p:sldId id="378" r:id="rId11"/>
    <p:sldId id="420" r:id="rId12"/>
    <p:sldId id="505" r:id="rId13"/>
    <p:sldId id="506" r:id="rId14"/>
    <p:sldId id="465" r:id="rId15"/>
    <p:sldId id="507" r:id="rId16"/>
    <p:sldId id="467" r:id="rId17"/>
    <p:sldId id="396" r:id="rId18"/>
    <p:sldId id="423" r:id="rId19"/>
    <p:sldId id="424" r:id="rId20"/>
    <p:sldId id="425" r:id="rId21"/>
    <p:sldId id="426" r:id="rId22"/>
    <p:sldId id="469" r:id="rId23"/>
    <p:sldId id="397" r:id="rId24"/>
    <p:sldId id="404" r:id="rId25"/>
    <p:sldId id="470" r:id="rId26"/>
    <p:sldId id="429" r:id="rId27"/>
    <p:sldId id="430" r:id="rId28"/>
    <p:sldId id="431" r:id="rId29"/>
    <p:sldId id="508" r:id="rId30"/>
    <p:sldId id="432" r:id="rId31"/>
    <p:sldId id="398" r:id="rId32"/>
    <p:sldId id="434" r:id="rId33"/>
    <p:sldId id="412" r:id="rId34"/>
    <p:sldId id="490" r:id="rId35"/>
    <p:sldId id="500" r:id="rId36"/>
    <p:sldId id="405" r:id="rId37"/>
    <p:sldId id="512" r:id="rId38"/>
    <p:sldId id="513" r:id="rId39"/>
    <p:sldId id="439" r:id="rId40"/>
    <p:sldId id="501" r:id="rId41"/>
    <p:sldId id="440" r:id="rId42"/>
    <p:sldId id="485" r:id="rId43"/>
    <p:sldId id="502" r:id="rId44"/>
    <p:sldId id="442" r:id="rId45"/>
    <p:sldId id="444" r:id="rId46"/>
    <p:sldId id="487" r:id="rId47"/>
    <p:sldId id="445" r:id="rId48"/>
    <p:sldId id="399" r:id="rId49"/>
    <p:sldId id="446" r:id="rId50"/>
    <p:sldId id="447" r:id="rId51"/>
    <p:sldId id="503" r:id="rId52"/>
    <p:sldId id="509" r:id="rId53"/>
    <p:sldId id="449" r:id="rId54"/>
    <p:sldId id="450" r:id="rId55"/>
    <p:sldId id="496" r:id="rId56"/>
    <p:sldId id="400" r:id="rId57"/>
    <p:sldId id="358" r:id="rId58"/>
    <p:sldId id="451" r:id="rId59"/>
    <p:sldId id="497" r:id="rId60"/>
    <p:sldId id="452" r:id="rId61"/>
    <p:sldId id="498" r:id="rId62"/>
    <p:sldId id="453" r:id="rId63"/>
    <p:sldId id="510" r:id="rId64"/>
    <p:sldId id="511" r:id="rId65"/>
    <p:sldId id="414" r:id="rId66"/>
    <p:sldId id="454" r:id="rId67"/>
    <p:sldId id="458" r:id="rId68"/>
    <p:sldId id="457" r:id="rId69"/>
    <p:sldId id="459" r:id="rId70"/>
    <p:sldId id="370" r:id="rId71"/>
    <p:sldId id="514" r:id="rId72"/>
    <p:sldId id="328" r:id="rId73"/>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521415D9-36F7-43E2-AB2F-B90AF26B5E84}">
      <p14:sectionLst xmlns:p14="http://schemas.microsoft.com/office/powerpoint/2010/main">
        <p14:section name="Default Section" id="{B11D9092-2D5A-4497-9FA5-CA266B8C35D3}">
          <p14:sldIdLst>
            <p14:sldId id="266"/>
            <p14:sldId id="415"/>
            <p14:sldId id="416"/>
            <p14:sldId id="460"/>
            <p14:sldId id="372"/>
            <p14:sldId id="417"/>
            <p14:sldId id="375"/>
            <p14:sldId id="499"/>
            <p14:sldId id="504"/>
            <p14:sldId id="378"/>
            <p14:sldId id="420"/>
            <p14:sldId id="505"/>
            <p14:sldId id="506"/>
            <p14:sldId id="465"/>
            <p14:sldId id="507"/>
            <p14:sldId id="467"/>
            <p14:sldId id="396"/>
            <p14:sldId id="423"/>
            <p14:sldId id="424"/>
            <p14:sldId id="425"/>
            <p14:sldId id="426"/>
            <p14:sldId id="469"/>
            <p14:sldId id="397"/>
            <p14:sldId id="404"/>
            <p14:sldId id="470"/>
            <p14:sldId id="429"/>
            <p14:sldId id="430"/>
            <p14:sldId id="431"/>
            <p14:sldId id="508"/>
            <p14:sldId id="432"/>
            <p14:sldId id="398"/>
            <p14:sldId id="434"/>
            <p14:sldId id="412"/>
            <p14:sldId id="490"/>
            <p14:sldId id="500"/>
            <p14:sldId id="405"/>
            <p14:sldId id="512"/>
            <p14:sldId id="513"/>
            <p14:sldId id="439"/>
            <p14:sldId id="501"/>
            <p14:sldId id="440"/>
            <p14:sldId id="485"/>
            <p14:sldId id="502"/>
            <p14:sldId id="442"/>
            <p14:sldId id="444"/>
            <p14:sldId id="487"/>
            <p14:sldId id="445"/>
            <p14:sldId id="399"/>
            <p14:sldId id="446"/>
            <p14:sldId id="447"/>
            <p14:sldId id="503"/>
            <p14:sldId id="509"/>
            <p14:sldId id="449"/>
            <p14:sldId id="450"/>
            <p14:sldId id="496"/>
            <p14:sldId id="400"/>
            <p14:sldId id="358"/>
            <p14:sldId id="451"/>
            <p14:sldId id="497"/>
            <p14:sldId id="452"/>
            <p14:sldId id="498"/>
            <p14:sldId id="453"/>
            <p14:sldId id="510"/>
            <p14:sldId id="511"/>
            <p14:sldId id="414"/>
            <p14:sldId id="454"/>
            <p14:sldId id="458"/>
            <p14:sldId id="457"/>
            <p14:sldId id="459"/>
            <p14:sldId id="370"/>
            <p14:sldId id="514"/>
            <p14:sldId id="328"/>
          </p14:sldIdLst>
        </p14:section>
      </p14:sectionLst>
    </p:ext>
    <p:ext uri="{EFAFB233-063F-42B5-8137-9DF3F51BA10A}">
      <p15:sldGuideLst xmlns="" xmlns:p15="http://schemas.microsoft.com/office/powerpoint/2012/main">
        <p15:guide id="1" orient="horz" pos="2928" userDrawn="1">
          <p15:clr>
            <a:srgbClr val="A4A3A4"/>
          </p15:clr>
        </p15:guide>
        <p15:guide id="2" pos="3072" userDrawn="1">
          <p15:clr>
            <a:srgbClr val="A4A3A4"/>
          </p15:clr>
        </p15:guide>
        <p15:guide id="3" orient="horz" pos="3312" userDrawn="1">
          <p15:clr>
            <a:srgbClr val="A4A3A4"/>
          </p15:clr>
        </p15:guide>
        <p15:guide id="4" orient="horz" pos="2832">
          <p15:clr>
            <a:srgbClr val="A4A3A4"/>
          </p15:clr>
        </p15:guide>
        <p15:guide id="5" orient="horz" pos="1200" userDrawn="1">
          <p15:clr>
            <a:srgbClr val="A4A3A4"/>
          </p15:clr>
        </p15:guide>
        <p15:guide id="6" pos="1604">
          <p15:clr>
            <a:srgbClr val="A4A3A4"/>
          </p15:clr>
        </p15:guide>
        <p15:guide id="7" orient="horz" pos="3847">
          <p15:clr>
            <a:srgbClr val="A4A3A4"/>
          </p15:clr>
        </p15:guide>
        <p15:guide id="8" orient="horz" pos="3360">
          <p15:clr>
            <a:srgbClr val="A4A3A4"/>
          </p15:clr>
        </p15:guide>
        <p15:guide id="9" orient="horz" pos="2119">
          <p15:clr>
            <a:srgbClr val="A4A3A4"/>
          </p15:clr>
        </p15:guide>
        <p15:guide id="10" pos="5606">
          <p15:clr>
            <a:srgbClr val="A4A3A4"/>
          </p15:clr>
        </p15:guide>
        <p15:guide id="11" pos="4577">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Danielle McLimore" initials="DM [6]" lastIdx="1" clrIdx="6">
    <p:extLst/>
  </p:cmAuthor>
  <p:cmAuthor id="1" name="Sucharita Mandal" initials="SM" lastIdx="4" clrIdx="0">
    <p:extLst/>
  </p:cmAuthor>
  <p:cmAuthor id="8" name="Danielle McLimore" initials="DM [7]" lastIdx="1" clrIdx="7">
    <p:extLst/>
  </p:cmAuthor>
  <p:cmAuthor id="2" name="Danielle McLimore" initials="DM" lastIdx="1" clrIdx="1">
    <p:extLst/>
  </p:cmAuthor>
  <p:cmAuthor id="9" name="Danielle McLimore" initials="DM [8]" lastIdx="1" clrIdx="8">
    <p:extLst/>
  </p:cmAuthor>
  <p:cmAuthor id="3" name="Danielle McLimore" initials="DM [2]" lastIdx="1" clrIdx="2">
    <p:extLst/>
  </p:cmAuthor>
  <p:cmAuthor id="10" name="Danielle McLimore" initials="DM [9]" lastIdx="1" clrIdx="9">
    <p:extLst/>
  </p:cmAuthor>
  <p:cmAuthor id="4" name="Danielle McLimore" initials="DM [3]" lastIdx="1" clrIdx="3">
    <p:extLst/>
  </p:cmAuthor>
  <p:cmAuthor id="11" name="Colton Gigot" initials="CG" lastIdx="0" clrIdx="10"/>
  <p:cmAuthor id="5" name="Danielle McLimore" initials="DM [4]" lastIdx="1" clrIdx="4">
    <p:extLst/>
  </p:cmAuthor>
  <p:cmAuthor id="12" name="Christina S" initials="CS" lastIdx="46" clrIdx="11">
    <p:extLst/>
  </p:cmAuthor>
  <p:cmAuthor id="6" name="Danielle McLimore" initials="DM [5]" lastIdx="1" clrIdx="5">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373"/>
    <a:srgbClr val="841F27"/>
    <a:srgbClr val="D7E4BD"/>
    <a:srgbClr val="0070C0"/>
    <a:srgbClr val="000099"/>
    <a:srgbClr val="C00000"/>
    <a:srgbClr val="FFFAB0"/>
    <a:srgbClr val="000000"/>
    <a:srgbClr val="FFFFCC"/>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854" autoAdjust="0"/>
    <p:restoredTop sz="68237" autoAdjust="0"/>
  </p:normalViewPr>
  <p:slideViewPr>
    <p:cSldViewPr snapToGrid="0">
      <p:cViewPr varScale="1">
        <p:scale>
          <a:sx n="83" d="100"/>
          <a:sy n="83" d="100"/>
        </p:scale>
        <p:origin x="-1592" y="-104"/>
      </p:cViewPr>
      <p:guideLst>
        <p:guide orient="horz" pos="2928"/>
        <p:guide orient="horz" pos="3312"/>
        <p:guide orient="horz" pos="2832"/>
        <p:guide orient="horz" pos="1200"/>
        <p:guide orient="horz" pos="3847"/>
        <p:guide orient="horz" pos="3360"/>
        <p:guide orient="horz" pos="2119"/>
        <p:guide pos="3072"/>
        <p:guide pos="1604"/>
        <p:guide pos="5606"/>
        <p:guide pos="4577"/>
      </p:guideLst>
    </p:cSldViewPr>
  </p:slideViewPr>
  <p:notesTextViewPr>
    <p:cViewPr>
      <p:scale>
        <a:sx n="125" d="100"/>
        <a:sy n="125" d="100"/>
      </p:scale>
      <p:origin x="0" y="0"/>
    </p:cViewPr>
  </p:notesTextViewPr>
  <p:sorterViewPr>
    <p:cViewPr>
      <p:scale>
        <a:sx n="100" d="100"/>
        <a:sy n="100" d="100"/>
      </p:scale>
      <p:origin x="0" y="0"/>
    </p:cViewPr>
  </p:sorterViewPr>
  <p:notesViewPr>
    <p:cSldViewPr snapToGrid="0">
      <p:cViewPr varScale="1">
        <p:scale>
          <a:sx n="53" d="100"/>
          <a:sy n="53" d="100"/>
        </p:scale>
        <p:origin x="-2856"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80" Type="http://schemas.openxmlformats.org/officeDocument/2006/relationships/tableStyles" Target="tableStyles.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73" Type="http://schemas.openxmlformats.org/officeDocument/2006/relationships/slide" Target="slides/slide72.xml"/><Relationship Id="rId74" Type="http://schemas.openxmlformats.org/officeDocument/2006/relationships/notesMaster" Target="notesMasters/notesMaster1.xml"/><Relationship Id="rId75" Type="http://schemas.openxmlformats.org/officeDocument/2006/relationships/printerSettings" Target="printerSettings/printerSettings1.bin"/><Relationship Id="rId76" Type="http://schemas.openxmlformats.org/officeDocument/2006/relationships/commentAuthors" Target="commentAuthors.xml"/><Relationship Id="rId77" Type="http://schemas.openxmlformats.org/officeDocument/2006/relationships/presProps" Target="presProps.xml"/><Relationship Id="rId78" Type="http://schemas.openxmlformats.org/officeDocument/2006/relationships/viewProps" Target="viewProps.xml"/><Relationship Id="rId79" Type="http://schemas.openxmlformats.org/officeDocument/2006/relationships/theme" Target="theme/theme1.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1.emf"/><Relationship Id="rId2" Type="http://schemas.openxmlformats.org/officeDocument/2006/relationships/image" Target="../media/image1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IN"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79E83DAC-D1A4-4B5F-BCE4-C97B764A1B83}" type="datetimeFigureOut">
              <a:rPr lang="en-IN"/>
              <a:pPr>
                <a:defRPr/>
              </a:pPr>
              <a:t>4/4/17</a:t>
            </a:fld>
            <a:endParaRPr lang="en-IN"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IN"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IN"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IN"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7CB2D331-82EA-48E0-910E-15F90698289F}" type="slidenum">
              <a:rPr lang="en-IN"/>
              <a:pPr>
                <a:defRPr/>
              </a:pPr>
              <a:t>‹#›</a:t>
            </a:fld>
            <a:endParaRPr lang="en-IN" dirty="0"/>
          </a:p>
        </p:txBody>
      </p:sp>
    </p:spTree>
    <p:extLst>
      <p:ext uri="{BB962C8B-B14F-4D97-AF65-F5344CB8AC3E}">
        <p14:creationId xmlns:p14="http://schemas.microsoft.com/office/powerpoint/2010/main" val="2033040853"/>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purpose of this chapter is to provide an overview of the balance sheet and financial disclosures and to explore how this information is used by decision makers.</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a:t>
            </a:fld>
            <a:endParaRPr lang="en-IN" dirty="0"/>
          </a:p>
        </p:txBody>
      </p:sp>
    </p:spTree>
    <p:extLst>
      <p:ext uri="{BB962C8B-B14F-4D97-AF65-F5344CB8AC3E}">
        <p14:creationId xmlns:p14="http://schemas.microsoft.com/office/powerpoint/2010/main" val="18566323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It is common practice for the individual current assets to be listed in the order of their liquidity (estimated amount of time it would take to convert the asset to cash).</a:t>
            </a:r>
          </a:p>
          <a:p>
            <a:r>
              <a:rPr lang="en-US" sz="1200" b="0" i="0" u="none" strike="noStrike" kern="1200" baseline="0" dirty="0">
                <a:solidFill>
                  <a:schemeClr val="tx1"/>
                </a:solidFill>
                <a:latin typeface="+mn-lt"/>
                <a:ea typeface="+mn-ea"/>
                <a:cs typeface="+mn-cs"/>
              </a:rPr>
              <a:t>-Cash and cash equivalents</a:t>
            </a:r>
          </a:p>
          <a:p>
            <a:r>
              <a:rPr lang="en-US" sz="1200" b="0" i="0" u="none" strike="noStrike" kern="1200" baseline="0" dirty="0">
                <a:solidFill>
                  <a:schemeClr val="tx1"/>
                </a:solidFill>
                <a:latin typeface="+mn-lt"/>
                <a:ea typeface="+mn-ea"/>
                <a:cs typeface="+mn-cs"/>
              </a:rPr>
              <a:t>-Short-term investments</a:t>
            </a:r>
          </a:p>
          <a:p>
            <a:r>
              <a:rPr lang="en-US" sz="1200" b="0" i="0" u="none" strike="noStrike" kern="1200" baseline="0" dirty="0">
                <a:solidFill>
                  <a:schemeClr val="tx1"/>
                </a:solidFill>
                <a:latin typeface="+mn-lt"/>
                <a:ea typeface="+mn-ea"/>
                <a:cs typeface="+mn-cs"/>
              </a:rPr>
              <a:t>-Accounts receivable</a:t>
            </a:r>
          </a:p>
          <a:p>
            <a:r>
              <a:rPr lang="en-US" sz="1200" b="0" i="0" u="none" strike="noStrike" kern="1200" baseline="0" dirty="0">
                <a:solidFill>
                  <a:schemeClr val="tx1"/>
                </a:solidFill>
                <a:latin typeface="+mn-lt"/>
                <a:ea typeface="+mn-ea"/>
                <a:cs typeface="+mn-cs"/>
              </a:rPr>
              <a:t>-Inventories</a:t>
            </a:r>
          </a:p>
          <a:p>
            <a:r>
              <a:rPr lang="en-US" sz="1200" b="0" i="0" u="none" strike="noStrike" kern="1200" baseline="0" dirty="0">
                <a:solidFill>
                  <a:schemeClr val="tx1"/>
                </a:solidFill>
                <a:latin typeface="+mn-lt"/>
                <a:ea typeface="+mn-ea"/>
                <a:cs typeface="+mn-cs"/>
              </a:rPr>
              <a:t>-Prepaid expenses</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a:t>
            </a:fld>
            <a:endParaRPr lang="en-IN" dirty="0"/>
          </a:p>
        </p:txBody>
      </p:sp>
    </p:spTree>
    <p:extLst>
      <p:ext uri="{BB962C8B-B14F-4D97-AF65-F5344CB8AC3E}">
        <p14:creationId xmlns:p14="http://schemas.microsoft.com/office/powerpoint/2010/main" val="5435532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fr-FR" dirty="0"/>
              <a:t>Illustration 3–3 Current Assets—Nike, Inc</a:t>
            </a:r>
            <a:r>
              <a:rPr lang="fr-FR" dirty="0" smtClean="0"/>
              <a:t>.</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Here is an illustration of the current asset sections of Nike’s balance sheets for the years ended May 31, 2015, and May 31, 2014. </a:t>
            </a:r>
            <a:r>
              <a:rPr lang="en-US" b="0" i="0" dirty="0" smtClean="0"/>
              <a:t>Cash</a:t>
            </a:r>
            <a:r>
              <a:rPr lang="en-US" b="0" i="0" baseline="0" dirty="0" smtClean="0"/>
              <a:t> </a:t>
            </a:r>
            <a:r>
              <a:rPr lang="en-US" b="0" i="0" baseline="0" dirty="0"/>
              <a:t>is the most liquid current asset, and therefore always listed first. </a:t>
            </a:r>
            <a:r>
              <a:rPr lang="en-US" sz="1200" b="0" i="0" u="none" strike="noStrike" kern="1200" baseline="0" dirty="0">
                <a:solidFill>
                  <a:schemeClr val="tx1"/>
                </a:solidFill>
                <a:latin typeface="+mn-lt"/>
                <a:ea typeface="+mn-ea"/>
                <a:cs typeface="+mn-cs"/>
              </a:rPr>
              <a:t>Sometimes </a:t>
            </a:r>
            <a:r>
              <a:rPr lang="en-US" sz="1200" b="0" i="0" u="none" strike="noStrike" kern="1200" baseline="0" dirty="0" smtClean="0">
                <a:solidFill>
                  <a:schemeClr val="tx1"/>
                </a:solidFill>
                <a:latin typeface="+mn-lt"/>
                <a:ea typeface="+mn-ea"/>
                <a:cs typeface="+mn-cs"/>
              </a:rPr>
              <a:t>a portion </a:t>
            </a:r>
            <a:r>
              <a:rPr lang="en-US" sz="1200" b="0" i="0" u="none" strike="noStrike" kern="1200" baseline="0" dirty="0">
                <a:solidFill>
                  <a:schemeClr val="tx1"/>
                </a:solidFill>
                <a:latin typeface="+mn-lt"/>
                <a:ea typeface="+mn-ea"/>
                <a:cs typeface="+mn-cs"/>
              </a:rPr>
              <a:t>of the cash may be restricted for some particular use, </a:t>
            </a:r>
            <a:r>
              <a:rPr lang="en-US" sz="1200" b="0" i="0" u="none" strike="noStrike" kern="1200" baseline="0" dirty="0" smtClean="0">
                <a:solidFill>
                  <a:schemeClr val="tx1"/>
                </a:solidFill>
                <a:latin typeface="+mn-lt"/>
                <a:ea typeface="+mn-ea"/>
                <a:cs typeface="+mn-cs"/>
              </a:rPr>
              <a:t>for example</a:t>
            </a:r>
            <a:r>
              <a:rPr lang="en-US" sz="1200" b="0" i="0" u="none" strike="noStrike" kern="1200" baseline="0" dirty="0">
                <a:solidFill>
                  <a:schemeClr val="tx1"/>
                </a:solidFill>
                <a:latin typeface="+mn-lt"/>
                <a:ea typeface="+mn-ea"/>
                <a:cs typeface="+mn-cs"/>
              </a:rPr>
              <a:t>, to repay </a:t>
            </a:r>
            <a:r>
              <a:rPr lang="en-US" sz="1200" b="0" i="0" u="none" strike="noStrike" kern="1200" baseline="0" dirty="0" smtClean="0">
                <a:solidFill>
                  <a:schemeClr val="tx1"/>
                </a:solidFill>
                <a:latin typeface="+mn-lt"/>
                <a:ea typeface="+mn-ea"/>
                <a:cs typeface="+mn-cs"/>
              </a:rPr>
              <a:t>debt, to purchase equipment, </a:t>
            </a:r>
            <a:r>
              <a:rPr lang="en-US" sz="1200" b="0" i="0" u="none" strike="noStrike" kern="1200" baseline="0" dirty="0">
                <a:solidFill>
                  <a:schemeClr val="tx1"/>
                </a:solidFill>
                <a:latin typeface="+mn-lt"/>
                <a:ea typeface="+mn-ea"/>
                <a:cs typeface="+mn-cs"/>
              </a:rPr>
              <a:t>or so on. This restricted cash is classified as a current asset if it is expected to be used within one year, </a:t>
            </a:r>
            <a:r>
              <a:rPr lang="en-US" sz="1200" b="0" i="0" u="none" strike="noStrike" kern="1200" baseline="0" dirty="0" smtClean="0">
                <a:solidFill>
                  <a:schemeClr val="tx1"/>
                </a:solidFill>
                <a:latin typeface="+mn-lt"/>
                <a:ea typeface="+mn-ea"/>
                <a:cs typeface="+mn-cs"/>
              </a:rPr>
              <a:t>otherwise it is classified </a:t>
            </a:r>
            <a:r>
              <a:rPr lang="en-US" sz="1200" b="0" i="0" u="none" strike="noStrike" kern="1200" baseline="0" dirty="0">
                <a:solidFill>
                  <a:schemeClr val="tx1"/>
                </a:solidFill>
                <a:latin typeface="+mn-lt"/>
                <a:ea typeface="+mn-ea"/>
                <a:cs typeface="+mn-cs"/>
              </a:rPr>
              <a:t>as a </a:t>
            </a:r>
            <a:r>
              <a:rPr lang="en-US" sz="1200" b="0" i="0" u="none" strike="noStrike" kern="1200" baseline="0" dirty="0" smtClean="0">
                <a:solidFill>
                  <a:schemeClr val="tx1"/>
                </a:solidFill>
                <a:latin typeface="+mn-lt"/>
                <a:ea typeface="+mn-ea"/>
                <a:cs typeface="+mn-cs"/>
              </a:rPr>
              <a:t>long-term </a:t>
            </a:r>
            <a:r>
              <a:rPr lang="en-US" sz="1200" b="0" i="0" u="none" strike="noStrike" kern="1200" baseline="0" dirty="0">
                <a:solidFill>
                  <a:schemeClr val="tx1"/>
                </a:solidFill>
                <a:latin typeface="+mn-lt"/>
                <a:ea typeface="+mn-ea"/>
                <a:cs typeface="+mn-cs"/>
              </a:rPr>
              <a:t>asset. </a:t>
            </a:r>
            <a:r>
              <a:rPr lang="en-US" b="0" i="0" baseline="0" dirty="0"/>
              <a:t>We’ll discuss cash and some of the other items listed next.</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11</a:t>
            </a:fld>
            <a:endParaRPr lang="en-IN" dirty="0"/>
          </a:p>
        </p:txBody>
      </p:sp>
    </p:spTree>
    <p:extLst>
      <p:ext uri="{BB962C8B-B14F-4D97-AF65-F5344CB8AC3E}">
        <p14:creationId xmlns:p14="http://schemas.microsoft.com/office/powerpoint/2010/main" val="16962655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The most liquid asset, cash, is listed first. Cash includes cash on hand and in banks that is available for use in the operations of the business and such items as bank drafts, cashier’s checks, and money orders. </a:t>
            </a:r>
            <a:r>
              <a:rPr lang="en-US" sz="1200" b="1" i="0" u="none" strike="noStrike" kern="1200" baseline="0" dirty="0" smtClean="0">
                <a:solidFill>
                  <a:schemeClr val="tx1"/>
                </a:solidFill>
                <a:latin typeface="+mn-lt"/>
                <a:ea typeface="+mn-ea"/>
                <a:cs typeface="+mn-cs"/>
              </a:rPr>
              <a:t>Cash equivalents </a:t>
            </a:r>
            <a:r>
              <a:rPr lang="en-US" sz="1200" b="0" i="0" u="none" strike="noStrike" kern="1200" baseline="0" dirty="0" smtClean="0">
                <a:solidFill>
                  <a:schemeClr val="tx1"/>
                </a:solidFill>
                <a:latin typeface="+mn-lt"/>
                <a:ea typeface="+mn-ea"/>
                <a:cs typeface="+mn-cs"/>
              </a:rPr>
              <a:t>frequently include certain negotiable items such as commercial paper, money market funds, and U.S. treasury bills. These are highly liquid investments that can be quickly converted into cash. Most companies draw a distinction between investments classified as cash equivalents and the next category of current assets, short-term investments, according to the scheduled maturity of the investment. It is common practice to classify investments that have a maturity date of three months or less from the date of purchase as cash equivalents.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Cash that is restricted for a special purpose and not available for current operations should not be included in the primary balance of cash and cash equivalents. These restrictions could include future plans to repay debt, purchase equipment, or make investments. Restricted cash is classified as a current asset if it is expected to be used within one year. Otherwise, restricted cash is classified as a long-term asset.</a:t>
            </a: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12</a:t>
            </a:fld>
            <a:endParaRPr lang="en-IN" dirty="0"/>
          </a:p>
        </p:txBody>
      </p:sp>
    </p:spTree>
    <p:extLst>
      <p:ext uri="{BB962C8B-B14F-4D97-AF65-F5344CB8AC3E}">
        <p14:creationId xmlns:p14="http://schemas.microsoft.com/office/powerpoint/2010/main" val="24871170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Liquid investments not classified as cash equivalents are reported as </a:t>
            </a:r>
            <a:r>
              <a:rPr lang="en-US" sz="1200" b="1" i="0" u="none" strike="noStrike" kern="1200" baseline="0" dirty="0" smtClean="0">
                <a:solidFill>
                  <a:schemeClr val="tx1"/>
                </a:solidFill>
                <a:latin typeface="+mn-lt"/>
                <a:ea typeface="+mn-ea"/>
                <a:cs typeface="+mn-cs"/>
              </a:rPr>
              <a:t>short-term investments</a:t>
            </a:r>
            <a:r>
              <a:rPr lang="en-US" sz="1200" b="0" i="0" u="none" strike="noStrike" kern="1200" baseline="0" dirty="0" smtClean="0">
                <a:solidFill>
                  <a:schemeClr val="tx1"/>
                </a:solidFill>
                <a:latin typeface="+mn-lt"/>
                <a:ea typeface="+mn-ea"/>
                <a:cs typeface="+mn-cs"/>
              </a:rPr>
              <a:t>, sometimes called temporary investments or short-term marketable securities.</a:t>
            </a:r>
          </a:p>
          <a:p>
            <a:endParaRPr lang="en-US" sz="1200" b="0" i="0" u="none" strike="noStrike" kern="1200" baseline="0" dirty="0" smtClean="0">
              <a:solidFill>
                <a:schemeClr val="tx1"/>
              </a:solidFill>
              <a:latin typeface="+mn-lt"/>
              <a:ea typeface="+mn-ea"/>
              <a:cs typeface="+mn-cs"/>
            </a:endParaRPr>
          </a:p>
          <a:p>
            <a:r>
              <a:rPr lang="en-US" sz="2800" dirty="0" smtClean="0"/>
              <a:t>Investments in stock and debt securities of other corporations are included as short-term investments </a:t>
            </a:r>
            <a:r>
              <a:rPr lang="en-US" sz="2800" i="1" dirty="0" smtClean="0"/>
              <a:t>if</a:t>
            </a:r>
            <a:r>
              <a:rPr lang="en-US" sz="2800" dirty="0" smtClean="0"/>
              <a:t> the company has the ability and intent to sell those securities within the next 12 months or operating cycle, whichever is longer.</a:t>
            </a:r>
            <a:endParaRPr lang="en-US" sz="280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13</a:t>
            </a:fld>
            <a:endParaRPr lang="en-IN" dirty="0"/>
          </a:p>
        </p:txBody>
      </p:sp>
    </p:spTree>
    <p:extLst>
      <p:ext uri="{BB962C8B-B14F-4D97-AF65-F5344CB8AC3E}">
        <p14:creationId xmlns:p14="http://schemas.microsoft.com/office/powerpoint/2010/main" val="28878074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t>
            </a:r>
            <a:r>
              <a:rPr lang="en-US" b="1" i="1" dirty="0"/>
              <a:t>Accounts receivable</a:t>
            </a:r>
            <a:r>
              <a:rPr lang="en-US" dirty="0"/>
              <a:t> result from the sale of goods or services on credit </a:t>
            </a:r>
            <a:r>
              <a:rPr lang="en-US" dirty="0" smtClean="0"/>
              <a:t>(discussed in Chapter 7). Accounts </a:t>
            </a:r>
            <a:r>
              <a:rPr lang="en-US" dirty="0"/>
              <a:t>receivable often are referred to as </a:t>
            </a:r>
            <a:r>
              <a:rPr lang="en-US" i="1" dirty="0"/>
              <a:t>trade receivables</a:t>
            </a:r>
            <a:r>
              <a:rPr lang="en-US" dirty="0"/>
              <a:t> because they arise in the course of a company’s normal trade. </a:t>
            </a:r>
            <a:r>
              <a:rPr lang="en-US" i="1" dirty="0"/>
              <a:t>Nontrade receivables</a:t>
            </a:r>
            <a:r>
              <a:rPr lang="en-US" dirty="0"/>
              <a:t> result from loans or advances by the company to individuals and other entities. When receivables are supported by a formal agreement or note that specifies payment terms they are called </a:t>
            </a:r>
            <a:r>
              <a:rPr lang="en-US" b="1" i="1" dirty="0"/>
              <a:t>notes receivable</a:t>
            </a:r>
            <a:r>
              <a:rPr lang="en-US" dirty="0" smtClean="0"/>
              <a:t>.</a:t>
            </a:r>
          </a:p>
          <a:p>
            <a:r>
              <a:rPr lang="en-US" dirty="0" smtClean="0"/>
              <a:t> </a:t>
            </a:r>
            <a:r>
              <a:rPr lang="en-US" dirty="0"/>
              <a:t> </a:t>
            </a:r>
          </a:p>
          <a:p>
            <a:r>
              <a:rPr lang="en-US" dirty="0"/>
              <a:t>Accounts receivable usually are due in 30 to 60 days, depending on the terms offered to customers and are, therefore, classified as current assets. Any receivable, regardless of the source, </a:t>
            </a:r>
            <a:r>
              <a:rPr lang="en-US" dirty="0" smtClean="0"/>
              <a:t>not </a:t>
            </a:r>
            <a:r>
              <a:rPr lang="en-US" dirty="0"/>
              <a:t>expected to be collected within one year or the operating cycle, whichever is longer, is classified as a long-term asset, investments. In addition, receivables are typically reported at the net amount expected to be collected. The net amount is calculated as total receivables less an allowance for the estimate of uncollectible accounts.</a:t>
            </a: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14</a:t>
            </a:fld>
            <a:endParaRPr lang="en-IN" dirty="0"/>
          </a:p>
        </p:txBody>
      </p:sp>
    </p:spTree>
    <p:extLst>
      <p:ext uri="{BB962C8B-B14F-4D97-AF65-F5344CB8AC3E}">
        <p14:creationId xmlns:p14="http://schemas.microsoft.com/office/powerpoint/2010/main" val="925393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400" b="1" dirty="0" smtClean="0"/>
              <a:t>Inventories</a:t>
            </a:r>
            <a:r>
              <a:rPr lang="en-US" sz="2400" dirty="0" smtClean="0"/>
              <a:t> for a wholesale or retail company consist of finished goods for sale to customers. For example, you buy finished goods such as shoes and athletic wear from </a:t>
            </a:r>
            <a:r>
              <a:rPr lang="en-US" sz="2400" b="1" dirty="0" smtClean="0"/>
              <a:t>Nike</a:t>
            </a:r>
            <a:r>
              <a:rPr lang="en-US" sz="2400" dirty="0" smtClean="0"/>
              <a:t>, potato chips from </a:t>
            </a:r>
            <a:r>
              <a:rPr lang="en-US" sz="2400" b="1" dirty="0" smtClean="0"/>
              <a:t>Costco</a:t>
            </a:r>
            <a:r>
              <a:rPr lang="en-US" sz="2400" dirty="0" smtClean="0"/>
              <a:t>, school supplies from </a:t>
            </a:r>
            <a:r>
              <a:rPr lang="en-US" sz="2400" b="1" dirty="0" smtClean="0"/>
              <a:t>Staples</a:t>
            </a:r>
            <a:r>
              <a:rPr lang="en-US" sz="2400" dirty="0" smtClean="0"/>
              <a:t>, and a new shirt from </a:t>
            </a:r>
            <a:r>
              <a:rPr lang="en-US" sz="2400" b="1" dirty="0" smtClean="0"/>
              <a:t>Gap</a:t>
            </a:r>
            <a:r>
              <a:rPr lang="en-US" sz="2400" dirty="0" smtClean="0"/>
              <a:t>. </a:t>
            </a:r>
          </a:p>
          <a:p>
            <a:endParaRPr lang="en-US" sz="2400" dirty="0" smtClean="0"/>
          </a:p>
          <a:p>
            <a:r>
              <a:rPr lang="en-US" sz="2400" dirty="0" smtClean="0"/>
              <a:t>Inventories for a manufacturer will include not only finished goods, but also goods in the course of production (work in process) and goods to be consumed directly or indirectly in production (raw materials). Manufacturers typically report all three types of inventory either directly in the balance sheet or in a disclosure note.</a:t>
            </a:r>
          </a:p>
          <a:p>
            <a:endParaRPr lang="en-US" sz="2400" dirty="0" smtClean="0"/>
          </a:p>
          <a:p>
            <a:r>
              <a:rPr lang="en-US" sz="2400" dirty="0" smtClean="0"/>
              <a:t>Inventories are reported as current assets because they normally are sold within the operating cycle.</a:t>
            </a:r>
          </a:p>
          <a:p>
            <a:pPr lvl="1"/>
            <a:endParaRPr lang="en-US" sz="2400"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smtClean="0">
                <a:solidFill>
                  <a:schemeClr val="tx1"/>
                </a:solidFill>
                <a:latin typeface="+mn-lt"/>
                <a:ea typeface="+mn-ea"/>
                <a:cs typeface="+mn-cs"/>
              </a:rPr>
              <a:t>Illustration 3-5 Inventories Disclosure-Intel Corp.</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b="0" i="0" noProof="0" dirty="0" smtClean="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15</a:t>
            </a:fld>
            <a:endParaRPr lang="en-IN" dirty="0"/>
          </a:p>
        </p:txBody>
      </p:sp>
    </p:spTree>
    <p:extLst>
      <p:ext uri="{BB962C8B-B14F-4D97-AF65-F5344CB8AC3E}">
        <p14:creationId xmlns:p14="http://schemas.microsoft.com/office/powerpoint/2010/main" val="16684195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600" b="1" dirty="0" smtClean="0"/>
              <a:t>Prepaid expense </a:t>
            </a:r>
            <a:r>
              <a:rPr lang="en-US" sz="2600" dirty="0" smtClean="0"/>
              <a:t>represents an asset recorded when an expense is paid in advance, creating benefits beyond the current period. Examples are prepaid rent and prepaid insurance. Even though these assets are not converted to cash, they would involve an outlay of cash if not prepaid.</a:t>
            </a:r>
          </a:p>
          <a:p>
            <a:endParaRPr lang="en-US" sz="2600" dirty="0" smtClean="0"/>
          </a:p>
          <a:p>
            <a:r>
              <a:rPr lang="en-US" sz="2600" dirty="0" smtClean="0"/>
              <a:t>Whether a prepaid expense is current or noncurrent depends on when its benefits will be realized. </a:t>
            </a:r>
            <a:r>
              <a:rPr lang="en-US" dirty="0" smtClean="0"/>
              <a:t>For </a:t>
            </a:r>
            <a:r>
              <a:rPr lang="en-US" dirty="0"/>
              <a:t>example, if rent on an office building were prepaid for one year, then the entire prepayment is classified as a current asset. However, if rent were prepaid for a period extending beyond the coming year, a portion of the prepayment is classified as an other asset, a long-term </a:t>
            </a:r>
            <a:r>
              <a:rPr lang="en-US" dirty="0" smtClean="0"/>
              <a:t>asset. </a:t>
            </a:r>
            <a:r>
              <a:rPr lang="en-US" dirty="0"/>
              <a:t>Nike includes prepaid expenses along with other current assets. Other current assets also could include assets such as nontrade receivables, that, because their amounts are not material, did not warrant separate disclosure. </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16</a:t>
            </a:fld>
            <a:endParaRPr lang="en-IN" dirty="0"/>
          </a:p>
        </p:txBody>
      </p:sp>
    </p:spTree>
    <p:extLst>
      <p:ext uri="{BB962C8B-B14F-4D97-AF65-F5344CB8AC3E}">
        <p14:creationId xmlns:p14="http://schemas.microsoft.com/office/powerpoint/2010/main" val="38447207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0" dirty="0">
                <a:solidFill>
                  <a:srgbClr val="000000"/>
                </a:solidFill>
              </a:rPr>
              <a:t>Current assets include cash and all other assets expected to become cash or be consumed within one year or one operating cycle, whichever is longer.</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17</a:t>
            </a:fld>
            <a:endParaRPr lang="en-IN" dirty="0"/>
          </a:p>
        </p:txBody>
      </p:sp>
    </p:spTree>
    <p:extLst>
      <p:ext uri="{BB962C8B-B14F-4D97-AF65-F5344CB8AC3E}">
        <p14:creationId xmlns:p14="http://schemas.microsoft.com/office/powerpoint/2010/main" val="9381118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When assets are </a:t>
            </a:r>
            <a:r>
              <a:rPr lang="en-IN" sz="1200" b="0" i="0" u="none" strike="noStrike" kern="1200" baseline="0" dirty="0" smtClean="0">
                <a:solidFill>
                  <a:schemeClr val="tx1"/>
                </a:solidFill>
                <a:latin typeface="+mn-lt"/>
                <a:ea typeface="+mn-ea"/>
                <a:cs typeface="+mn-cs"/>
              </a:rPr>
              <a:t>expected </a:t>
            </a:r>
            <a:r>
              <a:rPr lang="en-IN" sz="1200" b="0" i="0" u="none" strike="noStrike" kern="1200" baseline="0" dirty="0">
                <a:solidFill>
                  <a:schemeClr val="tx1"/>
                </a:solidFill>
                <a:latin typeface="+mn-lt"/>
                <a:ea typeface="+mn-ea"/>
                <a:cs typeface="+mn-cs"/>
              </a:rPr>
              <a:t>to provide economic benefits beyond the next </a:t>
            </a:r>
            <a:r>
              <a:rPr lang="en-IN" sz="1200" b="0" i="0" u="none" strike="noStrike" kern="1200" baseline="0" dirty="0" smtClean="0">
                <a:solidFill>
                  <a:schemeClr val="tx1"/>
                </a:solidFill>
                <a:latin typeface="+mn-lt"/>
                <a:ea typeface="+mn-ea"/>
                <a:cs typeface="+mn-cs"/>
              </a:rPr>
              <a:t>year </a:t>
            </a:r>
            <a:r>
              <a:rPr lang="en-IN" sz="1200" b="0" i="0" u="none" strike="noStrike" kern="1200" baseline="0" dirty="0">
                <a:solidFill>
                  <a:schemeClr val="tx1"/>
                </a:solidFill>
                <a:latin typeface="+mn-lt"/>
                <a:ea typeface="+mn-ea"/>
                <a:cs typeface="+mn-cs"/>
              </a:rPr>
              <a:t>or operating </a:t>
            </a:r>
            <a:r>
              <a:rPr lang="en-IN" sz="1200" b="0" i="0" u="none" strike="noStrike" kern="1200" baseline="0" dirty="0" smtClean="0">
                <a:solidFill>
                  <a:schemeClr val="tx1"/>
                </a:solidFill>
                <a:latin typeface="+mn-lt"/>
                <a:ea typeface="+mn-ea"/>
                <a:cs typeface="+mn-cs"/>
              </a:rPr>
              <a:t>cycle, they are reported as </a:t>
            </a:r>
            <a:r>
              <a:rPr lang="en-IN" sz="1200" b="1" i="0" u="none" strike="noStrike" kern="1200" baseline="0" dirty="0" smtClean="0">
                <a:solidFill>
                  <a:schemeClr val="tx1"/>
                </a:solidFill>
                <a:latin typeface="+mn-lt"/>
                <a:ea typeface="+mn-ea"/>
                <a:cs typeface="+mn-cs"/>
              </a:rPr>
              <a:t>long-term (or noncurrent) assets</a:t>
            </a:r>
            <a:r>
              <a:rPr lang="en-IN" sz="1200" b="0" i="0" u="none" strike="noStrike" kern="1200" baseline="0" dirty="0" smtClean="0">
                <a:solidFill>
                  <a:schemeClr val="tx1"/>
                </a:solidFill>
                <a:latin typeface="+mn-lt"/>
                <a:ea typeface="+mn-ea"/>
                <a:cs typeface="+mn-cs"/>
              </a:rPr>
              <a:t>.</a:t>
            </a:r>
            <a:r>
              <a:rPr lang="en-IN" sz="1200" b="0" i="1" u="none" strike="noStrike" kern="1200" baseline="0" dirty="0" smtClean="0">
                <a:solidFill>
                  <a:schemeClr val="tx1"/>
                </a:solidFill>
                <a:latin typeface="+mn-lt"/>
                <a:ea typeface="+mn-ea"/>
                <a:cs typeface="+mn-cs"/>
              </a:rPr>
              <a:t> </a:t>
            </a:r>
            <a:r>
              <a:rPr lang="en-IN" sz="1200" b="0" i="0" u="none" strike="noStrike" kern="1200" baseline="0" dirty="0">
                <a:solidFill>
                  <a:schemeClr val="tx1"/>
                </a:solidFill>
                <a:latin typeface="+mn-lt"/>
                <a:ea typeface="+mn-ea"/>
                <a:cs typeface="+mn-cs"/>
              </a:rPr>
              <a:t>Note that </a:t>
            </a:r>
            <a:r>
              <a:rPr lang="en-IN" sz="1200" b="0" i="0" u="none" strike="noStrike" kern="1200" baseline="0" dirty="0" smtClean="0">
                <a:solidFill>
                  <a:schemeClr val="tx1"/>
                </a:solidFill>
                <a:latin typeface="+mn-lt"/>
                <a:ea typeface="+mn-ea"/>
                <a:cs typeface="+mn-cs"/>
              </a:rPr>
              <a:t>long-term </a:t>
            </a:r>
            <a:r>
              <a:rPr lang="en-IN" sz="1200" b="0" i="0" u="none" strike="noStrike" kern="1200" baseline="0" dirty="0">
                <a:solidFill>
                  <a:schemeClr val="tx1"/>
                </a:solidFill>
                <a:latin typeface="+mn-lt"/>
                <a:ea typeface="+mn-ea"/>
                <a:cs typeface="+mn-cs"/>
              </a:rPr>
              <a:t>assets are further classified into:</a:t>
            </a:r>
          </a:p>
          <a:p>
            <a:pPr marL="228600" indent="-228600">
              <a:buAutoNum type="arabicParenBoth"/>
            </a:pPr>
            <a:r>
              <a:rPr lang="en-IN" sz="1200" b="0" i="0" u="none" strike="noStrike" kern="1200" baseline="0" dirty="0">
                <a:solidFill>
                  <a:schemeClr val="tx1"/>
                </a:solidFill>
                <a:latin typeface="+mn-lt"/>
                <a:ea typeface="+mn-ea"/>
                <a:cs typeface="+mn-cs"/>
              </a:rPr>
              <a:t>Investments</a:t>
            </a:r>
          </a:p>
          <a:p>
            <a:pPr marL="228600" indent="-228600">
              <a:buAutoNum type="arabicParenBoth"/>
            </a:pPr>
            <a:r>
              <a:rPr lang="en-IN" sz="1200" b="0" i="0" u="none" strike="noStrike" kern="1200" baseline="0" dirty="0">
                <a:solidFill>
                  <a:schemeClr val="tx1"/>
                </a:solidFill>
                <a:latin typeface="+mn-lt"/>
                <a:ea typeface="+mn-ea"/>
                <a:cs typeface="+mn-cs"/>
              </a:rPr>
              <a:t>Property, plant, and equipment</a:t>
            </a:r>
          </a:p>
          <a:p>
            <a:pPr marL="228600" indent="-228600">
              <a:buAutoNum type="arabicParenBoth"/>
            </a:pPr>
            <a:r>
              <a:rPr lang="en-IN" sz="1200" b="0" i="0" u="none" strike="noStrike" kern="1200" baseline="0" dirty="0">
                <a:solidFill>
                  <a:schemeClr val="tx1"/>
                </a:solidFill>
                <a:latin typeface="+mn-lt"/>
                <a:ea typeface="+mn-ea"/>
                <a:cs typeface="+mn-cs"/>
              </a:rPr>
              <a:t>Intangible assets</a:t>
            </a:r>
          </a:p>
          <a:p>
            <a:pPr marL="228600" indent="-228600">
              <a:buAutoNum type="arabicParenBoth"/>
            </a:pPr>
            <a:r>
              <a:rPr lang="en-IN" sz="1200" b="0" i="0" u="none" strike="noStrike" kern="1200" baseline="0" dirty="0">
                <a:solidFill>
                  <a:schemeClr val="tx1"/>
                </a:solidFill>
                <a:latin typeface="+mn-lt"/>
                <a:ea typeface="+mn-ea"/>
                <a:cs typeface="+mn-cs"/>
              </a:rPr>
              <a:t>Other </a:t>
            </a:r>
            <a:r>
              <a:rPr lang="en-IN" sz="1200" b="0" i="0" u="none" strike="noStrike" kern="1200" baseline="0" dirty="0" smtClean="0">
                <a:solidFill>
                  <a:schemeClr val="tx1"/>
                </a:solidFill>
                <a:latin typeface="+mn-lt"/>
                <a:ea typeface="+mn-ea"/>
                <a:cs typeface="+mn-cs"/>
              </a:rPr>
              <a:t>assets</a:t>
            </a:r>
          </a:p>
          <a:p>
            <a:pPr marL="228600" indent="-228600">
              <a:buAutoNum type="arabicParenBoth"/>
            </a:pPr>
            <a:endParaRPr lang="en-IN" sz="1200" b="0" i="0" u="none" strike="noStrike" kern="1200" baseline="0" dirty="0" smtClean="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smtClean="0">
                <a:solidFill>
                  <a:schemeClr val="tx1"/>
                </a:solidFill>
                <a:latin typeface="+mn-lt"/>
                <a:ea typeface="+mn-ea"/>
                <a:cs typeface="+mn-cs"/>
              </a:rPr>
              <a:t>Consider the </a:t>
            </a:r>
            <a:r>
              <a:rPr lang="en-US" sz="1200" b="0" i="0" u="none" strike="noStrike" kern="1200" baseline="0" dirty="0" smtClean="0">
                <a:solidFill>
                  <a:schemeClr val="tx1"/>
                </a:solidFill>
                <a:latin typeface="+mn-lt"/>
                <a:ea typeface="+mn-ea"/>
                <a:cs typeface="+mn-cs"/>
              </a:rPr>
              <a:t>noncurrent asset section of </a:t>
            </a:r>
            <a:r>
              <a:rPr lang="en-US" sz="1200" b="0" i="0" kern="1200" dirty="0" smtClean="0">
                <a:solidFill>
                  <a:schemeClr val="tx1"/>
                </a:solidFill>
                <a:latin typeface="+mn-lt"/>
                <a:ea typeface="+mn-ea"/>
                <a:cs typeface="+mn-cs"/>
              </a:rPr>
              <a:t>Nike</a:t>
            </a:r>
            <a:r>
              <a:rPr lang="en-US" sz="1200" b="0" i="0" kern="1200" baseline="0" dirty="0" smtClean="0">
                <a:solidFill>
                  <a:schemeClr val="tx1"/>
                </a:solidFill>
                <a:latin typeface="+mn-lt"/>
                <a:ea typeface="+mn-ea"/>
                <a:cs typeface="+mn-cs"/>
              </a:rPr>
              <a:t> Inc.’s balance sheets for the years ended May 31, 2015, and February 3, 2014. We can see that </a:t>
            </a:r>
            <a:r>
              <a:rPr lang="en-US" sz="1200" b="0" i="0" kern="1200" dirty="0" smtClean="0">
                <a:solidFill>
                  <a:schemeClr val="tx1"/>
                </a:solidFill>
                <a:latin typeface="+mn-lt"/>
                <a:ea typeface="+mn-ea"/>
                <a:cs typeface="+mn-cs"/>
              </a:rPr>
              <a:t>long-term assets include </a:t>
            </a:r>
            <a:r>
              <a:rPr lang="en-IN" sz="1200" b="0" i="0" kern="1200" dirty="0" smtClean="0">
                <a:solidFill>
                  <a:schemeClr val="tx1"/>
                </a:solidFill>
                <a:latin typeface="+mn-lt"/>
                <a:ea typeface="+mn-ea"/>
                <a:cs typeface="+mn-cs"/>
              </a:rPr>
              <a:t>property, plant, and equipment, identifiable</a:t>
            </a:r>
            <a:r>
              <a:rPr lang="en-IN" sz="1200" b="0" i="0" kern="1200" baseline="0" dirty="0" smtClean="0">
                <a:solidFill>
                  <a:schemeClr val="tx1"/>
                </a:solidFill>
                <a:latin typeface="+mn-lt"/>
                <a:ea typeface="+mn-ea"/>
                <a:cs typeface="+mn-cs"/>
              </a:rPr>
              <a:t> intangible assets, goodwill and deferred income taxes, and other assets.</a:t>
            </a:r>
            <a:endParaRPr lang="en-IN" sz="1200" b="0" i="0" kern="1200" dirty="0" smtClean="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Illustration 3–6 Long-Term Assets—Nike, Inc.</a:t>
            </a:r>
            <a:endParaRPr lang="en-IN" sz="1200" b="0" i="0" u="none" strike="noStrike" kern="1200" baseline="0" dirty="0" smtClean="0">
              <a:solidFill>
                <a:schemeClr val="tx1"/>
              </a:solidFill>
              <a:latin typeface="+mn-lt"/>
              <a:ea typeface="+mn-ea"/>
              <a:cs typeface="+mn-cs"/>
            </a:endParaRPr>
          </a:p>
          <a:p>
            <a:pPr marL="0" indent="0">
              <a:buNone/>
            </a:pPr>
            <a:endParaRPr lang="en-US" dirty="0"/>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18</a:t>
            </a:fld>
            <a:endParaRPr lang="en-IN" dirty="0"/>
          </a:p>
        </p:txBody>
      </p:sp>
    </p:spTree>
    <p:extLst>
      <p:ext uri="{BB962C8B-B14F-4D97-AF65-F5344CB8AC3E}">
        <p14:creationId xmlns:p14="http://schemas.microsoft.com/office/powerpoint/2010/main" val="26440386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1" i="0" kern="1200" baseline="0" dirty="0">
                <a:solidFill>
                  <a:schemeClr val="tx1"/>
                </a:solidFill>
                <a:latin typeface="+mn-lt"/>
                <a:ea typeface="+mn-ea"/>
                <a:cs typeface="+mn-cs"/>
              </a:rPr>
              <a:t>Investments</a:t>
            </a:r>
            <a:r>
              <a:rPr lang="en-US" sz="1200" b="0" i="0" kern="1200" baseline="0" dirty="0">
                <a:solidFill>
                  <a:schemeClr val="tx1"/>
                </a:solidFill>
                <a:latin typeface="+mn-lt"/>
                <a:ea typeface="+mn-ea"/>
                <a:cs typeface="+mn-cs"/>
              </a:rPr>
              <a:t> are assets that are not used directly in the operations of the business</a:t>
            </a:r>
            <a:r>
              <a:rPr lang="en-IN" sz="1200" b="0" i="0" u="none" strike="noStrike" kern="1200" baseline="0" dirty="0">
                <a:solidFill>
                  <a:schemeClr val="tx1"/>
                </a:solidFill>
                <a:latin typeface="+mn-lt"/>
                <a:ea typeface="+mn-ea"/>
                <a:cs typeface="+mn-cs"/>
              </a:rPr>
              <a:t>. These assets include investments in equity and debt securities of other corporations, land held for speculation, </a:t>
            </a:r>
            <a:r>
              <a:rPr lang="en-IN" sz="1200" b="0" i="0" u="none" strike="noStrike" kern="1200" baseline="0" dirty="0" smtClean="0">
                <a:solidFill>
                  <a:schemeClr val="tx1"/>
                </a:solidFill>
                <a:latin typeface="+mn-lt"/>
                <a:ea typeface="+mn-ea"/>
                <a:cs typeface="+mn-cs"/>
              </a:rPr>
              <a:t>long-term </a:t>
            </a:r>
            <a:r>
              <a:rPr lang="en-IN" sz="1200" b="0" i="0" u="none" strike="noStrike" kern="1200" baseline="0" dirty="0">
                <a:solidFill>
                  <a:schemeClr val="tx1"/>
                </a:solidFill>
                <a:latin typeface="+mn-lt"/>
                <a:ea typeface="+mn-ea"/>
                <a:cs typeface="+mn-cs"/>
              </a:rPr>
              <a:t>receivables, and cash set aside for special purposes (such as for future plant expansion). </a:t>
            </a:r>
            <a:r>
              <a:rPr lang="en-US" sz="1200" b="0" i="0" u="none" strike="noStrike" kern="1200" baseline="0" dirty="0" smtClean="0">
                <a:solidFill>
                  <a:schemeClr val="tx1"/>
                </a:solidFill>
                <a:latin typeface="+mn-lt"/>
                <a:ea typeface="+mn-ea"/>
                <a:cs typeface="+mn-cs"/>
              </a:rPr>
              <a:t>These assets are classified as long-term because management does not intend to convert the assets into cash in the next year (or the operating cycle if that’s longer).</a:t>
            </a:r>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19</a:t>
            </a:fld>
            <a:endParaRPr lang="en-IN" dirty="0"/>
          </a:p>
        </p:txBody>
      </p:sp>
    </p:spTree>
    <p:extLst>
      <p:ext uri="{BB962C8B-B14F-4D97-AF65-F5344CB8AC3E}">
        <p14:creationId xmlns:p14="http://schemas.microsoft.com/office/powerpoint/2010/main" val="34245855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The purpose of the </a:t>
            </a:r>
            <a:r>
              <a:rPr lang="en-US" sz="1200" b="1" i="0" u="none" strike="noStrike" kern="1200" baseline="0" dirty="0">
                <a:solidFill>
                  <a:schemeClr val="tx1"/>
                </a:solidFill>
                <a:latin typeface="+mn-lt"/>
                <a:ea typeface="+mn-ea"/>
                <a:cs typeface="+mn-cs"/>
              </a:rPr>
              <a:t>balance sheet</a:t>
            </a:r>
            <a:r>
              <a:rPr lang="en-US" sz="1200" b="0" i="0" u="none" strike="noStrike" kern="1200" baseline="0" dirty="0">
                <a:solidFill>
                  <a:schemeClr val="tx1"/>
                </a:solidFill>
                <a:latin typeface="+mn-lt"/>
                <a:ea typeface="+mn-ea"/>
                <a:cs typeface="+mn-cs"/>
              </a:rPr>
              <a:t>, sometimes referred to as the statement of financial position, is to report a company’s financial position on a particular date. </a:t>
            </a:r>
            <a:r>
              <a:rPr lang="en-US" sz="1200" b="0" i="0" u="none" strike="noStrike" kern="1200" baseline="0" dirty="0" smtClean="0">
                <a:solidFill>
                  <a:schemeClr val="tx1"/>
                </a:solidFill>
                <a:latin typeface="+mn-lt"/>
                <a:ea typeface="+mn-ea"/>
                <a:cs typeface="+mn-cs"/>
              </a:rPr>
              <a:t>The </a:t>
            </a:r>
            <a:r>
              <a:rPr lang="en-US" sz="1200" b="0" i="0" u="none" strike="noStrike" kern="1200" baseline="0" dirty="0">
                <a:solidFill>
                  <a:schemeClr val="tx1"/>
                </a:solidFill>
                <a:latin typeface="+mn-lt"/>
                <a:ea typeface="+mn-ea"/>
                <a:cs typeface="+mn-cs"/>
              </a:rPr>
              <a:t>balance sheet presents an organized array of assets, liabilities, and shareholders’ equity at a point in time. It is a freeze frame or snapshot of financial position at the end of a particular day marking the end of an accounting period. </a:t>
            </a: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a:t>
            </a:fld>
            <a:endParaRPr lang="en-IN" dirty="0"/>
          </a:p>
        </p:txBody>
      </p:sp>
    </p:spTree>
    <p:extLst>
      <p:ext uri="{BB962C8B-B14F-4D97-AF65-F5344CB8AC3E}">
        <p14:creationId xmlns:p14="http://schemas.microsoft.com/office/powerpoint/2010/main" val="10873355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smtClean="0">
                <a:solidFill>
                  <a:schemeClr val="tx1"/>
                </a:solidFill>
                <a:latin typeface="+mn-lt"/>
                <a:ea typeface="+mn-ea"/>
                <a:cs typeface="+mn-cs"/>
              </a:rPr>
              <a:t>Tangible, long-lived assets used in the operations of the business are classified as </a:t>
            </a:r>
            <a:r>
              <a:rPr lang="en-IN" sz="1200" b="1" i="0" u="none" strike="noStrike" kern="1200" baseline="0" dirty="0" smtClean="0">
                <a:solidFill>
                  <a:schemeClr val="tx1"/>
                </a:solidFill>
                <a:latin typeface="+mn-lt"/>
                <a:ea typeface="+mn-ea"/>
                <a:cs typeface="+mn-cs"/>
              </a:rPr>
              <a:t>property, plant, and equipment</a:t>
            </a:r>
            <a:r>
              <a:rPr lang="en-IN" sz="1200" b="0" i="0" u="none" strike="noStrike" kern="1200" baseline="0" dirty="0" smtClean="0">
                <a:solidFill>
                  <a:schemeClr val="tx1"/>
                </a:solidFill>
                <a:latin typeface="+mn-lt"/>
                <a:ea typeface="+mn-ea"/>
                <a:cs typeface="+mn-cs"/>
              </a:rPr>
              <a:t>.</a:t>
            </a:r>
          </a:p>
          <a:p>
            <a:pPr marL="0" marR="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smtClean="0">
                <a:solidFill>
                  <a:schemeClr val="tx1"/>
                </a:solidFill>
                <a:latin typeface="+mn-lt"/>
                <a:ea typeface="+mn-ea"/>
                <a:cs typeface="+mn-cs"/>
              </a:rPr>
              <a:t>Property</a:t>
            </a:r>
            <a:r>
              <a:rPr lang="en-IN" sz="1200" b="0" i="0" u="none" strike="noStrike" kern="1200" baseline="0" dirty="0">
                <a:solidFill>
                  <a:schemeClr val="tx1"/>
                </a:solidFill>
                <a:latin typeface="+mn-lt"/>
                <a:ea typeface="+mn-ea"/>
                <a:cs typeface="+mn-cs"/>
              </a:rPr>
              <a:t>, plant, and equipment, along with intangible assets, often are the primary revenue-generating </a:t>
            </a:r>
            <a:r>
              <a:rPr lang="en-US" sz="1200" b="0" i="0" u="none" strike="noStrike" kern="1200" baseline="0" dirty="0">
                <a:solidFill>
                  <a:schemeClr val="tx1"/>
                </a:solidFill>
                <a:latin typeface="+mn-lt"/>
                <a:ea typeface="+mn-ea"/>
                <a:cs typeface="+mn-cs"/>
              </a:rPr>
              <a:t>assets of the business. </a:t>
            </a:r>
            <a:endParaRPr lang="en-US" sz="1200" b="0" i="0" u="none" strike="noStrike" kern="1200" baseline="0" dirty="0" smtClean="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smtClean="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baseline="0" dirty="0" smtClean="0">
                <a:solidFill>
                  <a:schemeClr val="tx1"/>
                </a:solidFill>
                <a:latin typeface="+mn-lt"/>
                <a:ea typeface="+mn-ea"/>
                <a:cs typeface="+mn-cs"/>
              </a:rPr>
              <a:t>Property</a:t>
            </a:r>
            <a:r>
              <a:rPr lang="en-US" sz="1200" kern="1200" baseline="0" dirty="0">
                <a:solidFill>
                  <a:schemeClr val="tx1"/>
                </a:solidFill>
                <a:latin typeface="+mn-lt"/>
                <a:ea typeface="+mn-ea"/>
                <a:cs typeface="+mn-cs"/>
              </a:rPr>
              <a:t>, plant, and equipment </a:t>
            </a:r>
            <a:r>
              <a:rPr lang="en-US" sz="1200" b="0" i="0" u="none" strike="noStrike" kern="1200" baseline="0" dirty="0">
                <a:solidFill>
                  <a:schemeClr val="tx1"/>
                </a:solidFill>
                <a:latin typeface="+mn-lt"/>
                <a:ea typeface="+mn-ea"/>
                <a:cs typeface="+mn-cs"/>
              </a:rPr>
              <a:t>includes l</a:t>
            </a:r>
            <a:r>
              <a:rPr lang="en-IN" sz="1200" b="0" i="0" u="none" strike="noStrike" kern="1200" baseline="0" dirty="0">
                <a:solidFill>
                  <a:schemeClr val="tx1"/>
                </a:solidFill>
                <a:latin typeface="+mn-lt"/>
                <a:ea typeface="+mn-ea"/>
                <a:cs typeface="+mn-cs"/>
              </a:rPr>
              <a:t>and, buildings, equipment, machinery, and furniture, as well as natural resources, such as mineral mines, timber tracts, and oil wells. These various assets generally are reported as a single amount in the balance sheet, with details provided </a:t>
            </a:r>
            <a:r>
              <a:rPr lang="en-US" sz="1200" b="0" i="0" u="none" strike="noStrike" kern="1200" baseline="0" dirty="0">
                <a:solidFill>
                  <a:schemeClr val="tx1"/>
                </a:solidFill>
                <a:latin typeface="+mn-lt"/>
                <a:ea typeface="+mn-ea"/>
                <a:cs typeface="+mn-cs"/>
              </a:rPr>
              <a:t>in a note. They are </a:t>
            </a:r>
            <a:r>
              <a:rPr lang="en-IN" sz="1200" b="0" i="0" u="none" strike="noStrike" kern="1200" baseline="0" dirty="0">
                <a:solidFill>
                  <a:schemeClr val="tx1"/>
                </a:solidFill>
                <a:latin typeface="+mn-lt"/>
                <a:ea typeface="+mn-ea"/>
                <a:cs typeface="+mn-cs"/>
              </a:rPr>
              <a:t>reported at original cost less accumulated depreciation (or depletion for natural resources) to date. Very often, companies will report </a:t>
            </a:r>
            <a:r>
              <a:rPr lang="en-US" sz="1200" b="0" i="0" u="none" strike="noStrike" kern="1200" baseline="0" dirty="0">
                <a:solidFill>
                  <a:schemeClr val="tx1"/>
                </a:solidFill>
                <a:latin typeface="+mn-lt"/>
                <a:ea typeface="+mn-ea"/>
                <a:cs typeface="+mn-cs"/>
              </a:rPr>
              <a:t>only the net amount </a:t>
            </a:r>
            <a:r>
              <a:rPr lang="en-IN" sz="1200" b="0" i="0" u="none" strike="noStrike" kern="1200" baseline="0" dirty="0">
                <a:solidFill>
                  <a:schemeClr val="tx1"/>
                </a:solidFill>
                <a:latin typeface="+mn-lt"/>
                <a:ea typeface="+mn-ea"/>
                <a:cs typeface="+mn-cs"/>
              </a:rPr>
              <a:t>of property, plant, and equipment in the balance sheet and provide details in a disclosure </a:t>
            </a:r>
            <a:r>
              <a:rPr lang="en-US" sz="1200" b="0" i="0" u="none" strike="noStrike" kern="1200" baseline="0" dirty="0">
                <a:solidFill>
                  <a:schemeClr val="tx1"/>
                </a:solidFill>
                <a:latin typeface="+mn-lt"/>
                <a:ea typeface="+mn-ea"/>
                <a:cs typeface="+mn-cs"/>
              </a:rPr>
              <a:t>note. Remember that land </a:t>
            </a:r>
            <a:r>
              <a:rPr lang="en-IN" sz="1200" b="0" i="0" u="none" strike="noStrike" kern="1200" baseline="0" dirty="0">
                <a:solidFill>
                  <a:schemeClr val="tx1"/>
                </a:solidFill>
                <a:latin typeface="+mn-lt"/>
                <a:ea typeface="+mn-ea"/>
                <a:cs typeface="+mn-cs"/>
              </a:rPr>
              <a:t>often is listed as a separate item in this classification because it has an unlimited useful life and thus is not depreciated.</a:t>
            </a:r>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20</a:t>
            </a:fld>
            <a:endParaRPr lang="en-IN" dirty="0"/>
          </a:p>
        </p:txBody>
      </p:sp>
    </p:spTree>
    <p:extLst>
      <p:ext uri="{BB962C8B-B14F-4D97-AF65-F5344CB8AC3E}">
        <p14:creationId xmlns:p14="http://schemas.microsoft.com/office/powerpoint/2010/main" val="7201771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Some assets used in the operations of a business have no physical substance. These are appropriately called </a:t>
            </a:r>
            <a:r>
              <a:rPr lang="en-IN" sz="1200" b="1" i="0" u="none" strike="noStrike" kern="1200" baseline="0" dirty="0">
                <a:solidFill>
                  <a:schemeClr val="tx1"/>
                </a:solidFill>
                <a:latin typeface="+mn-lt"/>
                <a:ea typeface="+mn-ea"/>
                <a:cs typeface="+mn-cs"/>
              </a:rPr>
              <a:t>intangible assets</a:t>
            </a:r>
            <a:r>
              <a:rPr lang="en-IN" sz="1200" b="0" i="0" u="none" strike="noStrike" kern="1200" baseline="0" dirty="0">
                <a:solidFill>
                  <a:schemeClr val="tx1"/>
                </a:solidFill>
                <a:latin typeface="+mn-lt"/>
                <a:ea typeface="+mn-ea"/>
                <a:cs typeface="+mn-cs"/>
              </a:rPr>
              <a:t>. Generally, these represent the ownership of an exclusive right to something such as a product, a process, or a name, that can be a valuable resource in generating future revenues. </a:t>
            </a:r>
            <a:r>
              <a:rPr lang="en-IN" sz="1200" b="0" i="0" u="none" strike="noStrike" kern="1200" baseline="0" dirty="0" smtClean="0">
                <a:solidFill>
                  <a:schemeClr val="tx1"/>
                </a:solidFill>
                <a:latin typeface="+mn-lt"/>
                <a:ea typeface="+mn-ea"/>
                <a:cs typeface="+mn-cs"/>
              </a:rPr>
              <a:t>Patents, copyrights, franchises, and trademarks are examples. They </a:t>
            </a:r>
            <a:r>
              <a:rPr lang="en-IN" sz="1200" b="0" i="0" u="none" strike="noStrike" kern="1200" baseline="0" dirty="0">
                <a:solidFill>
                  <a:schemeClr val="tx1"/>
                </a:solidFill>
                <a:latin typeface="+mn-lt"/>
                <a:ea typeface="+mn-ea"/>
                <a:cs typeface="+mn-cs"/>
              </a:rPr>
              <a:t>are </a:t>
            </a:r>
            <a:r>
              <a:rPr lang="en-IN" sz="1200" b="0" i="0" u="none" strike="noStrike" kern="1200" baseline="0" dirty="0" smtClean="0">
                <a:solidFill>
                  <a:schemeClr val="tx1"/>
                </a:solidFill>
                <a:latin typeface="+mn-lt"/>
                <a:ea typeface="+mn-ea"/>
                <a:cs typeface="+mn-cs"/>
              </a:rPr>
              <a:t>generally reported </a:t>
            </a:r>
            <a:r>
              <a:rPr lang="en-IN" sz="1200" b="0" i="0" u="none" strike="noStrike" kern="1200" baseline="0" dirty="0">
                <a:solidFill>
                  <a:schemeClr val="tx1"/>
                </a:solidFill>
                <a:latin typeface="+mn-lt"/>
                <a:ea typeface="+mn-ea"/>
                <a:cs typeface="+mn-cs"/>
              </a:rPr>
              <a:t>in the balance sheet </a:t>
            </a:r>
            <a:r>
              <a:rPr lang="en-US" sz="1200" b="0" i="0" u="none" strike="noStrike" kern="1200" baseline="0" dirty="0" smtClean="0">
                <a:solidFill>
                  <a:schemeClr val="tx1"/>
                </a:solidFill>
                <a:latin typeface="+mn-lt"/>
                <a:ea typeface="+mn-ea"/>
                <a:cs typeface="+mn-cs"/>
              </a:rPr>
              <a:t>at their purchase price less accumulated amortization.</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dirty="0" smtClean="0"/>
              <a:t>Not all intangible assets are purchased; some are developed internally. For example, instead of purchasing a patent granting the exclusive right to manufacture a certain drug, a pharmaceutical company may spend significant amounts in research and development to discover the drug and obtain a patent on its own. </a:t>
            </a:r>
          </a:p>
          <a:p>
            <a:endParaRPr lang="en-US" dirty="0" smtClean="0"/>
          </a:p>
          <a:p>
            <a:r>
              <a:rPr lang="en-US" dirty="0" smtClean="0"/>
              <a:t>Another </a:t>
            </a:r>
            <a:r>
              <a:rPr lang="en-US" dirty="0"/>
              <a:t>common type of intangible asset is </a:t>
            </a:r>
            <a:r>
              <a:rPr lang="en-US" i="1" dirty="0"/>
              <a:t>goodwill</a:t>
            </a:r>
            <a:r>
              <a:rPr lang="en-US" dirty="0"/>
              <a:t>. Goodwill isn't associated with any specific identifiable right, but instead arises when one company acquires another company. The amount reported for goodwill equals the acquisition price above the fair value of the identifiable net assets acquired. </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21</a:t>
            </a:fld>
            <a:endParaRPr lang="en-IN" dirty="0"/>
          </a:p>
        </p:txBody>
      </p:sp>
    </p:spTree>
    <p:extLst>
      <p:ext uri="{BB962C8B-B14F-4D97-AF65-F5344CB8AC3E}">
        <p14:creationId xmlns:p14="http://schemas.microsoft.com/office/powerpoint/2010/main" val="67710718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Balance sheets often include a catch-all classification of </a:t>
            </a:r>
            <a:r>
              <a:rPr lang="en-IN" sz="1200" b="0" i="0" u="none" strike="noStrike" kern="1200" baseline="0" dirty="0" smtClean="0">
                <a:solidFill>
                  <a:schemeClr val="tx1"/>
                </a:solidFill>
                <a:latin typeface="+mn-lt"/>
                <a:ea typeface="+mn-ea"/>
                <a:cs typeface="+mn-cs"/>
              </a:rPr>
              <a:t>long-term </a:t>
            </a:r>
            <a:r>
              <a:rPr lang="en-IN" sz="1200" b="0" i="0" u="none" strike="noStrike" kern="1200" baseline="0" dirty="0">
                <a:solidFill>
                  <a:schemeClr val="tx1"/>
                </a:solidFill>
                <a:latin typeface="+mn-lt"/>
                <a:ea typeface="+mn-ea"/>
                <a:cs typeface="+mn-cs"/>
              </a:rPr>
              <a:t>assets called other assets. This classification includes long-term prepaid expenses, called deferred charges, and any </a:t>
            </a:r>
            <a:r>
              <a:rPr lang="en-IN" sz="1200" b="0" i="0" u="none" strike="noStrike" kern="1200" baseline="0" dirty="0" smtClean="0">
                <a:solidFill>
                  <a:schemeClr val="tx1"/>
                </a:solidFill>
                <a:latin typeface="+mn-lt"/>
                <a:ea typeface="+mn-ea"/>
                <a:cs typeface="+mn-cs"/>
              </a:rPr>
              <a:t>long-term </a:t>
            </a:r>
            <a:r>
              <a:rPr lang="en-IN" sz="1200" b="0" i="0" u="none" strike="noStrike" kern="1200" baseline="0" dirty="0">
                <a:solidFill>
                  <a:schemeClr val="tx1"/>
                </a:solidFill>
                <a:latin typeface="+mn-lt"/>
                <a:ea typeface="+mn-ea"/>
                <a:cs typeface="+mn-cs"/>
              </a:rPr>
              <a:t>asset not included in one of the other classifications. For example, if a company’s </a:t>
            </a:r>
            <a:r>
              <a:rPr lang="en-IN" sz="1200" b="0" i="0" u="none" strike="noStrike" kern="1200" baseline="0" dirty="0" smtClean="0">
                <a:solidFill>
                  <a:schemeClr val="tx1"/>
                </a:solidFill>
                <a:latin typeface="+mn-lt"/>
                <a:ea typeface="+mn-ea"/>
                <a:cs typeface="+mn-cs"/>
              </a:rPr>
              <a:t>long-term </a:t>
            </a:r>
            <a:r>
              <a:rPr lang="en-IN" sz="1200" b="0" i="0" u="none" strike="noStrike" kern="1200" baseline="0" dirty="0">
                <a:solidFill>
                  <a:schemeClr val="tx1"/>
                </a:solidFill>
                <a:latin typeface="+mn-lt"/>
                <a:ea typeface="+mn-ea"/>
                <a:cs typeface="+mn-cs"/>
              </a:rPr>
              <a:t>investments are not material in amount, they might be reported in the other asset classification rather than in a separate investments category</a:t>
            </a:r>
            <a:r>
              <a:rPr lang="en-IN" sz="1200" b="0" i="0" u="none" strike="noStrike" kern="1200" baseline="0" dirty="0" smtClean="0">
                <a:solidFill>
                  <a:schemeClr val="tx1"/>
                </a:solidFill>
                <a:latin typeface="+mn-lt"/>
                <a:ea typeface="+mn-ea"/>
                <a:cs typeface="+mn-cs"/>
              </a:rPr>
              <a:t>.</a:t>
            </a:r>
          </a:p>
          <a:p>
            <a:pPr marL="0" marR="0" indent="0" algn="l" defTabSz="914400" rtl="0" eaLnBrk="1" fontAlgn="base" latinLnBrk="0" hangingPunct="1">
              <a:lnSpc>
                <a:spcPct val="100000"/>
              </a:lnSpc>
              <a:spcBef>
                <a:spcPct val="30000"/>
              </a:spcBef>
              <a:spcAft>
                <a:spcPct val="0"/>
              </a:spcAft>
              <a:buClrTx/>
              <a:buSzTx/>
              <a:buFontTx/>
              <a:buNone/>
              <a:tabLst/>
              <a:defRPr/>
            </a:pPr>
            <a:endParaRPr lang="en-IN" sz="1200" b="0" i="0" u="none" strike="noStrike" kern="1200" baseline="0" dirty="0" smtClean="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smtClean="0">
                <a:solidFill>
                  <a:schemeClr val="tx1"/>
                </a:solidFill>
                <a:latin typeface="+mn-lt"/>
                <a:ea typeface="+mn-ea"/>
                <a:cs typeface="+mn-cs"/>
              </a:rPr>
              <a:t>A key to understanding which category an asset is reported is management intent. For example, management may intend to use land for long-term operating purposes (property, plant, and equipment), hold it for future resale (investment), or sell it in its ordinary course of business (inventory for a real estate company).</a:t>
            </a:r>
            <a:endParaRPr lang="en-IN"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22</a:t>
            </a:fld>
            <a:endParaRPr lang="en-IN" dirty="0"/>
          </a:p>
        </p:txBody>
      </p:sp>
    </p:spTree>
    <p:extLst>
      <p:ext uri="{BB962C8B-B14F-4D97-AF65-F5344CB8AC3E}">
        <p14:creationId xmlns:p14="http://schemas.microsoft.com/office/powerpoint/2010/main" val="346629663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914400" eaLnBrk="0" fontAlgn="auto" latinLnBrk="0" hangingPunct="0">
              <a:lnSpc>
                <a:spcPct val="100000"/>
              </a:lnSpc>
              <a:spcBef>
                <a:spcPts val="0"/>
              </a:spcBef>
              <a:spcAft>
                <a:spcPts val="0"/>
              </a:spcAft>
              <a:buClrTx/>
              <a:buSzTx/>
              <a:buFontTx/>
              <a:buNone/>
              <a:tabLst/>
              <a:defRPr/>
            </a:pPr>
            <a:r>
              <a:rPr lang="en-US" sz="1200" kern="0" dirty="0">
                <a:solidFill>
                  <a:srgbClr val="000000"/>
                </a:solidFill>
                <a:latin typeface="+mn-lt"/>
                <a:cs typeface="+mn-cs"/>
              </a:rPr>
              <a:t>Buildings are more likely to provide economic benefits beyond the next </a:t>
            </a:r>
            <a:r>
              <a:rPr lang="en-US" sz="1200" kern="0" dirty="0" smtClean="0">
                <a:solidFill>
                  <a:srgbClr val="000000"/>
                </a:solidFill>
                <a:latin typeface="+mn-lt"/>
                <a:cs typeface="+mn-cs"/>
              </a:rPr>
              <a:t>year </a:t>
            </a:r>
            <a:r>
              <a:rPr lang="en-US" sz="1200" kern="0" dirty="0">
                <a:solidFill>
                  <a:srgbClr val="000000"/>
                </a:solidFill>
                <a:latin typeface="+mn-lt"/>
                <a:cs typeface="+mn-cs"/>
              </a:rPr>
              <a:t>or operating cycle</a:t>
            </a:r>
            <a:r>
              <a:rPr lang="en-US" sz="1200" kern="0" dirty="0">
                <a:solidFill>
                  <a:srgbClr val="000000"/>
                </a:solidFill>
                <a:latin typeface="+mn-lt"/>
              </a:rPr>
              <a:t>. In only rare instances are the other items expected to be converted to cash or consumed over more than one </a:t>
            </a:r>
            <a:r>
              <a:rPr lang="en-US" sz="1200" kern="0" dirty="0" smtClean="0">
                <a:solidFill>
                  <a:srgbClr val="000000"/>
                </a:solidFill>
                <a:latin typeface="+mn-lt"/>
              </a:rPr>
              <a:t>year </a:t>
            </a:r>
            <a:r>
              <a:rPr lang="en-US" sz="1200" kern="0" dirty="0">
                <a:solidFill>
                  <a:srgbClr val="000000"/>
                </a:solidFill>
                <a:latin typeface="+mn-lt"/>
              </a:rPr>
              <a:t>or operating cycle.</a:t>
            </a:r>
            <a:endParaRPr kumimoji="0" lang="en-US" sz="1200" b="0" i="0" u="none" strike="noStrike" kern="0" cap="none" spc="0" normalizeH="0" baseline="0" noProof="0" dirty="0">
              <a:ln>
                <a:noFill/>
              </a:ln>
              <a:solidFill>
                <a:srgbClr val="000000"/>
              </a:solidFill>
              <a:effectLst/>
              <a:uLnTx/>
              <a:uFillTx/>
              <a:latin typeface="+mn-lt"/>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23</a:t>
            </a:fld>
            <a:endParaRPr lang="en-IN" dirty="0"/>
          </a:p>
        </p:txBody>
      </p:sp>
    </p:spTree>
    <p:extLst>
      <p:ext uri="{BB962C8B-B14F-4D97-AF65-F5344CB8AC3E}">
        <p14:creationId xmlns:p14="http://schemas.microsoft.com/office/powerpoint/2010/main" val="93811182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914400" eaLnBrk="0" fontAlgn="auto" latinLnBrk="0" hangingPunct="0">
              <a:lnSpc>
                <a:spcPct val="100000"/>
              </a:lnSpc>
              <a:spcBef>
                <a:spcPts val="0"/>
              </a:spcBef>
              <a:spcAft>
                <a:spcPts val="0"/>
              </a:spcAft>
              <a:buClrTx/>
              <a:buSzTx/>
              <a:buFontTx/>
              <a:buNone/>
              <a:tabLst/>
              <a:defRPr/>
            </a:pPr>
            <a:r>
              <a:rPr lang="en-US" sz="1200" kern="0" dirty="0">
                <a:solidFill>
                  <a:srgbClr val="000000"/>
                </a:solidFill>
                <a:latin typeface="+mn-lt"/>
                <a:cs typeface="+mn-cs"/>
              </a:rPr>
              <a:t>Property, plant, and equipment</a:t>
            </a:r>
            <a:r>
              <a:rPr lang="en-US" sz="1200" kern="0" baseline="0" dirty="0">
                <a:solidFill>
                  <a:srgbClr val="000000"/>
                </a:solidFill>
                <a:latin typeface="+mn-lt"/>
                <a:cs typeface="+mn-cs"/>
              </a:rPr>
              <a:t> are long-term assets used for normal business operations. Current assets </a:t>
            </a:r>
            <a:r>
              <a:rPr lang="en-US" sz="1200" kern="0" baseline="0" dirty="0" smtClean="0">
                <a:solidFill>
                  <a:srgbClr val="000000"/>
                </a:solidFill>
                <a:latin typeface="+mn-lt"/>
                <a:cs typeface="+mn-cs"/>
              </a:rPr>
              <a:t>provide </a:t>
            </a:r>
            <a:r>
              <a:rPr lang="en-US" sz="1200" kern="0" baseline="0" dirty="0">
                <a:solidFill>
                  <a:srgbClr val="000000"/>
                </a:solidFill>
                <a:latin typeface="+mn-lt"/>
                <a:cs typeface="+mn-cs"/>
              </a:rPr>
              <a:t>economic benefits for the next period only. Investments are not used directly for primary business operations, and intangible assets have no physical substance (they are not tangible)</a:t>
            </a:r>
            <a:r>
              <a:rPr lang="en-US" sz="1200" kern="0" baseline="0" dirty="0" smtClean="0">
                <a:solidFill>
                  <a:srgbClr val="000000"/>
                </a:solidFill>
                <a:latin typeface="+mn-lt"/>
                <a:cs typeface="+mn-cs"/>
              </a:rPr>
              <a:t>.</a:t>
            </a:r>
            <a:endParaRPr kumimoji="0" lang="en-US" sz="1200" b="0" i="0" u="none" strike="noStrike" kern="0" cap="none" spc="0" normalizeH="0" baseline="0" noProof="0" dirty="0">
              <a:ln>
                <a:noFill/>
              </a:ln>
              <a:solidFill>
                <a:srgbClr val="000000"/>
              </a:solidFill>
              <a:effectLst/>
              <a:uLnTx/>
              <a:uFillTx/>
              <a:latin typeface="+mn-lt"/>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24</a:t>
            </a:fld>
            <a:endParaRPr lang="en-IN" dirty="0"/>
          </a:p>
        </p:txBody>
      </p:sp>
    </p:spTree>
    <p:extLst>
      <p:ext uri="{BB962C8B-B14F-4D97-AF65-F5344CB8AC3E}">
        <p14:creationId xmlns:p14="http://schemas.microsoft.com/office/powerpoint/2010/main" val="9381118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kern="1200" baseline="0" dirty="0" smtClean="0">
                <a:solidFill>
                  <a:schemeClr val="tx1"/>
                </a:solidFill>
                <a:latin typeface="+mn-lt"/>
                <a:ea typeface="+mn-ea"/>
                <a:cs typeface="+mn-cs"/>
              </a:rPr>
              <a:t>We’ve seen how assets are grouped into current and long-term categories and that long-term assets always are </a:t>
            </a:r>
            <a:r>
              <a:rPr lang="en-IN" sz="1200" kern="1200" baseline="0" dirty="0" err="1" smtClean="0">
                <a:solidFill>
                  <a:schemeClr val="tx1"/>
                </a:solidFill>
                <a:latin typeface="+mn-lt"/>
                <a:ea typeface="+mn-ea"/>
                <a:cs typeface="+mn-cs"/>
              </a:rPr>
              <a:t>subclassified</a:t>
            </a:r>
            <a:r>
              <a:rPr lang="en-IN" sz="1200" kern="1200" baseline="0" dirty="0" smtClean="0">
                <a:solidFill>
                  <a:schemeClr val="tx1"/>
                </a:solidFill>
                <a:latin typeface="+mn-lt"/>
                <a:ea typeface="+mn-ea"/>
                <a:cs typeface="+mn-cs"/>
              </a:rPr>
              <a:t> further. Let’s now turn our attention to liabilities. These, too, are separated into current and long-term categories. </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IN" sz="1200" kern="1200" baseline="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baseline="0" dirty="0" smtClean="0">
                <a:solidFill>
                  <a:schemeClr val="tx1"/>
                </a:solidFill>
                <a:latin typeface="+mn-lt"/>
                <a:ea typeface="+mn-ea"/>
                <a:cs typeface="+mn-cs"/>
              </a:rPr>
              <a:t>Liabilities</a:t>
            </a:r>
            <a:r>
              <a:rPr lang="en-US" sz="1200" b="0" i="0" u="none" strike="noStrike" kern="1200" baseline="0" dirty="0" smtClean="0">
                <a:solidFill>
                  <a:schemeClr val="tx1"/>
                </a:solidFill>
                <a:latin typeface="+mn-lt"/>
                <a:ea typeface="+mn-ea"/>
                <a:cs typeface="+mn-cs"/>
              </a:rPr>
              <a:t> represent obligations to other entities. By </a:t>
            </a:r>
            <a:r>
              <a:rPr lang="en-IN" sz="1200" b="0" i="0" u="none" strike="noStrike" kern="1200" baseline="0" dirty="0" smtClean="0">
                <a:solidFill>
                  <a:schemeClr val="tx1"/>
                </a:solidFill>
                <a:latin typeface="+mn-lt"/>
                <a:ea typeface="+mn-ea"/>
                <a:cs typeface="+mn-cs"/>
              </a:rPr>
              <a:t>classifying them as current liabilities and long-term liabilities, the information value of reporting these </a:t>
            </a:r>
            <a:r>
              <a:rPr lang="en-US" sz="1200" b="0" i="0" u="none" strike="noStrike" kern="1200" baseline="0" dirty="0" smtClean="0">
                <a:solidFill>
                  <a:schemeClr val="tx1"/>
                </a:solidFill>
                <a:latin typeface="+mn-lt"/>
                <a:ea typeface="+mn-ea"/>
                <a:cs typeface="+mn-cs"/>
              </a:rPr>
              <a:t>amounts is enhanced. </a:t>
            </a:r>
          </a:p>
          <a:p>
            <a:endParaRPr lang="en-US" dirty="0" smtClean="0"/>
          </a:p>
          <a:p>
            <a:r>
              <a:rPr lang="en-US" dirty="0" smtClean="0"/>
              <a:t>The </a:t>
            </a:r>
            <a:r>
              <a:rPr lang="en-US" dirty="0"/>
              <a:t>liability section of</a:t>
            </a:r>
            <a:r>
              <a:rPr lang="en-US" baseline="0" dirty="0"/>
              <a:t> </a:t>
            </a:r>
            <a:r>
              <a:rPr lang="en-US" dirty="0"/>
              <a:t>Nike, Inc.’s balance sheets</a:t>
            </a:r>
            <a:r>
              <a:rPr lang="en-US" baseline="0" dirty="0"/>
              <a:t> </a:t>
            </a:r>
            <a:r>
              <a:rPr lang="en-US" dirty="0"/>
              <a:t>is shown above. </a:t>
            </a:r>
            <a:r>
              <a:rPr lang="en-US" sz="1200" b="0" kern="1200" dirty="0" smtClean="0">
                <a:solidFill>
                  <a:schemeClr val="tx1"/>
                </a:solidFill>
                <a:latin typeface="+mn-lt"/>
                <a:ea typeface="+mn-ea"/>
                <a:cs typeface="+mn-cs"/>
              </a:rPr>
              <a:t>Nike’s </a:t>
            </a:r>
            <a:r>
              <a:rPr lang="en-US" sz="1200" b="0" i="0" u="none" strike="noStrike" kern="1200" baseline="0" dirty="0">
                <a:solidFill>
                  <a:schemeClr val="tx1"/>
                </a:solidFill>
                <a:latin typeface="+mn-lt"/>
                <a:ea typeface="+mn-ea"/>
                <a:cs typeface="+mn-cs"/>
              </a:rPr>
              <a:t>accrued liabilities include </a:t>
            </a:r>
            <a:r>
              <a:rPr lang="en-IN" sz="1200" kern="1200" dirty="0">
                <a:solidFill>
                  <a:schemeClr val="tx1"/>
                </a:solidFill>
                <a:latin typeface="+mn-lt"/>
                <a:ea typeface="+mn-ea"/>
                <a:cs typeface="+mn-cs"/>
              </a:rPr>
              <a:t>accrued compensation, accrued rent, accrued taxes, and accrued interest. </a:t>
            </a:r>
            <a:r>
              <a:rPr lang="en-US" sz="1200" kern="1200" dirty="0">
                <a:solidFill>
                  <a:schemeClr val="tx1"/>
                </a:solidFill>
                <a:latin typeface="+mn-lt"/>
                <a:ea typeface="+mn-ea"/>
                <a:cs typeface="+mn-cs"/>
              </a:rPr>
              <a:t>Note that information such as Nike’s accrued taxes came from the notes to the financials. </a:t>
            </a:r>
            <a:r>
              <a:rPr lang="en-IN" sz="1200" kern="1200" baseline="0" dirty="0">
                <a:solidFill>
                  <a:schemeClr val="tx1"/>
                </a:solidFill>
                <a:latin typeface="+mn-lt"/>
                <a:ea typeface="+mn-ea"/>
                <a:cs typeface="+mn-cs"/>
              </a:rPr>
              <a:t>The company</a:t>
            </a:r>
            <a:r>
              <a:rPr lang="en-IN" sz="1200" kern="1200" dirty="0">
                <a:solidFill>
                  <a:schemeClr val="tx1"/>
                </a:solidFill>
                <a:latin typeface="+mn-lt"/>
                <a:ea typeface="+mn-ea"/>
                <a:cs typeface="+mn-cs"/>
              </a:rPr>
              <a:t> classifies the current portion of its </a:t>
            </a:r>
            <a:r>
              <a:rPr lang="en-IN" sz="1200" kern="1200" dirty="0" smtClean="0">
                <a:solidFill>
                  <a:schemeClr val="tx1"/>
                </a:solidFill>
                <a:latin typeface="+mn-lt"/>
                <a:ea typeface="+mn-ea"/>
                <a:cs typeface="+mn-cs"/>
              </a:rPr>
              <a:t>long-term </a:t>
            </a:r>
            <a:r>
              <a:rPr lang="en-IN" sz="1200" kern="1200" dirty="0">
                <a:solidFill>
                  <a:schemeClr val="tx1"/>
                </a:solidFill>
                <a:latin typeface="+mn-lt"/>
                <a:ea typeface="+mn-ea"/>
                <a:cs typeface="+mn-cs"/>
              </a:rPr>
              <a:t>debt as a current liability. </a:t>
            </a:r>
          </a:p>
          <a:p>
            <a:endParaRPr lang="en-IN" sz="1200" b="0" kern="1200" dirty="0">
              <a:solidFill>
                <a:schemeClr val="tx1"/>
              </a:solidFill>
              <a:latin typeface="+mn-lt"/>
              <a:ea typeface="+mn-ea"/>
              <a:cs typeface="+mn-cs"/>
            </a:endParaRPr>
          </a:p>
          <a:p>
            <a:r>
              <a:rPr lang="en-US" dirty="0" smtClean="0"/>
              <a:t>Illustration 3–7 Liabilities—Nike, Inc.</a:t>
            </a: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25</a:t>
            </a:fld>
            <a:endParaRPr lang="en-IN" dirty="0"/>
          </a:p>
        </p:txBody>
      </p:sp>
    </p:spTree>
    <p:extLst>
      <p:ext uri="{BB962C8B-B14F-4D97-AF65-F5344CB8AC3E}">
        <p14:creationId xmlns:p14="http://schemas.microsoft.com/office/powerpoint/2010/main" val="92318037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Current liabilities are those obligations that are expected to be satisfied through the use of current assets or the creation of other current liabilities. Therefore, this classification includes all liabilities that are expected to be satisfied within one year or the operating cycle, whichever is longer.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IN" sz="1200" b="0" i="0" u="none" strike="noStrike" kern="1200" baseline="0" dirty="0" smtClean="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smtClean="0">
                <a:solidFill>
                  <a:schemeClr val="tx1"/>
                </a:solidFill>
                <a:latin typeface="+mn-lt"/>
                <a:ea typeface="+mn-ea"/>
                <a:cs typeface="+mn-cs"/>
              </a:rPr>
              <a:t>An </a:t>
            </a:r>
            <a:r>
              <a:rPr lang="en-IN" sz="1200" b="0" i="0" u="none" strike="noStrike" kern="1200" baseline="0" dirty="0">
                <a:solidFill>
                  <a:schemeClr val="tx1"/>
                </a:solidFill>
                <a:latin typeface="+mn-lt"/>
                <a:ea typeface="+mn-ea"/>
                <a:cs typeface="+mn-cs"/>
              </a:rPr>
              <a:t>exception is a liability that management intends to refinance on a long-term basis. For instance, if management intends to refinance a six-month note payable by substituting a two-year note payable and has the ability to do so, then the liability would not be classified as current even though it’s due within the coming </a:t>
            </a:r>
            <a:r>
              <a:rPr lang="en-US" sz="1200" b="0" i="0" u="none" strike="noStrike" kern="1200" baseline="0" dirty="0">
                <a:solidFill>
                  <a:schemeClr val="tx1"/>
                </a:solidFill>
                <a:latin typeface="+mn-lt"/>
                <a:ea typeface="+mn-ea"/>
                <a:cs typeface="+mn-cs"/>
              </a:rPr>
              <a:t>year.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kern="1200" baseline="0" dirty="0" smtClean="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kern="1200" baseline="0" dirty="0" smtClean="0">
                <a:solidFill>
                  <a:schemeClr val="tx1"/>
                </a:solidFill>
                <a:latin typeface="+mn-lt"/>
                <a:ea typeface="+mn-ea"/>
                <a:cs typeface="+mn-cs"/>
              </a:rPr>
              <a:t>Current </a:t>
            </a:r>
            <a:r>
              <a:rPr lang="en-US" sz="1200" b="0" kern="1200" baseline="0" dirty="0">
                <a:solidFill>
                  <a:schemeClr val="tx1"/>
                </a:solidFill>
                <a:latin typeface="+mn-lt"/>
                <a:ea typeface="+mn-ea"/>
                <a:cs typeface="+mn-cs"/>
              </a:rPr>
              <a:t>liabilities usually include </a:t>
            </a:r>
            <a:r>
              <a:rPr lang="en-IN" sz="1200" b="0" i="0" u="none" strike="noStrike" kern="1200" baseline="0" dirty="0">
                <a:solidFill>
                  <a:schemeClr val="tx1"/>
                </a:solidFill>
                <a:latin typeface="+mn-lt"/>
                <a:ea typeface="+mn-ea"/>
                <a:cs typeface="+mn-cs"/>
              </a:rPr>
              <a:t>accounts payable, notes payable (short-term borrowings), deferred revenues (sometimes called unearned revenues), accrued liabilities, and the currently maturing portion of long-term </a:t>
            </a:r>
            <a:r>
              <a:rPr lang="en-US" sz="1200" b="0" i="0" u="none" strike="noStrike" kern="1200" baseline="0" dirty="0">
                <a:solidFill>
                  <a:schemeClr val="tx1"/>
                </a:solidFill>
                <a:latin typeface="+mn-lt"/>
                <a:ea typeface="+mn-ea"/>
                <a:cs typeface="+mn-cs"/>
              </a:rPr>
              <a:t>debt</a:t>
            </a:r>
            <a:r>
              <a:rPr lang="en-US" sz="1200" b="0" i="0" u="none" strike="noStrike" kern="1200" baseline="0" dirty="0" smtClean="0">
                <a:solidFill>
                  <a:schemeClr val="tx1"/>
                </a:solidFill>
                <a:latin typeface="+mn-lt"/>
                <a:ea typeface="+mn-ea"/>
                <a:cs typeface="+mn-cs"/>
              </a:rPr>
              <a:t>.</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smtClean="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endParaRPr lang="en-IN" sz="1200" b="0" i="0" u="none" strike="noStrike" kern="1200" baseline="0" dirty="0" smtClean="0">
              <a:solidFill>
                <a:schemeClr val="tx1"/>
              </a:solidFill>
              <a:latin typeface="+mn-lt"/>
              <a:ea typeface="+mn-ea"/>
              <a:cs typeface="+mn-cs"/>
            </a:endParaRPr>
          </a:p>
          <a:p>
            <a:endParaRPr lang="en-US" dirty="0" smtClean="0"/>
          </a:p>
          <a:p>
            <a:endParaRPr lang="en-US" sz="1200" b="0" i="0" u="none" strike="noStrike" kern="1200" baseline="0" dirty="0" smtClean="0">
              <a:solidFill>
                <a:schemeClr val="tx1"/>
              </a:solidFill>
              <a:latin typeface="+mn-lt"/>
              <a:ea typeface="+mn-ea"/>
              <a:cs typeface="+mn-cs"/>
            </a:endParaRPr>
          </a:p>
          <a:p>
            <a:endParaRPr lang="en-US" dirty="0" smtClean="0"/>
          </a:p>
          <a:p>
            <a:pPr marL="0" marR="0" indent="0" algn="l" defTabSz="914400" rtl="0" eaLnBrk="1" fontAlgn="base" latinLnBrk="0" hangingPunct="1">
              <a:lnSpc>
                <a:spcPct val="100000"/>
              </a:lnSpc>
              <a:spcBef>
                <a:spcPct val="30000"/>
              </a:spcBef>
              <a:spcAft>
                <a:spcPct val="0"/>
              </a:spcAft>
              <a:buClrTx/>
              <a:buSzTx/>
              <a:buFontTx/>
              <a:buNone/>
              <a:tabLst/>
              <a:defRPr/>
            </a:pPr>
            <a:endParaRPr lang="en-US" b="0" dirty="0"/>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26</a:t>
            </a:fld>
            <a:endParaRPr lang="en-IN" dirty="0"/>
          </a:p>
        </p:txBody>
      </p:sp>
    </p:spTree>
    <p:extLst>
      <p:ext uri="{BB962C8B-B14F-4D97-AF65-F5344CB8AC3E}">
        <p14:creationId xmlns:p14="http://schemas.microsoft.com/office/powerpoint/2010/main" val="116857688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1" i="0" u="none" strike="noStrike" kern="1200" baseline="0" dirty="0" smtClean="0">
                <a:solidFill>
                  <a:schemeClr val="tx1"/>
                </a:solidFill>
                <a:latin typeface="+mn-lt"/>
                <a:ea typeface="+mn-ea"/>
                <a:cs typeface="+mn-cs"/>
              </a:rPr>
              <a:t>Accounts payable </a:t>
            </a:r>
            <a:r>
              <a:rPr lang="en-IN" sz="1200" b="0" i="0" u="none" strike="noStrike" kern="1200" baseline="0" dirty="0" smtClean="0">
                <a:solidFill>
                  <a:schemeClr val="tx1"/>
                </a:solidFill>
                <a:latin typeface="+mn-lt"/>
                <a:ea typeface="+mn-ea"/>
                <a:cs typeface="+mn-cs"/>
              </a:rPr>
              <a:t>are obligations to suppliers of merchandise or of services purchased on open account, with payment usually due in 30 to 60 days.</a:t>
            </a:r>
          </a:p>
          <a:p>
            <a:endParaRPr lang="en-IN" sz="1200" b="0" i="0" u="none" strike="noStrike" kern="1200" baseline="0" dirty="0" smtClean="0">
              <a:solidFill>
                <a:schemeClr val="tx1"/>
              </a:solidFill>
              <a:latin typeface="+mn-lt"/>
              <a:ea typeface="+mn-ea"/>
              <a:cs typeface="+mn-cs"/>
            </a:endParaRPr>
          </a:p>
          <a:p>
            <a:r>
              <a:rPr lang="en-US" sz="1200" b="1" i="0" u="none" strike="noStrike" kern="1200" baseline="0" dirty="0" smtClean="0">
                <a:solidFill>
                  <a:schemeClr val="tx1"/>
                </a:solidFill>
                <a:latin typeface="+mn-lt"/>
                <a:ea typeface="+mn-ea"/>
                <a:cs typeface="+mn-cs"/>
              </a:rPr>
              <a:t>Notes payable </a:t>
            </a:r>
            <a:r>
              <a:rPr lang="en-US" sz="1200" b="0" i="0" u="none" strike="noStrike" kern="1200" baseline="0" dirty="0" smtClean="0">
                <a:solidFill>
                  <a:schemeClr val="tx1"/>
                </a:solidFill>
                <a:latin typeface="+mn-lt"/>
                <a:ea typeface="+mn-ea"/>
                <a:cs typeface="+mn-cs"/>
              </a:rPr>
              <a:t>are </a:t>
            </a:r>
            <a:r>
              <a:rPr lang="en-IN" sz="1200" b="0" i="0" u="none" strike="noStrike" kern="1200" baseline="0" dirty="0" smtClean="0">
                <a:solidFill>
                  <a:schemeClr val="tx1"/>
                </a:solidFill>
                <a:latin typeface="+mn-lt"/>
                <a:ea typeface="+mn-ea"/>
                <a:cs typeface="+mn-cs"/>
              </a:rPr>
              <a:t>written promises to pay cash at some future date. It is important to note that unlike </a:t>
            </a:r>
            <a:r>
              <a:rPr lang="en-US" sz="1200" b="0" i="0" u="none" strike="noStrike" kern="1200" baseline="0" dirty="0" smtClean="0">
                <a:solidFill>
                  <a:schemeClr val="tx1"/>
                </a:solidFill>
                <a:latin typeface="+mn-lt"/>
                <a:ea typeface="+mn-ea"/>
                <a:cs typeface="+mn-cs"/>
              </a:rPr>
              <a:t>accounts payable, notes </a:t>
            </a:r>
            <a:r>
              <a:rPr lang="en-IN" sz="1200" b="0" i="0" u="none" strike="noStrike" kern="1200" baseline="0" dirty="0" smtClean="0">
                <a:solidFill>
                  <a:schemeClr val="tx1"/>
                </a:solidFill>
                <a:latin typeface="+mn-lt"/>
                <a:ea typeface="+mn-ea"/>
                <a:cs typeface="+mn-cs"/>
              </a:rPr>
              <a:t>usually require the payment of explicit interest in addition to the original obligation amount. Notes maturing in the next year or operating cycle, whichever is longer, will be classified </a:t>
            </a:r>
            <a:r>
              <a:rPr lang="en-US" sz="1200" b="0" i="0" u="none" strike="noStrike" kern="1200" baseline="0" dirty="0" smtClean="0">
                <a:solidFill>
                  <a:schemeClr val="tx1"/>
                </a:solidFill>
                <a:latin typeface="+mn-lt"/>
                <a:ea typeface="+mn-ea"/>
                <a:cs typeface="+mn-cs"/>
              </a:rPr>
              <a:t>as current liabilities.</a:t>
            </a: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27</a:t>
            </a:fld>
            <a:endParaRPr lang="en-IN" dirty="0"/>
          </a:p>
        </p:txBody>
      </p:sp>
    </p:spTree>
    <p:extLst>
      <p:ext uri="{BB962C8B-B14F-4D97-AF65-F5344CB8AC3E}">
        <p14:creationId xmlns:p14="http://schemas.microsoft.com/office/powerpoint/2010/main" val="187972502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IN" sz="1200" b="1" i="0" u="none" strike="noStrike" kern="1200" baseline="0" smtClean="0">
                <a:solidFill>
                  <a:schemeClr val="tx1"/>
                </a:solidFill>
                <a:latin typeface="+mn-lt"/>
                <a:ea typeface="+mn-ea"/>
                <a:cs typeface="+mn-cs"/>
              </a:rPr>
              <a:t>Deferred revenues</a:t>
            </a:r>
            <a:r>
              <a:rPr lang="en-IN" sz="1200" b="0" i="0" u="none" strike="noStrike" kern="1200" baseline="0" smtClean="0">
                <a:solidFill>
                  <a:schemeClr val="tx1"/>
                </a:solidFill>
                <a:latin typeface="+mn-lt"/>
                <a:ea typeface="+mn-ea"/>
                <a:cs typeface="+mn-cs"/>
              </a:rPr>
              <a:t>, sometimes called unearned revenues, represent cash received from a customer for goods or services to be provided </a:t>
            </a:r>
            <a:r>
              <a:rPr lang="en-US" sz="1200" b="0" i="0" u="none" strike="noStrike" kern="1200" baseline="0" dirty="0" smtClean="0">
                <a:solidFill>
                  <a:schemeClr val="tx1"/>
                </a:solidFill>
                <a:latin typeface="+mn-lt"/>
                <a:ea typeface="+mn-ea"/>
                <a:cs typeface="+mn-cs"/>
              </a:rPr>
              <a:t>in a future period. An example would be the purchase of a gift card. </a:t>
            </a:r>
            <a:r>
              <a:rPr lang="en-US" dirty="0" smtClean="0"/>
              <a:t>For instance, </a:t>
            </a:r>
            <a:r>
              <a:rPr lang="en-IN" sz="1200" kern="1200" smtClean="0">
                <a:solidFill>
                  <a:schemeClr val="tx1"/>
                </a:solidFill>
                <a:latin typeface="+mn-lt"/>
                <a:ea typeface="+mn-ea"/>
                <a:cs typeface="+mn-cs"/>
              </a:rPr>
              <a:t>companies record deferred revenue when they sell gift cards and then wait to record the revenue until the cards are redeemed or expire. </a:t>
            </a:r>
            <a:endParaRPr lang="en-US" sz="1200" b="0" i="0" u="none" strike="noStrike" kern="1200" baseline="0" dirty="0" smtClean="0">
              <a:solidFill>
                <a:schemeClr val="tx1"/>
              </a:solidFill>
              <a:latin typeface="+mn-lt"/>
              <a:ea typeface="+mn-ea"/>
              <a:cs typeface="+mn-cs"/>
            </a:endParaRPr>
          </a:p>
          <a:p>
            <a:endParaRPr lang="en-US" sz="1200" b="0" i="0" u="none" strike="noStrike" kern="1200" baseline="0" dirty="0" smtClean="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IN" sz="1200" b="1" i="0" u="none" strike="noStrike" kern="1200" baseline="0" smtClean="0">
                <a:solidFill>
                  <a:schemeClr val="tx1"/>
                </a:solidFill>
                <a:latin typeface="+mn-lt"/>
                <a:ea typeface="+mn-ea"/>
                <a:cs typeface="+mn-cs"/>
              </a:rPr>
              <a:t>Accrued liabilities </a:t>
            </a:r>
            <a:r>
              <a:rPr lang="en-IN" sz="1200" b="0" i="0" u="none" strike="noStrike" kern="1200" baseline="0" smtClean="0">
                <a:solidFill>
                  <a:schemeClr val="tx1"/>
                </a:solidFill>
                <a:latin typeface="+mn-lt"/>
                <a:ea typeface="+mn-ea"/>
                <a:cs typeface="+mn-cs"/>
              </a:rPr>
              <a:t>represent obligations created when expenses have been incurred but will not be paid until a subsequent reporting period. Examples include accrued salaries payable, accrued interest payable, and accrued taxes payable.</a:t>
            </a:r>
          </a:p>
          <a:p>
            <a:pPr marL="0" marR="0" indent="0" algn="l" defTabSz="914400" rtl="0" eaLnBrk="1" fontAlgn="base" latinLnBrk="0" hangingPunct="1">
              <a:lnSpc>
                <a:spcPct val="100000"/>
              </a:lnSpc>
              <a:spcBef>
                <a:spcPct val="30000"/>
              </a:spcBef>
              <a:spcAft>
                <a:spcPct val="0"/>
              </a:spcAft>
              <a:buClrTx/>
              <a:buSzTx/>
              <a:buFontTx/>
              <a:buNone/>
              <a:tabLst/>
              <a:defRPr/>
            </a:pPr>
            <a:endParaRPr lang="en-IN" sz="1200" b="0" i="0" u="none" strike="noStrike" kern="1200" baseline="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28</a:t>
            </a:fld>
            <a:endParaRPr lang="en-IN" dirty="0"/>
          </a:p>
        </p:txBody>
      </p:sp>
    </p:spTree>
    <p:extLst>
      <p:ext uri="{BB962C8B-B14F-4D97-AF65-F5344CB8AC3E}">
        <p14:creationId xmlns:p14="http://schemas.microsoft.com/office/powerpoint/2010/main" val="6101102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smtClean="0">
                <a:solidFill>
                  <a:schemeClr val="tx1"/>
                </a:solidFill>
                <a:latin typeface="+mn-lt"/>
                <a:ea typeface="+mn-ea"/>
                <a:cs typeface="+mn-cs"/>
              </a:rPr>
              <a:t>Long-term notes, loans, mortgages, and bonds payable usually are reclassified and reported as current liabilities as they become payable within the next year (or operating cycle if that’s longer). In the same way, when long-term debt is payable in </a:t>
            </a:r>
            <a:r>
              <a:rPr lang="en-US" sz="1200" b="0" i="0" u="none" strike="noStrike" kern="1200" baseline="0" noProof="0" dirty="0" smtClean="0">
                <a:solidFill>
                  <a:schemeClr val="tx1"/>
                </a:solidFill>
                <a:latin typeface="+mn-lt"/>
                <a:ea typeface="+mn-ea"/>
                <a:cs typeface="+mn-cs"/>
              </a:rPr>
              <a:t>installments</a:t>
            </a:r>
            <a:r>
              <a:rPr lang="en-IN" sz="1200" b="0" i="0" u="none" strike="noStrike" kern="1200" baseline="0" dirty="0" smtClean="0">
                <a:solidFill>
                  <a:schemeClr val="tx1"/>
                </a:solidFill>
                <a:latin typeface="+mn-lt"/>
                <a:ea typeface="+mn-ea"/>
                <a:cs typeface="+mn-cs"/>
              </a:rPr>
              <a:t>, the </a:t>
            </a:r>
            <a:r>
              <a:rPr lang="en-IN" sz="1200" b="0" i="0" u="none" strike="noStrike" kern="1200" baseline="0" dirty="0" err="1" smtClean="0">
                <a:solidFill>
                  <a:schemeClr val="tx1"/>
                </a:solidFill>
                <a:latin typeface="+mn-lt"/>
                <a:ea typeface="+mn-ea"/>
                <a:cs typeface="+mn-cs"/>
              </a:rPr>
              <a:t>installment</a:t>
            </a:r>
            <a:r>
              <a:rPr lang="en-IN" sz="1200" b="0" i="0" u="none" strike="noStrike" kern="1200" baseline="0" dirty="0" smtClean="0">
                <a:solidFill>
                  <a:schemeClr val="tx1"/>
                </a:solidFill>
                <a:latin typeface="+mn-lt"/>
                <a:ea typeface="+mn-ea"/>
                <a:cs typeface="+mn-cs"/>
              </a:rPr>
              <a:t> payable currently is reported as a current liability. </a:t>
            </a:r>
          </a:p>
          <a:p>
            <a:endParaRPr lang="en-IN" sz="1200" b="0" i="0" u="none" strike="noStrike" kern="1200" baseline="0" smtClean="0">
              <a:solidFill>
                <a:schemeClr val="tx1"/>
              </a:solidFill>
              <a:latin typeface="+mn-lt"/>
              <a:ea typeface="+mn-ea"/>
              <a:cs typeface="+mn-cs"/>
            </a:endParaRPr>
          </a:p>
          <a:p>
            <a:r>
              <a:rPr lang="en-IN" sz="1200" b="0" i="0" u="none" strike="noStrike" kern="1200" baseline="0" smtClean="0">
                <a:solidFill>
                  <a:schemeClr val="tx1"/>
                </a:solidFill>
                <a:latin typeface="+mn-lt"/>
                <a:ea typeface="+mn-ea"/>
                <a:cs typeface="+mn-cs"/>
              </a:rPr>
              <a:t>For </a:t>
            </a:r>
            <a:r>
              <a:rPr lang="en-IN" sz="1200" b="0" i="0" u="none" strike="noStrike" kern="1200" baseline="0" dirty="0" smtClean="0">
                <a:solidFill>
                  <a:schemeClr val="tx1"/>
                </a:solidFill>
                <a:latin typeface="+mn-lt"/>
                <a:ea typeface="+mn-ea"/>
                <a:cs typeface="+mn-cs"/>
              </a:rPr>
              <a:t>instance, a $1,000,000 note payable requiring $100,000 in principal payments to </a:t>
            </a:r>
            <a:r>
              <a:rPr lang="en-US" sz="1200" b="0" i="0" u="none" strike="noStrike" kern="1200" baseline="0" noProof="0" dirty="0" smtClean="0">
                <a:solidFill>
                  <a:schemeClr val="tx1"/>
                </a:solidFill>
                <a:latin typeface="+mn-lt"/>
                <a:ea typeface="+mn-ea"/>
                <a:cs typeface="+mn-cs"/>
              </a:rPr>
              <a:t>be</a:t>
            </a:r>
            <a:r>
              <a:rPr lang="en-IN" sz="1200" b="0" i="0" u="none" strike="noStrike" kern="1200" baseline="0" dirty="0" smtClean="0">
                <a:solidFill>
                  <a:schemeClr val="tx1"/>
                </a:solidFill>
                <a:latin typeface="+mn-lt"/>
                <a:ea typeface="+mn-ea"/>
                <a:cs typeface="+mn-cs"/>
              </a:rPr>
              <a:t> made in each of the next 10 years is classified as a $100,000 current liability </a:t>
            </a:r>
            <a:r>
              <a:rPr lang="en-US" sz="1200" b="0" i="0" u="none" strike="noStrike" kern="1200" baseline="0" noProof="0" dirty="0" smtClean="0">
                <a:solidFill>
                  <a:schemeClr val="tx1"/>
                </a:solidFill>
                <a:latin typeface="+mn-lt"/>
                <a:ea typeface="+mn-ea"/>
                <a:cs typeface="+mn-cs"/>
              </a:rPr>
              <a:t>and</a:t>
            </a:r>
            <a:r>
              <a:rPr lang="en-US" sz="1200" b="0" i="0" u="none" strike="noStrike" kern="1200" baseline="0" dirty="0" smtClean="0">
                <a:solidFill>
                  <a:schemeClr val="tx1"/>
                </a:solidFill>
                <a:latin typeface="+mn-lt"/>
                <a:ea typeface="+mn-ea"/>
                <a:cs typeface="+mn-cs"/>
              </a:rPr>
              <a:t> a $900,000 long-term liability.</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29</a:t>
            </a:fld>
            <a:endParaRPr lang="en-IN" dirty="0"/>
          </a:p>
        </p:txBody>
      </p:sp>
    </p:spTree>
    <p:extLst>
      <p:ext uri="{BB962C8B-B14F-4D97-AF65-F5344CB8AC3E}">
        <p14:creationId xmlns:p14="http://schemas.microsoft.com/office/powerpoint/2010/main" val="18950322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Shown </a:t>
            </a:r>
            <a:r>
              <a:rPr lang="en-US" sz="1200" b="0" i="0" u="none" strike="noStrike" kern="1200" baseline="0" dirty="0" smtClean="0">
                <a:solidFill>
                  <a:schemeClr val="tx1"/>
                </a:solidFill>
                <a:latin typeface="+mn-lt"/>
                <a:ea typeface="+mn-ea"/>
                <a:cs typeface="+mn-cs"/>
              </a:rPr>
              <a:t>here </a:t>
            </a:r>
            <a:r>
              <a:rPr lang="en-US" sz="1200" b="0" i="0" u="none" strike="noStrike" kern="1200" baseline="0" dirty="0">
                <a:solidFill>
                  <a:schemeClr val="tx1"/>
                </a:solidFill>
                <a:latin typeface="+mn-lt"/>
                <a:ea typeface="+mn-ea"/>
                <a:cs typeface="+mn-cs"/>
              </a:rPr>
              <a:t>is an example of </a:t>
            </a:r>
            <a:r>
              <a:rPr lang="en-US" sz="1200" b="0" i="0" u="none" strike="noStrike" kern="1200" baseline="0" dirty="0" smtClean="0">
                <a:solidFill>
                  <a:schemeClr val="tx1"/>
                </a:solidFill>
                <a:latin typeface="+mn-lt"/>
                <a:ea typeface="+mn-ea"/>
                <a:cs typeface="+mn-cs"/>
              </a:rPr>
              <a:t>the asset section of the </a:t>
            </a:r>
            <a:r>
              <a:rPr lang="en-US" sz="1200" b="0" i="0" u="none" strike="noStrike" kern="1200" baseline="0" dirty="0">
                <a:solidFill>
                  <a:schemeClr val="tx1"/>
                </a:solidFill>
                <a:latin typeface="+mn-lt"/>
                <a:ea typeface="+mn-ea"/>
                <a:cs typeface="+mn-cs"/>
              </a:rPr>
              <a:t>balance sheet of Under Armour. These classifications, </a:t>
            </a:r>
            <a:r>
              <a:rPr lang="en-IN" sz="1200" b="0" i="0" u="none" strike="noStrike" kern="1200" baseline="0" dirty="0">
                <a:solidFill>
                  <a:schemeClr val="tx1"/>
                </a:solidFill>
                <a:latin typeface="+mn-lt"/>
                <a:ea typeface="+mn-ea"/>
                <a:cs typeface="+mn-cs"/>
              </a:rPr>
              <a:t>with related disclosure notes, help the balance sheet to </a:t>
            </a:r>
            <a:r>
              <a:rPr lang="en-US" sz="1200" b="0" i="0" u="none" strike="noStrike" kern="1200" baseline="0" dirty="0">
                <a:solidFill>
                  <a:schemeClr val="tx1"/>
                </a:solidFill>
                <a:latin typeface="+mn-lt"/>
                <a:ea typeface="+mn-ea"/>
                <a:cs typeface="+mn-cs"/>
              </a:rPr>
              <a:t>provide useful </a:t>
            </a:r>
            <a:r>
              <a:rPr lang="en-IN" sz="1200" b="0" i="0" u="none" strike="noStrike" kern="1200" baseline="0" dirty="0">
                <a:solidFill>
                  <a:schemeClr val="tx1"/>
                </a:solidFill>
                <a:latin typeface="+mn-lt"/>
                <a:ea typeface="+mn-ea"/>
                <a:cs typeface="+mn-cs"/>
              </a:rPr>
              <a:t>information to decision makers. The consolidated balance sheet is part of the annual report filed with the SEC. This report is available for download by the public at www.sec.gov. </a:t>
            </a: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a:t>
            </a:fld>
            <a:endParaRPr lang="en-IN" dirty="0"/>
          </a:p>
        </p:txBody>
      </p:sp>
    </p:spTree>
    <p:extLst>
      <p:ext uri="{BB962C8B-B14F-4D97-AF65-F5344CB8AC3E}">
        <p14:creationId xmlns:p14="http://schemas.microsoft.com/office/powerpoint/2010/main" val="214389020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Long-term liabilities are obligations that will not be satisfied in the next year or operating cycle, whichever is longer. They do not </a:t>
            </a:r>
            <a:r>
              <a:rPr lang="en-US" sz="1200" b="0" i="0" u="none" strike="noStrike" kern="1200" baseline="0" dirty="0">
                <a:solidFill>
                  <a:schemeClr val="tx1"/>
                </a:solidFill>
                <a:latin typeface="+mn-lt"/>
                <a:ea typeface="+mn-ea"/>
                <a:cs typeface="+mn-cs"/>
              </a:rPr>
              <a:t>require the use </a:t>
            </a:r>
            <a:r>
              <a:rPr lang="en-IN" sz="1200" b="0" i="0" u="none" strike="noStrike" kern="1200" baseline="0" dirty="0">
                <a:solidFill>
                  <a:schemeClr val="tx1"/>
                </a:solidFill>
                <a:latin typeface="+mn-lt"/>
                <a:ea typeface="+mn-ea"/>
                <a:cs typeface="+mn-cs"/>
              </a:rPr>
              <a:t>of current assets or the creation of current liabilities for payment. Examples are long-term notes, bonds, pension obligations, and lease obligations</a:t>
            </a:r>
            <a:r>
              <a:rPr lang="en-IN" sz="1200" b="0" i="0" u="none" strike="noStrike" kern="1200" baseline="0" dirty="0" smtClean="0">
                <a:solidFill>
                  <a:schemeClr val="tx1"/>
                </a:solidFill>
                <a:latin typeface="+mn-lt"/>
                <a:ea typeface="+mn-ea"/>
                <a:cs typeface="+mn-cs"/>
              </a:rPr>
              <a:t>.</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But simply classifying a liability as long-term doesn’t provide complete information to external users. For instance, long-term could mean anything from 2 to 20, 30, or 40 years. </a:t>
            </a:r>
            <a:r>
              <a:rPr lang="en-US" sz="1200" b="0" i="0" u="none" strike="noStrike" kern="1200" baseline="0" dirty="0">
                <a:solidFill>
                  <a:schemeClr val="tx1"/>
                </a:solidFill>
                <a:latin typeface="+mn-lt"/>
                <a:ea typeface="+mn-ea"/>
                <a:cs typeface="+mn-cs"/>
              </a:rPr>
              <a:t>Payment terms, interest rates, and other details needed to assess the impact of these obligations on future cash flows and long-term solvency are reported in a disclosure note.</a:t>
            </a:r>
            <a:endParaRPr lang="en-US" i="0" dirty="0"/>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30</a:t>
            </a:fld>
            <a:endParaRPr lang="en-IN" dirty="0"/>
          </a:p>
        </p:txBody>
      </p:sp>
    </p:spTree>
    <p:extLst>
      <p:ext uri="{BB962C8B-B14F-4D97-AF65-F5344CB8AC3E}">
        <p14:creationId xmlns:p14="http://schemas.microsoft.com/office/powerpoint/2010/main" val="296609838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Liabilities are classified as current when the obligation is expected to be </a:t>
            </a:r>
            <a:r>
              <a:rPr lang="en-IN" sz="1200" b="0" i="0" u="none" strike="noStrike" kern="1200" baseline="0" dirty="0" smtClean="0">
                <a:solidFill>
                  <a:schemeClr val="tx1"/>
                </a:solidFill>
                <a:latin typeface="+mn-lt"/>
                <a:ea typeface="+mn-ea"/>
                <a:cs typeface="+mn-cs"/>
              </a:rPr>
              <a:t>satisfied within one year </a:t>
            </a:r>
            <a:r>
              <a:rPr lang="en-IN" sz="1200" b="0" i="0" u="none" strike="noStrike" kern="1200" baseline="0" dirty="0">
                <a:solidFill>
                  <a:schemeClr val="tx1"/>
                </a:solidFill>
                <a:latin typeface="+mn-lt"/>
                <a:ea typeface="+mn-ea"/>
                <a:cs typeface="+mn-cs"/>
              </a:rPr>
              <a:t>or operating cycle. Liabilities are classified as long-term when the obligation is expected to be satisfied in more than one </a:t>
            </a:r>
            <a:r>
              <a:rPr lang="en-IN" sz="1200" b="0" i="0" u="none" strike="noStrike" kern="1200" baseline="0" dirty="0" smtClean="0">
                <a:solidFill>
                  <a:schemeClr val="tx1"/>
                </a:solidFill>
                <a:latin typeface="+mn-lt"/>
                <a:ea typeface="+mn-ea"/>
                <a:cs typeface="+mn-cs"/>
              </a:rPr>
              <a:t>year </a:t>
            </a:r>
            <a:r>
              <a:rPr lang="en-IN" sz="1200" b="0" i="0" u="none" strike="noStrike" kern="1200" baseline="0" dirty="0">
                <a:solidFill>
                  <a:schemeClr val="tx1"/>
                </a:solidFill>
                <a:latin typeface="+mn-lt"/>
                <a:ea typeface="+mn-ea"/>
                <a:cs typeface="+mn-cs"/>
              </a:rPr>
              <a:t>or operating cycle. </a:t>
            </a:r>
          </a:p>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31</a:t>
            </a:fld>
            <a:endParaRPr lang="en-IN" dirty="0"/>
          </a:p>
        </p:txBody>
      </p:sp>
    </p:spTree>
    <p:extLst>
      <p:ext uri="{BB962C8B-B14F-4D97-AF65-F5344CB8AC3E}">
        <p14:creationId xmlns:p14="http://schemas.microsoft.com/office/powerpoint/2010/main" val="93811182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Owners’ equity is simply a residual amount derived by subtracting liabilities from assets. For that reason, it’s sometimes referred </a:t>
            </a:r>
            <a:r>
              <a:rPr lang="en-US" sz="1200" b="0" i="0" u="none" strike="noStrike" kern="1200" baseline="0" dirty="0">
                <a:solidFill>
                  <a:schemeClr val="tx1"/>
                </a:solidFill>
                <a:latin typeface="+mn-lt"/>
                <a:ea typeface="+mn-ea"/>
                <a:cs typeface="+mn-cs"/>
              </a:rPr>
              <a:t>to as net </a:t>
            </a:r>
            <a:r>
              <a:rPr lang="en-US" sz="1200" b="0" i="0" u="none" strike="noStrike" kern="1200" baseline="0" dirty="0" smtClean="0">
                <a:solidFill>
                  <a:schemeClr val="tx1"/>
                </a:solidFill>
                <a:latin typeface="+mn-lt"/>
                <a:ea typeface="+mn-ea"/>
                <a:cs typeface="+mn-cs"/>
              </a:rPr>
              <a:t>assets or book value. </a:t>
            </a:r>
            <a:r>
              <a:rPr lang="en-US" sz="1200" b="0" i="0" u="none" strike="noStrike" kern="1200" baseline="0" dirty="0">
                <a:solidFill>
                  <a:schemeClr val="tx1"/>
                </a:solidFill>
                <a:latin typeface="+mn-lt"/>
                <a:ea typeface="+mn-ea"/>
                <a:cs typeface="+mn-cs"/>
              </a:rPr>
              <a:t>We know that </a:t>
            </a:r>
            <a:r>
              <a:rPr lang="en-IN" sz="1200" b="0" i="0" u="none" strike="noStrike" kern="1200" baseline="0" dirty="0">
                <a:solidFill>
                  <a:schemeClr val="tx1"/>
                </a:solidFill>
                <a:latin typeface="+mn-lt"/>
                <a:ea typeface="+mn-ea"/>
                <a:cs typeface="+mn-cs"/>
              </a:rPr>
              <a:t>owners of a corporation are its shareholders, so owners’ equity for a corporation is referred to as shareholders’ equity or stockholders’ equity. </a:t>
            </a:r>
            <a:endParaRPr lang="en-IN" sz="1200" b="0" i="0" u="none" strike="noStrike" kern="1200" baseline="0" dirty="0" smtClean="0">
              <a:solidFill>
                <a:schemeClr val="tx1"/>
              </a:solidFill>
              <a:latin typeface="+mn-lt"/>
              <a:ea typeface="+mn-ea"/>
              <a:cs typeface="+mn-cs"/>
            </a:endParaRPr>
          </a:p>
          <a:p>
            <a:endParaRPr lang="en-IN" sz="1200" b="0" i="0" u="none" strike="noStrike" kern="1200" baseline="0" dirty="0" smtClean="0">
              <a:solidFill>
                <a:schemeClr val="tx1"/>
              </a:solidFill>
              <a:latin typeface="+mn-lt"/>
              <a:ea typeface="+mn-ea"/>
              <a:cs typeface="+mn-cs"/>
            </a:endParaRPr>
          </a:p>
          <a:p>
            <a:r>
              <a:rPr lang="en-IN" sz="1200" b="0" i="0" u="none" strike="noStrike" kern="1200" baseline="0" dirty="0" smtClean="0">
                <a:solidFill>
                  <a:schemeClr val="tx1"/>
                </a:solidFill>
                <a:latin typeface="+mn-lt"/>
                <a:ea typeface="+mn-ea"/>
                <a:cs typeface="+mn-cs"/>
              </a:rPr>
              <a:t>Shareholders</a:t>
            </a:r>
            <a:r>
              <a:rPr lang="en-IN" sz="1200" b="0" i="0" u="none" strike="noStrike" kern="1200" baseline="0" dirty="0">
                <a:solidFill>
                  <a:schemeClr val="tx1"/>
                </a:solidFill>
                <a:latin typeface="+mn-lt"/>
                <a:ea typeface="+mn-ea"/>
                <a:cs typeface="+mn-cs"/>
              </a:rPr>
              <a:t>’ equity for a corporation arises primarily from two sources: </a:t>
            </a:r>
            <a:r>
              <a:rPr lang="en-IN" sz="1200" b="0" i="0" u="none" strike="noStrike" kern="1200" baseline="0" dirty="0" smtClean="0">
                <a:solidFill>
                  <a:schemeClr val="tx1"/>
                </a:solidFill>
                <a:latin typeface="+mn-lt"/>
                <a:ea typeface="+mn-ea"/>
                <a:cs typeface="+mn-cs"/>
              </a:rPr>
              <a:t>paid-in capital and retained earnings.</a:t>
            </a:r>
          </a:p>
          <a:p>
            <a:endParaRPr lang="en-IN" sz="1200" b="0" i="0" u="none" strike="noStrike" kern="1200" baseline="0" dirty="0" smtClean="0">
              <a:solidFill>
                <a:schemeClr val="tx1"/>
              </a:solidFill>
              <a:latin typeface="+mn-lt"/>
              <a:ea typeface="+mn-ea"/>
              <a:cs typeface="+mn-cs"/>
            </a:endParaRPr>
          </a:p>
          <a:p>
            <a:pPr>
              <a:buClr>
                <a:schemeClr val="tx1"/>
              </a:buClr>
            </a:pPr>
            <a:r>
              <a:rPr lang="en-US" sz="2500" b="1" dirty="0" smtClean="0">
                <a:solidFill>
                  <a:srgbClr val="C00000"/>
                </a:solidFill>
              </a:rPr>
              <a:t>Paid-in capital</a:t>
            </a:r>
            <a:r>
              <a:rPr lang="en-US" sz="2500" b="0" dirty="0" smtClean="0">
                <a:solidFill>
                  <a:srgbClr val="C00000"/>
                </a:solidFill>
              </a:rPr>
              <a:t> is</a:t>
            </a:r>
            <a:r>
              <a:rPr lang="en-US" sz="2500" dirty="0" smtClean="0"/>
              <a:t> the amount that shareholders have invested in the company. It</a:t>
            </a:r>
            <a:r>
              <a:rPr lang="en-US" sz="2500" baseline="0" dirty="0" smtClean="0"/>
              <a:t> m</a:t>
            </a:r>
            <a:r>
              <a:rPr lang="en-US" sz="2500" dirty="0" smtClean="0"/>
              <a:t>ost often arises when the company issues stock. Information about the number of shares the company has authorized and how many shares have been issued and are outstanding also must be disclosed eith</a:t>
            </a:r>
            <a:r>
              <a:rPr lang="en-US" sz="2500" baseline="0" dirty="0" smtClean="0"/>
              <a:t>er directly in the balance sheet or in a note</a:t>
            </a:r>
            <a:r>
              <a:rPr lang="en-US" sz="2500" dirty="0" smtClean="0"/>
              <a:t>.</a:t>
            </a:r>
          </a:p>
          <a:p>
            <a:pPr>
              <a:buClr>
                <a:schemeClr val="tx1"/>
              </a:buClr>
            </a:pPr>
            <a:endParaRPr lang="en-US" sz="2500" dirty="0" smtClean="0"/>
          </a:p>
          <a:p>
            <a:r>
              <a:rPr lang="en-IN" sz="1200" b="1" i="0" u="none" strike="noStrike" kern="1200" baseline="0" dirty="0" smtClean="0">
                <a:solidFill>
                  <a:schemeClr val="tx1"/>
                </a:solidFill>
                <a:latin typeface="+mn-lt"/>
                <a:ea typeface="+mn-ea"/>
                <a:cs typeface="+mn-cs"/>
              </a:rPr>
              <a:t>Retained earnings </a:t>
            </a:r>
            <a:r>
              <a:rPr lang="en-IN" sz="1200" b="0" i="0" u="none" strike="noStrike" kern="1200" baseline="0" dirty="0" smtClean="0">
                <a:solidFill>
                  <a:schemeClr val="tx1"/>
                </a:solidFill>
                <a:latin typeface="+mn-lt"/>
                <a:ea typeface="+mn-ea"/>
                <a:cs typeface="+mn-cs"/>
              </a:rPr>
              <a:t>represents the accumulated net income reported since the inception of a corporation and not (yet) paid to shareholders as dividends. </a:t>
            </a:r>
          </a:p>
          <a:p>
            <a:endParaRPr lang="en-IN" sz="1200" b="0" i="0" u="none" strike="noStrike" kern="1200" baseline="0" dirty="0" smtClean="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smtClean="0">
                <a:solidFill>
                  <a:schemeClr val="tx1"/>
                </a:solidFill>
                <a:latin typeface="+mn-lt"/>
                <a:ea typeface="+mn-ea"/>
                <a:cs typeface="+mn-cs"/>
              </a:rPr>
              <a:t>In addition to paid-in capital and retained earnings, shareholders’ equity may include a few other equity components such as </a:t>
            </a:r>
            <a:r>
              <a:rPr lang="en-US" sz="1200" b="1" i="0" u="none" strike="noStrike" kern="1200" baseline="0" dirty="0" smtClean="0">
                <a:solidFill>
                  <a:schemeClr val="tx1"/>
                </a:solidFill>
                <a:latin typeface="+mn-lt"/>
                <a:ea typeface="+mn-ea"/>
                <a:cs typeface="+mn-cs"/>
              </a:rPr>
              <a:t>accumulated other comprehensive </a:t>
            </a:r>
            <a:r>
              <a:rPr lang="en-US" sz="1200" b="1" i="0" kern="1200" dirty="0" smtClean="0">
                <a:solidFill>
                  <a:schemeClr val="tx1"/>
                </a:solidFill>
                <a:latin typeface="+mn-lt"/>
                <a:ea typeface="+mn-ea"/>
                <a:cs typeface="+mn-cs"/>
              </a:rPr>
              <a:t>income </a:t>
            </a:r>
            <a:r>
              <a:rPr lang="en-US" sz="1200" b="0" i="0" kern="1200" dirty="0" smtClean="0">
                <a:solidFill>
                  <a:schemeClr val="tx1"/>
                </a:solidFill>
                <a:latin typeface="+mn-lt"/>
                <a:ea typeface="+mn-ea"/>
                <a:cs typeface="+mn-cs"/>
              </a:rPr>
              <a:t>(AOCI). Comprehensive income</a:t>
            </a:r>
            <a:r>
              <a:rPr lang="en-US" sz="1200" b="0" i="0" kern="1200" baseline="0" dirty="0" smtClean="0">
                <a:solidFill>
                  <a:schemeClr val="tx1"/>
                </a:solidFill>
                <a:latin typeface="+mn-lt"/>
                <a:ea typeface="+mn-ea"/>
                <a:cs typeface="+mn-cs"/>
              </a:rPr>
              <a:t> refers to the total change in stockholders’ equity other than transactions with owners. While most of this change is reported in the income statement as net income, there are some items of other comprehensive income not reported in the income state. We accumulate these items in the accumulated other comprehensive income account, just like we accumulate each year’s net income in the retained earnings account.</a:t>
            </a:r>
            <a:endParaRPr lang="en-US" b="0" i="0" dirty="0" smtClean="0"/>
          </a:p>
          <a:p>
            <a:endParaRPr lang="en-US" dirty="0" smtClean="0"/>
          </a:p>
          <a:p>
            <a:endParaRPr lang="en-IN"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32</a:t>
            </a:fld>
            <a:endParaRPr lang="en-IN" dirty="0"/>
          </a:p>
        </p:txBody>
      </p:sp>
    </p:spTree>
    <p:extLst>
      <p:ext uri="{BB962C8B-B14F-4D97-AF65-F5344CB8AC3E}">
        <p14:creationId xmlns:p14="http://schemas.microsoft.com/office/powerpoint/2010/main" val="132626560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3–8 Shareholders’ Equity—Nike, Inc</a:t>
            </a:r>
            <a:r>
              <a:rPr lang="en-US" dirty="0" smtClean="0"/>
              <a: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This illustration presents the shareholders’ equity section of Nike’s balance sheets. From the inception of the corporation through May 31, 2015, Nike has accumulated net income, less dividends, of $4,685 million which is reported as retained earnings. The company’s paid-in capital is represented by common stock and additional paid-in capital, which collectively represent cash invested by shareholders in exchange for ownership interests. Information about the number of shares the company has authorized and how many shares have been issued and are outstanding also must be disclosed</a:t>
            </a:r>
            <a:r>
              <a:rPr lang="en-US" sz="1200" b="0" i="0" u="none" strike="noStrike" kern="1200" baseline="0" dirty="0" smtClean="0">
                <a:solidFill>
                  <a:schemeClr val="tx1"/>
                </a:solidFill>
                <a:latin typeface="+mn-lt"/>
                <a:ea typeface="+mn-ea"/>
                <a:cs typeface="+mn-cs"/>
              </a:rPr>
              <a:t>.</a:t>
            </a: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33</a:t>
            </a:fld>
            <a:endParaRPr lang="en-IN" dirty="0"/>
          </a:p>
        </p:txBody>
      </p:sp>
    </p:spTree>
    <p:extLst>
      <p:ext uri="{BB962C8B-B14F-4D97-AF65-F5344CB8AC3E}">
        <p14:creationId xmlns:p14="http://schemas.microsoft.com/office/powerpoint/2010/main" val="261621324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sz="1200" dirty="0" smtClean="0"/>
              <a:t>There are more similarities than differences in balance sheets prepared according to U.S. GAAP and those prepared applying IFRS. Some of the differences are:</a:t>
            </a:r>
          </a:p>
          <a:p>
            <a:pPr marL="171450" indent="-171450">
              <a:buFont typeface="Arial"/>
              <a:buChar char="•"/>
            </a:pPr>
            <a:r>
              <a:rPr lang="en-US" sz="1200" dirty="0" smtClean="0"/>
              <a:t>International standards specify a minimum list of items to be presented in the balance sheet. U.S. GAAP has no minimum requirements.</a:t>
            </a:r>
          </a:p>
          <a:p>
            <a:pPr marL="171450" indent="-171450">
              <a:buFont typeface="Arial"/>
              <a:buChar char="•"/>
            </a:pPr>
            <a:r>
              <a:rPr lang="en-US" sz="1200" i="1" dirty="0" smtClean="0"/>
              <a:t>IAS No. 1, revised,</a:t>
            </a:r>
            <a:r>
              <a:rPr lang="en-US" sz="1200" dirty="0" smtClean="0"/>
              <a:t> changed the title of the balance sheet to </a:t>
            </a:r>
            <a:r>
              <a:rPr lang="en-US" sz="1200" i="1" dirty="0" smtClean="0"/>
              <a:t>statement of financial position</a:t>
            </a:r>
            <a:r>
              <a:rPr lang="en-US" sz="1200" i="0" dirty="0" smtClean="0"/>
              <a:t>,</a:t>
            </a:r>
            <a:r>
              <a:rPr lang="en-US" sz="1200" dirty="0" smtClean="0"/>
              <a:t> although companies are not required to use that title. Some U.S. companies use the statement of financial position title as well.</a:t>
            </a:r>
          </a:p>
          <a:p>
            <a:pPr marL="171450" marR="0" lvl="0" indent="-171450" algn="l" defTabSz="914400" rtl="0" eaLnBrk="1" fontAlgn="base" latinLnBrk="0" hangingPunct="1">
              <a:lnSpc>
                <a:spcPct val="100000"/>
              </a:lnSpc>
              <a:spcBef>
                <a:spcPct val="30000"/>
              </a:spcBef>
              <a:spcAft>
                <a:spcPct val="0"/>
              </a:spcAft>
              <a:buClrTx/>
              <a:buSzTx/>
              <a:buFont typeface="Arial"/>
              <a:buChar char="•"/>
              <a:tabLst/>
              <a:defRPr/>
            </a:pPr>
            <a:r>
              <a:rPr lang="en-US" sz="1200" dirty="0" smtClean="0"/>
              <a:t>Under U.S. GAAP, we present current assets and liabilities before noncurrent assets and liabilities. </a:t>
            </a:r>
            <a:r>
              <a:rPr lang="en-US" sz="1200" i="1" dirty="0" smtClean="0"/>
              <a:t>IAS No. 1</a:t>
            </a:r>
            <a:r>
              <a:rPr lang="en-US" sz="1200" dirty="0" smtClean="0"/>
              <a:t> doesn’t prescribe the format of the balance sheet, but balance sheets prepared using IFRS often report noncurrent items first. </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34</a:t>
            </a:fld>
            <a:endParaRPr lang="en-IN" dirty="0"/>
          </a:p>
        </p:txBody>
      </p:sp>
    </p:spTree>
    <p:extLst>
      <p:ext uri="{BB962C8B-B14F-4D97-AF65-F5344CB8AC3E}">
        <p14:creationId xmlns:p14="http://schemas.microsoft.com/office/powerpoint/2010/main" val="341305438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i="1" dirty="0"/>
              <a:t>IAS No. 1</a:t>
            </a:r>
            <a:r>
              <a:rPr lang="en-US" sz="1200" dirty="0"/>
              <a:t> doesn’t prescribe the format of the balance sheet, but balance sheets prepared using IFRS often report noncurrent items first. A recent survey of large companies that prepare their financial statements according to IFRS reports that 73% of the surveyed companies list noncurrent items first.</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35</a:t>
            </a:fld>
            <a:endParaRPr lang="en-IN" dirty="0"/>
          </a:p>
        </p:txBody>
      </p:sp>
    </p:spTree>
    <p:extLst>
      <p:ext uri="{BB962C8B-B14F-4D97-AF65-F5344CB8AC3E}">
        <p14:creationId xmlns:p14="http://schemas.microsoft.com/office/powerpoint/2010/main" val="388463123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800" dirty="0" smtClean="0"/>
              <a:t>At the end of each fiscal year, companies with public securities are required to provide shareholders with an </a:t>
            </a:r>
            <a:r>
              <a:rPr lang="en-US" sz="2800" i="1" dirty="0" smtClean="0"/>
              <a:t>annual report</a:t>
            </a:r>
            <a:r>
              <a:rPr lang="en-US" sz="2800" dirty="0" smtClean="0"/>
              <a:t>. The annual report includes financial statements such as the balance sheet. Financial statements, though, are only part of the information provided in the annual report. Critical to understanding the financial statements and to evaluating a firm’s performance and financial health are </a:t>
            </a:r>
            <a:r>
              <a:rPr lang="en-US" sz="2800" dirty="0" smtClean="0">
                <a:solidFill>
                  <a:srgbClr val="C00000"/>
                </a:solidFill>
              </a:rPr>
              <a:t>additional disclosures included as part of the financial statements</a:t>
            </a:r>
            <a:r>
              <a:rPr lang="en-US" sz="2800" dirty="0" smtClean="0"/>
              <a:t>. </a:t>
            </a:r>
            <a:endParaRPr lang="en-US" sz="2800" b="1" dirty="0" smtClean="0">
              <a:solidFill>
                <a:srgbClr val="9E1616"/>
              </a:solidFill>
            </a:endParaRPr>
          </a:p>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36</a:t>
            </a:fld>
            <a:endParaRPr lang="en-IN" dirty="0"/>
          </a:p>
        </p:txBody>
      </p:sp>
    </p:spTree>
    <p:extLst>
      <p:ext uri="{BB962C8B-B14F-4D97-AF65-F5344CB8AC3E}">
        <p14:creationId xmlns:p14="http://schemas.microsoft.com/office/powerpoint/2010/main" val="426604184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smtClean="0">
                <a:solidFill>
                  <a:schemeClr val="tx1"/>
                </a:solidFill>
                <a:latin typeface="+mn-lt"/>
                <a:ea typeface="+mn-ea"/>
                <a:cs typeface="+mn-cs"/>
              </a:rPr>
              <a:t>Some financial statement disclosures are provided by including additional information often parenthetically, on the face of the statement. Common examples of disclosures included on the face of the balance sheet are the allowance for uncollectible accounts and information about common stock. Information providing details of many financial statement items is provided using disclosure notes. Some examples include:</a:t>
            </a:r>
          </a:p>
          <a:p>
            <a:r>
              <a:rPr lang="en-US" sz="1200" b="0" i="0" u="none" strike="noStrike" kern="1200" baseline="0" dirty="0" smtClean="0">
                <a:solidFill>
                  <a:schemeClr val="tx1"/>
                </a:solidFill>
                <a:latin typeface="+mn-lt"/>
                <a:ea typeface="+mn-ea"/>
                <a:cs typeface="+mn-cs"/>
              </a:rPr>
              <a:t>• Pension plans</a:t>
            </a:r>
          </a:p>
          <a:p>
            <a:r>
              <a:rPr lang="en-US" sz="1200" b="0" i="0" u="none" strike="noStrike" kern="1200" baseline="0" dirty="0" smtClean="0">
                <a:solidFill>
                  <a:schemeClr val="tx1"/>
                </a:solidFill>
                <a:latin typeface="+mn-lt"/>
                <a:ea typeface="+mn-ea"/>
                <a:cs typeface="+mn-cs"/>
              </a:rPr>
              <a:t>• Leases</a:t>
            </a:r>
          </a:p>
          <a:p>
            <a:r>
              <a:rPr lang="en-US" sz="1200" b="0" i="0" u="none" strike="noStrike" kern="1200" baseline="0" dirty="0" smtClean="0">
                <a:solidFill>
                  <a:schemeClr val="tx1"/>
                </a:solidFill>
                <a:latin typeface="+mn-lt"/>
                <a:ea typeface="+mn-ea"/>
                <a:cs typeface="+mn-cs"/>
              </a:rPr>
              <a:t>• Long-term debt</a:t>
            </a:r>
          </a:p>
          <a:p>
            <a:r>
              <a:rPr lang="en-US" sz="1200" b="0" i="0" u="none" strike="noStrike" kern="1200" baseline="0" dirty="0" smtClean="0">
                <a:solidFill>
                  <a:schemeClr val="tx1"/>
                </a:solidFill>
                <a:latin typeface="+mn-lt"/>
                <a:ea typeface="+mn-ea"/>
                <a:cs typeface="+mn-cs"/>
              </a:rPr>
              <a:t>• Investments</a:t>
            </a:r>
          </a:p>
          <a:p>
            <a:r>
              <a:rPr lang="en-US" sz="1200" b="0" i="0" u="none" strike="noStrike" kern="1200" baseline="0" dirty="0" smtClean="0">
                <a:solidFill>
                  <a:schemeClr val="tx1"/>
                </a:solidFill>
                <a:latin typeface="+mn-lt"/>
                <a:ea typeface="+mn-ea"/>
                <a:cs typeface="+mn-cs"/>
              </a:rPr>
              <a:t>• Income taxes</a:t>
            </a:r>
          </a:p>
          <a:p>
            <a:r>
              <a:rPr lang="en-US" sz="1200" b="0" i="0" u="none" strike="noStrike" kern="1200" baseline="0" dirty="0" smtClean="0">
                <a:solidFill>
                  <a:schemeClr val="tx1"/>
                </a:solidFill>
                <a:latin typeface="+mn-lt"/>
                <a:ea typeface="+mn-ea"/>
                <a:cs typeface="+mn-cs"/>
              </a:rPr>
              <a:t>• Property, plant, and equipment</a:t>
            </a:r>
          </a:p>
          <a:p>
            <a:r>
              <a:rPr lang="en-US" sz="1200" b="0" i="0" u="none" strike="noStrike" kern="1200" baseline="0" dirty="0" smtClean="0">
                <a:solidFill>
                  <a:schemeClr val="tx1"/>
                </a:solidFill>
                <a:latin typeface="+mn-lt"/>
                <a:ea typeface="+mn-ea"/>
                <a:cs typeface="+mn-cs"/>
              </a:rPr>
              <a:t>• Employee benefit plans</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Disclosure notes must include certain specific notes such as a summary of significant accounting policies, descriptions of subsequent events, and related third-party transactions, but many notes are fashioned to suit the disclosure needs of the particular reporting enterprise. Actually, any explanation that contributes to investors’ and creditors’ understanding of the results of operations, financial position, and cash flows of the company should be included. </a:t>
            </a:r>
            <a:endParaRPr lang="en-US" dirty="0" smtClean="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37</a:t>
            </a:fld>
            <a:endParaRPr lang="en-IN" dirty="0"/>
          </a:p>
        </p:txBody>
      </p:sp>
    </p:spTree>
    <p:extLst>
      <p:ext uri="{BB962C8B-B14F-4D97-AF65-F5344CB8AC3E}">
        <p14:creationId xmlns:p14="http://schemas.microsoft.com/office/powerpoint/2010/main" val="129200157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b="0" i="0" dirty="0" smtClean="0"/>
              <a:t>The summary of</a:t>
            </a:r>
            <a:r>
              <a:rPr lang="en-IN" b="0" i="0" baseline="0" dirty="0" smtClean="0"/>
              <a:t> </a:t>
            </a:r>
            <a:r>
              <a:rPr lang="en-IN" b="0" i="0" dirty="0" smtClean="0"/>
              <a:t>significant accounting</a:t>
            </a:r>
            <a:r>
              <a:rPr lang="en-IN" b="0" i="0" baseline="0" dirty="0" smtClean="0"/>
              <a:t> </a:t>
            </a:r>
            <a:r>
              <a:rPr lang="en-IN" b="0" i="0" dirty="0" smtClean="0"/>
              <a:t>policies conveys valuable information about the</a:t>
            </a:r>
            <a:r>
              <a:rPr lang="en-IN" b="0" i="0" baseline="0" dirty="0" smtClean="0"/>
              <a:t> </a:t>
            </a:r>
            <a:r>
              <a:rPr lang="en-IN" b="0" i="0" dirty="0" smtClean="0"/>
              <a:t>company’s choices</a:t>
            </a:r>
            <a:r>
              <a:rPr lang="en-IN" b="0" i="0" baseline="0" dirty="0" smtClean="0"/>
              <a:t> </a:t>
            </a:r>
            <a:r>
              <a:rPr lang="en-IN" b="0" i="0" dirty="0" smtClean="0"/>
              <a:t>from among various</a:t>
            </a:r>
            <a:r>
              <a:rPr lang="en-IN" b="0" i="0" baseline="0" dirty="0" smtClean="0"/>
              <a:t> </a:t>
            </a:r>
            <a:r>
              <a:rPr lang="en-IN" b="0" i="0" dirty="0" smtClean="0"/>
              <a:t>alternative accounting</a:t>
            </a:r>
            <a:r>
              <a:rPr lang="en-IN" b="0" i="0" baseline="0" dirty="0" smtClean="0"/>
              <a:t> </a:t>
            </a:r>
            <a:r>
              <a:rPr lang="en-IN" b="0" i="0" dirty="0" smtClean="0"/>
              <a:t>methods. </a:t>
            </a:r>
            <a:r>
              <a:rPr lang="en-US" sz="1200" b="0" i="0" u="none" strike="noStrike" kern="1200" baseline="0" dirty="0" smtClean="0">
                <a:solidFill>
                  <a:schemeClr val="tx1"/>
                </a:solidFill>
                <a:latin typeface="+mn-lt"/>
                <a:ea typeface="+mn-ea"/>
                <a:cs typeface="+mn-cs"/>
              </a:rPr>
              <a:t>For example, management chooses whether to use accelerated or straight-line depreciation, whether to use FIFO, LIFO, or average cost to measure inventories, and whether to measure certain financial investments at fair value or cost.</a:t>
            </a:r>
            <a:r>
              <a:rPr lang="en-IN" sz="1200" b="0" i="0" u="none" strike="noStrike" kern="1200" baseline="0" dirty="0" smtClean="0">
                <a:solidFill>
                  <a:schemeClr val="tx1"/>
                </a:solidFill>
                <a:latin typeface="+mn-lt"/>
                <a:ea typeface="+mn-ea"/>
                <a:cs typeface="+mn-cs"/>
              </a:rPr>
              <a:t> The company also defines which securities it considers to be cash equivalents and its policies regarding the timing of recognizing </a:t>
            </a:r>
            <a:r>
              <a:rPr lang="en-US" sz="1200" b="0" i="0" u="none" strike="noStrike" kern="1200" baseline="0" dirty="0" smtClean="0">
                <a:solidFill>
                  <a:schemeClr val="tx1"/>
                </a:solidFill>
                <a:latin typeface="+mn-lt"/>
                <a:ea typeface="+mn-ea"/>
                <a:cs typeface="+mn-cs"/>
              </a:rPr>
              <a:t>revenues. Studying </a:t>
            </a:r>
            <a:r>
              <a:rPr lang="en-IN" sz="1200" b="0" i="0" u="none" strike="noStrike" kern="1200" baseline="0" dirty="0" smtClean="0">
                <a:solidFill>
                  <a:schemeClr val="tx1"/>
                </a:solidFill>
                <a:latin typeface="+mn-lt"/>
                <a:ea typeface="+mn-ea"/>
                <a:cs typeface="+mn-cs"/>
              </a:rPr>
              <a:t>this note is an essential step in </a:t>
            </a:r>
            <a:r>
              <a:rPr lang="en-US" sz="1200" b="0" i="0" u="none" strike="noStrike" kern="1200" baseline="0" noProof="0" dirty="0" smtClean="0">
                <a:solidFill>
                  <a:schemeClr val="tx1"/>
                </a:solidFill>
                <a:latin typeface="+mn-lt"/>
                <a:ea typeface="+mn-ea"/>
                <a:cs typeface="+mn-cs"/>
              </a:rPr>
              <a:t>analyzing</a:t>
            </a:r>
            <a:r>
              <a:rPr lang="en-IN" sz="1200" b="0" i="0" u="none" strike="noStrike" kern="1200" baseline="0" dirty="0" smtClean="0">
                <a:solidFill>
                  <a:schemeClr val="tx1"/>
                </a:solidFill>
                <a:latin typeface="+mn-lt"/>
                <a:ea typeface="+mn-ea"/>
                <a:cs typeface="+mn-cs"/>
              </a:rPr>
              <a:t> financial statements.</a:t>
            </a:r>
          </a:p>
          <a:p>
            <a:endParaRPr lang="en-US" sz="1200" b="0" i="0" u="none" strike="noStrike" kern="1200" baseline="0" dirty="0" smtClean="0">
              <a:solidFill>
                <a:schemeClr val="tx1"/>
              </a:solidFill>
              <a:latin typeface="+mn-lt"/>
              <a:ea typeface="+mn-ea"/>
              <a:cs typeface="+mn-cs"/>
            </a:endParaRPr>
          </a:p>
          <a:p>
            <a:r>
              <a:rPr lang="en-IN" b="0" i="0" dirty="0" smtClean="0"/>
              <a:t>A </a:t>
            </a:r>
            <a:r>
              <a:rPr lang="en-IN" b="1" i="0" dirty="0" smtClean="0"/>
              <a:t>subsequent event </a:t>
            </a:r>
            <a:r>
              <a:rPr lang="en-IN" b="0" i="0" dirty="0" smtClean="0"/>
              <a:t>is a</a:t>
            </a:r>
            <a:r>
              <a:rPr lang="en-IN" b="0" i="0" baseline="0" dirty="0" smtClean="0"/>
              <a:t> </a:t>
            </a:r>
            <a:r>
              <a:rPr lang="en-IN" b="0" i="0" dirty="0" smtClean="0"/>
              <a:t>significant development</a:t>
            </a:r>
            <a:r>
              <a:rPr lang="en-IN" b="0" i="0" baseline="0" dirty="0" smtClean="0"/>
              <a:t> </a:t>
            </a:r>
            <a:r>
              <a:rPr lang="en-IN" b="0" i="0" dirty="0" smtClean="0"/>
              <a:t>that occurs after a</a:t>
            </a:r>
            <a:r>
              <a:rPr lang="en-IN" b="0" i="0" baseline="0" dirty="0" smtClean="0"/>
              <a:t> </a:t>
            </a:r>
            <a:r>
              <a:rPr lang="en-IN" b="0" i="0" dirty="0" smtClean="0"/>
              <a:t>company’s fiscal year-end</a:t>
            </a:r>
            <a:r>
              <a:rPr lang="en-IN" b="0" i="0" baseline="0" dirty="0" smtClean="0"/>
              <a:t> </a:t>
            </a:r>
            <a:r>
              <a:rPr lang="en-IN" b="0" i="0" dirty="0" smtClean="0"/>
              <a:t>but before the</a:t>
            </a:r>
            <a:r>
              <a:rPr lang="en-IN" b="0" i="0" baseline="0" dirty="0" smtClean="0"/>
              <a:t> </a:t>
            </a:r>
            <a:r>
              <a:rPr lang="en-IN" b="0" i="0" dirty="0" smtClean="0"/>
              <a:t>financial statements are</a:t>
            </a:r>
            <a:r>
              <a:rPr lang="en-IN" b="0" i="0" baseline="0" dirty="0" smtClean="0"/>
              <a:t> </a:t>
            </a:r>
            <a:r>
              <a:rPr lang="en-IN" b="0" i="0" dirty="0" smtClean="0"/>
              <a:t>issued or available to be</a:t>
            </a:r>
            <a:r>
              <a:rPr lang="en-IN" b="0" i="0" baseline="0" dirty="0" smtClean="0"/>
              <a:t> </a:t>
            </a:r>
            <a:r>
              <a:rPr lang="en-IN" b="0" i="0" dirty="0" smtClean="0"/>
              <a:t>issued. </a:t>
            </a:r>
            <a:r>
              <a:rPr lang="en-IN" sz="1200" b="0" i="0" u="none" strike="noStrike" kern="1200" baseline="0" dirty="0" smtClean="0">
                <a:solidFill>
                  <a:schemeClr val="tx1"/>
                </a:solidFill>
                <a:latin typeface="+mn-lt"/>
                <a:ea typeface="+mn-ea"/>
                <a:cs typeface="+mn-cs"/>
              </a:rPr>
              <a:t>Examples are the issuance of debt or equity securities, a business combination or the sale of a business, the sale of assets, an event that sheds light on the outcome of a loss contingency, or any other event having a </a:t>
            </a:r>
            <a:r>
              <a:rPr lang="en-US" sz="1200" b="0" i="0" u="none" strike="noStrike" kern="1200" baseline="0" dirty="0" smtClean="0">
                <a:solidFill>
                  <a:schemeClr val="tx1"/>
                </a:solidFill>
                <a:latin typeface="+mn-lt"/>
                <a:ea typeface="+mn-ea"/>
                <a:cs typeface="+mn-cs"/>
              </a:rPr>
              <a:t>material effect on operations.</a:t>
            </a:r>
            <a:endParaRPr lang="en-US" b="0" i="0" dirty="0" smtClean="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38</a:t>
            </a:fld>
            <a:endParaRPr lang="en-IN" dirty="0"/>
          </a:p>
        </p:txBody>
      </p:sp>
    </p:spTree>
    <p:extLst>
      <p:ext uri="{BB962C8B-B14F-4D97-AF65-F5344CB8AC3E}">
        <p14:creationId xmlns:p14="http://schemas.microsoft.com/office/powerpoint/2010/main" val="381555703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400" dirty="0" smtClean="0"/>
              <a:t>Sometimes a company will engage in transactions with owners, management, families of owners or management, affiliated companies, and other parties that can </a:t>
            </a:r>
            <a:r>
              <a:rPr lang="en-US" sz="2400" dirty="0" smtClean="0">
                <a:solidFill>
                  <a:srgbClr val="C00000"/>
                </a:solidFill>
              </a:rPr>
              <a:t>significantly influence or be influenced by the company</a:t>
            </a:r>
            <a:r>
              <a:rPr lang="en-US" sz="2400" dirty="0" smtClean="0"/>
              <a:t>. The potential problem with </a:t>
            </a:r>
            <a:r>
              <a:rPr lang="en-US" sz="2400" b="1" dirty="0" smtClean="0"/>
              <a:t>related-party transactions </a:t>
            </a:r>
            <a:r>
              <a:rPr lang="en-US" sz="2400" dirty="0" smtClean="0"/>
              <a:t>is that their </a:t>
            </a:r>
            <a:r>
              <a:rPr lang="en-US" sz="2400" dirty="0" smtClean="0">
                <a:solidFill>
                  <a:srgbClr val="C00000"/>
                </a:solidFill>
              </a:rPr>
              <a:t>economic substance may differ from their legal form</a:t>
            </a:r>
            <a:r>
              <a:rPr lang="en-US" sz="2400" dirty="0" smtClean="0"/>
              <a:t>. For instance, borrowing or lending money at an interest rate that differs significantly from the market interest rate is an example of a transaction that could result from a related-party involvement. When related-party</a:t>
            </a:r>
            <a:r>
              <a:rPr lang="en-US" sz="2400" baseline="0" dirty="0" smtClean="0"/>
              <a:t> transactions occur, companies must disclose the nature of the relationship, provide a description of the transactions, and report the dollar amounts of transactions and any amounts due from or to related parties.</a:t>
            </a:r>
            <a:endParaRPr lang="en-US" sz="2200" dirty="0" smtClean="0"/>
          </a:p>
          <a:p>
            <a:endParaRPr lang="en-US" sz="1200" dirty="0" smtClean="0"/>
          </a:p>
          <a:p>
            <a:r>
              <a:rPr lang="en-US" sz="1200" dirty="0" smtClean="0"/>
              <a:t>Errors and </a:t>
            </a:r>
            <a:r>
              <a:rPr lang="en-US" sz="1200" b="1" dirty="0" smtClean="0"/>
              <a:t>fraud </a:t>
            </a:r>
            <a:r>
              <a:rPr lang="en-US" sz="1200" dirty="0" smtClean="0"/>
              <a:t>are </a:t>
            </a:r>
            <a:r>
              <a:rPr lang="en-US" sz="1200" dirty="0" smtClean="0">
                <a:solidFill>
                  <a:srgbClr val="C00000"/>
                </a:solidFill>
              </a:rPr>
              <a:t>less frequent events</a:t>
            </a:r>
            <a:r>
              <a:rPr lang="en-US" sz="1200" dirty="0" smtClean="0"/>
              <a:t>. The distinction between these two terms is that errors are </a:t>
            </a:r>
            <a:r>
              <a:rPr lang="en-US" sz="1200" dirty="0" smtClean="0">
                <a:solidFill>
                  <a:srgbClr val="C00000"/>
                </a:solidFill>
              </a:rPr>
              <a:t>unintentional</a:t>
            </a:r>
            <a:r>
              <a:rPr lang="en-US" sz="1200" dirty="0" smtClean="0"/>
              <a:t> while fraud is </a:t>
            </a:r>
            <a:r>
              <a:rPr lang="en-US" sz="1200" dirty="0" smtClean="0">
                <a:solidFill>
                  <a:srgbClr val="C00000"/>
                </a:solidFill>
              </a:rPr>
              <a:t>intentional</a:t>
            </a:r>
            <a:r>
              <a:rPr lang="en-US" sz="1200" dirty="0" smtClean="0"/>
              <a:t> misappropriation of assets or fraudulent financial reporting. Errors and fraud may require disclosure (e.g., of assets lost through either errors or fraud). The existence of fraud involving management might cause a user to approach financial analysis from an entirely different and more cautious viewpoint.</a:t>
            </a:r>
          </a:p>
          <a:p>
            <a:endParaRPr lang="en-US" sz="1200" dirty="0" smtClean="0"/>
          </a:p>
          <a:p>
            <a:r>
              <a:rPr lang="en-US" sz="2400" b="1" dirty="0" smtClean="0"/>
              <a:t>Illegal acts </a:t>
            </a:r>
            <a:r>
              <a:rPr lang="en-US" sz="2400" dirty="0" smtClean="0"/>
              <a:t>may include bribes, kickbacks, illegal contributions to political candidates, and other </a:t>
            </a:r>
            <a:r>
              <a:rPr lang="en-US" sz="2400" dirty="0" smtClean="0">
                <a:solidFill>
                  <a:srgbClr val="C00000"/>
                </a:solidFill>
              </a:rPr>
              <a:t>violations of the law</a:t>
            </a:r>
            <a:r>
              <a:rPr lang="en-US" sz="2400" dirty="0" smtClean="0"/>
              <a:t>. The </a:t>
            </a:r>
            <a:r>
              <a:rPr lang="en-US" sz="2400" dirty="0" smtClean="0">
                <a:solidFill>
                  <a:srgbClr val="C00000"/>
                </a:solidFill>
              </a:rPr>
              <a:t>Foreign Corrupt Practices Act </a:t>
            </a:r>
            <a:r>
              <a:rPr lang="en-US" sz="2400" dirty="0" smtClean="0"/>
              <a:t>passed by Congress in 1977 is intended to discourage illegal business practices through tighter controls and also encourage better disclosure of those practices when encountered. The nature of such</a:t>
            </a:r>
            <a:r>
              <a:rPr lang="en-US" sz="2400" baseline="0" dirty="0" smtClean="0"/>
              <a:t> disclosures should be influenced by the materiality of the impact of illegal acts on amounts disclosed in the the financial statements. However, the SEC issued guidance expressing its view that exclusive reliance on quantitative benchmarks to assess materiality in preparing financial statements is inappropriate.</a:t>
            </a:r>
          </a:p>
          <a:p>
            <a:endParaRPr lang="en-US" sz="2400" dirty="0" smtClean="0"/>
          </a:p>
          <a:p>
            <a:r>
              <a:rPr lang="en-US" sz="2400" dirty="0" smtClean="0"/>
              <a:t>Any disclosures of related-party transactions, fraud, and illegal acts can be quite sensitive. Although auditors must be considerate of the privacy of the parties involved, that consideration cannot be subordinate to </a:t>
            </a:r>
            <a:r>
              <a:rPr lang="en-US" sz="2400" dirty="0" smtClean="0">
                <a:solidFill>
                  <a:srgbClr val="C00000"/>
                </a:solidFill>
              </a:rPr>
              <a:t>users’ needs for full disclosure</a:t>
            </a:r>
            <a:r>
              <a:rPr lang="en-US" sz="2400" dirty="0" smtClean="0"/>
              <a:t>.</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smtClean="0"/>
          </a:p>
          <a:p>
            <a:endParaRPr lang="en-US" sz="1200" dirty="0" smtClean="0"/>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39</a:t>
            </a:fld>
            <a:endParaRPr lang="en-IN" dirty="0"/>
          </a:p>
        </p:txBody>
      </p:sp>
    </p:spTree>
    <p:extLst>
      <p:ext uri="{BB962C8B-B14F-4D97-AF65-F5344CB8AC3E}">
        <p14:creationId xmlns:p14="http://schemas.microsoft.com/office/powerpoint/2010/main" val="10345482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Shown here is the remaining two portions of the balance sheet of Under Armour—liabilities and shareholders’ equity (sometimes referred to as stockholders’ equity, as in the case of Under Armour). An important aspect of the balance sheet is that total assets equal total liabilities plus total shareholders’ equity.</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a:t>
            </a:fld>
            <a:endParaRPr lang="en-IN" dirty="0"/>
          </a:p>
        </p:txBody>
      </p:sp>
    </p:spTree>
    <p:extLst>
      <p:ext uri="{BB962C8B-B14F-4D97-AF65-F5344CB8AC3E}">
        <p14:creationId xmlns:p14="http://schemas.microsoft.com/office/powerpoint/2010/main" val="225445166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i="0" dirty="0"/>
              <a:t>The summary of significant account policies often defines principles of consolidation, cash equivalents, and revenue recognition. Additionally, it details management’s choices related to areas such as inventory valuation, depreciation methods, and allowance for bad debt. </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40</a:t>
            </a:fld>
            <a:endParaRPr lang="en-IN" dirty="0"/>
          </a:p>
        </p:txBody>
      </p:sp>
    </p:spTree>
    <p:extLst>
      <p:ext uri="{BB962C8B-B14F-4D97-AF65-F5344CB8AC3E}">
        <p14:creationId xmlns:p14="http://schemas.microsoft.com/office/powerpoint/2010/main" val="66944766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smtClean="0">
                <a:solidFill>
                  <a:schemeClr val="tx1"/>
                </a:solidFill>
                <a:latin typeface="+mn-lt"/>
                <a:ea typeface="+mn-ea"/>
                <a:cs typeface="+mn-cs"/>
              </a:rPr>
              <a:t>In addition to financial statements and accompanying disclosure notes, annual </a:t>
            </a:r>
            <a:r>
              <a:rPr lang="en-IN" sz="1200" b="0" i="0" u="none" strike="noStrike" kern="1200" baseline="0" dirty="0">
                <a:solidFill>
                  <a:schemeClr val="tx1"/>
                </a:solidFill>
                <a:latin typeface="+mn-lt"/>
                <a:ea typeface="+mn-ea"/>
                <a:cs typeface="+mn-cs"/>
              </a:rPr>
              <a:t>reports of public companies will include management’s discussion and analysis of key aspects of the company’s business. </a:t>
            </a:r>
            <a:r>
              <a:rPr lang="en-US" sz="1200" b="0" i="0" u="none" strike="noStrike" kern="1200" baseline="0" dirty="0" smtClean="0">
                <a:solidFill>
                  <a:schemeClr val="tx1"/>
                </a:solidFill>
                <a:latin typeface="+mn-lt"/>
                <a:ea typeface="+mn-ea"/>
                <a:cs typeface="+mn-cs"/>
              </a:rPr>
              <a:t>In the </a:t>
            </a:r>
            <a:r>
              <a:rPr lang="en-IN" sz="1200" b="1" i="0" u="none" strike="noStrike" kern="1200" baseline="0" dirty="0" smtClean="0">
                <a:solidFill>
                  <a:schemeClr val="tx1"/>
                </a:solidFill>
                <a:latin typeface="+mn-lt"/>
                <a:ea typeface="+mn-ea"/>
                <a:cs typeface="+mn-cs"/>
              </a:rPr>
              <a:t>management’s discussion and analysis</a:t>
            </a:r>
            <a:r>
              <a:rPr lang="en-US" sz="1200" b="0" i="0" u="none" strike="noStrike" kern="1200" baseline="0" dirty="0" smtClean="0">
                <a:solidFill>
                  <a:schemeClr val="tx1"/>
                </a:solidFill>
                <a:latin typeface="+mn-lt"/>
                <a:ea typeface="+mn-ea"/>
                <a:cs typeface="+mn-cs"/>
              </a:rPr>
              <a:t> section, which precedes the financial statements and the auditor’s report, management provides its view on significant events, trends, and uncertainties pertaining to a company’s </a:t>
            </a:r>
            <a:r>
              <a:rPr lang="en-IN" sz="1200" b="0" i="0" u="none" strike="noStrike" kern="1200" baseline="0" dirty="0" smtClean="0">
                <a:solidFill>
                  <a:schemeClr val="tx1"/>
                </a:solidFill>
                <a:latin typeface="+mn-lt"/>
                <a:ea typeface="+mn-ea"/>
                <a:cs typeface="+mn-cs"/>
              </a:rPr>
              <a:t>(a</a:t>
            </a:r>
            <a:r>
              <a:rPr lang="en-IN" sz="1200" b="0" i="0" u="none" strike="noStrike" kern="1200" baseline="0" dirty="0">
                <a:solidFill>
                  <a:schemeClr val="tx1"/>
                </a:solidFill>
                <a:latin typeface="+mn-lt"/>
                <a:ea typeface="+mn-ea"/>
                <a:cs typeface="+mn-cs"/>
              </a:rPr>
              <a:t>) operations, (b) liquidity, </a:t>
            </a:r>
            <a:r>
              <a:rPr lang="en-US" sz="1200" b="0" i="0" u="none" strike="noStrike" kern="1200" baseline="0" dirty="0">
                <a:solidFill>
                  <a:schemeClr val="tx1"/>
                </a:solidFill>
                <a:latin typeface="+mn-lt"/>
                <a:ea typeface="+mn-ea"/>
                <a:cs typeface="+mn-cs"/>
              </a:rPr>
              <a:t>and (c) capital resources</a:t>
            </a:r>
            <a:r>
              <a:rPr lang="en-US" sz="1200" b="0" i="0" u="none" strike="noStrike" kern="1200" baseline="0" dirty="0" smtClean="0">
                <a:solidFill>
                  <a:schemeClr val="tx1"/>
                </a:solidFill>
                <a:latin typeface="+mn-lt"/>
                <a:ea typeface="+mn-ea"/>
                <a:cs typeface="+mn-cs"/>
              </a:rPr>
              <a:t>. This section may embody management’s biased perspective, but it can offer an informed insight that might not be available elsewhere.</a:t>
            </a:r>
          </a:p>
          <a:p>
            <a:endParaRPr lang="en-US" sz="1200" b="0" i="0" u="none" strike="noStrike" kern="1200" baseline="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smtClean="0">
                <a:solidFill>
                  <a:schemeClr val="tx1"/>
                </a:solidFill>
                <a:latin typeface="+mn-lt"/>
                <a:ea typeface="+mn-ea"/>
                <a:cs typeface="+mn-cs"/>
              </a:rPr>
              <a:t>To enhance the awareness of the users of financial statements concerning the relative roles of management and the auditor, annual reports of public companies include a management’s responsibilities section that asserts the responsibility of management for the information contained in the annual report as well as an assessment of the </a:t>
            </a:r>
            <a:r>
              <a:rPr lang="en-US" sz="1200" b="0" i="0" u="none" strike="noStrike" kern="1200" baseline="0" dirty="0" smtClean="0">
                <a:solidFill>
                  <a:schemeClr val="tx1"/>
                </a:solidFill>
                <a:latin typeface="+mn-lt"/>
                <a:ea typeface="+mn-ea"/>
                <a:cs typeface="+mn-cs"/>
              </a:rPr>
              <a:t>company’s internal control procedures. </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smtClean="0">
                <a:solidFill>
                  <a:schemeClr val="tx1"/>
                </a:solidFill>
                <a:latin typeface="+mn-lt"/>
                <a:ea typeface="+mn-ea"/>
                <a:cs typeface="+mn-cs"/>
              </a:rPr>
              <a:t>Remember that the Sarbanes-</a:t>
            </a:r>
            <a:r>
              <a:rPr lang="en-IN" sz="1200" b="0" i="0" u="none" strike="noStrike" kern="1200" baseline="0" dirty="0" smtClean="0">
                <a:solidFill>
                  <a:schemeClr val="tx1"/>
                </a:solidFill>
                <a:latin typeface="+mn-lt"/>
                <a:ea typeface="+mn-ea"/>
                <a:cs typeface="+mn-cs"/>
              </a:rPr>
              <a:t>Oxley Act of 2002</a:t>
            </a:r>
            <a:r>
              <a:rPr lang="en-IN" sz="1200" b="0" i="1" u="none" strike="noStrike" kern="1200" baseline="0" dirty="0" smtClean="0">
                <a:solidFill>
                  <a:schemeClr val="tx1"/>
                </a:solidFill>
                <a:latin typeface="+mn-lt"/>
                <a:ea typeface="+mn-ea"/>
                <a:cs typeface="+mn-cs"/>
              </a:rPr>
              <a:t> </a:t>
            </a:r>
            <a:r>
              <a:rPr lang="en-IN" sz="1200" b="0" i="0" u="none" strike="noStrike" kern="1200" baseline="0" dirty="0" smtClean="0">
                <a:solidFill>
                  <a:schemeClr val="tx1"/>
                </a:solidFill>
                <a:latin typeface="+mn-lt"/>
                <a:ea typeface="+mn-ea"/>
                <a:cs typeface="+mn-cs"/>
              </a:rPr>
              <a:t>requires corporate executives to personally certify the financial statements. Submission of false statements carries a penalty of up to 20 years in jail.</a:t>
            </a:r>
          </a:p>
          <a:p>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41</a:t>
            </a:fld>
            <a:endParaRPr lang="en-IN" dirty="0"/>
          </a:p>
        </p:txBody>
      </p:sp>
    </p:spTree>
    <p:extLst>
      <p:ext uri="{BB962C8B-B14F-4D97-AF65-F5344CB8AC3E}">
        <p14:creationId xmlns:p14="http://schemas.microsoft.com/office/powerpoint/2010/main" val="340317946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sz="1200" dirty="0" smtClean="0"/>
              <a:t>Shareholders, employees, politicians, and the public in general sometimes </a:t>
            </a:r>
            <a:r>
              <a:rPr lang="en-US" sz="1200" dirty="0" smtClean="0">
                <a:solidFill>
                  <a:srgbClr val="C00000"/>
                </a:solidFill>
              </a:rPr>
              <a:t>question the huge pay packages </a:t>
            </a:r>
            <a:r>
              <a:rPr lang="en-US" sz="1200" dirty="0" smtClean="0"/>
              <a:t>received by company officials at the same time that more and more rank-and-file employees are being laid off as a result of company </a:t>
            </a:r>
            <a:r>
              <a:rPr lang="en-US" sz="1200" smtClean="0"/>
              <a:t>cutbacks.</a:t>
            </a:r>
            <a:endParaRPr lang="en-US" sz="1200" dirty="0" smtClean="0"/>
          </a:p>
          <a:p>
            <a:pPr marL="0" indent="0">
              <a:buNone/>
            </a:pPr>
            <a:endParaRPr lang="en-US" dirty="0" smtClean="0"/>
          </a:p>
          <a:p>
            <a:r>
              <a:rPr lang="en-US" dirty="0" smtClean="0"/>
              <a:t>Historically</a:t>
            </a:r>
            <a:r>
              <a:rPr lang="en-US" dirty="0"/>
              <a:t>, disclosures related to executive compensation were not clear. In addition, a substantial portion of executive pay often is in the form of stock </a:t>
            </a:r>
            <a:r>
              <a:rPr lang="en-US" dirty="0" smtClean="0"/>
              <a:t>options. </a:t>
            </a:r>
            <a:r>
              <a:rPr lang="en-US" dirty="0"/>
              <a:t>Executive stock options give their holders the right to buy stock at a specified price, usually equal to the market price when the options are granted. When stock prices rise, executives can exercise their options and realize a profit. In some cases, options have made executive compensation extremely high. </a:t>
            </a:r>
            <a:endParaRPr lang="en-US" dirty="0" smtClean="0"/>
          </a:p>
          <a:p>
            <a:endParaRPr lang="en-US" dirty="0" smtClean="0"/>
          </a:p>
          <a:p>
            <a:r>
              <a:rPr lang="en-US" sz="2400" dirty="0" smtClean="0"/>
              <a:t>To help shareholders and others sort out the content of executive pay packages, SEC requirements provide for disclosures on compensation to directors and executives, and in particular, concerning </a:t>
            </a:r>
            <a:r>
              <a:rPr lang="en-US" sz="2400" dirty="0" smtClean="0">
                <a:solidFill>
                  <a:srgbClr val="C00000"/>
                </a:solidFill>
              </a:rPr>
              <a:t>stock options</a:t>
            </a:r>
            <a:r>
              <a:rPr lang="en-US" sz="2400" dirty="0" smtClean="0"/>
              <a:t>. </a:t>
            </a:r>
          </a:p>
          <a:p>
            <a:endParaRPr lang="en-US" sz="2400" dirty="0" smtClean="0"/>
          </a:p>
          <a:p>
            <a:r>
              <a:rPr lang="en-US" sz="2400" dirty="0" smtClean="0"/>
              <a:t>The </a:t>
            </a:r>
            <a:r>
              <a:rPr lang="en-US" sz="2400" b="1" dirty="0" smtClean="0">
                <a:solidFill>
                  <a:srgbClr val="C00000"/>
                </a:solidFill>
              </a:rPr>
              <a:t>proxy statement </a:t>
            </a:r>
            <a:r>
              <a:rPr lang="en-US" sz="2400" dirty="0" smtClean="0"/>
              <a:t>must be reported each year to all shareholders, usually along with the annual report. The statement invites shareholders to the annual meeting to elect board members and to vote on issues before the shareholders, or to vote by proxy. The proxy statement also includes </a:t>
            </a:r>
            <a:r>
              <a:rPr lang="en-US" sz="2400" dirty="0" smtClean="0">
                <a:solidFill>
                  <a:srgbClr val="C00000"/>
                </a:solidFill>
              </a:rPr>
              <a:t>compensation and stock option information for directors and top executives</a:t>
            </a:r>
            <a:r>
              <a:rPr lang="en-US" sz="2400" dirty="0" smtClean="0"/>
              <a:t>.</a:t>
            </a: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42</a:t>
            </a:fld>
            <a:endParaRPr lang="en-IN" dirty="0"/>
          </a:p>
        </p:txBody>
      </p:sp>
    </p:spTree>
    <p:extLst>
      <p:ext uri="{BB962C8B-B14F-4D97-AF65-F5344CB8AC3E}">
        <p14:creationId xmlns:p14="http://schemas.microsoft.com/office/powerpoint/2010/main" val="217192164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kumimoji="0" lang="en-US" b="0" i="0" u="none" strike="noStrike" kern="0" cap="none" spc="0" normalizeH="0" baseline="0" noProof="0" dirty="0" smtClean="0">
                <a:ln>
                  <a:noFill/>
                </a:ln>
                <a:solidFill>
                  <a:srgbClr val="000000"/>
                </a:solidFill>
                <a:effectLst/>
                <a:uLnTx/>
                <a:uFillTx/>
                <a:latin typeface="+mn-lt"/>
                <a:cs typeface="+mn-cs"/>
              </a:rPr>
              <a:t>Management’s discussion and analysis is only presented in the company’s annual 10-K filing with the SEC. It will always precede the consolidated financial statements and audit report.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43</a:t>
            </a:fld>
            <a:endParaRPr lang="en-IN" dirty="0"/>
          </a:p>
        </p:txBody>
      </p:sp>
    </p:spTree>
    <p:extLst>
      <p:ext uri="{BB962C8B-B14F-4D97-AF65-F5344CB8AC3E}">
        <p14:creationId xmlns:p14="http://schemas.microsoft.com/office/powerpoint/2010/main" val="325734596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Auditors</a:t>
            </a:r>
            <a:r>
              <a:rPr lang="en-US" baseline="0" dirty="0" smtClean="0"/>
              <a:t> examine financial statements and the internal control procedures designed to support the content of those statements. Their role is to attest to the fairness of the financial statements based on that examination. The auditors’ attest function for public business entities results in an opinion stated in the auditor’s report.</a:t>
            </a:r>
          </a:p>
          <a:p>
            <a:endParaRPr lang="en-US" baseline="0" dirty="0" smtClean="0"/>
          </a:p>
          <a:p>
            <a:r>
              <a:rPr lang="en-US" baseline="0" dirty="0" smtClean="0"/>
              <a:t>There are for basic types of auditors’ reports:</a:t>
            </a:r>
          </a:p>
          <a:p>
            <a:pPr marL="914400" lvl="1" indent="-457200">
              <a:buFont typeface="+mj-lt"/>
              <a:buAutoNum type="arabicPeriod"/>
            </a:pPr>
            <a:r>
              <a:rPr lang="en-US" sz="2400" dirty="0" smtClean="0"/>
              <a:t>Unqualified</a:t>
            </a:r>
          </a:p>
          <a:p>
            <a:pPr marL="914400" lvl="1" indent="-457200">
              <a:buFont typeface="+mj-lt"/>
              <a:buAutoNum type="arabicPeriod"/>
            </a:pPr>
            <a:r>
              <a:rPr lang="en-US" sz="2400" dirty="0" smtClean="0"/>
              <a:t>Unqualified with an explanatory paragraph</a:t>
            </a:r>
          </a:p>
          <a:p>
            <a:pPr marL="914400" lvl="1" indent="-457200">
              <a:buFont typeface="+mj-lt"/>
              <a:buAutoNum type="arabicPeriod"/>
            </a:pPr>
            <a:r>
              <a:rPr lang="en-US" sz="2400" dirty="0" smtClean="0"/>
              <a:t>Qualified</a:t>
            </a:r>
          </a:p>
          <a:p>
            <a:pPr marL="914400" lvl="1" indent="-457200">
              <a:buFont typeface="+mj-lt"/>
              <a:buAutoNum type="arabicPeriod"/>
            </a:pPr>
            <a:r>
              <a:rPr lang="en-US" sz="2400" dirty="0" smtClean="0"/>
              <a:t>Adverse or disclaimer</a:t>
            </a:r>
          </a:p>
          <a:p>
            <a:pPr marL="0" indent="0">
              <a:buNone/>
            </a:pPr>
            <a:endParaRPr lang="en-US" dirty="0" smtClean="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44</a:t>
            </a:fld>
            <a:endParaRPr lang="en-IN" dirty="0"/>
          </a:p>
        </p:txBody>
      </p:sp>
    </p:spTree>
    <p:extLst>
      <p:ext uri="{BB962C8B-B14F-4D97-AF65-F5344CB8AC3E}">
        <p14:creationId xmlns:p14="http://schemas.microsoft.com/office/powerpoint/2010/main" val="103735072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An auditor issues an </a:t>
            </a:r>
            <a:r>
              <a:rPr lang="en-US" sz="1200" i="1" dirty="0" smtClean="0"/>
              <a:t>unqualified</a:t>
            </a:r>
            <a:r>
              <a:rPr lang="en-US" sz="1200" dirty="0" smtClean="0"/>
              <a:t> (or “clean”) opinion when the auditor has undertaken professional care to ensure that the financial statements are presented in conformity with generally accepted accounting principles (GAAP). Professional care would include sufficient planning of</a:t>
            </a:r>
            <a:r>
              <a:rPr lang="en-US" sz="1200" baseline="0" dirty="0" smtClean="0"/>
              <a:t> the audit, understanding the company’s internal control procedures, and gathering evidence to attest to the accuracy of the amount reported in the financial statements. </a:t>
            </a:r>
            <a:endParaRPr lang="en-US" sz="1200" dirty="0" smtClean="0"/>
          </a:p>
          <a:p>
            <a:endParaRPr lang="en-IN" sz="1200" b="0" i="0" u="none" strike="noStrike" kern="1200" baseline="0" dirty="0" smtClean="0">
              <a:solidFill>
                <a:schemeClr val="tx1"/>
              </a:solidFill>
              <a:latin typeface="+mn-lt"/>
              <a:ea typeface="+mn-ea"/>
              <a:cs typeface="+mn-cs"/>
            </a:endParaRPr>
          </a:p>
          <a:p>
            <a:r>
              <a:rPr lang="en-IN" sz="1200" b="0" i="0" u="none" strike="noStrike" kern="1200" baseline="0" dirty="0" smtClean="0">
                <a:solidFill>
                  <a:schemeClr val="tx1"/>
                </a:solidFill>
                <a:latin typeface="+mn-lt"/>
                <a:ea typeface="+mn-ea"/>
                <a:cs typeface="+mn-cs"/>
              </a:rPr>
              <a:t>In most cases, the auditors will be satisfied that the financial statements “present fairly” the financial position, results of operations, and cash flows and are </a:t>
            </a:r>
            <a:r>
              <a:rPr lang="en-US" sz="1200" b="0" i="0" u="none" strike="noStrike" kern="1200" baseline="0" dirty="0" smtClean="0">
                <a:solidFill>
                  <a:schemeClr val="tx1"/>
                </a:solidFill>
                <a:latin typeface="+mn-lt"/>
                <a:ea typeface="+mn-ea"/>
                <a:cs typeface="+mn-cs"/>
              </a:rPr>
              <a:t>“in conformity with </a:t>
            </a:r>
            <a:r>
              <a:rPr lang="en-IN" sz="1200" i="0" kern="1200" dirty="0" smtClean="0">
                <a:solidFill>
                  <a:schemeClr val="tx1"/>
                </a:solidFill>
                <a:latin typeface="+mn-lt"/>
                <a:ea typeface="+mn-ea"/>
                <a:cs typeface="+mn-cs"/>
              </a:rPr>
              <a:t>U.S. generally accepted accounting principles.</a:t>
            </a:r>
            <a:r>
              <a:rPr lang="en-IN" sz="1200" i="0" kern="1200" baseline="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These situations result in an unqualified opinion. </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45</a:t>
            </a:fld>
            <a:endParaRPr lang="en-IN" dirty="0"/>
          </a:p>
        </p:txBody>
      </p:sp>
    </p:spTree>
    <p:extLst>
      <p:ext uri="{BB962C8B-B14F-4D97-AF65-F5344CB8AC3E}">
        <p14:creationId xmlns:p14="http://schemas.microsoft.com/office/powerpoint/2010/main" val="150753207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smtClean="0">
                <a:solidFill>
                  <a:schemeClr val="tx1"/>
                </a:solidFill>
                <a:latin typeface="+mn-lt"/>
                <a:ea typeface="+mn-ea"/>
                <a:cs typeface="+mn-cs"/>
              </a:rPr>
              <a:t>Sometimes circumstances cause the auditors’ report to include an explanatory paragraph in addition to the standard wording, even though the report is unqualified. </a:t>
            </a:r>
            <a:r>
              <a:rPr lang="en-US" sz="1200" dirty="0" smtClean="0"/>
              <a:t>In these circumstances, the auditor believes the financial statements are in conformity with GAAP (unqualified), but the auditor feels that other important information needs to be emphasized to financial statement users. Most notably, these situations include: </a:t>
            </a:r>
          </a:p>
          <a:p>
            <a:pPr marL="171450" indent="-171450">
              <a:buFont typeface="Arial" panose="020B0604020202020204" pitchFamily="34" charset="0"/>
              <a:buChar char="•"/>
            </a:pPr>
            <a:r>
              <a:rPr lang="en-IN" sz="1200" b="0" i="0" u="none" strike="noStrike" kern="1200" baseline="0" dirty="0" smtClean="0">
                <a:solidFill>
                  <a:schemeClr val="tx1"/>
                </a:solidFill>
                <a:latin typeface="+mn-lt"/>
                <a:ea typeface="+mn-ea"/>
                <a:cs typeface="+mn-cs"/>
              </a:rPr>
              <a:t>Lack of consistency due to a change in accounting principle such that comparability is affected even though the auditor concurs with the desirability of the change.</a:t>
            </a:r>
          </a:p>
          <a:p>
            <a:pPr marL="171450" indent="-171450">
              <a:buFont typeface="Arial" panose="020B0604020202020204" pitchFamily="34" charset="0"/>
              <a:buChar char="•"/>
            </a:pPr>
            <a:r>
              <a:rPr lang="en-IN" sz="1200" b="0" i="0" u="none" strike="noStrike" kern="1200" baseline="0" dirty="0" smtClean="0">
                <a:solidFill>
                  <a:schemeClr val="tx1"/>
                </a:solidFill>
                <a:latin typeface="+mn-lt"/>
                <a:ea typeface="+mn-ea"/>
                <a:cs typeface="+mn-cs"/>
              </a:rPr>
              <a:t>Going concern </a:t>
            </a:r>
            <a:r>
              <a:rPr lang="en-US" sz="1200" dirty="0" smtClean="0"/>
              <a:t>when the auditor determines there is significant doubt as to whether the company will be able to pay its debts as they come due. </a:t>
            </a:r>
          </a:p>
          <a:p>
            <a:pPr marL="171450" indent="-171450">
              <a:buFont typeface="Arial" panose="020B0604020202020204" pitchFamily="34" charset="0"/>
              <a:buChar char="•"/>
            </a:pPr>
            <a:r>
              <a:rPr lang="en-IN" sz="1200" b="0" i="0" u="none" strike="noStrike" kern="1200" baseline="0" dirty="0" smtClean="0">
                <a:solidFill>
                  <a:schemeClr val="tx1"/>
                </a:solidFill>
                <a:latin typeface="+mn-lt"/>
                <a:ea typeface="+mn-ea"/>
                <a:cs typeface="+mn-cs"/>
              </a:rPr>
              <a:t>Emphasis of a matter concerning the financial statements that does not affect the existence of an unqualified opinion but relates to a significant event such as a related-party </a:t>
            </a:r>
            <a:r>
              <a:rPr lang="en-US" sz="1200" b="0" i="0" u="none" strike="noStrike" kern="1200" baseline="0" dirty="0" smtClean="0">
                <a:solidFill>
                  <a:schemeClr val="tx1"/>
                </a:solidFill>
                <a:latin typeface="+mn-lt"/>
                <a:ea typeface="+mn-ea"/>
                <a:cs typeface="+mn-cs"/>
              </a:rPr>
              <a:t>transaction.</a:t>
            </a:r>
            <a:endParaRPr lang="en-IN" sz="1200" b="0" i="0" u="none" strike="noStrike" kern="1200" baseline="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46</a:t>
            </a:fld>
            <a:endParaRPr lang="en-IN" dirty="0"/>
          </a:p>
        </p:txBody>
      </p:sp>
    </p:spTree>
    <p:extLst>
      <p:ext uri="{BB962C8B-B14F-4D97-AF65-F5344CB8AC3E}">
        <p14:creationId xmlns:p14="http://schemas.microsoft.com/office/powerpoint/2010/main" val="14200396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Some audits prompt the need to issue other than an unqualified opinion due to exceptions such as (a) nonconformity with generally accepted accounting principles, (b) inadequate disclosures, and (c) a limitation or restriction of the scope of the examination. </a:t>
            </a:r>
            <a:endParaRPr lang="en-US" sz="1200" b="0" i="0" u="none" strike="noStrike" kern="1200" baseline="0" dirty="0" smtClean="0">
              <a:solidFill>
                <a:schemeClr val="tx1"/>
              </a:solidFill>
              <a:latin typeface="+mn-lt"/>
              <a:ea typeface="+mn-ea"/>
              <a:cs typeface="+mn-cs"/>
            </a:endParaRPr>
          </a:p>
          <a:p>
            <a:endParaRPr lang="en-US" sz="1200" b="0" i="0" u="none" strike="noStrike" kern="1200" baseline="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dirty="0" smtClean="0"/>
              <a:t>In these situations the auditor will issue a (an):</a:t>
            </a:r>
            <a:endParaRPr lang="en-US" sz="1200" b="0" i="0" u="none" strike="noStrike" kern="1200" baseline="0" dirty="0" smtClean="0">
              <a:solidFill>
                <a:schemeClr val="tx1"/>
              </a:solidFill>
              <a:latin typeface="+mn-lt"/>
              <a:ea typeface="+mn-ea"/>
              <a:cs typeface="+mn-cs"/>
            </a:endParaRPr>
          </a:p>
          <a:p>
            <a:pPr marL="342900" indent="-342900">
              <a:buFont typeface="Arial"/>
              <a:buChar char="•"/>
            </a:pPr>
            <a:r>
              <a:rPr lang="en-US" sz="2400" i="1" dirty="0" smtClean="0"/>
              <a:t>Qualified opinion</a:t>
            </a:r>
            <a:r>
              <a:rPr lang="en-US" sz="2400" dirty="0" smtClean="0"/>
              <a:t> when either the audit process has been limited (scope limitation) or there has been a departure from GAAP, but neither is of sufficient seriousness to invalidate the financial statements as a whole.</a:t>
            </a:r>
            <a:endParaRPr lang="en-US" sz="2400" i="1" dirty="0" smtClean="0"/>
          </a:p>
          <a:p>
            <a:pPr marL="342900" indent="-342900">
              <a:buFont typeface="Arial"/>
              <a:buChar char="•"/>
            </a:pPr>
            <a:r>
              <a:rPr lang="en-US" sz="2400" i="1" dirty="0" smtClean="0"/>
              <a:t>Adverse opinion</a:t>
            </a:r>
            <a:r>
              <a:rPr lang="en-US" sz="2400" dirty="0" smtClean="0"/>
              <a:t> when the auditor has specific knowledge that financial statements or disclosures are seriously misstated or misleading. </a:t>
            </a:r>
            <a:r>
              <a:rPr lang="en-US" sz="2400" i="1" dirty="0" smtClean="0"/>
              <a:t>Adverse opinions are rare because auditors usually are able to persuade management to rectify problems to avoid this undesirable report</a:t>
            </a:r>
            <a:r>
              <a:rPr lang="en-US" sz="2400" dirty="0" smtClean="0"/>
              <a:t>.</a:t>
            </a:r>
            <a:endParaRPr lang="en-US" sz="2400" i="1" dirty="0" smtClean="0"/>
          </a:p>
          <a:p>
            <a:pPr marL="342900" indent="-342900">
              <a:buFont typeface="Arial"/>
              <a:buChar char="•"/>
            </a:pPr>
            <a:r>
              <a:rPr lang="en-US" sz="2400" i="1" dirty="0" smtClean="0"/>
              <a:t>Disclaimer</a:t>
            </a:r>
            <a:r>
              <a:rPr lang="en-US" sz="2400" dirty="0" smtClean="0"/>
              <a:t> when the auditor is not able to gather sufficient information that financial statements are in conformity with GAAP.</a:t>
            </a:r>
          </a:p>
          <a:p>
            <a:pPr marL="971550" lvl="1" indent="-514350">
              <a:buFont typeface="+mj-lt"/>
              <a:buAutoNum type="alphaLcParenR"/>
            </a:pPr>
            <a:endParaRPr lang="en-US" sz="2800" dirty="0" smtClean="0"/>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47</a:t>
            </a:fld>
            <a:endParaRPr lang="en-IN" dirty="0"/>
          </a:p>
        </p:txBody>
      </p:sp>
    </p:spTree>
    <p:extLst>
      <p:ext uri="{BB962C8B-B14F-4D97-AF65-F5344CB8AC3E}">
        <p14:creationId xmlns:p14="http://schemas.microsoft.com/office/powerpoint/2010/main" val="73995955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Auditors examine financial statements and the internal control procedures designed to support the content of those statements.</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48</a:t>
            </a:fld>
            <a:endParaRPr lang="en-IN" dirty="0"/>
          </a:p>
        </p:txBody>
      </p:sp>
    </p:spTree>
    <p:extLst>
      <p:ext uri="{BB962C8B-B14F-4D97-AF65-F5344CB8AC3E}">
        <p14:creationId xmlns:p14="http://schemas.microsoft.com/office/powerpoint/2010/main" val="93811182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smtClean="0">
                <a:solidFill>
                  <a:schemeClr val="tx1"/>
                </a:solidFill>
                <a:latin typeface="+mn-lt"/>
                <a:ea typeface="+mn-ea"/>
                <a:cs typeface="+mn-cs"/>
              </a:rPr>
              <a:t>Investors and </a:t>
            </a:r>
            <a:r>
              <a:rPr lang="en-IN" sz="1200" b="0" i="0" u="none" strike="noStrike" kern="1200" baseline="0" dirty="0">
                <a:solidFill>
                  <a:schemeClr val="tx1"/>
                </a:solidFill>
                <a:latin typeface="+mn-lt"/>
                <a:ea typeface="+mn-ea"/>
                <a:cs typeface="+mn-cs"/>
              </a:rPr>
              <a:t>others use information that companies provide in corporate financial reports to make decisions. Although the financial reports focus primarily on the past performance and the present financial condition of the reporting company, </a:t>
            </a:r>
            <a:r>
              <a:rPr lang="en-IN" sz="1200" b="0" i="0" u="none" strike="noStrike" kern="1200" baseline="0" dirty="0" smtClean="0">
                <a:solidFill>
                  <a:schemeClr val="tx1"/>
                </a:solidFill>
                <a:latin typeface="+mn-lt"/>
                <a:ea typeface="+mn-ea"/>
                <a:cs typeface="+mn-cs"/>
              </a:rPr>
              <a:t>users </a:t>
            </a:r>
            <a:r>
              <a:rPr lang="en-IN" sz="1200" b="0" i="0" u="none" strike="noStrike" kern="1200" baseline="0" dirty="0">
                <a:solidFill>
                  <a:schemeClr val="tx1"/>
                </a:solidFill>
                <a:latin typeface="+mn-lt"/>
                <a:ea typeface="+mn-ea"/>
                <a:cs typeface="+mn-cs"/>
              </a:rPr>
              <a:t>are most interested in </a:t>
            </a:r>
            <a:r>
              <a:rPr lang="en-IN" sz="1200" b="0" i="0" u="none" strike="noStrike" kern="1200" baseline="0" dirty="0" smtClean="0">
                <a:solidFill>
                  <a:schemeClr val="tx1"/>
                </a:solidFill>
                <a:latin typeface="+mn-lt"/>
                <a:ea typeface="+mn-ea"/>
                <a:cs typeface="+mn-cs"/>
              </a:rPr>
              <a:t>information about </a:t>
            </a:r>
            <a:r>
              <a:rPr lang="en-IN" sz="1200" b="0" i="0" u="none" strike="noStrike" kern="1200" baseline="0" dirty="0">
                <a:solidFill>
                  <a:schemeClr val="tx1"/>
                </a:solidFill>
                <a:latin typeface="+mn-lt"/>
                <a:ea typeface="+mn-ea"/>
                <a:cs typeface="+mn-cs"/>
              </a:rPr>
              <a:t>the future. </a:t>
            </a:r>
            <a:r>
              <a:rPr lang="en-US" sz="2600" dirty="0" smtClean="0"/>
              <a:t>Investors are interested in </a:t>
            </a:r>
            <a:r>
              <a:rPr lang="en-US" sz="2600" b="1" dirty="0" smtClean="0"/>
              <a:t>d</a:t>
            </a:r>
            <a:r>
              <a:rPr lang="en-US" sz="2600" b="1" dirty="0" smtClean="0">
                <a:solidFill>
                  <a:srgbClr val="C00000"/>
                </a:solidFill>
              </a:rPr>
              <a:t>efault risk</a:t>
            </a:r>
            <a:r>
              <a:rPr lang="en-US" sz="2600" dirty="0" smtClean="0"/>
              <a:t>, the risk the company cannot pay its obligations when they come due, and </a:t>
            </a:r>
            <a:r>
              <a:rPr lang="en-US" sz="2600" b="1" dirty="0" smtClean="0"/>
              <a:t>o</a:t>
            </a:r>
            <a:r>
              <a:rPr lang="en-US" sz="2600" b="1" dirty="0" smtClean="0">
                <a:solidFill>
                  <a:srgbClr val="C00000"/>
                </a:solidFill>
              </a:rPr>
              <a:t>perational risk</a:t>
            </a:r>
            <a:r>
              <a:rPr lang="en-US" sz="2600" dirty="0" smtClean="0"/>
              <a:t>, which relates to how a company can withstand various events and circumstances</a:t>
            </a:r>
            <a:r>
              <a:rPr lang="en-US" sz="2600" baseline="0" dirty="0" smtClean="0"/>
              <a:t> that might impair its ability to earn profits</a:t>
            </a:r>
            <a:r>
              <a:rPr lang="en-US" sz="2600" dirty="0" smtClean="0"/>
              <a:t>.</a:t>
            </a:r>
            <a:r>
              <a:rPr lang="en-US" sz="2600" baseline="0" dirty="0" smtClean="0"/>
              <a:t> </a:t>
            </a:r>
            <a:r>
              <a:rPr lang="en-IN" sz="1200" b="0" i="0" u="none" strike="noStrike" kern="1200" baseline="0" dirty="0" smtClean="0">
                <a:solidFill>
                  <a:schemeClr val="tx1"/>
                </a:solidFill>
                <a:latin typeface="+mn-lt"/>
                <a:ea typeface="+mn-ea"/>
                <a:cs typeface="+mn-cs"/>
              </a:rPr>
              <a:t>Thus</a:t>
            </a:r>
            <a:r>
              <a:rPr lang="en-IN" sz="1200" b="0" i="0" u="none" strike="noStrike" kern="1200" baseline="0" dirty="0">
                <a:solidFill>
                  <a:schemeClr val="tx1"/>
                </a:solidFill>
                <a:latin typeface="+mn-lt"/>
                <a:ea typeface="+mn-ea"/>
                <a:cs typeface="+mn-cs"/>
              </a:rPr>
              <a:t>, financial analysts use various tools and techniques to </a:t>
            </a:r>
            <a:r>
              <a:rPr lang="en-US" sz="1200" b="0" i="0" u="none" strike="noStrike" kern="1200" baseline="0" dirty="0">
                <a:solidFill>
                  <a:schemeClr val="tx1"/>
                </a:solidFill>
                <a:latin typeface="+mn-lt"/>
                <a:ea typeface="+mn-ea"/>
                <a:cs typeface="+mn-cs"/>
              </a:rPr>
              <a:t>formulate </a:t>
            </a:r>
            <a:r>
              <a:rPr lang="en-US" sz="1200" b="0" i="0" u="none" strike="noStrike" kern="1200" baseline="0" dirty="0" smtClean="0">
                <a:solidFill>
                  <a:schemeClr val="tx1"/>
                </a:solidFill>
                <a:latin typeface="+mn-lt"/>
                <a:ea typeface="+mn-ea"/>
                <a:cs typeface="+mn-cs"/>
              </a:rPr>
              <a:t>predictions.</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49</a:t>
            </a:fld>
            <a:endParaRPr lang="en-IN" dirty="0"/>
          </a:p>
        </p:txBody>
      </p:sp>
    </p:spTree>
    <p:extLst>
      <p:ext uri="{BB962C8B-B14F-4D97-AF65-F5344CB8AC3E}">
        <p14:creationId xmlns:p14="http://schemas.microsoft.com/office/powerpoint/2010/main" val="13107122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sz="1200" b="0" i="0" u="none" strike="noStrike" kern="1200" baseline="0" dirty="0">
                <a:solidFill>
                  <a:schemeClr val="tx1"/>
                </a:solidFill>
                <a:latin typeface="+mn-lt"/>
                <a:ea typeface="+mn-ea"/>
                <a:cs typeface="+mn-cs"/>
              </a:rPr>
              <a:t>The balance sheet</a:t>
            </a:r>
            <a:r>
              <a:rPr lang="en-US" sz="1200" b="0" i="0" u="none" strike="noStrike" kern="1200" baseline="0" dirty="0">
                <a:solidFill>
                  <a:schemeClr val="tx1"/>
                </a:solidFill>
                <a:latin typeface="+mn-lt"/>
                <a:ea typeface="+mn-ea"/>
                <a:cs typeface="+mn-cs"/>
              </a:rPr>
              <a:t> </a:t>
            </a:r>
            <a:r>
              <a:rPr lang="en-IN" sz="1200" b="0" i="0" u="none" strike="noStrike" kern="1200" baseline="0" dirty="0">
                <a:solidFill>
                  <a:schemeClr val="tx1"/>
                </a:solidFill>
                <a:latin typeface="+mn-lt"/>
                <a:ea typeface="+mn-ea"/>
                <a:cs typeface="+mn-cs"/>
              </a:rPr>
              <a:t>with related disclosure notes </a:t>
            </a:r>
            <a:r>
              <a:rPr lang="en-US" sz="1200" b="0" i="0" u="none" strike="noStrike" kern="1200" baseline="0" dirty="0">
                <a:solidFill>
                  <a:schemeClr val="tx1"/>
                </a:solidFill>
                <a:latin typeface="+mn-lt"/>
                <a:ea typeface="+mn-ea"/>
                <a:cs typeface="+mn-cs"/>
              </a:rPr>
              <a:t>provides useful </a:t>
            </a:r>
            <a:r>
              <a:rPr lang="en-IN" sz="1200" b="0" i="0" u="none" strike="noStrike" kern="1200" baseline="0" dirty="0">
                <a:solidFill>
                  <a:schemeClr val="tx1"/>
                </a:solidFill>
                <a:latin typeface="+mn-lt"/>
                <a:ea typeface="+mn-ea"/>
                <a:cs typeface="+mn-cs"/>
              </a:rPr>
              <a:t>information about liquidity and long-term solvency. </a:t>
            </a:r>
            <a:endParaRPr lang="en-IN" sz="1200" b="0" i="0" u="none" strike="noStrike" kern="1200" baseline="0" dirty="0" smtClean="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Liquidity</a:t>
            </a:r>
            <a:r>
              <a:rPr lang="en-US" sz="1200" b="0" i="0" u="none" strike="noStrike" kern="1200" baseline="0" dirty="0">
                <a:solidFill>
                  <a:schemeClr val="tx1"/>
                </a:solidFill>
                <a:latin typeface="+mn-lt"/>
                <a:ea typeface="+mn-ea"/>
                <a:cs typeface="+mn-cs"/>
              </a:rPr>
              <a:t> refers to the period of time before an asset is converted to cash or until a liability is paid. This information is useful in assessing a company’s ability to pay its current obligations. </a:t>
            </a:r>
            <a:endParaRPr lang="en-US" sz="1200" b="0" i="0" u="none" strike="noStrike" kern="1200" baseline="0" dirty="0" smtClean="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Long-term solvency </a:t>
            </a:r>
            <a:r>
              <a:rPr lang="en-US" sz="1200" b="0" i="0" u="none" strike="noStrike" kern="1200" baseline="0" dirty="0">
                <a:solidFill>
                  <a:schemeClr val="tx1"/>
                </a:solidFill>
                <a:latin typeface="+mn-lt"/>
                <a:ea typeface="+mn-ea"/>
                <a:cs typeface="+mn-cs"/>
              </a:rPr>
              <a:t>refers to the riskiness of a company with regard to the amount of liabilities in its capital structure. Other things being equal, the risk to an investor or creditor increases as the percentage of liabilities, relative to equity, increases. </a:t>
            </a:r>
            <a:endParaRPr lang="en-US" sz="1200" b="0" i="0" u="none" strike="noStrike" kern="1200" baseline="0" dirty="0" smtClean="0">
              <a:solidFill>
                <a:schemeClr val="tx1"/>
              </a:solidFill>
              <a:latin typeface="+mn-lt"/>
              <a:ea typeface="+mn-ea"/>
              <a:cs typeface="+mn-cs"/>
            </a:endParaRP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Solvency </a:t>
            </a:r>
            <a:r>
              <a:rPr lang="en-US" sz="1200" b="0" i="0" u="none" strike="noStrike" kern="1200" baseline="0" dirty="0">
                <a:solidFill>
                  <a:schemeClr val="tx1"/>
                </a:solidFill>
                <a:latin typeface="+mn-lt"/>
                <a:ea typeface="+mn-ea"/>
                <a:cs typeface="+mn-cs"/>
              </a:rPr>
              <a:t>also provides information about financial flexibility—the ability of a company to alter cash flows in order to take advantage of unexpected investment opportunities and needs. </a:t>
            </a:r>
            <a:r>
              <a:rPr lang="en-US" dirty="0"/>
              <a:t>For example, the higher the percentage of a company’s liabilities to its equity, the more difficult it typically will be to borrow additional funds either to take advantage of a promising investment opportunity or to meet obligations. In general, the less financial flexibility, the more risk there is that an enterprise will fail. </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5</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smtClean="0">
                <a:solidFill>
                  <a:schemeClr val="tx1"/>
                </a:solidFill>
                <a:latin typeface="+mn-lt"/>
                <a:ea typeface="+mn-ea"/>
                <a:cs typeface="+mn-cs"/>
              </a:rPr>
              <a:t>To gain a glimpse of the future from past and present data, analysts use various tools and techniques to formulate predictions. Common methods for </a:t>
            </a:r>
            <a:r>
              <a:rPr lang="en-IN" sz="1200" b="0" i="0" u="none" strike="noStrike" kern="1200" baseline="0" dirty="0" err="1" smtClean="0">
                <a:solidFill>
                  <a:schemeClr val="tx1"/>
                </a:solidFill>
                <a:latin typeface="+mn-lt"/>
                <a:ea typeface="+mn-ea"/>
                <a:cs typeface="+mn-cs"/>
              </a:rPr>
              <a:t>analyzing</a:t>
            </a:r>
            <a:r>
              <a:rPr lang="en-IN" sz="1200" b="0" i="0" u="none" strike="noStrike" kern="1200" baseline="0" dirty="0" smtClean="0">
                <a:solidFill>
                  <a:schemeClr val="tx1"/>
                </a:solidFill>
                <a:latin typeface="+mn-lt"/>
                <a:ea typeface="+mn-ea"/>
                <a:cs typeface="+mn-cs"/>
              </a:rPr>
              <a:t> financial statements include:</a:t>
            </a:r>
          </a:p>
          <a:p>
            <a:endParaRPr lang="en-IN" sz="1200" b="0" i="0" u="none" strike="noStrike" kern="1200" baseline="0" dirty="0" smtClean="0">
              <a:solidFill>
                <a:schemeClr val="tx1"/>
              </a:solidFill>
              <a:latin typeface="+mn-lt"/>
              <a:ea typeface="+mn-ea"/>
              <a:cs typeface="+mn-cs"/>
            </a:endParaRPr>
          </a:p>
          <a:p>
            <a:r>
              <a:rPr lang="en-IN" sz="1200" b="1" i="0" u="none" strike="noStrike" kern="1200" baseline="0" dirty="0" smtClean="0">
                <a:solidFill>
                  <a:schemeClr val="tx1"/>
                </a:solidFill>
                <a:latin typeface="+mn-lt"/>
                <a:ea typeface="+mn-ea"/>
                <a:cs typeface="+mn-cs"/>
              </a:rPr>
              <a:t>Comparative financial statements</a:t>
            </a:r>
            <a:r>
              <a:rPr lang="en-IN" sz="1200" b="0" i="0" u="none" strike="noStrike" kern="1200" baseline="0" dirty="0" smtClean="0">
                <a:solidFill>
                  <a:schemeClr val="tx1"/>
                </a:solidFill>
                <a:latin typeface="+mn-lt"/>
                <a:ea typeface="+mn-ea"/>
                <a:cs typeface="+mn-cs"/>
              </a:rPr>
              <a:t>, where financial </a:t>
            </a:r>
            <a:r>
              <a:rPr lang="en-IN" sz="1200" b="0" i="0" u="none" strike="noStrike" kern="1200" baseline="0" dirty="0">
                <a:solidFill>
                  <a:schemeClr val="tx1"/>
                </a:solidFill>
                <a:latin typeface="+mn-lt"/>
                <a:ea typeface="+mn-ea"/>
                <a:cs typeface="+mn-cs"/>
              </a:rPr>
              <a:t>statements are </a:t>
            </a:r>
            <a:r>
              <a:rPr lang="en-IN" sz="1200" b="0" i="0" u="none" strike="noStrike" kern="1200" baseline="0" dirty="0" smtClean="0">
                <a:solidFill>
                  <a:schemeClr val="tx1"/>
                </a:solidFill>
                <a:latin typeface="+mn-lt"/>
                <a:ea typeface="+mn-ea"/>
                <a:cs typeface="+mn-cs"/>
              </a:rPr>
              <a:t>accompanied </a:t>
            </a:r>
            <a:r>
              <a:rPr lang="en-IN" sz="1200" b="0" i="0" u="none" strike="noStrike" kern="1200" baseline="0" dirty="0">
                <a:solidFill>
                  <a:schemeClr val="tx1"/>
                </a:solidFill>
                <a:latin typeface="+mn-lt"/>
                <a:ea typeface="+mn-ea"/>
                <a:cs typeface="+mn-cs"/>
              </a:rPr>
              <a:t>by the corresponding financial statement of the preceding year, and often the previous two years. </a:t>
            </a:r>
            <a:endParaRPr lang="en-IN" sz="1200" b="0" i="0" u="none" strike="noStrike" kern="1200" baseline="0" dirty="0" smtClean="0">
              <a:solidFill>
                <a:schemeClr val="tx1"/>
              </a:solidFill>
              <a:latin typeface="+mn-lt"/>
              <a:ea typeface="+mn-ea"/>
              <a:cs typeface="+mn-cs"/>
            </a:endParaRPr>
          </a:p>
          <a:p>
            <a:r>
              <a:rPr lang="en-IN" sz="1200" b="1" i="0" u="none" strike="noStrike" kern="1200" baseline="0" dirty="0" smtClean="0">
                <a:solidFill>
                  <a:schemeClr val="tx1"/>
                </a:solidFill>
                <a:latin typeface="+mn-lt"/>
                <a:ea typeface="+mn-ea"/>
                <a:cs typeface="+mn-cs"/>
              </a:rPr>
              <a:t>Horizontal analysis</a:t>
            </a:r>
            <a:r>
              <a:rPr lang="en-IN" sz="1200" b="0" i="0" u="none" strike="noStrike" kern="1200" baseline="0" dirty="0" smtClean="0">
                <a:solidFill>
                  <a:schemeClr val="tx1"/>
                </a:solidFill>
                <a:latin typeface="+mn-lt"/>
                <a:ea typeface="+mn-ea"/>
                <a:cs typeface="+mn-cs"/>
              </a:rPr>
              <a:t>, where each item in a financial statement is expressed as a </a:t>
            </a:r>
            <a:r>
              <a:rPr lang="en-IN" sz="1200" b="0" i="0" u="none" strike="noStrike" kern="1200" baseline="0" dirty="0">
                <a:solidFill>
                  <a:schemeClr val="tx1"/>
                </a:solidFill>
                <a:latin typeface="+mn-lt"/>
                <a:ea typeface="+mn-ea"/>
                <a:cs typeface="+mn-cs"/>
              </a:rPr>
              <a:t>percentage of that same item in the financial statements of another year (base amount</a:t>
            </a:r>
            <a:r>
              <a:rPr lang="en-IN" sz="1200" b="0" i="0" u="none" strike="noStrike" kern="1200" baseline="0" dirty="0" smtClean="0">
                <a:solidFill>
                  <a:schemeClr val="tx1"/>
                </a:solidFill>
                <a:latin typeface="+mn-lt"/>
                <a:ea typeface="+mn-ea"/>
                <a:cs typeface="+mn-cs"/>
              </a:rPr>
              <a:t>). Similarly</a:t>
            </a:r>
            <a:r>
              <a:rPr lang="en-IN" sz="1200" b="0" i="0" u="none" strike="noStrike" kern="1200" baseline="0" dirty="0">
                <a:solidFill>
                  <a:schemeClr val="tx1"/>
                </a:solidFill>
                <a:latin typeface="+mn-lt"/>
                <a:ea typeface="+mn-ea"/>
                <a:cs typeface="+mn-cs"/>
              </a:rPr>
              <a:t>, </a:t>
            </a:r>
            <a:r>
              <a:rPr lang="en-IN" sz="1200" b="1" i="0" u="none" strike="noStrike" kern="1200" baseline="0" dirty="0">
                <a:solidFill>
                  <a:schemeClr val="tx1"/>
                </a:solidFill>
                <a:latin typeface="+mn-lt"/>
                <a:ea typeface="+mn-ea"/>
                <a:cs typeface="+mn-cs"/>
              </a:rPr>
              <a:t>vertical analysis </a:t>
            </a:r>
            <a:r>
              <a:rPr lang="en-IN" sz="1200" b="0" i="0" u="none" strike="noStrike" kern="1200" baseline="0" dirty="0">
                <a:solidFill>
                  <a:schemeClr val="tx1"/>
                </a:solidFill>
                <a:latin typeface="+mn-lt"/>
                <a:ea typeface="+mn-ea"/>
                <a:cs typeface="+mn-cs"/>
              </a:rPr>
              <a:t>involves expressing each item in the financial statements as a percentage of an appropriate corresponding total, or base amount, but within the same year</a:t>
            </a:r>
            <a:r>
              <a:rPr lang="en-IN" sz="1200" b="0" i="0" u="none" strike="noStrike" kern="1200" baseline="0" dirty="0" smtClean="0">
                <a:solidFill>
                  <a:schemeClr val="tx1"/>
                </a:solidFill>
                <a:latin typeface="+mn-lt"/>
                <a:ea typeface="+mn-ea"/>
                <a:cs typeface="+mn-cs"/>
              </a:rPr>
              <a:t>.</a:t>
            </a:r>
          </a:p>
          <a:p>
            <a:endParaRPr lang="en-US" sz="1200" b="0" i="0" u="none" strike="noStrike" kern="1200" baseline="0" dirty="0" smtClean="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smtClean="0">
                <a:solidFill>
                  <a:schemeClr val="tx1"/>
                </a:solidFill>
                <a:latin typeface="+mn-lt"/>
                <a:ea typeface="+mn-ea"/>
                <a:cs typeface="+mn-cs"/>
              </a:rPr>
              <a:t>The </a:t>
            </a:r>
            <a:r>
              <a:rPr lang="en-IN" sz="1200" b="0" i="0" u="none" strike="noStrike" kern="1200" baseline="0" dirty="0">
                <a:solidFill>
                  <a:schemeClr val="tx1"/>
                </a:solidFill>
                <a:latin typeface="+mn-lt"/>
                <a:ea typeface="+mn-ea"/>
                <a:cs typeface="+mn-cs"/>
              </a:rPr>
              <a:t>most common way of comparing accounting numbers to evaluate the performance and risk of a firm is </a:t>
            </a:r>
            <a:r>
              <a:rPr lang="en-IN" sz="1200" b="1" i="0" u="none" strike="noStrike" kern="1200" baseline="0" dirty="0">
                <a:solidFill>
                  <a:schemeClr val="tx1"/>
                </a:solidFill>
                <a:latin typeface="+mn-lt"/>
                <a:ea typeface="+mn-ea"/>
                <a:cs typeface="+mn-cs"/>
              </a:rPr>
              <a:t>ratio analysis</a:t>
            </a:r>
            <a:r>
              <a:rPr lang="en-IN" sz="1200" b="0" i="0" u="none" strike="noStrike" kern="1200" baseline="0" dirty="0" smtClean="0">
                <a:solidFill>
                  <a:schemeClr val="tx1"/>
                </a:solidFill>
                <a:latin typeface="+mn-lt"/>
                <a:ea typeface="+mn-ea"/>
                <a:cs typeface="+mn-cs"/>
              </a:rPr>
              <a:t>. In ratio analysis, financial statements are converted to ratios for evaluating the performance and risk of a company.</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IN" sz="1200" b="0" i="0" u="none" strike="noStrike" kern="1200" baseline="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smtClean="0">
                <a:solidFill>
                  <a:schemeClr val="tx1"/>
                </a:solidFill>
                <a:latin typeface="+mn-lt"/>
                <a:ea typeface="+mn-ea"/>
                <a:cs typeface="+mn-cs"/>
              </a:rPr>
              <a:t>Evaluating information in ratio form allows analysts to control for size differences over time and among firms. Although ratios provide more meaningful information than absolute numbers alone, the ratios are most useful when analyzed relative to some standard of comparison. That standard of comparison may be previous performance of the same company, the performance of a competitor company, or an industry average for the particular ratio. </a:t>
            </a:r>
            <a:endParaRPr lang="en-US" b="0" i="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50</a:t>
            </a:fld>
            <a:endParaRPr lang="en-IN" dirty="0"/>
          </a:p>
        </p:txBody>
      </p:sp>
    </p:spTree>
    <p:extLst>
      <p:ext uri="{BB962C8B-B14F-4D97-AF65-F5344CB8AC3E}">
        <p14:creationId xmlns:p14="http://schemas.microsoft.com/office/powerpoint/2010/main" val="416552714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kern="0" noProof="0" dirty="0" smtClean="0">
                <a:solidFill>
                  <a:srgbClr val="000000"/>
                </a:solidFill>
                <a:latin typeface="+mn-lt"/>
                <a:cs typeface="+mn-cs"/>
              </a:rPr>
              <a:t>Defaul</a:t>
            </a:r>
            <a:r>
              <a:rPr lang="en-US" kern="0" dirty="0" smtClean="0">
                <a:solidFill>
                  <a:srgbClr val="000000"/>
                </a:solidFill>
                <a:latin typeface="+mn-lt"/>
                <a:cs typeface="+mn-cs"/>
              </a:rPr>
              <a:t>t risk describes the risk the company cannot pay its obligations when they come due, and operational risk relates to how a company can withstand various events.</a:t>
            </a:r>
          </a:p>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51</a:t>
            </a:fld>
            <a:endParaRPr lang="en-IN" dirty="0"/>
          </a:p>
        </p:txBody>
      </p:sp>
    </p:spTree>
    <p:extLst>
      <p:ext uri="{BB962C8B-B14F-4D97-AF65-F5344CB8AC3E}">
        <p14:creationId xmlns:p14="http://schemas.microsoft.com/office/powerpoint/2010/main" val="237644560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smtClean="0">
                <a:solidFill>
                  <a:schemeClr val="tx1"/>
                </a:solidFill>
                <a:latin typeface="+mn-lt"/>
                <a:ea typeface="+mn-ea"/>
                <a:cs typeface="+mn-cs"/>
              </a:rPr>
              <a:t>Liquidity refers to </a:t>
            </a:r>
            <a:r>
              <a:rPr lang="en-IN" sz="1200" b="0" i="0" u="none" strike="noStrike" kern="1200" baseline="0" smtClean="0">
                <a:solidFill>
                  <a:schemeClr val="tx1"/>
                </a:solidFill>
                <a:latin typeface="+mn-lt"/>
                <a:ea typeface="+mn-ea"/>
                <a:cs typeface="+mn-cs"/>
              </a:rPr>
              <a:t>the ability of a company to convert its assets to cash to pay its current obligations. By examining </a:t>
            </a:r>
            <a:r>
              <a:rPr lang="en-IN" sz="1200" b="0" i="0" u="none" strike="noStrike" kern="1200" baseline="0" dirty="0" smtClean="0">
                <a:solidFill>
                  <a:schemeClr val="tx1"/>
                </a:solidFill>
                <a:latin typeface="+mn-lt"/>
                <a:ea typeface="+mn-ea"/>
                <a:cs typeface="+mn-cs"/>
              </a:rPr>
              <a:t>a company’s </a:t>
            </a:r>
            <a:r>
              <a:rPr lang="en-IN" sz="1200" b="0" i="0" u="none" strike="noStrike" kern="1200" baseline="0" smtClean="0">
                <a:solidFill>
                  <a:schemeClr val="tx1"/>
                </a:solidFill>
                <a:latin typeface="+mn-lt"/>
                <a:ea typeface="+mn-ea"/>
                <a:cs typeface="+mn-cs"/>
              </a:rPr>
              <a:t>liquid assets, we </a:t>
            </a:r>
            <a:r>
              <a:rPr lang="en-IN" sz="1200" b="0" i="0" u="none" strike="noStrike" kern="1200" baseline="0" dirty="0" smtClean="0">
                <a:solidFill>
                  <a:schemeClr val="tx1"/>
                </a:solidFill>
                <a:latin typeface="+mn-lt"/>
                <a:ea typeface="+mn-ea"/>
                <a:cs typeface="+mn-cs"/>
              </a:rPr>
              <a:t>can get a general idea of the firm’s ability to pay its short-term debt obligations as they come due</a:t>
            </a:r>
            <a:r>
              <a:rPr lang="en-IN" sz="1200" b="0" i="0" u="none" strike="noStrike" kern="1200" baseline="0" smtClean="0">
                <a:solidFill>
                  <a:schemeClr val="tx1"/>
                </a:solidFill>
                <a:latin typeface="+mn-lt"/>
                <a:ea typeface="+mn-ea"/>
                <a:cs typeface="+mn-cs"/>
              </a:rPr>
              <a:t>. </a:t>
            </a:r>
          </a:p>
          <a:p>
            <a:endParaRPr lang="en-IN" sz="1200" b="0" i="0" u="none" strike="noStrike" kern="1200" baseline="0" smtClean="0">
              <a:solidFill>
                <a:schemeClr val="tx1"/>
              </a:solidFill>
              <a:latin typeface="+mn-lt"/>
              <a:ea typeface="+mn-ea"/>
              <a:cs typeface="+mn-cs"/>
            </a:endParaRPr>
          </a:p>
          <a:p>
            <a:r>
              <a:rPr lang="en-IN" sz="1200" b="0" i="0" u="none" strike="noStrike" kern="1200" baseline="0" smtClean="0">
                <a:solidFill>
                  <a:schemeClr val="tx1"/>
                </a:solidFill>
                <a:latin typeface="+mn-lt"/>
                <a:ea typeface="+mn-ea"/>
                <a:cs typeface="+mn-cs"/>
              </a:rPr>
              <a:t>Usually</a:t>
            </a:r>
            <a:r>
              <a:rPr lang="en-IN" sz="1200" b="0" i="0" u="none" strike="noStrike" kern="1200" baseline="0" dirty="0" smtClean="0">
                <a:solidFill>
                  <a:schemeClr val="tx1"/>
                </a:solidFill>
                <a:latin typeface="+mn-lt"/>
                <a:ea typeface="+mn-ea"/>
                <a:cs typeface="+mn-cs"/>
              </a:rPr>
              <a:t>, current assets are considered to be the most liquid of a company’s assets. It is obvious that some are more liquid than others so it’s important also to evaluate the specific makeup of current assets</a:t>
            </a:r>
            <a:r>
              <a:rPr lang="en-IN" sz="1200" b="0" i="0" u="none" strike="noStrike" kern="1200" baseline="0" smtClean="0">
                <a:solidFill>
                  <a:schemeClr val="tx1"/>
                </a:solidFill>
                <a:latin typeface="+mn-lt"/>
                <a:ea typeface="+mn-ea"/>
                <a:cs typeface="+mn-cs"/>
              </a:rPr>
              <a:t>. </a:t>
            </a:r>
          </a:p>
          <a:p>
            <a:endParaRPr lang="en-IN" sz="1200" b="0" i="0" u="none" strike="noStrike" kern="1200" baseline="0" smtClean="0">
              <a:solidFill>
                <a:schemeClr val="tx1"/>
              </a:solidFill>
              <a:latin typeface="+mn-lt"/>
              <a:ea typeface="+mn-ea"/>
              <a:cs typeface="+mn-cs"/>
            </a:endParaRPr>
          </a:p>
          <a:p>
            <a:r>
              <a:rPr lang="en-IN" sz="1200" b="0" i="0" u="none" strike="noStrike" kern="1200" baseline="0" smtClean="0">
                <a:solidFill>
                  <a:schemeClr val="tx1"/>
                </a:solidFill>
                <a:latin typeface="+mn-lt"/>
                <a:ea typeface="+mn-ea"/>
                <a:cs typeface="+mn-cs"/>
              </a:rPr>
              <a:t>Note </a:t>
            </a:r>
            <a:r>
              <a:rPr lang="en-IN" sz="1200" b="0" i="0" u="none" strike="noStrike" kern="1200" baseline="0" dirty="0" smtClean="0">
                <a:solidFill>
                  <a:schemeClr val="tx1"/>
                </a:solidFill>
                <a:latin typeface="+mn-lt"/>
                <a:ea typeface="+mn-ea"/>
                <a:cs typeface="+mn-cs"/>
              </a:rPr>
              <a:t>that two common measures of liquidity are (1) the current ratio and (2) the acid-test ratio (or quick ratio). Current ratio can be calculated by dividing current assets by current liabilities. On the other hand, the acid-test ratio can be calculated by dividing quick assets by current liabilities.</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52</a:t>
            </a:fld>
            <a:endParaRPr lang="en-IN" dirty="0"/>
          </a:p>
        </p:txBody>
      </p:sp>
    </p:spTree>
    <p:extLst>
      <p:ext uri="{BB962C8B-B14F-4D97-AF65-F5344CB8AC3E}">
        <p14:creationId xmlns:p14="http://schemas.microsoft.com/office/powerpoint/2010/main" val="345275092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Implicit in the definition of a current liability is the relationship between current assets and current liabilities. The difference between current assets and current liabilities is called </a:t>
            </a:r>
            <a:r>
              <a:rPr lang="en-US" sz="1200" b="1" i="0" u="none" strike="noStrike" kern="1200" baseline="0" dirty="0" smtClean="0">
                <a:solidFill>
                  <a:schemeClr val="tx1"/>
                </a:solidFill>
                <a:latin typeface="+mn-lt"/>
                <a:ea typeface="+mn-ea"/>
                <a:cs typeface="+mn-cs"/>
              </a:rPr>
              <a:t>working capital</a:t>
            </a:r>
            <a:r>
              <a:rPr lang="en-US" sz="1200" b="0" i="0" u="none" strike="noStrike" kern="1200" baseline="0" dirty="0" smtClean="0">
                <a:solidFill>
                  <a:schemeClr val="tx1"/>
                </a:solidFill>
                <a:latin typeface="+mn-lt"/>
                <a:ea typeface="+mn-ea"/>
                <a:cs typeface="+mn-cs"/>
              </a:rPr>
              <a:t>. By comparing a company’s obligations that will shortly become due with the company’s cash and other assets that, by definition, are expected to shortly be converted to cash, the analysis offers some indication as to ability to pay those debts. Although used in a variety of decisions, it is particularly useful to those considering whether to extend short-term credit. The current ratio is computed by dividing current assets by current liabilities. A current ratio of 2 indicates that the company has twice as many current assets available as current liabilities.</a:t>
            </a:r>
          </a:p>
          <a:p>
            <a:endParaRPr lang="en-IN" sz="1200" b="0" i="0" u="none" strike="noStrike" kern="1200" baseline="0" dirty="0" smtClean="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IN" b="0" i="0" dirty="0" smtClean="0"/>
              <a:t>Let us consider that </a:t>
            </a:r>
            <a:r>
              <a:rPr lang="en-US" b="0" i="0" dirty="0" smtClean="0"/>
              <a:t>Nike </a:t>
            </a:r>
            <a:r>
              <a:rPr lang="en-US" dirty="0" smtClean="0"/>
              <a:t>has current assets of $15,976 and current liabilities of $6,334 </a:t>
            </a:r>
            <a:r>
              <a:rPr lang="en-IN" dirty="0" smtClean="0"/>
              <a:t>at the end of its May 31, 2015, fiscal year</a:t>
            </a:r>
            <a:r>
              <a:rPr lang="en-US" dirty="0" smtClean="0"/>
              <a:t>.</a:t>
            </a:r>
            <a:r>
              <a:rPr lang="en-US" b="0" i="0" dirty="0" smtClean="0"/>
              <a:t> The </a:t>
            </a:r>
            <a:r>
              <a:rPr lang="en-IN" sz="1200" b="0" i="0" u="none" strike="noStrike" kern="1200" baseline="0" dirty="0" smtClean="0">
                <a:solidFill>
                  <a:schemeClr val="tx1"/>
                </a:solidFill>
                <a:latin typeface="+mn-lt"/>
                <a:ea typeface="+mn-ea"/>
                <a:cs typeface="+mn-cs"/>
              </a:rPr>
              <a:t>current ratio is computed by dividing current assets by current liabilities which in this case is 2.52.</a:t>
            </a:r>
            <a:endParaRPr lang="en-US" sz="1200" b="0" i="0" u="none" strike="noStrike" kern="1200" baseline="0" dirty="0" smtClean="0">
              <a:solidFill>
                <a:schemeClr val="tx1"/>
              </a:solidFill>
              <a:latin typeface="+mn-lt"/>
              <a:ea typeface="+mn-ea"/>
              <a:cs typeface="+mn-cs"/>
            </a:endParaRPr>
          </a:p>
          <a:p>
            <a:endParaRPr lang="en-IN" sz="1200" b="0" i="0" u="none" strike="noStrike" kern="1200" baseline="0" dirty="0" smtClean="0">
              <a:solidFill>
                <a:schemeClr val="tx1"/>
              </a:solidFill>
              <a:latin typeface="+mn-lt"/>
              <a:ea typeface="+mn-ea"/>
              <a:cs typeface="+mn-cs"/>
            </a:endParaRPr>
          </a:p>
          <a:p>
            <a:r>
              <a:rPr lang="en-IN" sz="1200" b="0" i="0" u="none" strike="noStrike" kern="1200" baseline="0" dirty="0" smtClean="0">
                <a:solidFill>
                  <a:schemeClr val="tx1"/>
                </a:solidFill>
                <a:latin typeface="+mn-lt"/>
                <a:ea typeface="+mn-ea"/>
                <a:cs typeface="+mn-cs"/>
              </a:rPr>
              <a:t>Another measure of liquidity related to the current ratio is working capital. This amount represents the difference between current assets and current liabilities.</a:t>
            </a:r>
          </a:p>
          <a:p>
            <a:endParaRPr lang="en-IN" sz="1200" b="0" i="0" u="none" strike="noStrike" kern="1200" baseline="0" dirty="0" smtClean="0">
              <a:solidFill>
                <a:schemeClr val="tx1"/>
              </a:solidFill>
              <a:latin typeface="+mn-lt"/>
              <a:ea typeface="+mn-ea"/>
              <a:cs typeface="+mn-cs"/>
            </a:endParaRPr>
          </a:p>
          <a:p>
            <a:r>
              <a:rPr lang="en-US" dirty="0" smtClean="0"/>
              <a:t>Care should be taken, however, in assessing liquidity based solely on working capital. Liabilities usually are paid with cash, not other components of working capital. A company could have difficulty paying its liabilities even with a current ratio significantly greater than 1.0. For example, if a significant portion of current assets consisted of inventories, and inventories usually are not converted to cash for several months, there could be a problem in paying accounts payable due in 30 days. On the other hand, a current ratio of less than 1.0 doesn’t necessarily mean the company will have difficulty meeting its current obligations. A line of credit, for instance, which the company can use to borrow funds, provides financial flexibility. That also must be considered in assessing liquidity.</a:t>
            </a:r>
            <a:endParaRPr lang="en-US" sz="1200" b="0" i="0" u="none" strike="noStrike" kern="1200" baseline="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53</a:t>
            </a:fld>
            <a:endParaRPr lang="en-IN" dirty="0"/>
          </a:p>
        </p:txBody>
      </p:sp>
    </p:spTree>
    <p:extLst>
      <p:ext uri="{BB962C8B-B14F-4D97-AF65-F5344CB8AC3E}">
        <p14:creationId xmlns:p14="http://schemas.microsoft.com/office/powerpoint/2010/main" val="256267993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The acid-test ratio</a:t>
            </a:r>
            <a:r>
              <a:rPr lang="en-IN" baseline="0" dirty="0"/>
              <a:t> </a:t>
            </a:r>
            <a:r>
              <a:rPr lang="en-IN" dirty="0"/>
              <a:t>provides a more</a:t>
            </a:r>
            <a:r>
              <a:rPr lang="en-IN" baseline="0" dirty="0"/>
              <a:t> </a:t>
            </a:r>
            <a:r>
              <a:rPr lang="en-IN" dirty="0"/>
              <a:t>stringent indication of a</a:t>
            </a:r>
            <a:r>
              <a:rPr lang="en-IN" baseline="0" dirty="0"/>
              <a:t> </a:t>
            </a:r>
            <a:r>
              <a:rPr lang="en-IN" dirty="0"/>
              <a:t>company’s ability to pay</a:t>
            </a:r>
            <a:r>
              <a:rPr lang="en-IN" baseline="0" dirty="0"/>
              <a:t> </a:t>
            </a:r>
            <a:r>
              <a:rPr lang="en-IN" dirty="0"/>
              <a:t>its current obligations. </a:t>
            </a:r>
            <a:r>
              <a:rPr lang="en-US" sz="1200" b="0" i="0" u="none" strike="noStrike" kern="1200" baseline="0" dirty="0">
                <a:solidFill>
                  <a:schemeClr val="tx1"/>
                </a:solidFill>
                <a:latin typeface="+mn-lt"/>
                <a:ea typeface="+mn-ea"/>
                <a:cs typeface="+mn-cs"/>
              </a:rPr>
              <a:t>This ratio excludes inventories, </a:t>
            </a:r>
            <a:r>
              <a:rPr lang="en-IN" sz="1200" b="0" i="0" u="none" strike="noStrike" kern="1200" baseline="0" dirty="0">
                <a:solidFill>
                  <a:schemeClr val="tx1"/>
                </a:solidFill>
                <a:latin typeface="+mn-lt"/>
                <a:ea typeface="+mn-ea"/>
                <a:cs typeface="+mn-cs"/>
              </a:rPr>
              <a:t>prepaid items, restricted cash, and deferred taxes from current assets before dividing by current liabilities. </a:t>
            </a:r>
            <a:r>
              <a:rPr lang="en-US" sz="1200" b="0" i="0" u="none" strike="noStrike" kern="1200" baseline="0" dirty="0">
                <a:solidFill>
                  <a:schemeClr val="tx1"/>
                </a:solidFill>
                <a:latin typeface="+mn-lt"/>
                <a:ea typeface="+mn-ea"/>
                <a:cs typeface="+mn-cs"/>
              </a:rPr>
              <a:t>The numerator, </a:t>
            </a:r>
            <a:r>
              <a:rPr lang="en-IN" sz="1200" b="0" i="0" u="none" strike="noStrike" kern="1200" baseline="0" dirty="0">
                <a:solidFill>
                  <a:schemeClr val="tx1"/>
                </a:solidFill>
                <a:latin typeface="+mn-lt"/>
                <a:ea typeface="+mn-ea"/>
                <a:cs typeface="+mn-cs"/>
              </a:rPr>
              <a:t>then, consists of (unrestricted) cash, short-term investments, and accounts receivable, the “quick assets.” It is important to note that by eliminating current assets less readily convertible into cash, the acid-test ratio provides a more rigorous indication of liquidity than does the current ratio</a:t>
            </a:r>
            <a:r>
              <a:rPr lang="en-IN" sz="1200" b="0" i="0" u="none" strike="noStrike" kern="1200" baseline="0" dirty="0" smtClean="0">
                <a:solidFill>
                  <a:schemeClr val="tx1"/>
                </a:solidFill>
                <a:latin typeface="+mn-lt"/>
                <a:ea typeface="+mn-ea"/>
                <a:cs typeface="+mn-cs"/>
              </a:rPr>
              <a:t>.</a:t>
            </a:r>
          </a:p>
          <a:p>
            <a:endParaRPr lang="en-IN"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IN" dirty="0"/>
              <a:t>For example, </a:t>
            </a:r>
            <a:r>
              <a:rPr lang="en-US" b="0" dirty="0"/>
              <a:t>Nike</a:t>
            </a:r>
            <a:r>
              <a:rPr lang="en-US" dirty="0"/>
              <a:t>'s </a:t>
            </a:r>
            <a:r>
              <a:rPr lang="en-IN" dirty="0"/>
              <a:t>quick </a:t>
            </a:r>
            <a:r>
              <a:rPr lang="en-IN" dirty="0" smtClean="0"/>
              <a:t>assets (in millions) </a:t>
            </a:r>
            <a:r>
              <a:rPr lang="en-IN" dirty="0"/>
              <a:t>at the end of its </a:t>
            </a:r>
            <a:r>
              <a:rPr lang="en-US" dirty="0"/>
              <a:t>May 31, 2015, fiscal year total $9,282 ($3,852 + 2,072 + 3,358). </a:t>
            </a:r>
            <a:r>
              <a:rPr lang="en-IN" sz="1200" b="0" i="0" u="none" strike="noStrike" kern="1200" baseline="0" dirty="0">
                <a:solidFill>
                  <a:schemeClr val="tx1"/>
                </a:solidFill>
                <a:latin typeface="+mn-lt"/>
                <a:ea typeface="+mn-ea"/>
                <a:cs typeface="+mn-cs"/>
              </a:rPr>
              <a:t>The acid-test ratio can be computed by dividing </a:t>
            </a:r>
            <a:r>
              <a:rPr lang="en-US" sz="1200" b="0" i="0" u="none" strike="noStrike" kern="1200" baseline="0" dirty="0">
                <a:solidFill>
                  <a:schemeClr val="tx1"/>
                </a:solidFill>
                <a:latin typeface="+mn-lt"/>
                <a:ea typeface="+mn-ea"/>
                <a:cs typeface="+mn-cs"/>
              </a:rPr>
              <a:t>$9,282 by $6,334, which in this case is 1.47. </a:t>
            </a:r>
            <a:r>
              <a:rPr lang="en-US" sz="1200" b="0" i="0" u="none" strike="noStrike" kern="1200" baseline="0" dirty="0" smtClean="0">
                <a:solidFill>
                  <a:schemeClr val="tx1"/>
                </a:solidFill>
                <a:latin typeface="+mn-lt"/>
                <a:ea typeface="+mn-ea"/>
                <a:cs typeface="+mn-cs"/>
              </a:rPr>
              <a:t>This </a:t>
            </a:r>
            <a:r>
              <a:rPr lang="en-US" sz="1200" b="0" i="0" u="none" strike="noStrike" kern="1200" baseline="0" dirty="0">
                <a:solidFill>
                  <a:schemeClr val="tx1"/>
                </a:solidFill>
                <a:latin typeface="+mn-lt"/>
                <a:ea typeface="+mn-ea"/>
                <a:cs typeface="+mn-cs"/>
              </a:rPr>
              <a:t>can be compared to industry averages.</a:t>
            </a: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54</a:t>
            </a:fld>
            <a:endParaRPr lang="en-IN" dirty="0"/>
          </a:p>
        </p:txBody>
      </p:sp>
    </p:spTree>
    <p:extLst>
      <p:ext uri="{BB962C8B-B14F-4D97-AF65-F5344CB8AC3E}">
        <p14:creationId xmlns:p14="http://schemas.microsoft.com/office/powerpoint/2010/main" val="42478809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dirty="0" smtClean="0"/>
              <a:t>Are these liquidity ratios adequate? It’s generally difficult to say without some point of comparison. As indicated previously, common standards for such comparisons are industry averages for similar ratios or ratios of the same company in prior years. Industry averages for the above two ratios are as follows: current</a:t>
            </a:r>
            <a:r>
              <a:rPr lang="en-US" sz="1200" baseline="0" dirty="0" smtClean="0"/>
              <a:t> ratio is 1.41 and acid-test ratio is 1.12.</a:t>
            </a:r>
            <a:endParaRPr lang="en-US" dirty="0" smtClean="0"/>
          </a:p>
          <a:p>
            <a:endParaRPr lang="en-US" dirty="0" smtClean="0"/>
          </a:p>
          <a:p>
            <a:r>
              <a:rPr lang="en-US" dirty="0" smtClean="0"/>
              <a:t>What </a:t>
            </a:r>
            <a:r>
              <a:rPr lang="en-US" dirty="0"/>
              <a:t>if the ratios were lower? Would that indicate a liquidity problem? Not necessarily, but it would raise a red flag that calls for caution in analyzing other areas. Remember that each ratio is but one piece of the entire puzzle. For instance, profitability is perhaps the best indication of liquidity in the long run</a:t>
            </a:r>
            <a:r>
              <a:rPr lang="en-US" dirty="0" smtClean="0"/>
              <a:t>.</a:t>
            </a:r>
          </a:p>
          <a:p>
            <a:endParaRPr lang="en-US" dirty="0" smtClean="0"/>
          </a:p>
          <a:p>
            <a:r>
              <a:rPr lang="en-US" dirty="0" smtClean="0"/>
              <a:t>Liquidity</a:t>
            </a:r>
            <a:r>
              <a:rPr lang="en-US" baseline="0" dirty="0" smtClean="0"/>
              <a:t> ratios should be assessed in the context of both profitability and efficiency of managing assets.</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55</a:t>
            </a:fld>
            <a:endParaRPr lang="en-IN" dirty="0"/>
          </a:p>
        </p:txBody>
      </p:sp>
    </p:spTree>
    <p:extLst>
      <p:ext uri="{BB962C8B-B14F-4D97-AF65-F5344CB8AC3E}">
        <p14:creationId xmlns:p14="http://schemas.microsoft.com/office/powerpoint/2010/main" val="238087136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Borrowing cash by signing a three-year note increases current assets but has no effect on current liabilities. The three-year note represents a long-term liability. Therefore, the company’s short-term ability to pay debt increases. Items a. and b. involve transactions that result in no net effect on current assets or current liabilities. Therefore, the liquidity ratios are unaffected. Item c. involves a transaction that reduces current assets and therefore decreases the company’s liquidity.</a:t>
            </a:r>
          </a:p>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56</a:t>
            </a:fld>
            <a:endParaRPr lang="en-IN" dirty="0"/>
          </a:p>
        </p:txBody>
      </p:sp>
    </p:spTree>
    <p:extLst>
      <p:ext uri="{BB962C8B-B14F-4D97-AF65-F5344CB8AC3E}">
        <p14:creationId xmlns:p14="http://schemas.microsoft.com/office/powerpoint/2010/main" val="93811182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smtClean="0">
                <a:solidFill>
                  <a:schemeClr val="tx1"/>
                </a:solidFill>
                <a:latin typeface="+mn-lt"/>
                <a:ea typeface="+mn-ea"/>
                <a:cs typeface="+mn-cs"/>
              </a:rPr>
              <a:t>Solvency </a:t>
            </a:r>
            <a:r>
              <a:rPr lang="en-IN" sz="1200" b="0" i="0" u="none" strike="noStrike" kern="1200" baseline="0" dirty="0">
                <a:solidFill>
                  <a:schemeClr val="tx1"/>
                </a:solidFill>
                <a:latin typeface="+mn-lt"/>
                <a:ea typeface="+mn-ea"/>
                <a:cs typeface="+mn-cs"/>
              </a:rPr>
              <a:t>ratios provide some indication of the riskiness of a company with regard to its ability to pay its long-term debts. Two common financing ratios are (1) the debt to equity ratio and (2) the times interest earned ratio. </a:t>
            </a:r>
            <a:r>
              <a:rPr lang="en-IN" sz="1200" b="0" i="0" u="none" strike="noStrike" kern="1200" baseline="0" dirty="0" smtClean="0">
                <a:solidFill>
                  <a:schemeClr val="tx1"/>
                </a:solidFill>
                <a:latin typeface="+mn-lt"/>
                <a:ea typeface="+mn-ea"/>
                <a:cs typeface="+mn-cs"/>
              </a:rPr>
              <a:t>Debt </a:t>
            </a:r>
            <a:r>
              <a:rPr lang="en-IN" sz="1200" b="0" i="0" u="none" strike="noStrike" kern="1200" baseline="0" dirty="0">
                <a:solidFill>
                  <a:schemeClr val="tx1"/>
                </a:solidFill>
                <a:latin typeface="+mn-lt"/>
                <a:ea typeface="+mn-ea"/>
                <a:cs typeface="+mn-cs"/>
              </a:rPr>
              <a:t>to equity ratio is calculated by </a:t>
            </a:r>
            <a:r>
              <a:rPr lang="en-US" sz="1200" b="0" i="0" u="none" strike="noStrike" kern="1200" baseline="0" dirty="0">
                <a:solidFill>
                  <a:schemeClr val="tx1"/>
                </a:solidFill>
                <a:latin typeface="+mn-lt"/>
                <a:ea typeface="+mn-ea"/>
                <a:cs typeface="+mn-cs"/>
              </a:rPr>
              <a:t>dividing total liabilities </a:t>
            </a:r>
            <a:r>
              <a:rPr lang="en-IN" sz="1200" b="0" i="0" u="none" strike="noStrike" kern="1200" baseline="0" dirty="0">
                <a:solidFill>
                  <a:schemeClr val="tx1"/>
                </a:solidFill>
                <a:latin typeface="+mn-lt"/>
                <a:ea typeface="+mn-ea"/>
                <a:cs typeface="+mn-cs"/>
              </a:rPr>
              <a:t>(current and noncurrent) by total shareholders’ equity (including retained earnings). </a:t>
            </a:r>
            <a:r>
              <a:rPr lang="en-IN" sz="1200" b="0" i="0" u="none" strike="noStrike" kern="1200" baseline="0" dirty="0" smtClean="0">
                <a:solidFill>
                  <a:schemeClr val="tx1"/>
                </a:solidFill>
                <a:latin typeface="+mn-lt"/>
                <a:ea typeface="+mn-ea"/>
                <a:cs typeface="+mn-cs"/>
              </a:rPr>
              <a:t>Whereas</a:t>
            </a:r>
            <a:r>
              <a:rPr lang="en-IN" sz="1200" b="0" i="0" u="none" strike="noStrike" kern="1200" baseline="0" dirty="0">
                <a:solidFill>
                  <a:schemeClr val="tx1"/>
                </a:solidFill>
                <a:latin typeface="+mn-lt"/>
                <a:ea typeface="+mn-ea"/>
                <a:cs typeface="+mn-cs"/>
              </a:rPr>
              <a:t>, times interest earned ratio </a:t>
            </a:r>
            <a:r>
              <a:rPr lang="en-US" sz="1200" b="0" i="0" u="none" strike="noStrike" kern="1200" baseline="0" dirty="0">
                <a:solidFill>
                  <a:schemeClr val="tx1"/>
                </a:solidFill>
                <a:latin typeface="+mn-lt"/>
                <a:ea typeface="+mn-ea"/>
                <a:cs typeface="+mn-cs"/>
              </a:rPr>
              <a:t>is calculated as </a:t>
            </a:r>
            <a:r>
              <a:rPr lang="en-IN" sz="1200" b="0" i="0" u="none" strike="noStrike" kern="1200" baseline="0" dirty="0">
                <a:solidFill>
                  <a:schemeClr val="tx1"/>
                </a:solidFill>
                <a:latin typeface="+mn-lt"/>
                <a:ea typeface="+mn-ea"/>
                <a:cs typeface="+mn-cs"/>
              </a:rPr>
              <a:t>income before subtracting interest expense and income taxes divided by interest expense.</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57</a:t>
            </a:fld>
            <a:endParaRPr lang="en-IN" dirty="0"/>
          </a:p>
        </p:txBody>
      </p:sp>
    </p:spTree>
    <p:extLst>
      <p:ext uri="{BB962C8B-B14F-4D97-AF65-F5344CB8AC3E}">
        <p14:creationId xmlns:p14="http://schemas.microsoft.com/office/powerpoint/2010/main" val="290301510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i="0" dirty="0"/>
              <a:t>The </a:t>
            </a:r>
            <a:r>
              <a:rPr lang="en-US" b="1" i="0" dirty="0"/>
              <a:t>debt to equity ratio </a:t>
            </a:r>
            <a:r>
              <a:rPr lang="en-US" i="0" dirty="0"/>
              <a:t>compares resources provided by creditors with resources provided by owners. It is calculated by dividing total liabilities (current and long-term) by total shareholders’ equity (including retained earnings). The ratio provides a measure of creditors’ protection in the event of insolvency. </a:t>
            </a:r>
            <a:endParaRPr lang="en-US" i="0" dirty="0" smtClean="0"/>
          </a:p>
          <a:p>
            <a:pPr marL="0" marR="0" indent="0" algn="l" defTabSz="914400" rtl="0" eaLnBrk="1" fontAlgn="base" latinLnBrk="0" hangingPunct="1">
              <a:lnSpc>
                <a:spcPct val="100000"/>
              </a:lnSpc>
              <a:spcBef>
                <a:spcPct val="30000"/>
              </a:spcBef>
              <a:spcAft>
                <a:spcPct val="0"/>
              </a:spcAft>
              <a:buClrTx/>
              <a:buSzTx/>
              <a:buFontTx/>
              <a:buNone/>
              <a:tabLst/>
              <a:defRPr/>
            </a:pPr>
            <a:endParaRPr lang="en-US" i="0"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i="0" dirty="0" smtClean="0"/>
              <a:t>Other </a:t>
            </a:r>
            <a:r>
              <a:rPr lang="en-US" i="0" dirty="0"/>
              <a:t>things being equal, the higher the ratio, the higher the risk. The higher the ratio, the greater the creditor claims on assets, so the higher the likelihood an individual creditor would not be paid in full if the company is unable to meet its obligations. </a:t>
            </a:r>
            <a:endParaRPr lang="en-US" i="0" dirty="0" smtClean="0"/>
          </a:p>
          <a:p>
            <a:pPr marL="0" marR="0" indent="0" algn="l" defTabSz="914400" rtl="0" eaLnBrk="1" fontAlgn="base" latinLnBrk="0" hangingPunct="1">
              <a:lnSpc>
                <a:spcPct val="100000"/>
              </a:lnSpc>
              <a:spcBef>
                <a:spcPct val="30000"/>
              </a:spcBef>
              <a:spcAft>
                <a:spcPct val="0"/>
              </a:spcAft>
              <a:buClrTx/>
              <a:buSzTx/>
              <a:buFontTx/>
              <a:buNone/>
              <a:tabLst/>
              <a:defRPr/>
            </a:pPr>
            <a:endParaRPr lang="en-US" i="0" dirty="0" smtClean="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58</a:t>
            </a:fld>
            <a:endParaRPr lang="en-IN" dirty="0"/>
          </a:p>
        </p:txBody>
      </p:sp>
    </p:spTree>
    <p:extLst>
      <p:ext uri="{BB962C8B-B14F-4D97-AF65-F5344CB8AC3E}">
        <p14:creationId xmlns:p14="http://schemas.microsoft.com/office/powerpoint/2010/main" val="338528714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with all ratios, the debt to equity ratio is more meaningful if compared to some standard such as an industry average or a competitor. For example, an industry average debt to equity ratio of 0.95 would indicate that Nike has a lower portion of liabilities in its capital structure than does the average firm in its industry. Does this mean that Nike’s default risk is lower? Other things equal—yes. Is that good? Not necessarily. As discussed in the next section, it may be that debt is being underutilized by Nike. More debt might increase the potential for return to shareholders, but with higher debt comes higher risk. This is a fundamental trade-off faced by virtually all firms when trying to settle on the optimal amount of debt versus equity in its capital structure</a:t>
            </a:r>
            <a:r>
              <a:rPr lang="en-US" dirty="0" smtClean="0"/>
              <a:t>.</a:t>
            </a:r>
          </a:p>
          <a:p>
            <a:endParaRPr lang="en-US" dirty="0"/>
          </a:p>
          <a:p>
            <a:r>
              <a:rPr lang="en-US" dirty="0"/>
              <a:t>The makeup of liabilities also is important. For example, liabilities could include deferred services revenue. Recall that deferred revenues are liabilities recorded when cash is received from customers in advance of providing a good or service. Companies satisfy these liabilities not by paying cash, but by providing a service to their customers.</a:t>
            </a: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59</a:t>
            </a:fld>
            <a:endParaRPr lang="en-IN" dirty="0"/>
          </a:p>
        </p:txBody>
      </p:sp>
    </p:spTree>
    <p:extLst>
      <p:ext uri="{BB962C8B-B14F-4D97-AF65-F5344CB8AC3E}">
        <p14:creationId xmlns:p14="http://schemas.microsoft.com/office/powerpoint/2010/main" val="809262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base" latinLnBrk="0" hangingPunct="1">
              <a:lnSpc>
                <a:spcPct val="100000"/>
              </a:lnSpc>
              <a:spcBef>
                <a:spcPct val="30000"/>
              </a:spcBef>
              <a:spcAft>
                <a:spcPct val="0"/>
              </a:spcAft>
              <a:buClrTx/>
              <a:buSzTx/>
              <a:buFontTx/>
              <a:buNone/>
              <a:tabLst/>
              <a:defRPr/>
            </a:pPr>
            <a:r>
              <a:rPr lang="en-US" sz="2600" dirty="0" smtClean="0"/>
              <a:t>One important limitation is that a company’s book value, assets minus liabilities, as shown in the balance sheet usually will not directly measure the company’s </a:t>
            </a:r>
            <a:r>
              <a:rPr lang="en-US" sz="2600" dirty="0" smtClean="0">
                <a:solidFill>
                  <a:srgbClr val="C00000"/>
                </a:solidFill>
              </a:rPr>
              <a:t>market value</a:t>
            </a:r>
            <a:r>
              <a:rPr lang="en-US" sz="2600" dirty="0" smtClean="0"/>
              <a:t>.</a:t>
            </a:r>
            <a:r>
              <a:rPr lang="en-US" sz="2600" baseline="0" dirty="0" smtClean="0"/>
              <a:t> </a:t>
            </a:r>
            <a:r>
              <a:rPr lang="en-US" sz="2600" dirty="0" smtClean="0"/>
              <a:t>Market value is the amount someone would be willing to pay to own the company. For a company with publicly traded stock, market value can easily be computed as the current stock price times the number of shares outstanding. </a:t>
            </a:r>
          </a:p>
          <a:p>
            <a:pPr marL="0" indent="0">
              <a:buNone/>
            </a:pPr>
            <a:endParaRPr lang="en-US" sz="2400" dirty="0" smtClean="0"/>
          </a:p>
          <a:p>
            <a:pPr marL="0" indent="0">
              <a:buNone/>
            </a:pPr>
            <a:r>
              <a:rPr lang="en-US" sz="2400" dirty="0" smtClean="0"/>
              <a:t>The two primary reasons that the balance sheet does not portray the company's market value are:</a:t>
            </a:r>
          </a:p>
          <a:p>
            <a:pPr marL="514350" indent="-514350">
              <a:buFont typeface="+mj-lt"/>
              <a:buAutoNum type="arabicPeriod"/>
            </a:pPr>
            <a:r>
              <a:rPr lang="en-US" sz="2400" dirty="0" smtClean="0"/>
              <a:t>Many assets, like land and buildings, are measured at their </a:t>
            </a:r>
            <a:r>
              <a:rPr lang="en-US" sz="2400" dirty="0" smtClean="0">
                <a:solidFill>
                  <a:srgbClr val="C00000"/>
                </a:solidFill>
              </a:rPr>
              <a:t>historical costs </a:t>
            </a:r>
            <a:r>
              <a:rPr lang="en-US" sz="2400" dirty="0" smtClean="0"/>
              <a:t>rather than their fair values. For example, if a company owns land and the value of that land increases, the increase in value is not reported in the balance sheet but it would be reflected in market value.</a:t>
            </a:r>
          </a:p>
          <a:p>
            <a:pPr marL="514350" indent="-514350">
              <a:buFont typeface="+mj-lt"/>
              <a:buAutoNum type="arabicPeriod"/>
            </a:pPr>
            <a:r>
              <a:rPr lang="en-US" sz="2400" dirty="0" smtClean="0"/>
              <a:t>Many aspects of a company may represent valuable resources (such as trained employees, experienced management team, loyal customer relationships, and product knowledge), but these items are not recorded as assets in the balance sheet.</a:t>
            </a:r>
          </a:p>
          <a:p>
            <a:pPr marL="514350" indent="-514350">
              <a:buFont typeface="+mj-lt"/>
              <a:buAutoNum type="arabicPeriod"/>
            </a:pPr>
            <a:endParaRPr lang="en-US" sz="2400" dirty="0" smtClean="0"/>
          </a:p>
          <a:p>
            <a:pPr marL="0" indent="0">
              <a:buNone/>
            </a:pPr>
            <a:r>
              <a:rPr lang="en-US" sz="2400" dirty="0" smtClean="0"/>
              <a:t>Another limitation of the balance sheet is that many items in the balance sheet are heavily reliant on </a:t>
            </a:r>
            <a:r>
              <a:rPr lang="en-US" sz="2400" i="1" dirty="0" smtClean="0"/>
              <a:t>estimates and judgments rather than determinable amounts</a:t>
            </a:r>
            <a:r>
              <a:rPr lang="en-US" sz="2400" dirty="0" smtClean="0"/>
              <a:t>. </a:t>
            </a:r>
          </a:p>
          <a:p>
            <a:pPr marL="0" indent="0">
              <a:buNone/>
            </a:pPr>
            <a:endParaRPr lang="en-US" sz="2400" dirty="0" smtClean="0"/>
          </a:p>
          <a:p>
            <a:pPr marL="0" indent="0">
              <a:buNone/>
            </a:pPr>
            <a:r>
              <a:rPr lang="en-US" sz="2400" dirty="0" smtClean="0"/>
              <a:t>In summary, even though the balance sheet </a:t>
            </a:r>
            <a:r>
              <a:rPr lang="en-US" sz="2400" i="1" dirty="0" smtClean="0"/>
              <a:t>does not directly measure</a:t>
            </a:r>
            <a:r>
              <a:rPr lang="en-US" sz="2400" dirty="0" smtClean="0"/>
              <a:t> the market value of the entity, it provides valuable information that can be used to </a:t>
            </a:r>
            <a:r>
              <a:rPr lang="en-US" sz="2400" i="1" dirty="0" smtClean="0"/>
              <a:t>help judge</a:t>
            </a:r>
            <a:r>
              <a:rPr lang="en-US" sz="2400" dirty="0" smtClean="0"/>
              <a:t> market value.</a:t>
            </a:r>
          </a:p>
          <a:p>
            <a:pPr marL="514350" indent="-514350">
              <a:buFont typeface="+mj-lt"/>
              <a:buAutoNum type="arabicPeriod"/>
            </a:pPr>
            <a:endParaRPr lang="en-US" sz="2400" dirty="0" smtClean="0"/>
          </a:p>
          <a:p>
            <a:pPr marL="514350" indent="-514350">
              <a:buFont typeface="+mj-lt"/>
              <a:buAutoNum type="arabicPeriod"/>
            </a:pPr>
            <a:endParaRPr lang="en-US" sz="2400" dirty="0" smtClean="0"/>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a:t>
            </a:fld>
            <a:endParaRPr lang="en-IN" dirty="0"/>
          </a:p>
        </p:txBody>
      </p:sp>
    </p:spTree>
    <p:extLst>
      <p:ext uri="{BB962C8B-B14F-4D97-AF65-F5344CB8AC3E}">
        <p14:creationId xmlns:p14="http://schemas.microsoft.com/office/powerpoint/2010/main" val="284189922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a:t>The times interest earned ratio</a:t>
            </a:r>
            <a:r>
              <a:rPr lang="en-US" baseline="0" dirty="0"/>
              <a:t> is designed to measure the </a:t>
            </a:r>
            <a:r>
              <a:rPr lang="en-US" sz="1200" b="0" i="0" u="none" strike="noStrike" kern="1200" baseline="0" dirty="0">
                <a:solidFill>
                  <a:schemeClr val="tx1"/>
                </a:solidFill>
                <a:latin typeface="+mn-lt"/>
                <a:ea typeface="+mn-ea"/>
                <a:cs typeface="+mn-cs"/>
              </a:rPr>
              <a:t>ability of a company </a:t>
            </a:r>
            <a:r>
              <a:rPr lang="en-IN" sz="1200" b="0" i="0" u="none" strike="noStrike" kern="1200" baseline="0" dirty="0">
                <a:solidFill>
                  <a:schemeClr val="tx1"/>
                </a:solidFill>
                <a:latin typeface="+mn-lt"/>
                <a:ea typeface="+mn-ea"/>
                <a:cs typeface="+mn-cs"/>
              </a:rPr>
              <a:t>to satisfy its fixed debt obligations. It does so by comparing interest charges with the income available to pay those charges.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IN"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Note that if income is many times greater than interest expense, creditors’ interests are more protected than if income just barely covers this expense. Thus, income should be the amount available to pay interest, which is income before subtracting interest and income taxes, calculated by adding back to net income the interest and income taxes that were deducted.</a:t>
            </a:r>
          </a:p>
          <a:p>
            <a:pPr marL="0" marR="0" indent="0" algn="l" defTabSz="914400" rtl="0" eaLnBrk="1" fontAlgn="base" latinLnBrk="0" hangingPunct="1">
              <a:lnSpc>
                <a:spcPct val="100000"/>
              </a:lnSpc>
              <a:spcBef>
                <a:spcPct val="30000"/>
              </a:spcBef>
              <a:spcAft>
                <a:spcPct val="0"/>
              </a:spcAft>
              <a:buClrTx/>
              <a:buSzTx/>
              <a:buFontTx/>
              <a:buNone/>
              <a:tabLst/>
              <a:defRPr/>
            </a:pP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60</a:t>
            </a:fld>
            <a:endParaRPr lang="en-IN" dirty="0"/>
          </a:p>
        </p:txBody>
      </p:sp>
    </p:spTree>
    <p:extLst>
      <p:ext uri="{BB962C8B-B14F-4D97-AF65-F5344CB8AC3E}">
        <p14:creationId xmlns:p14="http://schemas.microsoft.com/office/powerpoint/2010/main" val="396472844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smtClean="0">
                <a:solidFill>
                  <a:schemeClr val="tx1"/>
                </a:solidFill>
                <a:latin typeface="+mn-lt"/>
                <a:ea typeface="+mn-ea"/>
                <a:cs typeface="+mn-cs"/>
              </a:rPr>
              <a:t>Let us now </a:t>
            </a:r>
            <a:r>
              <a:rPr lang="en-US" sz="1200" dirty="0" smtClean="0"/>
              <a:t>consider Nike's </a:t>
            </a:r>
            <a:r>
              <a:rPr lang="en-IN" sz="1200" dirty="0" smtClean="0"/>
              <a:t>financial statements for the fiscal year ended </a:t>
            </a:r>
            <a:r>
              <a:rPr lang="en-US" sz="1200" dirty="0" smtClean="0"/>
              <a:t>May 31, 2015, that report</a:t>
            </a:r>
            <a:r>
              <a:rPr lang="en-US" sz="1200" baseline="0" dirty="0" smtClean="0"/>
              <a:t> the illustrated information, to compute </a:t>
            </a:r>
            <a:r>
              <a:rPr lang="en-IN" sz="1200" b="0" i="0" u="none" strike="noStrike" kern="1200" baseline="0" dirty="0" smtClean="0">
                <a:solidFill>
                  <a:schemeClr val="tx1"/>
                </a:solidFill>
                <a:latin typeface="+mn-lt"/>
                <a:ea typeface="+mn-ea"/>
                <a:cs typeface="+mn-cs"/>
              </a:rPr>
              <a:t>the times interest earned ratio. Note that the </a:t>
            </a:r>
            <a:r>
              <a:rPr lang="en-US" sz="1200" b="0" i="0" u="none" strike="noStrike" kern="1200" baseline="0" dirty="0" smtClean="0">
                <a:solidFill>
                  <a:schemeClr val="tx1"/>
                </a:solidFill>
                <a:latin typeface="+mn-lt"/>
                <a:ea typeface="+mn-ea"/>
                <a:cs typeface="+mn-cs"/>
              </a:rPr>
              <a:t>times interest earned ratio can be calculated by dividing $4,239 by $34, which in this case is 124.68. The ratio here of 124.68 times </a:t>
            </a:r>
            <a:r>
              <a:rPr lang="en-IN" sz="1200" b="0" i="0" u="none" strike="noStrike" kern="1200" baseline="0" dirty="0" smtClean="0">
                <a:solidFill>
                  <a:schemeClr val="tx1"/>
                </a:solidFill>
                <a:latin typeface="+mn-lt"/>
                <a:ea typeface="+mn-ea"/>
                <a:cs typeface="+mn-cs"/>
              </a:rPr>
              <a:t>indicates a considerable margin of safety for creditors. </a:t>
            </a:r>
          </a:p>
          <a:p>
            <a:endParaRPr lang="en-IN" sz="1200" b="0" i="0" u="none" strike="noStrike" kern="1200" baseline="0" dirty="0" smtClean="0">
              <a:solidFill>
                <a:schemeClr val="tx1"/>
              </a:solidFill>
              <a:latin typeface="+mn-lt"/>
              <a:ea typeface="+mn-ea"/>
              <a:cs typeface="+mn-cs"/>
            </a:endParaRPr>
          </a:p>
          <a:p>
            <a:r>
              <a:rPr lang="en-IN" sz="1200" b="0" i="0" u="none" strike="noStrike" kern="1200" baseline="0" dirty="0" smtClean="0">
                <a:solidFill>
                  <a:schemeClr val="tx1"/>
                </a:solidFill>
                <a:latin typeface="+mn-lt"/>
                <a:ea typeface="+mn-ea"/>
                <a:cs typeface="+mn-cs"/>
              </a:rPr>
              <a:t>We can infer that Nike is a highly profitable company with little interest-bearing debt. </a:t>
            </a:r>
            <a:r>
              <a:rPr lang="en-US" sz="1200" b="0" i="0" u="none" strike="noStrike" kern="1200" baseline="0" dirty="0" smtClean="0">
                <a:solidFill>
                  <a:schemeClr val="tx1"/>
                </a:solidFill>
                <a:latin typeface="+mn-lt"/>
                <a:ea typeface="+mn-ea"/>
                <a:cs typeface="+mn-cs"/>
              </a:rPr>
              <a:t>However, the industry average of times interest earned ratio is 36.4 times, which is much lower than Nike’s</a:t>
            </a:r>
            <a:r>
              <a:rPr lang="en-US" sz="1200" kern="1200" dirty="0" smtClean="0">
                <a:solidFill>
                  <a:schemeClr val="tx1"/>
                </a:solidFill>
                <a:latin typeface="+mn-lt"/>
                <a:ea typeface="+mn-ea"/>
                <a:cs typeface="+mn-cs"/>
              </a:rPr>
              <a:t> ratio. It is important</a:t>
            </a:r>
            <a:r>
              <a:rPr lang="en-US" sz="1200" kern="1200" baseline="0" dirty="0" smtClean="0">
                <a:solidFill>
                  <a:schemeClr val="tx1"/>
                </a:solidFill>
                <a:latin typeface="+mn-lt"/>
                <a:ea typeface="+mn-ea"/>
                <a:cs typeface="+mn-cs"/>
              </a:rPr>
              <a:t> to note that </a:t>
            </a:r>
            <a:r>
              <a:rPr lang="en-US" sz="1200" b="0" i="0" u="none" strike="noStrike" kern="1200" baseline="0" dirty="0" smtClean="0">
                <a:solidFill>
                  <a:schemeClr val="tx1"/>
                </a:solidFill>
                <a:latin typeface="+mn-lt"/>
                <a:ea typeface="+mn-ea"/>
                <a:cs typeface="+mn-cs"/>
              </a:rPr>
              <a:t>income </a:t>
            </a:r>
            <a:r>
              <a:rPr lang="en-IN" sz="1200" b="0" i="0" u="none" strike="noStrike" kern="1200" baseline="0" dirty="0" smtClean="0">
                <a:solidFill>
                  <a:schemeClr val="tx1"/>
                </a:solidFill>
                <a:latin typeface="+mn-lt"/>
                <a:ea typeface="+mn-ea"/>
                <a:cs typeface="+mn-cs"/>
              </a:rPr>
              <a:t>could decrease many times and the company would still be able to meet its interest payment </a:t>
            </a:r>
            <a:r>
              <a:rPr lang="en-US" sz="1200" b="0" i="0" u="none" strike="noStrike" kern="1200" baseline="0" dirty="0" smtClean="0">
                <a:solidFill>
                  <a:schemeClr val="tx1"/>
                </a:solidFill>
                <a:latin typeface="+mn-lt"/>
                <a:ea typeface="+mn-ea"/>
                <a:cs typeface="+mn-cs"/>
              </a:rPr>
              <a:t>obligations.</a:t>
            </a:r>
            <a:endParaRPr lang="en-US" sz="1200" dirty="0" smtClean="0"/>
          </a:p>
          <a:p>
            <a:endParaRPr lang="en-US" dirty="0" smtClean="0"/>
          </a:p>
          <a:p>
            <a:r>
              <a:rPr lang="en-US" dirty="0" smtClean="0"/>
              <a:t>The </a:t>
            </a:r>
            <a:r>
              <a:rPr lang="en-US" dirty="0"/>
              <a:t>ratio of 124.68 times indicates a considerable margin of safety for creditors. Income could decrease many times and the company would still be able to meet its interest payment </a:t>
            </a:r>
            <a:r>
              <a:rPr lang="en-US" dirty="0" smtClean="0"/>
              <a:t>obligations. </a:t>
            </a:r>
            <a:r>
              <a:rPr lang="en-US" dirty="0"/>
              <a:t>Nike is a highly profitable company with little interest-bearing debt. In comparison, the average times interest earned ratio for its industry is approximately 36.4 times.</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61</a:t>
            </a:fld>
            <a:endParaRPr lang="en-IN" dirty="0"/>
          </a:p>
        </p:txBody>
      </p:sp>
    </p:spTree>
    <p:extLst>
      <p:ext uri="{BB962C8B-B14F-4D97-AF65-F5344CB8AC3E}">
        <p14:creationId xmlns:p14="http://schemas.microsoft.com/office/powerpoint/2010/main" val="133999804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600" dirty="0" smtClean="0"/>
              <a:t>While there are default risks associated with borrowing, a company can use those borrowed funds to </a:t>
            </a:r>
            <a:r>
              <a:rPr lang="en-US" sz="2600" dirty="0" smtClean="0">
                <a:solidFill>
                  <a:srgbClr val="C00000"/>
                </a:solidFill>
              </a:rPr>
              <a:t>provide greater returns to its shareholders</a:t>
            </a:r>
            <a:r>
              <a:rPr lang="en-US" sz="2600" dirty="0" smtClean="0"/>
              <a:t>. This is referred to as </a:t>
            </a:r>
            <a:r>
              <a:rPr lang="en-US" sz="2600" dirty="0" smtClean="0">
                <a:solidFill>
                  <a:srgbClr val="C00000"/>
                </a:solidFill>
              </a:rPr>
              <a:t>favorable </a:t>
            </a:r>
            <a:r>
              <a:rPr lang="en-US" sz="2600" b="1" dirty="0" smtClean="0">
                <a:solidFill>
                  <a:srgbClr val="C00000"/>
                </a:solidFill>
              </a:rPr>
              <a:t>financial leverage</a:t>
            </a:r>
            <a:r>
              <a:rPr lang="en-US" sz="2600" dirty="0" smtClean="0">
                <a:solidFill>
                  <a:srgbClr val="C00000"/>
                </a:solidFill>
              </a:rPr>
              <a:t> </a:t>
            </a:r>
            <a:r>
              <a:rPr lang="en-US" sz="2600" dirty="0" smtClean="0"/>
              <a:t>and is a very common (but </a:t>
            </a:r>
            <a:r>
              <a:rPr lang="en-US" sz="2600" dirty="0" smtClean="0">
                <a:solidFill>
                  <a:srgbClr val="C00000"/>
                </a:solidFill>
              </a:rPr>
              <a:t>risky</a:t>
            </a:r>
            <a:r>
              <a:rPr lang="en-US" sz="2600" dirty="0" smtClean="0"/>
              <a:t>) business activity.</a:t>
            </a:r>
            <a:r>
              <a:rPr lang="en-US" sz="2600" baseline="0" dirty="0" smtClean="0"/>
              <a:t> </a:t>
            </a:r>
            <a:r>
              <a:rPr lang="en-US" sz="2600" dirty="0" smtClean="0"/>
              <a:t>When a company needs money, the alternatives are debt and equity. Sometimes </a:t>
            </a:r>
            <a:r>
              <a:rPr lang="en-US" sz="2600" dirty="0" smtClean="0">
                <a:solidFill>
                  <a:srgbClr val="C00000"/>
                </a:solidFill>
              </a:rPr>
              <a:t>more debt </a:t>
            </a:r>
            <a:r>
              <a:rPr lang="en-US" sz="2600" dirty="0" smtClean="0"/>
              <a:t>can mean a </a:t>
            </a:r>
            <a:r>
              <a:rPr lang="en-US" sz="2600" dirty="0" smtClean="0">
                <a:solidFill>
                  <a:srgbClr val="C00000"/>
                </a:solidFill>
              </a:rPr>
              <a:t>higher return </a:t>
            </a:r>
            <a:r>
              <a:rPr lang="en-US" sz="2600" dirty="0" smtClean="0"/>
              <a:t>on shareholders’ equity.</a:t>
            </a:r>
            <a:endParaRPr lang="en-US" sz="260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62</a:t>
            </a:fld>
            <a:endParaRPr lang="en-IN" dirty="0"/>
          </a:p>
        </p:txBody>
      </p:sp>
    </p:spTree>
    <p:extLst>
      <p:ext uri="{BB962C8B-B14F-4D97-AF65-F5344CB8AC3E}">
        <p14:creationId xmlns:p14="http://schemas.microsoft.com/office/powerpoint/2010/main" val="403464029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smtClean="0">
                <a:solidFill>
                  <a:schemeClr val="tx1"/>
                </a:solidFill>
                <a:latin typeface="+mn-lt"/>
                <a:ea typeface="+mn-ea"/>
                <a:cs typeface="+mn-cs"/>
              </a:rPr>
              <a:t>For illustration, consider a newly formed corporation attempting to determine the appropriate mix of debt and equity with an initial capitalization goal of $50 million. The capitalization mix alternatives have been narrowed to two: (1) $10 million in debt and $40 million in equity and (2) $30 million in debt and $20 million in equity.</a:t>
            </a:r>
          </a:p>
          <a:p>
            <a:endParaRPr lang="en-IN" sz="1200" b="0" i="0" u="none" strike="noStrike" kern="1200" baseline="0" dirty="0" smtClean="0">
              <a:solidFill>
                <a:schemeClr val="tx1"/>
              </a:solidFill>
              <a:latin typeface="+mn-lt"/>
              <a:ea typeface="+mn-ea"/>
              <a:cs typeface="+mn-cs"/>
            </a:endParaRPr>
          </a:p>
          <a:p>
            <a:r>
              <a:rPr lang="en-IN" sz="1200" b="0" i="0" u="none" strike="noStrike" kern="1200" baseline="0" dirty="0" smtClean="0">
                <a:solidFill>
                  <a:schemeClr val="tx1"/>
                </a:solidFill>
                <a:latin typeface="+mn-lt"/>
                <a:ea typeface="+mn-ea"/>
                <a:cs typeface="+mn-cs"/>
              </a:rPr>
              <a:t>Also, assume that regardless of the capitalization mix chosen, the corporation will be able to generate a 16% annual return, before payment of interest and income taxes, on the $50 million in assets acquired. In other words, income before interest and taxes will be $8 million (16% × $50 million). If the interest rate on debt is 8% and the income tax rate is 40%, comparative net income for the first year of operations for the two capitalization alternatives will be $4,320,000 and $3,360,000, respectively. </a:t>
            </a:r>
          </a:p>
          <a:p>
            <a:endParaRPr lang="en-IN" sz="1200" b="0" i="0" u="none" strike="noStrike" kern="1200" baseline="0" dirty="0" smtClean="0">
              <a:solidFill>
                <a:schemeClr val="tx1"/>
              </a:solidFill>
              <a:latin typeface="+mn-lt"/>
              <a:ea typeface="+mn-ea"/>
              <a:cs typeface="+mn-cs"/>
            </a:endParaRPr>
          </a:p>
          <a:p>
            <a:r>
              <a:rPr lang="en-IN" sz="1200" b="0" i="0" u="none" strike="noStrike" kern="1200" baseline="0" dirty="0" smtClean="0">
                <a:solidFill>
                  <a:schemeClr val="tx1"/>
                </a:solidFill>
                <a:latin typeface="+mn-lt"/>
                <a:ea typeface="+mn-ea"/>
                <a:cs typeface="+mn-cs"/>
              </a:rPr>
              <a:t>We can see that alternative 1 provides a higher net income, $4,320,000. However, we will not choose alternative 1, as the return on the shareholders’ equity—that is, net income divided by shareholders’ equity—is </a:t>
            </a:r>
            <a:r>
              <a:rPr lang="en-US" sz="1200" b="0" i="0" u="none" strike="noStrike" kern="1200" baseline="0" dirty="0" smtClean="0">
                <a:solidFill>
                  <a:schemeClr val="tx1"/>
                </a:solidFill>
                <a:latin typeface="+mn-lt"/>
                <a:ea typeface="+mn-ea"/>
                <a:cs typeface="+mn-cs"/>
              </a:rPr>
              <a:t>higher for alternative 2.</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To explain further, </a:t>
            </a:r>
            <a:r>
              <a:rPr lang="en-IN" sz="1200" b="0" i="0" u="none" strike="noStrike" kern="1200" baseline="0" dirty="0" smtClean="0">
                <a:solidFill>
                  <a:schemeClr val="tx1"/>
                </a:solidFill>
                <a:latin typeface="+mn-lt"/>
                <a:ea typeface="+mn-ea"/>
                <a:cs typeface="+mn-cs"/>
              </a:rPr>
              <a:t>alternative 2 generated a higher return for each dollar invested by shareholders because the company leveraged its $20 million equity investment with additional debt of $30 million. As the cost of the additional debt (8%) is less than the return on assets invested (16%), the return to shareholders is higher. This is the essence of </a:t>
            </a:r>
            <a:r>
              <a:rPr lang="en-IN" sz="1200" b="0" i="0" u="none" strike="noStrike" kern="1200" baseline="0" dirty="0" err="1" smtClean="0">
                <a:solidFill>
                  <a:schemeClr val="tx1"/>
                </a:solidFill>
                <a:latin typeface="+mn-lt"/>
                <a:ea typeface="+mn-ea"/>
                <a:cs typeface="+mn-cs"/>
              </a:rPr>
              <a:t>favorable</a:t>
            </a:r>
            <a:r>
              <a:rPr lang="en-IN" sz="1200" b="0" i="0" u="none" strike="noStrike" kern="1200" baseline="0" dirty="0" smtClean="0">
                <a:solidFill>
                  <a:schemeClr val="tx1"/>
                </a:solidFill>
                <a:latin typeface="+mn-lt"/>
                <a:ea typeface="+mn-ea"/>
                <a:cs typeface="+mn-cs"/>
              </a:rPr>
              <a:t> financial </a:t>
            </a:r>
            <a:r>
              <a:rPr lang="en-US" sz="1200" b="0" i="0" u="none" strike="noStrike" kern="1200" baseline="0" dirty="0" smtClean="0">
                <a:solidFill>
                  <a:schemeClr val="tx1"/>
                </a:solidFill>
                <a:latin typeface="+mn-lt"/>
                <a:ea typeface="+mn-ea"/>
                <a:cs typeface="+mn-cs"/>
              </a:rPr>
              <a:t>leverage.</a:t>
            </a:r>
            <a:endParaRPr lang="en-IN" sz="1200" b="0" i="0" u="none" strike="noStrike"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63</a:t>
            </a:fld>
            <a:endParaRPr lang="en-IN" dirty="0"/>
          </a:p>
        </p:txBody>
      </p:sp>
    </p:spTree>
    <p:extLst>
      <p:ext uri="{BB962C8B-B14F-4D97-AF65-F5344CB8AC3E}">
        <p14:creationId xmlns:p14="http://schemas.microsoft.com/office/powerpoint/2010/main" val="300204986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Remember that </a:t>
            </a:r>
            <a:r>
              <a:rPr lang="en-IN" sz="1200" b="0" i="0" u="none" strike="noStrike" kern="1200" baseline="0" dirty="0" smtClean="0">
                <a:solidFill>
                  <a:schemeClr val="tx1"/>
                </a:solidFill>
                <a:latin typeface="+mn-lt"/>
                <a:ea typeface="+mn-ea"/>
                <a:cs typeface="+mn-cs"/>
              </a:rPr>
              <a:t>leverage is not always favorable, as the cost of borrowing the funds might exceed the returns they provide. In other words, if the return on assets invested turned out to be less than expected, the additional debt could result in </a:t>
            </a:r>
            <a:r>
              <a:rPr lang="en-US" sz="1200" b="0" i="0" u="none" strike="noStrike" kern="1200" baseline="0" dirty="0" smtClean="0">
                <a:solidFill>
                  <a:schemeClr val="tx1"/>
                </a:solidFill>
                <a:latin typeface="+mn-lt"/>
                <a:ea typeface="+mn-ea"/>
                <a:cs typeface="+mn-cs"/>
              </a:rPr>
              <a:t>lower return on equity.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Consider if </a:t>
            </a:r>
            <a:r>
              <a:rPr lang="en-IN" sz="1200" b="0" i="0" u="none" strike="noStrike" kern="1200" baseline="0" dirty="0" smtClean="0">
                <a:solidFill>
                  <a:schemeClr val="tx1"/>
                </a:solidFill>
                <a:latin typeface="+mn-lt"/>
                <a:ea typeface="+mn-ea"/>
                <a:cs typeface="+mn-cs"/>
              </a:rPr>
              <a:t>the return on assets invested before interest and income taxes had been 6% of </a:t>
            </a:r>
            <a:r>
              <a:rPr lang="en-US" sz="1200" b="0" i="0" u="none" strike="noStrike" kern="1200" baseline="0" dirty="0" smtClean="0">
                <a:solidFill>
                  <a:schemeClr val="tx1"/>
                </a:solidFill>
                <a:latin typeface="+mn-lt"/>
                <a:ea typeface="+mn-ea"/>
                <a:cs typeface="+mn-cs"/>
              </a:rPr>
              <a:t>$50,000,000</a:t>
            </a:r>
            <a:r>
              <a:rPr lang="en-IN" sz="1200" b="0" i="0" u="none" strike="noStrike" kern="1200" baseline="0" dirty="0" smtClean="0">
                <a:solidFill>
                  <a:schemeClr val="tx1"/>
                </a:solidFill>
                <a:latin typeface="+mn-lt"/>
                <a:ea typeface="+mn-ea"/>
                <a:cs typeface="+mn-cs"/>
              </a:rPr>
              <a:t> or </a:t>
            </a:r>
            <a:r>
              <a:rPr lang="en-US" sz="1200" b="0" i="0" u="none" strike="noStrike" kern="1200" baseline="0" dirty="0" smtClean="0">
                <a:solidFill>
                  <a:schemeClr val="tx1"/>
                </a:solidFill>
                <a:latin typeface="+mn-lt"/>
                <a:ea typeface="+mn-ea"/>
                <a:cs typeface="+mn-cs"/>
              </a:rPr>
              <a:t>$3,000,000 </a:t>
            </a:r>
            <a:r>
              <a:rPr lang="en-IN" sz="1200" b="0" i="0" u="none" strike="noStrike" kern="1200" baseline="0" dirty="0" smtClean="0">
                <a:solidFill>
                  <a:schemeClr val="tx1"/>
                </a:solidFill>
                <a:latin typeface="+mn-lt"/>
                <a:ea typeface="+mn-ea"/>
                <a:cs typeface="+mn-cs"/>
              </a:rPr>
              <a:t>instead of 16%, alternative 1 would have provided the better return on equity. That is 3.3% against alternative 2, which generates only 1.8%.</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64</a:t>
            </a:fld>
            <a:endParaRPr lang="en-IN" dirty="0"/>
          </a:p>
        </p:txBody>
      </p:sp>
    </p:spTree>
    <p:extLst>
      <p:ext uri="{BB962C8B-B14F-4D97-AF65-F5344CB8AC3E}">
        <p14:creationId xmlns:p14="http://schemas.microsoft.com/office/powerpoint/2010/main" val="64853135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The debt to equity ratio is calculated as total liabilities divided by total equity. In this case, the ratio equals $600,000 divided by $400,000, which is 1.50. Total equity is calculated as total assets of $1,000,000 minus total liabilities of $600,000. Because Geisner’s debt to equity ratio is greater than the industry average, Geisner would be </a:t>
            </a:r>
            <a:r>
              <a:rPr lang="en-IN" sz="1200" b="0" i="0" u="none" strike="noStrike" kern="1200" baseline="0" dirty="0" smtClean="0">
                <a:solidFill>
                  <a:schemeClr val="tx1"/>
                </a:solidFill>
                <a:latin typeface="+mn-lt"/>
                <a:ea typeface="+mn-ea"/>
                <a:cs typeface="+mn-cs"/>
              </a:rPr>
              <a:t>considered </a:t>
            </a:r>
            <a:r>
              <a:rPr lang="en-IN" sz="1200" b="0" i="0" u="none" strike="noStrike" kern="1200" baseline="0" dirty="0">
                <a:solidFill>
                  <a:schemeClr val="tx1"/>
                </a:solidFill>
                <a:latin typeface="+mn-lt"/>
                <a:ea typeface="+mn-ea"/>
                <a:cs typeface="+mn-cs"/>
              </a:rPr>
              <a:t>to have higher default risk, under normal conditions.</a:t>
            </a:r>
          </a:p>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65</a:t>
            </a:fld>
            <a:endParaRPr lang="en-IN" dirty="0"/>
          </a:p>
        </p:txBody>
      </p:sp>
    </p:spTree>
    <p:extLst>
      <p:ext uri="{BB962C8B-B14F-4D97-AF65-F5344CB8AC3E}">
        <p14:creationId xmlns:p14="http://schemas.microsoft.com/office/powerpoint/2010/main" val="93811182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Many companies</a:t>
            </a:r>
            <a:r>
              <a:rPr lang="en-IN" baseline="0" dirty="0"/>
              <a:t> </a:t>
            </a:r>
            <a:r>
              <a:rPr lang="en-IN" dirty="0" smtClean="0"/>
              <a:t>operate </a:t>
            </a:r>
            <a:r>
              <a:rPr lang="en-IN" dirty="0"/>
              <a:t>in several</a:t>
            </a:r>
            <a:r>
              <a:rPr lang="en-IN" baseline="0" dirty="0"/>
              <a:t> </a:t>
            </a:r>
            <a:r>
              <a:rPr lang="en-IN" dirty="0"/>
              <a:t>business segments as</a:t>
            </a:r>
            <a:r>
              <a:rPr lang="en-IN" baseline="0" dirty="0"/>
              <a:t> </a:t>
            </a:r>
            <a:r>
              <a:rPr lang="en-IN" dirty="0"/>
              <a:t>a strategy to achieve</a:t>
            </a:r>
            <a:r>
              <a:rPr lang="en-IN" baseline="0" dirty="0"/>
              <a:t> </a:t>
            </a:r>
            <a:r>
              <a:rPr lang="en-IN" dirty="0"/>
              <a:t>growth and to reduce</a:t>
            </a:r>
            <a:r>
              <a:rPr lang="en-IN" baseline="0" dirty="0"/>
              <a:t> </a:t>
            </a:r>
            <a:r>
              <a:rPr lang="en-IN" dirty="0"/>
              <a:t>operating risk through</a:t>
            </a:r>
            <a:r>
              <a:rPr lang="en-IN" baseline="0" dirty="0"/>
              <a:t> </a:t>
            </a:r>
            <a:r>
              <a:rPr lang="en-IN" dirty="0"/>
              <a:t>diversification. </a:t>
            </a:r>
            <a:r>
              <a:rPr lang="en-IN" baseline="0" dirty="0"/>
              <a:t>For example, consider </a:t>
            </a:r>
            <a:r>
              <a:rPr lang="en-US" sz="1200" b="0" i="0" u="none" strike="noStrike" kern="1200" baseline="0" dirty="0">
                <a:solidFill>
                  <a:schemeClr val="tx1"/>
                </a:solidFill>
                <a:latin typeface="+mn-lt"/>
                <a:ea typeface="+mn-ea"/>
                <a:cs typeface="+mn-cs"/>
              </a:rPr>
              <a:t>a </a:t>
            </a:r>
            <a:r>
              <a:rPr lang="en-IN" sz="1200" b="0" i="0" u="none" strike="noStrike" kern="1200" baseline="0" dirty="0">
                <a:solidFill>
                  <a:schemeClr val="tx1"/>
                </a:solidFill>
                <a:latin typeface="+mn-lt"/>
                <a:ea typeface="+mn-ea"/>
                <a:cs typeface="+mn-cs"/>
              </a:rPr>
              <a:t>company that operates in several distinct business segments including computer peripherals, home health care systems, textiles, and consumer food products. Now, t</a:t>
            </a:r>
            <a:r>
              <a:rPr lang="en-IN" dirty="0"/>
              <a:t>he </a:t>
            </a:r>
            <a:r>
              <a:rPr lang="en-US" sz="1200" b="0" i="0" u="none" strike="noStrike" kern="1200" baseline="0" dirty="0">
                <a:solidFill>
                  <a:schemeClr val="tx1"/>
                </a:solidFill>
                <a:latin typeface="+mn-lt"/>
                <a:ea typeface="+mn-ea"/>
                <a:cs typeface="+mn-cs"/>
              </a:rPr>
              <a:t>results of these </a:t>
            </a:r>
            <a:r>
              <a:rPr lang="en-IN" sz="1200" b="0" i="0" u="none" strike="noStrike" kern="1200" baseline="0" dirty="0">
                <a:solidFill>
                  <a:schemeClr val="tx1"/>
                </a:solidFill>
                <a:latin typeface="+mn-lt"/>
                <a:ea typeface="+mn-ea"/>
                <a:cs typeface="+mn-cs"/>
              </a:rPr>
              <a:t>distinctly different activities will be aggregated into a single set of financial statements that </a:t>
            </a:r>
            <a:r>
              <a:rPr lang="en-US" sz="1200" b="0" i="0" u="none" strike="noStrike" kern="1200" baseline="0" dirty="0" smtClean="0">
                <a:solidFill>
                  <a:schemeClr val="tx1"/>
                </a:solidFill>
                <a:latin typeface="+mn-lt"/>
                <a:ea typeface="+mn-ea"/>
                <a:cs typeface="+mn-cs"/>
              </a:rPr>
              <a:t>make it difficult to form an informed projection of future performance.</a:t>
            </a:r>
          </a:p>
          <a:p>
            <a:endParaRPr lang="en-US" sz="1200" b="0" i="0" u="none" strike="noStrike" kern="1200" baseline="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smtClean="0">
                <a:solidFill>
                  <a:schemeClr val="tx1"/>
                </a:solidFill>
                <a:latin typeface="+mn-lt"/>
                <a:ea typeface="+mn-ea"/>
                <a:cs typeface="+mn-cs"/>
              </a:rPr>
              <a:t>To address the problem, the accounting profession requires companies engaged in more than one significant business to provide supplemental information concerning individual operating segments. Note that the supplemental disaggregated data do not include complete financial statements for each reportable segment, rather only certain specified items. </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IN" sz="1200" b="0" i="0" u="none" strike="noStrike" kern="1200" baseline="0" dirty="0" smtClean="0">
              <a:solidFill>
                <a:schemeClr val="tx1"/>
              </a:solidFill>
              <a:latin typeface="+mn-lt"/>
              <a:ea typeface="+mn-ea"/>
              <a:cs typeface="+mn-cs"/>
            </a:endParaRPr>
          </a:p>
          <a:p>
            <a:r>
              <a:rPr lang="en-IN" sz="1200" b="0" i="0" u="none" strike="noStrike" kern="1200" baseline="0" dirty="0" smtClean="0">
                <a:solidFill>
                  <a:schemeClr val="tx1"/>
                </a:solidFill>
                <a:latin typeface="+mn-lt"/>
                <a:ea typeface="+mn-ea"/>
                <a:cs typeface="+mn-cs"/>
              </a:rPr>
              <a:t>According to U.S. GAAP guidelines, a management approach is used in determining which segments of a company are reportable. This approach is based on the way that management organizes the segments within the enterprise for making operating decisions and assessing performance. Therefore, the segments are evident from the structure of the enterprise’s </a:t>
            </a:r>
            <a:r>
              <a:rPr lang="en-US" sz="1200" b="0" i="0" u="none" strike="noStrike" kern="1200" baseline="0" dirty="0" smtClean="0">
                <a:solidFill>
                  <a:schemeClr val="tx1"/>
                </a:solidFill>
                <a:latin typeface="+mn-lt"/>
                <a:ea typeface="+mn-ea"/>
                <a:cs typeface="+mn-cs"/>
              </a:rPr>
              <a:t>internal organization.</a:t>
            </a:r>
          </a:p>
          <a:p>
            <a:endParaRPr lang="en-US" sz="1200" b="0" i="0" u="none" strike="noStrike" kern="1200" baseline="0" dirty="0" smtClean="0">
              <a:solidFill>
                <a:schemeClr val="tx1"/>
              </a:solidFill>
              <a:latin typeface="+mn-lt"/>
              <a:ea typeface="+mn-ea"/>
              <a:cs typeface="+mn-cs"/>
            </a:endParaRPr>
          </a:p>
          <a:p>
            <a:r>
              <a:rPr lang="en-IN" sz="1200" b="0" i="0" u="none" strike="noStrike" kern="1200" baseline="0" dirty="0" smtClean="0">
                <a:solidFill>
                  <a:schemeClr val="tx1"/>
                </a:solidFill>
                <a:latin typeface="+mn-lt"/>
                <a:ea typeface="+mn-ea"/>
                <a:cs typeface="+mn-cs"/>
              </a:rPr>
              <a:t>More formally, the characteristics that define an </a:t>
            </a:r>
            <a:r>
              <a:rPr lang="en-IN" sz="1200" b="1" i="0" u="none" strike="noStrike" kern="1200" baseline="0" dirty="0" smtClean="0">
                <a:solidFill>
                  <a:schemeClr val="tx1"/>
                </a:solidFill>
                <a:latin typeface="+mn-lt"/>
                <a:ea typeface="+mn-ea"/>
                <a:cs typeface="+mn-cs"/>
              </a:rPr>
              <a:t>operating segment </a:t>
            </a:r>
            <a:r>
              <a:rPr lang="en-IN" sz="1200" b="0" i="0" u="none" strike="noStrike" kern="1200" baseline="0" dirty="0" smtClean="0">
                <a:solidFill>
                  <a:schemeClr val="tx1"/>
                </a:solidFill>
                <a:latin typeface="+mn-lt"/>
                <a:ea typeface="+mn-ea"/>
                <a:cs typeface="+mn-cs"/>
              </a:rPr>
              <a:t>are:</a:t>
            </a:r>
          </a:p>
          <a:p>
            <a:pPr marL="171450" indent="-171450">
              <a:buFont typeface="Arial"/>
              <a:buChar char="•"/>
            </a:pPr>
            <a:r>
              <a:rPr lang="en-IN" sz="1200" b="0" i="0" u="none" strike="noStrike" kern="1200" baseline="0" dirty="0" smtClean="0">
                <a:solidFill>
                  <a:schemeClr val="tx1"/>
                </a:solidFill>
                <a:latin typeface="+mn-lt"/>
                <a:ea typeface="+mn-ea"/>
                <a:cs typeface="+mn-cs"/>
              </a:rPr>
              <a:t>A component of an enterprise that engages in business activities from which it may recognize revenues and incur expenses (including revenues and expenses relating to transactions with other components </a:t>
            </a:r>
            <a:r>
              <a:rPr lang="en-US" sz="1200" b="0" i="0" u="none" strike="noStrike" kern="1200" baseline="0" dirty="0" smtClean="0">
                <a:solidFill>
                  <a:schemeClr val="tx1"/>
                </a:solidFill>
                <a:latin typeface="+mn-lt"/>
                <a:ea typeface="+mn-ea"/>
                <a:cs typeface="+mn-cs"/>
              </a:rPr>
              <a:t>of the same enterprise).</a:t>
            </a:r>
          </a:p>
          <a:p>
            <a:pPr marL="171450" indent="-171450">
              <a:buFont typeface="Arial"/>
              <a:buChar char="•"/>
            </a:pPr>
            <a:r>
              <a:rPr lang="en-IN" sz="1200" b="0" i="0" u="none" strike="noStrike" kern="1200" baseline="0" dirty="0" smtClean="0">
                <a:solidFill>
                  <a:schemeClr val="tx1"/>
                </a:solidFill>
                <a:latin typeface="+mn-lt"/>
                <a:ea typeface="+mn-ea"/>
                <a:cs typeface="+mn-cs"/>
              </a:rPr>
              <a:t>A component of an enterprise whose operating results are regularly reviewed by the enterprise’s chief operating decision maker to make decisions about resources to be allocated to the segment and assess </a:t>
            </a:r>
            <a:r>
              <a:rPr lang="en-US" sz="1200" b="0" i="0" u="none" strike="noStrike" kern="1200" baseline="0" dirty="0" smtClean="0">
                <a:solidFill>
                  <a:schemeClr val="tx1"/>
                </a:solidFill>
                <a:latin typeface="+mn-lt"/>
                <a:ea typeface="+mn-ea"/>
                <a:cs typeface="+mn-cs"/>
              </a:rPr>
              <a:t>its performance.</a:t>
            </a:r>
          </a:p>
          <a:p>
            <a:pPr marL="171450" indent="-171450">
              <a:buFont typeface="Arial"/>
              <a:buChar char="•"/>
            </a:pPr>
            <a:r>
              <a:rPr lang="en-IN" sz="1200" b="0" i="0" u="none" strike="noStrike" kern="1200" baseline="0" dirty="0" smtClean="0">
                <a:solidFill>
                  <a:schemeClr val="tx1"/>
                </a:solidFill>
                <a:latin typeface="+mn-lt"/>
                <a:ea typeface="+mn-ea"/>
                <a:cs typeface="+mn-cs"/>
              </a:rPr>
              <a:t>A component of an enterprise for which discrete financial information is available. </a:t>
            </a:r>
            <a:endParaRPr lang="en-US" dirty="0" smtClean="0"/>
          </a:p>
          <a:p>
            <a:endParaRPr lang="en-US" dirty="0" smtClean="0"/>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smtClean="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66</a:t>
            </a:fld>
            <a:endParaRPr lang="en-IN" dirty="0"/>
          </a:p>
        </p:txBody>
      </p:sp>
    </p:spTree>
    <p:extLst>
      <p:ext uri="{BB962C8B-B14F-4D97-AF65-F5344CB8AC3E}">
        <p14:creationId xmlns:p14="http://schemas.microsoft.com/office/powerpoint/2010/main" val="2676199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smtClean="0">
                <a:solidFill>
                  <a:schemeClr val="tx1"/>
                </a:solidFill>
                <a:latin typeface="+mn-lt"/>
                <a:ea typeface="+mn-ea"/>
                <a:cs typeface="+mn-cs"/>
              </a:rPr>
              <a:t>For </a:t>
            </a:r>
            <a:r>
              <a:rPr lang="en-IN" sz="1200" b="0" i="0" u="none" strike="noStrike" kern="1200" baseline="0" dirty="0">
                <a:solidFill>
                  <a:schemeClr val="tx1"/>
                </a:solidFill>
                <a:latin typeface="+mn-lt"/>
                <a:ea typeface="+mn-ea"/>
                <a:cs typeface="+mn-cs"/>
              </a:rPr>
              <a:t>areas determined to be reportable operating segments, the </a:t>
            </a:r>
            <a:r>
              <a:rPr lang="en-US" sz="1200" b="0" i="0" u="none" strike="noStrike" kern="1200" baseline="0" dirty="0">
                <a:solidFill>
                  <a:schemeClr val="tx1"/>
                </a:solidFill>
                <a:latin typeface="+mn-lt"/>
                <a:ea typeface="+mn-ea"/>
                <a:cs typeface="+mn-cs"/>
              </a:rPr>
              <a:t>required </a:t>
            </a:r>
            <a:r>
              <a:rPr lang="en-IN" sz="1200" b="0" i="0" u="none" strike="noStrike" kern="1200" baseline="0" dirty="0">
                <a:solidFill>
                  <a:schemeClr val="tx1"/>
                </a:solidFill>
                <a:latin typeface="+mn-lt"/>
                <a:ea typeface="+mn-ea"/>
                <a:cs typeface="+mn-cs"/>
              </a:rPr>
              <a:t>disclosures </a:t>
            </a:r>
            <a:r>
              <a:rPr lang="en-IN" sz="1200" b="0" i="0" u="none" strike="noStrike" kern="1200" baseline="0" dirty="0" smtClean="0">
                <a:solidFill>
                  <a:schemeClr val="tx1"/>
                </a:solidFill>
                <a:latin typeface="+mn-lt"/>
                <a:ea typeface="+mn-ea"/>
                <a:cs typeface="+mn-cs"/>
              </a:rPr>
              <a:t>are</a:t>
            </a:r>
            <a:r>
              <a:rPr lang="en-US" sz="1200" b="0" i="0" u="none" strike="noStrike" kern="1200" baseline="0" dirty="0" smtClean="0">
                <a:solidFill>
                  <a:schemeClr val="tx1"/>
                </a:solidFill>
                <a:latin typeface="+mn-lt"/>
                <a:ea typeface="+mn-ea"/>
                <a:cs typeface="+mn-cs"/>
              </a:rPr>
              <a:t>:</a:t>
            </a:r>
            <a:endParaRPr lang="en-US" sz="1200" b="0" i="0" u="none" strike="noStrike" kern="1200" baseline="0" dirty="0">
              <a:solidFill>
                <a:schemeClr val="tx1"/>
              </a:solidFill>
              <a:latin typeface="+mn-lt"/>
              <a:ea typeface="+mn-ea"/>
              <a:cs typeface="+mn-cs"/>
            </a:endParaRPr>
          </a:p>
          <a:p>
            <a:pPr marL="228600" indent="-228600">
              <a:buFont typeface="+mj-lt"/>
              <a:buAutoNum type="alphaLcPeriod"/>
            </a:pPr>
            <a:r>
              <a:rPr lang="en-IN" sz="1200" b="0" i="0" u="none" strike="noStrike" kern="1200" baseline="0" dirty="0" smtClean="0">
                <a:solidFill>
                  <a:schemeClr val="tx1"/>
                </a:solidFill>
                <a:latin typeface="+mn-lt"/>
                <a:ea typeface="+mn-ea"/>
                <a:cs typeface="+mn-cs"/>
              </a:rPr>
              <a:t>General </a:t>
            </a:r>
            <a:r>
              <a:rPr lang="en-IN" sz="1200" b="0" i="0" u="none" strike="noStrike" kern="1200" baseline="0" dirty="0">
                <a:solidFill>
                  <a:schemeClr val="tx1"/>
                </a:solidFill>
                <a:latin typeface="+mn-lt"/>
                <a:ea typeface="+mn-ea"/>
                <a:cs typeface="+mn-cs"/>
              </a:rPr>
              <a:t>information about the operating segment.</a:t>
            </a:r>
          </a:p>
          <a:p>
            <a:pPr marL="228600" indent="-228600">
              <a:buFont typeface="+mj-lt"/>
              <a:buAutoNum type="alphaLcPeriod"/>
            </a:pPr>
            <a:r>
              <a:rPr lang="en-IN" sz="1200" b="0" i="0" u="none" strike="noStrike" kern="1200" baseline="0" dirty="0" smtClean="0">
                <a:solidFill>
                  <a:schemeClr val="tx1"/>
                </a:solidFill>
                <a:latin typeface="+mn-lt"/>
                <a:ea typeface="+mn-ea"/>
                <a:cs typeface="+mn-cs"/>
              </a:rPr>
              <a:t>Information </a:t>
            </a:r>
            <a:r>
              <a:rPr lang="en-IN" sz="1200" b="0" i="0" u="none" strike="noStrike" kern="1200" baseline="0" dirty="0">
                <a:solidFill>
                  <a:schemeClr val="tx1"/>
                </a:solidFill>
                <a:latin typeface="+mn-lt"/>
                <a:ea typeface="+mn-ea"/>
                <a:cs typeface="+mn-cs"/>
              </a:rPr>
              <a:t>about reported segment profit or loss, including certain revenues and expenses included in reported segment profit or loss, segment assets, and the basis of </a:t>
            </a:r>
            <a:r>
              <a:rPr lang="en-US" sz="1200" b="0" i="0" u="none" strike="noStrike" kern="1200" baseline="0" dirty="0">
                <a:solidFill>
                  <a:schemeClr val="tx1"/>
                </a:solidFill>
                <a:latin typeface="+mn-lt"/>
                <a:ea typeface="+mn-ea"/>
                <a:cs typeface="+mn-cs"/>
              </a:rPr>
              <a:t>measurement.</a:t>
            </a:r>
          </a:p>
          <a:p>
            <a:pPr marL="228600" indent="-228600">
              <a:buFont typeface="+mj-lt"/>
              <a:buAutoNum type="alphaLcPeriod"/>
            </a:pPr>
            <a:r>
              <a:rPr lang="en-IN" sz="1200" b="0" i="0" u="none" strike="noStrike" kern="1200" baseline="0" dirty="0" smtClean="0">
                <a:solidFill>
                  <a:schemeClr val="tx1"/>
                </a:solidFill>
                <a:latin typeface="+mn-lt"/>
                <a:ea typeface="+mn-ea"/>
                <a:cs typeface="+mn-cs"/>
              </a:rPr>
              <a:t>Reconciliations </a:t>
            </a:r>
            <a:r>
              <a:rPr lang="en-IN" sz="1200" b="0" i="0" u="none" strike="noStrike" kern="1200" baseline="0" dirty="0">
                <a:solidFill>
                  <a:schemeClr val="tx1"/>
                </a:solidFill>
                <a:latin typeface="+mn-lt"/>
                <a:ea typeface="+mn-ea"/>
                <a:cs typeface="+mn-cs"/>
              </a:rPr>
              <a:t>of the totals of segment revenues, reported profit or loss, assets, and other significant items to corresponding enterprise amounts.</a:t>
            </a:r>
          </a:p>
          <a:p>
            <a:pPr marL="228600" indent="-228600">
              <a:buFont typeface="+mj-lt"/>
              <a:buAutoNum type="alphaLcPeriod"/>
            </a:pPr>
            <a:r>
              <a:rPr lang="en-US" sz="1200" b="0" i="0" u="none" strike="noStrike" kern="1200" baseline="0" dirty="0" smtClean="0">
                <a:solidFill>
                  <a:schemeClr val="tx1"/>
                </a:solidFill>
                <a:latin typeface="+mn-lt"/>
                <a:ea typeface="+mn-ea"/>
                <a:cs typeface="+mn-cs"/>
              </a:rPr>
              <a:t>Interim </a:t>
            </a:r>
            <a:r>
              <a:rPr lang="en-US" sz="1200" b="0" i="0" u="none" strike="noStrike" kern="1200" baseline="0" dirty="0">
                <a:solidFill>
                  <a:schemeClr val="tx1"/>
                </a:solidFill>
                <a:latin typeface="+mn-lt"/>
                <a:ea typeface="+mn-ea"/>
                <a:cs typeface="+mn-cs"/>
              </a:rPr>
              <a:t>period </a:t>
            </a:r>
            <a:r>
              <a:rPr lang="en-US" sz="1200" b="0" i="0" u="none" strike="noStrike" kern="1200" baseline="0" dirty="0" smtClean="0">
                <a:solidFill>
                  <a:schemeClr val="tx1"/>
                </a:solidFill>
                <a:latin typeface="+mn-lt"/>
                <a:ea typeface="+mn-ea"/>
                <a:cs typeface="+mn-cs"/>
              </a:rPr>
              <a:t>information.</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67</a:t>
            </a:fld>
            <a:endParaRPr lang="en-IN" dirty="0"/>
          </a:p>
        </p:txBody>
      </p:sp>
    </p:spTree>
    <p:extLst>
      <p:ext uri="{BB962C8B-B14F-4D97-AF65-F5344CB8AC3E}">
        <p14:creationId xmlns:p14="http://schemas.microsoft.com/office/powerpoint/2010/main" val="356561851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endParaRPr lang="en-US" b="0"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t>Illustration 3A–1 Business Segment Information Disclosure—Abbott Laboratories, Inc</a:t>
            </a:r>
            <a:r>
              <a:rPr lang="en-US" dirty="0" smtClean="0"/>
              <a:t>.</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b="0"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b="0" dirty="0" smtClean="0"/>
              <a:t>This </a:t>
            </a:r>
            <a:r>
              <a:rPr lang="en-US" b="0" dirty="0"/>
              <a:t>illustration shows</a:t>
            </a:r>
            <a:r>
              <a:rPr lang="en-US" b="0" baseline="0" dirty="0"/>
              <a:t> </a:t>
            </a:r>
            <a:r>
              <a:rPr lang="en-IN" sz="1200" b="0" i="0" u="none" strike="noStrike" kern="1200" baseline="0" dirty="0">
                <a:solidFill>
                  <a:schemeClr val="tx1"/>
                </a:solidFill>
                <a:latin typeface="+mn-lt"/>
                <a:ea typeface="+mn-ea"/>
                <a:cs typeface="+mn-cs"/>
              </a:rPr>
              <a:t>the business segment information reported by Abbott Laboratories, Inc., in its annual report.</a:t>
            </a:r>
            <a:r>
              <a:rPr lang="en-US" sz="1200" b="0" i="0" u="none" strike="noStrike" kern="1200" baseline="0" dirty="0">
                <a:solidFill>
                  <a:schemeClr val="tx1"/>
                </a:solidFill>
                <a:latin typeface="+mn-lt"/>
                <a:ea typeface="+mn-ea"/>
                <a:cs typeface="+mn-cs"/>
              </a:rPr>
              <a:t> Notice that the business segment disclosures </a:t>
            </a:r>
            <a:r>
              <a:rPr lang="en-IN" sz="1200" b="0" i="0" u="none" strike="noStrike" kern="1200" baseline="0" dirty="0">
                <a:solidFill>
                  <a:schemeClr val="tx1"/>
                </a:solidFill>
                <a:latin typeface="+mn-lt"/>
                <a:ea typeface="+mn-ea"/>
                <a:cs typeface="+mn-cs"/>
              </a:rPr>
              <a:t>include a reconciliation to company </a:t>
            </a:r>
            <a:r>
              <a:rPr lang="en-IN" sz="1200" b="0" i="0" u="none" strike="noStrike" kern="1200" baseline="0" dirty="0" smtClean="0">
                <a:solidFill>
                  <a:schemeClr val="tx1"/>
                </a:solidFill>
                <a:latin typeface="+mn-lt"/>
                <a:ea typeface="+mn-ea"/>
                <a:cs typeface="+mn-cs"/>
              </a:rPr>
              <a:t>totals—that is, </a:t>
            </a:r>
            <a:r>
              <a:rPr lang="en-US" sz="1200" b="0" i="0" u="none" strike="noStrike" kern="1200" baseline="0" dirty="0">
                <a:solidFill>
                  <a:schemeClr val="tx1"/>
                </a:solidFill>
                <a:latin typeface="+mn-lt"/>
                <a:ea typeface="+mn-ea"/>
                <a:cs typeface="+mn-cs"/>
              </a:rPr>
              <a:t>net sales is </a:t>
            </a:r>
            <a:r>
              <a:rPr lang="en-IN" sz="1200" b="0" i="0" u="none" strike="noStrike" kern="1200" baseline="0" dirty="0">
                <a:solidFill>
                  <a:schemeClr val="tx1"/>
                </a:solidFill>
                <a:latin typeface="+mn-lt"/>
                <a:ea typeface="+mn-ea"/>
                <a:cs typeface="+mn-cs"/>
              </a:rPr>
              <a:t>reconciled to the company’s total net sales of $21,848,000,000</a:t>
            </a:r>
            <a:r>
              <a:rPr lang="en-IN" sz="1200" b="0" i="0" u="none" strike="noStrike" kern="1200" baseline="0" dirty="0" smtClean="0">
                <a:solidFill>
                  <a:schemeClr val="tx1"/>
                </a:solidFill>
                <a:latin typeface="+mn-lt"/>
                <a:ea typeface="+mn-ea"/>
                <a:cs typeface="+mn-cs"/>
              </a:rPr>
              <a:t>.</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68</a:t>
            </a:fld>
            <a:endParaRPr lang="en-IN" dirty="0"/>
          </a:p>
        </p:txBody>
      </p:sp>
    </p:spTree>
    <p:extLst>
      <p:ext uri="{BB962C8B-B14F-4D97-AF65-F5344CB8AC3E}">
        <p14:creationId xmlns:p14="http://schemas.microsoft.com/office/powerpoint/2010/main" val="294467229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In today’s global economy it is sometimes difficult to distinguish domestic and foreign companies. Most large U.S. firms conduct significant operations in other countries in addition to having substantial export sales from this country. Differing political and economic environments from country to country means risks and associated rewards sometimes vary greatly among the various operations of a single company. For instance, manufacturing facilities in a South American country embroiled in political unrest pose different risks from having a plant in Vermont, or even Canada. Without disaggregated financial information, these differences cause problems for analysts</a:t>
            </a:r>
            <a:r>
              <a:rPr lang="en-US" sz="1200" b="0" i="0" u="none" strike="noStrike" kern="1200" baseline="0" dirty="0" smtClean="0">
                <a:solidFill>
                  <a:schemeClr val="tx1"/>
                </a:solidFill>
                <a:latin typeface="+mn-lt"/>
                <a:ea typeface="+mn-ea"/>
                <a:cs typeface="+mn-cs"/>
              </a:rPr>
              <a:t>.</a:t>
            </a:r>
          </a:p>
          <a:p>
            <a:endParaRPr lang="en-US"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U.S. GAAP requires an enterprise to report certain geographic information unless it is impracticable to do so. This information includes:</a:t>
            </a:r>
          </a:p>
          <a:p>
            <a:pPr marL="228600" indent="-228600">
              <a:buFont typeface="+mj-lt"/>
              <a:buAutoNum type="alphaLcPeriod"/>
            </a:pPr>
            <a:r>
              <a:rPr lang="en-IN" sz="1200" b="0" i="0" u="none" strike="noStrike" kern="1200" baseline="0" dirty="0" smtClean="0">
                <a:solidFill>
                  <a:schemeClr val="tx1"/>
                </a:solidFill>
                <a:latin typeface="+mn-lt"/>
                <a:ea typeface="+mn-ea"/>
                <a:cs typeface="+mn-cs"/>
              </a:rPr>
              <a:t>Revenues </a:t>
            </a:r>
            <a:r>
              <a:rPr lang="en-IN" sz="1200" b="0" i="0" u="none" strike="noStrike" kern="1200" baseline="0" dirty="0">
                <a:solidFill>
                  <a:schemeClr val="tx1"/>
                </a:solidFill>
                <a:latin typeface="+mn-lt"/>
                <a:ea typeface="+mn-ea"/>
                <a:cs typeface="+mn-cs"/>
              </a:rPr>
              <a:t>from external customers (1) attributed to the enterprise’s country of domicile and (2) attributed to all foreign countries in total from which the enterprise </a:t>
            </a:r>
            <a:r>
              <a:rPr lang="en-US" sz="1200" b="0" i="0" u="none" strike="noStrike" kern="1200" baseline="0" dirty="0">
                <a:solidFill>
                  <a:schemeClr val="tx1"/>
                </a:solidFill>
                <a:latin typeface="+mn-lt"/>
                <a:ea typeface="+mn-ea"/>
                <a:cs typeface="+mn-cs"/>
              </a:rPr>
              <a:t>derives </a:t>
            </a:r>
            <a:r>
              <a:rPr lang="en-US" sz="1200" b="0" i="0" u="none" strike="noStrike" kern="1200" baseline="0" dirty="0" smtClean="0">
                <a:solidFill>
                  <a:schemeClr val="tx1"/>
                </a:solidFill>
                <a:latin typeface="+mn-lt"/>
                <a:ea typeface="+mn-ea"/>
                <a:cs typeface="+mn-cs"/>
              </a:rPr>
              <a:t>revenues</a:t>
            </a:r>
          </a:p>
          <a:p>
            <a:pPr marL="228600" indent="-228600">
              <a:buFont typeface="+mj-lt"/>
              <a:buAutoNum type="alphaLcPeriod"/>
            </a:pPr>
            <a:r>
              <a:rPr lang="en-IN" sz="1200" b="0" i="0" u="none" strike="noStrike" kern="1200" baseline="0" dirty="0" smtClean="0">
                <a:solidFill>
                  <a:schemeClr val="tx1"/>
                </a:solidFill>
                <a:latin typeface="+mn-lt"/>
                <a:ea typeface="+mn-ea"/>
                <a:cs typeface="+mn-cs"/>
              </a:rPr>
              <a:t>Long</a:t>
            </a:r>
            <a:r>
              <a:rPr lang="en-IN" sz="1200" b="0" i="0" u="none" strike="noStrike" kern="1200" baseline="0" dirty="0">
                <a:solidFill>
                  <a:schemeClr val="tx1"/>
                </a:solidFill>
                <a:latin typeface="+mn-lt"/>
                <a:ea typeface="+mn-ea"/>
                <a:cs typeface="+mn-cs"/>
              </a:rPr>
              <a:t>-lived assets other than financial instruments, long-term customer relationships of a financial institution, mortgage and other servicing rights, deferred policy acquisition costs, and deferred tax assets (1) located in the enterprise’s country of domicile and (2) located in all foreign countries in total in which the enterprise holds </a:t>
            </a:r>
            <a:r>
              <a:rPr lang="en-IN" sz="1200" b="0" i="0" u="none" strike="noStrike" kern="1200" baseline="0" dirty="0" smtClean="0">
                <a:solidFill>
                  <a:schemeClr val="tx1"/>
                </a:solidFill>
                <a:latin typeface="+mn-lt"/>
                <a:ea typeface="+mn-ea"/>
                <a:cs typeface="+mn-cs"/>
              </a:rPr>
              <a:t>assets</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69</a:t>
            </a:fld>
            <a:endParaRPr lang="en-IN" dirty="0"/>
          </a:p>
        </p:txBody>
      </p:sp>
    </p:spTree>
    <p:extLst>
      <p:ext uri="{BB962C8B-B14F-4D97-AF65-F5344CB8AC3E}">
        <p14:creationId xmlns:p14="http://schemas.microsoft.com/office/powerpoint/2010/main" val="39641750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3–1 Classification of Elements within a Balance </a:t>
            </a:r>
            <a:r>
              <a:rPr lang="en-US" dirty="0" smtClean="0"/>
              <a:t>Sheet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usefulness of the balance sheet is enhanced when assets and liabilities are grouped according to common characteristics. The broad distinction made in the balance sheet is the current versus </a:t>
            </a:r>
            <a:r>
              <a:rPr lang="en-US" sz="1200" b="0" i="0" u="none" strike="noStrike" kern="1200" baseline="0" dirty="0" smtClean="0">
                <a:solidFill>
                  <a:schemeClr val="tx1"/>
                </a:solidFill>
                <a:latin typeface="+mn-lt"/>
                <a:ea typeface="+mn-ea"/>
                <a:cs typeface="+mn-cs"/>
              </a:rPr>
              <a:t>long-term (noncurrent) classification </a:t>
            </a:r>
            <a:r>
              <a:rPr lang="en-US" sz="1200" b="0" i="0" u="none" strike="noStrike" kern="1200" baseline="0" dirty="0">
                <a:solidFill>
                  <a:schemeClr val="tx1"/>
                </a:solidFill>
                <a:latin typeface="+mn-lt"/>
                <a:ea typeface="+mn-ea"/>
                <a:cs typeface="+mn-cs"/>
              </a:rPr>
              <a:t>of both assets and liabilities. </a:t>
            </a: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a:t>
            </a:fld>
            <a:endParaRPr lang="en-IN" dirty="0"/>
          </a:p>
        </p:txBody>
      </p:sp>
    </p:spTree>
    <p:extLst>
      <p:ext uri="{BB962C8B-B14F-4D97-AF65-F5344CB8AC3E}">
        <p14:creationId xmlns:p14="http://schemas.microsoft.com/office/powerpoint/2010/main" val="54355327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noProof="0" dirty="0">
                <a:solidFill>
                  <a:schemeClr val="tx1"/>
                </a:solidFill>
                <a:latin typeface="+mn-lt"/>
                <a:ea typeface="+mn-ea"/>
                <a:cs typeface="+mn-cs"/>
              </a:rPr>
              <a:t>Financial analysts are extremely interested in information concerning the extent to which a company’s prosperity depends on one or more major customers. Therefore, if 10% or more of the revenue of an enterprise is derived from transactions with a single customer, the enterprise must disclose that fact. This includes the total amount of revenue from each such customer, and the identity of the operating segment or segments reporting the revenue. The identity of the major customer or customers need not be disclosed, but companies routinely provide that information. </a:t>
            </a:r>
            <a:endParaRPr lang="en-US" noProof="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70</a:t>
            </a:fld>
            <a:endParaRPr lang="en-IN" dirty="0"/>
          </a:p>
        </p:txBody>
      </p:sp>
    </p:spTree>
    <p:extLst>
      <p:ext uri="{BB962C8B-B14F-4D97-AF65-F5344CB8AC3E}">
        <p14:creationId xmlns:p14="http://schemas.microsoft.com/office/powerpoint/2010/main" val="3180485564"/>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smtClean="0"/>
              <a:t>U.S.</a:t>
            </a:r>
            <a:r>
              <a:rPr lang="en-US" baseline="0" dirty="0" smtClean="0"/>
              <a:t> GAAP requires companies to report information about reported segment profit or loss, including certain revenues and expenses included in reported segment profit or loss, segment assets, and the basis of measurement. The international standard on segment reporting, IFRS No. 8, requires that companies also disclose total liabilities of its reportable segments.</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71</a:t>
            </a:fld>
            <a:endParaRPr lang="en-IN" dirty="0"/>
          </a:p>
        </p:txBody>
      </p:sp>
    </p:spTree>
    <p:extLst>
      <p:ext uri="{BB962C8B-B14F-4D97-AF65-F5344CB8AC3E}">
        <p14:creationId xmlns:p14="http://schemas.microsoft.com/office/powerpoint/2010/main" val="34496790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0" dirty="0">
                <a:solidFill>
                  <a:srgbClr val="000000"/>
                </a:solidFill>
              </a:rPr>
              <a:t>The primary subclassifications for assets include current assets and long-term assets.</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a:t>
            </a:fld>
            <a:endParaRPr lang="en-IN" dirty="0"/>
          </a:p>
        </p:txBody>
      </p:sp>
    </p:spTree>
    <p:extLst>
      <p:ext uri="{BB962C8B-B14F-4D97-AF65-F5344CB8AC3E}">
        <p14:creationId xmlns:p14="http://schemas.microsoft.com/office/powerpoint/2010/main" val="304770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smtClean="0">
                <a:solidFill>
                  <a:schemeClr val="tx1"/>
                </a:solidFill>
                <a:latin typeface="+mn-lt"/>
                <a:ea typeface="+mn-ea"/>
                <a:cs typeface="+mn-cs"/>
              </a:rPr>
              <a:t>Current assets include cash and other assets that are reasonably expected to be converted to cash or consumed within the coming year, or within the normal operating cycle of the business if that’s longer than one year.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The </a:t>
            </a:r>
            <a:r>
              <a:rPr lang="en-US" sz="1200" b="1" i="0" u="none" strike="noStrike" kern="1200" baseline="0" dirty="0" smtClean="0">
                <a:solidFill>
                  <a:schemeClr val="tx1"/>
                </a:solidFill>
                <a:latin typeface="+mn-lt"/>
                <a:ea typeface="+mn-ea"/>
                <a:cs typeface="+mn-cs"/>
              </a:rPr>
              <a:t>operating cycle </a:t>
            </a:r>
            <a:r>
              <a:rPr lang="en-US" sz="1200" b="0" i="0" u="none" strike="noStrike" kern="1200" baseline="0" dirty="0" smtClean="0">
                <a:solidFill>
                  <a:schemeClr val="tx1"/>
                </a:solidFill>
                <a:latin typeface="+mn-lt"/>
                <a:ea typeface="+mn-ea"/>
                <a:cs typeface="+mn-cs"/>
              </a:rPr>
              <a:t>for a typical merchandising or manufacturing company refers to the period of time from the initial outlay of cash for the purchase of inventory until the time the company collects cash from a customer from the sale of inventory.</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In some businesses, such as shipbuilding or distilleries, the operating cycle extends far beyond one year. </a:t>
            </a:r>
            <a:r>
              <a:rPr lang="en-US" dirty="0" smtClean="0"/>
              <a:t>For example, if it takes two years to build an oil-carrying supertanker, then the shipbuilder will classify as current those assets that will be converted to cash or consumed within two years. But for most businesses the operating cycle will be shorter than one year. In these situations the one-year convention is used to classify both assets and liabilities. Where a company has no clearly defined operating cycle, the one-year convention is used.</a:t>
            </a:r>
            <a:endParaRPr lang="en-US" sz="1200" b="0" i="0" u="none" strike="noStrike" kern="1200" baseline="0" dirty="0" smtClean="0">
              <a:solidFill>
                <a:schemeClr val="tx1"/>
              </a:solidFill>
              <a:latin typeface="+mn-lt"/>
              <a:ea typeface="+mn-ea"/>
              <a:cs typeface="+mn-cs"/>
            </a:endParaRPr>
          </a:p>
          <a:p>
            <a:endParaRPr lang="en-US" sz="1200" b="0" i="0" u="none" strike="noStrike" kern="1200" baseline="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smtClean="0"/>
              <a:t>Illustration 3–2 Operating Cycle of a Typical Merchandising or Manufacturing Company</a:t>
            </a:r>
            <a:endParaRPr lang="en-US" sz="1200" b="0" i="0" u="none" strike="noStrike" kern="1200" baseline="0" dirty="0" smtClean="0">
              <a:solidFill>
                <a:schemeClr val="tx1"/>
              </a:solidFill>
              <a:latin typeface="+mn-lt"/>
              <a:ea typeface="+mn-ea"/>
              <a:cs typeface="+mn-cs"/>
            </a:endParaRPr>
          </a:p>
          <a:p>
            <a:endParaRPr lang="en-US" dirty="0" smtClean="0"/>
          </a:p>
          <a:p>
            <a:endParaRPr lang="en-US" sz="1200" b="0" i="0" u="none" strike="noStrike"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a:t>
            </a:fld>
            <a:endParaRPr lang="en-IN" dirty="0"/>
          </a:p>
        </p:txBody>
      </p:sp>
    </p:spTree>
    <p:extLst>
      <p:ext uri="{BB962C8B-B14F-4D97-AF65-F5344CB8AC3E}">
        <p14:creationId xmlns:p14="http://schemas.microsoft.com/office/powerpoint/2010/main" val="30615642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1_Blank">
    <p:spTree>
      <p:nvGrpSpPr>
        <p:cNvPr id="1" name=""/>
        <p:cNvGrpSpPr/>
        <p:nvPr/>
      </p:nvGrpSpPr>
      <p:grpSpPr>
        <a:xfrm>
          <a:off x="0" y="0"/>
          <a:ext cx="0" cy="0"/>
          <a:chOff x="0" y="0"/>
          <a:chExt cx="0" cy="0"/>
        </a:xfrm>
      </p:grpSpPr>
      <p:pic>
        <p:nvPicPr>
          <p:cNvPr id="4" name="Picture 17" descr="E:\Templates\Spiceland GEs\Spiceland-01.png"/>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8" name="Rectangle 9"/>
          <p:cNvSpPr>
            <a:spLocks noGrp="1" noChangeArrowheads="1"/>
          </p:cNvSpPr>
          <p:nvPr>
            <p:ph type="title"/>
          </p:nvPr>
        </p:nvSpPr>
        <p:spPr bwMode="auto">
          <a:xfrm>
            <a:off x="715268" y="1458915"/>
            <a:ext cx="2916933" cy="738187"/>
          </a:xfrm>
          <a:prstGeom prst="rect">
            <a:avLst/>
          </a:prstGeom>
          <a:noFill/>
          <a:ln>
            <a:noFill/>
          </a:ln>
          <a:extLst/>
        </p:spPr>
        <p:txBody>
          <a:bodyPr>
            <a:normAutofit/>
          </a:bodyPr>
          <a:lstStyle>
            <a:lvl1pPr algn="l">
              <a:defRPr sz="3600">
                <a:solidFill>
                  <a:srgbClr val="0072A2"/>
                </a:solidFill>
                <a:latin typeface="+mn-lt"/>
                <a:ea typeface="Adobe Fan Heiti Std B" pitchFamily="34" charset="-128"/>
              </a:defRPr>
            </a:lvl1pPr>
          </a:lstStyle>
          <a:p>
            <a:r>
              <a:rPr lang="en-US"/>
              <a:t>Click to edit Master title style</a:t>
            </a:r>
            <a:endParaRPr lang="en-IN" dirty="0"/>
          </a:p>
        </p:txBody>
      </p:sp>
      <p:sp>
        <p:nvSpPr>
          <p:cNvPr id="17" name="Text Placeholder 16"/>
          <p:cNvSpPr>
            <a:spLocks noGrp="1"/>
          </p:cNvSpPr>
          <p:nvPr>
            <p:ph type="body" sz="quarter" idx="10"/>
          </p:nvPr>
        </p:nvSpPr>
        <p:spPr>
          <a:xfrm>
            <a:off x="3257550" y="2362200"/>
            <a:ext cx="5105400" cy="3429000"/>
          </a:xfrm>
        </p:spPr>
        <p:txBody>
          <a:bodyPr anchor="ctr" anchorCtr="1">
            <a:noAutofit/>
          </a:bodyPr>
          <a:lstStyle>
            <a:lvl1pPr marL="0" indent="0" algn="ctr">
              <a:buNone/>
              <a:defRPr sz="4000" b="0">
                <a:solidFill>
                  <a:schemeClr val="tx1"/>
                </a:solidFill>
                <a:effectLst/>
              </a:defRPr>
            </a:lvl1pPr>
          </a:lstStyle>
          <a:p>
            <a:pPr lvl="0"/>
            <a:r>
              <a:rPr lang="en-US"/>
              <a:t>Click to edit Master text styles</a:t>
            </a:r>
          </a:p>
        </p:txBody>
      </p:sp>
      <p:pic>
        <p:nvPicPr>
          <p:cNvPr id="5" name="Picture 17" descr="E:\Templates\Spiceland GEs\Spiceland-01.png"/>
          <p:cNvPicPr>
            <a:picLocks noChangeAspect="1" noChangeArrowheads="1"/>
          </p:cNvPicPr>
          <p:nvPr userDrawn="1"/>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7" name="TextBox 6"/>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cept Check">
    <p:spTree>
      <p:nvGrpSpPr>
        <p:cNvPr id="1" name=""/>
        <p:cNvGrpSpPr/>
        <p:nvPr/>
      </p:nvGrpSpPr>
      <p:grpSpPr>
        <a:xfrm>
          <a:off x="0" y="0"/>
          <a:ext cx="0" cy="0"/>
          <a:chOff x="0" y="0"/>
          <a:chExt cx="0" cy="0"/>
        </a:xfrm>
      </p:grpSpPr>
      <p:pic>
        <p:nvPicPr>
          <p:cNvPr id="4" name="Picture 18" descr="E:\Templates\Spiceland GEs\Spiceland-02.png"/>
          <p:cNvPicPr>
            <a:picLocks noChangeAspect="1" noChangeArrowheads="1"/>
          </p:cNvPicPr>
          <p:nvPr userDrawn="1"/>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Rectangle 9"/>
          <p:cNvSpPr>
            <a:spLocks noGrp="1" noChangeArrowheads="1"/>
          </p:cNvSpPr>
          <p:nvPr>
            <p:ph type="title" hasCustomPrompt="1"/>
          </p:nvPr>
        </p:nvSpPr>
        <p:spPr bwMode="auto">
          <a:xfrm>
            <a:off x="762049" y="177800"/>
            <a:ext cx="8013600" cy="941740"/>
          </a:xfrm>
          <a:prstGeom prst="rect">
            <a:avLst/>
          </a:prstGeom>
          <a:noFill/>
          <a:ln>
            <a:noFill/>
          </a:ln>
          <a:extLst/>
        </p:spPr>
        <p:txBody>
          <a:bodyPr>
            <a:normAutofit/>
          </a:bodyPr>
          <a:lstStyle>
            <a:lvl1pPr algn="ctr">
              <a:defRPr sz="3600" b="1">
                <a:solidFill>
                  <a:srgbClr val="0070C0"/>
                </a:solidFill>
                <a:latin typeface="+mn-lt"/>
                <a:ea typeface="Adobe Fan Heiti Std B" pitchFamily="34" charset="-128"/>
              </a:defRPr>
            </a:lvl1pPr>
          </a:lstStyle>
          <a:p>
            <a:pPr lvl="0"/>
            <a:r>
              <a:rPr lang="en-US" altLang="en-US" dirty="0"/>
              <a:t>Concept Check </a:t>
            </a:r>
            <a:r>
              <a:rPr lang="en-US" altLang="en-US" sz="4400" b="1" dirty="0">
                <a:solidFill>
                  <a:schemeClr val="tx2"/>
                </a:solidFill>
                <a:effectLst>
                  <a:outerShdw blurRad="50800" dist="38100" dir="2700000" algn="tl" rotWithShape="0">
                    <a:prstClr val="black">
                      <a:alpha val="40000"/>
                    </a:prstClr>
                  </a:outerShdw>
                </a:effectLst>
              </a:rPr>
              <a:t>√</a:t>
            </a:r>
            <a:endParaRPr lang="en-US" altLang="en-US" dirty="0"/>
          </a:p>
        </p:txBody>
      </p:sp>
      <p:sp>
        <p:nvSpPr>
          <p:cNvPr id="5" name="Text Placeholder 2"/>
          <p:cNvSpPr>
            <a:spLocks noGrp="1"/>
          </p:cNvSpPr>
          <p:nvPr>
            <p:ph idx="1"/>
          </p:nvPr>
        </p:nvSpPr>
        <p:spPr>
          <a:xfrm>
            <a:off x="761999" y="1444626"/>
            <a:ext cx="8013600" cy="5057775"/>
          </a:xfrm>
          <a:prstGeom prst="rect">
            <a:avLst/>
          </a:prstGeom>
        </p:spPr>
        <p:txBody>
          <a:bodyPr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8" name="TextBox 7"/>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6431763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3_Blank">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7" y="283"/>
            <a:ext cx="9143245" cy="6857434"/>
          </a:xfrm>
          <a:prstGeom prst="rect">
            <a:avLst/>
          </a:prstGeom>
        </p:spPr>
      </p:pic>
      <p:sp>
        <p:nvSpPr>
          <p:cNvPr id="6" name="Rectangle 9"/>
          <p:cNvSpPr>
            <a:spLocks noGrp="1" noChangeArrowheads="1"/>
          </p:cNvSpPr>
          <p:nvPr>
            <p:ph type="title"/>
          </p:nvPr>
        </p:nvSpPr>
        <p:spPr bwMode="auto">
          <a:xfrm>
            <a:off x="761999" y="0"/>
            <a:ext cx="8382000" cy="1444625"/>
          </a:xfrm>
          <a:prstGeom prst="rect">
            <a:avLst/>
          </a:prstGeom>
          <a:noFill/>
          <a:ln>
            <a:noFill/>
          </a:ln>
          <a:extLst/>
        </p:spPr>
        <p:txBody>
          <a:bodyPr>
            <a:normAutofit/>
          </a:bodyPr>
          <a:lstStyle>
            <a:lvl1pPr algn="l">
              <a:lnSpc>
                <a:spcPct val="110000"/>
              </a:lnSpc>
              <a:defRPr sz="3200" b="1">
                <a:solidFill>
                  <a:srgbClr val="0072A2"/>
                </a:solidFill>
                <a:latin typeface="+mn-lt"/>
                <a:ea typeface="Adobe Fan Heiti Std B" pitchFamily="34" charset="-128"/>
              </a:defRPr>
            </a:lvl1pPr>
          </a:lstStyle>
          <a:p>
            <a:pPr lvl="0"/>
            <a:r>
              <a:rPr lang="en-US" altLang="en-US"/>
              <a:t>Click to edit Master title style</a:t>
            </a:r>
            <a:endParaRPr lang="en-US" altLang="en-US" dirty="0"/>
          </a:p>
        </p:txBody>
      </p:sp>
      <p:sp>
        <p:nvSpPr>
          <p:cNvPr id="5" name="Text Placeholder 2"/>
          <p:cNvSpPr>
            <a:spLocks noGrp="1"/>
          </p:cNvSpPr>
          <p:nvPr>
            <p:ph idx="1"/>
          </p:nvPr>
        </p:nvSpPr>
        <p:spPr>
          <a:xfrm>
            <a:off x="761999" y="1444626"/>
            <a:ext cx="8013600" cy="5057775"/>
          </a:xfrm>
          <a:prstGeom prst="rect">
            <a:avLst/>
          </a:prstGeom>
        </p:spPr>
        <p:txBody>
          <a:bodyPr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77" y="283"/>
            <a:ext cx="9143245" cy="6857434"/>
          </a:xfrm>
          <a:prstGeom prst="rect">
            <a:avLst/>
          </a:prstGeom>
        </p:spPr>
      </p:pic>
      <p:sp>
        <p:nvSpPr>
          <p:cNvPr id="9" name="TextBox 8"/>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6816233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6_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77" y="283"/>
            <a:ext cx="9143245" cy="6857434"/>
          </a:xfrm>
          <a:prstGeom prst="rect">
            <a:avLst/>
          </a:prstGeom>
        </p:spPr>
      </p:pic>
      <p:sp>
        <p:nvSpPr>
          <p:cNvPr id="6" name="Rectangle 9"/>
          <p:cNvSpPr>
            <a:spLocks noGrp="1" noChangeArrowheads="1"/>
          </p:cNvSpPr>
          <p:nvPr>
            <p:ph type="title"/>
          </p:nvPr>
        </p:nvSpPr>
        <p:spPr bwMode="auto">
          <a:xfrm>
            <a:off x="761999" y="0"/>
            <a:ext cx="8382000" cy="1444625"/>
          </a:xfrm>
          <a:prstGeom prst="rect">
            <a:avLst/>
          </a:prstGeom>
          <a:noFill/>
          <a:ln>
            <a:noFill/>
          </a:ln>
          <a:extLst/>
        </p:spPr>
        <p:txBody>
          <a:bodyPr>
            <a:normAutofit/>
          </a:bodyPr>
          <a:lstStyle>
            <a:lvl1pPr algn="l">
              <a:lnSpc>
                <a:spcPct val="110000"/>
              </a:lnSpc>
              <a:defRPr sz="3200" b="1">
                <a:solidFill>
                  <a:srgbClr val="0072A2"/>
                </a:solidFill>
                <a:latin typeface="+mn-lt"/>
                <a:ea typeface="Adobe Fan Heiti Std B" pitchFamily="34" charset="-128"/>
              </a:defRPr>
            </a:lvl1pPr>
          </a:lstStyle>
          <a:p>
            <a:pPr lvl="0"/>
            <a:r>
              <a:rPr lang="en-US" altLang="en-US" dirty="0"/>
              <a:t>Click to edit Master title style</a:t>
            </a:r>
          </a:p>
        </p:txBody>
      </p:sp>
      <p:sp>
        <p:nvSpPr>
          <p:cNvPr id="5" name="Text Placeholder 2"/>
          <p:cNvSpPr>
            <a:spLocks noGrp="1"/>
          </p:cNvSpPr>
          <p:nvPr>
            <p:ph idx="1"/>
          </p:nvPr>
        </p:nvSpPr>
        <p:spPr>
          <a:xfrm>
            <a:off x="761999" y="1444626"/>
            <a:ext cx="8013600" cy="5057775"/>
          </a:xfrm>
          <a:prstGeom prst="rect">
            <a:avLst/>
          </a:prstGeom>
        </p:spPr>
        <p:txBody>
          <a:bodyPr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8" name="TextBox 7"/>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6816233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End">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9"/>
          <p:cNvSpPr>
            <a:spLocks noGrp="1" noChangeArrowheads="1"/>
          </p:cNvSpPr>
          <p:nvPr>
            <p:ph type="title" hasCustomPrompt="1"/>
          </p:nvPr>
        </p:nvSpPr>
        <p:spPr bwMode="auto">
          <a:xfrm>
            <a:off x="2554515" y="1647599"/>
            <a:ext cx="4630057" cy="3563030"/>
          </a:xfrm>
          <a:prstGeom prst="rect">
            <a:avLst/>
          </a:prstGeom>
          <a:noFill/>
          <a:ln>
            <a:noFill/>
          </a:ln>
          <a:extLst/>
        </p:spPr>
        <p:txBody>
          <a:bodyPr>
            <a:normAutofit/>
          </a:bodyPr>
          <a:lstStyle>
            <a:lvl1pPr algn="ctr">
              <a:defRPr sz="4000">
                <a:solidFill>
                  <a:srgbClr val="0072A2"/>
                </a:solidFill>
                <a:latin typeface="+mn-lt"/>
                <a:ea typeface="Adobe Fan Heiti Std B" pitchFamily="34" charset="-128"/>
              </a:defRPr>
            </a:lvl1pPr>
          </a:lstStyle>
          <a:p>
            <a:r>
              <a:rPr lang="en-US" dirty="0"/>
              <a:t>End of Chapter ##</a:t>
            </a:r>
            <a:endParaRPr lang="en-IN" dirty="0"/>
          </a:p>
        </p:txBody>
      </p:sp>
      <p:sp>
        <p:nvSpPr>
          <p:cNvPr id="5" name="TextBox 4"/>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32602616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77" y="283"/>
            <a:ext cx="9143245" cy="6857434"/>
          </a:xfrm>
          <a:prstGeom prst="rect">
            <a:avLst/>
          </a:prstGeom>
        </p:spPr>
      </p:pic>
      <p:sp>
        <p:nvSpPr>
          <p:cNvPr id="2" name="Title 1"/>
          <p:cNvSpPr>
            <a:spLocks noGrp="1"/>
          </p:cNvSpPr>
          <p:nvPr>
            <p:ph type="title"/>
          </p:nvPr>
        </p:nvSpPr>
        <p:spPr/>
        <p:txBody>
          <a:bodyPr/>
          <a:lstStyle>
            <a:lvl1pPr algn="ctr">
              <a:defRPr sz="3200" b="1">
                <a:solidFill>
                  <a:srgbClr val="0072A2"/>
                </a:solidFill>
                <a:latin typeface="+mn-lt"/>
              </a:defRPr>
            </a:lvl1pPr>
          </a:lstStyle>
          <a:p>
            <a:r>
              <a:rPr lang="en-US" dirty="0"/>
              <a:t>Click to edit Master title style</a:t>
            </a:r>
          </a:p>
        </p:txBody>
      </p:sp>
      <p:sp>
        <p:nvSpPr>
          <p:cNvPr id="3" name="Content Placeholder 2"/>
          <p:cNvSpPr>
            <a:spLocks noGrp="1"/>
          </p:cNvSpPr>
          <p:nvPr>
            <p:ph idx="1"/>
          </p:nvPr>
        </p:nvSpPr>
        <p:spPr/>
        <p:txBody>
          <a:bodyPr/>
          <a:lstStyle>
            <a:lvl1pPr>
              <a:defRPr sz="3200"/>
            </a:lvl1pPr>
            <a:lvl2pPr marL="804863" indent="-347663">
              <a:buFont typeface="Calibri" panose="020F0502020204030204" pitchFamily="34" charset="0"/>
              <a:buChar char="—"/>
              <a:defRPr sz="3000"/>
            </a:lvl2pPr>
            <a:lvl3pPr>
              <a:defRPr sz="2800"/>
            </a:lvl3pPr>
            <a:lvl4pPr marL="1719263" indent="-347663">
              <a:buFont typeface="Calibri" panose="020F0502020204030204" pitchFamily="34" charset="0"/>
              <a:buChar char="—"/>
              <a:defRPr sz="2600"/>
            </a:lvl4pPr>
            <a:lvl5pPr>
              <a:defRPr sz="24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389612365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28650" y="365127"/>
            <a:ext cx="78867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IN"/>
          </a:p>
        </p:txBody>
      </p:sp>
      <p:sp>
        <p:nvSpPr>
          <p:cNvPr id="1027" name="Text Placeholder 2"/>
          <p:cNvSpPr>
            <a:spLocks noGrp="1"/>
          </p:cNvSpPr>
          <p:nvPr>
            <p:ph type="body" idx="1"/>
          </p:nvPr>
        </p:nvSpPr>
        <p:spPr bwMode="auto">
          <a:xfrm>
            <a:off x="628650" y="1825625"/>
            <a:ext cx="7886700" cy="45021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2"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0A20E04-CA53-471A-9987-95BA0D908064}" type="datetimeFigureOut">
              <a:rPr lang="en-US" smtClean="0"/>
              <a:t>4/4/17</a:t>
            </a:fld>
            <a:endParaRPr lang="en-US" dirty="0"/>
          </a:p>
        </p:txBody>
      </p:sp>
      <p:sp>
        <p:nvSpPr>
          <p:cNvPr id="3"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5" name="Slide Number Placeholder 4"/>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DBF8A9A-38BF-4DF8-BBD4-E9EE9B3E4BEB}" type="slidenum">
              <a:rPr lang="en-US" smtClean="0"/>
              <a:t>‹#›</a:t>
            </a:fld>
            <a:endParaRPr lang="en-US" dirty="0"/>
          </a:p>
        </p:txBody>
      </p:sp>
    </p:spTree>
  </p:cSld>
  <p:clrMap bg1="lt1" tx1="dk1" bg2="lt2" tx2="dk2" accent1="accent1" accent2="accent2" accent3="accent3" accent4="accent4" accent5="accent5" accent6="accent6" hlink="hlink" folHlink="folHlink"/>
  <p:sldLayoutIdLst>
    <p:sldLayoutId id="2147483667" r:id="rId1"/>
    <p:sldLayoutId id="2147483675" r:id="rId2"/>
    <p:sldLayoutId id="2147483669" r:id="rId3"/>
    <p:sldLayoutId id="2147483665" r:id="rId4"/>
    <p:sldLayoutId id="2147483664" r:id="rId5"/>
    <p:sldLayoutId id="2147483674" r:id="rId6"/>
  </p:sldLayoutIdLst>
  <p:txStyles>
    <p:titleStyle>
      <a:lvl1pPr algn="l" rtl="0" eaLnBrk="1" fontAlgn="base" hangingPunct="1">
        <a:lnSpc>
          <a:spcPct val="90000"/>
        </a:lnSpc>
        <a:spcBef>
          <a:spcPct val="0"/>
        </a:spcBef>
        <a:spcAft>
          <a:spcPct val="0"/>
        </a:spcAft>
        <a:defRPr sz="4400" kern="1200">
          <a:solidFill>
            <a:schemeClr val="tx1"/>
          </a:solidFill>
          <a:latin typeface="+mj-lt"/>
          <a:ea typeface="+mj-ea"/>
          <a:cs typeface="+mj-cs"/>
        </a:defRPr>
      </a:lvl1pPr>
      <a:lvl2pPr algn="l" rtl="0" eaLnBrk="1" fontAlgn="base" hangingPunct="1">
        <a:lnSpc>
          <a:spcPct val="90000"/>
        </a:lnSpc>
        <a:spcBef>
          <a:spcPct val="0"/>
        </a:spcBef>
        <a:spcAft>
          <a:spcPct val="0"/>
        </a:spcAft>
        <a:defRPr sz="4400">
          <a:solidFill>
            <a:schemeClr val="tx1"/>
          </a:solidFill>
          <a:latin typeface="Calibri Light" pitchFamily="34" charset="0"/>
        </a:defRPr>
      </a:lvl2pPr>
      <a:lvl3pPr algn="l" rtl="0" eaLnBrk="1" fontAlgn="base" hangingPunct="1">
        <a:lnSpc>
          <a:spcPct val="90000"/>
        </a:lnSpc>
        <a:spcBef>
          <a:spcPct val="0"/>
        </a:spcBef>
        <a:spcAft>
          <a:spcPct val="0"/>
        </a:spcAft>
        <a:defRPr sz="4400">
          <a:solidFill>
            <a:schemeClr val="tx1"/>
          </a:solidFill>
          <a:latin typeface="Calibri Light" pitchFamily="34" charset="0"/>
        </a:defRPr>
      </a:lvl3pPr>
      <a:lvl4pPr algn="l" rtl="0" eaLnBrk="1" fontAlgn="base" hangingPunct="1">
        <a:lnSpc>
          <a:spcPct val="90000"/>
        </a:lnSpc>
        <a:spcBef>
          <a:spcPct val="0"/>
        </a:spcBef>
        <a:spcAft>
          <a:spcPct val="0"/>
        </a:spcAft>
        <a:defRPr sz="4400">
          <a:solidFill>
            <a:schemeClr val="tx1"/>
          </a:solidFill>
          <a:latin typeface="Calibri Light" pitchFamily="34" charset="0"/>
        </a:defRPr>
      </a:lvl4pPr>
      <a:lvl5pPr algn="l" rtl="0" eaLnBrk="1" fontAlgn="base" hangingPunct="1">
        <a:lnSpc>
          <a:spcPct val="90000"/>
        </a:lnSpc>
        <a:spcBef>
          <a:spcPct val="0"/>
        </a:spcBef>
        <a:spcAft>
          <a:spcPct val="0"/>
        </a:spcAft>
        <a:defRPr sz="4400">
          <a:solidFill>
            <a:schemeClr val="tx1"/>
          </a:solidFill>
          <a:latin typeface="Calibri Light" pitchFamily="34" charset="0"/>
        </a:defRPr>
      </a:lvl5pPr>
      <a:lvl6pPr marL="457200" algn="l" rtl="0" eaLnBrk="1" fontAlgn="base" hangingPunct="1">
        <a:lnSpc>
          <a:spcPct val="90000"/>
        </a:lnSpc>
        <a:spcBef>
          <a:spcPct val="0"/>
        </a:spcBef>
        <a:spcAft>
          <a:spcPct val="0"/>
        </a:spcAft>
        <a:defRPr sz="4400">
          <a:solidFill>
            <a:schemeClr val="tx1"/>
          </a:solidFill>
          <a:latin typeface="Calibri Light" pitchFamily="34" charset="0"/>
        </a:defRPr>
      </a:lvl6pPr>
      <a:lvl7pPr marL="914400" algn="l" rtl="0" eaLnBrk="1" fontAlgn="base" hangingPunct="1">
        <a:lnSpc>
          <a:spcPct val="90000"/>
        </a:lnSpc>
        <a:spcBef>
          <a:spcPct val="0"/>
        </a:spcBef>
        <a:spcAft>
          <a:spcPct val="0"/>
        </a:spcAft>
        <a:defRPr sz="4400">
          <a:solidFill>
            <a:schemeClr val="tx1"/>
          </a:solidFill>
          <a:latin typeface="Calibri Light" pitchFamily="34" charset="0"/>
        </a:defRPr>
      </a:lvl7pPr>
      <a:lvl8pPr marL="1371600" algn="l" rtl="0" eaLnBrk="1" fontAlgn="base" hangingPunct="1">
        <a:lnSpc>
          <a:spcPct val="90000"/>
        </a:lnSpc>
        <a:spcBef>
          <a:spcPct val="0"/>
        </a:spcBef>
        <a:spcAft>
          <a:spcPct val="0"/>
        </a:spcAft>
        <a:defRPr sz="4400">
          <a:solidFill>
            <a:schemeClr val="tx1"/>
          </a:solidFill>
          <a:latin typeface="Calibri Light" pitchFamily="34" charset="0"/>
        </a:defRPr>
      </a:lvl8pPr>
      <a:lvl9pPr marL="1828800" algn="l" rtl="0" eaLnBrk="1" fontAlgn="base" hangingPunct="1">
        <a:lnSpc>
          <a:spcPct val="90000"/>
        </a:lnSpc>
        <a:spcBef>
          <a:spcPct val="0"/>
        </a:spcBef>
        <a:spcAft>
          <a:spcPct val="0"/>
        </a:spcAft>
        <a:defRPr sz="4400">
          <a:solidFill>
            <a:schemeClr val="tx1"/>
          </a:solidFill>
          <a:latin typeface="Calibri Light" pitchFamily="34" charset="0"/>
        </a:defRPr>
      </a:lvl9pPr>
    </p:titleStyle>
    <p:bodyStyle>
      <a:lvl1pPr marL="228600" indent="-228600" algn="l" rtl="0" eaLnBrk="1" fontAlgn="base" hangingPunct="1">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eaLnBrk="1" fontAlgn="base" hangingPunct="1">
        <a:lnSpc>
          <a:spcPct val="90000"/>
        </a:lnSpc>
        <a:spcBef>
          <a:spcPts val="500"/>
        </a:spcBef>
        <a:spcAft>
          <a:spcPct val="0"/>
        </a:spcAft>
        <a:buFont typeface="Arial" charset="0"/>
        <a:buChar char="•"/>
        <a:defRPr sz="2600" kern="1200">
          <a:solidFill>
            <a:schemeClr val="tx1"/>
          </a:solidFill>
          <a:latin typeface="+mn-lt"/>
          <a:ea typeface="+mn-ea"/>
          <a:cs typeface="+mn-cs"/>
        </a:defRPr>
      </a:lvl2pPr>
      <a:lvl3pPr marL="1143000" indent="-228600" algn="l" rtl="0" eaLnBrk="1" fontAlgn="base" hangingPunct="1">
        <a:lnSpc>
          <a:spcPct val="90000"/>
        </a:lnSpc>
        <a:spcBef>
          <a:spcPts val="5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lnSpc>
          <a:spcPct val="90000"/>
        </a:lnSpc>
        <a:spcBef>
          <a:spcPts val="500"/>
        </a:spcBef>
        <a:spcAft>
          <a:spcPct val="0"/>
        </a:spcAft>
        <a:buFont typeface="Arial" charset="0"/>
        <a:buChar char="•"/>
        <a:defRPr sz="2200" kern="1200">
          <a:solidFill>
            <a:schemeClr val="tx1"/>
          </a:solidFill>
          <a:latin typeface="+mn-lt"/>
          <a:ea typeface="+mn-ea"/>
          <a:cs typeface="+mn-cs"/>
        </a:defRPr>
      </a:lvl4pPr>
      <a:lvl5pPr marL="2057400" indent="-228600" algn="l" rtl="0" eaLnBrk="1" fontAlgn="base" hangingPunct="1">
        <a:lnSpc>
          <a:spcPct val="90000"/>
        </a:lnSpc>
        <a:spcBef>
          <a:spcPts val="5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4" Type="http://schemas.openxmlformats.org/officeDocument/2006/relationships/oleObject" Target="../embeddings/oleObject1.bin"/><Relationship Id="rId5" Type="http://schemas.openxmlformats.org/officeDocument/2006/relationships/package" Target="../embeddings/Microsoft_Excel_Sheet1.xlsx"/><Relationship Id="rId6" Type="http://schemas.openxmlformats.org/officeDocument/2006/relationships/image" Target="../media/image6.emf"/><Relationship Id="rId1" Type="http://schemas.openxmlformats.org/officeDocument/2006/relationships/vmlDrawing" Target="../drawings/vmlDrawing1.vml"/><Relationship Id="rId2"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4" Type="http://schemas.openxmlformats.org/officeDocument/2006/relationships/oleObject" Target="../embeddings/oleObject2.bin"/><Relationship Id="rId5" Type="http://schemas.openxmlformats.org/officeDocument/2006/relationships/package" Target="../embeddings/Microsoft_Excel_Sheet2.xlsx"/><Relationship Id="rId6" Type="http://schemas.openxmlformats.org/officeDocument/2006/relationships/image" Target="../media/image7.emf"/><Relationship Id="rId1" Type="http://schemas.openxmlformats.org/officeDocument/2006/relationships/vmlDrawing" Target="../drawings/vmlDrawing2.vml"/><Relationship Id="rId2"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4" Type="http://schemas.openxmlformats.org/officeDocument/2006/relationships/oleObject" Target="../embeddings/oleObject3.bin"/><Relationship Id="rId5" Type="http://schemas.openxmlformats.org/officeDocument/2006/relationships/package" Target="../embeddings/Microsoft_Excel_Sheet3.xlsx"/><Relationship Id="rId6" Type="http://schemas.openxmlformats.org/officeDocument/2006/relationships/image" Target="../media/image8.emf"/><Relationship Id="rId1" Type="http://schemas.openxmlformats.org/officeDocument/2006/relationships/vmlDrawing" Target="../drawings/vmlDrawing3.vml"/><Relationship Id="rId2"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4" Type="http://schemas.openxmlformats.org/officeDocument/2006/relationships/oleObject" Target="../embeddings/oleObject4.bin"/><Relationship Id="rId5" Type="http://schemas.openxmlformats.org/officeDocument/2006/relationships/package" Target="../embeddings/Microsoft_Excel_Sheet4.xlsx"/><Relationship Id="rId6" Type="http://schemas.openxmlformats.org/officeDocument/2006/relationships/image" Target="../media/image9.emf"/><Relationship Id="rId1" Type="http://schemas.openxmlformats.org/officeDocument/2006/relationships/vmlDrawing" Target="../drawings/vmlDrawing4.vml"/><Relationship Id="rId2"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4" Type="http://schemas.openxmlformats.org/officeDocument/2006/relationships/oleObject" Target="../embeddings/oleObject5.bin"/><Relationship Id="rId5" Type="http://schemas.openxmlformats.org/officeDocument/2006/relationships/package" Target="../embeddings/Microsoft_Excel_Sheet5.xlsx"/><Relationship Id="rId6" Type="http://schemas.openxmlformats.org/officeDocument/2006/relationships/image" Target="../media/image10.emf"/><Relationship Id="rId1" Type="http://schemas.openxmlformats.org/officeDocument/2006/relationships/vmlDrawing" Target="../drawings/vmlDrawing5.vml"/><Relationship Id="rId2"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4" Type="http://schemas.openxmlformats.org/officeDocument/2006/relationships/oleObject" Target="../embeddings/oleObject6.bin"/><Relationship Id="rId5" Type="http://schemas.openxmlformats.org/officeDocument/2006/relationships/package" Target="../embeddings/Microsoft_Excel_Sheet6.xlsx"/><Relationship Id="rId6" Type="http://schemas.openxmlformats.org/officeDocument/2006/relationships/image" Target="../media/image11.emf"/><Relationship Id="rId7" Type="http://schemas.openxmlformats.org/officeDocument/2006/relationships/oleObject" Target="../embeddings/oleObject7.bin"/><Relationship Id="rId8" Type="http://schemas.openxmlformats.org/officeDocument/2006/relationships/package" Target="../embeddings/Microsoft_Excel_Sheet7.xlsx"/><Relationship Id="rId9" Type="http://schemas.openxmlformats.org/officeDocument/2006/relationships/image" Target="../media/image12.emf"/><Relationship Id="rId1" Type="http://schemas.openxmlformats.org/officeDocument/2006/relationships/vmlDrawing" Target="../drawings/vmlDrawing6.vml"/><Relationship Id="rId2"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0.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4" Type="http://schemas.microsoft.com/office/2007/relationships/hdphoto" Target="../media/hdphoto1.wdp"/><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fontAlgn="auto">
              <a:spcAft>
                <a:spcPts val="0"/>
              </a:spcAft>
              <a:defRPr/>
            </a:pPr>
            <a:r>
              <a:rPr lang="en-IN" dirty="0"/>
              <a:t>Chapter 3</a:t>
            </a:r>
          </a:p>
        </p:txBody>
      </p:sp>
      <p:sp>
        <p:nvSpPr>
          <p:cNvPr id="16386" name="Text Placeholder 3"/>
          <p:cNvSpPr>
            <a:spLocks noGrp="1"/>
          </p:cNvSpPr>
          <p:nvPr>
            <p:ph type="body" sz="quarter" idx="10"/>
          </p:nvPr>
        </p:nvSpPr>
        <p:spPr/>
        <p:txBody>
          <a:bodyPr/>
          <a:lstStyle/>
          <a:p>
            <a:r>
              <a:rPr lang="en-US" dirty="0"/>
              <a:t>The Balance Sheet and</a:t>
            </a:r>
          </a:p>
          <a:p>
            <a:r>
              <a:rPr lang="en-US" dirty="0"/>
              <a:t>Financial Disclosures</a:t>
            </a:r>
            <a:endParaRPr lang="en-IN" dirty="0"/>
          </a:p>
        </p:txBody>
      </p:sp>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Elements of Current Assets</a:t>
            </a:r>
          </a:p>
        </p:txBody>
      </p:sp>
      <p:sp>
        <p:nvSpPr>
          <p:cNvPr id="3" name="Content Placeholder 2"/>
          <p:cNvSpPr>
            <a:spLocks noGrp="1"/>
          </p:cNvSpPr>
          <p:nvPr>
            <p:ph idx="1"/>
          </p:nvPr>
        </p:nvSpPr>
        <p:spPr/>
        <p:txBody>
          <a:bodyPr>
            <a:normAutofit/>
          </a:bodyPr>
          <a:lstStyle/>
          <a:p>
            <a:pPr marL="228600" lvl="2">
              <a:spcBef>
                <a:spcPts val="1000"/>
              </a:spcBef>
            </a:pPr>
            <a:r>
              <a:rPr lang="en-US" dirty="0"/>
              <a:t>The components of current assets are listed in </a:t>
            </a:r>
            <a:r>
              <a:rPr lang="en-US" b="1" dirty="0">
                <a:solidFill>
                  <a:srgbClr val="C00000"/>
                </a:solidFill>
              </a:rPr>
              <a:t>decreasing order of liquidity</a:t>
            </a:r>
          </a:p>
          <a:p>
            <a:pPr marL="914400" lvl="3" indent="-457200">
              <a:spcBef>
                <a:spcPts val="1000"/>
              </a:spcBef>
              <a:buFont typeface="Calibri"/>
              <a:buChar char="–"/>
            </a:pPr>
            <a:r>
              <a:rPr lang="en-US" sz="2800" dirty="0"/>
              <a:t>Typical components include:</a:t>
            </a:r>
          </a:p>
          <a:p>
            <a:pPr marL="1143000" lvl="4">
              <a:spcBef>
                <a:spcPts val="1000"/>
              </a:spcBef>
            </a:pPr>
            <a:r>
              <a:rPr lang="en-US" sz="2800" dirty="0"/>
              <a:t>Cash and cash equivalents</a:t>
            </a:r>
          </a:p>
          <a:p>
            <a:pPr marL="1143000" lvl="4">
              <a:spcBef>
                <a:spcPts val="1000"/>
              </a:spcBef>
            </a:pPr>
            <a:r>
              <a:rPr lang="en-US" sz="2800" dirty="0"/>
              <a:t>Short-term investments</a:t>
            </a:r>
          </a:p>
          <a:p>
            <a:pPr marL="1143000" lvl="4">
              <a:spcBef>
                <a:spcPts val="1000"/>
              </a:spcBef>
            </a:pPr>
            <a:r>
              <a:rPr lang="en-US" sz="2800" dirty="0"/>
              <a:t>Accounts receivable</a:t>
            </a:r>
          </a:p>
          <a:p>
            <a:pPr marL="1143000" lvl="4">
              <a:spcBef>
                <a:spcPts val="1000"/>
              </a:spcBef>
            </a:pPr>
            <a:r>
              <a:rPr lang="en-US" sz="2800" dirty="0"/>
              <a:t>Inventories</a:t>
            </a:r>
          </a:p>
          <a:p>
            <a:pPr marL="1143000" lvl="4">
              <a:spcBef>
                <a:spcPts val="1000"/>
              </a:spcBef>
            </a:pPr>
            <a:r>
              <a:rPr lang="en-US" sz="2800" dirty="0"/>
              <a:t>Prepaid expenses</a:t>
            </a:r>
            <a:endParaRPr lang="en-IN" sz="2800" dirty="0"/>
          </a:p>
          <a:p>
            <a:pPr marL="914400" lvl="2" indent="0">
              <a:lnSpc>
                <a:spcPct val="80000"/>
              </a:lnSpc>
              <a:buNone/>
            </a:pPr>
            <a:endParaRPr lang="en-IN" dirty="0"/>
          </a:p>
          <a:p>
            <a:pPr lvl="1">
              <a:lnSpc>
                <a:spcPct val="80000"/>
              </a:lnSpc>
            </a:pPr>
            <a:endParaRPr lang="en-US" b="1" dirty="0"/>
          </a:p>
          <a:p>
            <a:pPr lvl="1">
              <a:lnSpc>
                <a:spcPct val="80000"/>
              </a:lnSpc>
            </a:pPr>
            <a:endParaRPr lang="en-US"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LO3-2</a:t>
            </a:r>
          </a:p>
        </p:txBody>
      </p:sp>
    </p:spTree>
    <p:extLst>
      <p:ext uri="{BB962C8B-B14F-4D97-AF65-F5344CB8AC3E}">
        <p14:creationId xmlns:p14="http://schemas.microsoft.com/office/powerpoint/2010/main" val="17559371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Current </a:t>
            </a:r>
            <a:r>
              <a:rPr lang="en-US" sz="3200" dirty="0" smtClean="0"/>
              <a:t>Assets—Nike</a:t>
            </a:r>
            <a:r>
              <a:rPr lang="en-US" sz="3200" dirty="0"/>
              <a:t>, Inc.</a:t>
            </a:r>
          </a:p>
        </p:txBody>
      </p:sp>
      <p:sp>
        <p:nvSpPr>
          <p:cNvPr id="5"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LO3-2</a:t>
            </a:r>
          </a:p>
        </p:txBody>
      </p:sp>
      <p:graphicFrame>
        <p:nvGraphicFramePr>
          <p:cNvPr id="6" name="Table 5"/>
          <p:cNvGraphicFramePr>
            <a:graphicFrameLocks noGrp="1"/>
          </p:cNvGraphicFramePr>
          <p:nvPr>
            <p:extLst>
              <p:ext uri="{D42A27DB-BD31-4B8C-83A1-F6EECF244321}">
                <p14:modId xmlns:p14="http://schemas.microsoft.com/office/powerpoint/2010/main" val="1784117400"/>
              </p:ext>
            </p:extLst>
          </p:nvPr>
        </p:nvGraphicFramePr>
        <p:xfrm>
          <a:off x="982662" y="1690690"/>
          <a:ext cx="7178676" cy="3931920"/>
        </p:xfrm>
        <a:graphic>
          <a:graphicData uri="http://schemas.openxmlformats.org/drawingml/2006/table">
            <a:tbl>
              <a:tblPr/>
              <a:tblGrid>
                <a:gridCol w="4541838">
                  <a:extLst>
                    <a:ext uri="{9D8B030D-6E8A-4147-A177-3AD203B41FA5}">
                      <a16:colId xmlns="" xmlns:a16="http://schemas.microsoft.com/office/drawing/2014/main" val="20000"/>
                    </a:ext>
                  </a:extLst>
                </a:gridCol>
                <a:gridCol w="1318419">
                  <a:extLst>
                    <a:ext uri="{9D8B030D-6E8A-4147-A177-3AD203B41FA5}">
                      <a16:colId xmlns="" xmlns:a16="http://schemas.microsoft.com/office/drawing/2014/main" val="20001"/>
                    </a:ext>
                  </a:extLst>
                </a:gridCol>
                <a:gridCol w="1318419">
                  <a:extLst>
                    <a:ext uri="{9D8B030D-6E8A-4147-A177-3AD203B41FA5}">
                      <a16:colId xmlns="" xmlns:a16="http://schemas.microsoft.com/office/drawing/2014/main" val="20002"/>
                    </a:ext>
                  </a:extLst>
                </a:gridCol>
              </a:tblGrid>
              <a:tr h="0">
                <a:tc>
                  <a:txBody>
                    <a:bodyPr/>
                    <a:lstStyle/>
                    <a:p>
                      <a:pPr algn="l"/>
                      <a:endParaRPr lang="en-US" dirty="0"/>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ctr"/>
                      <a:r>
                        <a:rPr lang="en-US" b="1" dirty="0"/>
                        <a:t>May 31,</a:t>
                      </a:r>
                      <a:br>
                        <a:rPr lang="en-US" b="1" dirty="0"/>
                      </a:br>
                      <a:r>
                        <a:rPr lang="en-US" b="1" dirty="0"/>
                        <a:t>2015</a:t>
                      </a:r>
                      <a:endParaRPr lang="en-US" dirty="0"/>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ctr"/>
                      <a:r>
                        <a:rPr lang="en-US" b="1" dirty="0"/>
                        <a:t>May 31,</a:t>
                      </a:r>
                      <a:br>
                        <a:rPr lang="en-US" b="1" dirty="0"/>
                      </a:br>
                      <a:r>
                        <a:rPr lang="en-US" b="1" dirty="0"/>
                        <a:t>2014</a:t>
                      </a:r>
                      <a:endParaRPr lang="en-US" dirty="0"/>
                    </a:p>
                  </a:txBody>
                  <a:tcPr>
                    <a:lnL>
                      <a:noFill/>
                    </a:lnL>
                    <a:lnR>
                      <a:noFill/>
                    </a:lnR>
                    <a:lnT>
                      <a:noFill/>
                    </a:lnT>
                    <a:lnB>
                      <a:noFill/>
                    </a:lnB>
                    <a:lnTlToBr w="12700" cmpd="sng">
                      <a:noFill/>
                      <a:prstDash val="solid"/>
                    </a:lnTlToBr>
                    <a:lnBlToTr w="12700" cmpd="sng">
                      <a:noFill/>
                      <a:prstDash val="solid"/>
                    </a:lnBlToTr>
                    <a:solidFill>
                      <a:srgbClr val="CDE7F3"/>
                    </a:solidFill>
                  </a:tcPr>
                </a:tc>
                <a:extLst>
                  <a:ext uri="{0D108BD9-81ED-4DB2-BD59-A6C34878D82A}">
                    <a16:rowId xmlns="" xmlns:a16="http://schemas.microsoft.com/office/drawing/2014/main" val="10000"/>
                  </a:ext>
                </a:extLst>
              </a:tr>
              <a:tr h="0">
                <a:tc>
                  <a:txBody>
                    <a:bodyPr/>
                    <a:lstStyle/>
                    <a:p>
                      <a:pPr algn="l"/>
                      <a:r>
                        <a:rPr lang="en-US" dirty="0"/>
                        <a:t>(In millions)</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sk-SK"/>
                        <a:t> </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sk-SK" dirty="0"/>
                        <a:t> </a:t>
                      </a:r>
                    </a:p>
                  </a:txBody>
                  <a:tcPr>
                    <a:lnL>
                      <a:noFill/>
                    </a:lnL>
                    <a:lnR>
                      <a:noFill/>
                    </a:lnR>
                    <a:lnT>
                      <a:noFill/>
                    </a:lnT>
                    <a:lnB>
                      <a:noFill/>
                    </a:lnB>
                    <a:lnTlToBr w="12700" cmpd="sng">
                      <a:noFill/>
                      <a:prstDash val="solid"/>
                    </a:lnTlToBr>
                    <a:lnBlToTr w="12700" cmpd="sng">
                      <a:noFill/>
                      <a:prstDash val="solid"/>
                    </a:lnBlToTr>
                    <a:solidFill>
                      <a:srgbClr val="CDE7F3"/>
                    </a:solidFill>
                  </a:tcPr>
                </a:tc>
                <a:extLst>
                  <a:ext uri="{0D108BD9-81ED-4DB2-BD59-A6C34878D82A}">
                    <a16:rowId xmlns="" xmlns:a16="http://schemas.microsoft.com/office/drawing/2014/main" val="10001"/>
                  </a:ext>
                </a:extLst>
              </a:tr>
              <a:tr h="0">
                <a:tc>
                  <a:txBody>
                    <a:bodyPr/>
                    <a:lstStyle/>
                    <a:p>
                      <a:pPr algn="l"/>
                      <a:r>
                        <a:rPr lang="en-US" b="1" dirty="0"/>
                        <a:t>Current assets:</a:t>
                      </a:r>
                      <a:endParaRPr lang="en-US" dirty="0"/>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sk-SK"/>
                        <a:t> </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sk-SK" dirty="0"/>
                        <a:t> </a:t>
                      </a:r>
                    </a:p>
                  </a:txBody>
                  <a:tcPr>
                    <a:lnL>
                      <a:noFill/>
                    </a:lnL>
                    <a:lnR>
                      <a:noFill/>
                    </a:lnR>
                    <a:lnT>
                      <a:noFill/>
                    </a:lnT>
                    <a:lnB>
                      <a:noFill/>
                    </a:lnB>
                    <a:lnTlToBr w="12700" cmpd="sng">
                      <a:noFill/>
                      <a:prstDash val="solid"/>
                    </a:lnTlToBr>
                    <a:lnBlToTr w="12700" cmpd="sng">
                      <a:noFill/>
                      <a:prstDash val="solid"/>
                    </a:lnBlToTr>
                    <a:solidFill>
                      <a:srgbClr val="CDE7F3"/>
                    </a:solidFill>
                  </a:tcPr>
                </a:tc>
                <a:extLst>
                  <a:ext uri="{0D108BD9-81ED-4DB2-BD59-A6C34878D82A}">
                    <a16:rowId xmlns="" xmlns:a16="http://schemas.microsoft.com/office/drawing/2014/main" val="10002"/>
                  </a:ext>
                </a:extLst>
              </a:tr>
              <a:tr h="0">
                <a:tc>
                  <a:txBody>
                    <a:bodyPr/>
                    <a:lstStyle/>
                    <a:p>
                      <a:pPr algn="l"/>
                      <a:r>
                        <a:rPr lang="en-US" dirty="0"/>
                        <a:t>    Cash and cash equivalents</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en-US" dirty="0"/>
                        <a:t>$ 3,852</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en-US" dirty="0"/>
                        <a:t>$ 2,220</a:t>
                      </a:r>
                    </a:p>
                  </a:txBody>
                  <a:tcPr>
                    <a:lnL>
                      <a:noFill/>
                    </a:lnL>
                    <a:lnR>
                      <a:noFill/>
                    </a:lnR>
                    <a:lnT>
                      <a:noFill/>
                    </a:lnT>
                    <a:lnB>
                      <a:noFill/>
                    </a:lnB>
                    <a:lnTlToBr w="12700" cmpd="sng">
                      <a:noFill/>
                      <a:prstDash val="solid"/>
                    </a:lnTlToBr>
                    <a:lnBlToTr w="12700" cmpd="sng">
                      <a:noFill/>
                      <a:prstDash val="solid"/>
                    </a:lnBlToTr>
                    <a:solidFill>
                      <a:srgbClr val="CDE7F3"/>
                    </a:solidFill>
                  </a:tcPr>
                </a:tc>
                <a:extLst>
                  <a:ext uri="{0D108BD9-81ED-4DB2-BD59-A6C34878D82A}">
                    <a16:rowId xmlns="" xmlns:a16="http://schemas.microsoft.com/office/drawing/2014/main" val="10003"/>
                  </a:ext>
                </a:extLst>
              </a:tr>
              <a:tr h="0">
                <a:tc>
                  <a:txBody>
                    <a:bodyPr/>
                    <a:lstStyle/>
                    <a:p>
                      <a:pPr algn="l"/>
                      <a:r>
                        <a:rPr lang="en-US" dirty="0"/>
                        <a:t>    Short-term investments</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is-IS"/>
                        <a:t>2,072</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fi-FI" dirty="0"/>
                        <a:t>2,922</a:t>
                      </a:r>
                    </a:p>
                  </a:txBody>
                  <a:tcPr>
                    <a:lnL>
                      <a:noFill/>
                    </a:lnL>
                    <a:lnR>
                      <a:noFill/>
                    </a:lnR>
                    <a:lnT>
                      <a:noFill/>
                    </a:lnT>
                    <a:lnB>
                      <a:noFill/>
                    </a:lnB>
                    <a:lnTlToBr w="12700" cmpd="sng">
                      <a:noFill/>
                      <a:prstDash val="solid"/>
                    </a:lnTlToBr>
                    <a:lnBlToTr w="12700" cmpd="sng">
                      <a:noFill/>
                      <a:prstDash val="solid"/>
                    </a:lnBlToTr>
                    <a:solidFill>
                      <a:srgbClr val="CDE7F3"/>
                    </a:solidFill>
                  </a:tcPr>
                </a:tc>
                <a:extLst>
                  <a:ext uri="{0D108BD9-81ED-4DB2-BD59-A6C34878D82A}">
                    <a16:rowId xmlns="" xmlns:a16="http://schemas.microsoft.com/office/drawing/2014/main" val="10004"/>
                  </a:ext>
                </a:extLst>
              </a:tr>
              <a:tr h="0">
                <a:tc>
                  <a:txBody>
                    <a:bodyPr/>
                    <a:lstStyle/>
                    <a:p>
                      <a:pPr algn="l"/>
                      <a:r>
                        <a:rPr lang="en-US" dirty="0"/>
                        <a:t>    Accounts receivable, net</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uk-UA"/>
                        <a:t>3,358</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uk-UA"/>
                        <a:t>3,434</a:t>
                      </a:r>
                    </a:p>
                  </a:txBody>
                  <a:tcPr>
                    <a:lnL>
                      <a:noFill/>
                    </a:lnL>
                    <a:lnR>
                      <a:noFill/>
                    </a:lnR>
                    <a:lnT>
                      <a:noFill/>
                    </a:lnT>
                    <a:lnB>
                      <a:noFill/>
                    </a:lnB>
                    <a:lnTlToBr w="12700" cmpd="sng">
                      <a:noFill/>
                      <a:prstDash val="solid"/>
                    </a:lnTlToBr>
                    <a:lnBlToTr w="12700" cmpd="sng">
                      <a:noFill/>
                      <a:prstDash val="solid"/>
                    </a:lnBlToTr>
                    <a:solidFill>
                      <a:srgbClr val="CDE7F3"/>
                    </a:solidFill>
                  </a:tcPr>
                </a:tc>
                <a:extLst>
                  <a:ext uri="{0D108BD9-81ED-4DB2-BD59-A6C34878D82A}">
                    <a16:rowId xmlns="" xmlns:a16="http://schemas.microsoft.com/office/drawing/2014/main" val="10005"/>
                  </a:ext>
                </a:extLst>
              </a:tr>
              <a:tr h="0">
                <a:tc>
                  <a:txBody>
                    <a:bodyPr/>
                    <a:lstStyle/>
                    <a:p>
                      <a:pPr algn="l"/>
                      <a:r>
                        <a:rPr lang="en-US" dirty="0"/>
                        <a:t>    Inventories</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uk-UA"/>
                        <a:t>4,337</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fi-FI" dirty="0"/>
                        <a:t>3,947</a:t>
                      </a:r>
                    </a:p>
                  </a:txBody>
                  <a:tcPr>
                    <a:lnL>
                      <a:noFill/>
                    </a:lnL>
                    <a:lnR>
                      <a:noFill/>
                    </a:lnR>
                    <a:lnT>
                      <a:noFill/>
                    </a:lnT>
                    <a:lnB>
                      <a:noFill/>
                    </a:lnB>
                    <a:lnTlToBr w="12700" cmpd="sng">
                      <a:noFill/>
                      <a:prstDash val="solid"/>
                    </a:lnTlToBr>
                    <a:lnBlToTr w="12700" cmpd="sng">
                      <a:noFill/>
                      <a:prstDash val="solid"/>
                    </a:lnBlToTr>
                    <a:solidFill>
                      <a:srgbClr val="CDE7F3"/>
                    </a:solidFill>
                  </a:tcPr>
                </a:tc>
                <a:extLst>
                  <a:ext uri="{0D108BD9-81ED-4DB2-BD59-A6C34878D82A}">
                    <a16:rowId xmlns="" xmlns:a16="http://schemas.microsoft.com/office/drawing/2014/main" val="10006"/>
                  </a:ext>
                </a:extLst>
              </a:tr>
              <a:tr h="0">
                <a:tc>
                  <a:txBody>
                    <a:bodyPr/>
                    <a:lstStyle/>
                    <a:p>
                      <a:pPr algn="l"/>
                      <a:r>
                        <a:rPr lang="en-US" dirty="0"/>
                        <a:t>    Deferred income taxes</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cs-CZ" dirty="0"/>
                        <a:t>389</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en-US" dirty="0"/>
                        <a:t>355</a:t>
                      </a:r>
                    </a:p>
                  </a:txBody>
                  <a:tcPr>
                    <a:lnL>
                      <a:noFill/>
                    </a:lnL>
                    <a:lnR>
                      <a:noFill/>
                    </a:lnR>
                    <a:lnT>
                      <a:noFill/>
                    </a:lnT>
                    <a:lnB>
                      <a:noFill/>
                    </a:lnB>
                    <a:lnTlToBr w="12700" cmpd="sng">
                      <a:noFill/>
                      <a:prstDash val="solid"/>
                    </a:lnTlToBr>
                    <a:lnBlToTr w="12700" cmpd="sng">
                      <a:noFill/>
                      <a:prstDash val="solid"/>
                    </a:lnBlToTr>
                    <a:solidFill>
                      <a:srgbClr val="CDE7F3"/>
                    </a:solidFill>
                  </a:tcPr>
                </a:tc>
                <a:extLst>
                  <a:ext uri="{0D108BD9-81ED-4DB2-BD59-A6C34878D82A}">
                    <a16:rowId xmlns="" xmlns:a16="http://schemas.microsoft.com/office/drawing/2014/main" val="10007"/>
                  </a:ext>
                </a:extLst>
              </a:tr>
              <a:tr h="0">
                <a:tc>
                  <a:txBody>
                    <a:bodyPr/>
                    <a:lstStyle/>
                    <a:p>
                      <a:pPr algn="l"/>
                      <a:r>
                        <a:rPr lang="en-US" dirty="0"/>
                        <a:t>    Prepaid expenses and other current assets</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is-IS" u="sng" dirty="0"/>
                        <a:t>    1,968</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is-IS" u="sng" dirty="0"/>
                        <a:t>        818</a:t>
                      </a:r>
                    </a:p>
                  </a:txBody>
                  <a:tcPr>
                    <a:lnL>
                      <a:noFill/>
                    </a:lnL>
                    <a:lnR>
                      <a:noFill/>
                    </a:lnR>
                    <a:lnT>
                      <a:noFill/>
                    </a:lnT>
                    <a:lnB>
                      <a:noFill/>
                    </a:lnB>
                    <a:lnTlToBr w="12700" cmpd="sng">
                      <a:noFill/>
                      <a:prstDash val="solid"/>
                    </a:lnTlToBr>
                    <a:lnBlToTr w="12700" cmpd="sng">
                      <a:noFill/>
                      <a:prstDash val="solid"/>
                    </a:lnBlToTr>
                    <a:solidFill>
                      <a:srgbClr val="CDE7F3"/>
                    </a:solidFill>
                  </a:tcPr>
                </a:tc>
                <a:extLst>
                  <a:ext uri="{0D108BD9-81ED-4DB2-BD59-A6C34878D82A}">
                    <a16:rowId xmlns="" xmlns:a16="http://schemas.microsoft.com/office/drawing/2014/main" val="10008"/>
                  </a:ext>
                </a:extLst>
              </a:tr>
              <a:tr h="0">
                <a:tc>
                  <a:txBody>
                    <a:bodyPr/>
                    <a:lstStyle/>
                    <a:p>
                      <a:pPr algn="l"/>
                      <a:r>
                        <a:rPr lang="en-US" dirty="0"/>
                        <a:t>         Total current assets</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en-US" u="dbl" baseline="0" dirty="0"/>
                        <a:t>$15,976</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en-US" u="dbl" baseline="0" dirty="0"/>
                        <a:t>$13,696</a:t>
                      </a:r>
                    </a:p>
                  </a:txBody>
                  <a:tcPr>
                    <a:lnL>
                      <a:noFill/>
                    </a:lnL>
                    <a:lnR>
                      <a:noFill/>
                    </a:lnR>
                    <a:lnT>
                      <a:noFill/>
                    </a:lnT>
                    <a:lnB>
                      <a:noFill/>
                    </a:lnB>
                    <a:lnTlToBr w="12700" cmpd="sng">
                      <a:noFill/>
                      <a:prstDash val="solid"/>
                    </a:lnTlToBr>
                    <a:lnBlToTr w="12700" cmpd="sng">
                      <a:noFill/>
                      <a:prstDash val="solid"/>
                    </a:lnBlToTr>
                    <a:solidFill>
                      <a:srgbClr val="CDE7F3"/>
                    </a:solidFill>
                  </a:tcPr>
                </a:tc>
                <a:extLst>
                  <a:ext uri="{0D108BD9-81ED-4DB2-BD59-A6C34878D82A}">
                    <a16:rowId xmlns="" xmlns:a16="http://schemas.microsoft.com/office/drawing/2014/main" val="10009"/>
                  </a:ext>
                </a:extLst>
              </a:tr>
            </a:tbl>
          </a:graphicData>
        </a:graphic>
      </p:graphicFrame>
      <p:sp>
        <p:nvSpPr>
          <p:cNvPr id="7" name="Rectangle 6"/>
          <p:cNvSpPr/>
          <p:nvPr/>
        </p:nvSpPr>
        <p:spPr>
          <a:xfrm>
            <a:off x="1094593" y="3061613"/>
            <a:ext cx="4273819" cy="2197462"/>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52996798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Cash and Cash Equivalents</a:t>
            </a:r>
          </a:p>
        </p:txBody>
      </p:sp>
      <p:sp>
        <p:nvSpPr>
          <p:cNvPr id="3" name="Content Placeholder 2"/>
          <p:cNvSpPr>
            <a:spLocks noGrp="1"/>
          </p:cNvSpPr>
          <p:nvPr>
            <p:ph idx="1"/>
          </p:nvPr>
        </p:nvSpPr>
        <p:spPr/>
        <p:txBody>
          <a:bodyPr>
            <a:normAutofit/>
          </a:bodyPr>
          <a:lstStyle/>
          <a:p>
            <a:pPr marL="0" lvl="2" indent="0">
              <a:lnSpc>
                <a:spcPct val="80000"/>
              </a:lnSpc>
              <a:spcBef>
                <a:spcPts val="1000"/>
              </a:spcBef>
              <a:buNone/>
            </a:pPr>
            <a:endParaRPr lang="en-IN" sz="2800" b="1" dirty="0" smtClean="0">
              <a:solidFill>
                <a:srgbClr val="004373"/>
              </a:solidFill>
            </a:endParaRPr>
          </a:p>
          <a:p>
            <a:pPr marL="0" lvl="2" indent="0">
              <a:lnSpc>
                <a:spcPct val="80000"/>
              </a:lnSpc>
              <a:spcBef>
                <a:spcPts val="1000"/>
              </a:spcBef>
              <a:buNone/>
            </a:pPr>
            <a:endParaRPr lang="en-IN" sz="2800" b="1" dirty="0" smtClean="0">
              <a:solidFill>
                <a:srgbClr val="004373"/>
              </a:solidFill>
            </a:endParaRPr>
          </a:p>
          <a:p>
            <a:pPr marL="0" lvl="2" indent="0">
              <a:lnSpc>
                <a:spcPct val="80000"/>
              </a:lnSpc>
              <a:spcBef>
                <a:spcPts val="1000"/>
              </a:spcBef>
              <a:buNone/>
            </a:pPr>
            <a:endParaRPr lang="en-IN" sz="2800" b="1" dirty="0">
              <a:solidFill>
                <a:srgbClr val="004373"/>
              </a:solidFill>
            </a:endParaRPr>
          </a:p>
          <a:p>
            <a:pPr marL="0" lvl="2" indent="0">
              <a:lnSpc>
                <a:spcPct val="80000"/>
              </a:lnSpc>
              <a:spcBef>
                <a:spcPts val="1000"/>
              </a:spcBef>
              <a:buNone/>
            </a:pPr>
            <a:endParaRPr lang="en-IN" sz="2800" b="1" dirty="0" smtClean="0">
              <a:solidFill>
                <a:srgbClr val="004373"/>
              </a:solidFill>
            </a:endParaRPr>
          </a:p>
          <a:p>
            <a:pPr marL="0" lvl="2" indent="0">
              <a:lnSpc>
                <a:spcPct val="80000"/>
              </a:lnSpc>
              <a:spcBef>
                <a:spcPts val="1000"/>
              </a:spcBef>
              <a:buNone/>
            </a:pPr>
            <a:endParaRPr lang="en-IN" sz="2800" b="1" dirty="0">
              <a:solidFill>
                <a:srgbClr val="004373"/>
              </a:solidFill>
            </a:endParaRPr>
          </a:p>
          <a:p>
            <a:pPr marL="0" lvl="2" indent="0">
              <a:lnSpc>
                <a:spcPct val="80000"/>
              </a:lnSpc>
              <a:spcBef>
                <a:spcPts val="1000"/>
              </a:spcBef>
              <a:buNone/>
            </a:pPr>
            <a:endParaRPr lang="en-IN" sz="2800" b="1" dirty="0">
              <a:solidFill>
                <a:srgbClr val="004373"/>
              </a:solidFill>
            </a:endParaRPr>
          </a:p>
          <a:p>
            <a:pPr marL="0" lvl="2" indent="0">
              <a:lnSpc>
                <a:spcPct val="80000"/>
              </a:lnSpc>
              <a:spcBef>
                <a:spcPts val="1000"/>
              </a:spcBef>
              <a:buNone/>
            </a:pPr>
            <a:r>
              <a:rPr lang="en-IN" b="1" dirty="0">
                <a:solidFill>
                  <a:srgbClr val="004373"/>
                </a:solidFill>
              </a:rPr>
              <a:t>Cash </a:t>
            </a:r>
            <a:r>
              <a:rPr lang="en-IN" b="1" dirty="0" smtClean="0">
                <a:solidFill>
                  <a:srgbClr val="004373"/>
                </a:solidFill>
              </a:rPr>
              <a:t>Equivalents:</a:t>
            </a:r>
          </a:p>
          <a:p>
            <a:r>
              <a:rPr lang="en-US" sz="2400" i="1" dirty="0" smtClean="0"/>
              <a:t>Maturity date </a:t>
            </a:r>
            <a:r>
              <a:rPr lang="en-US" sz="2400" i="1" dirty="0"/>
              <a:t>of three months or less from the date of purchase</a:t>
            </a:r>
            <a:endParaRPr lang="en-IN" sz="2400" b="1" dirty="0" smtClean="0">
              <a:solidFill>
                <a:srgbClr val="004373"/>
              </a:solidFill>
            </a:endParaRPr>
          </a:p>
          <a:p>
            <a:pPr marL="0" lvl="2" indent="0">
              <a:lnSpc>
                <a:spcPct val="80000"/>
              </a:lnSpc>
              <a:spcBef>
                <a:spcPts val="1000"/>
              </a:spcBef>
              <a:buNone/>
            </a:pPr>
            <a:endParaRPr lang="en-IN" sz="2800" b="1" dirty="0">
              <a:solidFill>
                <a:srgbClr val="004373"/>
              </a:solidFill>
            </a:endParaRPr>
          </a:p>
          <a:p>
            <a:pPr marL="0" lvl="2" indent="0">
              <a:lnSpc>
                <a:spcPct val="80000"/>
              </a:lnSpc>
              <a:spcBef>
                <a:spcPts val="1000"/>
              </a:spcBef>
              <a:buNone/>
            </a:pPr>
            <a:endParaRPr lang="en-IN" sz="2800" b="1" dirty="0">
              <a:solidFill>
                <a:srgbClr val="004373"/>
              </a:solidFill>
            </a:endParaRPr>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smtClean="0"/>
              <a:t>LO3-2</a:t>
            </a:r>
            <a:endParaRPr lang="en-IN" dirty="0"/>
          </a:p>
        </p:txBody>
      </p:sp>
      <p:sp>
        <p:nvSpPr>
          <p:cNvPr id="5" name="TextBox 4"/>
          <p:cNvSpPr txBox="1"/>
          <p:nvPr/>
        </p:nvSpPr>
        <p:spPr>
          <a:xfrm>
            <a:off x="1428750" y="1161932"/>
            <a:ext cx="1543050" cy="523220"/>
          </a:xfrm>
          <a:prstGeom prst="rect">
            <a:avLst/>
          </a:prstGeom>
          <a:solidFill>
            <a:srgbClr val="92D050"/>
          </a:solidFill>
          <a:ln>
            <a:solidFill>
              <a:srgbClr val="003399"/>
            </a:solidFill>
          </a:ln>
        </p:spPr>
        <p:txBody>
          <a:bodyPr wrap="square" rtlCol="0">
            <a:spAutoFit/>
          </a:bodyPr>
          <a:lstStyle/>
          <a:p>
            <a:pPr algn="ctr"/>
            <a:r>
              <a:rPr lang="en-US" sz="2800" dirty="0" smtClean="0">
                <a:latin typeface="+mn-lt"/>
                <a:cs typeface="Arial" panose="020B0604020202020204" pitchFamily="34" charset="0"/>
              </a:rPr>
              <a:t>On hand</a:t>
            </a:r>
            <a:endParaRPr lang="en-US" sz="2800" dirty="0">
              <a:latin typeface="+mn-lt"/>
              <a:cs typeface="Arial" panose="020B0604020202020204" pitchFamily="34" charset="0"/>
            </a:endParaRPr>
          </a:p>
        </p:txBody>
      </p:sp>
      <p:sp>
        <p:nvSpPr>
          <p:cNvPr id="6" name="TextBox 5"/>
          <p:cNvSpPr txBox="1"/>
          <p:nvPr/>
        </p:nvSpPr>
        <p:spPr>
          <a:xfrm>
            <a:off x="6467475" y="1161932"/>
            <a:ext cx="1543050" cy="523220"/>
          </a:xfrm>
          <a:prstGeom prst="rect">
            <a:avLst/>
          </a:prstGeom>
          <a:solidFill>
            <a:srgbClr val="00B050"/>
          </a:solidFill>
          <a:ln>
            <a:solidFill>
              <a:srgbClr val="003399"/>
            </a:solidFill>
          </a:ln>
        </p:spPr>
        <p:txBody>
          <a:bodyPr wrap="square" rtlCol="0">
            <a:spAutoFit/>
          </a:bodyPr>
          <a:lstStyle/>
          <a:p>
            <a:pPr algn="ctr"/>
            <a:r>
              <a:rPr lang="en-US" sz="2800" dirty="0" smtClean="0">
                <a:latin typeface="+mn-lt"/>
                <a:cs typeface="Arial" panose="020B0604020202020204" pitchFamily="34" charset="0"/>
              </a:rPr>
              <a:t>In Banks</a:t>
            </a:r>
            <a:endParaRPr lang="en-US" sz="2800" dirty="0">
              <a:latin typeface="+mn-lt"/>
              <a:cs typeface="Arial" panose="020B0604020202020204" pitchFamily="34" charset="0"/>
            </a:endParaRPr>
          </a:p>
        </p:txBody>
      </p:sp>
      <p:sp>
        <p:nvSpPr>
          <p:cNvPr id="7" name="TextBox 6"/>
          <p:cNvSpPr txBox="1"/>
          <p:nvPr/>
        </p:nvSpPr>
        <p:spPr>
          <a:xfrm>
            <a:off x="3948113" y="1161932"/>
            <a:ext cx="1543050" cy="523220"/>
          </a:xfrm>
          <a:prstGeom prst="rect">
            <a:avLst/>
          </a:prstGeom>
          <a:noFill/>
        </p:spPr>
        <p:txBody>
          <a:bodyPr wrap="square" rtlCol="0">
            <a:spAutoFit/>
          </a:bodyPr>
          <a:lstStyle/>
          <a:p>
            <a:pPr algn="ctr"/>
            <a:r>
              <a:rPr lang="en-US" sz="2800" b="1" dirty="0" smtClean="0">
                <a:solidFill>
                  <a:srgbClr val="C00000"/>
                </a:solidFill>
                <a:latin typeface="+mn-lt"/>
                <a:cs typeface="Arial" panose="020B0604020202020204" pitchFamily="34" charset="0"/>
              </a:rPr>
              <a:t>Cash</a:t>
            </a:r>
            <a:endParaRPr lang="en-US" sz="2800" b="1" dirty="0">
              <a:solidFill>
                <a:srgbClr val="C00000"/>
              </a:solidFill>
              <a:latin typeface="+mn-lt"/>
              <a:cs typeface="Arial" panose="020B0604020202020204" pitchFamily="34" charset="0"/>
            </a:endParaRPr>
          </a:p>
        </p:txBody>
      </p:sp>
      <p:sp>
        <p:nvSpPr>
          <p:cNvPr id="8" name="TextBox 7"/>
          <p:cNvSpPr txBox="1"/>
          <p:nvPr/>
        </p:nvSpPr>
        <p:spPr>
          <a:xfrm>
            <a:off x="3475067" y="2116981"/>
            <a:ext cx="2615184" cy="523220"/>
          </a:xfrm>
          <a:prstGeom prst="rect">
            <a:avLst/>
          </a:prstGeom>
          <a:noFill/>
        </p:spPr>
        <p:txBody>
          <a:bodyPr wrap="square" rtlCol="0">
            <a:spAutoFit/>
          </a:bodyPr>
          <a:lstStyle>
            <a:defPPr>
              <a:defRPr lang="en-US"/>
            </a:defPPr>
            <a:lvl1pPr algn="ctr">
              <a:defRPr sz="2800">
                <a:latin typeface="+mn-lt"/>
                <a:cs typeface="Arial" panose="020B0604020202020204" pitchFamily="34" charset="0"/>
              </a:defRPr>
            </a:lvl1pPr>
          </a:lstStyle>
          <a:p>
            <a:r>
              <a:rPr lang="en-US" dirty="0"/>
              <a:t>Bank drafts</a:t>
            </a:r>
          </a:p>
        </p:txBody>
      </p:sp>
      <p:sp>
        <p:nvSpPr>
          <p:cNvPr id="9" name="TextBox 8"/>
          <p:cNvSpPr txBox="1"/>
          <p:nvPr/>
        </p:nvSpPr>
        <p:spPr>
          <a:xfrm>
            <a:off x="3473765" y="2617758"/>
            <a:ext cx="2617789" cy="523220"/>
          </a:xfrm>
          <a:prstGeom prst="rect">
            <a:avLst/>
          </a:prstGeom>
          <a:noFill/>
        </p:spPr>
        <p:txBody>
          <a:bodyPr wrap="square" rtlCol="0">
            <a:spAutoFit/>
          </a:bodyPr>
          <a:lstStyle>
            <a:defPPr>
              <a:defRPr lang="en-US"/>
            </a:defPPr>
            <a:lvl1pPr algn="ctr">
              <a:defRPr sz="2800">
                <a:latin typeface="+mn-lt"/>
                <a:cs typeface="Arial" panose="020B0604020202020204" pitchFamily="34" charset="0"/>
              </a:defRPr>
            </a:lvl1pPr>
          </a:lstStyle>
          <a:p>
            <a:r>
              <a:rPr lang="en-US" dirty="0" smtClean="0"/>
              <a:t>Cashier’s checks</a:t>
            </a:r>
            <a:endParaRPr lang="en-US" dirty="0"/>
          </a:p>
        </p:txBody>
      </p:sp>
      <p:sp>
        <p:nvSpPr>
          <p:cNvPr id="10" name="TextBox 9"/>
          <p:cNvSpPr txBox="1"/>
          <p:nvPr/>
        </p:nvSpPr>
        <p:spPr>
          <a:xfrm>
            <a:off x="3473765" y="3137584"/>
            <a:ext cx="2617789" cy="523220"/>
          </a:xfrm>
          <a:prstGeom prst="rect">
            <a:avLst/>
          </a:prstGeom>
          <a:noFill/>
        </p:spPr>
        <p:txBody>
          <a:bodyPr wrap="square" rtlCol="0">
            <a:spAutoFit/>
          </a:bodyPr>
          <a:lstStyle>
            <a:defPPr>
              <a:defRPr lang="en-US"/>
            </a:defPPr>
            <a:lvl1pPr algn="ctr">
              <a:defRPr sz="2800">
                <a:latin typeface="+mn-lt"/>
                <a:cs typeface="Arial" panose="020B0604020202020204" pitchFamily="34" charset="0"/>
              </a:defRPr>
            </a:lvl1pPr>
          </a:lstStyle>
          <a:p>
            <a:r>
              <a:rPr lang="en-US" dirty="0" smtClean="0"/>
              <a:t>Money orders</a:t>
            </a:r>
            <a:endParaRPr lang="en-US" dirty="0"/>
          </a:p>
        </p:txBody>
      </p:sp>
      <p:sp>
        <p:nvSpPr>
          <p:cNvPr id="11" name="TextBox 10"/>
          <p:cNvSpPr txBox="1"/>
          <p:nvPr/>
        </p:nvSpPr>
        <p:spPr>
          <a:xfrm>
            <a:off x="3445829" y="1645957"/>
            <a:ext cx="2615184" cy="523220"/>
          </a:xfrm>
          <a:prstGeom prst="rect">
            <a:avLst/>
          </a:prstGeom>
          <a:noFill/>
        </p:spPr>
        <p:txBody>
          <a:bodyPr wrap="square" rtlCol="0">
            <a:spAutoFit/>
          </a:bodyPr>
          <a:lstStyle>
            <a:defPPr>
              <a:defRPr lang="en-US"/>
            </a:defPPr>
            <a:lvl1pPr algn="ctr">
              <a:defRPr sz="2800">
                <a:latin typeface="+mn-lt"/>
                <a:cs typeface="Arial" panose="020B0604020202020204" pitchFamily="34" charset="0"/>
              </a:defRPr>
            </a:lvl1pPr>
          </a:lstStyle>
          <a:p>
            <a:r>
              <a:rPr lang="en-US" dirty="0" smtClean="0"/>
              <a:t>Also:</a:t>
            </a:r>
            <a:endParaRPr lang="en-US" dirty="0"/>
          </a:p>
        </p:txBody>
      </p:sp>
      <p:cxnSp>
        <p:nvCxnSpPr>
          <p:cNvPr id="13" name="Straight Arrow Connector 12"/>
          <p:cNvCxnSpPr/>
          <p:nvPr/>
        </p:nvCxnSpPr>
        <p:spPr>
          <a:xfrm>
            <a:off x="3086100" y="1423542"/>
            <a:ext cx="1123950" cy="0"/>
          </a:xfrm>
          <a:prstGeom prst="straightConnector1">
            <a:avLst/>
          </a:prstGeom>
          <a:ln w="38100">
            <a:solidFill>
              <a:srgbClr val="003399"/>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H="1">
            <a:off x="5262563" y="1423542"/>
            <a:ext cx="1124712" cy="0"/>
          </a:xfrm>
          <a:prstGeom prst="straightConnector1">
            <a:avLst/>
          </a:prstGeom>
          <a:ln w="38100">
            <a:solidFill>
              <a:srgbClr val="003399"/>
            </a:solidFill>
            <a:tailEnd type="arrow"/>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838200" y="5594354"/>
            <a:ext cx="2457450" cy="830997"/>
          </a:xfrm>
          <a:prstGeom prst="rect">
            <a:avLst/>
          </a:prstGeom>
          <a:noFill/>
          <a:ln>
            <a:solidFill>
              <a:srgbClr val="004373"/>
            </a:solidFill>
          </a:ln>
        </p:spPr>
        <p:txBody>
          <a:bodyPr wrap="square" rtlCol="0">
            <a:spAutoFit/>
          </a:bodyPr>
          <a:lstStyle/>
          <a:p>
            <a:pPr algn="ctr"/>
            <a:r>
              <a:rPr lang="en-US" sz="2400" b="1" dirty="0" smtClean="0">
                <a:solidFill>
                  <a:srgbClr val="004373"/>
                </a:solidFill>
                <a:latin typeface="+mn-lt"/>
                <a:cs typeface="Arial" panose="020B0604020202020204" pitchFamily="34" charset="0"/>
              </a:rPr>
              <a:t>Commercial paper</a:t>
            </a:r>
            <a:endParaRPr lang="en-US" sz="2400" b="1" dirty="0">
              <a:solidFill>
                <a:srgbClr val="004373"/>
              </a:solidFill>
              <a:latin typeface="+mn-lt"/>
              <a:cs typeface="Arial" panose="020B0604020202020204" pitchFamily="34" charset="0"/>
            </a:endParaRPr>
          </a:p>
        </p:txBody>
      </p:sp>
      <p:sp>
        <p:nvSpPr>
          <p:cNvPr id="17" name="TextBox 16"/>
          <p:cNvSpPr txBox="1"/>
          <p:nvPr/>
        </p:nvSpPr>
        <p:spPr>
          <a:xfrm>
            <a:off x="3638550" y="5594354"/>
            <a:ext cx="2457450" cy="830997"/>
          </a:xfrm>
          <a:prstGeom prst="rect">
            <a:avLst/>
          </a:prstGeom>
          <a:noFill/>
          <a:ln>
            <a:solidFill>
              <a:srgbClr val="004373"/>
            </a:solidFill>
          </a:ln>
        </p:spPr>
        <p:txBody>
          <a:bodyPr wrap="square" rtlCol="0">
            <a:spAutoFit/>
          </a:bodyPr>
          <a:lstStyle/>
          <a:p>
            <a:pPr algn="ctr"/>
            <a:r>
              <a:rPr lang="en-US" sz="2400" b="1" dirty="0" smtClean="0">
                <a:solidFill>
                  <a:srgbClr val="004373"/>
                </a:solidFill>
                <a:latin typeface="+mn-lt"/>
                <a:cs typeface="Arial" panose="020B0604020202020204" pitchFamily="34" charset="0"/>
              </a:rPr>
              <a:t>Money market funds</a:t>
            </a:r>
            <a:endParaRPr lang="en-US" sz="2400" b="1" dirty="0">
              <a:solidFill>
                <a:srgbClr val="004373"/>
              </a:solidFill>
              <a:latin typeface="+mn-lt"/>
              <a:cs typeface="Arial" panose="020B0604020202020204" pitchFamily="34" charset="0"/>
            </a:endParaRPr>
          </a:p>
        </p:txBody>
      </p:sp>
      <p:sp>
        <p:nvSpPr>
          <p:cNvPr id="18" name="TextBox 17"/>
          <p:cNvSpPr txBox="1"/>
          <p:nvPr/>
        </p:nvSpPr>
        <p:spPr>
          <a:xfrm>
            <a:off x="6438900" y="5594354"/>
            <a:ext cx="2457450" cy="461665"/>
          </a:xfrm>
          <a:prstGeom prst="rect">
            <a:avLst/>
          </a:prstGeom>
          <a:noFill/>
          <a:ln>
            <a:solidFill>
              <a:srgbClr val="004373"/>
            </a:solidFill>
          </a:ln>
        </p:spPr>
        <p:txBody>
          <a:bodyPr wrap="square" rtlCol="0">
            <a:spAutoFit/>
          </a:bodyPr>
          <a:lstStyle/>
          <a:p>
            <a:pPr algn="ctr"/>
            <a:r>
              <a:rPr lang="en-US" sz="2400" b="1" dirty="0" smtClean="0">
                <a:solidFill>
                  <a:srgbClr val="004373"/>
                </a:solidFill>
                <a:latin typeface="+mn-lt"/>
                <a:cs typeface="Arial" panose="020B0604020202020204" pitchFamily="34" charset="0"/>
              </a:rPr>
              <a:t>U.S</a:t>
            </a:r>
            <a:r>
              <a:rPr lang="en-US" sz="2400" b="1" dirty="0">
                <a:solidFill>
                  <a:srgbClr val="004373"/>
                </a:solidFill>
                <a:latin typeface="+mn-lt"/>
                <a:cs typeface="Arial" panose="020B0604020202020204" pitchFamily="34" charset="0"/>
              </a:rPr>
              <a:t>. treasury bills </a:t>
            </a:r>
          </a:p>
        </p:txBody>
      </p:sp>
      <p:sp>
        <p:nvSpPr>
          <p:cNvPr id="19" name="TextBox 18"/>
          <p:cNvSpPr txBox="1"/>
          <p:nvPr/>
        </p:nvSpPr>
        <p:spPr>
          <a:xfrm>
            <a:off x="3473765" y="3661459"/>
            <a:ext cx="2617789" cy="523220"/>
          </a:xfrm>
          <a:prstGeom prst="rect">
            <a:avLst/>
          </a:prstGeom>
          <a:noFill/>
        </p:spPr>
        <p:txBody>
          <a:bodyPr wrap="square" rtlCol="0">
            <a:spAutoFit/>
          </a:bodyPr>
          <a:lstStyle>
            <a:defPPr>
              <a:defRPr lang="en-US"/>
            </a:defPPr>
            <a:lvl1pPr algn="ctr">
              <a:defRPr sz="2800">
                <a:latin typeface="+mn-lt"/>
                <a:cs typeface="Arial" panose="020B0604020202020204" pitchFamily="34" charset="0"/>
              </a:defRPr>
            </a:lvl1pPr>
          </a:lstStyle>
          <a:p>
            <a:r>
              <a:rPr lang="en-US" dirty="0" smtClean="0"/>
              <a:t>Cash equivalents</a:t>
            </a:r>
            <a:endParaRPr lang="en-US" dirty="0"/>
          </a:p>
        </p:txBody>
      </p:sp>
    </p:spTree>
    <p:extLst>
      <p:ext uri="{BB962C8B-B14F-4D97-AF65-F5344CB8AC3E}">
        <p14:creationId xmlns:p14="http://schemas.microsoft.com/office/powerpoint/2010/main" val="414437975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childTnLst>
                                </p:cTn>
                              </p:par>
                            </p:childTnLst>
                          </p:cTn>
                        </p:par>
                        <p:par>
                          <p:cTn id="15" fill="hold">
                            <p:stCondLst>
                              <p:cond delay="1500"/>
                            </p:stCondLst>
                            <p:childTnLst>
                              <p:par>
                                <p:cTn id="16" presetID="22" presetClass="entr" presetSubtype="8" fill="hold"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ipe(left)">
                                      <p:cBhvr>
                                        <p:cTn id="18" dur="500"/>
                                        <p:tgtEl>
                                          <p:spTgt spid="13"/>
                                        </p:tgtEl>
                                      </p:cBhvr>
                                    </p:animEffect>
                                  </p:childTnLst>
                                </p:cTn>
                              </p:par>
                              <p:par>
                                <p:cTn id="19" presetID="22" presetClass="entr" presetSubtype="2" fill="hold"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right)">
                                      <p:cBhvr>
                                        <p:cTn id="21" dur="500"/>
                                        <p:tgtEl>
                                          <p:spTgt spid="14"/>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500"/>
                                        <p:tgtEl>
                                          <p:spTgt spid="8"/>
                                        </p:tgtEl>
                                      </p:cBhvr>
                                    </p:animEffect>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500"/>
                                        <p:tgtEl>
                                          <p:spTgt spid="9"/>
                                        </p:tgtEl>
                                      </p:cBhvr>
                                    </p:animEffect>
                                  </p:childTnLst>
                                </p:cTn>
                              </p:par>
                            </p:childTnLst>
                          </p:cTn>
                        </p:par>
                        <p:par>
                          <p:cTn id="34" fill="hold">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childTnLst>
                          </p:cTn>
                        </p:par>
                        <p:par>
                          <p:cTn id="38" fill="hold">
                            <p:stCondLst>
                              <p:cond delay="4000"/>
                            </p:stCondLst>
                            <p:childTnLst>
                              <p:par>
                                <p:cTn id="39" presetID="10" presetClass="entr" presetSubtype="0"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500"/>
                                        <p:tgtEl>
                                          <p:spTgt spid="19"/>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3">
                                            <p:txEl>
                                              <p:pRg st="6" end="6"/>
                                            </p:txEl>
                                          </p:spTgt>
                                        </p:tgtEl>
                                        <p:attrNameLst>
                                          <p:attrName>style.visibility</p:attrName>
                                        </p:attrNameLst>
                                      </p:cBhvr>
                                      <p:to>
                                        <p:strVal val="visible"/>
                                      </p:to>
                                    </p:set>
                                    <p:animEffect transition="in" filter="fade">
                                      <p:cBhvr>
                                        <p:cTn id="46" dur="500"/>
                                        <p:tgtEl>
                                          <p:spTgt spid="3">
                                            <p:txEl>
                                              <p:pRg st="6" end="6"/>
                                            </p:txEl>
                                          </p:spTgt>
                                        </p:tgtEl>
                                      </p:cBhvr>
                                    </p:animEffect>
                                  </p:childTnLst>
                                </p:cTn>
                              </p:par>
                              <p:par>
                                <p:cTn id="47" presetID="10" presetClass="entr" presetSubtype="0" fill="hold" nodeType="with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Effect transition="in" filter="fade">
                                      <p:cBhvr>
                                        <p:cTn id="49" dur="500"/>
                                        <p:tgtEl>
                                          <p:spTgt spid="3">
                                            <p:txEl>
                                              <p:pRg st="7" end="7"/>
                                            </p:txEl>
                                          </p:spTgt>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fade">
                                      <p:cBhvr>
                                        <p:cTn id="52" dur="500"/>
                                        <p:tgtEl>
                                          <p:spTgt spid="16"/>
                                        </p:tgtEl>
                                      </p:cBhvr>
                                    </p:animEffect>
                                  </p:childTnLst>
                                </p:cTn>
                              </p:par>
                            </p:childTnLst>
                          </p:cTn>
                        </p:par>
                        <p:par>
                          <p:cTn id="53" fill="hold">
                            <p:stCondLst>
                              <p:cond delay="500"/>
                            </p:stCondLst>
                            <p:childTnLst>
                              <p:par>
                                <p:cTn id="54" presetID="10" presetClass="entr" presetSubtype="0" fill="hold" grpId="0" nodeType="after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500"/>
                                        <p:tgtEl>
                                          <p:spTgt spid="17"/>
                                        </p:tgtEl>
                                      </p:cBhvr>
                                    </p:animEffect>
                                  </p:childTnLst>
                                </p:cTn>
                              </p:par>
                            </p:childTnLst>
                          </p:cTn>
                        </p:par>
                        <p:par>
                          <p:cTn id="57" fill="hold">
                            <p:stCondLst>
                              <p:cond delay="1000"/>
                            </p:stCondLst>
                            <p:childTnLst>
                              <p:par>
                                <p:cTn id="58" presetID="10" presetClass="entr" presetSubtype="0" fill="hold" grpId="0" nodeType="after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fade">
                                      <p:cBhvr>
                                        <p:cTn id="6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8" grpId="0"/>
      <p:bldP spid="9" grpId="0"/>
      <p:bldP spid="10" grpId="0"/>
      <p:bldP spid="11" grpId="0"/>
      <p:bldP spid="16" grpId="0" animBg="1"/>
      <p:bldP spid="17" grpId="0" animBg="1"/>
      <p:bldP spid="18" grpId="0" animBg="1"/>
      <p:bldP spid="1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smtClean="0"/>
              <a:t>LO3-2</a:t>
            </a:r>
            <a:endParaRPr lang="en-IN" dirty="0"/>
          </a:p>
        </p:txBody>
      </p:sp>
      <p:sp>
        <p:nvSpPr>
          <p:cNvPr id="6" name="Title 1"/>
          <p:cNvSpPr>
            <a:spLocks noGrp="1"/>
          </p:cNvSpPr>
          <p:nvPr>
            <p:ph type="title"/>
          </p:nvPr>
        </p:nvSpPr>
        <p:spPr>
          <a:xfrm>
            <a:off x="761999" y="0"/>
            <a:ext cx="8382000" cy="1444625"/>
          </a:xfrm>
        </p:spPr>
        <p:txBody>
          <a:bodyPr/>
          <a:lstStyle/>
          <a:p>
            <a:pPr algn="ctr"/>
            <a:r>
              <a:rPr lang="en-US" dirty="0"/>
              <a:t>Short-Term Investments</a:t>
            </a:r>
          </a:p>
        </p:txBody>
      </p:sp>
      <p:sp>
        <p:nvSpPr>
          <p:cNvPr id="8" name="Content Placeholder 2"/>
          <p:cNvSpPr>
            <a:spLocks noGrp="1"/>
          </p:cNvSpPr>
          <p:nvPr>
            <p:ph idx="1"/>
          </p:nvPr>
        </p:nvSpPr>
        <p:spPr>
          <a:xfrm>
            <a:off x="761999" y="1515031"/>
            <a:ext cx="8013600" cy="5057775"/>
          </a:xfrm>
        </p:spPr>
        <p:txBody>
          <a:bodyPr>
            <a:normAutofit/>
          </a:bodyPr>
          <a:lstStyle/>
          <a:p>
            <a:pPr marL="457200" lvl="2" indent="-457200">
              <a:lnSpc>
                <a:spcPct val="80000"/>
              </a:lnSpc>
              <a:spcBef>
                <a:spcPts val="1000"/>
              </a:spcBef>
            </a:pPr>
            <a:r>
              <a:rPr lang="en-US" sz="2800" dirty="0" smtClean="0"/>
              <a:t>Investments </a:t>
            </a:r>
            <a:r>
              <a:rPr lang="en-US" sz="2800" dirty="0"/>
              <a:t>in </a:t>
            </a:r>
            <a:r>
              <a:rPr lang="en-US" sz="2800" b="1" dirty="0">
                <a:solidFill>
                  <a:srgbClr val="C00000"/>
                </a:solidFill>
              </a:rPr>
              <a:t>stock and debt securities </a:t>
            </a:r>
            <a:r>
              <a:rPr lang="en-US" sz="2800" dirty="0"/>
              <a:t>of other corporations </a:t>
            </a:r>
            <a:endParaRPr lang="en-US" sz="2800" dirty="0" smtClean="0"/>
          </a:p>
          <a:p>
            <a:pPr marL="457200" lvl="2" indent="-457200">
              <a:lnSpc>
                <a:spcPct val="80000"/>
              </a:lnSpc>
              <a:spcBef>
                <a:spcPts val="1000"/>
              </a:spcBef>
            </a:pPr>
            <a:r>
              <a:rPr lang="en-US" sz="2800" dirty="0" smtClean="0">
                <a:cs typeface="Arial" panose="020B0604020202020204" pitchFamily="34" charset="0"/>
              </a:rPr>
              <a:t>That the </a:t>
            </a:r>
            <a:r>
              <a:rPr lang="en-US" sz="2800" dirty="0">
                <a:cs typeface="Arial" panose="020B0604020202020204" pitchFamily="34" charset="0"/>
              </a:rPr>
              <a:t>company has the ability and intent to sell </a:t>
            </a:r>
            <a:r>
              <a:rPr lang="en-US" sz="2800" dirty="0" smtClean="0">
                <a:cs typeface="Arial" panose="020B0604020202020204" pitchFamily="34" charset="0"/>
              </a:rPr>
              <a:t>within </a:t>
            </a:r>
            <a:r>
              <a:rPr lang="en-US" sz="2800" dirty="0">
                <a:cs typeface="Arial" panose="020B0604020202020204" pitchFamily="34" charset="0"/>
              </a:rPr>
              <a:t>the next 12 months or operating cycle, whichever is </a:t>
            </a:r>
            <a:r>
              <a:rPr lang="en-US" sz="2800" dirty="0" smtClean="0">
                <a:cs typeface="Arial" panose="020B0604020202020204" pitchFamily="34" charset="0"/>
              </a:rPr>
              <a:t>longer</a:t>
            </a:r>
            <a:endParaRPr lang="en-IN" sz="2800" b="1" dirty="0" smtClean="0">
              <a:solidFill>
                <a:srgbClr val="004373"/>
              </a:solidFill>
            </a:endParaRPr>
          </a:p>
          <a:p>
            <a:endParaRPr lang="en-US" i="1" dirty="0" smtClean="0"/>
          </a:p>
          <a:p>
            <a:pPr marL="0" lvl="2" indent="0">
              <a:lnSpc>
                <a:spcPct val="80000"/>
              </a:lnSpc>
              <a:spcBef>
                <a:spcPts val="1000"/>
              </a:spcBef>
              <a:buNone/>
            </a:pPr>
            <a:endParaRPr lang="en-IN" sz="2800" b="1" dirty="0">
              <a:solidFill>
                <a:srgbClr val="004373"/>
              </a:solidFill>
            </a:endParaRPr>
          </a:p>
          <a:p>
            <a:pPr marL="0" lvl="2" indent="0">
              <a:lnSpc>
                <a:spcPct val="80000"/>
              </a:lnSpc>
              <a:spcBef>
                <a:spcPts val="1000"/>
              </a:spcBef>
              <a:buNone/>
            </a:pPr>
            <a:endParaRPr lang="en-IN" sz="2800" b="1" dirty="0">
              <a:solidFill>
                <a:srgbClr val="004373"/>
              </a:solidFill>
            </a:endParaRPr>
          </a:p>
        </p:txBody>
      </p:sp>
      <p:sp>
        <p:nvSpPr>
          <p:cNvPr id="10" name="TextBox 9"/>
          <p:cNvSpPr txBox="1"/>
          <p:nvPr/>
        </p:nvSpPr>
        <p:spPr>
          <a:xfrm>
            <a:off x="552450" y="3782308"/>
            <a:ext cx="8575675" cy="523220"/>
          </a:xfrm>
          <a:prstGeom prst="rect">
            <a:avLst/>
          </a:prstGeom>
          <a:noFill/>
        </p:spPr>
        <p:txBody>
          <a:bodyPr wrap="square" rtlCol="0">
            <a:spAutoFit/>
          </a:bodyPr>
          <a:lstStyle/>
          <a:p>
            <a:pPr algn="ctr"/>
            <a:r>
              <a:rPr lang="en-US" sz="2800" b="1" dirty="0" smtClean="0">
                <a:solidFill>
                  <a:srgbClr val="004373"/>
                </a:solidFill>
                <a:latin typeface="+mn-lt"/>
                <a:cs typeface="+mn-cs"/>
              </a:rPr>
              <a:t>Short-Term Investments</a:t>
            </a:r>
            <a:endParaRPr lang="en-US" sz="2800" b="1" dirty="0">
              <a:solidFill>
                <a:srgbClr val="004373"/>
              </a:solidFill>
              <a:latin typeface="+mn-lt"/>
              <a:cs typeface="+mn-cs"/>
            </a:endParaRPr>
          </a:p>
        </p:txBody>
      </p:sp>
      <p:sp>
        <p:nvSpPr>
          <p:cNvPr id="11" name="TextBox 10"/>
          <p:cNvSpPr txBox="1"/>
          <p:nvPr/>
        </p:nvSpPr>
        <p:spPr>
          <a:xfrm>
            <a:off x="1552543" y="5252580"/>
            <a:ext cx="1973722" cy="954107"/>
          </a:xfrm>
          <a:prstGeom prst="rect">
            <a:avLst/>
          </a:prstGeom>
          <a:noFill/>
        </p:spPr>
        <p:txBody>
          <a:bodyPr wrap="square" rtlCol="0">
            <a:spAutoFit/>
          </a:bodyPr>
          <a:lstStyle/>
          <a:p>
            <a:pPr algn="ctr"/>
            <a:r>
              <a:rPr lang="en-US" sz="2800" b="1" dirty="0" smtClean="0">
                <a:solidFill>
                  <a:srgbClr val="660066"/>
                </a:solidFill>
                <a:latin typeface="+mn-lt"/>
                <a:cs typeface="Arial" panose="020B0604020202020204" pitchFamily="34" charset="0"/>
              </a:rPr>
              <a:t>Held to </a:t>
            </a:r>
          </a:p>
          <a:p>
            <a:pPr algn="ctr"/>
            <a:r>
              <a:rPr lang="en-US" sz="2800" b="1" dirty="0" smtClean="0">
                <a:solidFill>
                  <a:srgbClr val="660066"/>
                </a:solidFill>
                <a:latin typeface="+mn-lt"/>
                <a:cs typeface="Arial" panose="020B0604020202020204" pitchFamily="34" charset="0"/>
              </a:rPr>
              <a:t>maturity</a:t>
            </a:r>
            <a:endParaRPr lang="en-US" sz="2800" b="1" dirty="0">
              <a:solidFill>
                <a:srgbClr val="660066"/>
              </a:solidFill>
              <a:latin typeface="+mn-lt"/>
              <a:cs typeface="Arial" panose="020B0604020202020204" pitchFamily="34" charset="0"/>
            </a:endParaRPr>
          </a:p>
        </p:txBody>
      </p:sp>
      <p:sp>
        <p:nvSpPr>
          <p:cNvPr id="12" name="TextBox 11"/>
          <p:cNvSpPr txBox="1"/>
          <p:nvPr/>
        </p:nvSpPr>
        <p:spPr>
          <a:xfrm>
            <a:off x="3716749" y="5252581"/>
            <a:ext cx="1973722" cy="954107"/>
          </a:xfrm>
          <a:prstGeom prst="rect">
            <a:avLst/>
          </a:prstGeom>
          <a:noFill/>
        </p:spPr>
        <p:txBody>
          <a:bodyPr wrap="square" rtlCol="0">
            <a:spAutoFit/>
          </a:bodyPr>
          <a:lstStyle/>
          <a:p>
            <a:pPr algn="ctr"/>
            <a:r>
              <a:rPr lang="en-US" sz="2800" b="1" dirty="0" smtClean="0">
                <a:solidFill>
                  <a:srgbClr val="660066"/>
                </a:solidFill>
                <a:latin typeface="+mn-lt"/>
                <a:cs typeface="Arial" panose="020B0604020202020204" pitchFamily="34" charset="0"/>
              </a:rPr>
              <a:t>Trading </a:t>
            </a:r>
          </a:p>
          <a:p>
            <a:pPr algn="ctr"/>
            <a:r>
              <a:rPr lang="en-US" sz="2800" b="1" dirty="0" smtClean="0">
                <a:solidFill>
                  <a:srgbClr val="660066"/>
                </a:solidFill>
                <a:latin typeface="+mn-lt"/>
                <a:cs typeface="Arial" panose="020B0604020202020204" pitchFamily="34" charset="0"/>
              </a:rPr>
              <a:t>securities</a:t>
            </a:r>
            <a:endParaRPr lang="en-US" sz="2800" b="1" dirty="0">
              <a:solidFill>
                <a:srgbClr val="660066"/>
              </a:solidFill>
              <a:latin typeface="+mn-lt"/>
              <a:cs typeface="Arial" panose="020B0604020202020204" pitchFamily="34" charset="0"/>
            </a:endParaRPr>
          </a:p>
        </p:txBody>
      </p:sp>
      <p:sp>
        <p:nvSpPr>
          <p:cNvPr id="13" name="TextBox 12"/>
          <p:cNvSpPr txBox="1"/>
          <p:nvPr/>
        </p:nvSpPr>
        <p:spPr>
          <a:xfrm>
            <a:off x="5670080" y="5232152"/>
            <a:ext cx="2889725" cy="954107"/>
          </a:xfrm>
          <a:prstGeom prst="rect">
            <a:avLst/>
          </a:prstGeom>
          <a:noFill/>
        </p:spPr>
        <p:txBody>
          <a:bodyPr wrap="square" rtlCol="0">
            <a:spAutoFit/>
          </a:bodyPr>
          <a:lstStyle/>
          <a:p>
            <a:pPr algn="ctr"/>
            <a:r>
              <a:rPr lang="en-US" sz="2800" b="1" dirty="0" smtClean="0">
                <a:solidFill>
                  <a:srgbClr val="660066"/>
                </a:solidFill>
                <a:latin typeface="+mn-lt"/>
                <a:cs typeface="Arial" panose="020B0604020202020204" pitchFamily="34" charset="0"/>
              </a:rPr>
              <a:t>Securities available for sale</a:t>
            </a:r>
            <a:endParaRPr lang="en-US" sz="2800" b="1" dirty="0">
              <a:solidFill>
                <a:srgbClr val="660066"/>
              </a:solidFill>
              <a:latin typeface="+mn-lt"/>
              <a:cs typeface="Arial" panose="020B0604020202020204" pitchFamily="34" charset="0"/>
            </a:endParaRPr>
          </a:p>
        </p:txBody>
      </p:sp>
      <p:cxnSp>
        <p:nvCxnSpPr>
          <p:cNvPr id="15" name="Straight Connector 14"/>
          <p:cNvCxnSpPr/>
          <p:nvPr/>
        </p:nvCxnSpPr>
        <p:spPr>
          <a:xfrm flipH="1">
            <a:off x="2539404" y="4389452"/>
            <a:ext cx="2070696" cy="699810"/>
          </a:xfrm>
          <a:prstGeom prst="line">
            <a:avLst/>
          </a:prstGeom>
          <a:ln w="28575">
            <a:solidFill>
              <a:srgbClr val="00808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4610100" y="4399143"/>
            <a:ext cx="2119961" cy="699810"/>
          </a:xfrm>
          <a:prstGeom prst="line">
            <a:avLst/>
          </a:prstGeom>
          <a:ln w="28575">
            <a:solidFill>
              <a:srgbClr val="00808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H="1">
            <a:off x="4610100" y="4389452"/>
            <a:ext cx="0" cy="699810"/>
          </a:xfrm>
          <a:prstGeom prst="line">
            <a:avLst/>
          </a:prstGeom>
          <a:ln w="28575">
            <a:solidFill>
              <a:srgbClr val="00808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3364018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8">
                                            <p:txEl>
                                              <p:pRg st="1" end="1"/>
                                            </p:txEl>
                                          </p:spTgt>
                                        </p:tgtEl>
                                        <p:attrNameLst>
                                          <p:attrName>style.visibility</p:attrName>
                                        </p:attrNameLst>
                                      </p:cBhvr>
                                      <p:to>
                                        <p:strVal val="visible"/>
                                      </p:to>
                                    </p:set>
                                    <p:animEffect transition="in" filter="fade">
                                      <p:cBhvr>
                                        <p:cTn id="10" dur="500"/>
                                        <p:tgtEl>
                                          <p:spTgt spid="8">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500"/>
                            </p:stCondLst>
                            <p:childTnLst>
                              <p:par>
                                <p:cTn id="17" presetID="22" presetClass="entr" presetSubtype="1"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up)">
                                      <p:cBhvr>
                                        <p:cTn id="19" dur="500"/>
                                        <p:tgtEl>
                                          <p:spTgt spid="15"/>
                                        </p:tgtEl>
                                      </p:cBhvr>
                                    </p:animEffect>
                                  </p:childTnLst>
                                </p:cTn>
                              </p:par>
                              <p:par>
                                <p:cTn id="20" presetID="22" presetClass="entr" presetSubtype="1" fill="hold"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wipe(up)">
                                      <p:cBhvr>
                                        <p:cTn id="22" dur="500"/>
                                        <p:tgtEl>
                                          <p:spTgt spid="20"/>
                                        </p:tgtEl>
                                      </p:cBhvr>
                                    </p:animEffect>
                                  </p:childTnLst>
                                </p:cTn>
                              </p:par>
                              <p:par>
                                <p:cTn id="23" presetID="22" presetClass="entr" presetSubtype="1"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up)">
                                      <p:cBhvr>
                                        <p:cTn id="25" dur="500"/>
                                        <p:tgtEl>
                                          <p:spTgt spid="16"/>
                                        </p:tgtEl>
                                      </p:cBhvr>
                                    </p:animEffect>
                                  </p:childTnLst>
                                </p:cTn>
                              </p:par>
                            </p:childTnLst>
                          </p:cTn>
                        </p:par>
                        <p:par>
                          <p:cTn id="26" fill="hold">
                            <p:stCondLst>
                              <p:cond delay="1000"/>
                            </p:stCondLst>
                            <p:childTnLst>
                              <p:par>
                                <p:cTn id="27" presetID="10" presetClass="entr" presetSubtype="0"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Accounts Receivable</a:t>
            </a:r>
          </a:p>
        </p:txBody>
      </p:sp>
      <p:sp>
        <p:nvSpPr>
          <p:cNvPr id="3" name="Content Placeholder 2"/>
          <p:cNvSpPr>
            <a:spLocks noGrp="1"/>
          </p:cNvSpPr>
          <p:nvPr>
            <p:ph idx="1"/>
          </p:nvPr>
        </p:nvSpPr>
        <p:spPr/>
        <p:txBody>
          <a:bodyPr/>
          <a:lstStyle/>
          <a:p>
            <a:pPr marL="457200" lvl="2" indent="-457200">
              <a:lnSpc>
                <a:spcPct val="80000"/>
              </a:lnSpc>
              <a:spcBef>
                <a:spcPts val="1000"/>
              </a:spcBef>
            </a:pPr>
            <a:r>
              <a:rPr lang="en-IN" dirty="0" smtClean="0"/>
              <a:t>Result </a:t>
            </a:r>
            <a:r>
              <a:rPr lang="en-IN" dirty="0"/>
              <a:t>from the sale of goods or services on credit</a:t>
            </a:r>
          </a:p>
          <a:p>
            <a:pPr marL="457200" lvl="2" indent="-457200">
              <a:lnSpc>
                <a:spcPct val="80000"/>
              </a:lnSpc>
              <a:spcBef>
                <a:spcPts val="1000"/>
              </a:spcBef>
            </a:pPr>
            <a:r>
              <a:rPr lang="en-IN" dirty="0"/>
              <a:t>Often referred to as </a:t>
            </a:r>
            <a:r>
              <a:rPr lang="en-IN" b="1" dirty="0">
                <a:solidFill>
                  <a:srgbClr val="C00000"/>
                </a:solidFill>
              </a:rPr>
              <a:t>trade receivables</a:t>
            </a:r>
          </a:p>
          <a:p>
            <a:pPr marL="457200" lvl="2" indent="-457200">
              <a:lnSpc>
                <a:spcPct val="80000"/>
              </a:lnSpc>
              <a:spcBef>
                <a:spcPts val="1000"/>
              </a:spcBef>
            </a:pPr>
            <a:r>
              <a:rPr lang="en-IN" dirty="0"/>
              <a:t>Nontrade receivables result from loans by the company</a:t>
            </a:r>
          </a:p>
          <a:p>
            <a:pPr marL="0" indent="0">
              <a:buNone/>
            </a:pPr>
            <a:endParaRPr lang="en-US" b="1" dirty="0" smtClean="0">
              <a:solidFill>
                <a:srgbClr val="004373"/>
              </a:solidFill>
            </a:endParaRPr>
          </a:p>
          <a:p>
            <a:pPr marL="0" indent="0">
              <a:buNone/>
            </a:pPr>
            <a:r>
              <a:rPr lang="en-US" b="1" dirty="0" smtClean="0">
                <a:solidFill>
                  <a:srgbClr val="004373"/>
                </a:solidFill>
              </a:rPr>
              <a:t>Notes </a:t>
            </a:r>
            <a:r>
              <a:rPr lang="en-US" b="1" dirty="0">
                <a:solidFill>
                  <a:srgbClr val="004373"/>
                </a:solidFill>
              </a:rPr>
              <a:t>receivable</a:t>
            </a:r>
          </a:p>
          <a:p>
            <a:r>
              <a:rPr lang="en-US" sz="2800" dirty="0"/>
              <a:t>Supported </a:t>
            </a:r>
            <a:r>
              <a:rPr lang="en-IN" sz="2800" dirty="0"/>
              <a:t>by a formal agreement or note that specifies payment </a:t>
            </a:r>
            <a:r>
              <a:rPr lang="en-IN" sz="2800" dirty="0" smtClean="0"/>
              <a:t>terms</a:t>
            </a:r>
            <a:endParaRPr lang="en-IN" sz="2800" b="1" dirty="0">
              <a:solidFill>
                <a:srgbClr val="0000FF"/>
              </a:solidFill>
            </a:endParaRPr>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LO3-2</a:t>
            </a:r>
          </a:p>
        </p:txBody>
      </p:sp>
    </p:spTree>
    <p:extLst>
      <p:ext uri="{BB962C8B-B14F-4D97-AF65-F5344CB8AC3E}">
        <p14:creationId xmlns:p14="http://schemas.microsoft.com/office/powerpoint/2010/main" val="337739162"/>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smtClean="0"/>
              <a:t>LO3-2</a:t>
            </a:r>
            <a:endParaRPr lang="en-IN" dirty="0"/>
          </a:p>
        </p:txBody>
      </p:sp>
      <p:sp>
        <p:nvSpPr>
          <p:cNvPr id="6" name="Title 1"/>
          <p:cNvSpPr>
            <a:spLocks noGrp="1"/>
          </p:cNvSpPr>
          <p:nvPr>
            <p:ph type="title"/>
          </p:nvPr>
        </p:nvSpPr>
        <p:spPr>
          <a:xfrm>
            <a:off x="478200" y="10038"/>
            <a:ext cx="8665800" cy="1186742"/>
          </a:xfrm>
        </p:spPr>
        <p:txBody>
          <a:bodyPr/>
          <a:lstStyle/>
          <a:p>
            <a:pPr algn="ctr"/>
            <a:r>
              <a:rPr lang="en-US" dirty="0"/>
              <a:t>Inventories</a:t>
            </a:r>
          </a:p>
        </p:txBody>
      </p:sp>
      <p:sp>
        <p:nvSpPr>
          <p:cNvPr id="8" name="Content Placeholder 2"/>
          <p:cNvSpPr>
            <a:spLocks noGrp="1"/>
          </p:cNvSpPr>
          <p:nvPr>
            <p:ph idx="1"/>
          </p:nvPr>
        </p:nvSpPr>
        <p:spPr>
          <a:xfrm>
            <a:off x="746125" y="1350277"/>
            <a:ext cx="8029474" cy="2291710"/>
          </a:xfrm>
        </p:spPr>
        <p:txBody>
          <a:bodyPr>
            <a:normAutofit/>
          </a:bodyPr>
          <a:lstStyle/>
          <a:p>
            <a:pPr marL="0" lvl="2" indent="0">
              <a:lnSpc>
                <a:spcPct val="80000"/>
              </a:lnSpc>
              <a:spcBef>
                <a:spcPts val="1000"/>
              </a:spcBef>
              <a:buNone/>
            </a:pPr>
            <a:r>
              <a:rPr lang="en-US" sz="2800" b="1" dirty="0">
                <a:solidFill>
                  <a:srgbClr val="8E3E65"/>
                </a:solidFill>
              </a:rPr>
              <a:t>CURRENT ASSETS</a:t>
            </a:r>
          </a:p>
        </p:txBody>
      </p:sp>
      <p:grpSp>
        <p:nvGrpSpPr>
          <p:cNvPr id="2" name="Group 1"/>
          <p:cNvGrpSpPr/>
          <p:nvPr/>
        </p:nvGrpSpPr>
        <p:grpSpPr>
          <a:xfrm>
            <a:off x="1319002" y="1348711"/>
            <a:ext cx="6482397" cy="2109389"/>
            <a:chOff x="1219167" y="1684692"/>
            <a:chExt cx="6482397" cy="2109389"/>
          </a:xfrm>
        </p:grpSpPr>
        <p:sp>
          <p:nvSpPr>
            <p:cNvPr id="5" name="TextBox 4"/>
            <p:cNvSpPr txBox="1"/>
            <p:nvPr/>
          </p:nvSpPr>
          <p:spPr>
            <a:xfrm>
              <a:off x="3442878" y="1684692"/>
              <a:ext cx="2258244" cy="442879"/>
            </a:xfrm>
            <a:prstGeom prst="rect">
              <a:avLst/>
            </a:prstGeom>
            <a:noFill/>
          </p:spPr>
          <p:txBody>
            <a:bodyPr wrap="square" rtlCol="0">
              <a:spAutoFit/>
            </a:bodyPr>
            <a:lstStyle/>
            <a:p>
              <a:pPr marL="0" lvl="2" indent="0" algn="ctr">
                <a:lnSpc>
                  <a:spcPct val="80000"/>
                </a:lnSpc>
                <a:spcBef>
                  <a:spcPts val="1000"/>
                </a:spcBef>
                <a:buNone/>
              </a:pPr>
              <a:r>
                <a:rPr lang="en-US" sz="2800" b="1" dirty="0" smtClean="0">
                  <a:solidFill>
                    <a:srgbClr val="004373"/>
                  </a:solidFill>
                </a:rPr>
                <a:t>Inventories</a:t>
              </a:r>
              <a:endParaRPr lang="en-US" sz="2800" b="1" dirty="0">
                <a:solidFill>
                  <a:srgbClr val="004373"/>
                </a:solidFill>
              </a:endParaRPr>
            </a:p>
          </p:txBody>
        </p:sp>
        <p:sp>
          <p:nvSpPr>
            <p:cNvPr id="7" name="TextBox 6"/>
            <p:cNvSpPr txBox="1"/>
            <p:nvPr/>
          </p:nvSpPr>
          <p:spPr>
            <a:xfrm>
              <a:off x="1219167" y="2839974"/>
              <a:ext cx="1973722" cy="954107"/>
            </a:xfrm>
            <a:prstGeom prst="rect">
              <a:avLst/>
            </a:prstGeom>
            <a:noFill/>
          </p:spPr>
          <p:txBody>
            <a:bodyPr wrap="square" rtlCol="0">
              <a:spAutoFit/>
            </a:bodyPr>
            <a:lstStyle/>
            <a:p>
              <a:pPr algn="ctr"/>
              <a:r>
                <a:rPr lang="en-US" sz="2800" b="1" dirty="0">
                  <a:solidFill>
                    <a:srgbClr val="660066"/>
                  </a:solidFill>
                  <a:latin typeface="+mn-lt"/>
                  <a:cs typeface="Arial" panose="020B0604020202020204" pitchFamily="34" charset="0"/>
                </a:rPr>
                <a:t>Finished goods</a:t>
              </a:r>
            </a:p>
          </p:txBody>
        </p:sp>
        <p:sp>
          <p:nvSpPr>
            <p:cNvPr id="9" name="TextBox 8"/>
            <p:cNvSpPr txBox="1"/>
            <p:nvPr/>
          </p:nvSpPr>
          <p:spPr>
            <a:xfrm>
              <a:off x="3518883" y="2839974"/>
              <a:ext cx="1973722" cy="954107"/>
            </a:xfrm>
            <a:prstGeom prst="rect">
              <a:avLst/>
            </a:prstGeom>
            <a:noFill/>
          </p:spPr>
          <p:txBody>
            <a:bodyPr wrap="square" rtlCol="0">
              <a:spAutoFit/>
            </a:bodyPr>
            <a:lstStyle/>
            <a:p>
              <a:pPr algn="ctr"/>
              <a:r>
                <a:rPr lang="en-US" sz="2800" b="1" dirty="0">
                  <a:solidFill>
                    <a:srgbClr val="660066"/>
                  </a:solidFill>
                  <a:latin typeface="+mn-lt"/>
                  <a:cs typeface="Arial" panose="020B0604020202020204" pitchFamily="34" charset="0"/>
                </a:rPr>
                <a:t>Work in process</a:t>
              </a:r>
            </a:p>
          </p:txBody>
        </p:sp>
        <p:sp>
          <p:nvSpPr>
            <p:cNvPr id="10" name="TextBox 9"/>
            <p:cNvSpPr txBox="1"/>
            <p:nvPr/>
          </p:nvSpPr>
          <p:spPr>
            <a:xfrm>
              <a:off x="5726460" y="2841539"/>
              <a:ext cx="1975104" cy="950976"/>
            </a:xfrm>
            <a:prstGeom prst="rect">
              <a:avLst/>
            </a:prstGeom>
            <a:noFill/>
          </p:spPr>
          <p:txBody>
            <a:bodyPr wrap="square" rtlCol="0">
              <a:spAutoFit/>
            </a:bodyPr>
            <a:lstStyle/>
            <a:p>
              <a:pPr algn="ctr"/>
              <a:r>
                <a:rPr lang="en-US" sz="2800" b="1" dirty="0">
                  <a:solidFill>
                    <a:srgbClr val="660066"/>
                  </a:solidFill>
                  <a:latin typeface="+mn-lt"/>
                  <a:cs typeface="Arial" panose="020B0604020202020204" pitchFamily="34" charset="0"/>
                </a:rPr>
                <a:t>Raw materials</a:t>
              </a:r>
            </a:p>
          </p:txBody>
        </p:sp>
        <p:cxnSp>
          <p:nvCxnSpPr>
            <p:cNvPr id="11" name="Straight Connector 10"/>
            <p:cNvCxnSpPr/>
            <p:nvPr/>
          </p:nvCxnSpPr>
          <p:spPr>
            <a:xfrm flipH="1">
              <a:off x="2539404" y="2131962"/>
              <a:ext cx="2070696" cy="699810"/>
            </a:xfrm>
            <a:prstGeom prst="line">
              <a:avLst/>
            </a:prstGeom>
            <a:ln w="28575">
              <a:solidFill>
                <a:srgbClr val="00808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4610100" y="2131962"/>
              <a:ext cx="2119961" cy="699810"/>
            </a:xfrm>
            <a:prstGeom prst="line">
              <a:avLst/>
            </a:prstGeom>
            <a:ln w="28575">
              <a:solidFill>
                <a:srgbClr val="00808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cxnSp>
        <p:nvCxnSpPr>
          <p:cNvPr id="13" name="Straight Connector 12"/>
          <p:cNvCxnSpPr/>
          <p:nvPr/>
        </p:nvCxnSpPr>
        <p:spPr>
          <a:xfrm flipH="1">
            <a:off x="4723480" y="1814442"/>
            <a:ext cx="0" cy="699810"/>
          </a:xfrm>
          <a:prstGeom prst="line">
            <a:avLst/>
          </a:prstGeom>
          <a:ln w="28575">
            <a:solidFill>
              <a:srgbClr val="00808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a:off x="797375" y="3554475"/>
            <a:ext cx="8195268" cy="457188"/>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r>
              <a:rPr lang="en-US" sz="2300" b="1" dirty="0" smtClean="0">
                <a:solidFill>
                  <a:srgbClr val="C00000"/>
                </a:solidFill>
              </a:rPr>
              <a:t>Inventories Disclosure—Intel Corp.</a:t>
            </a:r>
            <a:endParaRPr lang="en-US" sz="2300" dirty="0">
              <a:solidFill>
                <a:srgbClr val="C00000"/>
              </a:solidFill>
            </a:endParaRPr>
          </a:p>
        </p:txBody>
      </p:sp>
      <p:graphicFrame>
        <p:nvGraphicFramePr>
          <p:cNvPr id="17" name="Table 16"/>
          <p:cNvGraphicFramePr>
            <a:graphicFrameLocks noGrp="1"/>
          </p:cNvGraphicFramePr>
          <p:nvPr>
            <p:extLst>
              <p:ext uri="{D42A27DB-BD31-4B8C-83A1-F6EECF244321}">
                <p14:modId xmlns:p14="http://schemas.microsoft.com/office/powerpoint/2010/main" val="342432457"/>
              </p:ext>
            </p:extLst>
          </p:nvPr>
        </p:nvGraphicFramePr>
        <p:xfrm>
          <a:off x="1481428" y="4076032"/>
          <a:ext cx="6762318" cy="2522909"/>
        </p:xfrm>
        <a:graphic>
          <a:graphicData uri="http://schemas.openxmlformats.org/drawingml/2006/table">
            <a:tbl>
              <a:tblPr/>
              <a:tblGrid>
                <a:gridCol w="2828924">
                  <a:extLst>
                    <a:ext uri="{9D8B030D-6E8A-4147-A177-3AD203B41FA5}">
                      <a16:colId xmlns="" xmlns:a16="http://schemas.microsoft.com/office/drawing/2014/main" val="20000"/>
                    </a:ext>
                  </a:extLst>
                </a:gridCol>
                <a:gridCol w="1958412">
                  <a:extLst>
                    <a:ext uri="{9D8B030D-6E8A-4147-A177-3AD203B41FA5}">
                      <a16:colId xmlns="" xmlns:a16="http://schemas.microsoft.com/office/drawing/2014/main" val="20001"/>
                    </a:ext>
                  </a:extLst>
                </a:gridCol>
                <a:gridCol w="1974982">
                  <a:extLst>
                    <a:ext uri="{9D8B030D-6E8A-4147-A177-3AD203B41FA5}">
                      <a16:colId xmlns="" xmlns:a16="http://schemas.microsoft.com/office/drawing/2014/main" val="20002"/>
                    </a:ext>
                  </a:extLst>
                </a:gridCol>
              </a:tblGrid>
              <a:tr h="694109">
                <a:tc>
                  <a:txBody>
                    <a:bodyPr/>
                    <a:lstStyle/>
                    <a:p>
                      <a:pPr algn="l"/>
                      <a:endParaRPr lang="en-US" dirty="0"/>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ctr"/>
                      <a:r>
                        <a:rPr lang="en-US" b="1" dirty="0" smtClean="0"/>
                        <a:t>December</a:t>
                      </a:r>
                      <a:r>
                        <a:rPr lang="en-US" b="1" baseline="0" dirty="0" smtClean="0"/>
                        <a:t> 26</a:t>
                      </a:r>
                      <a:r>
                        <a:rPr lang="en-US" b="1" dirty="0" smtClean="0"/>
                        <a:t>,</a:t>
                      </a:r>
                      <a:r>
                        <a:rPr lang="en-US" b="1" dirty="0"/>
                        <a:t/>
                      </a:r>
                      <a:br>
                        <a:rPr lang="en-US" b="1" dirty="0"/>
                      </a:br>
                      <a:r>
                        <a:rPr lang="en-US" b="1" dirty="0"/>
                        <a:t>2015</a:t>
                      </a:r>
                      <a:endParaRPr lang="en-US" dirty="0"/>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ctr"/>
                      <a:r>
                        <a:rPr lang="en-US" b="1" dirty="0" smtClean="0"/>
                        <a:t>December 27,</a:t>
                      </a:r>
                      <a:r>
                        <a:rPr lang="en-US" b="1" dirty="0"/>
                        <a:t/>
                      </a:r>
                      <a:br>
                        <a:rPr lang="en-US" b="1" dirty="0"/>
                      </a:br>
                      <a:r>
                        <a:rPr lang="en-US" b="1" dirty="0"/>
                        <a:t>2014</a:t>
                      </a:r>
                      <a:endParaRPr lang="en-US" dirty="0"/>
                    </a:p>
                  </a:txBody>
                  <a:tcPr>
                    <a:lnL>
                      <a:noFill/>
                    </a:lnL>
                    <a:lnR>
                      <a:noFill/>
                    </a:lnR>
                    <a:lnT>
                      <a:noFill/>
                    </a:lnT>
                    <a:lnB>
                      <a:noFill/>
                    </a:lnB>
                    <a:lnTlToBr w="12700" cmpd="sng">
                      <a:noFill/>
                      <a:prstDash val="solid"/>
                    </a:lnTlToBr>
                    <a:lnBlToTr w="12700" cmpd="sng">
                      <a:noFill/>
                      <a:prstDash val="solid"/>
                    </a:lnBlToTr>
                    <a:solidFill>
                      <a:srgbClr val="CDE7F3"/>
                    </a:solidFill>
                  </a:tcPr>
                </a:tc>
                <a:extLst>
                  <a:ext uri="{0D108BD9-81ED-4DB2-BD59-A6C34878D82A}">
                    <a16:rowId xmlns="" xmlns:a16="http://schemas.microsoft.com/office/drawing/2014/main" val="10000"/>
                  </a:ext>
                </a:extLst>
              </a:tr>
              <a:tr h="350136">
                <a:tc>
                  <a:txBody>
                    <a:bodyPr/>
                    <a:lstStyle/>
                    <a:p>
                      <a:pPr algn="l"/>
                      <a:r>
                        <a:rPr lang="en-US" baseline="0" dirty="0" smtClean="0"/>
                        <a:t>    </a:t>
                      </a:r>
                      <a:r>
                        <a:rPr lang="en-US" dirty="0" smtClean="0"/>
                        <a:t>(In </a:t>
                      </a:r>
                      <a:r>
                        <a:rPr lang="en-US" dirty="0"/>
                        <a:t>millions)</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sk-SK"/>
                        <a:t> </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sk-SK" dirty="0"/>
                        <a:t> </a:t>
                      </a:r>
                    </a:p>
                  </a:txBody>
                  <a:tcPr>
                    <a:lnL>
                      <a:noFill/>
                    </a:lnL>
                    <a:lnR>
                      <a:noFill/>
                    </a:lnR>
                    <a:lnT>
                      <a:noFill/>
                    </a:lnT>
                    <a:lnB>
                      <a:noFill/>
                    </a:lnB>
                    <a:lnTlToBr w="12700" cmpd="sng">
                      <a:noFill/>
                      <a:prstDash val="solid"/>
                    </a:lnTlToBr>
                    <a:lnBlToTr w="12700" cmpd="sng">
                      <a:noFill/>
                      <a:prstDash val="solid"/>
                    </a:lnBlToTr>
                    <a:solidFill>
                      <a:srgbClr val="CDE7F3"/>
                    </a:solidFill>
                  </a:tcPr>
                </a:tc>
                <a:extLst>
                  <a:ext uri="{0D108BD9-81ED-4DB2-BD59-A6C34878D82A}">
                    <a16:rowId xmlns="" xmlns:a16="http://schemas.microsoft.com/office/drawing/2014/main" val="10001"/>
                  </a:ext>
                </a:extLst>
              </a:tr>
              <a:tr h="350136">
                <a:tc>
                  <a:txBody>
                    <a:bodyPr/>
                    <a:lstStyle/>
                    <a:p>
                      <a:pPr algn="l"/>
                      <a:r>
                        <a:rPr lang="en-US" dirty="0"/>
                        <a:t>    </a:t>
                      </a:r>
                      <a:r>
                        <a:rPr lang="en-US" dirty="0" smtClean="0"/>
                        <a:t>Raw materials</a:t>
                      </a:r>
                      <a:endParaRPr lang="en-US" dirty="0"/>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en-US" dirty="0"/>
                        <a:t>$ </a:t>
                      </a:r>
                      <a:r>
                        <a:rPr lang="en-US" dirty="0" smtClean="0"/>
                        <a:t>532</a:t>
                      </a:r>
                      <a:endParaRPr lang="en-US" dirty="0"/>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en-US" dirty="0"/>
                        <a:t>$ </a:t>
                      </a:r>
                      <a:r>
                        <a:rPr lang="en-US" dirty="0" smtClean="0"/>
                        <a:t>462</a:t>
                      </a:r>
                      <a:endParaRPr lang="en-US" dirty="0"/>
                    </a:p>
                  </a:txBody>
                  <a:tcPr>
                    <a:lnL>
                      <a:noFill/>
                    </a:lnL>
                    <a:lnR>
                      <a:noFill/>
                    </a:lnR>
                    <a:lnT>
                      <a:noFill/>
                    </a:lnT>
                    <a:lnB>
                      <a:noFill/>
                    </a:lnB>
                    <a:lnTlToBr w="12700" cmpd="sng">
                      <a:noFill/>
                      <a:prstDash val="solid"/>
                    </a:lnTlToBr>
                    <a:lnBlToTr w="12700" cmpd="sng">
                      <a:noFill/>
                      <a:prstDash val="solid"/>
                    </a:lnBlToTr>
                    <a:solidFill>
                      <a:srgbClr val="CDE7F3"/>
                    </a:solidFill>
                  </a:tcPr>
                </a:tc>
                <a:extLst>
                  <a:ext uri="{0D108BD9-81ED-4DB2-BD59-A6C34878D82A}">
                    <a16:rowId xmlns="" xmlns:a16="http://schemas.microsoft.com/office/drawing/2014/main" val="10003"/>
                  </a:ext>
                </a:extLst>
              </a:tr>
              <a:tr h="350136">
                <a:tc>
                  <a:txBody>
                    <a:bodyPr/>
                    <a:lstStyle/>
                    <a:p>
                      <a:pPr algn="l"/>
                      <a:r>
                        <a:rPr lang="en-US" dirty="0"/>
                        <a:t>    </a:t>
                      </a:r>
                      <a:r>
                        <a:rPr lang="en-US" dirty="0" smtClean="0"/>
                        <a:t>Work</a:t>
                      </a:r>
                      <a:r>
                        <a:rPr lang="en-US" baseline="0" dirty="0" smtClean="0"/>
                        <a:t> in process</a:t>
                      </a:r>
                      <a:endParaRPr lang="en-US" dirty="0"/>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is-IS" smtClean="0"/>
                        <a:t>2,893</a:t>
                      </a:r>
                      <a:endParaRPr lang="is-IS"/>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fi-FI" dirty="0" smtClean="0"/>
                        <a:t>2,375</a:t>
                      </a:r>
                      <a:endParaRPr lang="fi-FI" dirty="0"/>
                    </a:p>
                  </a:txBody>
                  <a:tcPr>
                    <a:lnL>
                      <a:noFill/>
                    </a:lnL>
                    <a:lnR>
                      <a:noFill/>
                    </a:lnR>
                    <a:lnT>
                      <a:noFill/>
                    </a:lnT>
                    <a:lnB>
                      <a:noFill/>
                    </a:lnB>
                    <a:lnTlToBr w="12700" cmpd="sng">
                      <a:noFill/>
                      <a:prstDash val="solid"/>
                    </a:lnTlToBr>
                    <a:lnBlToTr w="12700" cmpd="sng">
                      <a:noFill/>
                      <a:prstDash val="solid"/>
                    </a:lnBlToTr>
                    <a:solidFill>
                      <a:srgbClr val="CDE7F3"/>
                    </a:solidFill>
                  </a:tcPr>
                </a:tc>
                <a:extLst>
                  <a:ext uri="{0D108BD9-81ED-4DB2-BD59-A6C34878D82A}">
                    <a16:rowId xmlns="" xmlns:a16="http://schemas.microsoft.com/office/drawing/2014/main" val="10004"/>
                  </a:ext>
                </a:extLst>
              </a:tr>
              <a:tr h="350136">
                <a:tc>
                  <a:txBody>
                    <a:bodyPr/>
                    <a:lstStyle/>
                    <a:p>
                      <a:pPr algn="l"/>
                      <a:r>
                        <a:rPr lang="en-US" dirty="0" smtClean="0"/>
                        <a:t>    Finished goods</a:t>
                      </a:r>
                      <a:endParaRPr lang="en-US" dirty="0"/>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is-IS" u="sng" smtClean="0"/>
                        <a:t>    1,742</a:t>
                      </a:r>
                      <a:endParaRPr lang="is-IS" u="sng" dirty="0"/>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is-IS" u="sng" smtClean="0"/>
                        <a:t>     1,436</a:t>
                      </a:r>
                      <a:endParaRPr lang="is-IS" u="sng" dirty="0"/>
                    </a:p>
                  </a:txBody>
                  <a:tcPr>
                    <a:lnL>
                      <a:noFill/>
                    </a:lnL>
                    <a:lnR>
                      <a:noFill/>
                    </a:lnR>
                    <a:lnT>
                      <a:noFill/>
                    </a:lnT>
                    <a:lnB>
                      <a:noFill/>
                    </a:lnB>
                    <a:lnTlToBr w="12700" cmpd="sng">
                      <a:noFill/>
                      <a:prstDash val="solid"/>
                    </a:lnTlToBr>
                    <a:lnBlToTr w="12700" cmpd="sng">
                      <a:noFill/>
                      <a:prstDash val="solid"/>
                    </a:lnBlToTr>
                    <a:solidFill>
                      <a:srgbClr val="CDE7F3"/>
                    </a:solidFill>
                  </a:tcPr>
                </a:tc>
                <a:extLst>
                  <a:ext uri="{0D108BD9-81ED-4DB2-BD59-A6C34878D82A}">
                    <a16:rowId xmlns="" xmlns:a16="http://schemas.microsoft.com/office/drawing/2014/main" val="10008"/>
                  </a:ext>
                </a:extLst>
              </a:tr>
              <a:tr h="350136">
                <a:tc>
                  <a:txBody>
                    <a:bodyPr/>
                    <a:lstStyle/>
                    <a:p>
                      <a:pPr algn="l"/>
                      <a:r>
                        <a:rPr lang="en-US" dirty="0"/>
                        <a:t>         Total </a:t>
                      </a:r>
                      <a:r>
                        <a:rPr lang="en-US" dirty="0" smtClean="0"/>
                        <a:t>inventories</a:t>
                      </a:r>
                      <a:endParaRPr lang="en-US" dirty="0"/>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en-US" u="dbl" baseline="0" dirty="0" smtClean="0"/>
                        <a:t> $5,167</a:t>
                      </a:r>
                      <a:endParaRPr lang="en-US" u="dbl" baseline="0" dirty="0"/>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en-US" u="dbl" baseline="0" dirty="0" smtClean="0"/>
                        <a:t>   $4,273 </a:t>
                      </a:r>
                      <a:endParaRPr lang="en-US" u="dbl" baseline="0" dirty="0"/>
                    </a:p>
                  </a:txBody>
                  <a:tcPr>
                    <a:lnL>
                      <a:noFill/>
                    </a:lnL>
                    <a:lnR>
                      <a:noFill/>
                    </a:lnR>
                    <a:lnT>
                      <a:noFill/>
                    </a:lnT>
                    <a:lnB>
                      <a:noFill/>
                    </a:lnB>
                    <a:lnTlToBr w="12700" cmpd="sng">
                      <a:noFill/>
                      <a:prstDash val="solid"/>
                    </a:lnTlToBr>
                    <a:lnBlToTr w="12700" cmpd="sng">
                      <a:noFill/>
                      <a:prstDash val="solid"/>
                    </a:lnBlToTr>
                    <a:solidFill>
                      <a:srgbClr val="CDE7F3"/>
                    </a:solidFill>
                  </a:tcPr>
                </a:tc>
                <a:extLst>
                  <a:ext uri="{0D108BD9-81ED-4DB2-BD59-A6C34878D82A}">
                    <a16:rowId xmlns="" xmlns:a16="http://schemas.microsoft.com/office/drawing/2014/main" val="10009"/>
                  </a:ext>
                </a:extLst>
              </a:tr>
            </a:tbl>
          </a:graphicData>
        </a:graphic>
      </p:graphicFrame>
      <p:sp>
        <p:nvSpPr>
          <p:cNvPr id="18" name="Rectangle 17"/>
          <p:cNvSpPr/>
          <p:nvPr/>
        </p:nvSpPr>
        <p:spPr>
          <a:xfrm>
            <a:off x="1521918" y="5201857"/>
            <a:ext cx="2001738" cy="1012144"/>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3842450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par>
                                <p:cTn id="12" presetID="1" presetClass="entr" presetSubtype="0" fill="hold" nodeType="withEffect">
                                  <p:stCondLst>
                                    <p:cond delay="0"/>
                                  </p:stCondLst>
                                  <p:childTnLst>
                                    <p:set>
                                      <p:cBhvr>
                                        <p:cTn id="13"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Prepaid Expenses</a:t>
            </a:r>
          </a:p>
        </p:txBody>
      </p:sp>
      <p:sp>
        <p:nvSpPr>
          <p:cNvPr id="3" name="Content Placeholder 2"/>
          <p:cNvSpPr>
            <a:spLocks noGrp="1"/>
          </p:cNvSpPr>
          <p:nvPr>
            <p:ph idx="1"/>
          </p:nvPr>
        </p:nvSpPr>
        <p:spPr/>
        <p:txBody>
          <a:bodyPr/>
          <a:lstStyle/>
          <a:p>
            <a:pPr marL="457200" lvl="2" indent="-457200">
              <a:lnSpc>
                <a:spcPct val="80000"/>
              </a:lnSpc>
              <a:spcBef>
                <a:spcPts val="1000"/>
              </a:spcBef>
            </a:pPr>
            <a:r>
              <a:rPr lang="en-US" dirty="0">
                <a:solidFill>
                  <a:prstClr val="black"/>
                </a:solidFill>
              </a:rPr>
              <a:t>Represent assets </a:t>
            </a:r>
            <a:r>
              <a:rPr lang="en-IN" dirty="0">
                <a:solidFill>
                  <a:prstClr val="black"/>
                </a:solidFill>
              </a:rPr>
              <a:t>recorded when expenses are </a:t>
            </a:r>
            <a:r>
              <a:rPr lang="en-IN" b="1" dirty="0">
                <a:solidFill>
                  <a:srgbClr val="C00000"/>
                </a:solidFill>
              </a:rPr>
              <a:t>paid in advance </a:t>
            </a:r>
            <a:r>
              <a:rPr lang="en-IN" dirty="0">
                <a:solidFill>
                  <a:prstClr val="black"/>
                </a:solidFill>
              </a:rPr>
              <a:t>creating benefits beyond the current period</a:t>
            </a:r>
          </a:p>
          <a:p>
            <a:pPr marL="457200" lvl="2" indent="-457200">
              <a:lnSpc>
                <a:spcPct val="80000"/>
              </a:lnSpc>
              <a:spcBef>
                <a:spcPts val="1000"/>
              </a:spcBef>
            </a:pPr>
            <a:r>
              <a:rPr lang="en-IN" dirty="0">
                <a:solidFill>
                  <a:prstClr val="black"/>
                </a:solidFill>
              </a:rPr>
              <a:t>Current or noncurrent depends on when its benefits will be realized</a:t>
            </a:r>
          </a:p>
          <a:p>
            <a:pPr marL="0" lvl="2" indent="0">
              <a:lnSpc>
                <a:spcPct val="80000"/>
              </a:lnSpc>
              <a:spcBef>
                <a:spcPts val="1000"/>
              </a:spcBef>
              <a:buNone/>
            </a:pPr>
            <a:endParaRPr lang="en-IN" b="1" dirty="0" smtClean="0">
              <a:solidFill>
                <a:srgbClr val="C00000"/>
              </a:solidFill>
            </a:endParaRPr>
          </a:p>
          <a:p>
            <a:pPr marL="0" lvl="2" indent="0">
              <a:lnSpc>
                <a:spcPct val="80000"/>
              </a:lnSpc>
              <a:spcBef>
                <a:spcPts val="1000"/>
              </a:spcBef>
              <a:buNone/>
            </a:pPr>
            <a:r>
              <a:rPr lang="en-IN" b="1" dirty="0" smtClean="0">
                <a:solidFill>
                  <a:srgbClr val="C00000"/>
                </a:solidFill>
              </a:rPr>
              <a:t>Examples</a:t>
            </a:r>
            <a:endParaRPr lang="en-IN" dirty="0">
              <a:solidFill>
                <a:srgbClr val="C00000"/>
              </a:solidFill>
            </a:endParaRPr>
          </a:p>
          <a:p>
            <a:pPr marL="0" lvl="2" indent="117475">
              <a:lnSpc>
                <a:spcPct val="80000"/>
              </a:lnSpc>
              <a:spcBef>
                <a:spcPts val="1000"/>
              </a:spcBef>
              <a:buNone/>
            </a:pPr>
            <a:r>
              <a:rPr lang="en-IN" dirty="0">
                <a:solidFill>
                  <a:prstClr val="black"/>
                </a:solidFill>
              </a:rPr>
              <a:t>Prepaid rent and prepaid insurance</a:t>
            </a:r>
          </a:p>
          <a:p>
            <a:endParaRPr lang="en-US"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LO3-2</a:t>
            </a:r>
          </a:p>
        </p:txBody>
      </p:sp>
    </p:spTree>
    <p:extLst>
      <p:ext uri="{BB962C8B-B14F-4D97-AF65-F5344CB8AC3E}">
        <p14:creationId xmlns:p14="http://schemas.microsoft.com/office/powerpoint/2010/main" val="21728651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solidFill>
            <a:srgbClr val="F2F2F2"/>
          </a:solidFill>
        </p:spPr>
        <p:txBody>
          <a:bodyPr>
            <a:normAutofit/>
          </a:bodyPr>
          <a:lstStyle/>
          <a:p>
            <a:pPr marL="0" lvl="0" indent="0">
              <a:buClr>
                <a:srgbClr val="3333CC"/>
              </a:buClr>
              <a:buNone/>
            </a:pPr>
            <a:r>
              <a:rPr lang="en-US" sz="2500" kern="0" dirty="0">
                <a:solidFill>
                  <a:srgbClr val="000000"/>
                </a:solidFill>
              </a:rPr>
              <a:t>Current assets include cash and all other assets expected to become cash or be consumed: </a:t>
            </a:r>
          </a:p>
          <a:p>
            <a:pPr marL="514350" lvl="0" indent="-514350">
              <a:buFont typeface="+mj-lt"/>
              <a:buAutoNum type="alphaLcPeriod"/>
            </a:pPr>
            <a:r>
              <a:rPr lang="en-US" sz="2500" kern="0" dirty="0" smtClean="0">
                <a:solidFill>
                  <a:srgbClr val="000000"/>
                </a:solidFill>
              </a:rPr>
              <a:t>Within </a:t>
            </a:r>
            <a:r>
              <a:rPr lang="en-US" sz="2500" kern="0" dirty="0">
                <a:solidFill>
                  <a:srgbClr val="000000"/>
                </a:solidFill>
              </a:rPr>
              <a:t>one </a:t>
            </a:r>
            <a:r>
              <a:rPr lang="en-US" sz="2500" kern="0" dirty="0" smtClean="0">
                <a:solidFill>
                  <a:srgbClr val="000000"/>
                </a:solidFill>
              </a:rPr>
              <a:t>year</a:t>
            </a:r>
            <a:endParaRPr lang="en-US" sz="2500" kern="0" dirty="0">
              <a:solidFill>
                <a:srgbClr val="000000"/>
              </a:solidFill>
            </a:endParaRPr>
          </a:p>
          <a:p>
            <a:pPr marL="514350" lvl="0" indent="-514350">
              <a:buFont typeface="+mj-lt"/>
              <a:buAutoNum type="alphaLcPeriod"/>
            </a:pPr>
            <a:r>
              <a:rPr lang="en-US" sz="2500" kern="0" dirty="0" smtClean="0">
                <a:solidFill>
                  <a:srgbClr val="000000"/>
                </a:solidFill>
              </a:rPr>
              <a:t>Within </a:t>
            </a:r>
            <a:r>
              <a:rPr lang="en-US" sz="2500" kern="0" dirty="0">
                <a:solidFill>
                  <a:srgbClr val="000000"/>
                </a:solidFill>
              </a:rPr>
              <a:t>one operating </a:t>
            </a:r>
            <a:r>
              <a:rPr lang="en-US" sz="2500" kern="0" dirty="0" smtClean="0">
                <a:solidFill>
                  <a:srgbClr val="000000"/>
                </a:solidFill>
              </a:rPr>
              <a:t>cycle</a:t>
            </a:r>
            <a:endParaRPr lang="en-US" sz="2500" kern="0" dirty="0">
              <a:solidFill>
                <a:srgbClr val="000000"/>
              </a:solidFill>
            </a:endParaRPr>
          </a:p>
          <a:p>
            <a:pPr marL="514350" lvl="0" indent="-514350">
              <a:buFont typeface="+mj-lt"/>
              <a:buAutoNum type="alphaLcPeriod"/>
            </a:pPr>
            <a:r>
              <a:rPr lang="en-US" sz="2500" kern="0" dirty="0" smtClean="0">
                <a:solidFill>
                  <a:srgbClr val="000000"/>
                </a:solidFill>
              </a:rPr>
              <a:t>Within </a:t>
            </a:r>
            <a:r>
              <a:rPr lang="en-US" sz="2500" kern="0" dirty="0">
                <a:solidFill>
                  <a:srgbClr val="000000"/>
                </a:solidFill>
              </a:rPr>
              <a:t>one year or one operating cycle, whichever is </a:t>
            </a:r>
            <a:r>
              <a:rPr lang="en-US" sz="2500" kern="0" dirty="0" smtClean="0">
                <a:solidFill>
                  <a:srgbClr val="000000"/>
                </a:solidFill>
              </a:rPr>
              <a:t>shorter </a:t>
            </a:r>
            <a:endParaRPr lang="en-US" sz="2500" kern="0" dirty="0">
              <a:solidFill>
                <a:srgbClr val="000000"/>
              </a:solidFill>
            </a:endParaRPr>
          </a:p>
          <a:p>
            <a:pPr marL="514350" lvl="0" indent="-514350">
              <a:buFont typeface="+mj-lt"/>
              <a:buAutoNum type="alphaLcPeriod"/>
            </a:pPr>
            <a:r>
              <a:rPr lang="en-US" sz="2500" kern="0" dirty="0" smtClean="0">
                <a:solidFill>
                  <a:srgbClr val="000000"/>
                </a:solidFill>
              </a:rPr>
              <a:t>Within </a:t>
            </a:r>
            <a:r>
              <a:rPr lang="en-US" sz="2500" kern="0" dirty="0">
                <a:solidFill>
                  <a:srgbClr val="000000"/>
                </a:solidFill>
              </a:rPr>
              <a:t>one year or one operating cycle, whichever is </a:t>
            </a:r>
            <a:r>
              <a:rPr lang="en-US" sz="2500" kern="0" dirty="0" smtClean="0">
                <a:solidFill>
                  <a:srgbClr val="000000"/>
                </a:solidFill>
              </a:rPr>
              <a:t>longer</a:t>
            </a:r>
            <a:endParaRPr lang="en-US" sz="2500" kern="0" dirty="0">
              <a:solidFill>
                <a:srgbClr val="000000"/>
              </a:solidFill>
              <a:latin typeface="Tahoma"/>
            </a:endParaRPr>
          </a:p>
          <a:p>
            <a:pPr marL="0" indent="0">
              <a:buNone/>
            </a:pPr>
            <a:endParaRPr lang="en-US" sz="2600"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LO3-2</a:t>
            </a:r>
          </a:p>
        </p:txBody>
      </p:sp>
      <p:sp>
        <p:nvSpPr>
          <p:cNvPr id="11" name="Oval 10"/>
          <p:cNvSpPr/>
          <p:nvPr/>
        </p:nvSpPr>
        <p:spPr bwMode="auto">
          <a:xfrm>
            <a:off x="754817" y="4050869"/>
            <a:ext cx="416406" cy="390191"/>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2" name="Title 1"/>
          <p:cNvSpPr>
            <a:spLocks noGrp="1"/>
          </p:cNvSpPr>
          <p:nvPr>
            <p:ph type="title"/>
          </p:nvPr>
        </p:nvSpPr>
        <p:spPr/>
        <p:txBody>
          <a:bodyPr/>
          <a:lstStyle/>
          <a:p>
            <a:pPr algn="ctr"/>
            <a:r>
              <a:rPr lang="en-US" altLang="en-US" sz="3200" b="1" dirty="0"/>
              <a:t>Concept </a:t>
            </a:r>
            <a:r>
              <a:rPr lang="en-US" altLang="en-US" sz="3200" b="1" dirty="0" smtClean="0"/>
              <a:t>Check: Current Assets</a:t>
            </a:r>
            <a:endParaRPr lang="en-US" sz="3200" b="1" dirty="0"/>
          </a:p>
        </p:txBody>
      </p:sp>
      <p:sp>
        <p:nvSpPr>
          <p:cNvPr id="6" name="TextBox 5"/>
          <p:cNvSpPr txBox="1"/>
          <p:nvPr/>
        </p:nvSpPr>
        <p:spPr>
          <a:xfrm>
            <a:off x="814329" y="4864179"/>
            <a:ext cx="7937628" cy="1754327"/>
          </a:xfrm>
          <a:prstGeom prst="rect">
            <a:avLst/>
          </a:prstGeom>
          <a:solidFill>
            <a:srgbClr val="FDEADA"/>
          </a:solidFill>
          <a:ln w="6350">
            <a:solidFill>
              <a:srgbClr val="000000"/>
            </a:solidFill>
          </a:ln>
        </p:spPr>
        <p:txBody>
          <a:bodyPr wrap="square" rtlCol="0">
            <a:spAutoFit/>
          </a:bodyPr>
          <a:lstStyle/>
          <a:p>
            <a:pPr eaLnBrk="0" fontAlgn="auto" hangingPunct="0">
              <a:spcBef>
                <a:spcPts val="0"/>
              </a:spcBef>
              <a:spcAft>
                <a:spcPts val="0"/>
              </a:spcAft>
              <a:defRPr/>
            </a:pPr>
            <a:r>
              <a:rPr lang="en-US" kern="0" dirty="0" smtClean="0">
                <a:solidFill>
                  <a:srgbClr val="000000"/>
                </a:solidFill>
              </a:rPr>
              <a:t>The correct answer is </a:t>
            </a:r>
            <a:r>
              <a:rPr lang="en-US" i="1" kern="0" dirty="0" smtClean="0">
                <a:solidFill>
                  <a:srgbClr val="000000"/>
                </a:solidFill>
              </a:rPr>
              <a:t>d</a:t>
            </a:r>
            <a:r>
              <a:rPr lang="en-US" kern="0" dirty="0" smtClean="0">
                <a:solidFill>
                  <a:srgbClr val="000000"/>
                </a:solidFill>
              </a:rPr>
              <a:t>. The criterion </a:t>
            </a:r>
            <a:r>
              <a:rPr lang="en-US" kern="0" dirty="0">
                <a:solidFill>
                  <a:srgbClr val="000000"/>
                </a:solidFill>
              </a:rPr>
              <a:t>used to classify an asset as current is whether that asset will be consumed or converted within one year or the operating </a:t>
            </a:r>
            <a:r>
              <a:rPr lang="en-US" kern="0" dirty="0" smtClean="0">
                <a:solidFill>
                  <a:srgbClr val="000000"/>
                </a:solidFill>
              </a:rPr>
              <a:t>cycle, </a:t>
            </a:r>
            <a:r>
              <a:rPr lang="en-US" kern="0" dirty="0">
                <a:solidFill>
                  <a:srgbClr val="000000"/>
                </a:solidFill>
              </a:rPr>
              <a:t>whichever is longer. For most companies, one year will be longer than the operating cycle. However, companies constructing very large long-term assets such as ships or airplanes may have operating cycles exceeding one year</a:t>
            </a:r>
            <a:r>
              <a:rPr lang="en-US" kern="0" dirty="0" smtClean="0">
                <a:solidFill>
                  <a:srgbClr val="000000"/>
                </a:solidFill>
              </a:rPr>
              <a:t>.</a:t>
            </a:r>
            <a:endParaRPr lang="en-US" kern="0" dirty="0">
              <a:solidFill>
                <a:srgbClr val="000000"/>
              </a:solidFill>
            </a:endParaRPr>
          </a:p>
        </p:txBody>
      </p:sp>
    </p:spTree>
    <p:extLst>
      <p:ext uri="{BB962C8B-B14F-4D97-AF65-F5344CB8AC3E}">
        <p14:creationId xmlns:p14="http://schemas.microsoft.com/office/powerpoint/2010/main" val="4050621558"/>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14:bounceEnd="20000">
                                          <p:cBhvr additive="base">
                                            <p:cTn id="7" dur="2000" fill="hold"/>
                                            <p:tgtEl>
                                              <p:spTgt spid="11"/>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11"/>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6"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2000" fill="hold"/>
                                            <p:tgtEl>
                                              <p:spTgt spid="11"/>
                                            </p:tgtEl>
                                            <p:attrNameLst>
                                              <p:attrName>ppt_x</p:attrName>
                                            </p:attrNameLst>
                                          </p:cBhvr>
                                          <p:tavLst>
                                            <p:tav tm="0">
                                              <p:val>
                                                <p:strVal val="1+#ppt_w/2"/>
                                              </p:val>
                                            </p:tav>
                                            <p:tav tm="100000">
                                              <p:val>
                                                <p:strVal val="#ppt_x"/>
                                              </p:val>
                                            </p:tav>
                                          </p:tavLst>
                                        </p:anim>
                                        <p:anim calcmode="lin" valueType="num">
                                          <p:cBhvr additive="base">
                                            <p:cTn id="8" dur="2000" fill="hold"/>
                                            <p:tgtEl>
                                              <p:spTgt spid="11"/>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6" grpId="0" animBg="1"/>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t>Long-Term </a:t>
            </a:r>
            <a:r>
              <a:rPr lang="en-US" sz="3200" dirty="0"/>
              <a:t>Assets</a:t>
            </a:r>
          </a:p>
        </p:txBody>
      </p:sp>
      <p:sp>
        <p:nvSpPr>
          <p:cNvPr id="3" name="Content Placeholder 2"/>
          <p:cNvSpPr>
            <a:spLocks noGrp="1"/>
          </p:cNvSpPr>
          <p:nvPr>
            <p:ph idx="1"/>
          </p:nvPr>
        </p:nvSpPr>
        <p:spPr>
          <a:xfrm>
            <a:off x="801734" y="1269814"/>
            <a:ext cx="8094616" cy="4502150"/>
          </a:xfrm>
        </p:spPr>
        <p:txBody>
          <a:bodyPr/>
          <a:lstStyle/>
          <a:p>
            <a:r>
              <a:rPr lang="en-IN" sz="2600" dirty="0"/>
              <a:t>Assets expected to provide </a:t>
            </a:r>
            <a:r>
              <a:rPr lang="en-IN" sz="2600" b="1" dirty="0">
                <a:solidFill>
                  <a:srgbClr val="C00000"/>
                </a:solidFill>
              </a:rPr>
              <a:t>economic benefits beyond the next </a:t>
            </a:r>
            <a:r>
              <a:rPr lang="en-IN" sz="2600" b="1" dirty="0" smtClean="0">
                <a:solidFill>
                  <a:srgbClr val="C00000"/>
                </a:solidFill>
              </a:rPr>
              <a:t>year</a:t>
            </a:r>
            <a:r>
              <a:rPr lang="en-IN" sz="2600" dirty="0" smtClean="0"/>
              <a:t> </a:t>
            </a:r>
            <a:r>
              <a:rPr lang="en-IN" sz="2600" dirty="0"/>
              <a:t>or operating </a:t>
            </a:r>
            <a:r>
              <a:rPr lang="en-US" sz="2600" dirty="0" smtClean="0"/>
              <a:t>cycle</a:t>
            </a:r>
            <a:endParaRPr lang="en-US" sz="2600" dirty="0"/>
          </a:p>
          <a:p>
            <a:r>
              <a:rPr lang="en-US" sz="2600" dirty="0"/>
              <a:t>Typical classifications </a:t>
            </a:r>
            <a:r>
              <a:rPr lang="en-US" sz="2600" dirty="0" smtClean="0"/>
              <a:t>include:</a:t>
            </a:r>
            <a:endParaRPr lang="en-US" sz="2600" dirty="0"/>
          </a:p>
          <a:p>
            <a:pPr marL="457200" lvl="1" indent="0">
              <a:buNone/>
            </a:pPr>
            <a:r>
              <a:rPr lang="en-US" sz="2400" dirty="0" smtClean="0"/>
              <a:t>– Investments                 – Property</a:t>
            </a:r>
            <a:r>
              <a:rPr lang="en-US" sz="2400" dirty="0"/>
              <a:t>, Plant, and Equipment</a:t>
            </a:r>
          </a:p>
          <a:p>
            <a:pPr marL="457200" lvl="1" indent="0">
              <a:buNone/>
            </a:pPr>
            <a:r>
              <a:rPr lang="en-US" sz="2400" dirty="0" smtClean="0"/>
              <a:t>– Intangible Assets         – Other </a:t>
            </a:r>
            <a:r>
              <a:rPr lang="en-US" sz="2400" dirty="0"/>
              <a:t>Assets</a:t>
            </a:r>
          </a:p>
          <a:p>
            <a:endParaRPr lang="en-US"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LO3-2</a:t>
            </a:r>
          </a:p>
        </p:txBody>
      </p:sp>
      <p:graphicFrame>
        <p:nvGraphicFramePr>
          <p:cNvPr id="5" name="Table 4"/>
          <p:cNvGraphicFramePr>
            <a:graphicFrameLocks noGrp="1"/>
          </p:cNvGraphicFramePr>
          <p:nvPr>
            <p:extLst>
              <p:ext uri="{D42A27DB-BD31-4B8C-83A1-F6EECF244321}">
                <p14:modId xmlns:p14="http://schemas.microsoft.com/office/powerpoint/2010/main" val="463063618"/>
              </p:ext>
            </p:extLst>
          </p:nvPr>
        </p:nvGraphicFramePr>
        <p:xfrm>
          <a:off x="586020" y="3358778"/>
          <a:ext cx="8318127" cy="3200400"/>
        </p:xfrm>
        <a:graphic>
          <a:graphicData uri="http://schemas.openxmlformats.org/drawingml/2006/table">
            <a:tbl>
              <a:tblPr/>
              <a:tblGrid>
                <a:gridCol w="4821892">
                  <a:extLst>
                    <a:ext uri="{9D8B030D-6E8A-4147-A177-3AD203B41FA5}">
                      <a16:colId xmlns="" xmlns:a16="http://schemas.microsoft.com/office/drawing/2014/main" val="20000"/>
                    </a:ext>
                  </a:extLst>
                </a:gridCol>
                <a:gridCol w="1882588">
                  <a:extLst>
                    <a:ext uri="{9D8B030D-6E8A-4147-A177-3AD203B41FA5}">
                      <a16:colId xmlns="" xmlns:a16="http://schemas.microsoft.com/office/drawing/2014/main" val="20001"/>
                    </a:ext>
                  </a:extLst>
                </a:gridCol>
                <a:gridCol w="1613647">
                  <a:extLst>
                    <a:ext uri="{9D8B030D-6E8A-4147-A177-3AD203B41FA5}">
                      <a16:colId xmlns="" xmlns:a16="http://schemas.microsoft.com/office/drawing/2014/main" val="20002"/>
                    </a:ext>
                  </a:extLst>
                </a:gridCol>
              </a:tblGrid>
              <a:tr h="612739">
                <a:tc>
                  <a:txBody>
                    <a:bodyPr/>
                    <a:lstStyle/>
                    <a:p>
                      <a:pPr algn="l"/>
                      <a:endParaRPr lang="en-US" dirty="0"/>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ctr"/>
                      <a:r>
                        <a:rPr lang="en-US" b="1" dirty="0" smtClean="0"/>
                        <a:t>       December</a:t>
                      </a:r>
                      <a:r>
                        <a:rPr lang="en-US" b="1" baseline="0" dirty="0" smtClean="0"/>
                        <a:t> 26</a:t>
                      </a:r>
                      <a:r>
                        <a:rPr lang="en-US" b="1" dirty="0" smtClean="0"/>
                        <a:t>,</a:t>
                      </a:r>
                      <a:r>
                        <a:rPr lang="en-US" b="1" dirty="0"/>
                        <a:t/>
                      </a:r>
                      <a:br>
                        <a:rPr lang="en-US" b="1" dirty="0"/>
                      </a:br>
                      <a:r>
                        <a:rPr lang="en-US" b="1" dirty="0" smtClean="0"/>
                        <a:t>           2015</a:t>
                      </a:r>
                      <a:endParaRPr lang="en-US" dirty="0"/>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ctr"/>
                      <a:r>
                        <a:rPr lang="en-US" b="1" dirty="0" smtClean="0"/>
                        <a:t> December 27,</a:t>
                      </a:r>
                      <a:r>
                        <a:rPr lang="en-US" b="1" dirty="0"/>
                        <a:t/>
                      </a:r>
                      <a:br>
                        <a:rPr lang="en-US" b="1" dirty="0"/>
                      </a:br>
                      <a:r>
                        <a:rPr lang="en-US" b="1" dirty="0"/>
                        <a:t>2014</a:t>
                      </a:r>
                      <a:endParaRPr lang="en-US" dirty="0"/>
                    </a:p>
                  </a:txBody>
                  <a:tcPr>
                    <a:lnL>
                      <a:noFill/>
                    </a:lnL>
                    <a:lnR>
                      <a:noFill/>
                    </a:lnR>
                    <a:lnT>
                      <a:noFill/>
                    </a:lnT>
                    <a:lnB>
                      <a:noFill/>
                    </a:lnB>
                    <a:lnTlToBr w="12700" cmpd="sng">
                      <a:noFill/>
                      <a:prstDash val="solid"/>
                    </a:lnTlToBr>
                    <a:lnBlToTr w="12700" cmpd="sng">
                      <a:noFill/>
                      <a:prstDash val="solid"/>
                    </a:lnBlToTr>
                    <a:solidFill>
                      <a:srgbClr val="CDE7F3"/>
                    </a:solidFill>
                  </a:tcPr>
                </a:tc>
                <a:extLst>
                  <a:ext uri="{0D108BD9-81ED-4DB2-BD59-A6C34878D82A}">
                    <a16:rowId xmlns="" xmlns:a16="http://schemas.microsoft.com/office/drawing/2014/main" val="10000"/>
                  </a:ext>
                </a:extLst>
              </a:tr>
              <a:tr h="350136">
                <a:tc>
                  <a:txBody>
                    <a:bodyPr/>
                    <a:lstStyle/>
                    <a:p>
                      <a:pPr algn="l"/>
                      <a:r>
                        <a:rPr lang="en-US" dirty="0" smtClean="0"/>
                        <a:t>(In </a:t>
                      </a:r>
                      <a:r>
                        <a:rPr lang="en-US" dirty="0"/>
                        <a:t>millions)</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sk-SK"/>
                        <a:t> </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sk-SK" dirty="0"/>
                        <a:t> </a:t>
                      </a:r>
                    </a:p>
                  </a:txBody>
                  <a:tcPr>
                    <a:lnL>
                      <a:noFill/>
                    </a:lnL>
                    <a:lnR>
                      <a:noFill/>
                    </a:lnR>
                    <a:lnT>
                      <a:noFill/>
                    </a:lnT>
                    <a:lnB>
                      <a:noFill/>
                    </a:lnB>
                    <a:lnTlToBr w="12700" cmpd="sng">
                      <a:noFill/>
                      <a:prstDash val="solid"/>
                    </a:lnTlToBr>
                    <a:lnBlToTr w="12700" cmpd="sng">
                      <a:noFill/>
                      <a:prstDash val="solid"/>
                    </a:lnBlToTr>
                    <a:solidFill>
                      <a:srgbClr val="CDE7F3"/>
                    </a:solidFill>
                  </a:tcPr>
                </a:tc>
                <a:extLst>
                  <a:ext uri="{0D108BD9-81ED-4DB2-BD59-A6C34878D82A}">
                    <a16:rowId xmlns="" xmlns:a16="http://schemas.microsoft.com/office/drawing/2014/main" val="10001"/>
                  </a:ext>
                </a:extLst>
              </a:tr>
              <a:tr h="350136">
                <a:tc>
                  <a:txBody>
                    <a:bodyPr/>
                    <a:lstStyle/>
                    <a:p>
                      <a:pPr algn="l"/>
                      <a:r>
                        <a:rPr lang="en-US" b="1" dirty="0" smtClean="0"/>
                        <a:t>Long-term assets:</a:t>
                      </a:r>
                      <a:endParaRPr lang="en-US" b="1" dirty="0"/>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endParaRPr lang="en-US" dirty="0"/>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endParaRPr lang="en-US" dirty="0"/>
                    </a:p>
                  </a:txBody>
                  <a:tcPr>
                    <a:lnL>
                      <a:noFill/>
                    </a:lnL>
                    <a:lnR>
                      <a:noFill/>
                    </a:lnR>
                    <a:lnT>
                      <a:noFill/>
                    </a:lnT>
                    <a:lnB>
                      <a:noFill/>
                    </a:lnB>
                    <a:lnTlToBr w="12700" cmpd="sng">
                      <a:noFill/>
                      <a:prstDash val="solid"/>
                    </a:lnTlToBr>
                    <a:lnBlToTr w="12700" cmpd="sng">
                      <a:noFill/>
                      <a:prstDash val="solid"/>
                    </a:lnBlToTr>
                    <a:solidFill>
                      <a:srgbClr val="CDE7F3"/>
                    </a:solidFill>
                  </a:tcPr>
                </a:tc>
              </a:tr>
              <a:tr h="350136">
                <a:tc>
                  <a:txBody>
                    <a:bodyPr/>
                    <a:lstStyle/>
                    <a:p>
                      <a:pPr algn="l"/>
                      <a:r>
                        <a:rPr lang="en-US" dirty="0"/>
                        <a:t>    </a:t>
                      </a:r>
                      <a:r>
                        <a:rPr lang="en-US" dirty="0" smtClean="0"/>
                        <a:t>Property,</a:t>
                      </a:r>
                      <a:r>
                        <a:rPr lang="en-US" baseline="0" dirty="0" smtClean="0"/>
                        <a:t> plant, and equipment, net</a:t>
                      </a:r>
                      <a:endParaRPr lang="en-US" dirty="0"/>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en-US" dirty="0"/>
                        <a:t>$ </a:t>
                      </a:r>
                      <a:r>
                        <a:rPr lang="en-US" dirty="0" smtClean="0"/>
                        <a:t>3,011</a:t>
                      </a:r>
                      <a:endParaRPr lang="en-US" dirty="0"/>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en-US" dirty="0"/>
                        <a:t>$ </a:t>
                      </a:r>
                      <a:r>
                        <a:rPr lang="en-US" dirty="0" smtClean="0"/>
                        <a:t>2,834</a:t>
                      </a:r>
                      <a:endParaRPr lang="en-US" dirty="0"/>
                    </a:p>
                  </a:txBody>
                  <a:tcPr>
                    <a:lnL>
                      <a:noFill/>
                    </a:lnL>
                    <a:lnR>
                      <a:noFill/>
                    </a:lnR>
                    <a:lnT>
                      <a:noFill/>
                    </a:lnT>
                    <a:lnB>
                      <a:noFill/>
                    </a:lnB>
                    <a:lnTlToBr w="12700" cmpd="sng">
                      <a:noFill/>
                      <a:prstDash val="solid"/>
                    </a:lnTlToBr>
                    <a:lnBlToTr w="12700" cmpd="sng">
                      <a:noFill/>
                      <a:prstDash val="solid"/>
                    </a:lnBlToTr>
                    <a:solidFill>
                      <a:srgbClr val="CDE7F3"/>
                    </a:solidFill>
                  </a:tcPr>
                </a:tc>
                <a:extLst>
                  <a:ext uri="{0D108BD9-81ED-4DB2-BD59-A6C34878D82A}">
                    <a16:rowId xmlns="" xmlns:a16="http://schemas.microsoft.com/office/drawing/2014/main" val="10003"/>
                  </a:ext>
                </a:extLst>
              </a:tr>
              <a:tr h="350136">
                <a:tc>
                  <a:txBody>
                    <a:bodyPr/>
                    <a:lstStyle/>
                    <a:p>
                      <a:pPr algn="l"/>
                      <a:r>
                        <a:rPr lang="en-US" dirty="0"/>
                        <a:t>    </a:t>
                      </a:r>
                      <a:r>
                        <a:rPr lang="en-US" dirty="0" smtClean="0"/>
                        <a:t>Identifiable</a:t>
                      </a:r>
                      <a:r>
                        <a:rPr lang="en-US" baseline="0" dirty="0" smtClean="0"/>
                        <a:t> intangible assets</a:t>
                      </a:r>
                      <a:endParaRPr lang="en-US" dirty="0"/>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is-IS" smtClean="0"/>
                        <a:t>281</a:t>
                      </a:r>
                      <a:endParaRPr lang="is-IS"/>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fi-FI" dirty="0" smtClean="0"/>
                        <a:t>282</a:t>
                      </a:r>
                      <a:endParaRPr lang="fi-FI" dirty="0"/>
                    </a:p>
                  </a:txBody>
                  <a:tcPr>
                    <a:lnL>
                      <a:noFill/>
                    </a:lnL>
                    <a:lnR>
                      <a:noFill/>
                    </a:lnR>
                    <a:lnT>
                      <a:noFill/>
                    </a:lnT>
                    <a:lnB>
                      <a:noFill/>
                    </a:lnB>
                    <a:lnTlToBr w="12700" cmpd="sng">
                      <a:noFill/>
                      <a:prstDash val="solid"/>
                    </a:lnTlToBr>
                    <a:lnBlToTr w="12700" cmpd="sng">
                      <a:noFill/>
                      <a:prstDash val="solid"/>
                    </a:lnBlToTr>
                    <a:solidFill>
                      <a:srgbClr val="CDE7F3"/>
                    </a:solidFill>
                  </a:tcPr>
                </a:tc>
                <a:extLst>
                  <a:ext uri="{0D108BD9-81ED-4DB2-BD59-A6C34878D82A}">
                    <a16:rowId xmlns="" xmlns:a16="http://schemas.microsoft.com/office/drawing/2014/main" val="10004"/>
                  </a:ext>
                </a:extLst>
              </a:tr>
              <a:tr h="350136">
                <a:tc>
                  <a:txBody>
                    <a:bodyPr/>
                    <a:lstStyle/>
                    <a:p>
                      <a:pPr algn="l"/>
                      <a:r>
                        <a:rPr lang="en-US" dirty="0" smtClean="0"/>
                        <a:t>    Goodwill</a:t>
                      </a:r>
                      <a:endParaRPr lang="en-US" dirty="0"/>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is-IS" u="none" smtClean="0"/>
                        <a:t>    131</a:t>
                      </a:r>
                      <a:endParaRPr lang="is-IS" u="none" dirty="0"/>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is-IS" u="none" smtClean="0"/>
                        <a:t>     131</a:t>
                      </a:r>
                      <a:endParaRPr lang="is-IS" u="none" dirty="0"/>
                    </a:p>
                  </a:txBody>
                  <a:tcPr>
                    <a:lnL>
                      <a:noFill/>
                    </a:lnL>
                    <a:lnR>
                      <a:noFill/>
                    </a:lnR>
                    <a:lnT>
                      <a:noFill/>
                    </a:lnT>
                    <a:lnB>
                      <a:noFill/>
                    </a:lnB>
                    <a:lnTlToBr w="12700" cmpd="sng">
                      <a:noFill/>
                      <a:prstDash val="solid"/>
                    </a:lnTlToBr>
                    <a:lnBlToTr w="12700" cmpd="sng">
                      <a:noFill/>
                      <a:prstDash val="solid"/>
                    </a:lnBlToTr>
                    <a:solidFill>
                      <a:srgbClr val="CDE7F3"/>
                    </a:solidFill>
                  </a:tcPr>
                </a:tc>
                <a:extLst>
                  <a:ext uri="{0D108BD9-81ED-4DB2-BD59-A6C34878D82A}">
                    <a16:rowId xmlns="" xmlns:a16="http://schemas.microsoft.com/office/drawing/2014/main" val="10008"/>
                  </a:ext>
                </a:extLst>
              </a:tr>
              <a:tr h="350136">
                <a:tc>
                  <a:txBody>
                    <a:bodyPr/>
                    <a:lstStyle/>
                    <a:p>
                      <a:pPr algn="l"/>
                      <a:r>
                        <a:rPr lang="en-US" dirty="0" smtClean="0"/>
                        <a:t>    Deferred</a:t>
                      </a:r>
                      <a:r>
                        <a:rPr lang="en-US" baseline="0" dirty="0" smtClean="0"/>
                        <a:t> income taxes and other  assets</a:t>
                      </a:r>
                      <a:endParaRPr lang="en-US" dirty="0"/>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is-IS" u="sng" smtClean="0"/>
                        <a:t>    2,201</a:t>
                      </a:r>
                      <a:endParaRPr lang="is-IS" u="sng" dirty="0"/>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is-IS" u="sng" smtClean="0"/>
                        <a:t>     1,651</a:t>
                      </a:r>
                      <a:endParaRPr lang="is-IS" u="sng" dirty="0"/>
                    </a:p>
                  </a:txBody>
                  <a:tcPr>
                    <a:lnL>
                      <a:noFill/>
                    </a:lnL>
                    <a:lnR>
                      <a:noFill/>
                    </a:lnR>
                    <a:lnT>
                      <a:noFill/>
                    </a:lnT>
                    <a:lnB>
                      <a:noFill/>
                    </a:lnB>
                    <a:lnTlToBr w="12700" cmpd="sng">
                      <a:noFill/>
                      <a:prstDash val="solid"/>
                    </a:lnTlToBr>
                    <a:lnBlToTr w="12700" cmpd="sng">
                      <a:noFill/>
                      <a:prstDash val="solid"/>
                    </a:lnBlToTr>
                    <a:solidFill>
                      <a:srgbClr val="CDE7F3"/>
                    </a:solidFill>
                  </a:tcPr>
                </a:tc>
              </a:tr>
              <a:tr h="350136">
                <a:tc>
                  <a:txBody>
                    <a:bodyPr/>
                    <a:lstStyle/>
                    <a:p>
                      <a:pPr algn="l"/>
                      <a:r>
                        <a:rPr lang="en-US" dirty="0"/>
                        <a:t>         Total </a:t>
                      </a:r>
                      <a:r>
                        <a:rPr lang="en-US" dirty="0" smtClean="0"/>
                        <a:t>long-term assets</a:t>
                      </a:r>
                      <a:endParaRPr lang="en-US" dirty="0"/>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en-US" u="dbl" baseline="0" dirty="0" smtClean="0"/>
                        <a:t> $5,624</a:t>
                      </a:r>
                      <a:endParaRPr lang="en-US" u="dbl" baseline="0" dirty="0"/>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en-US" u="dbl" baseline="0" dirty="0" smtClean="0"/>
                        <a:t>   $4,898</a:t>
                      </a:r>
                      <a:endParaRPr lang="en-US" u="dbl" baseline="0" dirty="0"/>
                    </a:p>
                  </a:txBody>
                  <a:tcPr>
                    <a:lnL>
                      <a:noFill/>
                    </a:lnL>
                    <a:lnR>
                      <a:noFill/>
                    </a:lnR>
                    <a:lnT>
                      <a:noFill/>
                    </a:lnT>
                    <a:lnB>
                      <a:noFill/>
                    </a:lnB>
                    <a:lnTlToBr w="12700" cmpd="sng">
                      <a:noFill/>
                      <a:prstDash val="solid"/>
                    </a:lnTlToBr>
                    <a:lnBlToTr w="12700" cmpd="sng">
                      <a:noFill/>
                      <a:prstDash val="solid"/>
                    </a:lnBlToTr>
                    <a:solidFill>
                      <a:srgbClr val="CDE7F3"/>
                    </a:solidFill>
                  </a:tcPr>
                </a:tc>
                <a:extLst>
                  <a:ext uri="{0D108BD9-81ED-4DB2-BD59-A6C34878D82A}">
                    <a16:rowId xmlns="" xmlns:a16="http://schemas.microsoft.com/office/drawing/2014/main" val="10009"/>
                  </a:ext>
                </a:extLst>
              </a:tr>
            </a:tbl>
          </a:graphicData>
        </a:graphic>
      </p:graphicFrame>
      <p:sp>
        <p:nvSpPr>
          <p:cNvPr id="6" name="Rectangle 5"/>
          <p:cNvSpPr/>
          <p:nvPr/>
        </p:nvSpPr>
        <p:spPr>
          <a:xfrm>
            <a:off x="801734" y="4805082"/>
            <a:ext cx="4648807" cy="1360489"/>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18339333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childTnLst>
                          </p:cTn>
                        </p:par>
                        <p:par>
                          <p:cTn id="21" fill="hold">
                            <p:stCondLst>
                              <p:cond delay="1500"/>
                            </p:stCondLst>
                            <p:childTnLst>
                              <p:par>
                                <p:cTn id="22" presetID="1" presetClass="entr" presetSubtype="0"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childTnLst>
                                </p:cTn>
                              </p:par>
                            </p:childTnLst>
                          </p:cTn>
                        </p:par>
                        <p:par>
                          <p:cTn id="24" fill="hold">
                            <p:stCondLst>
                              <p:cond delay="1500"/>
                            </p:stCondLst>
                            <p:childTnLst>
                              <p:par>
                                <p:cTn id="25" presetID="22" presetClass="entr" presetSubtype="8"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Investments</a:t>
            </a:r>
          </a:p>
        </p:txBody>
      </p:sp>
      <p:sp>
        <p:nvSpPr>
          <p:cNvPr id="3" name="Content Placeholder 2"/>
          <p:cNvSpPr>
            <a:spLocks noGrp="1"/>
          </p:cNvSpPr>
          <p:nvPr>
            <p:ph idx="1"/>
          </p:nvPr>
        </p:nvSpPr>
        <p:spPr/>
        <p:txBody>
          <a:bodyPr/>
          <a:lstStyle/>
          <a:p>
            <a:pPr marL="280988" indent="-280988">
              <a:spcAft>
                <a:spcPts val="1800"/>
              </a:spcAft>
            </a:pPr>
            <a:r>
              <a:rPr lang="en-US" sz="2800" dirty="0"/>
              <a:t>Assets that are </a:t>
            </a:r>
            <a:r>
              <a:rPr lang="en-US" sz="2800" b="1" dirty="0">
                <a:solidFill>
                  <a:srgbClr val="C00000"/>
                </a:solidFill>
              </a:rPr>
              <a:t>not used directly in the operations of the </a:t>
            </a:r>
            <a:r>
              <a:rPr lang="en-US" sz="2800" b="1" dirty="0" smtClean="0">
                <a:solidFill>
                  <a:srgbClr val="C00000"/>
                </a:solidFill>
              </a:rPr>
              <a:t>business</a:t>
            </a:r>
          </a:p>
          <a:p>
            <a:pPr>
              <a:buNone/>
            </a:pPr>
            <a:r>
              <a:rPr lang="en-US" sz="2800" b="1" dirty="0" smtClean="0">
                <a:solidFill>
                  <a:srgbClr val="C00000"/>
                </a:solidFill>
              </a:rPr>
              <a:t>Examples</a:t>
            </a:r>
            <a:endParaRPr lang="en-US" sz="2800" dirty="0">
              <a:solidFill>
                <a:srgbClr val="C00000"/>
              </a:solidFill>
            </a:endParaRPr>
          </a:p>
          <a:p>
            <a:pPr marL="796925" lvl="2" indent="-339725">
              <a:buFont typeface="Lucida Grande"/>
              <a:buChar char="–"/>
            </a:pPr>
            <a:r>
              <a:rPr lang="en-US" sz="2600" dirty="0" smtClean="0"/>
              <a:t>Investments </a:t>
            </a:r>
            <a:r>
              <a:rPr lang="en-US" sz="2600" dirty="0"/>
              <a:t>in equity and debt securities of other corporations</a:t>
            </a:r>
          </a:p>
          <a:p>
            <a:pPr marL="796925" lvl="2" indent="-339725">
              <a:buFont typeface="Lucida Grande"/>
              <a:buChar char="–"/>
            </a:pPr>
            <a:r>
              <a:rPr lang="en-US" sz="2600" dirty="0"/>
              <a:t>Land held for speculation</a:t>
            </a:r>
          </a:p>
          <a:p>
            <a:pPr marL="796925" lvl="2" indent="-339725">
              <a:buFont typeface="Lucida Grande"/>
              <a:buChar char="–"/>
            </a:pPr>
            <a:r>
              <a:rPr lang="en-US" sz="2600" dirty="0" smtClean="0"/>
              <a:t>Long-term receivables</a:t>
            </a:r>
          </a:p>
          <a:p>
            <a:pPr marL="796925" lvl="2" indent="-339725">
              <a:buFont typeface="Lucida Grande"/>
              <a:buChar char="–"/>
            </a:pPr>
            <a:r>
              <a:rPr lang="en-US" sz="2600" dirty="0" smtClean="0"/>
              <a:t>Cash </a:t>
            </a:r>
            <a:r>
              <a:rPr lang="en-US" sz="2600" dirty="0"/>
              <a:t>set aside for special purposes</a:t>
            </a:r>
          </a:p>
          <a:p>
            <a:pPr marL="457200" lvl="1" indent="0">
              <a:buNone/>
            </a:pPr>
            <a:endParaRPr lang="en-US"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LO3-2</a:t>
            </a:r>
          </a:p>
        </p:txBody>
      </p:sp>
    </p:spTree>
    <p:extLst>
      <p:ext uri="{BB962C8B-B14F-4D97-AF65-F5344CB8AC3E}">
        <p14:creationId xmlns:p14="http://schemas.microsoft.com/office/powerpoint/2010/main" val="171865322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fade">
                                      <p:cBhvr>
                                        <p:cTn id="24" dur="500"/>
                                        <p:tgtEl>
                                          <p:spTgt spid="3">
                                            <p:txEl>
                                              <p:pRg st="4" end="4"/>
                                            </p:txEl>
                                          </p:spTgt>
                                        </p:tgtEl>
                                      </p:cBhvr>
                                    </p:animEffect>
                                  </p:childTnLst>
                                </p:cTn>
                              </p:par>
                            </p:childTnLst>
                          </p:cTn>
                        </p:par>
                        <p:par>
                          <p:cTn id="25" fill="hold">
                            <p:stCondLst>
                              <p:cond delay="2000"/>
                            </p:stCondLst>
                            <p:childTnLst>
                              <p:par>
                                <p:cTn id="26" presetID="10" presetClass="entr" presetSubtype="0" fill="hold" nodeType="after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19063"/>
            <a:ext cx="7886700" cy="1311151"/>
          </a:xfrm>
        </p:spPr>
        <p:txBody>
          <a:bodyPr/>
          <a:lstStyle/>
          <a:p>
            <a:r>
              <a:rPr lang="en-US" sz="3200" dirty="0"/>
              <a:t>Balance Sheet</a:t>
            </a:r>
          </a:p>
        </p:txBody>
      </p:sp>
      <p:sp>
        <p:nvSpPr>
          <p:cNvPr id="3" name="Content Placeholder 2"/>
          <p:cNvSpPr>
            <a:spLocks noGrp="1"/>
          </p:cNvSpPr>
          <p:nvPr>
            <p:ph idx="1"/>
          </p:nvPr>
        </p:nvSpPr>
        <p:spPr>
          <a:xfrm>
            <a:off x="867508" y="2110154"/>
            <a:ext cx="7647842" cy="699548"/>
          </a:xfrm>
        </p:spPr>
        <p:txBody>
          <a:bodyPr/>
          <a:lstStyle/>
          <a:p>
            <a:r>
              <a:rPr lang="en-US" sz="2800" dirty="0" smtClean="0"/>
              <a:t>Reports </a:t>
            </a:r>
            <a:r>
              <a:rPr lang="en-US" sz="2800" dirty="0"/>
              <a:t>a company’s </a:t>
            </a:r>
            <a:r>
              <a:rPr lang="en-US" sz="2800" b="1" dirty="0">
                <a:solidFill>
                  <a:srgbClr val="C00000"/>
                </a:solidFill>
              </a:rPr>
              <a:t>financial position</a:t>
            </a:r>
            <a:r>
              <a:rPr lang="en-US" sz="2800" dirty="0">
                <a:solidFill>
                  <a:srgbClr val="C00000"/>
                </a:solidFill>
              </a:rPr>
              <a:t> </a:t>
            </a:r>
            <a:r>
              <a:rPr lang="en-US" sz="2800" dirty="0" smtClean="0"/>
              <a:t>at a point in time</a:t>
            </a:r>
            <a:endParaRPr lang="en-US" sz="2800" dirty="0"/>
          </a:p>
          <a:p>
            <a:r>
              <a:rPr lang="en-US" sz="2800" dirty="0" smtClean="0"/>
              <a:t>Provides an organized </a:t>
            </a:r>
            <a:r>
              <a:rPr lang="en-US" sz="2800" dirty="0"/>
              <a:t>array of </a:t>
            </a:r>
            <a:r>
              <a:rPr lang="en-US" sz="2800" b="1" dirty="0">
                <a:solidFill>
                  <a:srgbClr val="C00000"/>
                </a:solidFill>
              </a:rPr>
              <a:t>assets, liabilities, and shareholders’ </a:t>
            </a:r>
            <a:r>
              <a:rPr lang="en-US" sz="2800" b="1" dirty="0" smtClean="0">
                <a:solidFill>
                  <a:srgbClr val="C00000"/>
                </a:solidFill>
              </a:rPr>
              <a:t>equity</a:t>
            </a:r>
            <a:r>
              <a:rPr lang="en-US" sz="2800" dirty="0"/>
              <a:t>—</a:t>
            </a:r>
            <a:r>
              <a:rPr lang="en-US" sz="2800" dirty="0" smtClean="0"/>
              <a:t>grouped in common characteristics</a:t>
            </a:r>
            <a:endParaRPr lang="en-US" sz="2800"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LO3-1</a:t>
            </a:r>
          </a:p>
        </p:txBody>
      </p:sp>
    </p:spTree>
    <p:extLst>
      <p:ext uri="{BB962C8B-B14F-4D97-AF65-F5344CB8AC3E}">
        <p14:creationId xmlns:p14="http://schemas.microsoft.com/office/powerpoint/2010/main" val="203634711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Property, </a:t>
            </a:r>
            <a:r>
              <a:rPr lang="en-US" sz="3200" dirty="0" smtClean="0"/>
              <a:t>Plant, </a:t>
            </a:r>
            <a:r>
              <a:rPr lang="en-US" sz="3200" dirty="0"/>
              <a:t>and Equipment</a:t>
            </a:r>
          </a:p>
        </p:txBody>
      </p:sp>
      <p:sp>
        <p:nvSpPr>
          <p:cNvPr id="3" name="Content Placeholder 2"/>
          <p:cNvSpPr>
            <a:spLocks noGrp="1"/>
          </p:cNvSpPr>
          <p:nvPr>
            <p:ph idx="1"/>
          </p:nvPr>
        </p:nvSpPr>
        <p:spPr/>
        <p:txBody>
          <a:bodyPr/>
          <a:lstStyle/>
          <a:p>
            <a:pPr marL="228600" lvl="1" indent="-228600">
              <a:lnSpc>
                <a:spcPct val="100000"/>
              </a:lnSpc>
              <a:spcBef>
                <a:spcPts val="1000"/>
              </a:spcBef>
              <a:buFont typeface="Arial" charset="0"/>
              <a:buChar char="•"/>
            </a:pPr>
            <a:r>
              <a:rPr lang="en-IN" sz="2800" dirty="0">
                <a:solidFill>
                  <a:prstClr val="black"/>
                </a:solidFill>
              </a:rPr>
              <a:t>Tangible, long-lived assets </a:t>
            </a:r>
            <a:r>
              <a:rPr lang="en-IN" sz="2800" b="1" dirty="0">
                <a:solidFill>
                  <a:srgbClr val="C00000"/>
                </a:solidFill>
              </a:rPr>
              <a:t>used in the operations </a:t>
            </a:r>
            <a:r>
              <a:rPr lang="en-IN" sz="2800" dirty="0">
                <a:solidFill>
                  <a:prstClr val="black"/>
                </a:solidFill>
              </a:rPr>
              <a:t>of the business</a:t>
            </a:r>
          </a:p>
          <a:p>
            <a:pPr marL="228600" lvl="1" indent="-228600">
              <a:lnSpc>
                <a:spcPct val="100000"/>
              </a:lnSpc>
              <a:spcBef>
                <a:spcPts val="1000"/>
              </a:spcBef>
              <a:spcAft>
                <a:spcPts val="3000"/>
              </a:spcAft>
              <a:buFont typeface="Arial" charset="0"/>
              <a:buChar char="•"/>
            </a:pPr>
            <a:r>
              <a:rPr lang="en-IN" sz="2800" dirty="0">
                <a:solidFill>
                  <a:prstClr val="black"/>
                </a:solidFill>
              </a:rPr>
              <a:t>Reported as a single amount in the balance sheet, at </a:t>
            </a:r>
            <a:r>
              <a:rPr lang="en-IN" sz="2800" b="1" dirty="0">
                <a:solidFill>
                  <a:srgbClr val="C00000"/>
                </a:solidFill>
              </a:rPr>
              <a:t>original cost less accumulated </a:t>
            </a:r>
            <a:r>
              <a:rPr lang="en-IN" sz="2800" b="1" dirty="0" smtClean="0">
                <a:solidFill>
                  <a:srgbClr val="C00000"/>
                </a:solidFill>
              </a:rPr>
              <a:t>depreciation</a:t>
            </a:r>
            <a:endParaRPr lang="en-IN" sz="2800" dirty="0">
              <a:solidFill>
                <a:prstClr val="black"/>
              </a:solidFill>
            </a:endParaRPr>
          </a:p>
          <a:p>
            <a:pPr lvl="0">
              <a:buNone/>
            </a:pPr>
            <a:r>
              <a:rPr lang="en-US" sz="2800" b="1" dirty="0">
                <a:solidFill>
                  <a:srgbClr val="C00000"/>
                </a:solidFill>
              </a:rPr>
              <a:t>Examples</a:t>
            </a:r>
          </a:p>
          <a:p>
            <a:pPr marL="117475" lvl="0" indent="0">
              <a:buNone/>
            </a:pPr>
            <a:r>
              <a:rPr lang="en-US" sz="2800" dirty="0">
                <a:solidFill>
                  <a:prstClr val="black"/>
                </a:solidFill>
              </a:rPr>
              <a:t>Land, buildings, equipment, machinery, and </a:t>
            </a:r>
            <a:r>
              <a:rPr lang="en-US" sz="2800" dirty="0" smtClean="0">
                <a:solidFill>
                  <a:prstClr val="black"/>
                </a:solidFill>
              </a:rPr>
              <a:t>furniture</a:t>
            </a:r>
            <a:r>
              <a:rPr lang="en-US" sz="2800" dirty="0">
                <a:solidFill>
                  <a:prstClr val="black"/>
                </a:solidFill>
              </a:rPr>
              <a:t>, as well as natural resources, such as mineral mines, timber tracts, and oil </a:t>
            </a:r>
            <a:r>
              <a:rPr lang="en-US" sz="2800" dirty="0" smtClean="0">
                <a:solidFill>
                  <a:prstClr val="black"/>
                </a:solidFill>
              </a:rPr>
              <a:t>wells</a:t>
            </a:r>
            <a:endParaRPr lang="en-IN" sz="2800" dirty="0">
              <a:solidFill>
                <a:prstClr val="black"/>
              </a:solidFill>
            </a:endParaRPr>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LO3-2</a:t>
            </a:r>
          </a:p>
        </p:txBody>
      </p:sp>
    </p:spTree>
    <p:extLst>
      <p:ext uri="{BB962C8B-B14F-4D97-AF65-F5344CB8AC3E}">
        <p14:creationId xmlns:p14="http://schemas.microsoft.com/office/powerpoint/2010/main" val="297917408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Intangible Assets</a:t>
            </a:r>
          </a:p>
        </p:txBody>
      </p:sp>
      <p:sp>
        <p:nvSpPr>
          <p:cNvPr id="3" name="Content Placeholder 2"/>
          <p:cNvSpPr>
            <a:spLocks noGrp="1"/>
          </p:cNvSpPr>
          <p:nvPr>
            <p:ph idx="1"/>
          </p:nvPr>
        </p:nvSpPr>
        <p:spPr>
          <a:xfrm>
            <a:off x="628650" y="1359094"/>
            <a:ext cx="8031243" cy="5020784"/>
          </a:xfrm>
        </p:spPr>
        <p:txBody>
          <a:bodyPr/>
          <a:lstStyle/>
          <a:p>
            <a:pPr marL="228600" lvl="1" indent="-228600">
              <a:lnSpc>
                <a:spcPct val="110000"/>
              </a:lnSpc>
              <a:spcBef>
                <a:spcPts val="1000"/>
              </a:spcBef>
              <a:buFont typeface="Arial" charset="0"/>
              <a:buChar char="•"/>
            </a:pPr>
            <a:r>
              <a:rPr lang="en-US" sz="2800" dirty="0">
                <a:solidFill>
                  <a:prstClr val="black"/>
                </a:solidFill>
              </a:rPr>
              <a:t>Generally represent exclusive rights</a:t>
            </a:r>
          </a:p>
          <a:p>
            <a:pPr marL="228600" lvl="1" indent="-228600">
              <a:lnSpc>
                <a:spcPct val="110000"/>
              </a:lnSpc>
              <a:spcBef>
                <a:spcPts val="1000"/>
              </a:spcBef>
              <a:buFont typeface="Arial" charset="0"/>
              <a:buChar char="•"/>
            </a:pPr>
            <a:r>
              <a:rPr lang="en-IN" sz="2800" dirty="0">
                <a:solidFill>
                  <a:prstClr val="black"/>
                </a:solidFill>
              </a:rPr>
              <a:t>Valuable resources in generating future revenues</a:t>
            </a:r>
          </a:p>
          <a:p>
            <a:pPr marL="228600" lvl="1" indent="-228600">
              <a:lnSpc>
                <a:spcPct val="110000"/>
              </a:lnSpc>
              <a:spcBef>
                <a:spcPts val="1000"/>
              </a:spcBef>
              <a:buFont typeface="Arial" charset="0"/>
              <a:buChar char="•"/>
            </a:pPr>
            <a:r>
              <a:rPr lang="en-IN" sz="2800" dirty="0">
                <a:solidFill>
                  <a:prstClr val="black"/>
                </a:solidFill>
              </a:rPr>
              <a:t>Reported in the balance sheet </a:t>
            </a:r>
            <a:r>
              <a:rPr lang="en-IN" sz="2800" b="1" dirty="0">
                <a:solidFill>
                  <a:srgbClr val="C00000"/>
                </a:solidFill>
              </a:rPr>
              <a:t>net of accumulated </a:t>
            </a:r>
            <a:r>
              <a:rPr lang="en-US" sz="2800" b="1" dirty="0">
                <a:solidFill>
                  <a:srgbClr val="C00000"/>
                </a:solidFill>
              </a:rPr>
              <a:t>amortization</a:t>
            </a:r>
          </a:p>
          <a:p>
            <a:pPr marL="228600" lvl="1" indent="-228600">
              <a:lnSpc>
                <a:spcPct val="110000"/>
              </a:lnSpc>
              <a:spcBef>
                <a:spcPts val="1000"/>
              </a:spcBef>
              <a:spcAft>
                <a:spcPts val="3000"/>
              </a:spcAft>
              <a:buFont typeface="Arial" charset="0"/>
              <a:buChar char="•"/>
            </a:pPr>
            <a:r>
              <a:rPr lang="en-IN" sz="2800" dirty="0">
                <a:solidFill>
                  <a:prstClr val="black"/>
                </a:solidFill>
              </a:rPr>
              <a:t>Much of the value is not reported in the balance </a:t>
            </a:r>
            <a:r>
              <a:rPr lang="en-IN" sz="2800" dirty="0" smtClean="0">
                <a:solidFill>
                  <a:prstClr val="black"/>
                </a:solidFill>
              </a:rPr>
              <a:t>sheet</a:t>
            </a:r>
            <a:endParaRPr lang="en-IN" sz="2800" b="1" dirty="0" smtClean="0">
              <a:solidFill>
                <a:srgbClr val="C00000"/>
              </a:solidFill>
            </a:endParaRPr>
          </a:p>
          <a:p>
            <a:pPr lvl="0">
              <a:lnSpc>
                <a:spcPct val="100000"/>
              </a:lnSpc>
              <a:buNone/>
            </a:pPr>
            <a:r>
              <a:rPr lang="en-IN" sz="2800" b="1" dirty="0" smtClean="0">
                <a:solidFill>
                  <a:srgbClr val="C00000"/>
                </a:solidFill>
              </a:rPr>
              <a:t>Examples</a:t>
            </a:r>
            <a:endParaRPr lang="en-IN" sz="2800" b="1" dirty="0">
              <a:solidFill>
                <a:srgbClr val="C00000"/>
              </a:solidFill>
            </a:endParaRPr>
          </a:p>
          <a:p>
            <a:pPr marL="280988" lvl="0" indent="-103188">
              <a:lnSpc>
                <a:spcPct val="100000"/>
              </a:lnSpc>
              <a:spcBef>
                <a:spcPts val="400"/>
              </a:spcBef>
              <a:buNone/>
            </a:pPr>
            <a:r>
              <a:rPr lang="en-US" sz="2800" dirty="0">
                <a:solidFill>
                  <a:prstClr val="black"/>
                </a:solidFill>
              </a:rPr>
              <a:t>Patents, copyrights, </a:t>
            </a:r>
            <a:r>
              <a:rPr lang="en-US" sz="2800" dirty="0" smtClean="0">
                <a:solidFill>
                  <a:prstClr val="black"/>
                </a:solidFill>
              </a:rPr>
              <a:t>trademarks, and </a:t>
            </a:r>
            <a:r>
              <a:rPr lang="en-US" sz="2800" dirty="0">
                <a:solidFill>
                  <a:prstClr val="black"/>
                </a:solidFill>
              </a:rPr>
              <a:t>franchises</a:t>
            </a:r>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LO3-2</a:t>
            </a:r>
          </a:p>
        </p:txBody>
      </p:sp>
    </p:spTree>
    <p:extLst>
      <p:ext uri="{BB962C8B-B14F-4D97-AF65-F5344CB8AC3E}">
        <p14:creationId xmlns:p14="http://schemas.microsoft.com/office/powerpoint/2010/main" val="89368098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3">
                                            <p:txEl>
                                              <p:pRg st="5" end="5"/>
                                            </p:txEl>
                                          </p:spTgt>
                                        </p:tgtEl>
                                        <p:attrNameLst>
                                          <p:attrName>style.visibility</p:attrName>
                                        </p:attrNameLst>
                                      </p:cBhvr>
                                      <p:to>
                                        <p:strVal val="visible"/>
                                      </p:to>
                                    </p:set>
                                    <p:animEffect transition="in" filter="fade">
                                      <p:cBhvr>
                                        <p:cTn id="30"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Other </a:t>
            </a:r>
            <a:r>
              <a:rPr lang="en-US" sz="3200" dirty="0" smtClean="0"/>
              <a:t>Long-Term </a:t>
            </a:r>
            <a:r>
              <a:rPr lang="en-US" sz="3200" dirty="0"/>
              <a:t>Assets</a:t>
            </a:r>
          </a:p>
        </p:txBody>
      </p:sp>
      <p:sp>
        <p:nvSpPr>
          <p:cNvPr id="3" name="Content Placeholder 2"/>
          <p:cNvSpPr>
            <a:spLocks noGrp="1"/>
          </p:cNvSpPr>
          <p:nvPr>
            <p:ph idx="1"/>
          </p:nvPr>
        </p:nvSpPr>
        <p:spPr/>
        <p:txBody>
          <a:bodyPr/>
          <a:lstStyle/>
          <a:p>
            <a:r>
              <a:rPr lang="en-US" sz="2600" dirty="0" smtClean="0"/>
              <a:t>Represents </a:t>
            </a:r>
            <a:r>
              <a:rPr lang="en-US" sz="2600" dirty="0"/>
              <a:t>a catch-all classification of long-term assets that were not reported separately in one of the other long-term </a:t>
            </a:r>
            <a:r>
              <a:rPr lang="en-US" sz="2600" dirty="0" smtClean="0"/>
              <a:t>classifications </a:t>
            </a:r>
            <a:endParaRPr lang="en-US" sz="2600" dirty="0"/>
          </a:p>
          <a:p>
            <a:pPr lvl="1">
              <a:buFont typeface="Calibri"/>
              <a:buChar char="–"/>
            </a:pPr>
            <a:r>
              <a:rPr lang="en-US" sz="2600" dirty="0"/>
              <a:t>Often includes </a:t>
            </a:r>
            <a:r>
              <a:rPr lang="en-US" sz="2600" dirty="0" smtClean="0"/>
              <a:t>long-term </a:t>
            </a:r>
            <a:r>
              <a:rPr lang="en-US" sz="2600" dirty="0"/>
              <a:t>prepaid expenses (</a:t>
            </a:r>
            <a:r>
              <a:rPr lang="en-US" sz="2600" b="1" i="1" dirty="0">
                <a:solidFill>
                  <a:srgbClr val="C00000"/>
                </a:solidFill>
              </a:rPr>
              <a:t>deferred charges</a:t>
            </a:r>
            <a:r>
              <a:rPr lang="en-US" sz="2600" dirty="0" smtClean="0"/>
              <a:t>)</a:t>
            </a:r>
            <a:endParaRPr lang="en-US" sz="2600" dirty="0"/>
          </a:p>
          <a:p>
            <a:pPr lvl="1">
              <a:buFont typeface="Calibri"/>
              <a:buChar char="–"/>
            </a:pPr>
            <a:r>
              <a:rPr lang="en-US" sz="2600" dirty="0"/>
              <a:t>Might also include </a:t>
            </a:r>
            <a:r>
              <a:rPr lang="en-US" sz="2600" dirty="0" smtClean="0"/>
              <a:t>long-term </a:t>
            </a:r>
            <a:r>
              <a:rPr lang="en-US" sz="2600" dirty="0"/>
              <a:t>investments not material in </a:t>
            </a:r>
            <a:r>
              <a:rPr lang="en-US" sz="2600" dirty="0" smtClean="0"/>
              <a:t>nature</a:t>
            </a:r>
            <a:endParaRPr lang="en-US" sz="2600" dirty="0"/>
          </a:p>
          <a:p>
            <a:r>
              <a:rPr lang="en-US" sz="2800" dirty="0"/>
              <a:t>A key to understanding which category an asset is reported is </a:t>
            </a:r>
            <a:r>
              <a:rPr lang="en-US" sz="2800" b="1" i="1" dirty="0">
                <a:solidFill>
                  <a:srgbClr val="C00000"/>
                </a:solidFill>
              </a:rPr>
              <a:t>management </a:t>
            </a:r>
            <a:r>
              <a:rPr lang="en-US" sz="2800" b="1" i="1" dirty="0" smtClean="0">
                <a:solidFill>
                  <a:srgbClr val="C00000"/>
                </a:solidFill>
              </a:rPr>
              <a:t>intent</a:t>
            </a:r>
            <a:r>
              <a:rPr lang="en-US" sz="2800" dirty="0" smtClean="0"/>
              <a:t> </a:t>
            </a:r>
            <a:endParaRPr lang="en-US" sz="2800"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LO3-2</a:t>
            </a:r>
          </a:p>
        </p:txBody>
      </p:sp>
    </p:spTree>
    <p:extLst>
      <p:ext uri="{BB962C8B-B14F-4D97-AF65-F5344CB8AC3E}">
        <p14:creationId xmlns:p14="http://schemas.microsoft.com/office/powerpoint/2010/main" val="240704375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solidFill>
            <a:srgbClr val="F2F2F2"/>
          </a:solidFill>
        </p:spPr>
        <p:txBody>
          <a:bodyPr/>
          <a:lstStyle/>
          <a:p>
            <a:pPr marL="0" lvl="0" indent="0">
              <a:spcAft>
                <a:spcPts val="1200"/>
              </a:spcAft>
              <a:buClr>
                <a:srgbClr val="3333CC"/>
              </a:buClr>
              <a:buNone/>
            </a:pPr>
            <a:r>
              <a:rPr lang="en-US" kern="0" dirty="0">
                <a:solidFill>
                  <a:srgbClr val="000000"/>
                </a:solidFill>
              </a:rPr>
              <a:t>Which of the following is most likely to be reported as a </a:t>
            </a:r>
            <a:r>
              <a:rPr lang="en-US" kern="0" dirty="0" smtClean="0">
                <a:solidFill>
                  <a:srgbClr val="000000"/>
                </a:solidFill>
              </a:rPr>
              <a:t>long-term asset</a:t>
            </a:r>
            <a:r>
              <a:rPr lang="en-US" kern="0" dirty="0">
                <a:solidFill>
                  <a:srgbClr val="000000"/>
                </a:solidFill>
              </a:rPr>
              <a:t>?</a:t>
            </a:r>
          </a:p>
          <a:p>
            <a:pPr marL="514350" lvl="0" indent="-514350">
              <a:buFont typeface="+mj-lt"/>
              <a:buAutoNum type="alphaLcPeriod"/>
            </a:pPr>
            <a:r>
              <a:rPr lang="en-US" kern="0" dirty="0" smtClean="0">
                <a:solidFill>
                  <a:srgbClr val="000000"/>
                </a:solidFill>
              </a:rPr>
              <a:t>Accounts </a:t>
            </a:r>
            <a:r>
              <a:rPr lang="en-US" kern="0" dirty="0">
                <a:solidFill>
                  <a:srgbClr val="000000"/>
                </a:solidFill>
              </a:rPr>
              <a:t>receivable</a:t>
            </a:r>
          </a:p>
          <a:p>
            <a:pPr marL="514350" lvl="0" indent="-514350">
              <a:buFont typeface="+mj-lt"/>
              <a:buAutoNum type="alphaLcPeriod"/>
            </a:pPr>
            <a:r>
              <a:rPr lang="en-US" kern="0" dirty="0" smtClean="0">
                <a:solidFill>
                  <a:srgbClr val="000000"/>
                </a:solidFill>
              </a:rPr>
              <a:t>Buildings</a:t>
            </a:r>
            <a:endParaRPr lang="en-US" kern="0" dirty="0">
              <a:solidFill>
                <a:srgbClr val="000000"/>
              </a:solidFill>
            </a:endParaRPr>
          </a:p>
          <a:p>
            <a:pPr marL="514350" lvl="0" indent="-514350">
              <a:buFont typeface="+mj-lt"/>
              <a:buAutoNum type="alphaLcPeriod"/>
            </a:pPr>
            <a:r>
              <a:rPr lang="en-US" kern="0" dirty="0" smtClean="0">
                <a:solidFill>
                  <a:srgbClr val="000000"/>
                </a:solidFill>
              </a:rPr>
              <a:t>Prepaid </a:t>
            </a:r>
            <a:r>
              <a:rPr lang="en-US" kern="0" dirty="0">
                <a:solidFill>
                  <a:srgbClr val="000000"/>
                </a:solidFill>
              </a:rPr>
              <a:t>rent</a:t>
            </a:r>
          </a:p>
          <a:p>
            <a:pPr marL="514350" lvl="0" indent="-514350">
              <a:buFont typeface="+mj-lt"/>
              <a:buAutoNum type="alphaLcPeriod"/>
            </a:pPr>
            <a:r>
              <a:rPr lang="en-US" kern="0" dirty="0" smtClean="0">
                <a:solidFill>
                  <a:srgbClr val="000000"/>
                </a:solidFill>
              </a:rPr>
              <a:t>Inventories</a:t>
            </a:r>
            <a:endParaRPr lang="en-US" kern="0" dirty="0">
              <a:solidFill>
                <a:srgbClr val="000000"/>
              </a:solidFill>
              <a:latin typeface="Tahoma"/>
            </a:endParaRPr>
          </a:p>
          <a:p>
            <a:pPr marL="0" indent="0">
              <a:buNone/>
            </a:pPr>
            <a:endParaRPr lang="en-US"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LO3-2</a:t>
            </a:r>
          </a:p>
        </p:txBody>
      </p:sp>
      <p:sp>
        <p:nvSpPr>
          <p:cNvPr id="11" name="Oval 10"/>
          <p:cNvSpPr/>
          <p:nvPr/>
        </p:nvSpPr>
        <p:spPr bwMode="auto">
          <a:xfrm>
            <a:off x="762000" y="3060457"/>
            <a:ext cx="412609" cy="409483"/>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6" name="Rectangle 2"/>
          <p:cNvSpPr>
            <a:spLocks noGrp="1" noChangeArrowheads="1"/>
          </p:cNvSpPr>
          <p:nvPr>
            <p:ph type="title"/>
          </p:nvPr>
        </p:nvSpPr>
        <p:spPr/>
        <p:txBody>
          <a:bodyPr>
            <a:normAutofit/>
          </a:bodyPr>
          <a:lstStyle/>
          <a:p>
            <a:pPr algn="ctr" eaLnBrk="1" hangingPunct="1"/>
            <a:r>
              <a:rPr lang="en-US" altLang="en-US" sz="3200" b="1" dirty="0"/>
              <a:t>Concept </a:t>
            </a:r>
            <a:r>
              <a:rPr lang="en-US" altLang="en-US" sz="3200" b="1" dirty="0" smtClean="0"/>
              <a:t>Check: Long-Term Assets </a:t>
            </a:r>
            <a:endParaRPr lang="en-US" altLang="en-US" sz="3200" b="1" dirty="0"/>
          </a:p>
        </p:txBody>
      </p:sp>
      <p:sp>
        <p:nvSpPr>
          <p:cNvPr id="7" name="TextBox 6"/>
          <p:cNvSpPr txBox="1"/>
          <p:nvPr/>
        </p:nvSpPr>
        <p:spPr>
          <a:xfrm>
            <a:off x="790223" y="4991828"/>
            <a:ext cx="7995356" cy="923330"/>
          </a:xfrm>
          <a:prstGeom prst="rect">
            <a:avLst/>
          </a:prstGeom>
          <a:solidFill>
            <a:srgbClr val="FDEADA"/>
          </a:solidFill>
          <a:ln w="6350">
            <a:solidFill>
              <a:srgbClr val="000000"/>
            </a:solidFill>
          </a:ln>
        </p:spPr>
        <p:txBody>
          <a:bodyPr wrap="square" rtlCol="0">
            <a:spAutoFit/>
          </a:bodyPr>
          <a:lstStyle/>
          <a:p>
            <a:pPr marL="0" marR="0" lvl="0" indent="0" defTabSz="914400" eaLnBrk="0" fontAlgn="auto" latinLnBrk="0" hangingPunct="0">
              <a:lnSpc>
                <a:spcPct val="100000"/>
              </a:lnSpc>
              <a:spcBef>
                <a:spcPts val="0"/>
              </a:spcBef>
              <a:spcAft>
                <a:spcPts val="0"/>
              </a:spcAft>
              <a:buClrTx/>
              <a:buSzTx/>
              <a:buFontTx/>
              <a:buNone/>
              <a:tabLst/>
              <a:defRPr/>
            </a:pPr>
            <a:r>
              <a:rPr kumimoji="0" lang="en-US" b="0" i="0" u="none" strike="noStrike" kern="0" cap="none" spc="0" normalizeH="0" baseline="0" noProof="0" dirty="0" smtClean="0">
                <a:ln>
                  <a:noFill/>
                </a:ln>
                <a:solidFill>
                  <a:srgbClr val="000000"/>
                </a:solidFill>
                <a:effectLst/>
                <a:uLnTx/>
                <a:uFillTx/>
                <a:latin typeface="+mn-lt"/>
                <a:cs typeface="+mn-cs"/>
              </a:rPr>
              <a:t>The correct answer is </a:t>
            </a:r>
            <a:r>
              <a:rPr kumimoji="0" lang="en-US" b="0" i="1" u="none" strike="noStrike" kern="0" cap="none" spc="0" normalizeH="0" baseline="0" noProof="0" dirty="0" smtClean="0">
                <a:ln>
                  <a:noFill/>
                </a:ln>
                <a:solidFill>
                  <a:srgbClr val="000000"/>
                </a:solidFill>
                <a:effectLst/>
                <a:uLnTx/>
                <a:uFillTx/>
                <a:latin typeface="+mn-lt"/>
                <a:cs typeface="+mn-cs"/>
              </a:rPr>
              <a:t>b</a:t>
            </a:r>
            <a:r>
              <a:rPr kumimoji="0" lang="en-US" b="0" i="0" u="none" strike="noStrike" kern="0" cap="none" spc="0" normalizeH="0" baseline="0" noProof="0" dirty="0" smtClean="0">
                <a:ln>
                  <a:noFill/>
                </a:ln>
                <a:solidFill>
                  <a:srgbClr val="000000"/>
                </a:solidFill>
                <a:effectLst/>
                <a:uLnTx/>
                <a:uFillTx/>
                <a:latin typeface="+mn-lt"/>
                <a:cs typeface="+mn-cs"/>
              </a:rPr>
              <a:t>. Buildings </a:t>
            </a:r>
            <a:r>
              <a:rPr kumimoji="0" lang="en-US" b="0" i="0" u="none" strike="noStrike" kern="0" cap="none" spc="0" normalizeH="0" baseline="0" noProof="0" dirty="0">
                <a:ln>
                  <a:noFill/>
                </a:ln>
                <a:solidFill>
                  <a:srgbClr val="000000"/>
                </a:solidFill>
                <a:effectLst/>
                <a:uLnTx/>
                <a:uFillTx/>
                <a:latin typeface="+mn-lt"/>
                <a:cs typeface="+mn-cs"/>
              </a:rPr>
              <a:t>generally</a:t>
            </a:r>
            <a:r>
              <a:rPr kumimoji="0" lang="en-US" b="0" i="0" u="none" strike="noStrike" kern="0" cap="none" spc="0" normalizeH="0" noProof="0" dirty="0">
                <a:ln>
                  <a:noFill/>
                </a:ln>
                <a:solidFill>
                  <a:srgbClr val="000000"/>
                </a:solidFill>
                <a:effectLst/>
                <a:uLnTx/>
                <a:uFillTx/>
                <a:latin typeface="+mn-lt"/>
                <a:cs typeface="+mn-cs"/>
              </a:rPr>
              <a:t> </a:t>
            </a:r>
            <a:r>
              <a:rPr kumimoji="0" lang="en-US" b="0" i="0" u="none" strike="noStrike" kern="0" cap="none" spc="0" normalizeH="0" baseline="0" noProof="0" dirty="0">
                <a:ln>
                  <a:noFill/>
                </a:ln>
                <a:solidFill>
                  <a:srgbClr val="000000"/>
                </a:solidFill>
                <a:effectLst/>
                <a:uLnTx/>
                <a:uFillTx/>
                <a:latin typeface="+mn-lt"/>
                <a:cs typeface="+mn-cs"/>
              </a:rPr>
              <a:t>benefit the company for several years. The other items listed above are generally realized as cash or consumed within one year. </a:t>
            </a:r>
          </a:p>
        </p:txBody>
      </p:sp>
    </p:spTree>
    <p:extLst>
      <p:ext uri="{BB962C8B-B14F-4D97-AF65-F5344CB8AC3E}">
        <p14:creationId xmlns:p14="http://schemas.microsoft.com/office/powerpoint/2010/main" val="450705112"/>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14:bounceEnd="20000">
                                          <p:cBhvr additive="base">
                                            <p:cTn id="7" dur="2000" fill="hold"/>
                                            <p:tgtEl>
                                              <p:spTgt spid="11"/>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11"/>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7"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2000" fill="hold"/>
                                            <p:tgtEl>
                                              <p:spTgt spid="11"/>
                                            </p:tgtEl>
                                            <p:attrNameLst>
                                              <p:attrName>ppt_x</p:attrName>
                                            </p:attrNameLst>
                                          </p:cBhvr>
                                          <p:tavLst>
                                            <p:tav tm="0">
                                              <p:val>
                                                <p:strVal val="1+#ppt_w/2"/>
                                              </p:val>
                                            </p:tav>
                                            <p:tav tm="100000">
                                              <p:val>
                                                <p:strVal val="#ppt_x"/>
                                              </p:val>
                                            </p:tav>
                                          </p:tavLst>
                                        </p:anim>
                                        <p:anim calcmode="lin" valueType="num">
                                          <p:cBhvr additive="base">
                                            <p:cTn id="8" dur="2000" fill="hold"/>
                                            <p:tgtEl>
                                              <p:spTgt spid="11"/>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7" grpId="0" animBg="1"/>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solidFill>
            <a:srgbClr val="F2F2F2"/>
          </a:solidFill>
        </p:spPr>
        <p:txBody>
          <a:bodyPr/>
          <a:lstStyle/>
          <a:p>
            <a:pPr marL="0" lvl="0" indent="0">
              <a:spcAft>
                <a:spcPts val="1200"/>
              </a:spcAft>
              <a:buClr>
                <a:srgbClr val="3333CC"/>
              </a:buClr>
              <a:buNone/>
            </a:pPr>
            <a:r>
              <a:rPr lang="en-US" kern="0" dirty="0">
                <a:solidFill>
                  <a:srgbClr val="000000"/>
                </a:solidFill>
              </a:rPr>
              <a:t>Which of the following represents </a:t>
            </a:r>
            <a:r>
              <a:rPr lang="en-IN" dirty="0"/>
              <a:t>tangible, long-lived assets used in the operations of the business</a:t>
            </a:r>
            <a:r>
              <a:rPr lang="en-IN" dirty="0" smtClean="0"/>
              <a:t>?</a:t>
            </a:r>
            <a:endParaRPr lang="en-US" kern="0" dirty="0">
              <a:solidFill>
                <a:srgbClr val="000000"/>
              </a:solidFill>
            </a:endParaRPr>
          </a:p>
          <a:p>
            <a:pPr marL="514350" lvl="0" indent="-514350">
              <a:buFont typeface="+mj-lt"/>
              <a:buAutoNum type="alphaLcPeriod"/>
            </a:pPr>
            <a:r>
              <a:rPr lang="en-US" kern="0" dirty="0" smtClean="0">
                <a:solidFill>
                  <a:srgbClr val="000000"/>
                </a:solidFill>
              </a:rPr>
              <a:t>Current </a:t>
            </a:r>
            <a:r>
              <a:rPr lang="en-US" kern="0" dirty="0">
                <a:solidFill>
                  <a:srgbClr val="000000"/>
                </a:solidFill>
              </a:rPr>
              <a:t>assets</a:t>
            </a:r>
          </a:p>
          <a:p>
            <a:pPr marL="514350" lvl="0" indent="-514350">
              <a:buFont typeface="+mj-lt"/>
              <a:buAutoNum type="alphaLcPeriod"/>
            </a:pPr>
            <a:r>
              <a:rPr lang="en-US" kern="0" dirty="0" smtClean="0">
                <a:solidFill>
                  <a:srgbClr val="000000"/>
                </a:solidFill>
              </a:rPr>
              <a:t>Investments</a:t>
            </a:r>
            <a:endParaRPr lang="en-US" kern="0" dirty="0">
              <a:solidFill>
                <a:srgbClr val="000000"/>
              </a:solidFill>
            </a:endParaRPr>
          </a:p>
          <a:p>
            <a:pPr marL="514350" lvl="0" indent="-514350">
              <a:buFont typeface="+mj-lt"/>
              <a:buAutoNum type="alphaLcPeriod"/>
            </a:pPr>
            <a:r>
              <a:rPr lang="en-US" kern="0" dirty="0" smtClean="0">
                <a:solidFill>
                  <a:srgbClr val="000000"/>
                </a:solidFill>
              </a:rPr>
              <a:t>Property</a:t>
            </a:r>
            <a:r>
              <a:rPr lang="en-US" kern="0" dirty="0">
                <a:solidFill>
                  <a:srgbClr val="000000"/>
                </a:solidFill>
              </a:rPr>
              <a:t>, plant, and equipment</a:t>
            </a:r>
          </a:p>
          <a:p>
            <a:pPr marL="514350" lvl="0" indent="-514350">
              <a:buFont typeface="+mj-lt"/>
              <a:buAutoNum type="alphaLcPeriod"/>
            </a:pPr>
            <a:r>
              <a:rPr lang="en-US" kern="0" dirty="0" smtClean="0">
                <a:solidFill>
                  <a:srgbClr val="000000"/>
                </a:solidFill>
              </a:rPr>
              <a:t>Intangible </a:t>
            </a:r>
            <a:r>
              <a:rPr lang="en-US" kern="0" dirty="0">
                <a:solidFill>
                  <a:srgbClr val="000000"/>
                </a:solidFill>
              </a:rPr>
              <a:t>assets</a:t>
            </a:r>
            <a:endParaRPr lang="en-US" kern="0" dirty="0">
              <a:solidFill>
                <a:srgbClr val="000000"/>
              </a:solidFill>
              <a:latin typeface="Tahoma"/>
            </a:endParaRPr>
          </a:p>
          <a:p>
            <a:pPr marL="0" indent="0">
              <a:buNone/>
            </a:pPr>
            <a:endParaRPr lang="en-US"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LO3-2</a:t>
            </a:r>
          </a:p>
        </p:txBody>
      </p:sp>
      <p:sp>
        <p:nvSpPr>
          <p:cNvPr id="11" name="Oval 10"/>
          <p:cNvSpPr/>
          <p:nvPr/>
        </p:nvSpPr>
        <p:spPr bwMode="auto">
          <a:xfrm>
            <a:off x="765387" y="3600930"/>
            <a:ext cx="381000" cy="371473"/>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6" name="Rectangle 2"/>
          <p:cNvSpPr>
            <a:spLocks noGrp="1" noChangeArrowheads="1"/>
          </p:cNvSpPr>
          <p:nvPr>
            <p:ph type="title"/>
          </p:nvPr>
        </p:nvSpPr>
        <p:spPr/>
        <p:txBody>
          <a:bodyPr>
            <a:normAutofit/>
          </a:bodyPr>
          <a:lstStyle/>
          <a:p>
            <a:pPr algn="ctr" eaLnBrk="1" hangingPunct="1"/>
            <a:r>
              <a:rPr lang="en-US" altLang="en-US" sz="3200" b="1" dirty="0"/>
              <a:t>Concept </a:t>
            </a:r>
            <a:r>
              <a:rPr lang="en-US" altLang="en-US" sz="3200" b="1" dirty="0" smtClean="0"/>
              <a:t>Check: Long-Term Assets </a:t>
            </a:r>
            <a:r>
              <a:rPr lang="en-US" altLang="en-US" sz="2400" b="1" dirty="0" smtClean="0"/>
              <a:t>(2)</a:t>
            </a:r>
            <a:endParaRPr lang="en-US" altLang="en-US" sz="2400" b="1" dirty="0"/>
          </a:p>
        </p:txBody>
      </p:sp>
      <p:sp>
        <p:nvSpPr>
          <p:cNvPr id="7" name="TextBox 6"/>
          <p:cNvSpPr txBox="1"/>
          <p:nvPr/>
        </p:nvSpPr>
        <p:spPr>
          <a:xfrm>
            <a:off x="790222" y="5169044"/>
            <a:ext cx="8001001" cy="646331"/>
          </a:xfrm>
          <a:prstGeom prst="rect">
            <a:avLst/>
          </a:prstGeom>
          <a:solidFill>
            <a:srgbClr val="FDEADA"/>
          </a:solidFill>
          <a:ln w="6350">
            <a:solidFill>
              <a:srgbClr val="000000"/>
            </a:solidFill>
          </a:ln>
        </p:spPr>
        <p:txBody>
          <a:bodyPr wrap="square" rtlCol="0">
            <a:spAutoFit/>
          </a:bodyPr>
          <a:lstStyle/>
          <a:p>
            <a:pPr marL="0" marR="0" lvl="0" indent="0" defTabSz="914400" eaLnBrk="0" fontAlgn="auto" latinLnBrk="0" hangingPunct="0">
              <a:lnSpc>
                <a:spcPct val="100000"/>
              </a:lnSpc>
              <a:spcBef>
                <a:spcPts val="0"/>
              </a:spcBef>
              <a:spcAft>
                <a:spcPts val="0"/>
              </a:spcAft>
              <a:buClrTx/>
              <a:buSzTx/>
              <a:buFontTx/>
              <a:buNone/>
              <a:tabLst/>
              <a:defRPr/>
            </a:pPr>
            <a:r>
              <a:rPr kumimoji="0" lang="en-US" b="0" i="0" u="none" strike="noStrike" kern="0" cap="none" spc="0" normalizeH="0" baseline="0" noProof="0" dirty="0" smtClean="0">
                <a:ln>
                  <a:noFill/>
                </a:ln>
                <a:solidFill>
                  <a:srgbClr val="000000"/>
                </a:solidFill>
                <a:effectLst/>
                <a:uLnTx/>
                <a:uFillTx/>
                <a:latin typeface="+mn-lt"/>
                <a:cs typeface="+mn-cs"/>
              </a:rPr>
              <a:t>The</a:t>
            </a:r>
            <a:r>
              <a:rPr kumimoji="0" lang="en-US" b="0" i="0" u="none" strike="noStrike" kern="0" cap="none" spc="0" normalizeH="0" noProof="0" dirty="0" smtClean="0">
                <a:ln>
                  <a:noFill/>
                </a:ln>
                <a:solidFill>
                  <a:srgbClr val="000000"/>
                </a:solidFill>
                <a:effectLst/>
                <a:uLnTx/>
                <a:uFillTx/>
                <a:latin typeface="+mn-lt"/>
                <a:cs typeface="+mn-cs"/>
              </a:rPr>
              <a:t> correct answer is </a:t>
            </a:r>
            <a:r>
              <a:rPr kumimoji="0" lang="en-US" b="0" i="1" u="none" strike="noStrike" kern="0" cap="none" spc="0" normalizeH="0" noProof="0" dirty="0" smtClean="0">
                <a:ln>
                  <a:noFill/>
                </a:ln>
                <a:solidFill>
                  <a:srgbClr val="000000"/>
                </a:solidFill>
                <a:effectLst/>
                <a:uLnTx/>
                <a:uFillTx/>
                <a:latin typeface="+mn-lt"/>
                <a:cs typeface="+mn-cs"/>
              </a:rPr>
              <a:t>c</a:t>
            </a:r>
            <a:r>
              <a:rPr kumimoji="0" lang="en-US" b="0" i="0" u="none" strike="noStrike" kern="0" cap="none" spc="0" normalizeH="0" noProof="0" dirty="0" smtClean="0">
                <a:ln>
                  <a:noFill/>
                </a:ln>
                <a:solidFill>
                  <a:srgbClr val="000000"/>
                </a:solidFill>
                <a:effectLst/>
                <a:uLnTx/>
                <a:uFillTx/>
                <a:latin typeface="+mn-lt"/>
                <a:cs typeface="+mn-cs"/>
              </a:rPr>
              <a:t>. </a:t>
            </a:r>
            <a:r>
              <a:rPr kumimoji="0" lang="en-US" b="0" i="0" u="none" strike="noStrike" kern="0" cap="none" spc="0" normalizeH="0" baseline="0" noProof="0" dirty="0" smtClean="0">
                <a:ln>
                  <a:noFill/>
                </a:ln>
                <a:solidFill>
                  <a:srgbClr val="000000"/>
                </a:solidFill>
                <a:effectLst/>
                <a:uLnTx/>
                <a:uFillTx/>
                <a:latin typeface="+mn-lt"/>
                <a:cs typeface="+mn-cs"/>
              </a:rPr>
              <a:t>Current </a:t>
            </a:r>
            <a:r>
              <a:rPr kumimoji="0" lang="en-US" b="0" i="0" u="none" strike="noStrike" kern="0" cap="none" spc="0" normalizeH="0" baseline="0" noProof="0" dirty="0">
                <a:ln>
                  <a:noFill/>
                </a:ln>
                <a:solidFill>
                  <a:srgbClr val="000000"/>
                </a:solidFill>
                <a:effectLst/>
                <a:uLnTx/>
                <a:uFillTx/>
                <a:latin typeface="+mn-lt"/>
                <a:cs typeface="+mn-cs"/>
              </a:rPr>
              <a:t>assets are not long-lived, investments are not used directly in operations, and intangible</a:t>
            </a:r>
            <a:r>
              <a:rPr kumimoji="0" lang="en-US" b="0" i="0" u="none" strike="noStrike" kern="0" cap="none" spc="0" normalizeH="0" noProof="0" dirty="0">
                <a:ln>
                  <a:noFill/>
                </a:ln>
                <a:solidFill>
                  <a:srgbClr val="000000"/>
                </a:solidFill>
                <a:effectLst/>
                <a:uLnTx/>
                <a:uFillTx/>
                <a:latin typeface="+mn-lt"/>
                <a:cs typeface="+mn-cs"/>
              </a:rPr>
              <a:t> assets have no physical substance.</a:t>
            </a:r>
            <a:endParaRPr kumimoji="0" lang="en-US" b="0" i="0" u="none" strike="noStrike" kern="0" cap="none" spc="0" normalizeH="0" baseline="0" noProof="0" dirty="0">
              <a:ln>
                <a:noFill/>
              </a:ln>
              <a:solidFill>
                <a:srgbClr val="000000"/>
              </a:solidFill>
              <a:effectLst/>
              <a:uLnTx/>
              <a:uFillTx/>
              <a:latin typeface="+mn-lt"/>
              <a:cs typeface="+mn-cs"/>
            </a:endParaRPr>
          </a:p>
        </p:txBody>
      </p:sp>
    </p:spTree>
    <p:extLst>
      <p:ext uri="{BB962C8B-B14F-4D97-AF65-F5344CB8AC3E}">
        <p14:creationId xmlns:p14="http://schemas.microsoft.com/office/powerpoint/2010/main" val="3336644018"/>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14:bounceEnd="20000">
                                          <p:cBhvr additive="base">
                                            <p:cTn id="7" dur="2000" fill="hold"/>
                                            <p:tgtEl>
                                              <p:spTgt spid="11"/>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11"/>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7"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2000" fill="hold"/>
                                            <p:tgtEl>
                                              <p:spTgt spid="11"/>
                                            </p:tgtEl>
                                            <p:attrNameLst>
                                              <p:attrName>ppt_x</p:attrName>
                                            </p:attrNameLst>
                                          </p:cBhvr>
                                          <p:tavLst>
                                            <p:tav tm="0">
                                              <p:val>
                                                <p:strVal val="1+#ppt_w/2"/>
                                              </p:val>
                                            </p:tav>
                                            <p:tav tm="100000">
                                              <p:val>
                                                <p:strVal val="#ppt_x"/>
                                              </p:val>
                                            </p:tav>
                                          </p:tavLst>
                                        </p:anim>
                                        <p:anim calcmode="lin" valueType="num">
                                          <p:cBhvr additive="base">
                                            <p:cTn id="8" dur="2000" fill="hold"/>
                                            <p:tgtEl>
                                              <p:spTgt spid="11"/>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7" grpId="0" animBg="1"/>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8"/>
            <a:ext cx="7886700" cy="810530"/>
          </a:xfrm>
        </p:spPr>
        <p:txBody>
          <a:bodyPr/>
          <a:lstStyle/>
          <a:p>
            <a:r>
              <a:rPr lang="en-US" dirty="0" smtClean="0"/>
              <a:t>Liabilities</a:t>
            </a:r>
            <a:endParaRPr lang="en-US"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LO3-3</a:t>
            </a:r>
          </a:p>
        </p:txBody>
      </p:sp>
      <p:graphicFrame>
        <p:nvGraphicFramePr>
          <p:cNvPr id="6" name="Table 5"/>
          <p:cNvGraphicFramePr>
            <a:graphicFrameLocks noGrp="1"/>
          </p:cNvGraphicFramePr>
          <p:nvPr>
            <p:extLst/>
          </p:nvPr>
        </p:nvGraphicFramePr>
        <p:xfrm>
          <a:off x="1367631" y="1690690"/>
          <a:ext cx="6408738" cy="4663440"/>
        </p:xfrm>
        <a:graphic>
          <a:graphicData uri="http://schemas.openxmlformats.org/drawingml/2006/table">
            <a:tbl>
              <a:tblPr/>
              <a:tblGrid>
                <a:gridCol w="4211638">
                  <a:extLst>
                    <a:ext uri="{9D8B030D-6E8A-4147-A177-3AD203B41FA5}">
                      <a16:colId xmlns="" xmlns:a16="http://schemas.microsoft.com/office/drawing/2014/main" val="20000"/>
                    </a:ext>
                  </a:extLst>
                </a:gridCol>
                <a:gridCol w="1098550">
                  <a:extLst>
                    <a:ext uri="{9D8B030D-6E8A-4147-A177-3AD203B41FA5}">
                      <a16:colId xmlns="" xmlns:a16="http://schemas.microsoft.com/office/drawing/2014/main" val="20001"/>
                    </a:ext>
                  </a:extLst>
                </a:gridCol>
                <a:gridCol w="1098550">
                  <a:extLst>
                    <a:ext uri="{9D8B030D-6E8A-4147-A177-3AD203B41FA5}">
                      <a16:colId xmlns="" xmlns:a16="http://schemas.microsoft.com/office/drawing/2014/main" val="20002"/>
                    </a:ext>
                  </a:extLst>
                </a:gridCol>
              </a:tblGrid>
              <a:tr h="0">
                <a:tc>
                  <a:txBody>
                    <a:bodyPr/>
                    <a:lstStyle/>
                    <a:p>
                      <a:pPr algn="l"/>
                      <a:endParaRPr lang="en-US" dirty="0"/>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ctr"/>
                      <a:r>
                        <a:rPr lang="en-US" b="1" dirty="0"/>
                        <a:t>May 31,</a:t>
                      </a:r>
                      <a:br>
                        <a:rPr lang="en-US" b="1" dirty="0"/>
                      </a:br>
                      <a:r>
                        <a:rPr lang="en-US" b="1" dirty="0"/>
                        <a:t>2015</a:t>
                      </a:r>
                      <a:endParaRPr lang="en-US" dirty="0"/>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ctr"/>
                      <a:r>
                        <a:rPr lang="en-US" b="1" dirty="0"/>
                        <a:t>May 31,</a:t>
                      </a:r>
                      <a:br>
                        <a:rPr lang="en-US" b="1" dirty="0"/>
                      </a:br>
                      <a:r>
                        <a:rPr lang="en-US" b="1" dirty="0"/>
                        <a:t>2014</a:t>
                      </a:r>
                      <a:endParaRPr lang="en-US" dirty="0"/>
                    </a:p>
                  </a:txBody>
                  <a:tcPr>
                    <a:lnL>
                      <a:noFill/>
                    </a:lnL>
                    <a:lnR>
                      <a:noFill/>
                    </a:lnR>
                    <a:lnT>
                      <a:noFill/>
                    </a:lnT>
                    <a:lnB>
                      <a:noFill/>
                    </a:lnB>
                    <a:lnTlToBr w="12700" cmpd="sng">
                      <a:noFill/>
                      <a:prstDash val="solid"/>
                    </a:lnTlToBr>
                    <a:lnBlToTr w="12700" cmpd="sng">
                      <a:noFill/>
                      <a:prstDash val="solid"/>
                    </a:lnBlToTr>
                    <a:solidFill>
                      <a:srgbClr val="CDE7F3"/>
                    </a:solidFill>
                  </a:tcPr>
                </a:tc>
                <a:extLst>
                  <a:ext uri="{0D108BD9-81ED-4DB2-BD59-A6C34878D82A}">
                    <a16:rowId xmlns="" xmlns:a16="http://schemas.microsoft.com/office/drawing/2014/main" val="10000"/>
                  </a:ext>
                </a:extLst>
              </a:tr>
              <a:tr h="0">
                <a:tc>
                  <a:txBody>
                    <a:bodyPr/>
                    <a:lstStyle/>
                    <a:p>
                      <a:pPr algn="l"/>
                      <a:r>
                        <a:rPr lang="en-US" dirty="0"/>
                        <a:t>(In millions)</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sk-SK"/>
                        <a:t> </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sk-SK" dirty="0"/>
                        <a:t> </a:t>
                      </a:r>
                    </a:p>
                  </a:txBody>
                  <a:tcPr>
                    <a:lnL>
                      <a:noFill/>
                    </a:lnL>
                    <a:lnR>
                      <a:noFill/>
                    </a:lnR>
                    <a:lnT>
                      <a:noFill/>
                    </a:lnT>
                    <a:lnB>
                      <a:noFill/>
                    </a:lnB>
                    <a:lnTlToBr w="12700" cmpd="sng">
                      <a:noFill/>
                      <a:prstDash val="solid"/>
                    </a:lnTlToBr>
                    <a:lnBlToTr w="12700" cmpd="sng">
                      <a:noFill/>
                      <a:prstDash val="solid"/>
                    </a:lnBlToTr>
                    <a:solidFill>
                      <a:srgbClr val="CDE7F3"/>
                    </a:solidFill>
                  </a:tcPr>
                </a:tc>
                <a:extLst>
                  <a:ext uri="{0D108BD9-81ED-4DB2-BD59-A6C34878D82A}">
                    <a16:rowId xmlns="" xmlns:a16="http://schemas.microsoft.com/office/drawing/2014/main" val="10001"/>
                  </a:ext>
                </a:extLst>
              </a:tr>
              <a:tr h="0">
                <a:tc>
                  <a:txBody>
                    <a:bodyPr/>
                    <a:lstStyle/>
                    <a:p>
                      <a:pPr algn="l"/>
                      <a:r>
                        <a:rPr lang="en-US" dirty="0"/>
                        <a:t>Current liabilities:</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l"/>
                      <a:r>
                        <a:rPr lang="sk-SK"/>
                        <a:t> </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l"/>
                      <a:r>
                        <a:rPr lang="sk-SK"/>
                        <a:t> </a:t>
                      </a:r>
                    </a:p>
                  </a:txBody>
                  <a:tcPr>
                    <a:lnL>
                      <a:noFill/>
                    </a:lnL>
                    <a:lnR>
                      <a:noFill/>
                    </a:lnR>
                    <a:lnT>
                      <a:noFill/>
                    </a:lnT>
                    <a:lnB>
                      <a:noFill/>
                    </a:lnB>
                    <a:lnTlToBr w="12700" cmpd="sng">
                      <a:noFill/>
                      <a:prstDash val="solid"/>
                    </a:lnTlToBr>
                    <a:lnBlToTr w="12700" cmpd="sng">
                      <a:noFill/>
                      <a:prstDash val="solid"/>
                    </a:lnBlToTr>
                    <a:solidFill>
                      <a:srgbClr val="CDE7F3"/>
                    </a:solidFill>
                  </a:tcPr>
                </a:tc>
                <a:extLst>
                  <a:ext uri="{0D108BD9-81ED-4DB2-BD59-A6C34878D82A}">
                    <a16:rowId xmlns="" xmlns:a16="http://schemas.microsoft.com/office/drawing/2014/main" val="10002"/>
                  </a:ext>
                </a:extLst>
              </a:tr>
              <a:tr h="0">
                <a:tc>
                  <a:txBody>
                    <a:bodyPr/>
                    <a:lstStyle/>
                    <a:p>
                      <a:pPr algn="l"/>
                      <a:r>
                        <a:rPr lang="en-US" dirty="0"/>
                        <a:t>    Current portion of long-term debt</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is-IS"/>
                        <a:t>$    107</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is-IS"/>
                        <a:t>$       7</a:t>
                      </a:r>
                    </a:p>
                  </a:txBody>
                  <a:tcPr>
                    <a:lnL>
                      <a:noFill/>
                    </a:lnL>
                    <a:lnR>
                      <a:noFill/>
                    </a:lnR>
                    <a:lnT>
                      <a:noFill/>
                    </a:lnT>
                    <a:lnB>
                      <a:noFill/>
                    </a:lnB>
                    <a:lnTlToBr w="12700" cmpd="sng">
                      <a:noFill/>
                      <a:prstDash val="solid"/>
                    </a:lnTlToBr>
                    <a:lnBlToTr w="12700" cmpd="sng">
                      <a:noFill/>
                      <a:prstDash val="solid"/>
                    </a:lnBlToTr>
                    <a:solidFill>
                      <a:srgbClr val="CDE7F3"/>
                    </a:solidFill>
                  </a:tcPr>
                </a:tc>
                <a:extLst>
                  <a:ext uri="{0D108BD9-81ED-4DB2-BD59-A6C34878D82A}">
                    <a16:rowId xmlns="" xmlns:a16="http://schemas.microsoft.com/office/drawing/2014/main" val="10003"/>
                  </a:ext>
                </a:extLst>
              </a:tr>
              <a:tr h="0">
                <a:tc>
                  <a:txBody>
                    <a:bodyPr/>
                    <a:lstStyle/>
                    <a:p>
                      <a:pPr algn="l"/>
                      <a:r>
                        <a:rPr lang="en-US" dirty="0"/>
                        <a:t>    Notes payable</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ru-RU" dirty="0"/>
                        <a:t>74</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is-IS"/>
                        <a:t>167</a:t>
                      </a:r>
                    </a:p>
                  </a:txBody>
                  <a:tcPr>
                    <a:lnL>
                      <a:noFill/>
                    </a:lnL>
                    <a:lnR>
                      <a:noFill/>
                    </a:lnR>
                    <a:lnT>
                      <a:noFill/>
                    </a:lnT>
                    <a:lnB>
                      <a:noFill/>
                    </a:lnB>
                    <a:lnTlToBr w="12700" cmpd="sng">
                      <a:noFill/>
                      <a:prstDash val="solid"/>
                    </a:lnTlToBr>
                    <a:lnBlToTr w="12700" cmpd="sng">
                      <a:noFill/>
                      <a:prstDash val="solid"/>
                    </a:lnBlToTr>
                    <a:solidFill>
                      <a:srgbClr val="CDE7F3"/>
                    </a:solidFill>
                  </a:tcPr>
                </a:tc>
                <a:extLst>
                  <a:ext uri="{0D108BD9-81ED-4DB2-BD59-A6C34878D82A}">
                    <a16:rowId xmlns="" xmlns:a16="http://schemas.microsoft.com/office/drawing/2014/main" val="10004"/>
                  </a:ext>
                </a:extLst>
              </a:tr>
              <a:tr h="0">
                <a:tc>
                  <a:txBody>
                    <a:bodyPr/>
                    <a:lstStyle/>
                    <a:p>
                      <a:pPr algn="l"/>
                      <a:r>
                        <a:rPr lang="en-US" dirty="0"/>
                        <a:t>    Accounts payable</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fi-FI" dirty="0"/>
                        <a:t>2,131</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fi-FI" dirty="0"/>
                        <a:t>1,930</a:t>
                      </a:r>
                    </a:p>
                  </a:txBody>
                  <a:tcPr>
                    <a:lnL>
                      <a:noFill/>
                    </a:lnL>
                    <a:lnR>
                      <a:noFill/>
                    </a:lnR>
                    <a:lnT>
                      <a:noFill/>
                    </a:lnT>
                    <a:lnB>
                      <a:noFill/>
                    </a:lnB>
                    <a:lnTlToBr w="12700" cmpd="sng">
                      <a:noFill/>
                      <a:prstDash val="solid"/>
                    </a:lnTlToBr>
                    <a:lnBlToTr w="12700" cmpd="sng">
                      <a:noFill/>
                      <a:prstDash val="solid"/>
                    </a:lnBlToTr>
                    <a:solidFill>
                      <a:srgbClr val="CDE7F3"/>
                    </a:solidFill>
                  </a:tcPr>
                </a:tc>
                <a:extLst>
                  <a:ext uri="{0D108BD9-81ED-4DB2-BD59-A6C34878D82A}">
                    <a16:rowId xmlns="" xmlns:a16="http://schemas.microsoft.com/office/drawing/2014/main" val="10005"/>
                  </a:ext>
                </a:extLst>
              </a:tr>
              <a:tr h="0">
                <a:tc>
                  <a:txBody>
                    <a:bodyPr/>
                    <a:lstStyle/>
                    <a:p>
                      <a:pPr algn="l"/>
                      <a:r>
                        <a:rPr lang="en-US" dirty="0"/>
                        <a:t>    Accrued liabilities</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fi-FI" dirty="0"/>
                        <a:t>3,951</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cs-CZ" dirty="0"/>
                        <a:t>2,491</a:t>
                      </a:r>
                    </a:p>
                  </a:txBody>
                  <a:tcPr>
                    <a:lnL>
                      <a:noFill/>
                    </a:lnL>
                    <a:lnR>
                      <a:noFill/>
                    </a:lnR>
                    <a:lnT>
                      <a:noFill/>
                    </a:lnT>
                    <a:lnB>
                      <a:noFill/>
                    </a:lnB>
                    <a:lnTlToBr w="12700" cmpd="sng">
                      <a:noFill/>
                      <a:prstDash val="solid"/>
                    </a:lnTlToBr>
                    <a:lnBlToTr w="12700" cmpd="sng">
                      <a:noFill/>
                      <a:prstDash val="solid"/>
                    </a:lnBlToTr>
                    <a:solidFill>
                      <a:srgbClr val="CDE7F3"/>
                    </a:solidFill>
                  </a:tcPr>
                </a:tc>
                <a:extLst>
                  <a:ext uri="{0D108BD9-81ED-4DB2-BD59-A6C34878D82A}">
                    <a16:rowId xmlns="" xmlns:a16="http://schemas.microsoft.com/office/drawing/2014/main" val="10006"/>
                  </a:ext>
                </a:extLst>
              </a:tr>
              <a:tr h="0">
                <a:tc>
                  <a:txBody>
                    <a:bodyPr/>
                    <a:lstStyle/>
                    <a:p>
                      <a:pPr algn="l"/>
                      <a:r>
                        <a:rPr lang="en-US" dirty="0"/>
                        <a:t>    Income tax payable</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is-IS" u="sng" dirty="0"/>
                        <a:t>        71</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is-IS" u="sng" dirty="0"/>
                        <a:t>    432</a:t>
                      </a:r>
                    </a:p>
                  </a:txBody>
                  <a:tcPr>
                    <a:lnL>
                      <a:noFill/>
                    </a:lnL>
                    <a:lnR>
                      <a:noFill/>
                    </a:lnR>
                    <a:lnT>
                      <a:noFill/>
                    </a:lnT>
                    <a:lnB>
                      <a:noFill/>
                    </a:lnB>
                    <a:lnTlToBr w="12700" cmpd="sng">
                      <a:noFill/>
                      <a:prstDash val="solid"/>
                    </a:lnTlToBr>
                    <a:lnBlToTr w="12700" cmpd="sng">
                      <a:noFill/>
                      <a:prstDash val="solid"/>
                    </a:lnBlToTr>
                    <a:solidFill>
                      <a:srgbClr val="CDE7F3"/>
                    </a:solidFill>
                  </a:tcPr>
                </a:tc>
                <a:extLst>
                  <a:ext uri="{0D108BD9-81ED-4DB2-BD59-A6C34878D82A}">
                    <a16:rowId xmlns="" xmlns:a16="http://schemas.microsoft.com/office/drawing/2014/main" val="10007"/>
                  </a:ext>
                </a:extLst>
              </a:tr>
              <a:tr h="0">
                <a:tc>
                  <a:txBody>
                    <a:bodyPr/>
                    <a:lstStyle/>
                    <a:p>
                      <a:pPr algn="l"/>
                      <a:r>
                        <a:rPr lang="en-US" dirty="0"/>
                        <a:t>        Total current liabilities</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uk-UA"/>
                        <a:t>6,334</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en-US" dirty="0"/>
                        <a:t>5,027</a:t>
                      </a:r>
                    </a:p>
                  </a:txBody>
                  <a:tcPr>
                    <a:lnL>
                      <a:noFill/>
                    </a:lnL>
                    <a:lnR>
                      <a:noFill/>
                    </a:lnR>
                    <a:lnT>
                      <a:noFill/>
                    </a:lnT>
                    <a:lnB>
                      <a:noFill/>
                    </a:lnB>
                    <a:lnTlToBr w="12700" cmpd="sng">
                      <a:noFill/>
                      <a:prstDash val="solid"/>
                    </a:lnTlToBr>
                    <a:lnBlToTr w="12700" cmpd="sng">
                      <a:noFill/>
                      <a:prstDash val="solid"/>
                    </a:lnBlToTr>
                    <a:solidFill>
                      <a:srgbClr val="CDE7F3"/>
                    </a:solidFill>
                  </a:tcPr>
                </a:tc>
                <a:extLst>
                  <a:ext uri="{0D108BD9-81ED-4DB2-BD59-A6C34878D82A}">
                    <a16:rowId xmlns="" xmlns:a16="http://schemas.microsoft.com/office/drawing/2014/main" val="10008"/>
                  </a:ext>
                </a:extLst>
              </a:tr>
              <a:tr h="0">
                <a:tc>
                  <a:txBody>
                    <a:bodyPr/>
                    <a:lstStyle/>
                    <a:p>
                      <a:pPr algn="l"/>
                      <a:r>
                        <a:rPr lang="en-US" dirty="0"/>
                        <a:t>Long-term debt</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is-IS"/>
                        <a:t>1,079</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fi-FI" dirty="0"/>
                        <a:t>1,199</a:t>
                      </a:r>
                    </a:p>
                  </a:txBody>
                  <a:tcPr>
                    <a:lnL>
                      <a:noFill/>
                    </a:lnL>
                    <a:lnR>
                      <a:noFill/>
                    </a:lnR>
                    <a:lnT>
                      <a:noFill/>
                    </a:lnT>
                    <a:lnB>
                      <a:noFill/>
                    </a:lnB>
                    <a:lnTlToBr w="12700" cmpd="sng">
                      <a:noFill/>
                      <a:prstDash val="solid"/>
                    </a:lnTlToBr>
                    <a:lnBlToTr w="12700" cmpd="sng">
                      <a:noFill/>
                      <a:prstDash val="solid"/>
                    </a:lnBlToTr>
                    <a:solidFill>
                      <a:srgbClr val="CDE7F3"/>
                    </a:solidFill>
                  </a:tcPr>
                </a:tc>
                <a:extLst>
                  <a:ext uri="{0D108BD9-81ED-4DB2-BD59-A6C34878D82A}">
                    <a16:rowId xmlns="" xmlns:a16="http://schemas.microsoft.com/office/drawing/2014/main" val="10009"/>
                  </a:ext>
                </a:extLst>
              </a:tr>
              <a:tr h="0">
                <a:tc>
                  <a:txBody>
                    <a:bodyPr/>
                    <a:lstStyle/>
                    <a:p>
                      <a:pPr algn="l"/>
                      <a:r>
                        <a:rPr lang="en-US" dirty="0"/>
                        <a:t>Deferred income taxes and other liabilities</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is-IS" u="sng" dirty="0"/>
                        <a:t>   1,480</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pl-PL" u="sng" dirty="0"/>
                        <a:t>  1,544</a:t>
                      </a:r>
                    </a:p>
                  </a:txBody>
                  <a:tcPr>
                    <a:lnL>
                      <a:noFill/>
                    </a:lnL>
                    <a:lnR>
                      <a:noFill/>
                    </a:lnR>
                    <a:lnT>
                      <a:noFill/>
                    </a:lnT>
                    <a:lnB>
                      <a:noFill/>
                    </a:lnB>
                    <a:lnTlToBr w="12700" cmpd="sng">
                      <a:noFill/>
                      <a:prstDash val="solid"/>
                    </a:lnTlToBr>
                    <a:lnBlToTr w="12700" cmpd="sng">
                      <a:noFill/>
                      <a:prstDash val="solid"/>
                    </a:lnBlToTr>
                    <a:solidFill>
                      <a:srgbClr val="CDE7F3"/>
                    </a:solidFill>
                  </a:tcPr>
                </a:tc>
                <a:extLst>
                  <a:ext uri="{0D108BD9-81ED-4DB2-BD59-A6C34878D82A}">
                    <a16:rowId xmlns="" xmlns:a16="http://schemas.microsoft.com/office/drawing/2014/main" val="10010"/>
                  </a:ext>
                </a:extLst>
              </a:tr>
              <a:tr h="0">
                <a:tc>
                  <a:txBody>
                    <a:bodyPr/>
                    <a:lstStyle/>
                    <a:p>
                      <a:pPr algn="l"/>
                      <a:r>
                        <a:rPr lang="en-US" dirty="0"/>
                        <a:t>        Total liabilities</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en-US" u="dbl" baseline="0" dirty="0"/>
                        <a:t>$8,893</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en-US" u="dbl" baseline="0" dirty="0"/>
                        <a:t>$7,770</a:t>
                      </a:r>
                    </a:p>
                  </a:txBody>
                  <a:tcPr>
                    <a:lnL>
                      <a:noFill/>
                    </a:lnL>
                    <a:lnR>
                      <a:noFill/>
                    </a:lnR>
                    <a:lnT>
                      <a:noFill/>
                    </a:lnT>
                    <a:lnB>
                      <a:noFill/>
                    </a:lnB>
                    <a:lnTlToBr w="12700" cmpd="sng">
                      <a:noFill/>
                      <a:prstDash val="solid"/>
                    </a:lnTlToBr>
                    <a:lnBlToTr w="12700" cmpd="sng">
                      <a:noFill/>
                      <a:prstDash val="solid"/>
                    </a:lnBlToTr>
                    <a:solidFill>
                      <a:srgbClr val="CDE7F3"/>
                    </a:solidFill>
                  </a:tcPr>
                </a:tc>
                <a:extLst>
                  <a:ext uri="{0D108BD9-81ED-4DB2-BD59-A6C34878D82A}">
                    <a16:rowId xmlns="" xmlns:a16="http://schemas.microsoft.com/office/drawing/2014/main" val="10011"/>
                  </a:ext>
                </a:extLst>
              </a:tr>
            </a:tbl>
          </a:graphicData>
        </a:graphic>
      </p:graphicFrame>
      <p:sp>
        <p:nvSpPr>
          <p:cNvPr id="5" name="Content Placeholder 2"/>
          <p:cNvSpPr>
            <a:spLocks noGrp="1"/>
          </p:cNvSpPr>
          <p:nvPr>
            <p:ph idx="1"/>
          </p:nvPr>
        </p:nvSpPr>
        <p:spPr>
          <a:xfrm>
            <a:off x="872331" y="1082678"/>
            <a:ext cx="7886700" cy="678089"/>
          </a:xfrm>
        </p:spPr>
        <p:txBody>
          <a:bodyPr/>
          <a:lstStyle/>
          <a:p>
            <a:r>
              <a:rPr lang="en-US" sz="2800" dirty="0"/>
              <a:t>Represent </a:t>
            </a:r>
            <a:r>
              <a:rPr lang="en-US" sz="2800" b="1" dirty="0">
                <a:solidFill>
                  <a:srgbClr val="C00000"/>
                </a:solidFill>
              </a:rPr>
              <a:t>obligations</a:t>
            </a:r>
            <a:r>
              <a:rPr lang="en-US" sz="2800" dirty="0"/>
              <a:t> to other </a:t>
            </a:r>
            <a:r>
              <a:rPr lang="en-US" sz="2800" dirty="0" smtClean="0"/>
              <a:t>entities</a:t>
            </a:r>
            <a:endParaRPr lang="en-US" sz="2800" dirty="0"/>
          </a:p>
        </p:txBody>
      </p:sp>
    </p:spTree>
    <p:extLst>
      <p:ext uri="{BB962C8B-B14F-4D97-AF65-F5344CB8AC3E}">
        <p14:creationId xmlns:p14="http://schemas.microsoft.com/office/powerpoint/2010/main" val="2990365577"/>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Current Liabilities</a:t>
            </a:r>
          </a:p>
        </p:txBody>
      </p:sp>
      <p:sp>
        <p:nvSpPr>
          <p:cNvPr id="3" name="Content Placeholder 2"/>
          <p:cNvSpPr>
            <a:spLocks noGrp="1"/>
          </p:cNvSpPr>
          <p:nvPr>
            <p:ph idx="1"/>
          </p:nvPr>
        </p:nvSpPr>
        <p:spPr/>
        <p:txBody>
          <a:bodyPr/>
          <a:lstStyle/>
          <a:p>
            <a:r>
              <a:rPr lang="en-US" sz="2400" dirty="0" smtClean="0"/>
              <a:t>Obligations </a:t>
            </a:r>
            <a:r>
              <a:rPr lang="en-US" sz="2400" dirty="0"/>
              <a:t>that are expected to be </a:t>
            </a:r>
            <a:r>
              <a:rPr lang="en-US" sz="2400" b="1" dirty="0">
                <a:solidFill>
                  <a:srgbClr val="C00000"/>
                </a:solidFill>
              </a:rPr>
              <a:t>satisfied through the use of current assets or the creation </a:t>
            </a:r>
            <a:r>
              <a:rPr lang="en-US" sz="2400" b="1" dirty="0" smtClean="0">
                <a:solidFill>
                  <a:srgbClr val="C00000"/>
                </a:solidFill>
              </a:rPr>
              <a:t>of </a:t>
            </a:r>
            <a:r>
              <a:rPr lang="en-US" sz="2400" b="1" dirty="0">
                <a:solidFill>
                  <a:srgbClr val="C00000"/>
                </a:solidFill>
              </a:rPr>
              <a:t>other current </a:t>
            </a:r>
            <a:r>
              <a:rPr lang="en-US" sz="2400" b="1" dirty="0" smtClean="0">
                <a:solidFill>
                  <a:srgbClr val="C00000"/>
                </a:solidFill>
              </a:rPr>
              <a:t>liabilities</a:t>
            </a:r>
          </a:p>
          <a:p>
            <a:r>
              <a:rPr lang="en-US" sz="2400" dirty="0" smtClean="0"/>
              <a:t>Expected </a:t>
            </a:r>
            <a:r>
              <a:rPr lang="en-US" sz="2400" dirty="0"/>
              <a:t>to be satisfied within one year or the operating cycle, whichever is </a:t>
            </a:r>
            <a:r>
              <a:rPr lang="en-US" sz="2400" dirty="0" smtClean="0"/>
              <a:t>longer</a:t>
            </a:r>
            <a:endParaRPr lang="en-US" sz="2400" dirty="0"/>
          </a:p>
          <a:p>
            <a:pPr marL="0" indent="0">
              <a:buNone/>
            </a:pPr>
            <a:r>
              <a:rPr lang="en-IN" sz="2400" b="1" dirty="0">
                <a:solidFill>
                  <a:srgbClr val="C00000"/>
                </a:solidFill>
              </a:rPr>
              <a:t>Examples</a:t>
            </a:r>
          </a:p>
          <a:p>
            <a:pPr lvl="1">
              <a:buFont typeface="Calibri"/>
              <a:buChar char="–"/>
            </a:pPr>
            <a:r>
              <a:rPr lang="en-US" sz="2400" dirty="0" smtClean="0"/>
              <a:t>Accounts </a:t>
            </a:r>
            <a:r>
              <a:rPr lang="en-US" sz="2400" dirty="0"/>
              <a:t>payable</a:t>
            </a:r>
          </a:p>
          <a:p>
            <a:pPr lvl="1">
              <a:buFont typeface="Calibri"/>
              <a:buChar char="–"/>
            </a:pPr>
            <a:r>
              <a:rPr lang="en-US" sz="2400" dirty="0"/>
              <a:t>Notes payable (</a:t>
            </a:r>
            <a:r>
              <a:rPr lang="en-US" sz="2400" dirty="0" smtClean="0"/>
              <a:t>short-term </a:t>
            </a:r>
            <a:r>
              <a:rPr lang="en-US" sz="2400" dirty="0"/>
              <a:t>borrowings)</a:t>
            </a:r>
          </a:p>
          <a:p>
            <a:pPr lvl="1">
              <a:buFont typeface="Calibri"/>
              <a:buChar char="–"/>
            </a:pPr>
            <a:r>
              <a:rPr lang="en-US" sz="2400" dirty="0"/>
              <a:t>Deferred revenues </a:t>
            </a:r>
          </a:p>
          <a:p>
            <a:pPr lvl="1">
              <a:buFont typeface="Calibri"/>
              <a:buChar char="–"/>
            </a:pPr>
            <a:r>
              <a:rPr lang="en-US" sz="2400" dirty="0"/>
              <a:t>Accrued liabilities</a:t>
            </a:r>
          </a:p>
          <a:p>
            <a:pPr lvl="1">
              <a:buFont typeface="Calibri"/>
              <a:buChar char="–"/>
            </a:pPr>
            <a:r>
              <a:rPr lang="en-US" sz="2400" dirty="0"/>
              <a:t>Currently maturing portion of </a:t>
            </a:r>
            <a:r>
              <a:rPr lang="en-US" sz="2400" dirty="0" smtClean="0"/>
              <a:t>long-term </a:t>
            </a:r>
            <a:r>
              <a:rPr lang="en-US" sz="2400" dirty="0"/>
              <a:t>debt</a:t>
            </a:r>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LO3-3</a:t>
            </a:r>
          </a:p>
        </p:txBody>
      </p:sp>
    </p:spTree>
    <p:extLst>
      <p:ext uri="{BB962C8B-B14F-4D97-AF65-F5344CB8AC3E}">
        <p14:creationId xmlns:p14="http://schemas.microsoft.com/office/powerpoint/2010/main" val="163966245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par>
                          <p:cTn id="18" fill="hold">
                            <p:stCondLst>
                              <p:cond delay="500"/>
                            </p:stCondLst>
                            <p:childTnLst>
                              <p:par>
                                <p:cTn id="19" presetID="10" presetClass="entr" presetSubtype="0" fill="hold" nodeType="after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500"/>
                                        <p:tgtEl>
                                          <p:spTgt spid="3">
                                            <p:txEl>
                                              <p:pRg st="3" end="3"/>
                                            </p:txEl>
                                          </p:spTgt>
                                        </p:tgtEl>
                                      </p:cBhvr>
                                    </p:animEffect>
                                  </p:childTnLst>
                                </p:cTn>
                              </p:par>
                            </p:childTnLst>
                          </p:cTn>
                        </p:par>
                        <p:par>
                          <p:cTn id="22" fill="hold">
                            <p:stCondLst>
                              <p:cond delay="1000"/>
                            </p:stCondLst>
                            <p:childTnLst>
                              <p:par>
                                <p:cTn id="23" presetID="10" presetClass="entr" presetSubtype="0" fill="hold" nodeType="after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500"/>
                                        <p:tgtEl>
                                          <p:spTgt spid="3">
                                            <p:txEl>
                                              <p:pRg st="4" end="4"/>
                                            </p:txEl>
                                          </p:spTgt>
                                        </p:tgtEl>
                                      </p:cBhvr>
                                    </p:animEffect>
                                  </p:childTnLst>
                                </p:cTn>
                              </p:par>
                            </p:childTnLst>
                          </p:cTn>
                        </p:par>
                        <p:par>
                          <p:cTn id="26" fill="hold">
                            <p:stCondLst>
                              <p:cond delay="1500"/>
                            </p:stCondLst>
                            <p:childTnLst>
                              <p:par>
                                <p:cTn id="27" presetID="10" presetClass="entr" presetSubtype="0" fill="hold" nodeType="after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Effect transition="in" filter="fade">
                                      <p:cBhvr>
                                        <p:cTn id="29" dur="500"/>
                                        <p:tgtEl>
                                          <p:spTgt spid="3">
                                            <p:txEl>
                                              <p:pRg st="5" end="5"/>
                                            </p:txEl>
                                          </p:spTgt>
                                        </p:tgtEl>
                                      </p:cBhvr>
                                    </p:animEffect>
                                  </p:childTnLst>
                                </p:cTn>
                              </p:par>
                            </p:childTnLst>
                          </p:cTn>
                        </p:par>
                        <p:par>
                          <p:cTn id="30" fill="hold">
                            <p:stCondLst>
                              <p:cond delay="2000"/>
                            </p:stCondLst>
                            <p:childTnLst>
                              <p:par>
                                <p:cTn id="31" presetID="10" presetClass="entr" presetSubtype="0" fill="hold" nodeType="after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Effect transition="in" filter="fade">
                                      <p:cBhvr>
                                        <p:cTn id="33" dur="500"/>
                                        <p:tgtEl>
                                          <p:spTgt spid="3">
                                            <p:txEl>
                                              <p:pRg st="6" end="6"/>
                                            </p:txEl>
                                          </p:spTgt>
                                        </p:tgtEl>
                                      </p:cBhvr>
                                    </p:animEffect>
                                  </p:childTnLst>
                                </p:cTn>
                              </p:par>
                            </p:childTnLst>
                          </p:cTn>
                        </p:par>
                        <p:par>
                          <p:cTn id="34" fill="hold">
                            <p:stCondLst>
                              <p:cond delay="2500"/>
                            </p:stCondLst>
                            <p:childTnLst>
                              <p:par>
                                <p:cTn id="35" presetID="10" presetClass="entr" presetSubtype="0" fill="hold" nodeType="after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Effect transition="in" filter="fade">
                                      <p:cBhvr>
                                        <p:cTn id="37"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Types of Current Liabilities</a:t>
            </a:r>
          </a:p>
        </p:txBody>
      </p:sp>
      <p:sp>
        <p:nvSpPr>
          <p:cNvPr id="3" name="Content Placeholder 2"/>
          <p:cNvSpPr>
            <a:spLocks noGrp="1"/>
          </p:cNvSpPr>
          <p:nvPr>
            <p:ph idx="1"/>
          </p:nvPr>
        </p:nvSpPr>
        <p:spPr/>
        <p:txBody>
          <a:bodyPr/>
          <a:lstStyle/>
          <a:p>
            <a:pPr marL="0" lvl="2" indent="0">
              <a:lnSpc>
                <a:spcPct val="100000"/>
              </a:lnSpc>
              <a:spcBef>
                <a:spcPts val="1000"/>
              </a:spcBef>
              <a:buNone/>
            </a:pPr>
            <a:r>
              <a:rPr lang="en-US" b="1" dirty="0">
                <a:solidFill>
                  <a:srgbClr val="004373"/>
                </a:solidFill>
              </a:rPr>
              <a:t>ACCOUNTS PAYABLE</a:t>
            </a:r>
          </a:p>
          <a:p>
            <a:pPr marL="228600" lvl="1" indent="-228600">
              <a:lnSpc>
                <a:spcPct val="110000"/>
              </a:lnSpc>
              <a:spcBef>
                <a:spcPts val="1000"/>
              </a:spcBef>
              <a:buFont typeface="Arial" panose="020B0604020202020204" pitchFamily="34" charset="0"/>
              <a:buChar char="•"/>
            </a:pPr>
            <a:r>
              <a:rPr lang="en-IN" sz="2800" dirty="0">
                <a:solidFill>
                  <a:prstClr val="black"/>
                </a:solidFill>
              </a:rPr>
              <a:t>Obligations to suppliers of merchandise or services </a:t>
            </a:r>
            <a:r>
              <a:rPr lang="en-US" sz="2800" b="1" dirty="0">
                <a:solidFill>
                  <a:srgbClr val="C00000"/>
                </a:solidFill>
              </a:rPr>
              <a:t>purchased on account</a:t>
            </a:r>
          </a:p>
          <a:p>
            <a:pPr marL="228600" lvl="1" indent="-228600">
              <a:lnSpc>
                <a:spcPct val="110000"/>
              </a:lnSpc>
              <a:spcBef>
                <a:spcPts val="1000"/>
              </a:spcBef>
              <a:buFont typeface="Arial" panose="020B0604020202020204" pitchFamily="34" charset="0"/>
              <a:buChar char="•"/>
            </a:pPr>
            <a:r>
              <a:rPr lang="en-IN" sz="2800" dirty="0">
                <a:solidFill>
                  <a:prstClr val="black"/>
                </a:solidFill>
              </a:rPr>
              <a:t>Payment usually due in 30 to 60 days</a:t>
            </a:r>
          </a:p>
          <a:p>
            <a:pPr marL="0" lvl="2" indent="0">
              <a:lnSpc>
                <a:spcPct val="100000"/>
              </a:lnSpc>
              <a:spcBef>
                <a:spcPts val="3000"/>
              </a:spcBef>
              <a:buNone/>
            </a:pPr>
            <a:r>
              <a:rPr lang="en-US" b="1" dirty="0">
                <a:solidFill>
                  <a:srgbClr val="004373"/>
                </a:solidFill>
              </a:rPr>
              <a:t>NOTES PAYABLE</a:t>
            </a:r>
          </a:p>
          <a:p>
            <a:pPr marL="228600" lvl="1" indent="-228600">
              <a:lnSpc>
                <a:spcPct val="110000"/>
              </a:lnSpc>
              <a:spcBef>
                <a:spcPts val="1000"/>
              </a:spcBef>
              <a:buClr>
                <a:schemeClr val="tx1"/>
              </a:buClr>
              <a:buFont typeface="Arial" panose="020B0604020202020204" pitchFamily="34" charset="0"/>
              <a:buChar char="•"/>
            </a:pPr>
            <a:r>
              <a:rPr lang="en-IN" sz="2800" b="1" dirty="0" smtClean="0">
                <a:solidFill>
                  <a:srgbClr val="C00000"/>
                </a:solidFill>
              </a:rPr>
              <a:t>Written </a:t>
            </a:r>
            <a:r>
              <a:rPr lang="en-IN" sz="2800" b="1" dirty="0">
                <a:solidFill>
                  <a:srgbClr val="C00000"/>
                </a:solidFill>
              </a:rPr>
              <a:t>promises </a:t>
            </a:r>
            <a:r>
              <a:rPr lang="en-IN" sz="2800" dirty="0">
                <a:solidFill>
                  <a:prstClr val="black"/>
                </a:solidFill>
              </a:rPr>
              <a:t>to pay cash at some future date</a:t>
            </a:r>
          </a:p>
          <a:p>
            <a:pPr marL="228600" lvl="1" indent="-228600">
              <a:lnSpc>
                <a:spcPct val="110000"/>
              </a:lnSpc>
              <a:spcBef>
                <a:spcPts val="1000"/>
              </a:spcBef>
              <a:buFont typeface="Arial" panose="020B0604020202020204" pitchFamily="34" charset="0"/>
              <a:buChar char="•"/>
            </a:pPr>
            <a:r>
              <a:rPr lang="en-IN" sz="2800" dirty="0">
                <a:solidFill>
                  <a:prstClr val="black"/>
                </a:solidFill>
              </a:rPr>
              <a:t>Usually require the payment of </a:t>
            </a:r>
            <a:r>
              <a:rPr lang="en-IN" sz="2800" b="1" dirty="0">
                <a:solidFill>
                  <a:srgbClr val="C00000"/>
                </a:solidFill>
              </a:rPr>
              <a:t>explicit interest </a:t>
            </a:r>
            <a:r>
              <a:rPr lang="en-IN" sz="2800" dirty="0">
                <a:solidFill>
                  <a:prstClr val="black"/>
                </a:solidFill>
              </a:rPr>
              <a:t>in addition to the original obligation amount</a:t>
            </a:r>
          </a:p>
          <a:p>
            <a:pPr>
              <a:buClr>
                <a:schemeClr val="tx1"/>
              </a:buClr>
            </a:pPr>
            <a:endParaRPr lang="en-US" sz="2200"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LO3-3</a:t>
            </a:r>
          </a:p>
        </p:txBody>
      </p:sp>
    </p:spTree>
    <p:extLst>
      <p:ext uri="{BB962C8B-B14F-4D97-AF65-F5344CB8AC3E}">
        <p14:creationId xmlns:p14="http://schemas.microsoft.com/office/powerpoint/2010/main" val="156295077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246185"/>
            <a:ext cx="7886700" cy="1465385"/>
          </a:xfrm>
        </p:spPr>
        <p:txBody>
          <a:bodyPr/>
          <a:lstStyle/>
          <a:p>
            <a:r>
              <a:rPr lang="en-US" dirty="0"/>
              <a:t>Other Types of Current Liabilities</a:t>
            </a:r>
          </a:p>
        </p:txBody>
      </p:sp>
      <p:sp>
        <p:nvSpPr>
          <p:cNvPr id="3" name="Content Placeholder 2"/>
          <p:cNvSpPr>
            <a:spLocks noGrp="1"/>
          </p:cNvSpPr>
          <p:nvPr>
            <p:ph idx="1"/>
          </p:nvPr>
        </p:nvSpPr>
        <p:spPr>
          <a:xfrm>
            <a:off x="628650" y="1343910"/>
            <a:ext cx="7886700" cy="4983865"/>
          </a:xfrm>
        </p:spPr>
        <p:txBody>
          <a:bodyPr/>
          <a:lstStyle/>
          <a:p>
            <a:pPr marL="0" lvl="2" indent="0">
              <a:lnSpc>
                <a:spcPct val="80000"/>
              </a:lnSpc>
              <a:spcBef>
                <a:spcPts val="1000"/>
              </a:spcBef>
              <a:buNone/>
            </a:pPr>
            <a:r>
              <a:rPr lang="en-US" b="1" dirty="0">
                <a:solidFill>
                  <a:srgbClr val="004373"/>
                </a:solidFill>
              </a:rPr>
              <a:t>DEFERRED REVENUES</a:t>
            </a:r>
          </a:p>
          <a:p>
            <a:pPr marL="320040" lvl="1">
              <a:spcBef>
                <a:spcPts val="1000"/>
              </a:spcBef>
              <a:spcAft>
                <a:spcPts val="1200"/>
              </a:spcAft>
              <a:buFont typeface="Arial" panose="020B0604020202020204" pitchFamily="34" charset="0"/>
              <a:buChar char="•"/>
            </a:pPr>
            <a:r>
              <a:rPr lang="en-IN" sz="2800" dirty="0"/>
              <a:t>Represent cash received from a customer for goods or services to be provided </a:t>
            </a:r>
            <a:r>
              <a:rPr lang="en-IN" sz="2800" b="1" dirty="0">
                <a:solidFill>
                  <a:srgbClr val="C00000"/>
                </a:solidFill>
              </a:rPr>
              <a:t>in a future period</a:t>
            </a:r>
          </a:p>
          <a:p>
            <a:pPr marL="0" lvl="2" indent="0">
              <a:lnSpc>
                <a:spcPct val="80000"/>
              </a:lnSpc>
              <a:spcBef>
                <a:spcPts val="600"/>
              </a:spcBef>
              <a:spcAft>
                <a:spcPts val="1800"/>
              </a:spcAft>
              <a:buNone/>
            </a:pPr>
            <a:r>
              <a:rPr lang="en-US" b="1" dirty="0" smtClean="0">
                <a:solidFill>
                  <a:srgbClr val="C00000"/>
                </a:solidFill>
              </a:rPr>
              <a:t>Example: </a:t>
            </a:r>
            <a:r>
              <a:rPr lang="en-US" dirty="0" smtClean="0"/>
              <a:t>Purchase </a:t>
            </a:r>
            <a:r>
              <a:rPr lang="en-US" dirty="0"/>
              <a:t>of a gift </a:t>
            </a:r>
            <a:r>
              <a:rPr lang="en-US" dirty="0" smtClean="0"/>
              <a:t>card</a:t>
            </a:r>
            <a:endParaRPr lang="en-US" b="1" dirty="0" smtClean="0">
              <a:solidFill>
                <a:srgbClr val="004373"/>
              </a:solidFill>
            </a:endParaRPr>
          </a:p>
          <a:p>
            <a:pPr marL="0" lvl="2" indent="0">
              <a:lnSpc>
                <a:spcPct val="80000"/>
              </a:lnSpc>
              <a:spcBef>
                <a:spcPts val="2400"/>
              </a:spcBef>
              <a:buNone/>
            </a:pPr>
            <a:r>
              <a:rPr lang="en-US" b="1" dirty="0" smtClean="0">
                <a:solidFill>
                  <a:srgbClr val="004373"/>
                </a:solidFill>
              </a:rPr>
              <a:t>ACCRUED </a:t>
            </a:r>
            <a:r>
              <a:rPr lang="en-US" b="1" dirty="0">
                <a:solidFill>
                  <a:srgbClr val="004373"/>
                </a:solidFill>
              </a:rPr>
              <a:t>LIABILITIES</a:t>
            </a:r>
          </a:p>
          <a:p>
            <a:pPr marL="411480" lvl="1">
              <a:spcBef>
                <a:spcPts val="1000"/>
              </a:spcBef>
              <a:buFont typeface="Arial" panose="020B0604020202020204" pitchFamily="34" charset="0"/>
              <a:buChar char="•"/>
            </a:pPr>
            <a:r>
              <a:rPr lang="en-IN" sz="2800" dirty="0"/>
              <a:t>Represent obligations created when expenses have been incurred but </a:t>
            </a:r>
            <a:r>
              <a:rPr lang="en-IN" sz="2800" b="1" dirty="0">
                <a:solidFill>
                  <a:srgbClr val="C00000"/>
                </a:solidFill>
              </a:rPr>
              <a:t>will not be paid until a subsequent reporting period</a:t>
            </a:r>
          </a:p>
          <a:p>
            <a:pPr marL="228600" lvl="1">
              <a:spcBef>
                <a:spcPts val="1000"/>
              </a:spcBef>
              <a:buNone/>
            </a:pPr>
            <a:r>
              <a:rPr lang="en-IN" sz="2800" b="1" dirty="0" smtClean="0">
                <a:solidFill>
                  <a:srgbClr val="C00000"/>
                </a:solidFill>
              </a:rPr>
              <a:t>Examples: </a:t>
            </a:r>
            <a:r>
              <a:rPr lang="en-IN" sz="2800" dirty="0" smtClean="0"/>
              <a:t>Accrued </a:t>
            </a:r>
            <a:r>
              <a:rPr lang="en-IN" sz="2800" dirty="0"/>
              <a:t>salaries payable, accrued interest payable, and accrued taxes payable</a:t>
            </a:r>
            <a:endParaRPr lang="en-US" sz="2800"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LO3-3</a:t>
            </a:r>
          </a:p>
        </p:txBody>
      </p:sp>
    </p:spTree>
    <p:extLst>
      <p:ext uri="{BB962C8B-B14F-4D97-AF65-F5344CB8AC3E}">
        <p14:creationId xmlns:p14="http://schemas.microsoft.com/office/powerpoint/2010/main" val="306610904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lvl="2" indent="0" algn="ctr">
              <a:lnSpc>
                <a:spcPct val="80000"/>
              </a:lnSpc>
              <a:spcBef>
                <a:spcPts val="1000"/>
              </a:spcBef>
              <a:buNone/>
            </a:pPr>
            <a:r>
              <a:rPr lang="en-US" sz="3200" b="1" kern="1200" dirty="0" smtClean="0">
                <a:solidFill>
                  <a:srgbClr val="0072A2"/>
                </a:solidFill>
                <a:latin typeface="Calibri"/>
                <a:ea typeface="+mj-ea"/>
                <a:cs typeface="+mj-cs"/>
              </a:rPr>
              <a:t>Current Maturities of Long-Term Debt</a:t>
            </a:r>
            <a:endParaRPr lang="en-IN" sz="2800" b="1" dirty="0">
              <a:solidFill>
                <a:srgbClr val="004373"/>
              </a:solidFill>
            </a:endParaRPr>
          </a:p>
        </p:txBody>
      </p:sp>
      <p:sp>
        <p:nvSpPr>
          <p:cNvPr id="3" name="Content Placeholder 2"/>
          <p:cNvSpPr>
            <a:spLocks noGrp="1"/>
          </p:cNvSpPr>
          <p:nvPr>
            <p:ph idx="1"/>
          </p:nvPr>
        </p:nvSpPr>
        <p:spPr>
          <a:xfrm>
            <a:off x="761999" y="1444625"/>
            <a:ext cx="8013600" cy="5252009"/>
          </a:xfrm>
        </p:spPr>
        <p:txBody>
          <a:bodyPr>
            <a:normAutofit/>
          </a:bodyPr>
          <a:lstStyle/>
          <a:p>
            <a:pPr marL="0" lvl="2" indent="0">
              <a:lnSpc>
                <a:spcPct val="80000"/>
              </a:lnSpc>
              <a:spcBef>
                <a:spcPts val="1000"/>
              </a:spcBef>
              <a:buNone/>
            </a:pPr>
            <a:r>
              <a:rPr lang="en-IN" sz="2800" dirty="0"/>
              <a:t>Long-term notes, loans, mortgages, bonds payable, and </a:t>
            </a:r>
            <a:r>
              <a:rPr lang="en-US" sz="2800" dirty="0"/>
              <a:t>long-term debt</a:t>
            </a:r>
            <a:r>
              <a:rPr lang="en-IN" sz="2800" dirty="0"/>
              <a:t> </a:t>
            </a:r>
            <a:r>
              <a:rPr lang="en-US" sz="2800" dirty="0"/>
              <a:t>payable in installments</a:t>
            </a:r>
          </a:p>
          <a:p>
            <a:pPr marL="0" lvl="2" indent="0">
              <a:lnSpc>
                <a:spcPct val="80000"/>
              </a:lnSpc>
              <a:spcBef>
                <a:spcPts val="1000"/>
              </a:spcBef>
              <a:buNone/>
            </a:pPr>
            <a:endParaRPr lang="en-IN" sz="2800" b="1" dirty="0" smtClean="0">
              <a:solidFill>
                <a:srgbClr val="9E1616"/>
              </a:solidFill>
            </a:endParaRPr>
          </a:p>
          <a:p>
            <a:pPr marL="0" lvl="2" indent="0">
              <a:lnSpc>
                <a:spcPct val="80000"/>
              </a:lnSpc>
              <a:spcBef>
                <a:spcPts val="1000"/>
              </a:spcBef>
              <a:buNone/>
            </a:pPr>
            <a:r>
              <a:rPr lang="en-IN" sz="2800" b="1" dirty="0" smtClean="0">
                <a:solidFill>
                  <a:srgbClr val="C00000"/>
                </a:solidFill>
              </a:rPr>
              <a:t>Example</a:t>
            </a:r>
            <a:r>
              <a:rPr lang="en-IN" sz="2800" b="1" dirty="0" smtClean="0">
                <a:solidFill>
                  <a:srgbClr val="9E1616"/>
                </a:solidFill>
              </a:rPr>
              <a:t> </a:t>
            </a:r>
          </a:p>
          <a:p>
            <a:pPr marL="0" lvl="2" indent="0">
              <a:lnSpc>
                <a:spcPct val="80000"/>
              </a:lnSpc>
              <a:spcBef>
                <a:spcPts val="1000"/>
              </a:spcBef>
              <a:buNone/>
            </a:pPr>
            <a:r>
              <a:rPr lang="en-IN" sz="2800" dirty="0" smtClean="0"/>
              <a:t>A $1,000,000 note payable requiring $100,000 in principal payments to be made in each of the next 10 years</a:t>
            </a:r>
          </a:p>
          <a:p>
            <a:pPr marL="0" lvl="2" indent="0">
              <a:lnSpc>
                <a:spcPct val="80000"/>
              </a:lnSpc>
              <a:spcBef>
                <a:spcPts val="1000"/>
              </a:spcBef>
              <a:buNone/>
            </a:pPr>
            <a:endParaRPr lang="en-IN" sz="2800" dirty="0" smtClean="0"/>
          </a:p>
          <a:p>
            <a:pPr marL="0" lvl="2" indent="0">
              <a:lnSpc>
                <a:spcPct val="80000"/>
              </a:lnSpc>
              <a:spcBef>
                <a:spcPts val="1000"/>
              </a:spcBef>
              <a:buNone/>
            </a:pPr>
            <a:endParaRPr lang="en-IN" sz="2800" dirty="0" smtClean="0"/>
          </a:p>
          <a:p>
            <a:pPr marL="0" lvl="2" indent="0">
              <a:lnSpc>
                <a:spcPct val="80000"/>
              </a:lnSpc>
              <a:spcBef>
                <a:spcPts val="1000"/>
              </a:spcBef>
              <a:buNone/>
            </a:pPr>
            <a:endParaRPr lang="en-IN" sz="2800" dirty="0" smtClean="0"/>
          </a:p>
          <a:p>
            <a:pPr marL="0" lvl="2" indent="0">
              <a:lnSpc>
                <a:spcPct val="80000"/>
              </a:lnSpc>
              <a:spcBef>
                <a:spcPts val="1000"/>
              </a:spcBef>
              <a:buNone/>
            </a:pPr>
            <a:endParaRPr lang="en-IN" sz="2800" dirty="0" smtClean="0"/>
          </a:p>
          <a:p>
            <a:pPr marL="0" lvl="2" indent="0">
              <a:lnSpc>
                <a:spcPct val="80000"/>
              </a:lnSpc>
              <a:spcBef>
                <a:spcPts val="1000"/>
              </a:spcBef>
              <a:buNone/>
            </a:pPr>
            <a:endParaRPr lang="en-IN" sz="2800" dirty="0" smtClean="0"/>
          </a:p>
          <a:p>
            <a:pPr marL="0" lvl="2" indent="0">
              <a:lnSpc>
                <a:spcPct val="80000"/>
              </a:lnSpc>
              <a:spcBef>
                <a:spcPts val="1000"/>
              </a:spcBef>
              <a:buNone/>
            </a:pPr>
            <a:endParaRPr lang="en-IN" dirty="0" smtClean="0">
              <a:solidFill>
                <a:schemeClr val="lt1"/>
              </a:solidFill>
            </a:endParaRPr>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smtClean="0"/>
              <a:t>LO3-3</a:t>
            </a:r>
            <a:endParaRPr lang="en-IN" dirty="0"/>
          </a:p>
        </p:txBody>
      </p:sp>
      <p:grpSp>
        <p:nvGrpSpPr>
          <p:cNvPr id="5" name="Group 4"/>
          <p:cNvGrpSpPr/>
          <p:nvPr/>
        </p:nvGrpSpPr>
        <p:grpSpPr>
          <a:xfrm>
            <a:off x="1228088" y="4096911"/>
            <a:ext cx="6941877" cy="2110458"/>
            <a:chOff x="1228088" y="3436933"/>
            <a:chExt cx="6941877" cy="1624351"/>
          </a:xfrm>
        </p:grpSpPr>
        <p:sp>
          <p:nvSpPr>
            <p:cNvPr id="6" name="Rectangle 5"/>
            <p:cNvSpPr/>
            <p:nvPr/>
          </p:nvSpPr>
          <p:spPr>
            <a:xfrm>
              <a:off x="3694194" y="3436933"/>
              <a:ext cx="2085144" cy="34305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800" dirty="0" smtClean="0">
                  <a:solidFill>
                    <a:schemeClr val="tx1"/>
                  </a:solidFill>
                </a:rPr>
                <a:t>$1,000,000</a:t>
              </a:r>
              <a:endParaRPr lang="en-US" sz="2800" dirty="0">
                <a:solidFill>
                  <a:schemeClr val="tx1"/>
                </a:solidFill>
              </a:endParaRPr>
            </a:p>
          </p:txBody>
        </p:sp>
        <p:sp>
          <p:nvSpPr>
            <p:cNvPr id="7" name="Rectangle 6"/>
            <p:cNvSpPr/>
            <p:nvPr/>
          </p:nvSpPr>
          <p:spPr>
            <a:xfrm>
              <a:off x="1837688" y="4251360"/>
              <a:ext cx="1604210" cy="2984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$100,000</a:t>
              </a:r>
              <a:endParaRPr lang="en-US" sz="2800" dirty="0">
                <a:solidFill>
                  <a:schemeClr val="tx1"/>
                </a:solidFill>
              </a:endParaRPr>
            </a:p>
          </p:txBody>
        </p:sp>
        <p:sp>
          <p:nvSpPr>
            <p:cNvPr id="8" name="Rectangle 7"/>
            <p:cNvSpPr/>
            <p:nvPr/>
          </p:nvSpPr>
          <p:spPr>
            <a:xfrm>
              <a:off x="5814969" y="4212942"/>
              <a:ext cx="1563420" cy="3856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$900,000</a:t>
              </a:r>
              <a:endParaRPr lang="en-US" sz="2800" dirty="0">
                <a:solidFill>
                  <a:schemeClr val="tx1"/>
                </a:solidFill>
              </a:endParaRPr>
            </a:p>
          </p:txBody>
        </p:sp>
        <p:sp>
          <p:nvSpPr>
            <p:cNvPr id="11" name="Rectangle 10"/>
            <p:cNvSpPr/>
            <p:nvPr/>
          </p:nvSpPr>
          <p:spPr>
            <a:xfrm>
              <a:off x="1228088" y="4655738"/>
              <a:ext cx="2887579" cy="3765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Current liability</a:t>
              </a:r>
              <a:endParaRPr lang="en-US" sz="2800" dirty="0">
                <a:solidFill>
                  <a:schemeClr val="tx1"/>
                </a:solidFill>
              </a:endParaRPr>
            </a:p>
          </p:txBody>
        </p:sp>
        <p:sp>
          <p:nvSpPr>
            <p:cNvPr id="12" name="Rectangle 11"/>
            <p:cNvSpPr/>
            <p:nvPr/>
          </p:nvSpPr>
          <p:spPr>
            <a:xfrm>
              <a:off x="5302112" y="4630720"/>
              <a:ext cx="2867853" cy="4305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Long-term liability</a:t>
              </a:r>
              <a:endParaRPr lang="en-US" sz="2800" dirty="0">
                <a:solidFill>
                  <a:schemeClr val="tx1"/>
                </a:solidFill>
              </a:endParaRPr>
            </a:p>
          </p:txBody>
        </p:sp>
        <p:cxnSp>
          <p:nvCxnSpPr>
            <p:cNvPr id="10" name="Straight Arrow Connector 9"/>
            <p:cNvCxnSpPr/>
            <p:nvPr/>
          </p:nvCxnSpPr>
          <p:spPr>
            <a:xfrm flipH="1">
              <a:off x="3038475" y="3789515"/>
              <a:ext cx="832104" cy="265176"/>
            </a:xfrm>
            <a:prstGeom prst="straightConnector1">
              <a:avLst/>
            </a:prstGeom>
            <a:ln w="19050">
              <a:solidFill>
                <a:srgbClr val="0000FF"/>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5509416" y="3784417"/>
              <a:ext cx="831273" cy="264869"/>
            </a:xfrm>
            <a:prstGeom prst="straightConnector1">
              <a:avLst/>
            </a:prstGeom>
            <a:ln w="19050">
              <a:solidFill>
                <a:srgbClr val="0000FF"/>
              </a:solidFill>
              <a:tailEnd type="arrow"/>
            </a:ln>
          </p:spPr>
          <p:style>
            <a:lnRef idx="1">
              <a:schemeClr val="accent1"/>
            </a:lnRef>
            <a:fillRef idx="0">
              <a:schemeClr val="accent1"/>
            </a:fillRef>
            <a:effectRef idx="0">
              <a:schemeClr val="accent1"/>
            </a:effectRef>
            <a:fontRef idx="minor">
              <a:schemeClr val="tx1"/>
            </a:fontRef>
          </p:style>
        </p:cxnSp>
      </p:grpSp>
      <p:sp>
        <p:nvSpPr>
          <p:cNvPr id="17" name="Oval 16"/>
          <p:cNvSpPr/>
          <p:nvPr/>
        </p:nvSpPr>
        <p:spPr>
          <a:xfrm>
            <a:off x="1199009" y="5020850"/>
            <a:ext cx="2945736" cy="1323315"/>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94368324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1000"/>
                                        <p:tgtEl>
                                          <p:spTgt spid="3">
                                            <p:txEl>
                                              <p:pRg st="2" end="2"/>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fade">
                                      <p:cBhvr>
                                        <p:cTn id="15" dur="1000"/>
                                        <p:tgtEl>
                                          <p:spTgt spid="3">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childTnLst>
                                </p:cTn>
                              </p:par>
                              <p:par>
                                <p:cTn id="20" presetID="10" presetClass="entr" presetSubtype="0"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8"/>
            <a:ext cx="7886700" cy="567202"/>
          </a:xfrm>
        </p:spPr>
        <p:txBody>
          <a:bodyPr/>
          <a:lstStyle/>
          <a:p>
            <a:r>
              <a:rPr lang="en-US" sz="3200" dirty="0"/>
              <a:t>Balance Sheet </a:t>
            </a:r>
            <a:r>
              <a:rPr lang="en-US" sz="3200" dirty="0" smtClean="0"/>
              <a:t>Example:</a:t>
            </a:r>
            <a:br>
              <a:rPr lang="en-US" sz="3200" dirty="0" smtClean="0"/>
            </a:br>
            <a:r>
              <a:rPr lang="en-US" sz="3200" dirty="0" smtClean="0"/>
              <a:t>Asset Section</a:t>
            </a:r>
            <a:endParaRPr lang="en-US" sz="3200"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LO3-1</a:t>
            </a:r>
          </a:p>
        </p:txBody>
      </p:sp>
      <p:graphicFrame>
        <p:nvGraphicFramePr>
          <p:cNvPr id="5" name="Table 4"/>
          <p:cNvGraphicFramePr>
            <a:graphicFrameLocks noGrp="1"/>
          </p:cNvGraphicFramePr>
          <p:nvPr>
            <p:extLst>
              <p:ext uri="{D42A27DB-BD31-4B8C-83A1-F6EECF244321}">
                <p14:modId xmlns:p14="http://schemas.microsoft.com/office/powerpoint/2010/main" val="965115805"/>
              </p:ext>
            </p:extLst>
          </p:nvPr>
        </p:nvGraphicFramePr>
        <p:xfrm>
          <a:off x="1638300" y="1407114"/>
          <a:ext cx="5867400" cy="4114800"/>
        </p:xfrm>
        <a:graphic>
          <a:graphicData uri="http://schemas.openxmlformats.org/drawingml/2006/table">
            <a:tbl>
              <a:tblPr firstRow="1" bandRow="1">
                <a:tableStyleId>{5C22544A-7EE6-4342-B048-85BDC9FD1C3A}</a:tableStyleId>
              </a:tblPr>
              <a:tblGrid>
                <a:gridCol w="3530600">
                  <a:extLst>
                    <a:ext uri="{9D8B030D-6E8A-4147-A177-3AD203B41FA5}">
                      <a16:colId xmlns="" xmlns:a16="http://schemas.microsoft.com/office/drawing/2014/main" val="20000"/>
                    </a:ext>
                  </a:extLst>
                </a:gridCol>
                <a:gridCol w="1104900">
                  <a:extLst>
                    <a:ext uri="{9D8B030D-6E8A-4147-A177-3AD203B41FA5}">
                      <a16:colId xmlns="" xmlns:a16="http://schemas.microsoft.com/office/drawing/2014/main" val="20001"/>
                    </a:ext>
                  </a:extLst>
                </a:gridCol>
                <a:gridCol w="1231900">
                  <a:extLst>
                    <a:ext uri="{9D8B030D-6E8A-4147-A177-3AD203B41FA5}">
                      <a16:colId xmlns="" xmlns:a16="http://schemas.microsoft.com/office/drawing/2014/main" val="20002"/>
                    </a:ext>
                  </a:extLst>
                </a:gridCol>
              </a:tblGrid>
              <a:tr h="370840">
                <a:tc gridSpan="3">
                  <a:txBody>
                    <a:bodyPr/>
                    <a:lstStyle/>
                    <a:p>
                      <a:pPr algn="ctr"/>
                      <a:r>
                        <a:rPr lang="en-US" sz="1400" b="1" dirty="0">
                          <a:solidFill>
                            <a:sysClr val="windowText" lastClr="000000"/>
                          </a:solidFill>
                        </a:rPr>
                        <a:t>UNDER ARMOUR INC. AND SUBSIDIARIES</a:t>
                      </a:r>
                      <a:r>
                        <a:rPr lang="en-US" sz="1400" dirty="0">
                          <a:solidFill>
                            <a:sysClr val="windowText" lastClr="000000"/>
                          </a:solidFill>
                        </a:rPr>
                        <a:t/>
                      </a:r>
                      <a:br>
                        <a:rPr lang="en-US" sz="1400" dirty="0">
                          <a:solidFill>
                            <a:sysClr val="windowText" lastClr="000000"/>
                          </a:solidFill>
                        </a:rPr>
                      </a:br>
                      <a:r>
                        <a:rPr lang="en-US" sz="1400" b="1" dirty="0">
                          <a:solidFill>
                            <a:sysClr val="windowText" lastClr="000000"/>
                          </a:solidFill>
                        </a:rPr>
                        <a:t>Consolidated Balance Sheet</a:t>
                      </a:r>
                      <a:r>
                        <a:rPr lang="en-US" sz="1400" dirty="0">
                          <a:solidFill>
                            <a:sysClr val="windowText" lastClr="000000"/>
                          </a:solidFill>
                        </a:rPr>
                        <a:t/>
                      </a:r>
                      <a:br>
                        <a:rPr lang="en-US" sz="1400" dirty="0">
                          <a:solidFill>
                            <a:sysClr val="windowText" lastClr="000000"/>
                          </a:solidFill>
                        </a:rPr>
                      </a:br>
                      <a:r>
                        <a:rPr lang="en-US" sz="1400" b="1" dirty="0">
                          <a:solidFill>
                            <a:sysClr val="windowText" lastClr="000000"/>
                          </a:solidFill>
                        </a:rPr>
                        <a:t>December 31, 2015</a:t>
                      </a:r>
                      <a:r>
                        <a:rPr lang="en-US" sz="1400" dirty="0">
                          <a:solidFill>
                            <a:sysClr val="windowText" lastClr="000000"/>
                          </a:solidFill>
                        </a:rPr>
                        <a:t/>
                      </a:r>
                      <a:br>
                        <a:rPr lang="en-US" sz="1400" dirty="0">
                          <a:solidFill>
                            <a:sysClr val="windowText" lastClr="000000"/>
                          </a:solidFill>
                        </a:rPr>
                      </a:br>
                      <a:r>
                        <a:rPr lang="en-US" sz="1400" b="0" dirty="0">
                          <a:solidFill>
                            <a:sysClr val="windowText" lastClr="000000"/>
                          </a:solidFill>
                        </a:rPr>
                        <a:t>(In thousands)</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CDE7F3"/>
                    </a:solidFill>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274320">
                <a:tc>
                  <a:txBody>
                    <a:bodyPr/>
                    <a:lstStyle/>
                    <a:p>
                      <a:pPr algn="l"/>
                      <a:r>
                        <a:rPr lang="en-US" sz="1400" b="1" dirty="0">
                          <a:solidFill>
                            <a:sysClr val="windowText" lastClr="000000"/>
                          </a:solidFill>
                        </a:rPr>
                        <a:t>Assets</a:t>
                      </a:r>
                      <a:endParaRPr lang="en-US" sz="1400" dirty="0">
                        <a:solidFill>
                          <a:sysClr val="windowText" lastClr="000000"/>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CDE7F3"/>
                    </a:solidFill>
                  </a:tcPr>
                </a:tc>
                <a:tc>
                  <a:txBody>
                    <a:bodyPr/>
                    <a:lstStyle/>
                    <a:p>
                      <a:pPr algn="ctr"/>
                      <a:r>
                        <a:rPr lang="sk-SK" sz="1400">
                          <a:solidFill>
                            <a:sysClr val="windowText" lastClr="000000"/>
                          </a:solidFill>
                        </a:rPr>
                        <a:t> </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CDE7F3"/>
                    </a:solidFill>
                  </a:tcPr>
                </a:tc>
                <a:tc>
                  <a:txBody>
                    <a:bodyPr/>
                    <a:lstStyle/>
                    <a:p>
                      <a:pPr algn="ctr"/>
                      <a:r>
                        <a:rPr lang="sk-SK" sz="1400">
                          <a:solidFill>
                            <a:sysClr val="windowText" lastClr="000000"/>
                          </a:solidFill>
                        </a:rPr>
                        <a:t> </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CDE7F3"/>
                    </a:solidFill>
                  </a:tcPr>
                </a:tc>
                <a:extLst>
                  <a:ext uri="{0D108BD9-81ED-4DB2-BD59-A6C34878D82A}">
                    <a16:rowId xmlns="" xmlns:a16="http://schemas.microsoft.com/office/drawing/2014/main" val="10001"/>
                  </a:ext>
                </a:extLst>
              </a:tr>
              <a:tr h="22860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solidFill>
                            <a:sysClr val="windowText" lastClr="000000"/>
                          </a:solidFill>
                        </a:rPr>
                        <a:t>Current assets:    </a:t>
                      </a:r>
                    </a:p>
                    <a:p>
                      <a:pPr algn="l"/>
                      <a:r>
                        <a:rPr lang="en-US" sz="1400" dirty="0">
                          <a:solidFill>
                            <a:sysClr val="windowText" lastClr="000000"/>
                          </a:solidFill>
                        </a:rPr>
                        <a:t>    Cash and cash equivalents</a:t>
                      </a:r>
                    </a:p>
                    <a:p>
                      <a:pPr algn="l"/>
                      <a:r>
                        <a:rPr lang="en-US" sz="1400" dirty="0">
                          <a:solidFill>
                            <a:sysClr val="windowText" lastClr="000000"/>
                          </a:solidFill>
                        </a:rPr>
                        <a:t>    Accounts receivable, net</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solidFill>
                            <a:sysClr val="windowText" lastClr="000000"/>
                          </a:solidFill>
                        </a:rPr>
                        <a:t>    Inventories</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solidFill>
                            <a:sysClr val="windowText" lastClr="000000"/>
                          </a:solidFill>
                        </a:rPr>
                        <a:t>    Prepaid expenses and other current assets</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solidFill>
                            <a:sysClr val="windowText" lastClr="000000"/>
                          </a:solidFill>
                        </a:rPr>
                        <a:t>       Total current assets</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solidFill>
                            <a:sysClr val="windowText" lastClr="000000"/>
                          </a:solidFill>
                        </a:rPr>
                        <a:t>Property and equipment, net</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solidFill>
                            <a:sysClr val="windowText" lastClr="000000"/>
                          </a:solidFill>
                        </a:rPr>
                        <a:t>Goodwill</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solidFill>
                            <a:sysClr val="windowText" lastClr="000000"/>
                          </a:solidFill>
                        </a:rPr>
                        <a:t>Intangible assets, net</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solidFill>
                            <a:sysClr val="windowText" lastClr="000000"/>
                          </a:solidFill>
                        </a:rPr>
                        <a:t>Deferred income taxes</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solidFill>
                            <a:sysClr val="windowText" lastClr="000000"/>
                          </a:solidFill>
                        </a:rPr>
                        <a:t>Other long-term assets</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solidFill>
                            <a:sysClr val="windowText" lastClr="000000"/>
                          </a:solidFill>
                        </a:rPr>
                        <a:t>   Total long-term assets</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solidFill>
                            <a:sysClr val="windowText" lastClr="000000"/>
                          </a:solidFill>
                        </a:rPr>
                        <a:t>Total assets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DE7F3"/>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400" dirty="0" smtClean="0">
                        <a:solidFill>
                          <a:sysClr val="windowText" lastClr="000000"/>
                        </a:solidFill>
                      </a:endParaRPr>
                    </a:p>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smtClean="0">
                          <a:solidFill>
                            <a:sysClr val="windowText" lastClr="000000"/>
                          </a:solidFill>
                        </a:rPr>
                        <a:t>$ </a:t>
                      </a:r>
                      <a:r>
                        <a:rPr lang="en-US" sz="1400" dirty="0">
                          <a:solidFill>
                            <a:sysClr val="windowText" lastClr="000000"/>
                          </a:solidFill>
                        </a:rPr>
                        <a:t>129,852</a:t>
                      </a:r>
                    </a:p>
                    <a:p>
                      <a:pPr marL="0" marR="0" indent="0" algn="r" defTabSz="914400" rtl="0" eaLnBrk="1" fontAlgn="auto" latinLnBrk="0" hangingPunct="1">
                        <a:lnSpc>
                          <a:spcPct val="100000"/>
                        </a:lnSpc>
                        <a:spcBef>
                          <a:spcPts val="0"/>
                        </a:spcBef>
                        <a:spcAft>
                          <a:spcPts val="0"/>
                        </a:spcAft>
                        <a:buClrTx/>
                        <a:buSzTx/>
                        <a:buFontTx/>
                        <a:buNone/>
                        <a:tabLst/>
                        <a:defRPr/>
                      </a:pPr>
                      <a:r>
                        <a:rPr lang="is-IS" sz="1400" dirty="0">
                          <a:solidFill>
                            <a:sysClr val="windowText" lastClr="000000"/>
                          </a:solidFill>
                        </a:rPr>
                        <a:t>     433,638 </a:t>
                      </a:r>
                    </a:p>
                    <a:p>
                      <a:pPr marL="0" marR="0" indent="0" algn="r" defTabSz="914400" rtl="0" eaLnBrk="1" fontAlgn="auto" latinLnBrk="0" hangingPunct="1">
                        <a:lnSpc>
                          <a:spcPct val="100000"/>
                        </a:lnSpc>
                        <a:spcBef>
                          <a:spcPts val="0"/>
                        </a:spcBef>
                        <a:spcAft>
                          <a:spcPts val="0"/>
                        </a:spcAft>
                        <a:buClrTx/>
                        <a:buSzTx/>
                        <a:buFontTx/>
                        <a:buNone/>
                        <a:tabLst/>
                        <a:defRPr/>
                      </a:pPr>
                      <a:r>
                        <a:rPr lang="is-IS" sz="1400" dirty="0">
                          <a:solidFill>
                            <a:sysClr val="windowText" lastClr="000000"/>
                          </a:solidFill>
                        </a:rPr>
                        <a:t>      783,031 </a:t>
                      </a:r>
                    </a:p>
                    <a:p>
                      <a:pPr marL="0" marR="0" indent="0" algn="r" defTabSz="914400" rtl="0" eaLnBrk="1" fontAlgn="auto" latinLnBrk="0" hangingPunct="1">
                        <a:lnSpc>
                          <a:spcPct val="100000"/>
                        </a:lnSpc>
                        <a:spcBef>
                          <a:spcPts val="0"/>
                        </a:spcBef>
                        <a:spcAft>
                          <a:spcPts val="0"/>
                        </a:spcAft>
                        <a:buClrTx/>
                        <a:buSzTx/>
                        <a:buFontTx/>
                        <a:buNone/>
                        <a:tabLst/>
                        <a:defRPr/>
                      </a:pPr>
                      <a:r>
                        <a:rPr lang="is-IS" sz="1400" u="sng" dirty="0">
                          <a:solidFill>
                            <a:sysClr val="windowText" lastClr="000000"/>
                          </a:solidFill>
                        </a:rPr>
                        <a:t>  152,242</a:t>
                      </a:r>
                      <a:r>
                        <a:rPr lang="is-IS" sz="1400" dirty="0">
                          <a:solidFill>
                            <a:sysClr val="windowText" lastClr="000000"/>
                          </a:solidFill>
                        </a:rPr>
                        <a:t> </a:t>
                      </a:r>
                    </a:p>
                    <a:p>
                      <a:pPr algn="r"/>
                      <a:endParaRPr lang="en-US" sz="1400" dirty="0">
                        <a:solidFill>
                          <a:sysClr val="windowText" lastClr="000000"/>
                        </a:solidFill>
                      </a:endParaRPr>
                    </a:p>
                    <a:p>
                      <a:pPr marL="0" marR="0" indent="0" algn="r" defTabSz="914400" rtl="0" eaLnBrk="1" fontAlgn="auto" latinLnBrk="0" hangingPunct="1">
                        <a:lnSpc>
                          <a:spcPct val="100000"/>
                        </a:lnSpc>
                        <a:spcBef>
                          <a:spcPts val="0"/>
                        </a:spcBef>
                        <a:spcAft>
                          <a:spcPts val="0"/>
                        </a:spcAft>
                        <a:buClrTx/>
                        <a:buSzTx/>
                        <a:buFontTx/>
                        <a:buNone/>
                        <a:tabLst/>
                        <a:defRPr/>
                      </a:pPr>
                      <a:r>
                        <a:rPr lang="is-IS" sz="1400" dirty="0">
                          <a:solidFill>
                            <a:sysClr val="windowText" lastClr="000000"/>
                          </a:solidFill>
                        </a:rPr>
                        <a:t>     538,531 </a:t>
                      </a:r>
                    </a:p>
                    <a:p>
                      <a:pPr marL="0" marR="0" indent="0" algn="r" defTabSz="914400" rtl="0" eaLnBrk="1" fontAlgn="auto" latinLnBrk="0" hangingPunct="1">
                        <a:lnSpc>
                          <a:spcPct val="100000"/>
                        </a:lnSpc>
                        <a:spcBef>
                          <a:spcPts val="0"/>
                        </a:spcBef>
                        <a:spcAft>
                          <a:spcPts val="0"/>
                        </a:spcAft>
                        <a:buClrTx/>
                        <a:buSzTx/>
                        <a:buFontTx/>
                        <a:buNone/>
                        <a:tabLst/>
                        <a:defRPr/>
                      </a:pPr>
                      <a:r>
                        <a:rPr lang="is-IS" sz="1400" dirty="0">
                          <a:solidFill>
                            <a:sysClr val="windowText" lastClr="000000"/>
                          </a:solidFill>
                        </a:rPr>
                        <a:t>      585,181 </a:t>
                      </a:r>
                    </a:p>
                    <a:p>
                      <a:pPr marL="0" marR="0" indent="0" algn="r" defTabSz="914400" rtl="0" eaLnBrk="1" fontAlgn="auto" latinLnBrk="0" hangingPunct="1">
                        <a:lnSpc>
                          <a:spcPct val="100000"/>
                        </a:lnSpc>
                        <a:spcBef>
                          <a:spcPts val="0"/>
                        </a:spcBef>
                        <a:spcAft>
                          <a:spcPts val="0"/>
                        </a:spcAft>
                        <a:buClrTx/>
                        <a:buSzTx/>
                        <a:buFontTx/>
                        <a:buNone/>
                        <a:tabLst/>
                        <a:defRPr/>
                      </a:pPr>
                      <a:r>
                        <a:rPr lang="is-IS" sz="1400" dirty="0">
                          <a:solidFill>
                            <a:sysClr val="windowText" lastClr="000000"/>
                          </a:solidFill>
                        </a:rPr>
                        <a:t>       75,686 </a:t>
                      </a:r>
                    </a:p>
                    <a:p>
                      <a:pPr marL="0" marR="0" indent="0" algn="r" defTabSz="914400" rtl="0" eaLnBrk="1" fontAlgn="auto" latinLnBrk="0" hangingPunct="1">
                        <a:lnSpc>
                          <a:spcPct val="100000"/>
                        </a:lnSpc>
                        <a:spcBef>
                          <a:spcPts val="0"/>
                        </a:spcBef>
                        <a:spcAft>
                          <a:spcPts val="0"/>
                        </a:spcAft>
                        <a:buClrTx/>
                        <a:buSzTx/>
                        <a:buFontTx/>
                        <a:buNone/>
                        <a:tabLst/>
                        <a:defRPr/>
                      </a:pPr>
                      <a:r>
                        <a:rPr lang="is-IS" sz="1400" dirty="0">
                          <a:solidFill>
                            <a:sysClr val="windowText" lastClr="000000"/>
                          </a:solidFill>
                        </a:rPr>
                        <a:t>        92,157 </a:t>
                      </a:r>
                    </a:p>
                    <a:p>
                      <a:pPr marL="0" marR="0" indent="0" algn="r" defTabSz="914400" rtl="0" eaLnBrk="1" fontAlgn="auto" latinLnBrk="0" hangingPunct="1">
                        <a:lnSpc>
                          <a:spcPct val="100000"/>
                        </a:lnSpc>
                        <a:spcBef>
                          <a:spcPts val="0"/>
                        </a:spcBef>
                        <a:spcAft>
                          <a:spcPts val="0"/>
                        </a:spcAft>
                        <a:buClrTx/>
                        <a:buSzTx/>
                        <a:buFontTx/>
                        <a:buNone/>
                        <a:tabLst/>
                        <a:defRPr/>
                      </a:pPr>
                      <a:r>
                        <a:rPr lang="is-IS" sz="1400" u="sng" dirty="0">
                          <a:solidFill>
                            <a:sysClr val="windowText" lastClr="000000"/>
                          </a:solidFill>
                        </a:rPr>
                        <a:t>    78,582 </a:t>
                      </a:r>
                    </a:p>
                    <a:p>
                      <a:pPr algn="r"/>
                      <a:r>
                        <a:rPr lang="en-US" sz="1400" dirty="0">
                          <a:solidFill>
                            <a:sysClr val="windowText" lastClr="000000"/>
                          </a:solidFill>
                        </a:rPr>
                        <a:t>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DE7F3"/>
                    </a:solidFill>
                  </a:tcPr>
                </a:tc>
                <a:tc>
                  <a:txBody>
                    <a:bodyPr/>
                    <a:lstStyle/>
                    <a:p>
                      <a:pPr algn="ctr"/>
                      <a:endParaRPr lang="en-US" sz="1400" dirty="0">
                        <a:solidFill>
                          <a:sysClr val="windowText" lastClr="000000"/>
                        </a:solidFill>
                      </a:endParaRPr>
                    </a:p>
                    <a:p>
                      <a:pPr algn="ctr"/>
                      <a:endParaRPr lang="en-US" sz="1400" dirty="0">
                        <a:solidFill>
                          <a:sysClr val="windowText" lastClr="000000"/>
                        </a:solidFill>
                      </a:endParaRPr>
                    </a:p>
                    <a:p>
                      <a:pPr algn="ctr"/>
                      <a:endParaRPr lang="en-US" sz="1400" dirty="0">
                        <a:solidFill>
                          <a:sysClr val="windowText" lastClr="000000"/>
                        </a:solidFill>
                      </a:endParaRPr>
                    </a:p>
                    <a:p>
                      <a:pPr algn="ctr"/>
                      <a:endParaRPr lang="en-US" sz="1400" dirty="0">
                        <a:solidFill>
                          <a:sysClr val="windowText" lastClr="000000"/>
                        </a:solidFill>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en-US" sz="1400" dirty="0" smtClean="0">
                        <a:solidFill>
                          <a:sysClr val="windowText" lastClr="000000"/>
                        </a:solidFill>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solidFill>
                            <a:sysClr val="windowText" lastClr="000000"/>
                          </a:solidFill>
                        </a:rPr>
                        <a:t>$ </a:t>
                      </a:r>
                      <a:r>
                        <a:rPr lang="en-US" sz="1400" dirty="0">
                          <a:solidFill>
                            <a:sysClr val="windowText" lastClr="000000"/>
                          </a:solidFill>
                        </a:rPr>
                        <a:t>1,498,763</a:t>
                      </a:r>
                    </a:p>
                    <a:p>
                      <a:pPr algn="ctr"/>
                      <a:endParaRPr lang="en-US" sz="1400" dirty="0">
                        <a:solidFill>
                          <a:sysClr val="windowText" lastClr="000000"/>
                        </a:solidFill>
                      </a:endParaRPr>
                    </a:p>
                    <a:p>
                      <a:pPr algn="ctr"/>
                      <a:endParaRPr lang="en-US" sz="1400" dirty="0">
                        <a:solidFill>
                          <a:sysClr val="windowText" lastClr="000000"/>
                        </a:solidFill>
                      </a:endParaRPr>
                    </a:p>
                    <a:p>
                      <a:pPr algn="ctr"/>
                      <a:endParaRPr lang="en-US" sz="1400" dirty="0">
                        <a:solidFill>
                          <a:sysClr val="windowText" lastClr="000000"/>
                        </a:solidFill>
                      </a:endParaRPr>
                    </a:p>
                    <a:p>
                      <a:pPr algn="ctr"/>
                      <a:endParaRPr lang="en-US" sz="1400" dirty="0">
                        <a:solidFill>
                          <a:sysClr val="windowText" lastClr="000000"/>
                        </a:solidFill>
                      </a:endParaRPr>
                    </a:p>
                    <a:p>
                      <a:pPr algn="ctr"/>
                      <a:endParaRPr lang="en-US" sz="1400" dirty="0">
                        <a:solidFill>
                          <a:sysClr val="windowText" lastClr="000000"/>
                        </a:solidFill>
                      </a:endParaRPr>
                    </a:p>
                    <a:p>
                      <a:pPr marL="0" marR="0" indent="0" algn="r" defTabSz="914400" rtl="0" eaLnBrk="1" fontAlgn="auto" latinLnBrk="0" hangingPunct="1">
                        <a:lnSpc>
                          <a:spcPct val="100000"/>
                        </a:lnSpc>
                        <a:spcBef>
                          <a:spcPts val="0"/>
                        </a:spcBef>
                        <a:spcAft>
                          <a:spcPts val="0"/>
                        </a:spcAft>
                        <a:buClrTx/>
                        <a:buSzTx/>
                        <a:buFontTx/>
                        <a:buNone/>
                        <a:tabLst/>
                        <a:defRPr/>
                      </a:pPr>
                      <a:r>
                        <a:rPr lang="is-IS" sz="1400" dirty="0">
                          <a:solidFill>
                            <a:sysClr val="windowText" lastClr="000000"/>
                          </a:solidFill>
                        </a:rPr>
                        <a:t>   </a:t>
                      </a:r>
                      <a:r>
                        <a:rPr lang="is-IS" sz="1400" u="sng" dirty="0">
                          <a:solidFill>
                            <a:sysClr val="windowText" lastClr="000000"/>
                          </a:solidFill>
                        </a:rPr>
                        <a:t>   </a:t>
                      </a:r>
                      <a:r>
                        <a:rPr lang="is-IS" sz="1400" u="sng" dirty="0" smtClean="0">
                          <a:solidFill>
                            <a:sysClr val="windowText" lastClr="000000"/>
                          </a:solidFill>
                        </a:rPr>
                        <a:t>1,370,137</a:t>
                      </a:r>
                      <a:endParaRPr lang="is-IS" sz="1400" dirty="0">
                        <a:solidFill>
                          <a:sysClr val="windowText" lastClr="000000"/>
                        </a:solidFill>
                      </a:endParaRPr>
                    </a:p>
                    <a:p>
                      <a:pPr marL="0" marR="0" indent="0" algn="r" defTabSz="914400" rtl="0" eaLnBrk="1" fontAlgn="auto" latinLnBrk="0" hangingPunct="1">
                        <a:lnSpc>
                          <a:spcPct val="100000"/>
                        </a:lnSpc>
                        <a:spcBef>
                          <a:spcPts val="0"/>
                        </a:spcBef>
                        <a:spcAft>
                          <a:spcPts val="0"/>
                        </a:spcAft>
                        <a:buClrTx/>
                        <a:buSzTx/>
                        <a:buFontTx/>
                        <a:buNone/>
                        <a:tabLst/>
                        <a:defRPr/>
                      </a:pPr>
                      <a:r>
                        <a:rPr lang="en-US" sz="1400" u="dbl" baseline="0" dirty="0">
                          <a:solidFill>
                            <a:sysClr val="windowText" lastClr="000000"/>
                          </a:solidFill>
                        </a:rPr>
                        <a:t>$2,868,900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DE7F3"/>
                    </a:solidFill>
                  </a:tcPr>
                </a:tc>
                <a:extLst>
                  <a:ext uri="{0D108BD9-81ED-4DB2-BD59-A6C34878D82A}">
                    <a16:rowId xmlns="" xmlns:a16="http://schemas.microsoft.com/office/drawing/2014/main" val="10002"/>
                  </a:ext>
                </a:extLst>
              </a:tr>
            </a:tbl>
          </a:graphicData>
        </a:graphic>
      </p:graphicFrame>
      <p:sp>
        <p:nvSpPr>
          <p:cNvPr id="6" name="Rectangle 5"/>
          <p:cNvSpPr/>
          <p:nvPr/>
        </p:nvSpPr>
        <p:spPr>
          <a:xfrm>
            <a:off x="1657264" y="5253643"/>
            <a:ext cx="5854639" cy="291617"/>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52323452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7"/>
            <a:ext cx="7886700" cy="1058717"/>
          </a:xfrm>
        </p:spPr>
        <p:txBody>
          <a:bodyPr/>
          <a:lstStyle/>
          <a:p>
            <a:r>
              <a:rPr lang="en-US" dirty="0" smtClean="0"/>
              <a:t>Long-Term </a:t>
            </a:r>
            <a:r>
              <a:rPr lang="en-US" dirty="0"/>
              <a:t>Liabilities</a:t>
            </a:r>
          </a:p>
        </p:txBody>
      </p:sp>
      <p:sp>
        <p:nvSpPr>
          <p:cNvPr id="3" name="Content Placeholder 2"/>
          <p:cNvSpPr>
            <a:spLocks noGrp="1"/>
          </p:cNvSpPr>
          <p:nvPr>
            <p:ph idx="1"/>
          </p:nvPr>
        </p:nvSpPr>
        <p:spPr>
          <a:xfrm>
            <a:off x="628650" y="1423844"/>
            <a:ext cx="7886700" cy="4502150"/>
          </a:xfrm>
        </p:spPr>
        <p:txBody>
          <a:bodyPr/>
          <a:lstStyle/>
          <a:p>
            <a:r>
              <a:rPr lang="en-US" sz="2600" dirty="0" smtClean="0"/>
              <a:t>Obligations </a:t>
            </a:r>
            <a:r>
              <a:rPr lang="en-US" sz="2600" dirty="0"/>
              <a:t>that will </a:t>
            </a:r>
            <a:r>
              <a:rPr lang="en-US" sz="2600" b="1" dirty="0">
                <a:solidFill>
                  <a:srgbClr val="C00000"/>
                </a:solidFill>
              </a:rPr>
              <a:t>not be satisfied in the next year or operating cycle</a:t>
            </a:r>
            <a:r>
              <a:rPr lang="en-US" sz="2600" dirty="0"/>
              <a:t>, whichever is </a:t>
            </a:r>
            <a:r>
              <a:rPr lang="en-US" sz="2600" dirty="0" smtClean="0"/>
              <a:t>longer</a:t>
            </a:r>
            <a:endParaRPr lang="en-US" sz="2600" dirty="0"/>
          </a:p>
          <a:p>
            <a:r>
              <a:rPr lang="en-US" sz="2600" dirty="0"/>
              <a:t>Do not require use of current assets or the creation of current liabilities for </a:t>
            </a:r>
            <a:r>
              <a:rPr lang="en-US" sz="2600" dirty="0" smtClean="0"/>
              <a:t>payment</a:t>
            </a:r>
            <a:endParaRPr lang="en-US" sz="2600" dirty="0"/>
          </a:p>
          <a:p>
            <a:r>
              <a:rPr lang="en-US" sz="2600" dirty="0"/>
              <a:t>Impact on future cash flows and long-term solvency is assessed by reporting </a:t>
            </a:r>
            <a:r>
              <a:rPr lang="en-US" sz="2600" b="1" dirty="0">
                <a:solidFill>
                  <a:srgbClr val="C00000"/>
                </a:solidFill>
              </a:rPr>
              <a:t>payment terms, interest rates, and other details in a disclosure </a:t>
            </a:r>
            <a:r>
              <a:rPr lang="en-US" sz="2600" b="1" dirty="0" smtClean="0">
                <a:solidFill>
                  <a:srgbClr val="C00000"/>
                </a:solidFill>
              </a:rPr>
              <a:t>note</a:t>
            </a:r>
            <a:endParaRPr lang="en-US" sz="2600" dirty="0"/>
          </a:p>
          <a:p>
            <a:pPr marL="0" indent="0">
              <a:spcBef>
                <a:spcPts val="2400"/>
              </a:spcBef>
              <a:buNone/>
            </a:pPr>
            <a:r>
              <a:rPr lang="en-US" sz="2600" b="1" dirty="0">
                <a:solidFill>
                  <a:srgbClr val="C00000"/>
                </a:solidFill>
              </a:rPr>
              <a:t>Examples </a:t>
            </a:r>
            <a:endParaRPr lang="en-US" sz="2600" dirty="0">
              <a:solidFill>
                <a:srgbClr val="C00000"/>
              </a:solidFill>
            </a:endParaRPr>
          </a:p>
          <a:p>
            <a:pPr marL="117475" indent="0">
              <a:buNone/>
            </a:pPr>
            <a:r>
              <a:rPr lang="en-US" sz="2600" dirty="0" smtClean="0"/>
              <a:t>Long-term </a:t>
            </a:r>
            <a:r>
              <a:rPr lang="en-US" sz="2600" dirty="0"/>
              <a:t>notes, bonds, pension obligations, and lease obligations, among </a:t>
            </a:r>
            <a:r>
              <a:rPr lang="en-US" sz="2600" dirty="0" smtClean="0"/>
              <a:t>others</a:t>
            </a:r>
            <a:endParaRPr lang="en-US" sz="2600"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LO3-3</a:t>
            </a:r>
          </a:p>
        </p:txBody>
      </p:sp>
    </p:spTree>
    <p:extLst>
      <p:ext uri="{BB962C8B-B14F-4D97-AF65-F5344CB8AC3E}">
        <p14:creationId xmlns:p14="http://schemas.microsoft.com/office/powerpoint/2010/main" val="370700812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solidFill>
            <a:srgbClr val="F2F2F2"/>
          </a:solidFill>
        </p:spPr>
        <p:txBody>
          <a:bodyPr/>
          <a:lstStyle/>
          <a:p>
            <a:pPr marL="0" lvl="0" indent="0">
              <a:buClr>
                <a:srgbClr val="3333CC"/>
              </a:buClr>
              <a:buNone/>
            </a:pPr>
            <a:r>
              <a:rPr lang="en-US" sz="2400" kern="0" dirty="0">
                <a:solidFill>
                  <a:srgbClr val="000000"/>
                </a:solidFill>
              </a:rPr>
              <a:t>The key distinction between current liabilities and long-term liabilities is:</a:t>
            </a:r>
          </a:p>
          <a:p>
            <a:pPr marL="514350" lvl="0" indent="-514350">
              <a:buFont typeface="+mj-lt"/>
              <a:buAutoNum type="alphaLcPeriod"/>
            </a:pPr>
            <a:r>
              <a:rPr lang="en-US" sz="2400" kern="0" dirty="0">
                <a:solidFill>
                  <a:srgbClr val="000000"/>
                </a:solidFill>
              </a:rPr>
              <a:t>The amount of the obligation to be </a:t>
            </a:r>
            <a:r>
              <a:rPr lang="en-US" sz="2400" kern="0" dirty="0" smtClean="0">
                <a:solidFill>
                  <a:srgbClr val="000000"/>
                </a:solidFill>
              </a:rPr>
              <a:t>satisfied—large </a:t>
            </a:r>
            <a:r>
              <a:rPr lang="en-US" sz="2400" kern="0" dirty="0">
                <a:solidFill>
                  <a:srgbClr val="000000"/>
                </a:solidFill>
              </a:rPr>
              <a:t>versus </a:t>
            </a:r>
            <a:r>
              <a:rPr lang="en-US" sz="2400" kern="0" dirty="0" smtClean="0">
                <a:solidFill>
                  <a:srgbClr val="000000"/>
                </a:solidFill>
              </a:rPr>
              <a:t>small</a:t>
            </a:r>
            <a:endParaRPr lang="en-US" sz="2400" kern="0" dirty="0">
              <a:solidFill>
                <a:srgbClr val="000000"/>
              </a:solidFill>
            </a:endParaRPr>
          </a:p>
          <a:p>
            <a:pPr marL="514350" lvl="0" indent="-514350">
              <a:buFont typeface="+mj-lt"/>
              <a:buAutoNum type="alphaLcPeriod"/>
            </a:pPr>
            <a:r>
              <a:rPr lang="en-US" sz="2400" kern="0" dirty="0">
                <a:solidFill>
                  <a:srgbClr val="000000"/>
                </a:solidFill>
              </a:rPr>
              <a:t>To whom the obligation is </a:t>
            </a:r>
            <a:r>
              <a:rPr lang="en-US" sz="2400" kern="0" dirty="0" smtClean="0">
                <a:solidFill>
                  <a:srgbClr val="000000"/>
                </a:solidFill>
              </a:rPr>
              <a:t>owed—those </a:t>
            </a:r>
            <a:r>
              <a:rPr lang="en-US" sz="2400" kern="0" dirty="0">
                <a:solidFill>
                  <a:srgbClr val="000000"/>
                </a:solidFill>
              </a:rPr>
              <a:t>inside versus </a:t>
            </a:r>
            <a:r>
              <a:rPr lang="en-US" sz="2400" kern="0" dirty="0" smtClean="0">
                <a:solidFill>
                  <a:srgbClr val="000000"/>
                </a:solidFill>
              </a:rPr>
              <a:t>those outside </a:t>
            </a:r>
            <a:r>
              <a:rPr lang="en-US" sz="2400" kern="0" dirty="0">
                <a:solidFill>
                  <a:srgbClr val="000000"/>
                </a:solidFill>
              </a:rPr>
              <a:t>of the </a:t>
            </a:r>
            <a:r>
              <a:rPr lang="en-US" sz="2400" kern="0" dirty="0" smtClean="0">
                <a:solidFill>
                  <a:srgbClr val="000000"/>
                </a:solidFill>
              </a:rPr>
              <a:t>company</a:t>
            </a:r>
            <a:endParaRPr lang="en-US" sz="2400" kern="0" dirty="0">
              <a:solidFill>
                <a:srgbClr val="000000"/>
              </a:solidFill>
            </a:endParaRPr>
          </a:p>
          <a:p>
            <a:pPr marL="514350" lvl="0" indent="-514350">
              <a:buFont typeface="+mj-lt"/>
              <a:buAutoNum type="alphaLcPeriod"/>
            </a:pPr>
            <a:r>
              <a:rPr lang="en-US" sz="2400" kern="0" dirty="0">
                <a:solidFill>
                  <a:srgbClr val="000000"/>
                </a:solidFill>
              </a:rPr>
              <a:t>The length of time until the obligation is expected to be </a:t>
            </a:r>
            <a:r>
              <a:rPr lang="en-US" sz="2400" kern="0" dirty="0" smtClean="0">
                <a:solidFill>
                  <a:srgbClr val="000000"/>
                </a:solidFill>
              </a:rPr>
              <a:t>satisfied—less than one year </a:t>
            </a:r>
            <a:r>
              <a:rPr lang="en-US" sz="2400" kern="0" dirty="0">
                <a:solidFill>
                  <a:srgbClr val="000000"/>
                </a:solidFill>
              </a:rPr>
              <a:t>versus more than one </a:t>
            </a:r>
            <a:r>
              <a:rPr lang="en-US" sz="2400" kern="0" dirty="0" smtClean="0">
                <a:solidFill>
                  <a:srgbClr val="000000"/>
                </a:solidFill>
              </a:rPr>
              <a:t>year, or </a:t>
            </a:r>
            <a:r>
              <a:rPr lang="en-US" sz="2400" kern="0" dirty="0">
                <a:solidFill>
                  <a:srgbClr val="000000"/>
                </a:solidFill>
              </a:rPr>
              <a:t>operating cycle if </a:t>
            </a:r>
            <a:r>
              <a:rPr lang="en-US" sz="2400" kern="0" dirty="0" smtClean="0">
                <a:solidFill>
                  <a:srgbClr val="000000"/>
                </a:solidFill>
              </a:rPr>
              <a:t>longer </a:t>
            </a:r>
            <a:endParaRPr lang="en-US" sz="2400" kern="0" dirty="0">
              <a:solidFill>
                <a:srgbClr val="000000"/>
              </a:solidFill>
            </a:endParaRPr>
          </a:p>
          <a:p>
            <a:pPr marL="514350" lvl="0" indent="-514350">
              <a:buFont typeface="+mj-lt"/>
              <a:buAutoNum type="alphaLcPeriod"/>
            </a:pPr>
            <a:r>
              <a:rPr lang="en-US" sz="2400" kern="0" dirty="0">
                <a:solidFill>
                  <a:srgbClr val="000000"/>
                </a:solidFill>
              </a:rPr>
              <a:t>The nature of the </a:t>
            </a:r>
            <a:r>
              <a:rPr lang="en-US" sz="2400" kern="0" dirty="0" smtClean="0">
                <a:solidFill>
                  <a:srgbClr val="000000"/>
                </a:solidFill>
              </a:rPr>
              <a:t>obligation—determinable </a:t>
            </a:r>
            <a:r>
              <a:rPr lang="en-US" sz="2400" kern="0" dirty="0">
                <a:solidFill>
                  <a:srgbClr val="000000"/>
                </a:solidFill>
              </a:rPr>
              <a:t>amount versus estimated </a:t>
            </a:r>
            <a:r>
              <a:rPr lang="en-US" sz="2400" kern="0" dirty="0" smtClean="0">
                <a:solidFill>
                  <a:srgbClr val="000000"/>
                </a:solidFill>
              </a:rPr>
              <a:t>amount</a:t>
            </a:r>
            <a:endParaRPr lang="en-US" sz="2400" kern="0" dirty="0">
              <a:solidFill>
                <a:srgbClr val="000000"/>
              </a:solidFill>
              <a:latin typeface="Tahoma"/>
            </a:endParaRPr>
          </a:p>
          <a:p>
            <a:pPr marL="0" indent="0">
              <a:buNone/>
            </a:pPr>
            <a:endParaRPr lang="en-US"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LO3-3</a:t>
            </a:r>
          </a:p>
        </p:txBody>
      </p:sp>
      <p:sp>
        <p:nvSpPr>
          <p:cNvPr id="11" name="Oval 10"/>
          <p:cNvSpPr/>
          <p:nvPr/>
        </p:nvSpPr>
        <p:spPr bwMode="auto">
          <a:xfrm>
            <a:off x="751276" y="3883303"/>
            <a:ext cx="381000" cy="371473"/>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Rectangle 2"/>
          <p:cNvSpPr>
            <a:spLocks noGrp="1" noChangeArrowheads="1"/>
          </p:cNvSpPr>
          <p:nvPr>
            <p:ph type="title"/>
          </p:nvPr>
        </p:nvSpPr>
        <p:spPr/>
        <p:txBody>
          <a:bodyPr>
            <a:normAutofit/>
          </a:bodyPr>
          <a:lstStyle/>
          <a:p>
            <a:pPr algn="ctr" eaLnBrk="1" hangingPunct="1"/>
            <a:r>
              <a:rPr lang="en-US" altLang="en-US" sz="3200" b="1" dirty="0"/>
              <a:t>Concept </a:t>
            </a:r>
            <a:r>
              <a:rPr lang="en-US" altLang="en-US" sz="3200" b="1" dirty="0" smtClean="0"/>
              <a:t>Check: Liabilities</a:t>
            </a:r>
            <a:endParaRPr lang="en-US" altLang="en-US" sz="3200" b="1" dirty="0"/>
          </a:p>
        </p:txBody>
      </p:sp>
      <p:sp>
        <p:nvSpPr>
          <p:cNvPr id="6" name="TextBox 5"/>
          <p:cNvSpPr txBox="1"/>
          <p:nvPr/>
        </p:nvSpPr>
        <p:spPr>
          <a:xfrm>
            <a:off x="762000" y="5692712"/>
            <a:ext cx="8015111" cy="923330"/>
          </a:xfrm>
          <a:prstGeom prst="rect">
            <a:avLst/>
          </a:prstGeom>
          <a:solidFill>
            <a:srgbClr val="FDEADA"/>
          </a:solidFill>
          <a:ln w="6350">
            <a:solidFill>
              <a:srgbClr val="000000"/>
            </a:solidFill>
          </a:ln>
        </p:spPr>
        <p:txBody>
          <a:bodyPr wrap="square" rtlCol="0">
            <a:spAutoFit/>
          </a:bodyPr>
          <a:lstStyle/>
          <a:p>
            <a:pPr marL="0" marR="0" lvl="0" indent="0" defTabSz="914400" eaLnBrk="0" fontAlgn="auto" latinLnBrk="0" hangingPunct="0">
              <a:lnSpc>
                <a:spcPct val="100000"/>
              </a:lnSpc>
              <a:spcBef>
                <a:spcPts val="0"/>
              </a:spcBef>
              <a:spcAft>
                <a:spcPts val="0"/>
              </a:spcAft>
              <a:buClrTx/>
              <a:buSzTx/>
              <a:buFontTx/>
              <a:buNone/>
              <a:tabLst/>
              <a:defRPr/>
            </a:pPr>
            <a:r>
              <a:rPr kumimoji="0" lang="en-US" b="0" i="0" u="none" strike="noStrike" kern="0" cap="none" spc="0" normalizeH="0" baseline="0" noProof="0" dirty="0" smtClean="0">
                <a:ln>
                  <a:noFill/>
                </a:ln>
                <a:solidFill>
                  <a:srgbClr val="000000"/>
                </a:solidFill>
                <a:effectLst/>
                <a:uLnTx/>
                <a:uFillTx/>
                <a:latin typeface="+mn-lt"/>
                <a:cs typeface="+mn-cs"/>
              </a:rPr>
              <a:t>The correct answer is </a:t>
            </a:r>
            <a:r>
              <a:rPr kumimoji="0" lang="en-US" b="0" i="1" u="none" strike="noStrike" kern="0" cap="none" spc="0" normalizeH="0" baseline="0" noProof="0" dirty="0" smtClean="0">
                <a:ln>
                  <a:noFill/>
                </a:ln>
                <a:solidFill>
                  <a:srgbClr val="000000"/>
                </a:solidFill>
                <a:effectLst/>
                <a:uLnTx/>
                <a:uFillTx/>
                <a:latin typeface="+mn-lt"/>
                <a:cs typeface="+mn-cs"/>
              </a:rPr>
              <a:t>c</a:t>
            </a:r>
            <a:r>
              <a:rPr kumimoji="0" lang="en-US" b="0" i="0" u="none" strike="noStrike" kern="0" cap="none" spc="0" normalizeH="0" baseline="0" noProof="0" dirty="0" smtClean="0">
                <a:ln>
                  <a:noFill/>
                </a:ln>
                <a:solidFill>
                  <a:srgbClr val="000000"/>
                </a:solidFill>
                <a:effectLst/>
                <a:uLnTx/>
                <a:uFillTx/>
                <a:latin typeface="+mn-lt"/>
                <a:cs typeface="+mn-cs"/>
              </a:rPr>
              <a:t>. The </a:t>
            </a:r>
            <a:r>
              <a:rPr kumimoji="0" lang="en-US" b="0" i="0" u="none" strike="noStrike" kern="0" cap="none" spc="0" normalizeH="0" baseline="0" noProof="0" dirty="0">
                <a:ln>
                  <a:noFill/>
                </a:ln>
                <a:solidFill>
                  <a:srgbClr val="000000"/>
                </a:solidFill>
                <a:effectLst/>
                <a:uLnTx/>
                <a:uFillTx/>
                <a:latin typeface="+mn-lt"/>
                <a:cs typeface="+mn-cs"/>
              </a:rPr>
              <a:t>key distinction is the time period in which the obligation will be satisfied. If it will be satisfied within one year or operating cycle, it should be classified as current rather than long-term. </a:t>
            </a:r>
          </a:p>
        </p:txBody>
      </p:sp>
    </p:spTree>
    <p:extLst>
      <p:ext uri="{BB962C8B-B14F-4D97-AF65-F5344CB8AC3E}">
        <p14:creationId xmlns:p14="http://schemas.microsoft.com/office/powerpoint/2010/main" val="78326568"/>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14:bounceEnd="20000">
                                          <p:cBhvr additive="base">
                                            <p:cTn id="7" dur="2000" fill="hold"/>
                                            <p:tgtEl>
                                              <p:spTgt spid="11"/>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11"/>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6"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2000" fill="hold"/>
                                            <p:tgtEl>
                                              <p:spTgt spid="11"/>
                                            </p:tgtEl>
                                            <p:attrNameLst>
                                              <p:attrName>ppt_x</p:attrName>
                                            </p:attrNameLst>
                                          </p:cBhvr>
                                          <p:tavLst>
                                            <p:tav tm="0">
                                              <p:val>
                                                <p:strVal val="1+#ppt_w/2"/>
                                              </p:val>
                                            </p:tav>
                                            <p:tav tm="100000">
                                              <p:val>
                                                <p:strVal val="#ppt_x"/>
                                              </p:val>
                                            </p:tav>
                                          </p:tavLst>
                                        </p:anim>
                                        <p:anim calcmode="lin" valueType="num">
                                          <p:cBhvr additive="base">
                                            <p:cTn id="8" dur="2000" fill="hold"/>
                                            <p:tgtEl>
                                              <p:spTgt spid="11"/>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6" grpId="0" animBg="1"/>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Shareholders’ Equity</a:t>
            </a:r>
          </a:p>
        </p:txBody>
      </p:sp>
      <p:sp>
        <p:nvSpPr>
          <p:cNvPr id="3" name="Content Placeholder 2"/>
          <p:cNvSpPr>
            <a:spLocks noGrp="1"/>
          </p:cNvSpPr>
          <p:nvPr>
            <p:ph idx="1"/>
          </p:nvPr>
        </p:nvSpPr>
        <p:spPr/>
        <p:txBody>
          <a:bodyPr/>
          <a:lstStyle/>
          <a:p>
            <a:r>
              <a:rPr lang="en-US" sz="2800" dirty="0"/>
              <a:t>Residual amount derived by subtracting liabilities from assets:</a:t>
            </a:r>
          </a:p>
          <a:p>
            <a:pPr marL="457200" lvl="1" indent="0" algn="ctr">
              <a:buClr>
                <a:schemeClr val="tx1"/>
              </a:buClr>
              <a:buNone/>
            </a:pPr>
            <a:r>
              <a:rPr lang="en-US" sz="2800" b="1" dirty="0">
                <a:solidFill>
                  <a:srgbClr val="000000"/>
                </a:solidFill>
              </a:rPr>
              <a:t>Assets − Liabilities =</a:t>
            </a:r>
            <a:r>
              <a:rPr lang="en-US" sz="2800" b="1" dirty="0">
                <a:solidFill>
                  <a:srgbClr val="C00000"/>
                </a:solidFill>
              </a:rPr>
              <a:t> Shareholders’ Equity</a:t>
            </a:r>
            <a:endParaRPr lang="en-US" sz="2800" b="1" dirty="0"/>
          </a:p>
          <a:p>
            <a:r>
              <a:rPr lang="en-US" sz="2800" dirty="0"/>
              <a:t>Arises primarily from</a:t>
            </a:r>
          </a:p>
          <a:p>
            <a:pPr marL="971550" lvl="1" indent="-514350">
              <a:buClr>
                <a:schemeClr val="tx1"/>
              </a:buClr>
              <a:buFont typeface="+mj-lt"/>
              <a:buAutoNum type="arabicPeriod"/>
            </a:pPr>
            <a:r>
              <a:rPr lang="en-US" sz="2800" dirty="0" smtClean="0">
                <a:solidFill>
                  <a:srgbClr val="C00000"/>
                </a:solidFill>
              </a:rPr>
              <a:t> </a:t>
            </a:r>
            <a:r>
              <a:rPr lang="en-US" sz="2800" b="1" dirty="0" smtClean="0">
                <a:solidFill>
                  <a:srgbClr val="C00000"/>
                </a:solidFill>
              </a:rPr>
              <a:t>Paid-in </a:t>
            </a:r>
            <a:r>
              <a:rPr lang="en-US" sz="2800" b="1" dirty="0">
                <a:solidFill>
                  <a:srgbClr val="C00000"/>
                </a:solidFill>
              </a:rPr>
              <a:t>capital</a:t>
            </a:r>
            <a:r>
              <a:rPr lang="en-US" sz="2800" dirty="0">
                <a:solidFill>
                  <a:srgbClr val="C00000"/>
                </a:solidFill>
              </a:rPr>
              <a:t> </a:t>
            </a:r>
            <a:r>
              <a:rPr lang="en-US" sz="2800" dirty="0">
                <a:solidFill>
                  <a:schemeClr val="tx2"/>
                </a:solidFill>
              </a:rPr>
              <a:t>and</a:t>
            </a:r>
            <a:r>
              <a:rPr lang="en-US" sz="2800" dirty="0">
                <a:solidFill>
                  <a:srgbClr val="C00000"/>
                </a:solidFill>
              </a:rPr>
              <a:t> </a:t>
            </a:r>
          </a:p>
          <a:p>
            <a:pPr marL="971550" lvl="1" indent="-514350">
              <a:buClr>
                <a:schemeClr val="tx1"/>
              </a:buClr>
              <a:buFont typeface="+mj-lt"/>
              <a:buAutoNum type="arabicPeriod"/>
            </a:pPr>
            <a:r>
              <a:rPr lang="en-US" sz="2800" dirty="0" smtClean="0">
                <a:solidFill>
                  <a:srgbClr val="C00000"/>
                </a:solidFill>
              </a:rPr>
              <a:t> </a:t>
            </a:r>
            <a:r>
              <a:rPr lang="en-US" sz="2800" b="1" dirty="0" smtClean="0">
                <a:solidFill>
                  <a:srgbClr val="C00000"/>
                </a:solidFill>
              </a:rPr>
              <a:t>Retained </a:t>
            </a:r>
            <a:r>
              <a:rPr lang="en-US" sz="2800" b="1" dirty="0">
                <a:solidFill>
                  <a:srgbClr val="C00000"/>
                </a:solidFill>
              </a:rPr>
              <a:t>earnings</a:t>
            </a:r>
          </a:p>
          <a:p>
            <a:r>
              <a:rPr lang="en-US" sz="2800" dirty="0"/>
              <a:t>Sometimes referred to as </a:t>
            </a:r>
            <a:r>
              <a:rPr lang="en-US" sz="2800" b="1" dirty="0">
                <a:solidFill>
                  <a:srgbClr val="C00000"/>
                </a:solidFill>
              </a:rPr>
              <a:t>net assets </a:t>
            </a:r>
            <a:r>
              <a:rPr lang="en-US" sz="2800" dirty="0"/>
              <a:t>or </a:t>
            </a:r>
            <a:r>
              <a:rPr lang="en-US" sz="2800" b="1" dirty="0">
                <a:solidFill>
                  <a:srgbClr val="C00000"/>
                </a:solidFill>
              </a:rPr>
              <a:t>book </a:t>
            </a:r>
            <a:r>
              <a:rPr lang="en-US" sz="2800" b="1" dirty="0" smtClean="0">
                <a:solidFill>
                  <a:srgbClr val="C00000"/>
                </a:solidFill>
              </a:rPr>
              <a:t>value</a:t>
            </a:r>
            <a:endParaRPr lang="en-US" sz="2800" dirty="0"/>
          </a:p>
          <a:p>
            <a:r>
              <a:rPr lang="en-US" sz="2800" dirty="0"/>
              <a:t>Includes other equity components such as </a:t>
            </a:r>
            <a:r>
              <a:rPr lang="en-US" sz="2800" b="1" dirty="0">
                <a:solidFill>
                  <a:srgbClr val="C00000"/>
                </a:solidFill>
              </a:rPr>
              <a:t>accumulated other </a:t>
            </a:r>
            <a:r>
              <a:rPr lang="en-US" sz="2800" b="1" dirty="0" smtClean="0">
                <a:solidFill>
                  <a:srgbClr val="C00000"/>
                </a:solidFill>
              </a:rPr>
              <a:t>comprehensive </a:t>
            </a:r>
            <a:r>
              <a:rPr lang="en-US" sz="2800" b="1" dirty="0">
                <a:solidFill>
                  <a:srgbClr val="C00000"/>
                </a:solidFill>
              </a:rPr>
              <a:t>income </a:t>
            </a:r>
            <a:r>
              <a:rPr lang="en-US" sz="2800" dirty="0"/>
              <a:t>(AOCI</a:t>
            </a:r>
            <a:r>
              <a:rPr lang="en-US" sz="2800" dirty="0" smtClean="0"/>
              <a:t>)</a:t>
            </a:r>
            <a:endParaRPr lang="en-US" sz="2800"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LO3-3</a:t>
            </a:r>
          </a:p>
        </p:txBody>
      </p:sp>
    </p:spTree>
    <p:extLst>
      <p:ext uri="{BB962C8B-B14F-4D97-AF65-F5344CB8AC3E}">
        <p14:creationId xmlns:p14="http://schemas.microsoft.com/office/powerpoint/2010/main" val="147166775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500"/>
                                        <p:tgtEl>
                                          <p:spTgt spid="3">
                                            <p:txEl>
                                              <p:pRg st="3" end="3"/>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fade">
                                      <p:cBhvr>
                                        <p:cTn id="24" dur="500"/>
                                        <p:tgtEl>
                                          <p:spTgt spid="3">
                                            <p:txEl>
                                              <p:pRg st="4" end="4"/>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Effect transition="in" filter="fade">
                                      <p:cBhvr>
                                        <p:cTn id="29" dur="500"/>
                                        <p:tgtEl>
                                          <p:spTgt spid="3">
                                            <p:txEl>
                                              <p:pRg st="5" end="5"/>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3">
                                            <p:txEl>
                                              <p:pRg st="6" end="6"/>
                                            </p:txEl>
                                          </p:spTgt>
                                        </p:tgtEl>
                                        <p:attrNameLst>
                                          <p:attrName>style.visibility</p:attrName>
                                        </p:attrNameLst>
                                      </p:cBhvr>
                                      <p:to>
                                        <p:strVal val="visible"/>
                                      </p:to>
                                    </p:set>
                                    <p:animEffect transition="in" filter="fade">
                                      <p:cBhvr>
                                        <p:cTn id="34"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Shareholders’ Equity—Nike, Inc.</a:t>
            </a:r>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LO3-3</a:t>
            </a:r>
          </a:p>
        </p:txBody>
      </p:sp>
      <p:graphicFrame>
        <p:nvGraphicFramePr>
          <p:cNvPr id="8" name="Table 7"/>
          <p:cNvGraphicFramePr>
            <a:graphicFrameLocks noGrp="1"/>
          </p:cNvGraphicFramePr>
          <p:nvPr>
            <p:extLst>
              <p:ext uri="{D42A27DB-BD31-4B8C-83A1-F6EECF244321}">
                <p14:modId xmlns:p14="http://schemas.microsoft.com/office/powerpoint/2010/main" val="743833441"/>
              </p:ext>
            </p:extLst>
          </p:nvPr>
        </p:nvGraphicFramePr>
        <p:xfrm>
          <a:off x="964703" y="1690690"/>
          <a:ext cx="7214593" cy="3512820"/>
        </p:xfrm>
        <a:graphic>
          <a:graphicData uri="http://schemas.openxmlformats.org/drawingml/2006/table">
            <a:tbl>
              <a:tblPr/>
              <a:tblGrid>
                <a:gridCol w="5068293">
                  <a:extLst>
                    <a:ext uri="{9D8B030D-6E8A-4147-A177-3AD203B41FA5}">
                      <a16:colId xmlns="" xmlns:a16="http://schemas.microsoft.com/office/drawing/2014/main" val="20000"/>
                    </a:ext>
                  </a:extLst>
                </a:gridCol>
                <a:gridCol w="1073150">
                  <a:extLst>
                    <a:ext uri="{9D8B030D-6E8A-4147-A177-3AD203B41FA5}">
                      <a16:colId xmlns="" xmlns:a16="http://schemas.microsoft.com/office/drawing/2014/main" val="20001"/>
                    </a:ext>
                  </a:extLst>
                </a:gridCol>
                <a:gridCol w="1073150">
                  <a:extLst>
                    <a:ext uri="{9D8B030D-6E8A-4147-A177-3AD203B41FA5}">
                      <a16:colId xmlns="" xmlns:a16="http://schemas.microsoft.com/office/drawing/2014/main" val="20002"/>
                    </a:ext>
                  </a:extLst>
                </a:gridCol>
              </a:tblGrid>
              <a:tr h="952500">
                <a:tc>
                  <a:txBody>
                    <a:bodyPr/>
                    <a:lstStyle/>
                    <a:p>
                      <a:pPr algn="l"/>
                      <a:endParaRPr lang="en-US" dirty="0"/>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ctr"/>
                      <a:r>
                        <a:rPr lang="en-US" b="1" dirty="0"/>
                        <a:t>May 31,</a:t>
                      </a:r>
                      <a:br>
                        <a:rPr lang="en-US" b="1" dirty="0"/>
                      </a:br>
                      <a:r>
                        <a:rPr lang="en-US" b="1" dirty="0"/>
                        <a:t>2015</a:t>
                      </a:r>
                      <a:endParaRPr lang="en-US" dirty="0"/>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ctr"/>
                      <a:r>
                        <a:rPr lang="en-US" b="1" dirty="0"/>
                        <a:t>May 31,</a:t>
                      </a:r>
                      <a:br>
                        <a:rPr lang="en-US" b="1" dirty="0"/>
                      </a:br>
                      <a:r>
                        <a:rPr lang="en-US" b="1" dirty="0"/>
                        <a:t>2014</a:t>
                      </a:r>
                      <a:endParaRPr lang="en-US" dirty="0"/>
                    </a:p>
                  </a:txBody>
                  <a:tcPr>
                    <a:lnL>
                      <a:noFill/>
                    </a:lnL>
                    <a:lnR>
                      <a:noFill/>
                    </a:lnR>
                    <a:lnT>
                      <a:noFill/>
                    </a:lnT>
                    <a:lnB>
                      <a:noFill/>
                    </a:lnB>
                    <a:lnTlToBr w="12700" cmpd="sng">
                      <a:noFill/>
                      <a:prstDash val="solid"/>
                    </a:lnTlToBr>
                    <a:lnBlToTr w="12700" cmpd="sng">
                      <a:noFill/>
                      <a:prstDash val="solid"/>
                    </a:lnBlToTr>
                    <a:solidFill>
                      <a:srgbClr val="CDE7F3"/>
                    </a:solidFill>
                  </a:tcPr>
                </a:tc>
                <a:extLst>
                  <a:ext uri="{0D108BD9-81ED-4DB2-BD59-A6C34878D82A}">
                    <a16:rowId xmlns="" xmlns:a16="http://schemas.microsoft.com/office/drawing/2014/main" val="10000"/>
                  </a:ext>
                </a:extLst>
              </a:tr>
              <a:tr h="0">
                <a:tc>
                  <a:txBody>
                    <a:bodyPr/>
                    <a:lstStyle/>
                    <a:p>
                      <a:pPr algn="l"/>
                      <a:r>
                        <a:rPr lang="en-US" dirty="0"/>
                        <a:t>(In millions)</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sk-SK"/>
                        <a:t> </a:t>
                      </a:r>
                      <a:endParaRPr lang="sk-SK" dirty="0"/>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sk-SK" dirty="0"/>
                        <a:t> </a:t>
                      </a:r>
                    </a:p>
                  </a:txBody>
                  <a:tcPr>
                    <a:lnL>
                      <a:noFill/>
                    </a:lnL>
                    <a:lnR>
                      <a:noFill/>
                    </a:lnR>
                    <a:lnT>
                      <a:noFill/>
                    </a:lnT>
                    <a:lnB>
                      <a:noFill/>
                    </a:lnB>
                    <a:lnTlToBr w="12700" cmpd="sng">
                      <a:noFill/>
                      <a:prstDash val="solid"/>
                    </a:lnTlToBr>
                    <a:lnBlToTr w="12700" cmpd="sng">
                      <a:noFill/>
                      <a:prstDash val="solid"/>
                    </a:lnBlToTr>
                    <a:solidFill>
                      <a:srgbClr val="CDE7F3"/>
                    </a:solidFill>
                  </a:tcPr>
                </a:tc>
                <a:extLst>
                  <a:ext uri="{0D108BD9-81ED-4DB2-BD59-A6C34878D82A}">
                    <a16:rowId xmlns="" xmlns:a16="http://schemas.microsoft.com/office/drawing/2014/main" val="10001"/>
                  </a:ext>
                </a:extLst>
              </a:tr>
              <a:tr h="0">
                <a:tc>
                  <a:txBody>
                    <a:bodyPr/>
                    <a:lstStyle/>
                    <a:p>
                      <a:pPr algn="l"/>
                      <a:r>
                        <a:rPr lang="en-US" b="1" dirty="0"/>
                        <a:t>Stockholders’ equity:</a:t>
                      </a:r>
                      <a:endParaRPr lang="en-US" dirty="0"/>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l"/>
                      <a:r>
                        <a:rPr lang="sk-SK" dirty="0"/>
                        <a:t> </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l"/>
                      <a:r>
                        <a:rPr lang="sk-SK"/>
                        <a:t> </a:t>
                      </a:r>
                    </a:p>
                  </a:txBody>
                  <a:tcPr>
                    <a:lnL>
                      <a:noFill/>
                    </a:lnL>
                    <a:lnR>
                      <a:noFill/>
                    </a:lnR>
                    <a:lnT>
                      <a:noFill/>
                    </a:lnT>
                    <a:lnB>
                      <a:noFill/>
                    </a:lnB>
                    <a:lnTlToBr w="12700" cmpd="sng">
                      <a:noFill/>
                      <a:prstDash val="solid"/>
                    </a:lnTlToBr>
                    <a:lnBlToTr w="12700" cmpd="sng">
                      <a:noFill/>
                      <a:prstDash val="solid"/>
                    </a:lnBlToTr>
                    <a:solidFill>
                      <a:srgbClr val="CDE7F3"/>
                    </a:solidFill>
                  </a:tcPr>
                </a:tc>
                <a:extLst>
                  <a:ext uri="{0D108BD9-81ED-4DB2-BD59-A6C34878D82A}">
                    <a16:rowId xmlns="" xmlns:a16="http://schemas.microsoft.com/office/drawing/2014/main" val="10002"/>
                  </a:ext>
                </a:extLst>
              </a:tr>
              <a:tr h="0">
                <a:tc>
                  <a:txBody>
                    <a:bodyPr/>
                    <a:lstStyle/>
                    <a:p>
                      <a:pPr algn="l"/>
                      <a:r>
                        <a:rPr lang="en-US" dirty="0"/>
                        <a:t>    Common stock, 679 and 692 shares outstanding</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is-IS"/>
                        <a:t>$         3</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is-IS"/>
                        <a:t>$         3</a:t>
                      </a:r>
                    </a:p>
                  </a:txBody>
                  <a:tcPr>
                    <a:lnL>
                      <a:noFill/>
                    </a:lnL>
                    <a:lnR>
                      <a:noFill/>
                    </a:lnR>
                    <a:lnT>
                      <a:noFill/>
                    </a:lnT>
                    <a:lnB>
                      <a:noFill/>
                    </a:lnB>
                    <a:lnTlToBr w="12700" cmpd="sng">
                      <a:noFill/>
                      <a:prstDash val="solid"/>
                    </a:lnTlToBr>
                    <a:lnBlToTr w="12700" cmpd="sng">
                      <a:noFill/>
                      <a:prstDash val="solid"/>
                    </a:lnBlToTr>
                    <a:solidFill>
                      <a:srgbClr val="CDE7F3"/>
                    </a:solidFill>
                  </a:tcPr>
                </a:tc>
                <a:extLst>
                  <a:ext uri="{0D108BD9-81ED-4DB2-BD59-A6C34878D82A}">
                    <a16:rowId xmlns="" xmlns:a16="http://schemas.microsoft.com/office/drawing/2014/main" val="10003"/>
                  </a:ext>
                </a:extLst>
              </a:tr>
              <a:tr h="0">
                <a:tc>
                  <a:txBody>
                    <a:bodyPr/>
                    <a:lstStyle/>
                    <a:p>
                      <a:pPr algn="l"/>
                      <a:r>
                        <a:rPr lang="en-US" dirty="0"/>
                        <a:t>    Additional paid-in capital</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fi-FI" dirty="0"/>
                        <a:t>6,773</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uk-UA"/>
                        <a:t>5,865</a:t>
                      </a:r>
                    </a:p>
                  </a:txBody>
                  <a:tcPr>
                    <a:lnL>
                      <a:noFill/>
                    </a:lnL>
                    <a:lnR>
                      <a:noFill/>
                    </a:lnR>
                    <a:lnT>
                      <a:noFill/>
                    </a:lnT>
                    <a:lnB>
                      <a:noFill/>
                    </a:lnB>
                    <a:lnTlToBr w="12700" cmpd="sng">
                      <a:noFill/>
                      <a:prstDash val="solid"/>
                    </a:lnTlToBr>
                    <a:lnBlToTr w="12700" cmpd="sng">
                      <a:noFill/>
                      <a:prstDash val="solid"/>
                    </a:lnBlToTr>
                    <a:solidFill>
                      <a:srgbClr val="CDE7F3"/>
                    </a:solidFill>
                  </a:tcPr>
                </a:tc>
                <a:extLst>
                  <a:ext uri="{0D108BD9-81ED-4DB2-BD59-A6C34878D82A}">
                    <a16:rowId xmlns="" xmlns:a16="http://schemas.microsoft.com/office/drawing/2014/main" val="10004"/>
                  </a:ext>
                </a:extLst>
              </a:tr>
              <a:tr h="0">
                <a:tc>
                  <a:txBody>
                    <a:bodyPr/>
                    <a:lstStyle/>
                    <a:p>
                      <a:pPr algn="l"/>
                      <a:r>
                        <a:rPr lang="en-US" dirty="0"/>
                        <a:t>    Retained earnings</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is-IS"/>
                        <a:t>4,685</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fi-FI" dirty="0"/>
                        <a:t>4,871</a:t>
                      </a:r>
                    </a:p>
                  </a:txBody>
                  <a:tcPr>
                    <a:lnL>
                      <a:noFill/>
                    </a:lnL>
                    <a:lnR>
                      <a:noFill/>
                    </a:lnR>
                    <a:lnT>
                      <a:noFill/>
                    </a:lnT>
                    <a:lnB>
                      <a:noFill/>
                    </a:lnB>
                    <a:lnTlToBr w="12700" cmpd="sng">
                      <a:noFill/>
                      <a:prstDash val="solid"/>
                    </a:lnTlToBr>
                    <a:lnBlToTr w="12700" cmpd="sng">
                      <a:noFill/>
                      <a:prstDash val="solid"/>
                    </a:lnBlToTr>
                    <a:solidFill>
                      <a:srgbClr val="CDE7F3"/>
                    </a:solidFill>
                  </a:tcPr>
                </a:tc>
                <a:extLst>
                  <a:ext uri="{0D108BD9-81ED-4DB2-BD59-A6C34878D82A}">
                    <a16:rowId xmlns="" xmlns:a16="http://schemas.microsoft.com/office/drawing/2014/main" val="10005"/>
                  </a:ext>
                </a:extLst>
              </a:tr>
              <a:tr h="0">
                <a:tc>
                  <a:txBody>
                    <a:bodyPr/>
                    <a:lstStyle/>
                    <a:p>
                      <a:pPr algn="l"/>
                      <a:r>
                        <a:rPr lang="en-US" dirty="0"/>
                        <a:t>    Accumulated other comprehensive income</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is-IS" u="sng" dirty="0"/>
                        <a:t>     1,246</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is-IS" u="sng" dirty="0"/>
                        <a:t>         85</a:t>
                      </a:r>
                    </a:p>
                  </a:txBody>
                  <a:tcPr>
                    <a:lnL>
                      <a:noFill/>
                    </a:lnL>
                    <a:lnR>
                      <a:noFill/>
                    </a:lnR>
                    <a:lnT>
                      <a:noFill/>
                    </a:lnT>
                    <a:lnB>
                      <a:noFill/>
                    </a:lnB>
                    <a:lnTlToBr w="12700" cmpd="sng">
                      <a:noFill/>
                      <a:prstDash val="solid"/>
                    </a:lnTlToBr>
                    <a:lnBlToTr w="12700" cmpd="sng">
                      <a:noFill/>
                      <a:prstDash val="solid"/>
                    </a:lnBlToTr>
                    <a:solidFill>
                      <a:srgbClr val="CDE7F3"/>
                    </a:solidFill>
                  </a:tcPr>
                </a:tc>
                <a:extLst>
                  <a:ext uri="{0D108BD9-81ED-4DB2-BD59-A6C34878D82A}">
                    <a16:rowId xmlns="" xmlns:a16="http://schemas.microsoft.com/office/drawing/2014/main" val="10006"/>
                  </a:ext>
                </a:extLst>
              </a:tr>
              <a:tr h="0">
                <a:tc>
                  <a:txBody>
                    <a:bodyPr/>
                    <a:lstStyle/>
                    <a:p>
                      <a:pPr algn="l"/>
                      <a:r>
                        <a:rPr lang="en-US" dirty="0"/>
                        <a:t>        Total stockholders’ equity</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en-US" u="dbl" baseline="0" dirty="0"/>
                        <a:t>$12,707</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en-US" u="dbl" baseline="0" dirty="0"/>
                        <a:t>$10,824</a:t>
                      </a:r>
                    </a:p>
                  </a:txBody>
                  <a:tcPr>
                    <a:lnL>
                      <a:noFill/>
                    </a:lnL>
                    <a:lnR>
                      <a:noFill/>
                    </a:lnR>
                    <a:lnT>
                      <a:noFill/>
                    </a:lnT>
                    <a:lnB>
                      <a:noFill/>
                    </a:lnB>
                    <a:lnTlToBr w="12700" cmpd="sng">
                      <a:noFill/>
                      <a:prstDash val="solid"/>
                    </a:lnTlToBr>
                    <a:lnBlToTr w="12700" cmpd="sng">
                      <a:noFill/>
                      <a:prstDash val="solid"/>
                    </a:lnBlToTr>
                    <a:solidFill>
                      <a:srgbClr val="CDE7F3"/>
                    </a:solidFill>
                  </a:tcPr>
                </a:tc>
                <a:extLst>
                  <a:ext uri="{0D108BD9-81ED-4DB2-BD59-A6C34878D82A}">
                    <a16:rowId xmlns="" xmlns:a16="http://schemas.microsoft.com/office/drawing/2014/main" val="10007"/>
                  </a:ext>
                </a:extLst>
              </a:tr>
            </a:tbl>
          </a:graphicData>
        </a:graphic>
      </p:graphicFrame>
    </p:spTree>
    <p:extLst>
      <p:ext uri="{BB962C8B-B14F-4D97-AF65-F5344CB8AC3E}">
        <p14:creationId xmlns:p14="http://schemas.microsoft.com/office/powerpoint/2010/main" val="3052121371"/>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International Financial Reporting </a:t>
            </a:r>
            <a:r>
              <a:rPr lang="en-US" dirty="0" smtClean="0"/>
              <a:t>Standards:</a:t>
            </a:r>
            <a:br>
              <a:rPr lang="en-US" dirty="0" smtClean="0"/>
            </a:br>
            <a:r>
              <a:rPr lang="en-US" dirty="0" smtClean="0"/>
              <a:t>Balance Sheet</a:t>
            </a:r>
            <a:endParaRPr lang="en-US" dirty="0"/>
          </a:p>
        </p:txBody>
      </p:sp>
      <p:sp>
        <p:nvSpPr>
          <p:cNvPr id="3" name="Content Placeholder 2"/>
          <p:cNvSpPr>
            <a:spLocks noGrp="1"/>
          </p:cNvSpPr>
          <p:nvPr>
            <p:ph idx="1"/>
          </p:nvPr>
        </p:nvSpPr>
        <p:spPr>
          <a:xfrm>
            <a:off x="835374" y="1825625"/>
            <a:ext cx="7886700" cy="4502150"/>
          </a:xfrm>
          <a:solidFill>
            <a:srgbClr val="D7E4BD"/>
          </a:solidFill>
        </p:spPr>
        <p:txBody>
          <a:bodyPr/>
          <a:lstStyle/>
          <a:p>
            <a:r>
              <a:rPr lang="en-US" sz="2400" dirty="0" smtClean="0"/>
              <a:t>Differences in balance </a:t>
            </a:r>
            <a:r>
              <a:rPr lang="en-US" sz="2400" dirty="0"/>
              <a:t>s</a:t>
            </a:r>
            <a:r>
              <a:rPr lang="en-US" sz="2400" dirty="0" smtClean="0"/>
              <a:t>heet </a:t>
            </a:r>
            <a:r>
              <a:rPr lang="en-US" sz="2400" dirty="0"/>
              <a:t>p</a:t>
            </a:r>
            <a:r>
              <a:rPr lang="en-US" sz="2400" dirty="0" smtClean="0"/>
              <a:t>resentation according to U.S. GAAP and those prepared applying IFRS differences include:</a:t>
            </a:r>
          </a:p>
          <a:p>
            <a:pPr lvl="1">
              <a:buFont typeface="Calibri"/>
              <a:buChar char="–"/>
            </a:pPr>
            <a:r>
              <a:rPr lang="en-US" sz="2200" dirty="0" smtClean="0"/>
              <a:t>International standards specify a minimum list of items to be presented in the balance sheet </a:t>
            </a:r>
          </a:p>
          <a:p>
            <a:pPr lvl="2"/>
            <a:r>
              <a:rPr lang="en-US" sz="2000" dirty="0" smtClean="0"/>
              <a:t>U.S. GAAP has no minimum requirements</a:t>
            </a:r>
          </a:p>
          <a:p>
            <a:pPr lvl="1">
              <a:buFont typeface="Calibri"/>
              <a:buChar char="–"/>
            </a:pPr>
            <a:r>
              <a:rPr lang="en-US" sz="2200" i="1" dirty="0" smtClean="0"/>
              <a:t>IAS No. 1, revised,</a:t>
            </a:r>
            <a:r>
              <a:rPr lang="en-US" sz="2200" dirty="0" smtClean="0"/>
              <a:t> changed the title of the balance sheet to </a:t>
            </a:r>
            <a:r>
              <a:rPr lang="en-US" sz="2200" i="1" dirty="0" smtClean="0"/>
              <a:t>statement of financial position</a:t>
            </a:r>
          </a:p>
          <a:p>
            <a:pPr lvl="2"/>
            <a:r>
              <a:rPr lang="en-US" sz="2000" i="1" dirty="0" smtClean="0"/>
              <a:t>Some U.S. companies use this title as well</a:t>
            </a:r>
          </a:p>
          <a:p>
            <a:pPr lvl="1">
              <a:buFont typeface="Calibri"/>
              <a:buChar char="–"/>
            </a:pPr>
            <a:r>
              <a:rPr lang="en-US" sz="2200" dirty="0"/>
              <a:t>Balance sheets prepared using IFRS often report noncurrent items </a:t>
            </a:r>
            <a:r>
              <a:rPr lang="en-US" sz="2200" dirty="0" smtClean="0"/>
              <a:t>first </a:t>
            </a:r>
            <a:endParaRPr lang="en-US" sz="2400" dirty="0" smtClean="0"/>
          </a:p>
          <a:p>
            <a:pPr lvl="2"/>
            <a:r>
              <a:rPr lang="en-US" sz="2000" i="1" dirty="0"/>
              <a:t>U.S. GAAP </a:t>
            </a:r>
            <a:r>
              <a:rPr lang="en-US" sz="2000" dirty="0"/>
              <a:t>presents current assets </a:t>
            </a:r>
            <a:r>
              <a:rPr lang="en-US" sz="2000" dirty="0" smtClean="0"/>
              <a:t>before </a:t>
            </a:r>
            <a:r>
              <a:rPr lang="en-US" sz="2000" dirty="0"/>
              <a:t>noncurrent </a:t>
            </a:r>
            <a:r>
              <a:rPr lang="en-US" sz="2000" dirty="0" smtClean="0"/>
              <a:t>assets, and current liabilities before noncurrent liabilities</a:t>
            </a:r>
          </a:p>
          <a:p>
            <a:pPr marL="0" indent="0">
              <a:buNone/>
            </a:pPr>
            <a:endParaRPr lang="en-US" dirty="0"/>
          </a:p>
        </p:txBody>
      </p:sp>
      <p:sp>
        <p:nvSpPr>
          <p:cNvPr id="5"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LO3-9</a:t>
            </a:r>
          </a:p>
        </p:txBody>
      </p:sp>
    </p:spTree>
    <p:extLst>
      <p:ext uri="{BB962C8B-B14F-4D97-AF65-F5344CB8AC3E}">
        <p14:creationId xmlns:p14="http://schemas.microsoft.com/office/powerpoint/2010/main" val="1114751522"/>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solidFill>
            <a:srgbClr val="F2F2F2"/>
          </a:solidFill>
        </p:spPr>
        <p:txBody>
          <a:bodyPr>
            <a:normAutofit/>
          </a:bodyPr>
          <a:lstStyle/>
          <a:p>
            <a:pPr marL="0" lvl="0" indent="0">
              <a:spcAft>
                <a:spcPts val="1200"/>
              </a:spcAft>
              <a:buClr>
                <a:srgbClr val="3333CC"/>
              </a:buClr>
              <a:buNone/>
            </a:pPr>
            <a:r>
              <a:rPr lang="en-US" sz="2400" kern="0" dirty="0">
                <a:solidFill>
                  <a:srgbClr val="000000"/>
                </a:solidFill>
              </a:rPr>
              <a:t>Which of the following is true regarding GAAP and </a:t>
            </a:r>
            <a:r>
              <a:rPr lang="en-US" sz="2400" kern="0" dirty="0" smtClean="0">
                <a:solidFill>
                  <a:srgbClr val="000000"/>
                </a:solidFill>
              </a:rPr>
              <a:t>IFRS?</a:t>
            </a:r>
            <a:endParaRPr lang="en-US" sz="2400" kern="0" dirty="0">
              <a:solidFill>
                <a:srgbClr val="000000"/>
              </a:solidFill>
            </a:endParaRPr>
          </a:p>
          <a:p>
            <a:pPr marL="457200" lvl="0" indent="-457200">
              <a:buFont typeface="+mj-lt"/>
              <a:buAutoNum type="alphaLcPeriod"/>
            </a:pPr>
            <a:r>
              <a:rPr lang="en-US" sz="2400" kern="0" dirty="0">
                <a:solidFill>
                  <a:srgbClr val="000000"/>
                </a:solidFill>
              </a:rPr>
              <a:t>There are more differences than similarities between U.S. GAAP and </a:t>
            </a:r>
            <a:r>
              <a:rPr lang="en-US" sz="2400" kern="0" dirty="0" smtClean="0">
                <a:solidFill>
                  <a:srgbClr val="000000"/>
                </a:solidFill>
              </a:rPr>
              <a:t>IFRS</a:t>
            </a:r>
            <a:endParaRPr lang="en-US" sz="2400" kern="0" dirty="0">
              <a:solidFill>
                <a:srgbClr val="000000"/>
              </a:solidFill>
            </a:endParaRPr>
          </a:p>
          <a:p>
            <a:pPr marL="457200" lvl="0" indent="-457200">
              <a:buFont typeface="+mj-lt"/>
              <a:buAutoNum type="alphaLcPeriod"/>
            </a:pPr>
            <a:r>
              <a:rPr lang="en-US" sz="2400" kern="0" dirty="0">
                <a:solidFill>
                  <a:srgbClr val="000000"/>
                </a:solidFill>
              </a:rPr>
              <a:t>IFRS specifies a </a:t>
            </a:r>
            <a:r>
              <a:rPr lang="en-US" sz="2400" kern="0" dirty="0" smtClean="0">
                <a:solidFill>
                  <a:srgbClr val="000000"/>
                </a:solidFill>
              </a:rPr>
              <a:t>maximum </a:t>
            </a:r>
            <a:r>
              <a:rPr lang="en-US" sz="2400" kern="0" dirty="0">
                <a:solidFill>
                  <a:srgbClr val="000000"/>
                </a:solidFill>
              </a:rPr>
              <a:t>number of items to be reported </a:t>
            </a:r>
            <a:r>
              <a:rPr lang="en-US" sz="2400" kern="0" dirty="0" smtClean="0">
                <a:solidFill>
                  <a:srgbClr val="000000"/>
                </a:solidFill>
              </a:rPr>
              <a:t>in </a:t>
            </a:r>
            <a:r>
              <a:rPr lang="en-US" sz="2400" kern="0" dirty="0">
                <a:solidFill>
                  <a:srgbClr val="000000"/>
                </a:solidFill>
              </a:rPr>
              <a:t>the </a:t>
            </a:r>
            <a:r>
              <a:rPr lang="en-US" sz="2400" kern="0" dirty="0" smtClean="0">
                <a:solidFill>
                  <a:srgbClr val="000000"/>
                </a:solidFill>
              </a:rPr>
              <a:t>balance sheet</a:t>
            </a:r>
            <a:endParaRPr lang="en-US" sz="2400" kern="0" dirty="0">
              <a:solidFill>
                <a:srgbClr val="000000"/>
              </a:solidFill>
            </a:endParaRPr>
          </a:p>
          <a:p>
            <a:pPr marL="457200" lvl="0" indent="-457200">
              <a:buFont typeface="+mj-lt"/>
              <a:buAutoNum type="alphaLcPeriod"/>
            </a:pPr>
            <a:r>
              <a:rPr lang="en-US" sz="2400" kern="0" dirty="0">
                <a:solidFill>
                  <a:srgbClr val="000000"/>
                </a:solidFill>
              </a:rPr>
              <a:t>Many companies reporting under IFRS present noncurrent assets before current assets </a:t>
            </a:r>
            <a:r>
              <a:rPr lang="en-US" sz="2400" kern="0" dirty="0" smtClean="0">
                <a:solidFill>
                  <a:srgbClr val="000000"/>
                </a:solidFill>
              </a:rPr>
              <a:t>in </a:t>
            </a:r>
            <a:r>
              <a:rPr lang="en-US" sz="2400" kern="0" dirty="0">
                <a:solidFill>
                  <a:srgbClr val="000000"/>
                </a:solidFill>
              </a:rPr>
              <a:t>the balance </a:t>
            </a:r>
            <a:r>
              <a:rPr lang="en-US" sz="2400" kern="0" dirty="0" smtClean="0">
                <a:solidFill>
                  <a:srgbClr val="000000"/>
                </a:solidFill>
              </a:rPr>
              <a:t>sheet</a:t>
            </a:r>
            <a:endParaRPr lang="en-US" sz="2400" kern="0" dirty="0">
              <a:solidFill>
                <a:srgbClr val="000000"/>
              </a:solidFill>
            </a:endParaRPr>
          </a:p>
          <a:p>
            <a:pPr marL="457200" lvl="0" indent="-457200">
              <a:buFont typeface="+mj-lt"/>
              <a:buAutoNum type="alphaLcPeriod"/>
            </a:pPr>
            <a:r>
              <a:rPr lang="en-US" sz="2400" kern="0" dirty="0">
                <a:solidFill>
                  <a:srgbClr val="000000"/>
                </a:solidFill>
              </a:rPr>
              <a:t>U.S. GAAP specifies a minimum number of items to be reported </a:t>
            </a:r>
            <a:r>
              <a:rPr lang="en-US" sz="2400" kern="0" dirty="0" smtClean="0">
                <a:solidFill>
                  <a:srgbClr val="000000"/>
                </a:solidFill>
              </a:rPr>
              <a:t>in </a:t>
            </a:r>
            <a:r>
              <a:rPr lang="en-US" sz="2400" kern="0" dirty="0">
                <a:solidFill>
                  <a:srgbClr val="000000"/>
                </a:solidFill>
              </a:rPr>
              <a:t>the balance </a:t>
            </a:r>
            <a:r>
              <a:rPr lang="en-US" sz="2400" kern="0" dirty="0" smtClean="0">
                <a:solidFill>
                  <a:srgbClr val="000000"/>
                </a:solidFill>
              </a:rPr>
              <a:t>sheet</a:t>
            </a:r>
            <a:endParaRPr lang="en-US" sz="2400" kern="0" dirty="0">
              <a:solidFill>
                <a:srgbClr val="000000"/>
              </a:solidFill>
              <a:latin typeface="Tahoma"/>
            </a:endParaRPr>
          </a:p>
          <a:p>
            <a:pPr marL="457200" indent="-457200">
              <a:buFont typeface="+mj-lt"/>
              <a:buAutoNum type="alphaLcPeriod"/>
            </a:pPr>
            <a:endParaRPr lang="en-US" sz="2400"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LO3-9</a:t>
            </a:r>
          </a:p>
        </p:txBody>
      </p:sp>
      <p:sp>
        <p:nvSpPr>
          <p:cNvPr id="11" name="Oval 10"/>
          <p:cNvSpPr/>
          <p:nvPr/>
        </p:nvSpPr>
        <p:spPr bwMode="auto">
          <a:xfrm>
            <a:off x="765387" y="3688485"/>
            <a:ext cx="381000" cy="371473"/>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Rectangle 2"/>
          <p:cNvSpPr>
            <a:spLocks noGrp="1" noChangeArrowheads="1"/>
          </p:cNvSpPr>
          <p:nvPr>
            <p:ph type="title"/>
          </p:nvPr>
        </p:nvSpPr>
        <p:spPr/>
        <p:txBody>
          <a:bodyPr>
            <a:normAutofit/>
          </a:bodyPr>
          <a:lstStyle/>
          <a:p>
            <a:pPr algn="ctr" eaLnBrk="1" hangingPunct="1"/>
            <a:r>
              <a:rPr lang="en-US" altLang="en-US" sz="3200" b="1" dirty="0"/>
              <a:t>Concept </a:t>
            </a:r>
            <a:r>
              <a:rPr lang="en-US" altLang="en-US" sz="3200" b="1" dirty="0" smtClean="0"/>
              <a:t>Check: GAAP vs. IFRS</a:t>
            </a:r>
            <a:endParaRPr lang="en-US" altLang="en-US" sz="3200" b="1" dirty="0"/>
          </a:p>
        </p:txBody>
      </p:sp>
      <p:sp>
        <p:nvSpPr>
          <p:cNvPr id="6" name="TextBox 5"/>
          <p:cNvSpPr txBox="1"/>
          <p:nvPr/>
        </p:nvSpPr>
        <p:spPr>
          <a:xfrm>
            <a:off x="762001" y="5299557"/>
            <a:ext cx="8015110" cy="1200329"/>
          </a:xfrm>
          <a:prstGeom prst="rect">
            <a:avLst/>
          </a:prstGeom>
          <a:solidFill>
            <a:srgbClr val="FDEADA"/>
          </a:solidFill>
          <a:ln w="6350">
            <a:solidFill>
              <a:srgbClr val="000000"/>
            </a:solidFill>
          </a:ln>
        </p:spPr>
        <p:txBody>
          <a:bodyPr wrap="square" rtlCol="0">
            <a:spAutoFit/>
          </a:bodyPr>
          <a:lstStyle/>
          <a:p>
            <a:pPr marL="0" marR="0" lvl="0" indent="0" defTabSz="914400" eaLnBrk="0" fontAlgn="auto" latinLnBrk="0" hangingPunct="0">
              <a:lnSpc>
                <a:spcPct val="100000"/>
              </a:lnSpc>
              <a:spcBef>
                <a:spcPts val="0"/>
              </a:spcBef>
              <a:spcAft>
                <a:spcPts val="0"/>
              </a:spcAft>
              <a:buClrTx/>
              <a:buSzTx/>
              <a:buFontTx/>
              <a:buNone/>
              <a:tabLst/>
              <a:defRPr/>
            </a:pPr>
            <a:r>
              <a:rPr kumimoji="0" lang="en-US" b="0" i="0" u="none" strike="noStrike" kern="0" cap="none" spc="0" normalizeH="0" baseline="0" noProof="0" dirty="0" smtClean="0">
                <a:ln>
                  <a:noFill/>
                </a:ln>
                <a:solidFill>
                  <a:srgbClr val="000000"/>
                </a:solidFill>
                <a:effectLst/>
                <a:uLnTx/>
                <a:uFillTx/>
                <a:latin typeface="+mn-lt"/>
                <a:cs typeface="+mn-cs"/>
              </a:rPr>
              <a:t>The correct answer is </a:t>
            </a:r>
            <a:r>
              <a:rPr kumimoji="0" lang="en-US" b="0" i="1" u="none" strike="noStrike" kern="0" cap="none" spc="0" normalizeH="0" baseline="0" noProof="0" dirty="0" smtClean="0">
                <a:ln>
                  <a:noFill/>
                </a:ln>
                <a:solidFill>
                  <a:srgbClr val="000000"/>
                </a:solidFill>
                <a:effectLst/>
                <a:uLnTx/>
                <a:uFillTx/>
                <a:latin typeface="+mn-lt"/>
                <a:cs typeface="+mn-cs"/>
              </a:rPr>
              <a:t>c</a:t>
            </a:r>
            <a:r>
              <a:rPr kumimoji="0" lang="en-US" b="0" i="0" u="none" strike="noStrike" kern="0" cap="none" spc="0" normalizeH="0" baseline="0" noProof="0" dirty="0" smtClean="0">
                <a:ln>
                  <a:noFill/>
                </a:ln>
                <a:solidFill>
                  <a:srgbClr val="000000"/>
                </a:solidFill>
                <a:effectLst/>
                <a:uLnTx/>
                <a:uFillTx/>
                <a:latin typeface="+mn-lt"/>
                <a:cs typeface="+mn-cs"/>
              </a:rPr>
              <a:t>. There </a:t>
            </a:r>
            <a:r>
              <a:rPr kumimoji="0" lang="en-US" b="0" i="0" u="none" strike="noStrike" kern="0" cap="none" spc="0" normalizeH="0" baseline="0" noProof="0" dirty="0">
                <a:ln>
                  <a:noFill/>
                </a:ln>
                <a:solidFill>
                  <a:srgbClr val="000000"/>
                </a:solidFill>
                <a:effectLst/>
                <a:uLnTx/>
                <a:uFillTx/>
                <a:latin typeface="+mn-lt"/>
                <a:cs typeface="+mn-cs"/>
              </a:rPr>
              <a:t>are more similarities than differences between</a:t>
            </a:r>
            <a:r>
              <a:rPr kumimoji="0" lang="en-US" b="0" i="0" u="none" strike="noStrike" kern="0" cap="none" spc="0" normalizeH="0" noProof="0" dirty="0">
                <a:ln>
                  <a:noFill/>
                </a:ln>
                <a:solidFill>
                  <a:srgbClr val="000000"/>
                </a:solidFill>
                <a:effectLst/>
                <a:uLnTx/>
                <a:uFillTx/>
                <a:latin typeface="+mn-lt"/>
                <a:cs typeface="+mn-cs"/>
              </a:rPr>
              <a:t> GAAP and IFRS; IFRS specifies a minimum number of items to be reported </a:t>
            </a:r>
            <a:r>
              <a:rPr kumimoji="0" lang="en-US" b="0" i="0" u="none" strike="noStrike" kern="0" cap="none" spc="0" normalizeH="0" noProof="0" dirty="0" smtClean="0">
                <a:ln>
                  <a:noFill/>
                </a:ln>
                <a:solidFill>
                  <a:srgbClr val="000000"/>
                </a:solidFill>
                <a:effectLst/>
                <a:uLnTx/>
                <a:uFillTx/>
                <a:latin typeface="+mn-lt"/>
                <a:cs typeface="+mn-cs"/>
              </a:rPr>
              <a:t>in </a:t>
            </a:r>
            <a:r>
              <a:rPr kumimoji="0" lang="en-US" b="0" i="0" u="none" strike="noStrike" kern="0" cap="none" spc="0" normalizeH="0" noProof="0" dirty="0">
                <a:ln>
                  <a:noFill/>
                </a:ln>
                <a:solidFill>
                  <a:srgbClr val="000000"/>
                </a:solidFill>
                <a:effectLst/>
                <a:uLnTx/>
                <a:uFillTx/>
                <a:latin typeface="+mn-lt"/>
                <a:cs typeface="+mn-cs"/>
              </a:rPr>
              <a:t>the balance sheet; </a:t>
            </a:r>
            <a:r>
              <a:rPr kumimoji="0" lang="en-US" b="0" i="0" u="none" strike="noStrike" kern="0" cap="none" spc="0" normalizeH="0" noProof="0" dirty="0" smtClean="0">
                <a:ln>
                  <a:noFill/>
                </a:ln>
                <a:solidFill>
                  <a:srgbClr val="000000"/>
                </a:solidFill>
                <a:effectLst/>
                <a:uLnTx/>
                <a:uFillTx/>
                <a:latin typeface="+mn-lt"/>
                <a:cs typeface="+mn-cs"/>
              </a:rPr>
              <a:t>most </a:t>
            </a:r>
            <a:r>
              <a:rPr kumimoji="0" lang="en-US" b="0" i="0" u="none" strike="noStrike" kern="0" cap="none" spc="0" normalizeH="0" noProof="0" dirty="0">
                <a:ln>
                  <a:noFill/>
                </a:ln>
                <a:solidFill>
                  <a:srgbClr val="000000"/>
                </a:solidFill>
                <a:effectLst/>
                <a:uLnTx/>
                <a:uFillTx/>
                <a:latin typeface="+mn-lt"/>
                <a:cs typeface="+mn-cs"/>
              </a:rPr>
              <a:t>IFRS filers present noncurrent assets before current assets on the balance sheet which is </a:t>
            </a:r>
            <a:r>
              <a:rPr kumimoji="0" lang="en-US" b="0" i="0" u="none" strike="noStrike" kern="0" cap="none" spc="0" normalizeH="0" noProof="0" dirty="0" smtClean="0">
                <a:ln>
                  <a:noFill/>
                </a:ln>
                <a:solidFill>
                  <a:srgbClr val="000000"/>
                </a:solidFill>
                <a:effectLst/>
                <a:uLnTx/>
                <a:uFillTx/>
                <a:latin typeface="+mn-lt"/>
                <a:cs typeface="+mn-cs"/>
              </a:rPr>
              <a:t>a direct </a:t>
            </a:r>
            <a:r>
              <a:rPr kumimoji="0" lang="en-US" b="0" i="0" u="none" strike="noStrike" kern="0" cap="none" spc="0" normalizeH="0" noProof="0" dirty="0">
                <a:ln>
                  <a:noFill/>
                </a:ln>
                <a:solidFill>
                  <a:srgbClr val="000000"/>
                </a:solidFill>
                <a:effectLst/>
                <a:uLnTx/>
                <a:uFillTx/>
                <a:latin typeface="+mn-lt"/>
                <a:cs typeface="+mn-cs"/>
              </a:rPr>
              <a:t>contrast to the presentation under U.S. GAAP. </a:t>
            </a:r>
            <a:endParaRPr kumimoji="0" lang="en-US" b="0" i="0" u="none" strike="noStrike" kern="0" cap="none" spc="0" normalizeH="0" baseline="0" noProof="0" dirty="0">
              <a:ln>
                <a:noFill/>
              </a:ln>
              <a:solidFill>
                <a:srgbClr val="000000"/>
              </a:solidFill>
              <a:effectLst/>
              <a:uLnTx/>
              <a:uFillTx/>
              <a:latin typeface="+mn-lt"/>
              <a:cs typeface="+mn-cs"/>
            </a:endParaRPr>
          </a:p>
        </p:txBody>
      </p:sp>
    </p:spTree>
    <p:extLst>
      <p:ext uri="{BB962C8B-B14F-4D97-AF65-F5344CB8AC3E}">
        <p14:creationId xmlns:p14="http://schemas.microsoft.com/office/powerpoint/2010/main" val="871865475"/>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14:bounceEnd="20000">
                                          <p:cBhvr additive="base">
                                            <p:cTn id="7" dur="2000" fill="hold"/>
                                            <p:tgtEl>
                                              <p:spTgt spid="11"/>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11"/>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6"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2000" fill="hold"/>
                                            <p:tgtEl>
                                              <p:spTgt spid="11"/>
                                            </p:tgtEl>
                                            <p:attrNameLst>
                                              <p:attrName>ppt_x</p:attrName>
                                            </p:attrNameLst>
                                          </p:cBhvr>
                                          <p:tavLst>
                                            <p:tav tm="0">
                                              <p:val>
                                                <p:strVal val="1+#ppt_w/2"/>
                                              </p:val>
                                            </p:tav>
                                            <p:tav tm="100000">
                                              <p:val>
                                                <p:strVal val="#ppt_x"/>
                                              </p:val>
                                            </p:tav>
                                          </p:tavLst>
                                        </p:anim>
                                        <p:anim calcmode="lin" valueType="num">
                                          <p:cBhvr additive="base">
                                            <p:cTn id="8" dur="2000" fill="hold"/>
                                            <p:tgtEl>
                                              <p:spTgt spid="11"/>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6" grpId="0" animBg="1"/>
        </p:bld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Financial Disclosures</a:t>
            </a:r>
          </a:p>
        </p:txBody>
      </p:sp>
      <p:sp>
        <p:nvSpPr>
          <p:cNvPr id="3" name="Content Placeholder 2"/>
          <p:cNvSpPr>
            <a:spLocks noGrp="1"/>
          </p:cNvSpPr>
          <p:nvPr>
            <p:ph idx="1"/>
          </p:nvPr>
        </p:nvSpPr>
        <p:spPr/>
        <p:txBody>
          <a:bodyPr>
            <a:normAutofit/>
          </a:bodyPr>
          <a:lstStyle/>
          <a:p>
            <a:r>
              <a:rPr lang="en-US" sz="2800" dirty="0" smtClean="0"/>
              <a:t>At the end of each fiscal year, companies with public securities are required to provide shareholders with an </a:t>
            </a:r>
            <a:r>
              <a:rPr lang="en-US" sz="2800" b="1" i="1" dirty="0" smtClean="0">
                <a:solidFill>
                  <a:srgbClr val="C00000"/>
                </a:solidFill>
              </a:rPr>
              <a:t>annual report</a:t>
            </a:r>
            <a:r>
              <a:rPr lang="en-US" sz="2800" dirty="0" smtClean="0"/>
              <a:t> </a:t>
            </a:r>
          </a:p>
          <a:p>
            <a:pPr lvl="1">
              <a:buFont typeface="Calibri"/>
              <a:buChar char="–"/>
            </a:pPr>
            <a:r>
              <a:rPr lang="en-US" sz="2800" dirty="0" smtClean="0"/>
              <a:t>The annual report includes</a:t>
            </a:r>
          </a:p>
          <a:p>
            <a:pPr lvl="2"/>
            <a:r>
              <a:rPr lang="en-US" sz="2600" dirty="0" smtClean="0"/>
              <a:t> </a:t>
            </a:r>
            <a:r>
              <a:rPr lang="en-US" sz="2600" b="1" dirty="0" smtClean="0">
                <a:solidFill>
                  <a:srgbClr val="C00000"/>
                </a:solidFill>
              </a:rPr>
              <a:t>Financial statements </a:t>
            </a:r>
            <a:r>
              <a:rPr lang="en-US" sz="2600" dirty="0" smtClean="0"/>
              <a:t>such as the balance sheet</a:t>
            </a:r>
          </a:p>
          <a:p>
            <a:pPr lvl="2"/>
            <a:r>
              <a:rPr lang="en-US" sz="2600" dirty="0" smtClean="0"/>
              <a:t> </a:t>
            </a:r>
            <a:r>
              <a:rPr lang="en-US" sz="2600" b="1" dirty="0" smtClean="0">
                <a:solidFill>
                  <a:srgbClr val="C00000"/>
                </a:solidFill>
              </a:rPr>
              <a:t>Additional disclosures</a:t>
            </a:r>
            <a:r>
              <a:rPr lang="en-US" sz="2600" dirty="0" smtClean="0"/>
              <a:t>, which may include items such as relating to business conditions, risk factors, legal proceedings, stock performance, and internal control procedures</a:t>
            </a:r>
            <a:endParaRPr lang="en-US" sz="2600" b="1" dirty="0" smtClean="0"/>
          </a:p>
          <a:p>
            <a:pPr marL="0" indent="0">
              <a:buNone/>
            </a:pPr>
            <a:endParaRPr lang="en-IN"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LO3-4</a:t>
            </a:r>
          </a:p>
        </p:txBody>
      </p:sp>
    </p:spTree>
    <p:extLst>
      <p:ext uri="{BB962C8B-B14F-4D97-AF65-F5344CB8AC3E}">
        <p14:creationId xmlns:p14="http://schemas.microsoft.com/office/powerpoint/2010/main" val="20840488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t>Disclosure Notes</a:t>
            </a:r>
          </a:p>
        </p:txBody>
      </p:sp>
      <p:sp>
        <p:nvSpPr>
          <p:cNvPr id="3" name="Content Placeholder 2"/>
          <p:cNvSpPr>
            <a:spLocks noGrp="1"/>
          </p:cNvSpPr>
          <p:nvPr>
            <p:ph idx="1"/>
          </p:nvPr>
        </p:nvSpPr>
        <p:spPr>
          <a:xfrm>
            <a:off x="761999" y="1223682"/>
            <a:ext cx="8013600" cy="5446059"/>
          </a:xfrm>
        </p:spPr>
        <p:txBody>
          <a:bodyPr>
            <a:normAutofit/>
          </a:bodyPr>
          <a:lstStyle/>
          <a:p>
            <a:r>
              <a:rPr lang="en-IN" dirty="0" smtClean="0"/>
              <a:t>Explain data presented </a:t>
            </a:r>
            <a:r>
              <a:rPr lang="en-IN" dirty="0"/>
              <a:t>in </a:t>
            </a:r>
            <a:r>
              <a:rPr lang="en-IN" dirty="0" smtClean="0"/>
              <a:t>financial </a:t>
            </a:r>
            <a:r>
              <a:rPr lang="en-IN" dirty="0"/>
              <a:t>statements </a:t>
            </a:r>
            <a:r>
              <a:rPr lang="en-IN" dirty="0" smtClean="0"/>
              <a:t>themselves, </a:t>
            </a:r>
            <a:r>
              <a:rPr lang="en-IN" dirty="0"/>
              <a:t>or provide information not directly </a:t>
            </a:r>
            <a:r>
              <a:rPr lang="en-IN" dirty="0" smtClean="0"/>
              <a:t>related to </a:t>
            </a:r>
            <a:r>
              <a:rPr lang="en-IN" dirty="0"/>
              <a:t>any specific item in the </a:t>
            </a:r>
            <a:r>
              <a:rPr lang="en-IN" dirty="0" smtClean="0"/>
              <a:t>statements</a:t>
            </a:r>
          </a:p>
          <a:p>
            <a:pPr>
              <a:buNone/>
            </a:pPr>
            <a:r>
              <a:rPr lang="en-IN" b="1" dirty="0" smtClean="0">
                <a:solidFill>
                  <a:srgbClr val="C00000"/>
                </a:solidFill>
              </a:rPr>
              <a:t>Examples</a:t>
            </a:r>
            <a:endParaRPr lang="en-IN" sz="3000" b="1" dirty="0" smtClean="0">
              <a:solidFill>
                <a:srgbClr val="C00000"/>
              </a:solidFill>
            </a:endParaRPr>
          </a:p>
          <a:p>
            <a:pPr marL="228600" lvl="1">
              <a:spcBef>
                <a:spcPts val="1000"/>
              </a:spcBef>
            </a:pPr>
            <a:endParaRPr lang="en-US" sz="3000" dirty="0" smtClean="0"/>
          </a:p>
          <a:p>
            <a:pPr marL="228600" lvl="1">
              <a:spcBef>
                <a:spcPts val="1000"/>
              </a:spcBef>
            </a:pPr>
            <a:endParaRPr lang="en-US" sz="3000" dirty="0"/>
          </a:p>
          <a:p>
            <a:pPr marL="228600" lvl="1">
              <a:spcBef>
                <a:spcPts val="1000"/>
              </a:spcBef>
            </a:pPr>
            <a:endParaRPr lang="en-US" sz="2800" dirty="0" smtClean="0"/>
          </a:p>
          <a:p>
            <a:pPr marL="0" lvl="1" indent="0">
              <a:spcBef>
                <a:spcPts val="1000"/>
              </a:spcBef>
              <a:buNone/>
            </a:pPr>
            <a:endParaRPr lang="en-US" sz="2800" dirty="0" smtClean="0"/>
          </a:p>
          <a:p>
            <a:pPr marL="228600" lvl="1">
              <a:spcBef>
                <a:spcPts val="1000"/>
              </a:spcBef>
            </a:pPr>
            <a:r>
              <a:rPr lang="en-US" sz="2800" dirty="0" smtClean="0"/>
              <a:t>Must include a </a:t>
            </a:r>
            <a:r>
              <a:rPr lang="en-IN" sz="2800" dirty="0" smtClean="0"/>
              <a:t>summary </a:t>
            </a:r>
            <a:r>
              <a:rPr lang="en-IN" sz="2800" dirty="0"/>
              <a:t>of </a:t>
            </a:r>
            <a:r>
              <a:rPr lang="en-IN" sz="2800" dirty="0" smtClean="0"/>
              <a:t>significant accounting </a:t>
            </a:r>
            <a:r>
              <a:rPr lang="en-IN" sz="2800" dirty="0"/>
              <a:t>policies, descriptions of subsequent events, and related third-party transactions</a:t>
            </a:r>
            <a:endParaRPr lang="en-US" sz="2400"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smtClean="0"/>
              <a:t>LO3-4</a:t>
            </a:r>
            <a:endParaRPr lang="en-IN" dirty="0"/>
          </a:p>
        </p:txBody>
      </p:sp>
      <p:sp>
        <p:nvSpPr>
          <p:cNvPr id="5" name="TextBox 4"/>
          <p:cNvSpPr txBox="1"/>
          <p:nvPr/>
        </p:nvSpPr>
        <p:spPr>
          <a:xfrm>
            <a:off x="761999" y="3013532"/>
            <a:ext cx="2747682" cy="523220"/>
          </a:xfrm>
          <a:prstGeom prst="rect">
            <a:avLst/>
          </a:prstGeom>
          <a:noFill/>
        </p:spPr>
        <p:txBody>
          <a:bodyPr wrap="square" rtlCol="0" anchor="t">
            <a:spAutoFit/>
          </a:bodyPr>
          <a:lstStyle/>
          <a:p>
            <a:pPr marL="457200" indent="-457200">
              <a:buFont typeface="Lucida Grande"/>
              <a:buChar char="–"/>
            </a:pPr>
            <a:r>
              <a:rPr lang="en-IN" sz="2800" dirty="0" smtClean="0">
                <a:latin typeface="+mn-lt"/>
              </a:rPr>
              <a:t>Pension plans</a:t>
            </a:r>
            <a:endParaRPr lang="en-IN" sz="2800" dirty="0">
              <a:latin typeface="+mn-lt"/>
            </a:endParaRPr>
          </a:p>
        </p:txBody>
      </p:sp>
      <p:sp>
        <p:nvSpPr>
          <p:cNvPr id="6" name="TextBox 5"/>
          <p:cNvSpPr txBox="1"/>
          <p:nvPr/>
        </p:nvSpPr>
        <p:spPr>
          <a:xfrm>
            <a:off x="4793453" y="3013531"/>
            <a:ext cx="2747682" cy="523220"/>
          </a:xfrm>
          <a:prstGeom prst="rect">
            <a:avLst/>
          </a:prstGeom>
          <a:noFill/>
        </p:spPr>
        <p:txBody>
          <a:bodyPr wrap="square" rtlCol="0" anchor="t">
            <a:spAutoFit/>
          </a:bodyPr>
          <a:lstStyle/>
          <a:p>
            <a:pPr marL="457200" indent="-457200">
              <a:buFont typeface="Lucida Grande"/>
              <a:buChar char="–"/>
            </a:pPr>
            <a:r>
              <a:rPr lang="en-IN" sz="2800" dirty="0" smtClean="0">
                <a:latin typeface="+mn-lt"/>
              </a:rPr>
              <a:t>Leases</a:t>
            </a:r>
            <a:endParaRPr lang="en-IN" sz="2800" dirty="0">
              <a:latin typeface="+mn-lt"/>
            </a:endParaRPr>
          </a:p>
        </p:txBody>
      </p:sp>
      <p:sp>
        <p:nvSpPr>
          <p:cNvPr id="7" name="TextBox 6"/>
          <p:cNvSpPr txBox="1"/>
          <p:nvPr/>
        </p:nvSpPr>
        <p:spPr>
          <a:xfrm>
            <a:off x="761998" y="3443493"/>
            <a:ext cx="3016625" cy="523220"/>
          </a:xfrm>
          <a:prstGeom prst="rect">
            <a:avLst/>
          </a:prstGeom>
          <a:noFill/>
        </p:spPr>
        <p:txBody>
          <a:bodyPr wrap="square" rtlCol="0" anchor="t">
            <a:spAutoFit/>
          </a:bodyPr>
          <a:lstStyle/>
          <a:p>
            <a:pPr marL="457200" indent="-457200">
              <a:buFont typeface="Lucida Grande"/>
              <a:buChar char="–"/>
            </a:pPr>
            <a:r>
              <a:rPr lang="en-IN" sz="2800" dirty="0" smtClean="0">
                <a:latin typeface="+mn-lt"/>
              </a:rPr>
              <a:t>Long-term debt</a:t>
            </a:r>
            <a:endParaRPr lang="en-IN" sz="2800" dirty="0">
              <a:latin typeface="+mn-lt"/>
            </a:endParaRPr>
          </a:p>
        </p:txBody>
      </p:sp>
      <p:sp>
        <p:nvSpPr>
          <p:cNvPr id="9" name="TextBox 8"/>
          <p:cNvSpPr txBox="1"/>
          <p:nvPr/>
        </p:nvSpPr>
        <p:spPr>
          <a:xfrm>
            <a:off x="761999" y="3854420"/>
            <a:ext cx="2747682" cy="523220"/>
          </a:xfrm>
          <a:prstGeom prst="rect">
            <a:avLst/>
          </a:prstGeom>
          <a:noFill/>
        </p:spPr>
        <p:txBody>
          <a:bodyPr wrap="square" rtlCol="0" anchor="t">
            <a:spAutoFit/>
          </a:bodyPr>
          <a:lstStyle/>
          <a:p>
            <a:pPr marL="457200" indent="-457200">
              <a:buFont typeface="Lucida Grande"/>
              <a:buChar char="–"/>
            </a:pPr>
            <a:r>
              <a:rPr lang="en-IN" sz="2800" dirty="0" smtClean="0">
                <a:latin typeface="+mn-lt"/>
              </a:rPr>
              <a:t>Income taxes</a:t>
            </a:r>
            <a:endParaRPr lang="en-IN" sz="2800" dirty="0">
              <a:latin typeface="+mn-lt"/>
            </a:endParaRPr>
          </a:p>
        </p:txBody>
      </p:sp>
      <p:sp>
        <p:nvSpPr>
          <p:cNvPr id="10" name="TextBox 9"/>
          <p:cNvSpPr txBox="1"/>
          <p:nvPr/>
        </p:nvSpPr>
        <p:spPr>
          <a:xfrm>
            <a:off x="4791211" y="3415577"/>
            <a:ext cx="2747682" cy="523220"/>
          </a:xfrm>
          <a:prstGeom prst="rect">
            <a:avLst/>
          </a:prstGeom>
          <a:noFill/>
        </p:spPr>
        <p:txBody>
          <a:bodyPr wrap="square" rtlCol="0" anchor="t">
            <a:spAutoFit/>
          </a:bodyPr>
          <a:lstStyle/>
          <a:p>
            <a:pPr marL="457200" indent="-457200">
              <a:buFont typeface="Lucida Grande"/>
              <a:buChar char="–"/>
            </a:pPr>
            <a:r>
              <a:rPr lang="en-IN" sz="2800" dirty="0" smtClean="0">
                <a:latin typeface="+mn-lt"/>
              </a:rPr>
              <a:t>Investments</a:t>
            </a:r>
            <a:endParaRPr lang="en-IN" sz="2800" dirty="0">
              <a:latin typeface="+mn-lt"/>
            </a:endParaRPr>
          </a:p>
        </p:txBody>
      </p:sp>
      <p:sp>
        <p:nvSpPr>
          <p:cNvPr id="11" name="TextBox 10"/>
          <p:cNvSpPr txBox="1"/>
          <p:nvPr/>
        </p:nvSpPr>
        <p:spPr>
          <a:xfrm>
            <a:off x="1546411" y="4374300"/>
            <a:ext cx="4252057" cy="461665"/>
          </a:xfrm>
          <a:prstGeom prst="rect">
            <a:avLst/>
          </a:prstGeom>
          <a:noFill/>
        </p:spPr>
        <p:txBody>
          <a:bodyPr wrap="square" rtlCol="0">
            <a:spAutoFit/>
          </a:bodyPr>
          <a:lstStyle/>
          <a:p>
            <a:pPr lvl="1"/>
            <a:endParaRPr lang="en-IN" sz="2400" dirty="0"/>
          </a:p>
        </p:txBody>
      </p:sp>
      <p:sp>
        <p:nvSpPr>
          <p:cNvPr id="12" name="TextBox 11"/>
          <p:cNvSpPr txBox="1"/>
          <p:nvPr/>
        </p:nvSpPr>
        <p:spPr>
          <a:xfrm>
            <a:off x="761999" y="4297543"/>
            <a:ext cx="5403053" cy="523220"/>
          </a:xfrm>
          <a:prstGeom prst="rect">
            <a:avLst/>
          </a:prstGeom>
          <a:noFill/>
        </p:spPr>
        <p:txBody>
          <a:bodyPr wrap="square" rtlCol="0" anchor="t">
            <a:spAutoFit/>
          </a:bodyPr>
          <a:lstStyle/>
          <a:p>
            <a:pPr marL="457200" indent="-457200">
              <a:buFont typeface="Lucida Grande"/>
              <a:buChar char="–"/>
            </a:pPr>
            <a:r>
              <a:rPr lang="en-IN" sz="2800" dirty="0" smtClean="0">
                <a:latin typeface="+mn-lt"/>
              </a:rPr>
              <a:t>Property, plant, and equipment</a:t>
            </a:r>
            <a:endParaRPr lang="en-IN" sz="2800" dirty="0">
              <a:latin typeface="+mn-lt"/>
            </a:endParaRPr>
          </a:p>
        </p:txBody>
      </p:sp>
      <p:sp>
        <p:nvSpPr>
          <p:cNvPr id="13" name="TextBox 12"/>
          <p:cNvSpPr txBox="1"/>
          <p:nvPr/>
        </p:nvSpPr>
        <p:spPr>
          <a:xfrm>
            <a:off x="4793997" y="3824097"/>
            <a:ext cx="3981602" cy="523220"/>
          </a:xfrm>
          <a:prstGeom prst="rect">
            <a:avLst/>
          </a:prstGeom>
          <a:noFill/>
        </p:spPr>
        <p:txBody>
          <a:bodyPr wrap="square" rtlCol="0" anchor="t">
            <a:spAutoFit/>
          </a:bodyPr>
          <a:lstStyle/>
          <a:p>
            <a:pPr marL="457200" indent="-457200">
              <a:buFont typeface="Lucida Grande"/>
              <a:buChar char="–"/>
            </a:pPr>
            <a:r>
              <a:rPr lang="en-IN" sz="2800" dirty="0" smtClean="0">
                <a:latin typeface="+mn-lt"/>
              </a:rPr>
              <a:t>Employee benefit plan</a:t>
            </a:r>
            <a:endParaRPr lang="en-IN" sz="2800" dirty="0">
              <a:latin typeface="+mn-lt"/>
            </a:endParaRPr>
          </a:p>
        </p:txBody>
      </p:sp>
    </p:spTree>
    <p:extLst>
      <p:ext uri="{BB962C8B-B14F-4D97-AF65-F5344CB8AC3E}">
        <p14:creationId xmlns:p14="http://schemas.microsoft.com/office/powerpoint/2010/main" val="295991203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500"/>
                                        <p:tgtEl>
                                          <p:spTgt spid="13"/>
                                        </p:tgtEl>
                                      </p:cBhvr>
                                    </p:animEffect>
                                  </p:childTnLst>
                                </p:cTn>
                              </p:par>
                            </p:childTnLst>
                          </p:cTn>
                        </p:par>
                        <p:par>
                          <p:cTn id="37" fill="hold">
                            <p:stCondLst>
                              <p:cond delay="3500"/>
                            </p:stCondLst>
                            <p:childTnLst>
                              <p:par>
                                <p:cTn id="38" presetID="10" presetClass="entr" presetSubtype="0"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500"/>
                                        <p:tgtEl>
                                          <p:spTgt spid="12"/>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3">
                                            <p:txEl>
                                              <p:pRg st="6" end="6"/>
                                            </p:txEl>
                                          </p:spTgt>
                                        </p:tgtEl>
                                        <p:attrNameLst>
                                          <p:attrName>style.visibility</p:attrName>
                                        </p:attrNameLst>
                                      </p:cBhvr>
                                      <p:to>
                                        <p:strVal val="visible"/>
                                      </p:to>
                                    </p:set>
                                    <p:animEffect transition="in" filter="fade">
                                      <p:cBhvr>
                                        <p:cTn id="45"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9" grpId="0"/>
      <p:bldP spid="10" grpId="0"/>
      <p:bldP spid="12" grpId="0"/>
      <p:bldP spid="1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Specific Disclosure Notes</a:t>
            </a:r>
            <a:endParaRPr lang="en-US" dirty="0"/>
          </a:p>
        </p:txBody>
      </p:sp>
      <p:sp>
        <p:nvSpPr>
          <p:cNvPr id="3" name="Content Placeholder 2"/>
          <p:cNvSpPr>
            <a:spLocks noGrp="1"/>
          </p:cNvSpPr>
          <p:nvPr>
            <p:ph idx="1"/>
          </p:nvPr>
        </p:nvSpPr>
        <p:spPr>
          <a:xfrm>
            <a:off x="761999" y="1210234"/>
            <a:ext cx="8013600" cy="5499847"/>
          </a:xfrm>
        </p:spPr>
        <p:txBody>
          <a:bodyPr>
            <a:normAutofit fontScale="92500" lnSpcReduction="20000"/>
          </a:bodyPr>
          <a:lstStyle/>
          <a:p>
            <a:pPr>
              <a:buNone/>
            </a:pPr>
            <a:r>
              <a:rPr lang="en-IN" sz="3000" b="1" dirty="0">
                <a:solidFill>
                  <a:srgbClr val="841F27"/>
                </a:solidFill>
              </a:rPr>
              <a:t>Summary of Significant Accounting </a:t>
            </a:r>
            <a:r>
              <a:rPr lang="en-IN" sz="3000" b="1" dirty="0" smtClean="0">
                <a:solidFill>
                  <a:srgbClr val="841F27"/>
                </a:solidFill>
              </a:rPr>
              <a:t>Policies</a:t>
            </a:r>
          </a:p>
          <a:p>
            <a:pPr marL="228600" lvl="1">
              <a:lnSpc>
                <a:spcPct val="100000"/>
              </a:lnSpc>
              <a:spcBef>
                <a:spcPts val="1000"/>
              </a:spcBef>
            </a:pPr>
            <a:r>
              <a:rPr lang="en-IN" sz="3000" dirty="0" smtClean="0"/>
              <a:t>Conveys valuable information about a company’s choices from among various alternative accounting methods</a:t>
            </a:r>
          </a:p>
          <a:p>
            <a:pPr marL="228600" lvl="1">
              <a:spcBef>
                <a:spcPts val="1000"/>
              </a:spcBef>
              <a:buNone/>
            </a:pPr>
            <a:r>
              <a:rPr lang="en-US" sz="3000" b="1" dirty="0">
                <a:solidFill>
                  <a:srgbClr val="841F27"/>
                </a:solidFill>
              </a:rPr>
              <a:t>Subsequent </a:t>
            </a:r>
            <a:r>
              <a:rPr lang="en-US" sz="3000" b="1" dirty="0" smtClean="0">
                <a:solidFill>
                  <a:srgbClr val="841F27"/>
                </a:solidFill>
              </a:rPr>
              <a:t>Events</a:t>
            </a:r>
          </a:p>
          <a:p>
            <a:pPr marL="228600" lvl="1">
              <a:lnSpc>
                <a:spcPct val="100000"/>
              </a:lnSpc>
              <a:spcBef>
                <a:spcPts val="1000"/>
              </a:spcBef>
            </a:pPr>
            <a:r>
              <a:rPr lang="en-IN" sz="3000" dirty="0"/>
              <a:t>O</a:t>
            </a:r>
            <a:r>
              <a:rPr lang="en-IN" sz="3000" dirty="0" smtClean="0"/>
              <a:t>ccurs </a:t>
            </a:r>
            <a:r>
              <a:rPr lang="en-IN" sz="3000" dirty="0"/>
              <a:t>after a company’s fiscal </a:t>
            </a:r>
            <a:r>
              <a:rPr lang="en-IN" sz="3000" dirty="0" smtClean="0"/>
              <a:t>year-end </a:t>
            </a:r>
            <a:r>
              <a:rPr lang="en-IN" sz="3000" dirty="0"/>
              <a:t>but before the financial statements are </a:t>
            </a:r>
            <a:r>
              <a:rPr lang="en-IN" sz="3000" dirty="0" smtClean="0"/>
              <a:t>issued</a:t>
            </a:r>
          </a:p>
          <a:p>
            <a:pPr marL="228600" lvl="1">
              <a:spcBef>
                <a:spcPts val="1000"/>
              </a:spcBef>
              <a:buNone/>
            </a:pPr>
            <a:r>
              <a:rPr lang="en-IN" sz="3000" b="1" dirty="0" smtClean="0">
                <a:solidFill>
                  <a:srgbClr val="C00000"/>
                </a:solidFill>
              </a:rPr>
              <a:t>Examples</a:t>
            </a:r>
          </a:p>
          <a:p>
            <a:pPr marL="685800" lvl="2">
              <a:lnSpc>
                <a:spcPct val="100000"/>
              </a:lnSpc>
              <a:spcBef>
                <a:spcPts val="1000"/>
              </a:spcBef>
            </a:pPr>
            <a:r>
              <a:rPr lang="en-IN" sz="2800" dirty="0"/>
              <a:t>I</a:t>
            </a:r>
            <a:r>
              <a:rPr lang="en-IN" sz="2800" dirty="0" smtClean="0"/>
              <a:t>ssuance </a:t>
            </a:r>
            <a:r>
              <a:rPr lang="en-IN" sz="2800" dirty="0"/>
              <a:t>of debt or equity </a:t>
            </a:r>
            <a:r>
              <a:rPr lang="en-IN" sz="2800" dirty="0" smtClean="0"/>
              <a:t>securities </a:t>
            </a:r>
          </a:p>
          <a:p>
            <a:pPr marL="685800" lvl="2">
              <a:lnSpc>
                <a:spcPct val="100000"/>
              </a:lnSpc>
              <a:spcBef>
                <a:spcPts val="1000"/>
              </a:spcBef>
            </a:pPr>
            <a:r>
              <a:rPr lang="en-IN" sz="2800" dirty="0"/>
              <a:t>B</a:t>
            </a:r>
            <a:r>
              <a:rPr lang="en-IN" sz="2800" dirty="0" smtClean="0"/>
              <a:t>usiness combination or the sale of a business</a:t>
            </a:r>
          </a:p>
          <a:p>
            <a:pPr marL="685800" lvl="2">
              <a:lnSpc>
                <a:spcPct val="100000"/>
              </a:lnSpc>
              <a:spcBef>
                <a:spcPts val="1000"/>
              </a:spcBef>
            </a:pPr>
            <a:r>
              <a:rPr lang="en-IN" sz="2800" dirty="0"/>
              <a:t>S</a:t>
            </a:r>
            <a:r>
              <a:rPr lang="en-IN" sz="2800" dirty="0" smtClean="0"/>
              <a:t>ale of assets</a:t>
            </a:r>
          </a:p>
          <a:p>
            <a:pPr marL="685800" lvl="2">
              <a:lnSpc>
                <a:spcPct val="100000"/>
              </a:lnSpc>
              <a:spcBef>
                <a:spcPts val="1000"/>
              </a:spcBef>
            </a:pPr>
            <a:r>
              <a:rPr lang="en-IN" sz="2800" dirty="0"/>
              <a:t>E</a:t>
            </a:r>
            <a:r>
              <a:rPr lang="en-IN" sz="2800" dirty="0" smtClean="0"/>
              <a:t>vent </a:t>
            </a:r>
            <a:r>
              <a:rPr lang="en-IN" sz="2800" dirty="0"/>
              <a:t>that sheds light on the outcome of a loss </a:t>
            </a:r>
            <a:r>
              <a:rPr lang="en-IN" sz="2800" dirty="0" smtClean="0"/>
              <a:t>contingency</a:t>
            </a:r>
          </a:p>
          <a:p>
            <a:pPr marL="228600" lvl="1">
              <a:spcBef>
                <a:spcPts val="1000"/>
              </a:spcBef>
              <a:buFont typeface="Arial" panose="020B0604020202020204" pitchFamily="34" charset="0"/>
              <a:buChar char="•"/>
            </a:pPr>
            <a:endParaRPr lang="en-IN" sz="1800" dirty="0">
              <a:solidFill>
                <a:srgbClr val="0000FF"/>
              </a:solidFill>
            </a:endParaRPr>
          </a:p>
          <a:p>
            <a:pPr marL="685800" lvl="2">
              <a:spcBef>
                <a:spcPts val="1000"/>
              </a:spcBef>
              <a:buFont typeface="Arial" panose="020B0604020202020204" pitchFamily="34" charset="0"/>
              <a:buChar char="•"/>
            </a:pPr>
            <a:endParaRPr lang="en-IN" sz="1800" dirty="0"/>
          </a:p>
          <a:p>
            <a:pPr marL="685800" lvl="2">
              <a:spcBef>
                <a:spcPts val="1000"/>
              </a:spcBef>
              <a:buFont typeface="Arial" panose="020B0604020202020204" pitchFamily="34" charset="0"/>
              <a:buChar char="•"/>
            </a:pPr>
            <a:endParaRPr lang="en-US" sz="1800" dirty="0" smtClean="0">
              <a:solidFill>
                <a:srgbClr val="0000FF"/>
              </a:solidFill>
            </a:endParaRPr>
          </a:p>
          <a:p>
            <a:pPr marL="228600" lvl="1">
              <a:spcBef>
                <a:spcPts val="1000"/>
              </a:spcBef>
              <a:buFont typeface="Arial" panose="020B0604020202020204" pitchFamily="34" charset="0"/>
              <a:buChar char="•"/>
            </a:pPr>
            <a:endParaRPr lang="en-US" sz="2200" dirty="0" smtClean="0">
              <a:solidFill>
                <a:srgbClr val="0000FF"/>
              </a:solidFill>
            </a:endParaRPr>
          </a:p>
          <a:p>
            <a:pPr marL="685800" lvl="2">
              <a:spcBef>
                <a:spcPts val="1000"/>
              </a:spcBef>
              <a:buFont typeface="Arial" panose="020B0604020202020204" pitchFamily="34" charset="0"/>
              <a:buChar char="•"/>
            </a:pPr>
            <a:endParaRPr lang="en-IN" sz="1800" dirty="0">
              <a:solidFill>
                <a:srgbClr val="0000FF"/>
              </a:solidFill>
            </a:endParaRPr>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smtClean="0"/>
              <a:t>LO3-4</a:t>
            </a:r>
            <a:endParaRPr lang="en-IN" dirty="0"/>
          </a:p>
        </p:txBody>
      </p:sp>
    </p:spTree>
    <p:extLst>
      <p:ext uri="{BB962C8B-B14F-4D97-AF65-F5344CB8AC3E}">
        <p14:creationId xmlns:p14="http://schemas.microsoft.com/office/powerpoint/2010/main" val="201859788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fade">
                                      <p:cBhvr>
                                        <p:cTn id="26" dur="500"/>
                                        <p:tgtEl>
                                          <p:spTgt spid="3">
                                            <p:txEl>
                                              <p:pRg st="5" end="5"/>
                                            </p:txEl>
                                          </p:spTgt>
                                        </p:tgtEl>
                                      </p:cBhvr>
                                    </p:animEffect>
                                  </p:childTnLst>
                                </p:cTn>
                              </p:par>
                            </p:childTnLst>
                          </p:cTn>
                        </p:par>
                        <p:par>
                          <p:cTn id="27" fill="hold">
                            <p:stCondLst>
                              <p:cond delay="500"/>
                            </p:stCondLst>
                            <p:childTnLst>
                              <p:par>
                                <p:cTn id="28" presetID="10" presetClass="entr" presetSubtype="0" fill="hold" nodeType="afterEffect">
                                  <p:stCondLst>
                                    <p:cond delay="0"/>
                                  </p:stCondLst>
                                  <p:childTnLst>
                                    <p:set>
                                      <p:cBhvr>
                                        <p:cTn id="29" dur="1" fill="hold">
                                          <p:stCondLst>
                                            <p:cond delay="0"/>
                                          </p:stCondLst>
                                        </p:cTn>
                                        <p:tgtEl>
                                          <p:spTgt spid="3">
                                            <p:txEl>
                                              <p:pRg st="6" end="6"/>
                                            </p:txEl>
                                          </p:spTgt>
                                        </p:tgtEl>
                                        <p:attrNameLst>
                                          <p:attrName>style.visibility</p:attrName>
                                        </p:attrNameLst>
                                      </p:cBhvr>
                                      <p:to>
                                        <p:strVal val="visible"/>
                                      </p:to>
                                    </p:set>
                                    <p:animEffect transition="in" filter="fade">
                                      <p:cBhvr>
                                        <p:cTn id="30" dur="500"/>
                                        <p:tgtEl>
                                          <p:spTgt spid="3">
                                            <p:txEl>
                                              <p:pRg st="6" end="6"/>
                                            </p:txEl>
                                          </p:spTgt>
                                        </p:tgtEl>
                                      </p:cBhvr>
                                    </p:animEffect>
                                  </p:childTnLst>
                                </p:cTn>
                              </p:par>
                            </p:childTnLst>
                          </p:cTn>
                        </p:par>
                        <p:par>
                          <p:cTn id="31" fill="hold">
                            <p:stCondLst>
                              <p:cond delay="1000"/>
                            </p:stCondLst>
                            <p:childTnLst>
                              <p:par>
                                <p:cTn id="32" presetID="10" presetClass="entr" presetSubtype="0" fill="hold" nodeType="afterEffect">
                                  <p:stCondLst>
                                    <p:cond delay="0"/>
                                  </p:stCondLst>
                                  <p:childTnLst>
                                    <p:set>
                                      <p:cBhvr>
                                        <p:cTn id="33" dur="1" fill="hold">
                                          <p:stCondLst>
                                            <p:cond delay="0"/>
                                          </p:stCondLst>
                                        </p:cTn>
                                        <p:tgtEl>
                                          <p:spTgt spid="3">
                                            <p:txEl>
                                              <p:pRg st="7" end="7"/>
                                            </p:txEl>
                                          </p:spTgt>
                                        </p:tgtEl>
                                        <p:attrNameLst>
                                          <p:attrName>style.visibility</p:attrName>
                                        </p:attrNameLst>
                                      </p:cBhvr>
                                      <p:to>
                                        <p:strVal val="visible"/>
                                      </p:to>
                                    </p:set>
                                    <p:animEffect transition="in" filter="fade">
                                      <p:cBhvr>
                                        <p:cTn id="34" dur="500"/>
                                        <p:tgtEl>
                                          <p:spTgt spid="3">
                                            <p:txEl>
                                              <p:pRg st="7" end="7"/>
                                            </p:txEl>
                                          </p:spTgt>
                                        </p:tgtEl>
                                      </p:cBhvr>
                                    </p:animEffect>
                                  </p:childTnLst>
                                </p:cTn>
                              </p:par>
                            </p:childTnLst>
                          </p:cTn>
                        </p:par>
                        <p:par>
                          <p:cTn id="35" fill="hold">
                            <p:stCondLst>
                              <p:cond delay="1500"/>
                            </p:stCondLst>
                            <p:childTnLst>
                              <p:par>
                                <p:cTn id="36" presetID="10" presetClass="entr" presetSubtype="0" fill="hold" nodeType="afterEffect">
                                  <p:stCondLst>
                                    <p:cond delay="0"/>
                                  </p:stCondLst>
                                  <p:childTnLst>
                                    <p:set>
                                      <p:cBhvr>
                                        <p:cTn id="37" dur="1" fill="hold">
                                          <p:stCondLst>
                                            <p:cond delay="0"/>
                                          </p:stCondLst>
                                        </p:cTn>
                                        <p:tgtEl>
                                          <p:spTgt spid="3">
                                            <p:txEl>
                                              <p:pRg st="8" end="8"/>
                                            </p:txEl>
                                          </p:spTgt>
                                        </p:tgtEl>
                                        <p:attrNameLst>
                                          <p:attrName>style.visibility</p:attrName>
                                        </p:attrNameLst>
                                      </p:cBhvr>
                                      <p:to>
                                        <p:strVal val="visible"/>
                                      </p:to>
                                    </p:set>
                                    <p:animEffect transition="in" filter="fade">
                                      <p:cBhvr>
                                        <p:cTn id="38"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Noteworthy Events and Transactions</a:t>
            </a:r>
          </a:p>
        </p:txBody>
      </p:sp>
      <p:sp>
        <p:nvSpPr>
          <p:cNvPr id="3" name="Content Placeholder 2"/>
          <p:cNvSpPr>
            <a:spLocks noGrp="1"/>
          </p:cNvSpPr>
          <p:nvPr>
            <p:ph idx="1"/>
          </p:nvPr>
        </p:nvSpPr>
        <p:spPr>
          <a:xfrm>
            <a:off x="657224" y="1358900"/>
            <a:ext cx="8258175" cy="4502150"/>
          </a:xfrm>
        </p:spPr>
        <p:txBody>
          <a:bodyPr/>
          <a:lstStyle/>
          <a:p>
            <a:r>
              <a:rPr lang="en-US" sz="2800" dirty="0"/>
              <a:t>Some transactions and events occur only occasionally but are potentially important to evaluating a company’s financial </a:t>
            </a:r>
            <a:r>
              <a:rPr lang="en-US" sz="2800" dirty="0" smtClean="0"/>
              <a:t>statements</a:t>
            </a:r>
            <a:endParaRPr lang="en-US" sz="2800" dirty="0"/>
          </a:p>
          <a:p>
            <a:r>
              <a:rPr lang="en-US" sz="2800" dirty="0"/>
              <a:t>In this category are: </a:t>
            </a:r>
          </a:p>
          <a:p>
            <a:pPr marL="971550" lvl="1" indent="-514350">
              <a:buClr>
                <a:schemeClr val="tx1"/>
              </a:buClr>
              <a:buFont typeface="+mj-lt"/>
              <a:buAutoNum type="arabicPeriod"/>
            </a:pPr>
            <a:r>
              <a:rPr lang="en-US" sz="2800" b="1" dirty="0">
                <a:solidFill>
                  <a:srgbClr val="C00000"/>
                </a:solidFill>
              </a:rPr>
              <a:t>Related-party </a:t>
            </a:r>
            <a:r>
              <a:rPr lang="en-US" sz="2800" b="1" dirty="0" smtClean="0">
                <a:solidFill>
                  <a:srgbClr val="C00000"/>
                </a:solidFill>
              </a:rPr>
              <a:t>transactions</a:t>
            </a:r>
            <a:r>
              <a:rPr lang="en-US" sz="2800" dirty="0" smtClean="0"/>
              <a:t>—</a:t>
            </a:r>
            <a:r>
              <a:rPr lang="en-US" sz="2400" dirty="0" smtClean="0"/>
              <a:t>Transactions between the company and owners, management, families of owners, etc. </a:t>
            </a:r>
            <a:endParaRPr lang="en-US" sz="2400" dirty="0"/>
          </a:p>
          <a:p>
            <a:pPr marL="971550" lvl="1" indent="-514350">
              <a:buClr>
                <a:schemeClr val="tx1"/>
              </a:buClr>
              <a:buFont typeface="+mj-lt"/>
              <a:buAutoNum type="arabicPeriod"/>
            </a:pPr>
            <a:r>
              <a:rPr lang="en-US" sz="2800" b="1" dirty="0">
                <a:solidFill>
                  <a:srgbClr val="C00000"/>
                </a:solidFill>
              </a:rPr>
              <a:t>Errors and </a:t>
            </a:r>
            <a:r>
              <a:rPr lang="en-US" sz="2800" b="1" dirty="0" smtClean="0">
                <a:solidFill>
                  <a:srgbClr val="C00000"/>
                </a:solidFill>
              </a:rPr>
              <a:t>fraud</a:t>
            </a:r>
            <a:r>
              <a:rPr lang="en-US" sz="2400" dirty="0" smtClean="0"/>
              <a:t>—Misstatements that are unintentional (errors) or intentional (fraud)</a:t>
            </a:r>
            <a:endParaRPr lang="en-US" sz="2400" dirty="0"/>
          </a:p>
          <a:p>
            <a:pPr marL="971550" lvl="1" indent="-514350">
              <a:buClr>
                <a:schemeClr val="tx1"/>
              </a:buClr>
              <a:buFont typeface="+mj-lt"/>
              <a:buAutoNum type="arabicPeriod"/>
            </a:pPr>
            <a:r>
              <a:rPr lang="en-US" sz="2800" b="1" dirty="0">
                <a:solidFill>
                  <a:srgbClr val="C00000"/>
                </a:solidFill>
              </a:rPr>
              <a:t>Illegal </a:t>
            </a:r>
            <a:r>
              <a:rPr lang="en-US" sz="2800" b="1" dirty="0" smtClean="0">
                <a:solidFill>
                  <a:srgbClr val="C00000"/>
                </a:solidFill>
              </a:rPr>
              <a:t>acts</a:t>
            </a:r>
            <a:r>
              <a:rPr lang="en-US" sz="2400" dirty="0" smtClean="0"/>
              <a:t>—Bribes</a:t>
            </a:r>
            <a:r>
              <a:rPr lang="en-US" sz="2400" dirty="0"/>
              <a:t>, kickbacks, illegal contributions to political candidates, and other violations of the law</a:t>
            </a:r>
          </a:p>
          <a:p>
            <a:r>
              <a:rPr lang="en-US" sz="2800" dirty="0"/>
              <a:t>The more frequent of these is related-party </a:t>
            </a:r>
            <a:r>
              <a:rPr lang="en-US" sz="2800" dirty="0" smtClean="0"/>
              <a:t>transactions</a:t>
            </a:r>
            <a:endParaRPr lang="en-US" sz="2800"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LO3-4</a:t>
            </a:r>
          </a:p>
        </p:txBody>
      </p:sp>
    </p:spTree>
    <p:extLst>
      <p:ext uri="{BB962C8B-B14F-4D97-AF65-F5344CB8AC3E}">
        <p14:creationId xmlns:p14="http://schemas.microsoft.com/office/powerpoint/2010/main" val="97672974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Balance Sheet Example </a:t>
            </a:r>
            <a:r>
              <a:rPr lang="en-US" sz="3200" dirty="0" smtClean="0"/>
              <a:t>Continued:</a:t>
            </a:r>
            <a:br>
              <a:rPr lang="en-US" sz="3200" dirty="0" smtClean="0"/>
            </a:br>
            <a:r>
              <a:rPr lang="en-US" dirty="0" smtClean="0"/>
              <a:t>Liabilities and Shareholders’ Equity Sections</a:t>
            </a:r>
            <a:endParaRPr lang="en-US" sz="3200" dirty="0"/>
          </a:p>
        </p:txBody>
      </p:sp>
      <p:graphicFrame>
        <p:nvGraphicFramePr>
          <p:cNvPr id="4" name="Table 3"/>
          <p:cNvGraphicFramePr>
            <a:graphicFrameLocks noGrp="1"/>
          </p:cNvGraphicFramePr>
          <p:nvPr>
            <p:extLst>
              <p:ext uri="{D42A27DB-BD31-4B8C-83A1-F6EECF244321}">
                <p14:modId xmlns:p14="http://schemas.microsoft.com/office/powerpoint/2010/main" val="3306576440"/>
              </p:ext>
            </p:extLst>
          </p:nvPr>
        </p:nvGraphicFramePr>
        <p:xfrm>
          <a:off x="1638300" y="1690690"/>
          <a:ext cx="5867400" cy="4236719"/>
        </p:xfrm>
        <a:graphic>
          <a:graphicData uri="http://schemas.openxmlformats.org/drawingml/2006/table">
            <a:tbl>
              <a:tblPr firstRow="1" bandRow="1">
                <a:tableStyleId>{5C22544A-7EE6-4342-B048-85BDC9FD1C3A}</a:tableStyleId>
              </a:tblPr>
              <a:tblGrid>
                <a:gridCol w="3530600">
                  <a:extLst>
                    <a:ext uri="{9D8B030D-6E8A-4147-A177-3AD203B41FA5}">
                      <a16:colId xmlns="" xmlns:a16="http://schemas.microsoft.com/office/drawing/2014/main" val="20000"/>
                    </a:ext>
                  </a:extLst>
                </a:gridCol>
                <a:gridCol w="1104900">
                  <a:extLst>
                    <a:ext uri="{9D8B030D-6E8A-4147-A177-3AD203B41FA5}">
                      <a16:colId xmlns="" xmlns:a16="http://schemas.microsoft.com/office/drawing/2014/main" val="20001"/>
                    </a:ext>
                  </a:extLst>
                </a:gridCol>
                <a:gridCol w="1231900">
                  <a:extLst>
                    <a:ext uri="{9D8B030D-6E8A-4147-A177-3AD203B41FA5}">
                      <a16:colId xmlns="" xmlns:a16="http://schemas.microsoft.com/office/drawing/2014/main" val="20002"/>
                    </a:ext>
                  </a:extLst>
                </a:gridCol>
              </a:tblGrid>
              <a:tr h="241300">
                <a:tc>
                  <a:txBody>
                    <a:bodyPr/>
                    <a:lstStyle/>
                    <a:p>
                      <a:pPr algn="l"/>
                      <a:r>
                        <a:rPr lang="en-US" sz="1400" b="1" dirty="0">
                          <a:solidFill>
                            <a:sysClr val="windowText" lastClr="000000"/>
                          </a:solidFill>
                        </a:rPr>
                        <a:t>Liabilities and Stockholders’ Equity</a:t>
                      </a:r>
                      <a:endParaRPr lang="en-US" sz="1400" dirty="0">
                        <a:solidFill>
                          <a:sysClr val="windowText" lastClr="000000"/>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DE7F3"/>
                    </a:solidFill>
                  </a:tcPr>
                </a:tc>
                <a:tc>
                  <a:txBody>
                    <a:bodyPr/>
                    <a:lstStyle/>
                    <a:p>
                      <a:pPr algn="r"/>
                      <a:r>
                        <a:rPr lang="sk-SK" sz="1400">
                          <a:solidFill>
                            <a:sysClr val="windowText" lastClr="000000"/>
                          </a:solidFill>
                        </a:rPr>
                        <a:t>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DE7F3"/>
                    </a:solidFill>
                  </a:tcPr>
                </a:tc>
                <a:tc>
                  <a:txBody>
                    <a:bodyPr/>
                    <a:lstStyle/>
                    <a:p>
                      <a:pPr algn="r"/>
                      <a:r>
                        <a:rPr lang="sk-SK" sz="1400">
                          <a:solidFill>
                            <a:sysClr val="windowText" lastClr="000000"/>
                          </a:solidFill>
                        </a:rPr>
                        <a:t>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DE7F3"/>
                    </a:solidFill>
                  </a:tcPr>
                </a:tc>
                <a:extLst>
                  <a:ext uri="{0D108BD9-81ED-4DB2-BD59-A6C34878D82A}">
                    <a16:rowId xmlns="" xmlns:a16="http://schemas.microsoft.com/office/drawing/2014/main" val="10000"/>
                  </a:ext>
                </a:extLst>
              </a:tr>
              <a:tr h="370840">
                <a:tc>
                  <a:txBody>
                    <a:bodyPr/>
                    <a:lstStyle/>
                    <a:p>
                      <a:pPr algn="l"/>
                      <a:r>
                        <a:rPr lang="en-US" sz="1400" dirty="0">
                          <a:solidFill>
                            <a:sysClr val="windowText" lastClr="000000"/>
                          </a:solidFill>
                        </a:rPr>
                        <a:t>Current liabilities:</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solidFill>
                            <a:sysClr val="windowText" lastClr="000000"/>
                          </a:solidFill>
                        </a:rPr>
                        <a:t>    Accounts payable</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solidFill>
                            <a:sysClr val="windowText" lastClr="000000"/>
                          </a:solidFill>
                        </a:rPr>
                        <a:t>    Accrued expenses</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solidFill>
                            <a:sysClr val="windowText" lastClr="000000"/>
                          </a:solidFill>
                        </a:rPr>
                        <a:t>    Current maturities of long-term debt</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solidFill>
                            <a:sysClr val="windowText" lastClr="000000"/>
                          </a:solidFill>
                        </a:rPr>
                        <a:t>    Other current liabilities</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solidFill>
                            <a:sysClr val="windowText" lastClr="000000"/>
                          </a:solidFill>
                        </a:rPr>
                        <a:t>Total current liabilities</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solidFill>
                            <a:sysClr val="windowText" lastClr="000000"/>
                          </a:solidFill>
                        </a:rPr>
                        <a:t>Long-term debt, net of current maturities</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solidFill>
                            <a:sysClr val="windowText" lastClr="000000"/>
                          </a:solidFill>
                        </a:rPr>
                        <a:t>Revolving credit facility, long-term</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solidFill>
                            <a:sysClr val="windowText" lastClr="000000"/>
                          </a:solidFill>
                        </a:rPr>
                        <a:t>Other long-term liabilities</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solidFill>
                            <a:sysClr val="windowText" lastClr="000000"/>
                          </a:solidFill>
                        </a:rPr>
                        <a:t>    Total long-term liabilities</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solidFill>
                            <a:sysClr val="windowText" lastClr="000000"/>
                          </a:solidFill>
                        </a:rPr>
                        <a:t>Total liabilities</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solidFill>
                            <a:sysClr val="windowText" lastClr="000000"/>
                          </a:solidFill>
                        </a:rPr>
                        <a:t>Stockholders’ equity:</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solidFill>
                            <a:sysClr val="windowText" lastClr="000000"/>
                          </a:solidFill>
                        </a:rPr>
                        <a:t>    Common stock</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solidFill>
                            <a:sysClr val="windowText" lastClr="000000"/>
                          </a:solidFill>
                        </a:rPr>
                        <a:t>    Additional paid-in capital</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solidFill>
                            <a:sysClr val="windowText" lastClr="000000"/>
                          </a:solidFill>
                        </a:rPr>
                        <a:t>    Retained earnings</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solidFill>
                            <a:sysClr val="windowText" lastClr="000000"/>
                          </a:solidFill>
                        </a:rPr>
                        <a:t>    Accumulated other comprehensive loss</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solidFill>
                            <a:sysClr val="windowText" lastClr="000000"/>
                          </a:solidFill>
                        </a:rPr>
                        <a:t>        Total stockholders’ equity</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solidFill>
                            <a:sysClr val="windowText" lastClr="000000"/>
                          </a:solidFill>
                        </a:rPr>
                        <a:t>Total liabilities and stockholders’ equity</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DE7F3"/>
                    </a:solidFill>
                  </a:tcPr>
                </a:tc>
                <a:tc>
                  <a:txBody>
                    <a:bodyPr/>
                    <a:lstStyle/>
                    <a:p>
                      <a:pPr algn="r"/>
                      <a:endParaRPr lang="sk-SK" sz="1400" dirty="0">
                        <a:solidFill>
                          <a:sysClr val="windowText" lastClr="000000"/>
                        </a:solidFill>
                      </a:endParaRPr>
                    </a:p>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solidFill>
                            <a:sysClr val="windowText" lastClr="000000"/>
                          </a:solidFill>
                        </a:rPr>
                        <a:t>$200,460 </a:t>
                      </a:r>
                    </a:p>
                    <a:p>
                      <a:pPr marL="0" marR="0" indent="0" algn="r" defTabSz="914400" rtl="0" eaLnBrk="1" fontAlgn="auto" latinLnBrk="0" hangingPunct="1">
                        <a:lnSpc>
                          <a:spcPct val="100000"/>
                        </a:lnSpc>
                        <a:spcBef>
                          <a:spcPts val="0"/>
                        </a:spcBef>
                        <a:spcAft>
                          <a:spcPts val="0"/>
                        </a:spcAft>
                        <a:buClrTx/>
                        <a:buSzTx/>
                        <a:buFontTx/>
                        <a:buNone/>
                        <a:tabLst/>
                        <a:defRPr/>
                      </a:pPr>
                      <a:r>
                        <a:rPr lang="is-IS" sz="1400" dirty="0">
                          <a:solidFill>
                            <a:sysClr val="windowText" lastClr="000000"/>
                          </a:solidFill>
                        </a:rPr>
                        <a:t>     192,935 </a:t>
                      </a:r>
                    </a:p>
                    <a:p>
                      <a:pPr marL="0" marR="0" indent="0" algn="r" defTabSz="914400" rtl="0" eaLnBrk="1" fontAlgn="auto" latinLnBrk="0" hangingPunct="1">
                        <a:lnSpc>
                          <a:spcPct val="100000"/>
                        </a:lnSpc>
                        <a:spcBef>
                          <a:spcPts val="0"/>
                        </a:spcBef>
                        <a:spcAft>
                          <a:spcPts val="0"/>
                        </a:spcAft>
                        <a:buClrTx/>
                        <a:buSzTx/>
                        <a:buFontTx/>
                        <a:buNone/>
                        <a:tabLst/>
                        <a:defRPr/>
                      </a:pPr>
                      <a:r>
                        <a:rPr lang="is-IS" sz="1400" dirty="0">
                          <a:solidFill>
                            <a:sysClr val="windowText" lastClr="000000"/>
                          </a:solidFill>
                        </a:rPr>
                        <a:t>       42,000 </a:t>
                      </a:r>
                    </a:p>
                    <a:p>
                      <a:pPr marL="0" marR="0" indent="0" algn="r" defTabSz="914400" rtl="0" eaLnBrk="1" fontAlgn="auto" latinLnBrk="0" hangingPunct="1">
                        <a:lnSpc>
                          <a:spcPct val="100000"/>
                        </a:lnSpc>
                        <a:spcBef>
                          <a:spcPts val="0"/>
                        </a:spcBef>
                        <a:spcAft>
                          <a:spcPts val="0"/>
                        </a:spcAft>
                        <a:buClrTx/>
                        <a:buSzTx/>
                        <a:buFontTx/>
                        <a:buNone/>
                        <a:tabLst/>
                        <a:defRPr/>
                      </a:pPr>
                      <a:r>
                        <a:rPr lang="is-IS" sz="1400" u="sng" dirty="0">
                          <a:solidFill>
                            <a:sysClr val="windowText" lastClr="000000"/>
                          </a:solidFill>
                        </a:rPr>
                        <a:t>     43,415 </a:t>
                      </a:r>
                    </a:p>
                    <a:p>
                      <a:pPr algn="r"/>
                      <a:endParaRPr lang="sk-SK" sz="1400" dirty="0">
                        <a:solidFill>
                          <a:sysClr val="windowText" lastClr="000000"/>
                        </a:solidFill>
                      </a:endParaRPr>
                    </a:p>
                    <a:p>
                      <a:pPr marL="0" marR="0" indent="0" algn="r" defTabSz="914400" rtl="0" eaLnBrk="1" fontAlgn="auto" latinLnBrk="0" hangingPunct="1">
                        <a:lnSpc>
                          <a:spcPct val="100000"/>
                        </a:lnSpc>
                        <a:spcBef>
                          <a:spcPts val="0"/>
                        </a:spcBef>
                        <a:spcAft>
                          <a:spcPts val="0"/>
                        </a:spcAft>
                        <a:buClrTx/>
                        <a:buSzTx/>
                        <a:buFontTx/>
                        <a:buNone/>
                        <a:tabLst/>
                        <a:defRPr/>
                      </a:pPr>
                      <a:r>
                        <a:rPr lang="is-IS" sz="1400" dirty="0">
                          <a:solidFill>
                            <a:sysClr val="windowText" lastClr="000000"/>
                          </a:solidFill>
                        </a:rPr>
                        <a:t>     352,000 </a:t>
                      </a:r>
                    </a:p>
                    <a:p>
                      <a:pPr marL="0" marR="0" indent="0" algn="r" defTabSz="914400" rtl="0" eaLnBrk="1" fontAlgn="auto" latinLnBrk="0" hangingPunct="1">
                        <a:lnSpc>
                          <a:spcPct val="100000"/>
                        </a:lnSpc>
                        <a:spcBef>
                          <a:spcPts val="0"/>
                        </a:spcBef>
                        <a:spcAft>
                          <a:spcPts val="0"/>
                        </a:spcAft>
                        <a:buClrTx/>
                        <a:buSzTx/>
                        <a:buFontTx/>
                        <a:buNone/>
                        <a:tabLst/>
                        <a:defRPr/>
                      </a:pPr>
                      <a:r>
                        <a:rPr lang="is-IS" sz="1400" dirty="0">
                          <a:solidFill>
                            <a:sysClr val="windowText" lastClr="000000"/>
                          </a:solidFill>
                        </a:rPr>
                        <a:t>     275,000 </a:t>
                      </a:r>
                    </a:p>
                    <a:p>
                      <a:pPr algn="r"/>
                      <a:r>
                        <a:rPr lang="is-IS" sz="1400" dirty="0" smtClean="0">
                          <a:solidFill>
                            <a:sysClr val="windowText" lastClr="000000"/>
                          </a:solidFill>
                        </a:rPr>
                        <a:t>  </a:t>
                      </a:r>
                      <a:r>
                        <a:rPr lang="is-IS" sz="1400" u="sng" dirty="0" smtClean="0">
                          <a:solidFill>
                            <a:sysClr val="windowText" lastClr="000000"/>
                          </a:solidFill>
                        </a:rPr>
                        <a:t>     94,868</a:t>
                      </a:r>
                      <a:r>
                        <a:rPr lang="sk-SK" sz="1400" dirty="0">
                          <a:solidFill>
                            <a:sysClr val="windowText" lastClr="000000"/>
                          </a:solidFill>
                        </a:rPr>
                        <a:t> </a:t>
                      </a:r>
                    </a:p>
                    <a:p>
                      <a:pPr algn="r"/>
                      <a:endParaRPr lang="sk-SK" sz="1400" dirty="0">
                        <a:solidFill>
                          <a:sysClr val="windowText" lastClr="000000"/>
                        </a:solidFill>
                      </a:endParaRPr>
                    </a:p>
                    <a:p>
                      <a:pPr algn="r"/>
                      <a:endParaRPr lang="sk-SK" sz="1400" dirty="0">
                        <a:solidFill>
                          <a:sysClr val="windowText" lastClr="000000"/>
                        </a:solidFill>
                      </a:endParaRPr>
                    </a:p>
                    <a:p>
                      <a:pPr algn="r"/>
                      <a:endParaRPr lang="sk-SK" sz="1400" dirty="0">
                        <a:solidFill>
                          <a:sysClr val="windowText" lastClr="000000"/>
                        </a:solidFill>
                      </a:endParaRPr>
                    </a:p>
                    <a:p>
                      <a:pPr marL="0" marR="0" indent="0" algn="r" defTabSz="914400" rtl="0" eaLnBrk="1" fontAlgn="auto" latinLnBrk="0" hangingPunct="1">
                        <a:lnSpc>
                          <a:spcPct val="100000"/>
                        </a:lnSpc>
                        <a:spcBef>
                          <a:spcPts val="0"/>
                        </a:spcBef>
                        <a:spcAft>
                          <a:spcPts val="0"/>
                        </a:spcAft>
                        <a:buClrTx/>
                        <a:buSzTx/>
                        <a:buFontTx/>
                        <a:buNone/>
                        <a:tabLst/>
                        <a:defRPr/>
                      </a:pPr>
                      <a:r>
                        <a:rPr lang="is-IS" sz="1400" dirty="0">
                          <a:solidFill>
                            <a:sysClr val="windowText" lastClr="000000"/>
                          </a:solidFill>
                        </a:rPr>
                        <a:t>               72 </a:t>
                      </a:r>
                    </a:p>
                    <a:p>
                      <a:pPr marL="0" marR="0" indent="0" algn="r" defTabSz="914400" rtl="0" eaLnBrk="1" fontAlgn="auto" latinLnBrk="0" hangingPunct="1">
                        <a:lnSpc>
                          <a:spcPct val="100000"/>
                        </a:lnSpc>
                        <a:spcBef>
                          <a:spcPts val="0"/>
                        </a:spcBef>
                        <a:spcAft>
                          <a:spcPts val="0"/>
                        </a:spcAft>
                        <a:buClrTx/>
                        <a:buSzTx/>
                        <a:buFontTx/>
                        <a:buNone/>
                        <a:tabLst/>
                        <a:defRPr/>
                      </a:pPr>
                      <a:r>
                        <a:rPr lang="is-IS" sz="1400" dirty="0">
                          <a:solidFill>
                            <a:sysClr val="windowText" lastClr="000000"/>
                          </a:solidFill>
                        </a:rPr>
                        <a:t>     636,630 </a:t>
                      </a:r>
                    </a:p>
                    <a:p>
                      <a:pPr marL="0" marR="0" indent="0" algn="r" defTabSz="914400" rtl="0" eaLnBrk="1" fontAlgn="auto" latinLnBrk="0" hangingPunct="1">
                        <a:lnSpc>
                          <a:spcPct val="100000"/>
                        </a:lnSpc>
                        <a:spcBef>
                          <a:spcPts val="0"/>
                        </a:spcBef>
                        <a:spcAft>
                          <a:spcPts val="0"/>
                        </a:spcAft>
                        <a:buClrTx/>
                        <a:buSzTx/>
                        <a:buFontTx/>
                        <a:buNone/>
                        <a:tabLst/>
                        <a:defRPr/>
                      </a:pPr>
                      <a:r>
                        <a:rPr lang="is-IS" sz="1400" dirty="0">
                          <a:solidFill>
                            <a:sysClr val="windowText" lastClr="000000"/>
                          </a:solidFill>
                        </a:rPr>
                        <a:t>   1,076,533 </a:t>
                      </a:r>
                    </a:p>
                    <a:p>
                      <a:pPr marL="0" marR="0" indent="0" algn="r" defTabSz="914400" rtl="0" eaLnBrk="1" fontAlgn="auto" latinLnBrk="0" hangingPunct="1">
                        <a:lnSpc>
                          <a:spcPct val="100000"/>
                        </a:lnSpc>
                        <a:spcBef>
                          <a:spcPts val="0"/>
                        </a:spcBef>
                        <a:spcAft>
                          <a:spcPts val="0"/>
                        </a:spcAft>
                        <a:buClrTx/>
                        <a:buSzTx/>
                        <a:buFontTx/>
                        <a:buNone/>
                        <a:tabLst/>
                        <a:defRPr/>
                      </a:pPr>
                      <a:r>
                        <a:rPr lang="is-IS" sz="1400" u="sng" dirty="0">
                          <a:solidFill>
                            <a:sysClr val="windowText" lastClr="000000"/>
                          </a:solidFill>
                        </a:rPr>
                        <a:t>    (45,013)</a:t>
                      </a:r>
                    </a:p>
                    <a:p>
                      <a:pPr algn="r"/>
                      <a:endParaRPr lang="sk-SK" sz="1400" dirty="0">
                        <a:solidFill>
                          <a:sysClr val="windowText" lastClr="000000"/>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DE7F3"/>
                    </a:solidFill>
                  </a:tcPr>
                </a:tc>
                <a:tc>
                  <a:txBody>
                    <a:bodyPr/>
                    <a:lstStyle/>
                    <a:p>
                      <a:pPr algn="r"/>
                      <a:r>
                        <a:rPr lang="sk-SK" sz="1400" dirty="0">
                          <a:solidFill>
                            <a:sysClr val="windowText" lastClr="000000"/>
                          </a:solidFill>
                        </a:rPr>
                        <a:t> </a:t>
                      </a:r>
                    </a:p>
                    <a:p>
                      <a:pPr algn="r"/>
                      <a:endParaRPr lang="sk-SK" sz="1400" dirty="0">
                        <a:solidFill>
                          <a:sysClr val="windowText" lastClr="000000"/>
                        </a:solidFill>
                      </a:endParaRPr>
                    </a:p>
                    <a:p>
                      <a:pPr algn="r"/>
                      <a:endParaRPr lang="sk-SK" sz="1400" dirty="0">
                        <a:solidFill>
                          <a:sysClr val="windowText" lastClr="000000"/>
                        </a:solidFill>
                      </a:endParaRPr>
                    </a:p>
                    <a:p>
                      <a:pPr algn="r"/>
                      <a:endParaRPr lang="sk-SK" sz="1400" dirty="0">
                        <a:solidFill>
                          <a:sysClr val="windowText" lastClr="000000"/>
                        </a:solidFill>
                      </a:endParaRPr>
                    </a:p>
                    <a:p>
                      <a:pPr algn="r"/>
                      <a:endParaRPr lang="sk-SK" sz="1400" dirty="0">
                        <a:solidFill>
                          <a:sysClr val="windowText" lastClr="000000"/>
                        </a:solidFill>
                      </a:endParaRPr>
                    </a:p>
                    <a:p>
                      <a:pPr marL="0" marR="0" indent="0" algn="r" defTabSz="914400" rtl="0" eaLnBrk="1" fontAlgn="auto" latinLnBrk="0" hangingPunct="1">
                        <a:lnSpc>
                          <a:spcPct val="100000"/>
                        </a:lnSpc>
                        <a:spcBef>
                          <a:spcPts val="0"/>
                        </a:spcBef>
                        <a:spcAft>
                          <a:spcPts val="0"/>
                        </a:spcAft>
                        <a:buClrTx/>
                        <a:buSzTx/>
                        <a:buFontTx/>
                        <a:buNone/>
                        <a:tabLst/>
                        <a:defRPr/>
                      </a:pPr>
                      <a:r>
                        <a:rPr lang="is-IS" sz="1400" dirty="0" smtClean="0">
                          <a:solidFill>
                            <a:sysClr val="windowText" lastClr="000000"/>
                          </a:solidFill>
                        </a:rPr>
                        <a:t>$ </a:t>
                      </a:r>
                      <a:r>
                        <a:rPr lang="is-IS" sz="1400" dirty="0">
                          <a:solidFill>
                            <a:sysClr val="windowText" lastClr="000000"/>
                          </a:solidFill>
                        </a:rPr>
                        <a:t>  478,810</a:t>
                      </a:r>
                      <a:br>
                        <a:rPr lang="is-IS" sz="1400" dirty="0">
                          <a:solidFill>
                            <a:sysClr val="windowText" lastClr="000000"/>
                          </a:solidFill>
                        </a:rPr>
                      </a:br>
                      <a:endParaRPr lang="is-IS" sz="1400" dirty="0">
                        <a:solidFill>
                          <a:sysClr val="windowText" lastClr="000000"/>
                        </a:solidFill>
                      </a:endParaRPr>
                    </a:p>
                    <a:p>
                      <a:pPr algn="r"/>
                      <a:endParaRPr lang="sk-SK" sz="1400" dirty="0">
                        <a:solidFill>
                          <a:sysClr val="windowText" lastClr="000000"/>
                        </a:solidFill>
                      </a:endParaRPr>
                    </a:p>
                    <a:p>
                      <a:pPr algn="r"/>
                      <a:endParaRPr lang="sk-SK" sz="1400" dirty="0">
                        <a:solidFill>
                          <a:sysClr val="windowText" lastClr="000000"/>
                        </a:solidFill>
                      </a:endParaRPr>
                    </a:p>
                    <a:p>
                      <a:pPr marL="0" marR="0" indent="0" algn="r" defTabSz="914400" rtl="0" eaLnBrk="1" fontAlgn="auto" latinLnBrk="0" hangingPunct="1">
                        <a:lnSpc>
                          <a:spcPct val="100000"/>
                        </a:lnSpc>
                        <a:spcBef>
                          <a:spcPts val="0"/>
                        </a:spcBef>
                        <a:spcAft>
                          <a:spcPts val="0"/>
                        </a:spcAft>
                        <a:buClrTx/>
                        <a:buSzTx/>
                        <a:buFontTx/>
                        <a:buNone/>
                        <a:tabLst/>
                        <a:defRPr/>
                      </a:pPr>
                      <a:r>
                        <a:rPr lang="is-IS" sz="1400" u="sng" dirty="0" smtClean="0">
                          <a:solidFill>
                            <a:sysClr val="windowText" lastClr="000000"/>
                          </a:solidFill>
                        </a:rPr>
                        <a:t>  </a:t>
                      </a:r>
                      <a:r>
                        <a:rPr lang="is-IS" sz="1400" u="sng" dirty="0">
                          <a:solidFill>
                            <a:sysClr val="windowText" lastClr="000000"/>
                          </a:solidFill>
                        </a:rPr>
                        <a:t>    721,868</a:t>
                      </a:r>
                    </a:p>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smtClean="0">
                          <a:solidFill>
                            <a:sysClr val="windowText" lastClr="000000"/>
                          </a:solidFill>
                        </a:rPr>
                        <a:t>$1,200,678</a:t>
                      </a:r>
                      <a:endParaRPr lang="en-US" sz="1400" dirty="0">
                        <a:solidFill>
                          <a:sysClr val="windowText" lastClr="000000"/>
                        </a:solidFill>
                      </a:endParaRPr>
                    </a:p>
                    <a:p>
                      <a:pPr algn="r"/>
                      <a:endParaRPr lang="sk-SK" sz="1400" dirty="0">
                        <a:solidFill>
                          <a:sysClr val="windowText" lastClr="000000"/>
                        </a:solidFill>
                      </a:endParaRPr>
                    </a:p>
                    <a:p>
                      <a:pPr algn="r"/>
                      <a:endParaRPr lang="sk-SK" sz="1400" dirty="0">
                        <a:solidFill>
                          <a:sysClr val="windowText" lastClr="000000"/>
                        </a:solidFill>
                      </a:endParaRPr>
                    </a:p>
                    <a:p>
                      <a:pPr algn="r"/>
                      <a:endParaRPr lang="sk-SK" sz="1400" dirty="0">
                        <a:solidFill>
                          <a:sysClr val="windowText" lastClr="000000"/>
                        </a:solidFill>
                      </a:endParaRPr>
                    </a:p>
                    <a:p>
                      <a:pPr algn="r"/>
                      <a:endParaRPr lang="sk-SK" sz="1400" dirty="0">
                        <a:solidFill>
                          <a:sysClr val="windowText" lastClr="000000"/>
                        </a:solidFill>
                      </a:endParaRPr>
                    </a:p>
                    <a:p>
                      <a:pPr algn="r"/>
                      <a:endParaRPr lang="sk-SK" sz="1400" dirty="0">
                        <a:solidFill>
                          <a:sysClr val="windowText" lastClr="000000"/>
                        </a:solidFill>
                      </a:endParaRPr>
                    </a:p>
                    <a:p>
                      <a:pPr marL="0" marR="0" indent="0" algn="r" defTabSz="914400" rtl="0" eaLnBrk="1" fontAlgn="auto" latinLnBrk="0" hangingPunct="1">
                        <a:lnSpc>
                          <a:spcPct val="100000"/>
                        </a:lnSpc>
                        <a:spcBef>
                          <a:spcPts val="0"/>
                        </a:spcBef>
                        <a:spcAft>
                          <a:spcPts val="0"/>
                        </a:spcAft>
                        <a:buClrTx/>
                        <a:buSzTx/>
                        <a:buFontTx/>
                        <a:buNone/>
                        <a:tabLst/>
                        <a:defRPr/>
                      </a:pPr>
                      <a:r>
                        <a:rPr lang="cs-CZ" sz="1400" u="sng" dirty="0">
                          <a:solidFill>
                            <a:sysClr val="windowText" lastClr="000000"/>
                          </a:solidFill>
                        </a:rPr>
                        <a:t>   1,668,222</a:t>
                      </a:r>
                    </a:p>
                    <a:p>
                      <a:pPr marL="0" marR="0" indent="0" algn="r" defTabSz="914400" rtl="0" eaLnBrk="1" fontAlgn="auto" latinLnBrk="0" hangingPunct="1">
                        <a:lnSpc>
                          <a:spcPct val="100000"/>
                        </a:lnSpc>
                        <a:spcBef>
                          <a:spcPts val="0"/>
                        </a:spcBef>
                        <a:spcAft>
                          <a:spcPts val="0"/>
                        </a:spcAft>
                        <a:buClrTx/>
                        <a:buSzTx/>
                        <a:buFontTx/>
                        <a:buNone/>
                        <a:tabLst/>
                        <a:defRPr/>
                      </a:pPr>
                      <a:r>
                        <a:rPr lang="en-US" sz="1400" u="dbl" baseline="0" dirty="0">
                          <a:solidFill>
                            <a:sysClr val="windowText" lastClr="000000"/>
                          </a:solidFill>
                        </a:rPr>
                        <a:t>$2,868,900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DE7F3"/>
                    </a:solidFill>
                  </a:tcPr>
                </a:tc>
                <a:extLst>
                  <a:ext uri="{0D108BD9-81ED-4DB2-BD59-A6C34878D82A}">
                    <a16:rowId xmlns="" xmlns:a16="http://schemas.microsoft.com/office/drawing/2014/main" val="10001"/>
                  </a:ext>
                </a:extLst>
              </a:tr>
            </a:tbl>
          </a:graphicData>
        </a:graphic>
      </p:graphicFrame>
      <p:sp>
        <p:nvSpPr>
          <p:cNvPr id="6"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LO3-1</a:t>
            </a:r>
          </a:p>
        </p:txBody>
      </p:sp>
      <p:sp>
        <p:nvSpPr>
          <p:cNvPr id="5" name="Rectangle 4"/>
          <p:cNvSpPr/>
          <p:nvPr/>
        </p:nvSpPr>
        <p:spPr>
          <a:xfrm>
            <a:off x="1641777" y="4189615"/>
            <a:ext cx="5870126" cy="271377"/>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1641777" y="5430982"/>
            <a:ext cx="5854638" cy="269173"/>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24135084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solidFill>
            <a:srgbClr val="F2F2F2"/>
          </a:solidFill>
        </p:spPr>
        <p:txBody>
          <a:bodyPr>
            <a:normAutofit/>
          </a:bodyPr>
          <a:lstStyle/>
          <a:p>
            <a:pPr marL="0" lvl="0" indent="0">
              <a:spcAft>
                <a:spcPts val="1200"/>
              </a:spcAft>
              <a:buClr>
                <a:srgbClr val="3333CC"/>
              </a:buClr>
              <a:buNone/>
            </a:pPr>
            <a:r>
              <a:rPr lang="en-US" sz="2400" kern="0" dirty="0">
                <a:solidFill>
                  <a:srgbClr val="000000"/>
                </a:solidFill>
              </a:rPr>
              <a:t>Which of the following would be commonly reported in the </a:t>
            </a:r>
            <a:r>
              <a:rPr lang="en-US" sz="2400" kern="0" dirty="0" smtClean="0">
                <a:solidFill>
                  <a:srgbClr val="000000"/>
                </a:solidFill>
              </a:rPr>
              <a:t>summary </a:t>
            </a:r>
            <a:r>
              <a:rPr lang="en-US" sz="2400" kern="0" dirty="0">
                <a:solidFill>
                  <a:srgbClr val="000000"/>
                </a:solidFill>
              </a:rPr>
              <a:t>of </a:t>
            </a:r>
            <a:r>
              <a:rPr lang="en-US" sz="2400" kern="0" dirty="0" smtClean="0">
                <a:solidFill>
                  <a:srgbClr val="000000"/>
                </a:solidFill>
              </a:rPr>
              <a:t>significant </a:t>
            </a:r>
            <a:r>
              <a:rPr lang="en-US" sz="2400" kern="0" dirty="0">
                <a:solidFill>
                  <a:srgbClr val="000000"/>
                </a:solidFill>
              </a:rPr>
              <a:t>a</a:t>
            </a:r>
            <a:r>
              <a:rPr lang="en-US" sz="2400" kern="0" dirty="0" smtClean="0">
                <a:solidFill>
                  <a:srgbClr val="000000"/>
                </a:solidFill>
              </a:rPr>
              <a:t>ccounting </a:t>
            </a:r>
            <a:r>
              <a:rPr lang="en-US" sz="2400" kern="0" dirty="0">
                <a:solidFill>
                  <a:srgbClr val="000000"/>
                </a:solidFill>
              </a:rPr>
              <a:t>p</a:t>
            </a:r>
            <a:r>
              <a:rPr lang="en-US" sz="2400" kern="0" dirty="0" smtClean="0">
                <a:solidFill>
                  <a:srgbClr val="000000"/>
                </a:solidFill>
              </a:rPr>
              <a:t>olicies </a:t>
            </a:r>
            <a:r>
              <a:rPr lang="en-US" sz="2400" kern="0" dirty="0">
                <a:solidFill>
                  <a:srgbClr val="000000"/>
                </a:solidFill>
              </a:rPr>
              <a:t>note?</a:t>
            </a:r>
          </a:p>
          <a:p>
            <a:pPr marL="457200" lvl="0" indent="-457200">
              <a:buFont typeface="+mj-lt"/>
              <a:buAutoNum type="alphaLcPeriod"/>
            </a:pPr>
            <a:r>
              <a:rPr lang="en-US" sz="2400" kern="0" dirty="0">
                <a:solidFill>
                  <a:srgbClr val="000000"/>
                </a:solidFill>
              </a:rPr>
              <a:t>Errors and </a:t>
            </a:r>
            <a:r>
              <a:rPr lang="en-US" sz="2400" kern="0" dirty="0" smtClean="0">
                <a:solidFill>
                  <a:srgbClr val="000000"/>
                </a:solidFill>
              </a:rPr>
              <a:t>fraud</a:t>
            </a:r>
            <a:endParaRPr lang="en-US" sz="2400" kern="0" dirty="0">
              <a:solidFill>
                <a:srgbClr val="000000"/>
              </a:solidFill>
            </a:endParaRPr>
          </a:p>
          <a:p>
            <a:pPr marL="457200" lvl="0" indent="-457200">
              <a:buFont typeface="+mj-lt"/>
              <a:buAutoNum type="alphaLcPeriod"/>
            </a:pPr>
            <a:r>
              <a:rPr lang="en-US" sz="2400" kern="0" dirty="0">
                <a:solidFill>
                  <a:srgbClr val="000000"/>
                </a:solidFill>
              </a:rPr>
              <a:t>Method used to record </a:t>
            </a:r>
            <a:r>
              <a:rPr lang="en-US" sz="2400" kern="0" dirty="0" smtClean="0">
                <a:solidFill>
                  <a:srgbClr val="000000"/>
                </a:solidFill>
              </a:rPr>
              <a:t>depreciation </a:t>
            </a:r>
            <a:endParaRPr lang="en-US" sz="2400" kern="0" dirty="0">
              <a:solidFill>
                <a:srgbClr val="000000"/>
              </a:solidFill>
            </a:endParaRPr>
          </a:p>
          <a:p>
            <a:pPr marL="457200" lvl="0" indent="-457200">
              <a:buFont typeface="+mj-lt"/>
              <a:buAutoNum type="alphaLcPeriod"/>
            </a:pPr>
            <a:r>
              <a:rPr lang="en-US" sz="2400" kern="0" dirty="0">
                <a:solidFill>
                  <a:srgbClr val="000000"/>
                </a:solidFill>
              </a:rPr>
              <a:t>Subsequent </a:t>
            </a:r>
            <a:r>
              <a:rPr lang="en-US" sz="2400" kern="0" dirty="0" smtClean="0">
                <a:solidFill>
                  <a:srgbClr val="000000"/>
                </a:solidFill>
              </a:rPr>
              <a:t>events </a:t>
            </a:r>
            <a:endParaRPr lang="en-US" sz="2400" kern="0" dirty="0">
              <a:solidFill>
                <a:srgbClr val="000000"/>
              </a:solidFill>
            </a:endParaRPr>
          </a:p>
          <a:p>
            <a:pPr marL="457200" lvl="0" indent="-457200">
              <a:buFont typeface="+mj-lt"/>
              <a:buAutoNum type="alphaLcPeriod"/>
            </a:pPr>
            <a:r>
              <a:rPr lang="en-US" sz="2400" kern="0" dirty="0">
                <a:solidFill>
                  <a:srgbClr val="000000"/>
                </a:solidFill>
              </a:rPr>
              <a:t>Related-party </a:t>
            </a:r>
            <a:r>
              <a:rPr lang="en-US" sz="2400" kern="0" dirty="0" smtClean="0">
                <a:solidFill>
                  <a:srgbClr val="000000"/>
                </a:solidFill>
              </a:rPr>
              <a:t>transactions</a:t>
            </a:r>
            <a:endParaRPr lang="en-US" sz="2400" kern="0" dirty="0">
              <a:solidFill>
                <a:srgbClr val="000000"/>
              </a:solidFill>
              <a:latin typeface="Tahoma"/>
            </a:endParaRPr>
          </a:p>
          <a:p>
            <a:pPr marL="0" indent="0">
              <a:buNone/>
            </a:pPr>
            <a:endParaRPr lang="en-US" sz="2400"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LO3-4</a:t>
            </a:r>
          </a:p>
        </p:txBody>
      </p:sp>
      <p:sp>
        <p:nvSpPr>
          <p:cNvPr id="11" name="Oval 10"/>
          <p:cNvSpPr/>
          <p:nvPr/>
        </p:nvSpPr>
        <p:spPr bwMode="auto">
          <a:xfrm>
            <a:off x="751276" y="2880464"/>
            <a:ext cx="381000" cy="371473"/>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Rectangle 2"/>
          <p:cNvSpPr>
            <a:spLocks noGrp="1" noChangeArrowheads="1"/>
          </p:cNvSpPr>
          <p:nvPr>
            <p:ph type="title"/>
          </p:nvPr>
        </p:nvSpPr>
        <p:spPr/>
        <p:txBody>
          <a:bodyPr>
            <a:normAutofit/>
          </a:bodyPr>
          <a:lstStyle/>
          <a:p>
            <a:pPr algn="ctr" eaLnBrk="1" hangingPunct="1"/>
            <a:r>
              <a:rPr lang="en-US" altLang="en-US" sz="3200" b="1" dirty="0"/>
              <a:t>Concept </a:t>
            </a:r>
            <a:r>
              <a:rPr lang="en-US" altLang="en-US" sz="3200" b="1" dirty="0" smtClean="0"/>
              <a:t>Check: SSAP</a:t>
            </a:r>
            <a:endParaRPr lang="en-US" altLang="en-US" sz="3200" b="1" dirty="0"/>
          </a:p>
        </p:txBody>
      </p:sp>
      <p:sp>
        <p:nvSpPr>
          <p:cNvPr id="6" name="TextBox 5"/>
          <p:cNvSpPr txBox="1"/>
          <p:nvPr/>
        </p:nvSpPr>
        <p:spPr>
          <a:xfrm>
            <a:off x="761999" y="4578918"/>
            <a:ext cx="8015111" cy="1631216"/>
          </a:xfrm>
          <a:prstGeom prst="rect">
            <a:avLst/>
          </a:prstGeom>
          <a:solidFill>
            <a:srgbClr val="FDEADA"/>
          </a:solidFill>
          <a:ln w="6350">
            <a:solidFill>
              <a:srgbClr val="000000"/>
            </a:solidFill>
          </a:ln>
        </p:spPr>
        <p:txBody>
          <a:bodyPr wrap="square" rtlCol="0">
            <a:spAutoFit/>
          </a:bodyPr>
          <a:lstStyle/>
          <a:p>
            <a:pPr marL="0" marR="0" lvl="0" indent="0" defTabSz="914400" eaLnBrk="0" fontAlgn="auto" latinLnBrk="0" hangingPunct="0">
              <a:lnSpc>
                <a:spcPct val="100000"/>
              </a:lnSpc>
              <a:spcBef>
                <a:spcPts val="0"/>
              </a:spcBef>
              <a:spcAft>
                <a:spcPts val="0"/>
              </a:spcAft>
              <a:buClrTx/>
              <a:buSzTx/>
              <a:buFontTx/>
              <a:buNone/>
              <a:tabLst/>
              <a:defRPr/>
            </a:pPr>
            <a:r>
              <a:rPr kumimoji="0" lang="en-US" sz="2000" b="0" i="0" u="none" strike="noStrike" kern="0" cap="none" spc="0" normalizeH="0" baseline="0" noProof="0" dirty="0" smtClean="0">
                <a:ln>
                  <a:noFill/>
                </a:ln>
                <a:solidFill>
                  <a:srgbClr val="000000"/>
                </a:solidFill>
                <a:effectLst/>
                <a:uLnTx/>
                <a:uFillTx/>
                <a:latin typeface="+mn-lt"/>
                <a:cs typeface="+mn-cs"/>
              </a:rPr>
              <a:t>The correct</a:t>
            </a:r>
            <a:r>
              <a:rPr kumimoji="0" lang="en-US" sz="2000" b="0" i="0" u="none" strike="noStrike" kern="0" cap="none" spc="0" normalizeH="0" noProof="0" dirty="0" smtClean="0">
                <a:ln>
                  <a:noFill/>
                </a:ln>
                <a:solidFill>
                  <a:srgbClr val="000000"/>
                </a:solidFill>
                <a:effectLst/>
                <a:uLnTx/>
                <a:uFillTx/>
                <a:latin typeface="+mn-lt"/>
                <a:cs typeface="+mn-cs"/>
              </a:rPr>
              <a:t> answer is </a:t>
            </a:r>
            <a:r>
              <a:rPr kumimoji="0" lang="en-US" sz="2000" b="0" i="1" u="none" strike="noStrike" kern="0" cap="none" spc="0" normalizeH="0" noProof="0" dirty="0" smtClean="0">
                <a:ln>
                  <a:noFill/>
                </a:ln>
                <a:solidFill>
                  <a:srgbClr val="000000"/>
                </a:solidFill>
                <a:effectLst/>
                <a:uLnTx/>
                <a:uFillTx/>
                <a:latin typeface="+mn-lt"/>
                <a:cs typeface="+mn-cs"/>
              </a:rPr>
              <a:t>b</a:t>
            </a:r>
            <a:r>
              <a:rPr kumimoji="0" lang="en-US" sz="2000" b="0" i="0" u="none" strike="noStrike" kern="0" cap="none" spc="0" normalizeH="0" noProof="0" dirty="0" smtClean="0">
                <a:ln>
                  <a:noFill/>
                </a:ln>
                <a:solidFill>
                  <a:srgbClr val="000000"/>
                </a:solidFill>
                <a:effectLst/>
                <a:uLnTx/>
                <a:uFillTx/>
                <a:latin typeface="+mn-lt"/>
                <a:cs typeface="+mn-cs"/>
              </a:rPr>
              <a:t>. The summary of significant accounting policies details key policies and methods including inventory costing, depreciation methods, and revenue recognition. Events such as subsequent events, related-party transactions, and errors or fraud, if relevant, are explained in a separate note. </a:t>
            </a:r>
            <a:endParaRPr kumimoji="0" lang="en-US" sz="2000" b="0" i="0" u="none" strike="noStrike" kern="0" cap="none" spc="0" normalizeH="0" baseline="0" noProof="0" dirty="0">
              <a:ln>
                <a:noFill/>
              </a:ln>
              <a:solidFill>
                <a:srgbClr val="000000"/>
              </a:solidFill>
              <a:effectLst/>
              <a:uLnTx/>
              <a:uFillTx/>
              <a:latin typeface="+mn-lt"/>
              <a:cs typeface="+mn-cs"/>
            </a:endParaRPr>
          </a:p>
        </p:txBody>
      </p:sp>
    </p:spTree>
    <p:extLst>
      <p:ext uri="{BB962C8B-B14F-4D97-AF65-F5344CB8AC3E}">
        <p14:creationId xmlns:p14="http://schemas.microsoft.com/office/powerpoint/2010/main" val="1716955746"/>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14:bounceEnd="20000">
                                          <p:cBhvr additive="base">
                                            <p:cTn id="7" dur="2000" fill="hold"/>
                                            <p:tgtEl>
                                              <p:spTgt spid="11"/>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11"/>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6"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2000" fill="hold"/>
                                            <p:tgtEl>
                                              <p:spTgt spid="11"/>
                                            </p:tgtEl>
                                            <p:attrNameLst>
                                              <p:attrName>ppt_x</p:attrName>
                                            </p:attrNameLst>
                                          </p:cBhvr>
                                          <p:tavLst>
                                            <p:tav tm="0">
                                              <p:val>
                                                <p:strVal val="1+#ppt_w/2"/>
                                              </p:val>
                                            </p:tav>
                                            <p:tav tm="100000">
                                              <p:val>
                                                <p:strVal val="#ppt_x"/>
                                              </p:val>
                                            </p:tav>
                                          </p:tavLst>
                                        </p:anim>
                                        <p:anim calcmode="lin" valueType="num">
                                          <p:cBhvr additive="base">
                                            <p:cTn id="8" dur="2000" fill="hold"/>
                                            <p:tgtEl>
                                              <p:spTgt spid="11"/>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6" grpId="0" animBg="1"/>
        </p:bldLst>
      </p:timing>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Management’s Discussion and </a:t>
            </a:r>
            <a:r>
              <a:rPr lang="en-US" dirty="0" smtClean="0"/>
              <a:t>Analysis &amp; Responsibilities</a:t>
            </a:r>
            <a:endParaRPr lang="en-US" dirty="0"/>
          </a:p>
        </p:txBody>
      </p:sp>
      <p:sp>
        <p:nvSpPr>
          <p:cNvPr id="3" name="Content Placeholder 2"/>
          <p:cNvSpPr>
            <a:spLocks noGrp="1"/>
          </p:cNvSpPr>
          <p:nvPr>
            <p:ph idx="1"/>
          </p:nvPr>
        </p:nvSpPr>
        <p:spPr>
          <a:xfrm>
            <a:off x="628650" y="1524001"/>
            <a:ext cx="7886700" cy="4920342"/>
          </a:xfrm>
        </p:spPr>
        <p:txBody>
          <a:bodyPr/>
          <a:lstStyle/>
          <a:p>
            <a:pPr marL="0" indent="0">
              <a:buNone/>
            </a:pPr>
            <a:r>
              <a:rPr lang="en-US" sz="2400" b="1" dirty="0">
                <a:solidFill>
                  <a:srgbClr val="841F27"/>
                </a:solidFill>
              </a:rPr>
              <a:t>Management’s </a:t>
            </a:r>
            <a:r>
              <a:rPr lang="en-US" sz="2400" b="1" dirty="0" smtClean="0">
                <a:solidFill>
                  <a:srgbClr val="841F27"/>
                </a:solidFill>
              </a:rPr>
              <a:t>Discussion and Analysis</a:t>
            </a:r>
            <a:endParaRPr lang="en-US" sz="2400" b="1" dirty="0">
              <a:solidFill>
                <a:srgbClr val="841F27"/>
              </a:solidFill>
            </a:endParaRPr>
          </a:p>
          <a:p>
            <a:r>
              <a:rPr lang="en-US" sz="2400" dirty="0" smtClean="0"/>
              <a:t>Provides management’s views </a:t>
            </a:r>
            <a:r>
              <a:rPr lang="en-US" sz="2400" dirty="0"/>
              <a:t>on </a:t>
            </a:r>
            <a:r>
              <a:rPr lang="en-US" sz="2400" b="1" dirty="0">
                <a:solidFill>
                  <a:srgbClr val="C00000"/>
                </a:solidFill>
              </a:rPr>
              <a:t>significant events, </a:t>
            </a:r>
            <a:r>
              <a:rPr lang="en-US" sz="2400" b="1" dirty="0" smtClean="0">
                <a:solidFill>
                  <a:srgbClr val="C00000"/>
                </a:solidFill>
              </a:rPr>
              <a:t>trends, </a:t>
            </a:r>
            <a:r>
              <a:rPr lang="en-US" sz="2400" b="1" dirty="0">
                <a:solidFill>
                  <a:srgbClr val="C00000"/>
                </a:solidFill>
              </a:rPr>
              <a:t>and uncertainties</a:t>
            </a:r>
            <a:r>
              <a:rPr lang="en-US" sz="2400" dirty="0"/>
              <a:t> pertaining to: </a:t>
            </a:r>
          </a:p>
          <a:p>
            <a:pPr marL="1371600" lvl="2" indent="-457200">
              <a:buFont typeface="+mj-lt"/>
              <a:buAutoNum type="alphaLcParenR"/>
            </a:pPr>
            <a:r>
              <a:rPr lang="en-US" sz="2400" dirty="0"/>
              <a:t>Operations</a:t>
            </a:r>
          </a:p>
          <a:p>
            <a:pPr marL="1371600" lvl="2" indent="-457200">
              <a:buFont typeface="+mj-lt"/>
              <a:buAutoNum type="alphaLcParenR"/>
            </a:pPr>
            <a:r>
              <a:rPr lang="en-US" sz="2400" dirty="0"/>
              <a:t>Liquidity </a:t>
            </a:r>
          </a:p>
          <a:p>
            <a:pPr marL="1371600" lvl="2" indent="-457200">
              <a:buFont typeface="+mj-lt"/>
              <a:buAutoNum type="alphaLcParenR"/>
            </a:pPr>
            <a:r>
              <a:rPr lang="en-US" sz="2400" dirty="0"/>
              <a:t>Capital </a:t>
            </a:r>
            <a:r>
              <a:rPr lang="en-US" sz="2400" dirty="0" smtClean="0"/>
              <a:t>resources</a:t>
            </a:r>
          </a:p>
          <a:p>
            <a:pPr marL="228600" lvl="1">
              <a:lnSpc>
                <a:spcPct val="110000"/>
              </a:lnSpc>
              <a:spcBef>
                <a:spcPts val="1000"/>
              </a:spcBef>
              <a:buNone/>
            </a:pPr>
            <a:r>
              <a:rPr lang="en-US" sz="2400" b="1" dirty="0" smtClean="0">
                <a:solidFill>
                  <a:srgbClr val="841F27"/>
                </a:solidFill>
              </a:rPr>
              <a:t>Management’s </a:t>
            </a:r>
            <a:r>
              <a:rPr lang="en-US" sz="2400" b="1" dirty="0">
                <a:solidFill>
                  <a:srgbClr val="841F27"/>
                </a:solidFill>
              </a:rPr>
              <a:t>Responsibilities Section</a:t>
            </a:r>
          </a:p>
          <a:p>
            <a:pPr marL="228600" lvl="1">
              <a:lnSpc>
                <a:spcPct val="110000"/>
              </a:lnSpc>
              <a:spcBef>
                <a:spcPts val="1000"/>
              </a:spcBef>
              <a:buFont typeface="Arial" panose="020B0604020202020204" pitchFamily="34" charset="0"/>
              <a:buChar char="•"/>
            </a:pPr>
            <a:r>
              <a:rPr lang="en-US" sz="2400" dirty="0"/>
              <a:t>Asserts</a:t>
            </a:r>
            <a:r>
              <a:rPr lang="en-IN" sz="2400" dirty="0"/>
              <a:t> the responsibility of management for the company’s annual report and internal control procedures</a:t>
            </a:r>
          </a:p>
          <a:p>
            <a:pPr marL="228600" lvl="1">
              <a:lnSpc>
                <a:spcPct val="110000"/>
              </a:lnSpc>
              <a:spcBef>
                <a:spcPts val="1000"/>
              </a:spcBef>
              <a:buFont typeface="Arial" panose="020B0604020202020204" pitchFamily="34" charset="0"/>
              <a:buChar char="•"/>
            </a:pPr>
            <a:r>
              <a:rPr lang="en-IN" sz="2400" dirty="0"/>
              <a:t>Requires corporate executives to personally certify the financial statements as per the </a:t>
            </a:r>
            <a:r>
              <a:rPr lang="en-IN" sz="2400" dirty="0" smtClean="0"/>
              <a:t>Sarbanes-Oxley </a:t>
            </a:r>
            <a:r>
              <a:rPr lang="en-IN" sz="2400" dirty="0"/>
              <a:t>Act of 2002 </a:t>
            </a:r>
            <a:endParaRPr lang="en-US" sz="2400" dirty="0"/>
          </a:p>
          <a:p>
            <a:pPr marL="1371600" lvl="2" indent="-457200">
              <a:buFont typeface="+mj-lt"/>
              <a:buAutoNum type="alphaLcParenR"/>
            </a:pPr>
            <a:endParaRPr lang="en-US" sz="2400"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LO3-5</a:t>
            </a:r>
          </a:p>
        </p:txBody>
      </p:sp>
    </p:spTree>
    <p:extLst>
      <p:ext uri="{BB962C8B-B14F-4D97-AF65-F5344CB8AC3E}">
        <p14:creationId xmlns:p14="http://schemas.microsoft.com/office/powerpoint/2010/main" val="357808548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fade">
                                      <p:cBhvr>
                                        <p:cTn id="24" dur="500"/>
                                        <p:tgtEl>
                                          <p:spTgt spid="3">
                                            <p:txEl>
                                              <p:pRg st="4" end="4"/>
                                            </p:txEl>
                                          </p:spTgt>
                                        </p:tgtEl>
                                      </p:cBhvr>
                                    </p:animEffect>
                                  </p:childTnLst>
                                </p:cTn>
                              </p:par>
                            </p:childTnLst>
                          </p:cTn>
                        </p:par>
                        <p:par>
                          <p:cTn id="25" fill="hold">
                            <p:stCondLst>
                              <p:cond delay="2000"/>
                            </p:stCondLst>
                            <p:childTnLst>
                              <p:par>
                                <p:cTn id="26" presetID="10" presetClass="entr" presetSubtype="0" fill="hold" nodeType="after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500"/>
                                        <p:tgtEl>
                                          <p:spTgt spid="3">
                                            <p:txEl>
                                              <p:pRg st="5" end="5"/>
                                            </p:txEl>
                                          </p:spTgt>
                                        </p:tgtEl>
                                      </p:cBhvr>
                                    </p:animEffect>
                                  </p:childTnLst>
                                </p:cTn>
                              </p:par>
                            </p:childTnLst>
                          </p:cTn>
                        </p:par>
                        <p:par>
                          <p:cTn id="29" fill="hold">
                            <p:stCondLst>
                              <p:cond delay="2500"/>
                            </p:stCondLst>
                            <p:childTnLst>
                              <p:par>
                                <p:cTn id="30" presetID="10" presetClass="entr" presetSubtype="0" fill="hold" nodeType="after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fade">
                                      <p:cBhvr>
                                        <p:cTn id="32" dur="500"/>
                                        <p:tgtEl>
                                          <p:spTgt spid="3">
                                            <p:txEl>
                                              <p:pRg st="6" end="6"/>
                                            </p:txEl>
                                          </p:spTgt>
                                        </p:tgtEl>
                                      </p:cBhvr>
                                    </p:animEffect>
                                  </p:childTnLst>
                                </p:cTn>
                              </p:par>
                            </p:childTnLst>
                          </p:cTn>
                        </p:par>
                        <p:par>
                          <p:cTn id="33" fill="hold">
                            <p:stCondLst>
                              <p:cond delay="3000"/>
                            </p:stCondLst>
                            <p:childTnLst>
                              <p:par>
                                <p:cTn id="34" presetID="10" presetClass="entr" presetSubtype="0" fill="hold" nodeType="afterEffect">
                                  <p:stCondLst>
                                    <p:cond delay="0"/>
                                  </p:stCondLst>
                                  <p:childTnLst>
                                    <p:set>
                                      <p:cBhvr>
                                        <p:cTn id="35" dur="1" fill="hold">
                                          <p:stCondLst>
                                            <p:cond delay="0"/>
                                          </p:stCondLst>
                                        </p:cTn>
                                        <p:tgtEl>
                                          <p:spTgt spid="3">
                                            <p:txEl>
                                              <p:pRg st="7" end="7"/>
                                            </p:txEl>
                                          </p:spTgt>
                                        </p:tgtEl>
                                        <p:attrNameLst>
                                          <p:attrName>style.visibility</p:attrName>
                                        </p:attrNameLst>
                                      </p:cBhvr>
                                      <p:to>
                                        <p:strVal val="visible"/>
                                      </p:to>
                                    </p:set>
                                    <p:animEffect transition="in" filter="fade">
                                      <p:cBhvr>
                                        <p:cTn id="36"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Compensation of Directors and Top Executives</a:t>
            </a:r>
          </a:p>
        </p:txBody>
      </p:sp>
      <p:sp>
        <p:nvSpPr>
          <p:cNvPr id="3" name="Content Placeholder 2"/>
          <p:cNvSpPr>
            <a:spLocks noGrp="1"/>
          </p:cNvSpPr>
          <p:nvPr>
            <p:ph idx="1"/>
          </p:nvPr>
        </p:nvSpPr>
        <p:spPr/>
        <p:txBody>
          <a:bodyPr/>
          <a:lstStyle/>
          <a:p>
            <a:pPr marL="0" indent="0">
              <a:buNone/>
            </a:pPr>
            <a:r>
              <a:rPr lang="en-US" sz="2400" dirty="0" smtClean="0"/>
              <a:t>SEC </a:t>
            </a:r>
            <a:r>
              <a:rPr lang="en-US" sz="2400" dirty="0"/>
              <a:t>requirements provide for disclosures on compensation to directors and </a:t>
            </a:r>
            <a:r>
              <a:rPr lang="en-US" sz="2400" dirty="0" smtClean="0"/>
              <a:t>executives</a:t>
            </a:r>
          </a:p>
          <a:p>
            <a:r>
              <a:rPr lang="en-US" sz="2400" dirty="0" smtClean="0"/>
              <a:t>A </a:t>
            </a:r>
            <a:r>
              <a:rPr lang="en-US" sz="2400" b="1" dirty="0">
                <a:solidFill>
                  <a:srgbClr val="C00000"/>
                </a:solidFill>
              </a:rPr>
              <a:t>proxy statement</a:t>
            </a:r>
            <a:r>
              <a:rPr lang="en-US" sz="2400" dirty="0">
                <a:solidFill>
                  <a:srgbClr val="C00000"/>
                </a:solidFill>
              </a:rPr>
              <a:t> </a:t>
            </a:r>
            <a:r>
              <a:rPr lang="en-US" sz="2400" dirty="0" smtClean="0"/>
              <a:t>must </a:t>
            </a:r>
            <a:r>
              <a:rPr lang="en-US" sz="2400" dirty="0"/>
              <a:t>be reported each year to all shareholders, usually along with the annual </a:t>
            </a:r>
            <a:r>
              <a:rPr lang="en-US" sz="2400" dirty="0" smtClean="0"/>
              <a:t>report </a:t>
            </a:r>
            <a:endParaRPr lang="en-US" sz="2400" dirty="0"/>
          </a:p>
          <a:p>
            <a:pPr lvl="1">
              <a:buFont typeface="Calibri"/>
              <a:buChar char="–"/>
            </a:pPr>
            <a:r>
              <a:rPr lang="en-US" sz="2400" dirty="0" smtClean="0"/>
              <a:t>Statement </a:t>
            </a:r>
            <a:r>
              <a:rPr lang="en-US" sz="2400" dirty="0"/>
              <a:t>invites shareholders to the annual meeting to elect board members and to vote on issues </a:t>
            </a:r>
            <a:r>
              <a:rPr lang="en-US" sz="2400" dirty="0" smtClean="0"/>
              <a:t>or </a:t>
            </a:r>
            <a:r>
              <a:rPr lang="en-US" sz="2400" dirty="0"/>
              <a:t>to vote by </a:t>
            </a:r>
            <a:r>
              <a:rPr lang="en-US" sz="2400" dirty="0" smtClean="0"/>
              <a:t>proxy </a:t>
            </a:r>
            <a:endParaRPr lang="en-US" sz="2400" dirty="0"/>
          </a:p>
          <a:p>
            <a:pPr lvl="1">
              <a:buFont typeface="Calibri"/>
              <a:buChar char="–"/>
            </a:pPr>
            <a:r>
              <a:rPr lang="en-US" sz="2400" dirty="0" smtClean="0"/>
              <a:t>Includes </a:t>
            </a:r>
            <a:r>
              <a:rPr lang="en-US" sz="2400" dirty="0"/>
              <a:t>compensation and stock option information for directors and top </a:t>
            </a:r>
            <a:r>
              <a:rPr lang="en-US" sz="2400" dirty="0" smtClean="0"/>
              <a:t>executives</a:t>
            </a:r>
            <a:endParaRPr lang="en-US" sz="2400" dirty="0"/>
          </a:p>
          <a:p>
            <a:endParaRPr lang="en-US" dirty="0"/>
          </a:p>
          <a:p>
            <a:endParaRPr lang="en-US" sz="2400"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LO3-5</a:t>
            </a:r>
          </a:p>
        </p:txBody>
      </p:sp>
    </p:spTree>
    <p:extLst>
      <p:ext uri="{BB962C8B-B14F-4D97-AF65-F5344CB8AC3E}">
        <p14:creationId xmlns:p14="http://schemas.microsoft.com/office/powerpoint/2010/main" val="2564374280"/>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solidFill>
            <a:srgbClr val="F2F2F2"/>
          </a:solidFill>
        </p:spPr>
        <p:txBody>
          <a:bodyPr>
            <a:normAutofit/>
          </a:bodyPr>
          <a:lstStyle/>
          <a:p>
            <a:pPr marL="0" lvl="0" indent="0">
              <a:spcAft>
                <a:spcPts val="1200"/>
              </a:spcAft>
              <a:buClr>
                <a:srgbClr val="3333CC"/>
              </a:buClr>
              <a:buNone/>
            </a:pPr>
            <a:r>
              <a:rPr lang="en-US" sz="2400" kern="0" dirty="0">
                <a:solidFill>
                  <a:srgbClr val="000000"/>
                </a:solidFill>
              </a:rPr>
              <a:t>Where is </a:t>
            </a:r>
            <a:r>
              <a:rPr lang="en-US" sz="2400" kern="0" dirty="0" smtClean="0">
                <a:solidFill>
                  <a:srgbClr val="000000"/>
                </a:solidFill>
              </a:rPr>
              <a:t>management’s </a:t>
            </a:r>
            <a:r>
              <a:rPr lang="en-US" sz="2400" kern="0" dirty="0">
                <a:solidFill>
                  <a:srgbClr val="000000"/>
                </a:solidFill>
              </a:rPr>
              <a:t>d</a:t>
            </a:r>
            <a:r>
              <a:rPr lang="en-US" sz="2400" kern="0" dirty="0" smtClean="0">
                <a:solidFill>
                  <a:srgbClr val="000000"/>
                </a:solidFill>
              </a:rPr>
              <a:t>iscussion </a:t>
            </a:r>
            <a:r>
              <a:rPr lang="en-US" sz="2400" kern="0" dirty="0">
                <a:solidFill>
                  <a:srgbClr val="000000"/>
                </a:solidFill>
              </a:rPr>
              <a:t>and </a:t>
            </a:r>
            <a:r>
              <a:rPr lang="en-US" sz="2400" kern="0" dirty="0" smtClean="0">
                <a:solidFill>
                  <a:srgbClr val="000000"/>
                </a:solidFill>
              </a:rPr>
              <a:t>analysis </a:t>
            </a:r>
            <a:r>
              <a:rPr lang="en-US" sz="2400" kern="0" dirty="0">
                <a:solidFill>
                  <a:srgbClr val="000000"/>
                </a:solidFill>
              </a:rPr>
              <a:t>located?</a:t>
            </a:r>
          </a:p>
          <a:p>
            <a:pPr marL="457200" lvl="0" indent="-457200">
              <a:buFont typeface="+mj-lt"/>
              <a:buAutoNum type="alphaLcPeriod"/>
            </a:pPr>
            <a:r>
              <a:rPr lang="en-US" sz="2400" kern="0" dirty="0">
                <a:solidFill>
                  <a:srgbClr val="000000"/>
                </a:solidFill>
              </a:rPr>
              <a:t>Preceding the financial statements and audit report in the annual </a:t>
            </a:r>
            <a:r>
              <a:rPr lang="en-US" sz="2400" kern="0" dirty="0" smtClean="0">
                <a:solidFill>
                  <a:srgbClr val="000000"/>
                </a:solidFill>
              </a:rPr>
              <a:t>report</a:t>
            </a:r>
            <a:endParaRPr lang="en-US" sz="2400" kern="0" dirty="0">
              <a:solidFill>
                <a:srgbClr val="000000"/>
              </a:solidFill>
            </a:endParaRPr>
          </a:p>
          <a:p>
            <a:pPr marL="457200" lvl="0" indent="-457200">
              <a:buFont typeface="+mj-lt"/>
              <a:buAutoNum type="alphaLcPeriod"/>
            </a:pPr>
            <a:r>
              <a:rPr lang="en-US" sz="2400" kern="0" dirty="0">
                <a:solidFill>
                  <a:srgbClr val="000000"/>
                </a:solidFill>
              </a:rPr>
              <a:t>In the annual chairman’s letter to </a:t>
            </a:r>
            <a:r>
              <a:rPr lang="en-US" sz="2400" kern="0" dirty="0" smtClean="0">
                <a:solidFill>
                  <a:srgbClr val="000000"/>
                </a:solidFill>
              </a:rPr>
              <a:t>shareholders </a:t>
            </a:r>
            <a:endParaRPr lang="en-US" sz="2400" kern="0" dirty="0">
              <a:solidFill>
                <a:srgbClr val="000000"/>
              </a:solidFill>
            </a:endParaRPr>
          </a:p>
          <a:p>
            <a:pPr marL="457200" lvl="0" indent="-457200">
              <a:buFont typeface="+mj-lt"/>
              <a:buAutoNum type="alphaLcPeriod"/>
            </a:pPr>
            <a:r>
              <a:rPr lang="en-US" sz="2400" kern="0" dirty="0">
                <a:solidFill>
                  <a:srgbClr val="000000"/>
                </a:solidFill>
              </a:rPr>
              <a:t>At the end of the annual report as an </a:t>
            </a:r>
            <a:r>
              <a:rPr lang="en-US" sz="2400" kern="0" dirty="0" smtClean="0">
                <a:solidFill>
                  <a:srgbClr val="000000"/>
                </a:solidFill>
              </a:rPr>
              <a:t>appendix </a:t>
            </a:r>
            <a:endParaRPr lang="en-US" sz="2400" kern="0" dirty="0">
              <a:solidFill>
                <a:srgbClr val="000000"/>
              </a:solidFill>
            </a:endParaRPr>
          </a:p>
          <a:p>
            <a:pPr marL="457200" lvl="0" indent="-457200">
              <a:buFont typeface="+mj-lt"/>
              <a:buAutoNum type="alphaLcPeriod"/>
            </a:pPr>
            <a:r>
              <a:rPr lang="en-US" sz="2400" kern="0" dirty="0">
                <a:solidFill>
                  <a:srgbClr val="000000"/>
                </a:solidFill>
              </a:rPr>
              <a:t>At the beginning of the proxy </a:t>
            </a:r>
            <a:r>
              <a:rPr lang="en-US" sz="2400" kern="0" dirty="0" smtClean="0">
                <a:solidFill>
                  <a:srgbClr val="000000"/>
                </a:solidFill>
              </a:rPr>
              <a:t>statement</a:t>
            </a:r>
            <a:endParaRPr lang="en-US" sz="2400" kern="0" dirty="0">
              <a:solidFill>
                <a:srgbClr val="000000"/>
              </a:solidFill>
              <a:latin typeface="Tahoma"/>
            </a:endParaRPr>
          </a:p>
          <a:p>
            <a:pPr marL="0" indent="0">
              <a:buNone/>
            </a:pPr>
            <a:endParaRPr lang="en-US" sz="2400"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LO3-5</a:t>
            </a:r>
          </a:p>
        </p:txBody>
      </p:sp>
      <p:sp>
        <p:nvSpPr>
          <p:cNvPr id="11" name="Oval 10"/>
          <p:cNvSpPr/>
          <p:nvPr/>
        </p:nvSpPr>
        <p:spPr bwMode="auto">
          <a:xfrm>
            <a:off x="751276" y="2098545"/>
            <a:ext cx="381000" cy="371473"/>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Rectangle 2"/>
          <p:cNvSpPr>
            <a:spLocks noGrp="1" noChangeArrowheads="1"/>
          </p:cNvSpPr>
          <p:nvPr>
            <p:ph type="title"/>
          </p:nvPr>
        </p:nvSpPr>
        <p:spPr/>
        <p:txBody>
          <a:bodyPr>
            <a:normAutofit/>
          </a:bodyPr>
          <a:lstStyle/>
          <a:p>
            <a:pPr algn="ctr" eaLnBrk="1" hangingPunct="1"/>
            <a:r>
              <a:rPr lang="en-US" altLang="en-US" sz="3200" b="1" dirty="0"/>
              <a:t>Concept </a:t>
            </a:r>
            <a:r>
              <a:rPr lang="en-US" altLang="en-US" sz="3200" b="1" dirty="0" smtClean="0"/>
              <a:t>Check: Financial Disclosures</a:t>
            </a:r>
            <a:endParaRPr lang="en-US" altLang="en-US" sz="3200" b="1" dirty="0"/>
          </a:p>
        </p:txBody>
      </p:sp>
      <p:sp>
        <p:nvSpPr>
          <p:cNvPr id="6" name="TextBox 5"/>
          <p:cNvSpPr txBox="1"/>
          <p:nvPr/>
        </p:nvSpPr>
        <p:spPr>
          <a:xfrm>
            <a:off x="762000" y="4619201"/>
            <a:ext cx="8001000" cy="923330"/>
          </a:xfrm>
          <a:prstGeom prst="rect">
            <a:avLst/>
          </a:prstGeom>
          <a:solidFill>
            <a:srgbClr val="FDEADA"/>
          </a:solidFill>
          <a:ln w="6350">
            <a:solidFill>
              <a:srgbClr val="000000"/>
            </a:solidFill>
          </a:ln>
        </p:spPr>
        <p:txBody>
          <a:bodyPr wrap="square" rtlCol="0">
            <a:spAutoFit/>
          </a:bodyPr>
          <a:lstStyle/>
          <a:p>
            <a:pPr marL="0" marR="0" lvl="0" indent="0" defTabSz="914400" eaLnBrk="0" fontAlgn="auto" latinLnBrk="0" hangingPunct="0">
              <a:lnSpc>
                <a:spcPct val="100000"/>
              </a:lnSpc>
              <a:spcBef>
                <a:spcPts val="0"/>
              </a:spcBef>
              <a:spcAft>
                <a:spcPts val="0"/>
              </a:spcAft>
              <a:buClrTx/>
              <a:buSzTx/>
              <a:buFontTx/>
              <a:buNone/>
              <a:tabLst/>
              <a:defRPr/>
            </a:pPr>
            <a:r>
              <a:rPr kumimoji="0" lang="en-US" b="0" i="0" u="none" strike="noStrike" kern="0" cap="none" spc="0" normalizeH="0" baseline="0" noProof="0" dirty="0" smtClean="0">
                <a:ln>
                  <a:noFill/>
                </a:ln>
                <a:solidFill>
                  <a:srgbClr val="000000"/>
                </a:solidFill>
                <a:effectLst/>
                <a:uLnTx/>
                <a:uFillTx/>
                <a:latin typeface="+mn-lt"/>
                <a:cs typeface="+mn-cs"/>
              </a:rPr>
              <a:t>The correct answer is </a:t>
            </a:r>
            <a:r>
              <a:rPr kumimoji="0" lang="en-US" b="0" i="1" u="none" strike="noStrike" kern="0" cap="none" spc="0" normalizeH="0" baseline="0" noProof="0" dirty="0" smtClean="0">
                <a:ln>
                  <a:noFill/>
                </a:ln>
                <a:solidFill>
                  <a:srgbClr val="000000"/>
                </a:solidFill>
                <a:effectLst/>
                <a:uLnTx/>
                <a:uFillTx/>
                <a:latin typeface="+mn-lt"/>
                <a:cs typeface="+mn-cs"/>
              </a:rPr>
              <a:t>a</a:t>
            </a:r>
            <a:r>
              <a:rPr kumimoji="0" lang="en-US" b="0" i="0" u="none" strike="noStrike" kern="0" cap="none" spc="0" normalizeH="0" baseline="0" noProof="0" dirty="0" smtClean="0">
                <a:ln>
                  <a:noFill/>
                </a:ln>
                <a:solidFill>
                  <a:srgbClr val="000000"/>
                </a:solidFill>
                <a:effectLst/>
                <a:uLnTx/>
                <a:uFillTx/>
                <a:latin typeface="+mn-lt"/>
                <a:cs typeface="+mn-cs"/>
              </a:rPr>
              <a:t>. Management’s </a:t>
            </a:r>
            <a:r>
              <a:rPr lang="en-US" kern="0" dirty="0">
                <a:solidFill>
                  <a:srgbClr val="000000"/>
                </a:solidFill>
                <a:latin typeface="+mn-lt"/>
                <a:cs typeface="+mn-cs"/>
              </a:rPr>
              <a:t>d</a:t>
            </a:r>
            <a:r>
              <a:rPr kumimoji="0" lang="en-US" b="0" i="0" u="none" strike="noStrike" kern="0" cap="none" spc="0" normalizeH="0" baseline="0" noProof="0" dirty="0" smtClean="0">
                <a:ln>
                  <a:noFill/>
                </a:ln>
                <a:solidFill>
                  <a:srgbClr val="000000"/>
                </a:solidFill>
                <a:effectLst/>
                <a:uLnTx/>
                <a:uFillTx/>
                <a:latin typeface="+mn-lt"/>
                <a:cs typeface="+mn-cs"/>
              </a:rPr>
              <a:t>iscussion </a:t>
            </a:r>
            <a:r>
              <a:rPr kumimoji="0" lang="en-US" b="0" i="0" u="none" strike="noStrike" kern="0" cap="none" spc="0" normalizeH="0" baseline="0" noProof="0" dirty="0">
                <a:ln>
                  <a:noFill/>
                </a:ln>
                <a:solidFill>
                  <a:srgbClr val="000000"/>
                </a:solidFill>
                <a:effectLst/>
                <a:uLnTx/>
                <a:uFillTx/>
                <a:latin typeface="+mn-lt"/>
                <a:cs typeface="+mn-cs"/>
              </a:rPr>
              <a:t>and </a:t>
            </a:r>
            <a:r>
              <a:rPr kumimoji="0" lang="en-US" b="0" i="0" u="none" strike="noStrike" kern="0" cap="none" spc="0" normalizeH="0" baseline="0" noProof="0" dirty="0" smtClean="0">
                <a:ln>
                  <a:noFill/>
                </a:ln>
                <a:solidFill>
                  <a:srgbClr val="000000"/>
                </a:solidFill>
                <a:effectLst/>
                <a:uLnTx/>
                <a:uFillTx/>
                <a:latin typeface="+mn-lt"/>
                <a:cs typeface="+mn-cs"/>
              </a:rPr>
              <a:t>analysis </a:t>
            </a:r>
            <a:r>
              <a:rPr kumimoji="0" lang="en-US" b="0" i="0" u="none" strike="noStrike" kern="0" cap="none" spc="0" normalizeH="0" baseline="0" noProof="0" dirty="0">
                <a:ln>
                  <a:noFill/>
                </a:ln>
                <a:solidFill>
                  <a:srgbClr val="000000"/>
                </a:solidFill>
                <a:effectLst/>
                <a:uLnTx/>
                <a:uFillTx/>
                <a:latin typeface="+mn-lt"/>
                <a:cs typeface="+mn-cs"/>
              </a:rPr>
              <a:t>is </a:t>
            </a:r>
            <a:r>
              <a:rPr kumimoji="0" lang="en-US" b="0" i="0" u="none" strike="noStrike" kern="0" cap="none" spc="0" normalizeH="0" baseline="0" noProof="0" dirty="0" smtClean="0">
                <a:ln>
                  <a:noFill/>
                </a:ln>
                <a:solidFill>
                  <a:srgbClr val="000000"/>
                </a:solidFill>
                <a:effectLst/>
                <a:uLnTx/>
                <a:uFillTx/>
                <a:latin typeface="+mn-lt"/>
                <a:cs typeface="+mn-cs"/>
              </a:rPr>
              <a:t>presented </a:t>
            </a:r>
            <a:r>
              <a:rPr kumimoji="0" lang="en-US" b="0" i="0" u="none" strike="noStrike" kern="0" cap="none" spc="0" normalizeH="0" baseline="0" noProof="0" dirty="0">
                <a:ln>
                  <a:noFill/>
                </a:ln>
                <a:solidFill>
                  <a:srgbClr val="000000"/>
                </a:solidFill>
                <a:effectLst/>
                <a:uLnTx/>
                <a:uFillTx/>
                <a:latin typeface="+mn-lt"/>
                <a:cs typeface="+mn-cs"/>
              </a:rPr>
              <a:t>in the company’s annual 10-K filing with the SEC. It will </a:t>
            </a:r>
            <a:r>
              <a:rPr kumimoji="0" lang="en-US" b="0" i="0" u="none" strike="noStrike" kern="0" cap="none" spc="0" normalizeH="0" baseline="0" noProof="0" dirty="0" smtClean="0">
                <a:ln>
                  <a:noFill/>
                </a:ln>
                <a:solidFill>
                  <a:srgbClr val="000000"/>
                </a:solidFill>
                <a:effectLst/>
                <a:uLnTx/>
                <a:uFillTx/>
                <a:latin typeface="+mn-lt"/>
                <a:cs typeface="+mn-cs"/>
              </a:rPr>
              <a:t>precede </a:t>
            </a:r>
            <a:r>
              <a:rPr kumimoji="0" lang="en-US" b="0" i="0" u="none" strike="noStrike" kern="0" cap="none" spc="0" normalizeH="0" baseline="0" noProof="0" dirty="0">
                <a:ln>
                  <a:noFill/>
                </a:ln>
                <a:solidFill>
                  <a:srgbClr val="000000"/>
                </a:solidFill>
                <a:effectLst/>
                <a:uLnTx/>
                <a:uFillTx/>
                <a:latin typeface="+mn-lt"/>
                <a:cs typeface="+mn-cs"/>
              </a:rPr>
              <a:t>the consolidated financial statements and audit report. </a:t>
            </a:r>
          </a:p>
        </p:txBody>
      </p:sp>
    </p:spTree>
    <p:extLst>
      <p:ext uri="{BB962C8B-B14F-4D97-AF65-F5344CB8AC3E}">
        <p14:creationId xmlns:p14="http://schemas.microsoft.com/office/powerpoint/2010/main" val="846728518"/>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14:bounceEnd="20000">
                                          <p:cBhvr additive="base">
                                            <p:cTn id="7" dur="2000" fill="hold"/>
                                            <p:tgtEl>
                                              <p:spTgt spid="11"/>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11"/>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6"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2000" fill="hold"/>
                                            <p:tgtEl>
                                              <p:spTgt spid="11"/>
                                            </p:tgtEl>
                                            <p:attrNameLst>
                                              <p:attrName>ppt_x</p:attrName>
                                            </p:attrNameLst>
                                          </p:cBhvr>
                                          <p:tavLst>
                                            <p:tav tm="0">
                                              <p:val>
                                                <p:strVal val="1+#ppt_w/2"/>
                                              </p:val>
                                            </p:tav>
                                            <p:tav tm="100000">
                                              <p:val>
                                                <p:strVal val="#ppt_x"/>
                                              </p:val>
                                            </p:tav>
                                          </p:tavLst>
                                        </p:anim>
                                        <p:anim calcmode="lin" valueType="num">
                                          <p:cBhvr additive="base">
                                            <p:cTn id="8" dur="2000" fill="hold"/>
                                            <p:tgtEl>
                                              <p:spTgt spid="11"/>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6" grpId="0" animBg="1"/>
        </p:bldLst>
      </p:timing>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Auditors’ Report</a:t>
            </a:r>
          </a:p>
        </p:txBody>
      </p:sp>
      <p:sp>
        <p:nvSpPr>
          <p:cNvPr id="3" name="Content Placeholder 2"/>
          <p:cNvSpPr>
            <a:spLocks noGrp="1"/>
          </p:cNvSpPr>
          <p:nvPr>
            <p:ph idx="1"/>
          </p:nvPr>
        </p:nvSpPr>
        <p:spPr/>
        <p:txBody>
          <a:bodyPr/>
          <a:lstStyle/>
          <a:p>
            <a:r>
              <a:rPr lang="en-US" sz="2400" dirty="0"/>
              <a:t>Auditors </a:t>
            </a:r>
            <a:r>
              <a:rPr lang="en-US" sz="2400" b="1" dirty="0">
                <a:solidFill>
                  <a:srgbClr val="C00000"/>
                </a:solidFill>
              </a:rPr>
              <a:t>examine</a:t>
            </a:r>
            <a:r>
              <a:rPr lang="en-US" sz="2400" dirty="0"/>
              <a:t> financial statements and the internal control </a:t>
            </a:r>
            <a:r>
              <a:rPr lang="en-US" sz="2400" dirty="0" smtClean="0"/>
              <a:t>procedures</a:t>
            </a:r>
            <a:endParaRPr lang="en-US" sz="2400" dirty="0"/>
          </a:p>
          <a:p>
            <a:pPr lvl="1">
              <a:buFont typeface="Calibri"/>
              <a:buChar char="–"/>
            </a:pPr>
            <a:r>
              <a:rPr lang="en-US" sz="2400" dirty="0"/>
              <a:t>They </a:t>
            </a:r>
            <a:r>
              <a:rPr lang="en-US" sz="2400" b="1" dirty="0">
                <a:solidFill>
                  <a:srgbClr val="C00000"/>
                </a:solidFill>
              </a:rPr>
              <a:t>attest</a:t>
            </a:r>
            <a:r>
              <a:rPr lang="en-US" sz="2400" dirty="0"/>
              <a:t> to the fairness of the financial </a:t>
            </a:r>
            <a:r>
              <a:rPr lang="en-US" sz="2400" dirty="0" smtClean="0"/>
              <a:t>statements</a:t>
            </a:r>
            <a:endParaRPr lang="en-US" sz="2400" dirty="0"/>
          </a:p>
          <a:p>
            <a:pPr lvl="1">
              <a:buFont typeface="Calibri"/>
              <a:buChar char="–"/>
            </a:pPr>
            <a:r>
              <a:rPr lang="en-US" sz="2400" dirty="0"/>
              <a:t>Results in an opinion stated in the </a:t>
            </a:r>
            <a:r>
              <a:rPr lang="en-US" sz="2400" b="1" dirty="0">
                <a:solidFill>
                  <a:srgbClr val="C00000"/>
                </a:solidFill>
              </a:rPr>
              <a:t>auditor’s </a:t>
            </a:r>
            <a:r>
              <a:rPr lang="en-US" sz="2400" b="1" dirty="0" smtClean="0">
                <a:solidFill>
                  <a:srgbClr val="C00000"/>
                </a:solidFill>
              </a:rPr>
              <a:t>report</a:t>
            </a:r>
            <a:endParaRPr lang="en-US" sz="2400" dirty="0"/>
          </a:p>
          <a:p>
            <a:r>
              <a:rPr lang="en-US" sz="2400" dirty="0"/>
              <a:t>Four basic types of auditor’s </a:t>
            </a:r>
            <a:r>
              <a:rPr lang="en-US" sz="2400" dirty="0" smtClean="0"/>
              <a:t>reports:</a:t>
            </a:r>
            <a:endParaRPr lang="en-US" sz="2400" dirty="0"/>
          </a:p>
          <a:p>
            <a:pPr marL="914400" lvl="1" indent="-457200">
              <a:buFont typeface="+mj-lt"/>
              <a:buAutoNum type="arabicPeriod"/>
            </a:pPr>
            <a:r>
              <a:rPr lang="en-US" sz="2400" dirty="0" smtClean="0"/>
              <a:t>Unqualified</a:t>
            </a:r>
            <a:endParaRPr lang="en-US" sz="2400" dirty="0"/>
          </a:p>
          <a:p>
            <a:pPr marL="914400" lvl="1" indent="-457200">
              <a:buFont typeface="+mj-lt"/>
              <a:buAutoNum type="arabicPeriod"/>
            </a:pPr>
            <a:r>
              <a:rPr lang="en-US" sz="2400" dirty="0"/>
              <a:t>Unqualified with an explanatory paragraph</a:t>
            </a:r>
          </a:p>
          <a:p>
            <a:pPr marL="914400" lvl="1" indent="-457200">
              <a:buFont typeface="+mj-lt"/>
              <a:buAutoNum type="arabicPeriod"/>
            </a:pPr>
            <a:r>
              <a:rPr lang="en-US" sz="2400" dirty="0"/>
              <a:t>Qualified</a:t>
            </a:r>
          </a:p>
          <a:p>
            <a:pPr marL="914400" lvl="1" indent="-457200">
              <a:buFont typeface="+mj-lt"/>
              <a:buAutoNum type="arabicPeriod"/>
            </a:pPr>
            <a:r>
              <a:rPr lang="en-US" sz="2400" dirty="0"/>
              <a:t>Adverse or disclaimer</a:t>
            </a:r>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LO3-6</a:t>
            </a:r>
          </a:p>
        </p:txBody>
      </p:sp>
    </p:spTree>
    <p:extLst>
      <p:ext uri="{BB962C8B-B14F-4D97-AF65-F5344CB8AC3E}">
        <p14:creationId xmlns:p14="http://schemas.microsoft.com/office/powerpoint/2010/main" val="181588815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childTnLst>
                          </p:cTn>
                        </p:par>
                        <p:par>
                          <p:cTn id="21" fill="hold">
                            <p:stCondLst>
                              <p:cond delay="500"/>
                            </p:stCondLst>
                            <p:childTnLst>
                              <p:par>
                                <p:cTn id="22" presetID="10" presetClass="entr" presetSubtype="0" fill="hold" nodeType="after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fade">
                                      <p:cBhvr>
                                        <p:cTn id="24" dur="500"/>
                                        <p:tgtEl>
                                          <p:spTgt spid="3">
                                            <p:txEl>
                                              <p:pRg st="4" end="4"/>
                                            </p:txEl>
                                          </p:spTgt>
                                        </p:tgtEl>
                                      </p:cBhvr>
                                    </p:animEffect>
                                  </p:childTnLst>
                                </p:cTn>
                              </p:par>
                            </p:childTnLst>
                          </p:cTn>
                        </p:par>
                        <p:par>
                          <p:cTn id="25" fill="hold">
                            <p:stCondLst>
                              <p:cond delay="1000"/>
                            </p:stCondLst>
                            <p:childTnLst>
                              <p:par>
                                <p:cTn id="26" presetID="10" presetClass="entr" presetSubtype="0" fill="hold" nodeType="after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500"/>
                                        <p:tgtEl>
                                          <p:spTgt spid="3">
                                            <p:txEl>
                                              <p:pRg st="5" end="5"/>
                                            </p:txEl>
                                          </p:spTgt>
                                        </p:tgtEl>
                                      </p:cBhvr>
                                    </p:animEffect>
                                  </p:childTnLst>
                                </p:cTn>
                              </p:par>
                            </p:childTnLst>
                          </p:cTn>
                        </p:par>
                        <p:par>
                          <p:cTn id="29" fill="hold">
                            <p:stCondLst>
                              <p:cond delay="1500"/>
                            </p:stCondLst>
                            <p:childTnLst>
                              <p:par>
                                <p:cTn id="30" presetID="10" presetClass="entr" presetSubtype="0" fill="hold" nodeType="after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fade">
                                      <p:cBhvr>
                                        <p:cTn id="32" dur="500"/>
                                        <p:tgtEl>
                                          <p:spTgt spid="3">
                                            <p:txEl>
                                              <p:pRg st="6" end="6"/>
                                            </p:txEl>
                                          </p:spTgt>
                                        </p:tgtEl>
                                      </p:cBhvr>
                                    </p:animEffect>
                                  </p:childTnLst>
                                </p:cTn>
                              </p:par>
                            </p:childTnLst>
                          </p:cTn>
                        </p:par>
                        <p:par>
                          <p:cTn id="33" fill="hold">
                            <p:stCondLst>
                              <p:cond delay="2000"/>
                            </p:stCondLst>
                            <p:childTnLst>
                              <p:par>
                                <p:cTn id="34" presetID="10" presetClass="entr" presetSubtype="0" fill="hold" nodeType="afterEffect">
                                  <p:stCondLst>
                                    <p:cond delay="0"/>
                                  </p:stCondLst>
                                  <p:childTnLst>
                                    <p:set>
                                      <p:cBhvr>
                                        <p:cTn id="35" dur="1" fill="hold">
                                          <p:stCondLst>
                                            <p:cond delay="0"/>
                                          </p:stCondLst>
                                        </p:cTn>
                                        <p:tgtEl>
                                          <p:spTgt spid="3">
                                            <p:txEl>
                                              <p:pRg st="7" end="7"/>
                                            </p:txEl>
                                          </p:spTgt>
                                        </p:tgtEl>
                                        <p:attrNameLst>
                                          <p:attrName>style.visibility</p:attrName>
                                        </p:attrNameLst>
                                      </p:cBhvr>
                                      <p:to>
                                        <p:strVal val="visible"/>
                                      </p:to>
                                    </p:set>
                                    <p:animEffect transition="in" filter="fade">
                                      <p:cBhvr>
                                        <p:cTn id="36"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Unqualified </a:t>
            </a:r>
            <a:r>
              <a:rPr lang="en-US" dirty="0" smtClean="0"/>
              <a:t>Auditors’ </a:t>
            </a:r>
            <a:r>
              <a:rPr lang="en-US" dirty="0"/>
              <a:t>Reports</a:t>
            </a:r>
          </a:p>
        </p:txBody>
      </p:sp>
      <p:sp>
        <p:nvSpPr>
          <p:cNvPr id="3" name="Content Placeholder 2"/>
          <p:cNvSpPr>
            <a:spLocks noGrp="1"/>
          </p:cNvSpPr>
          <p:nvPr>
            <p:ph idx="1"/>
          </p:nvPr>
        </p:nvSpPr>
        <p:spPr>
          <a:xfrm>
            <a:off x="628650" y="1230923"/>
            <a:ext cx="7886700" cy="5096852"/>
          </a:xfrm>
        </p:spPr>
        <p:txBody>
          <a:bodyPr/>
          <a:lstStyle/>
          <a:p>
            <a:r>
              <a:rPr lang="en-US" sz="2600" dirty="0"/>
              <a:t>An auditor issues an </a:t>
            </a:r>
            <a:r>
              <a:rPr lang="en-US" sz="2600" i="1" dirty="0"/>
              <a:t>unqualified</a:t>
            </a:r>
            <a:r>
              <a:rPr lang="en-US" sz="2600" dirty="0"/>
              <a:t> (or </a:t>
            </a:r>
            <a:r>
              <a:rPr lang="en-US" sz="2600" dirty="0" smtClean="0"/>
              <a:t>“</a:t>
            </a:r>
            <a:r>
              <a:rPr lang="en-US" sz="2600" b="1" dirty="0" smtClean="0">
                <a:solidFill>
                  <a:srgbClr val="C00000"/>
                </a:solidFill>
              </a:rPr>
              <a:t>clean</a:t>
            </a:r>
            <a:r>
              <a:rPr lang="en-US" sz="2600" dirty="0" smtClean="0"/>
              <a:t>”) </a:t>
            </a:r>
            <a:r>
              <a:rPr lang="en-US" sz="2600" dirty="0"/>
              <a:t>opinion when the auditor has undertaken professional care to ensure that the financial statements are presented in conformity with generally accepted accounting principles (GAAP</a:t>
            </a:r>
            <a:r>
              <a:rPr lang="en-US" sz="2600" dirty="0" smtClean="0"/>
              <a:t>)</a:t>
            </a:r>
          </a:p>
          <a:p>
            <a:r>
              <a:rPr lang="en-US" sz="2600" dirty="0" smtClean="0"/>
              <a:t> </a:t>
            </a:r>
            <a:r>
              <a:rPr lang="en-US" sz="2600" dirty="0"/>
              <a:t>Professional care would include: </a:t>
            </a:r>
          </a:p>
          <a:p>
            <a:pPr lvl="1">
              <a:buFont typeface="Calibri"/>
              <a:buChar char="–"/>
            </a:pPr>
            <a:r>
              <a:rPr lang="en-US" sz="2600" dirty="0"/>
              <a:t>Sufficient planning of the audit</a:t>
            </a:r>
          </a:p>
          <a:p>
            <a:pPr lvl="1">
              <a:buFont typeface="Calibri"/>
              <a:buChar char="–"/>
            </a:pPr>
            <a:r>
              <a:rPr lang="en-US" sz="2600" dirty="0"/>
              <a:t>Understanding the </a:t>
            </a:r>
            <a:r>
              <a:rPr lang="en-US" sz="2600" dirty="0" smtClean="0"/>
              <a:t>company’s </a:t>
            </a:r>
            <a:r>
              <a:rPr lang="en-US" sz="2600" dirty="0"/>
              <a:t>internal control procedures</a:t>
            </a:r>
          </a:p>
          <a:p>
            <a:pPr lvl="1">
              <a:buFont typeface="Calibri"/>
              <a:buChar char="–"/>
            </a:pPr>
            <a:r>
              <a:rPr lang="en-US" sz="2600" dirty="0"/>
              <a:t>Gathering evidence to attest to the accuracy of the amounts reported in the financial statements</a:t>
            </a:r>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LO3-6</a:t>
            </a:r>
          </a:p>
        </p:txBody>
      </p:sp>
    </p:spTree>
    <p:extLst>
      <p:ext uri="{BB962C8B-B14F-4D97-AF65-F5344CB8AC3E}">
        <p14:creationId xmlns:p14="http://schemas.microsoft.com/office/powerpoint/2010/main" val="414114957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Unqualified </a:t>
            </a:r>
            <a:r>
              <a:rPr lang="en-US" dirty="0" smtClean="0"/>
              <a:t>with </a:t>
            </a:r>
            <a:r>
              <a:rPr lang="en-US" dirty="0"/>
              <a:t>a</a:t>
            </a:r>
            <a:r>
              <a:rPr lang="en-US" dirty="0" smtClean="0"/>
              <a:t>n </a:t>
            </a:r>
            <a:r>
              <a:rPr lang="en-US" dirty="0"/>
              <a:t>Explanatory Paragraph</a:t>
            </a:r>
          </a:p>
        </p:txBody>
      </p:sp>
      <p:sp>
        <p:nvSpPr>
          <p:cNvPr id="3" name="Content Placeholder 2"/>
          <p:cNvSpPr>
            <a:spLocks noGrp="1"/>
          </p:cNvSpPr>
          <p:nvPr>
            <p:ph idx="1"/>
          </p:nvPr>
        </p:nvSpPr>
        <p:spPr>
          <a:xfrm>
            <a:off x="628650" y="1477108"/>
            <a:ext cx="7886700" cy="4850667"/>
          </a:xfrm>
        </p:spPr>
        <p:txBody>
          <a:bodyPr/>
          <a:lstStyle/>
          <a:p>
            <a:pPr>
              <a:spcAft>
                <a:spcPts val="2400"/>
              </a:spcAft>
            </a:pPr>
            <a:r>
              <a:rPr lang="en-US" sz="2800" dirty="0" smtClean="0"/>
              <a:t>Circumstances where </a:t>
            </a:r>
            <a:r>
              <a:rPr lang="en-US" sz="2800" dirty="0"/>
              <a:t>the auditor believes the financial statements are in conformity with GAAP (unqualified), but </a:t>
            </a:r>
            <a:r>
              <a:rPr lang="en-US" sz="2800" dirty="0" smtClean="0"/>
              <a:t>other </a:t>
            </a:r>
            <a:r>
              <a:rPr lang="en-US" sz="2800" dirty="0"/>
              <a:t>important information needs to be emphasized to financial statement </a:t>
            </a:r>
            <a:r>
              <a:rPr lang="en-US" sz="2800" dirty="0" smtClean="0"/>
              <a:t>users</a:t>
            </a:r>
          </a:p>
          <a:p>
            <a:r>
              <a:rPr lang="en-US" sz="2800" dirty="0" smtClean="0"/>
              <a:t>Situations </a:t>
            </a:r>
            <a:r>
              <a:rPr lang="en-US" sz="2800" dirty="0"/>
              <a:t>include: </a:t>
            </a:r>
          </a:p>
          <a:p>
            <a:pPr lvl="1">
              <a:buFont typeface="Calibri"/>
              <a:buChar char="–"/>
            </a:pPr>
            <a:r>
              <a:rPr lang="en-US" sz="2800" i="1" dirty="0"/>
              <a:t>Lack of consistency</a:t>
            </a:r>
            <a:r>
              <a:rPr lang="en-US" sz="2800" dirty="0"/>
              <a:t> </a:t>
            </a:r>
            <a:endParaRPr lang="en-US" sz="2800" dirty="0" smtClean="0"/>
          </a:p>
          <a:p>
            <a:pPr lvl="1">
              <a:buFont typeface="Calibri"/>
              <a:buChar char="–"/>
            </a:pPr>
            <a:r>
              <a:rPr lang="en-US" sz="2800" i="1" dirty="0" smtClean="0"/>
              <a:t>Going </a:t>
            </a:r>
            <a:r>
              <a:rPr lang="en-US" sz="2800" i="1" dirty="0"/>
              <a:t>concern</a:t>
            </a:r>
            <a:r>
              <a:rPr lang="en-US" sz="2800" dirty="0"/>
              <a:t> </a:t>
            </a:r>
            <a:endParaRPr lang="en-US" sz="2800" dirty="0" smtClean="0"/>
          </a:p>
          <a:p>
            <a:pPr lvl="1">
              <a:buFont typeface="Calibri"/>
              <a:buChar char="–"/>
            </a:pPr>
            <a:r>
              <a:rPr lang="en-US" sz="2800" i="1" dirty="0" smtClean="0"/>
              <a:t>Emphasis</a:t>
            </a:r>
            <a:r>
              <a:rPr lang="en-US" sz="2800" dirty="0" smtClean="0"/>
              <a:t> </a:t>
            </a:r>
            <a:r>
              <a:rPr lang="en-US" sz="2800" i="1" dirty="0"/>
              <a:t>of a </a:t>
            </a:r>
            <a:r>
              <a:rPr lang="en-US" sz="2800" i="1" dirty="0" smtClean="0"/>
              <a:t>matter</a:t>
            </a:r>
            <a:endParaRPr lang="en-US" sz="2800"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LO3-6</a:t>
            </a:r>
          </a:p>
        </p:txBody>
      </p:sp>
    </p:spTree>
    <p:extLst>
      <p:ext uri="{BB962C8B-B14F-4D97-AF65-F5344CB8AC3E}">
        <p14:creationId xmlns:p14="http://schemas.microsoft.com/office/powerpoint/2010/main" val="326027488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19063"/>
            <a:ext cx="7886700" cy="1325563"/>
          </a:xfrm>
        </p:spPr>
        <p:txBody>
          <a:bodyPr/>
          <a:lstStyle/>
          <a:p>
            <a:r>
              <a:rPr lang="en-US" dirty="0"/>
              <a:t>Other Audit Reports</a:t>
            </a:r>
          </a:p>
        </p:txBody>
      </p:sp>
      <p:sp>
        <p:nvSpPr>
          <p:cNvPr id="3" name="Content Placeholder 2"/>
          <p:cNvSpPr>
            <a:spLocks noGrp="1"/>
          </p:cNvSpPr>
          <p:nvPr>
            <p:ph idx="1"/>
          </p:nvPr>
        </p:nvSpPr>
        <p:spPr>
          <a:xfrm>
            <a:off x="628650" y="1160585"/>
            <a:ext cx="7886700" cy="5167190"/>
          </a:xfrm>
        </p:spPr>
        <p:txBody>
          <a:bodyPr/>
          <a:lstStyle/>
          <a:p>
            <a:r>
              <a:rPr lang="en-US" sz="2800" dirty="0"/>
              <a:t>Some audits result in the need to issue other than an unqualified opinion due to exceptions such as: </a:t>
            </a:r>
          </a:p>
          <a:p>
            <a:pPr marL="971550" lvl="1" indent="-514350">
              <a:buFont typeface="+mj-lt"/>
              <a:buAutoNum type="alphaLcParenR"/>
            </a:pPr>
            <a:r>
              <a:rPr lang="en-US" sz="2800" dirty="0"/>
              <a:t>Nonconformity with generally accepted accounting principles</a:t>
            </a:r>
          </a:p>
          <a:p>
            <a:pPr marL="971550" lvl="1" indent="-514350">
              <a:buFont typeface="+mj-lt"/>
              <a:buAutoNum type="alphaLcParenR"/>
            </a:pPr>
            <a:r>
              <a:rPr lang="en-US" sz="2800" dirty="0"/>
              <a:t>Inadequate disclosures</a:t>
            </a:r>
          </a:p>
          <a:p>
            <a:pPr marL="971550" lvl="1" indent="-514350">
              <a:buFont typeface="+mj-lt"/>
              <a:buAutoNum type="alphaLcParenR"/>
            </a:pPr>
            <a:r>
              <a:rPr lang="en-US" sz="2800" dirty="0"/>
              <a:t>A limitation or restriction of the scope of the </a:t>
            </a:r>
            <a:r>
              <a:rPr lang="en-US" sz="2800" dirty="0" smtClean="0"/>
              <a:t>audit examination</a:t>
            </a:r>
          </a:p>
          <a:p>
            <a:r>
              <a:rPr lang="en-US" sz="2600" dirty="0"/>
              <a:t>In these situations the auditor will issue </a:t>
            </a:r>
            <a:r>
              <a:rPr lang="en-US" sz="2600" dirty="0" smtClean="0"/>
              <a:t>a(n</a:t>
            </a:r>
            <a:r>
              <a:rPr lang="en-US" sz="2600" dirty="0"/>
              <a:t>):</a:t>
            </a:r>
          </a:p>
          <a:p>
            <a:pPr lvl="1">
              <a:buFont typeface="Calibri"/>
              <a:buChar char="–"/>
            </a:pPr>
            <a:r>
              <a:rPr lang="en-US" sz="2400" i="1" dirty="0"/>
              <a:t>Qualified opinion</a:t>
            </a:r>
            <a:r>
              <a:rPr lang="en-US" sz="2400" dirty="0"/>
              <a:t> </a:t>
            </a:r>
          </a:p>
          <a:p>
            <a:pPr lvl="1">
              <a:buFont typeface="Calibri"/>
              <a:buChar char="–"/>
            </a:pPr>
            <a:r>
              <a:rPr lang="en-US" sz="2400" i="1" dirty="0"/>
              <a:t>Adverse opinion</a:t>
            </a:r>
            <a:r>
              <a:rPr lang="en-US" sz="2400" dirty="0"/>
              <a:t> </a:t>
            </a:r>
          </a:p>
          <a:p>
            <a:pPr lvl="1">
              <a:buFont typeface="Calibri"/>
              <a:buChar char="–"/>
            </a:pPr>
            <a:r>
              <a:rPr lang="en-US" sz="2400" i="1" dirty="0" smtClean="0"/>
              <a:t>Disclaimer</a:t>
            </a:r>
            <a:endParaRPr lang="en-US" sz="2400" dirty="0"/>
          </a:p>
        </p:txBody>
      </p:sp>
      <p:sp>
        <p:nvSpPr>
          <p:cNvPr id="5"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LO3-6</a:t>
            </a:r>
          </a:p>
        </p:txBody>
      </p:sp>
    </p:spTree>
    <p:extLst>
      <p:ext uri="{BB962C8B-B14F-4D97-AF65-F5344CB8AC3E}">
        <p14:creationId xmlns:p14="http://schemas.microsoft.com/office/powerpoint/2010/main" val="253753690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solidFill>
            <a:srgbClr val="F2F2F2"/>
          </a:solidFill>
        </p:spPr>
        <p:txBody>
          <a:bodyPr/>
          <a:lstStyle/>
          <a:p>
            <a:pPr marL="0" lvl="0" indent="0">
              <a:spcAft>
                <a:spcPts val="1200"/>
              </a:spcAft>
              <a:buClr>
                <a:srgbClr val="3333CC"/>
              </a:buClr>
              <a:buNone/>
            </a:pPr>
            <a:r>
              <a:rPr lang="en-US" sz="2400" kern="0" dirty="0">
                <a:solidFill>
                  <a:srgbClr val="000000"/>
                </a:solidFill>
              </a:rPr>
              <a:t>Which disclosure provides an </a:t>
            </a:r>
            <a:r>
              <a:rPr lang="en-US" sz="2400" dirty="0"/>
              <a:t>independent and professional opinion about the fairness of the representations in the financial statements and about the effectiveness of internal controls</a:t>
            </a:r>
            <a:r>
              <a:rPr lang="en-US" sz="2400" dirty="0" smtClean="0"/>
              <a:t>?</a:t>
            </a:r>
            <a:endParaRPr lang="en-US" sz="2400" kern="0" dirty="0">
              <a:solidFill>
                <a:srgbClr val="000000"/>
              </a:solidFill>
            </a:endParaRPr>
          </a:p>
          <a:p>
            <a:pPr marL="457200" lvl="0" indent="-457200">
              <a:buFont typeface="+mj-lt"/>
              <a:buAutoNum type="alphaLcPeriod"/>
            </a:pPr>
            <a:r>
              <a:rPr lang="en-US" sz="2400" kern="0" dirty="0">
                <a:solidFill>
                  <a:srgbClr val="000000"/>
                </a:solidFill>
              </a:rPr>
              <a:t>Auditors’ </a:t>
            </a:r>
            <a:r>
              <a:rPr lang="en-US" sz="2400" kern="0" dirty="0" smtClean="0">
                <a:solidFill>
                  <a:srgbClr val="000000"/>
                </a:solidFill>
              </a:rPr>
              <a:t>report</a:t>
            </a:r>
            <a:endParaRPr lang="en-US" sz="2400" kern="0" dirty="0">
              <a:solidFill>
                <a:srgbClr val="000000"/>
              </a:solidFill>
            </a:endParaRPr>
          </a:p>
          <a:p>
            <a:pPr marL="457200" lvl="0" indent="-457200">
              <a:buFont typeface="+mj-lt"/>
              <a:buAutoNum type="alphaLcPeriod"/>
            </a:pPr>
            <a:r>
              <a:rPr lang="en-US" sz="2400" kern="0" dirty="0">
                <a:solidFill>
                  <a:srgbClr val="000000"/>
                </a:solidFill>
              </a:rPr>
              <a:t>Proxy </a:t>
            </a:r>
            <a:r>
              <a:rPr lang="en-US" sz="2400" kern="0" dirty="0" smtClean="0">
                <a:solidFill>
                  <a:srgbClr val="000000"/>
                </a:solidFill>
              </a:rPr>
              <a:t>statement </a:t>
            </a:r>
            <a:endParaRPr lang="en-US" sz="2400" kern="0" dirty="0">
              <a:solidFill>
                <a:srgbClr val="000000"/>
              </a:solidFill>
            </a:endParaRPr>
          </a:p>
          <a:p>
            <a:pPr marL="457200" lvl="0" indent="-457200">
              <a:buFont typeface="+mj-lt"/>
              <a:buAutoNum type="alphaLcPeriod"/>
            </a:pPr>
            <a:r>
              <a:rPr lang="en-US" sz="2400" kern="0" dirty="0">
                <a:solidFill>
                  <a:srgbClr val="000000"/>
                </a:solidFill>
              </a:rPr>
              <a:t>Management’s discussion and </a:t>
            </a:r>
            <a:r>
              <a:rPr lang="en-US" sz="2400" kern="0" dirty="0" smtClean="0">
                <a:solidFill>
                  <a:srgbClr val="000000"/>
                </a:solidFill>
              </a:rPr>
              <a:t>analysis</a:t>
            </a:r>
            <a:endParaRPr lang="en-US" sz="2400" kern="0" dirty="0">
              <a:solidFill>
                <a:srgbClr val="000000"/>
              </a:solidFill>
            </a:endParaRPr>
          </a:p>
          <a:p>
            <a:pPr marL="457200" lvl="0" indent="-457200">
              <a:buFont typeface="+mj-lt"/>
              <a:buAutoNum type="alphaLcPeriod"/>
            </a:pPr>
            <a:r>
              <a:rPr lang="en-US" sz="2400" kern="0" dirty="0">
                <a:solidFill>
                  <a:srgbClr val="000000"/>
                </a:solidFill>
              </a:rPr>
              <a:t>Summary of significant accounting </a:t>
            </a:r>
            <a:r>
              <a:rPr lang="en-US" sz="2400" kern="0" dirty="0" smtClean="0">
                <a:solidFill>
                  <a:srgbClr val="000000"/>
                </a:solidFill>
              </a:rPr>
              <a:t>policies</a:t>
            </a:r>
            <a:endParaRPr lang="en-US" sz="2400" kern="0" dirty="0">
              <a:solidFill>
                <a:srgbClr val="000000"/>
              </a:solidFill>
              <a:latin typeface="Tahoma"/>
            </a:endParaRPr>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LO3-6</a:t>
            </a:r>
          </a:p>
        </p:txBody>
      </p:sp>
      <p:sp>
        <p:nvSpPr>
          <p:cNvPr id="11" name="Oval 10"/>
          <p:cNvSpPr/>
          <p:nvPr/>
        </p:nvSpPr>
        <p:spPr bwMode="auto">
          <a:xfrm>
            <a:off x="751276" y="3090665"/>
            <a:ext cx="381000" cy="371473"/>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Rectangle 2"/>
          <p:cNvSpPr txBox="1">
            <a:spLocks noChangeArrowheads="1"/>
          </p:cNvSpPr>
          <p:nvPr/>
        </p:nvSpPr>
        <p:spPr bwMode="auto">
          <a:xfrm>
            <a:off x="874604" y="136115"/>
            <a:ext cx="8013600" cy="94174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1" fontAlgn="base" hangingPunct="1">
              <a:lnSpc>
                <a:spcPct val="90000"/>
              </a:lnSpc>
              <a:spcBef>
                <a:spcPct val="0"/>
              </a:spcBef>
              <a:spcAft>
                <a:spcPct val="0"/>
              </a:spcAft>
              <a:defRPr sz="4400" kern="1200">
                <a:solidFill>
                  <a:srgbClr val="0070C0"/>
                </a:solidFill>
                <a:latin typeface="+mn-lt"/>
                <a:ea typeface="+mj-ea"/>
                <a:cs typeface="+mj-cs"/>
              </a:defRPr>
            </a:lvl1pPr>
            <a:lvl2pPr algn="l" rtl="0" eaLnBrk="1" fontAlgn="base" hangingPunct="1">
              <a:lnSpc>
                <a:spcPct val="90000"/>
              </a:lnSpc>
              <a:spcBef>
                <a:spcPct val="0"/>
              </a:spcBef>
              <a:spcAft>
                <a:spcPct val="0"/>
              </a:spcAft>
              <a:defRPr sz="4400">
                <a:solidFill>
                  <a:schemeClr val="tx1"/>
                </a:solidFill>
                <a:latin typeface="Calibri Light" pitchFamily="34" charset="0"/>
              </a:defRPr>
            </a:lvl2pPr>
            <a:lvl3pPr algn="l" rtl="0" eaLnBrk="1" fontAlgn="base" hangingPunct="1">
              <a:lnSpc>
                <a:spcPct val="90000"/>
              </a:lnSpc>
              <a:spcBef>
                <a:spcPct val="0"/>
              </a:spcBef>
              <a:spcAft>
                <a:spcPct val="0"/>
              </a:spcAft>
              <a:defRPr sz="4400">
                <a:solidFill>
                  <a:schemeClr val="tx1"/>
                </a:solidFill>
                <a:latin typeface="Calibri Light" pitchFamily="34" charset="0"/>
              </a:defRPr>
            </a:lvl3pPr>
            <a:lvl4pPr algn="l" rtl="0" eaLnBrk="1" fontAlgn="base" hangingPunct="1">
              <a:lnSpc>
                <a:spcPct val="90000"/>
              </a:lnSpc>
              <a:spcBef>
                <a:spcPct val="0"/>
              </a:spcBef>
              <a:spcAft>
                <a:spcPct val="0"/>
              </a:spcAft>
              <a:defRPr sz="4400">
                <a:solidFill>
                  <a:schemeClr val="tx1"/>
                </a:solidFill>
                <a:latin typeface="Calibri Light" pitchFamily="34" charset="0"/>
              </a:defRPr>
            </a:lvl4pPr>
            <a:lvl5pPr algn="l" rtl="0" eaLnBrk="1" fontAlgn="base" hangingPunct="1">
              <a:lnSpc>
                <a:spcPct val="90000"/>
              </a:lnSpc>
              <a:spcBef>
                <a:spcPct val="0"/>
              </a:spcBef>
              <a:spcAft>
                <a:spcPct val="0"/>
              </a:spcAft>
              <a:defRPr sz="4400">
                <a:solidFill>
                  <a:schemeClr val="tx1"/>
                </a:solidFill>
                <a:latin typeface="Calibri Light" pitchFamily="34" charset="0"/>
              </a:defRPr>
            </a:lvl5pPr>
            <a:lvl6pPr marL="457200" algn="l" rtl="0" eaLnBrk="1" fontAlgn="base" hangingPunct="1">
              <a:lnSpc>
                <a:spcPct val="90000"/>
              </a:lnSpc>
              <a:spcBef>
                <a:spcPct val="0"/>
              </a:spcBef>
              <a:spcAft>
                <a:spcPct val="0"/>
              </a:spcAft>
              <a:defRPr sz="4400">
                <a:solidFill>
                  <a:schemeClr val="tx1"/>
                </a:solidFill>
                <a:latin typeface="Calibri Light" pitchFamily="34" charset="0"/>
              </a:defRPr>
            </a:lvl6pPr>
            <a:lvl7pPr marL="914400" algn="l" rtl="0" eaLnBrk="1" fontAlgn="base" hangingPunct="1">
              <a:lnSpc>
                <a:spcPct val="90000"/>
              </a:lnSpc>
              <a:spcBef>
                <a:spcPct val="0"/>
              </a:spcBef>
              <a:spcAft>
                <a:spcPct val="0"/>
              </a:spcAft>
              <a:defRPr sz="4400">
                <a:solidFill>
                  <a:schemeClr val="tx1"/>
                </a:solidFill>
                <a:latin typeface="Calibri Light" pitchFamily="34" charset="0"/>
              </a:defRPr>
            </a:lvl7pPr>
            <a:lvl8pPr marL="1371600" algn="l" rtl="0" eaLnBrk="1" fontAlgn="base" hangingPunct="1">
              <a:lnSpc>
                <a:spcPct val="90000"/>
              </a:lnSpc>
              <a:spcBef>
                <a:spcPct val="0"/>
              </a:spcBef>
              <a:spcAft>
                <a:spcPct val="0"/>
              </a:spcAft>
              <a:defRPr sz="4400">
                <a:solidFill>
                  <a:schemeClr val="tx1"/>
                </a:solidFill>
                <a:latin typeface="Calibri Light" pitchFamily="34" charset="0"/>
              </a:defRPr>
            </a:lvl8pPr>
            <a:lvl9pPr marL="1828800" algn="l" rtl="0" eaLnBrk="1" fontAlgn="base" hangingPunct="1">
              <a:lnSpc>
                <a:spcPct val="90000"/>
              </a:lnSpc>
              <a:spcBef>
                <a:spcPct val="0"/>
              </a:spcBef>
              <a:spcAft>
                <a:spcPct val="0"/>
              </a:spcAft>
              <a:defRPr sz="4400">
                <a:solidFill>
                  <a:schemeClr val="tx1"/>
                </a:solidFill>
                <a:latin typeface="Calibri Light" pitchFamily="34" charset="0"/>
              </a:defRPr>
            </a:lvl9pPr>
          </a:lstStyle>
          <a:p>
            <a:pPr algn="ctr"/>
            <a:r>
              <a:rPr lang="en-US" altLang="en-US" sz="3200" b="1" dirty="0"/>
              <a:t>Concept </a:t>
            </a:r>
            <a:r>
              <a:rPr lang="en-US" altLang="en-US" sz="3200" b="1" dirty="0" smtClean="0"/>
              <a:t>Check: Disclosures</a:t>
            </a:r>
            <a:endParaRPr lang="en-US" altLang="en-US" sz="3200" b="1" dirty="0"/>
          </a:p>
        </p:txBody>
      </p:sp>
      <p:sp>
        <p:nvSpPr>
          <p:cNvPr id="6" name="TextBox 5"/>
          <p:cNvSpPr txBox="1"/>
          <p:nvPr/>
        </p:nvSpPr>
        <p:spPr>
          <a:xfrm>
            <a:off x="762000" y="5243334"/>
            <a:ext cx="8001000" cy="923330"/>
          </a:xfrm>
          <a:prstGeom prst="rect">
            <a:avLst/>
          </a:prstGeom>
          <a:solidFill>
            <a:srgbClr val="FDEADA"/>
          </a:solidFill>
          <a:ln w="6350">
            <a:solidFill>
              <a:srgbClr val="000000"/>
            </a:solidFill>
          </a:ln>
        </p:spPr>
        <p:txBody>
          <a:bodyPr wrap="square" rtlCol="0">
            <a:spAutoFit/>
          </a:bodyPr>
          <a:lstStyle/>
          <a:p>
            <a:pPr marL="0" marR="0" lvl="0" indent="0" defTabSz="914400" eaLnBrk="0" fontAlgn="auto" latinLnBrk="0" hangingPunct="0">
              <a:lnSpc>
                <a:spcPct val="100000"/>
              </a:lnSpc>
              <a:spcBef>
                <a:spcPts val="0"/>
              </a:spcBef>
              <a:spcAft>
                <a:spcPts val="0"/>
              </a:spcAft>
              <a:buClrTx/>
              <a:buSzTx/>
              <a:buFontTx/>
              <a:buNone/>
              <a:tabLst/>
              <a:defRPr/>
            </a:pPr>
            <a:r>
              <a:rPr kumimoji="0" lang="en-US" b="0" i="0" u="none" strike="noStrike" kern="0" cap="none" spc="0" normalizeH="0" baseline="0" noProof="0" dirty="0" smtClean="0">
                <a:ln>
                  <a:noFill/>
                </a:ln>
                <a:solidFill>
                  <a:srgbClr val="000000"/>
                </a:solidFill>
                <a:effectLst/>
                <a:uLnTx/>
                <a:uFillTx/>
                <a:latin typeface="+mn-lt"/>
                <a:cs typeface="+mn-cs"/>
              </a:rPr>
              <a:t>The correct answer is </a:t>
            </a:r>
            <a:r>
              <a:rPr kumimoji="0" lang="en-US" b="0" i="1" u="none" strike="noStrike" kern="0" cap="none" spc="0" normalizeH="0" baseline="0" noProof="0" dirty="0" smtClean="0">
                <a:ln>
                  <a:noFill/>
                </a:ln>
                <a:solidFill>
                  <a:srgbClr val="000000"/>
                </a:solidFill>
                <a:effectLst/>
                <a:uLnTx/>
                <a:uFillTx/>
                <a:latin typeface="+mn-lt"/>
                <a:cs typeface="+mn-cs"/>
              </a:rPr>
              <a:t>a</a:t>
            </a:r>
            <a:r>
              <a:rPr kumimoji="0" lang="en-US" b="0" i="0" u="none" strike="noStrike" kern="0" cap="none" spc="0" normalizeH="0" baseline="0" noProof="0" dirty="0" smtClean="0">
                <a:ln>
                  <a:noFill/>
                </a:ln>
                <a:solidFill>
                  <a:srgbClr val="000000"/>
                </a:solidFill>
                <a:effectLst/>
                <a:uLnTx/>
                <a:uFillTx/>
                <a:latin typeface="+mn-lt"/>
                <a:cs typeface="+mn-cs"/>
              </a:rPr>
              <a:t>. Only </a:t>
            </a:r>
            <a:r>
              <a:rPr kumimoji="0" lang="en-US" b="0" i="0" u="none" strike="noStrike" kern="0" cap="none" spc="0" normalizeH="0" baseline="0" noProof="0" dirty="0">
                <a:ln>
                  <a:noFill/>
                </a:ln>
                <a:solidFill>
                  <a:srgbClr val="000000"/>
                </a:solidFill>
                <a:effectLst/>
                <a:uLnTx/>
                <a:uFillTx/>
                <a:latin typeface="+mn-lt"/>
                <a:cs typeface="+mn-cs"/>
              </a:rPr>
              <a:t>the</a:t>
            </a:r>
            <a:r>
              <a:rPr kumimoji="0" lang="en-US" b="0" i="0" u="none" strike="noStrike" kern="0" cap="none" spc="0" normalizeH="0" noProof="0" dirty="0">
                <a:ln>
                  <a:noFill/>
                </a:ln>
                <a:solidFill>
                  <a:srgbClr val="000000"/>
                </a:solidFill>
                <a:effectLst/>
                <a:uLnTx/>
                <a:uFillTx/>
                <a:latin typeface="+mn-lt"/>
                <a:cs typeface="+mn-cs"/>
              </a:rPr>
              <a:t> </a:t>
            </a:r>
            <a:r>
              <a:rPr kumimoji="0" lang="en-US" b="0" i="0" u="none" strike="noStrike" kern="0" cap="none" spc="0" normalizeH="0" noProof="0" dirty="0" smtClean="0">
                <a:ln>
                  <a:noFill/>
                </a:ln>
                <a:solidFill>
                  <a:srgbClr val="000000"/>
                </a:solidFill>
                <a:effectLst/>
                <a:uLnTx/>
                <a:uFillTx/>
                <a:latin typeface="+mn-lt"/>
                <a:cs typeface="+mn-cs"/>
              </a:rPr>
              <a:t>auditors’ </a:t>
            </a:r>
            <a:r>
              <a:rPr kumimoji="0" lang="en-US" b="0" i="0" u="none" strike="noStrike" kern="0" cap="none" spc="0" normalizeH="0" noProof="0" dirty="0">
                <a:ln>
                  <a:noFill/>
                </a:ln>
                <a:solidFill>
                  <a:srgbClr val="000000"/>
                </a:solidFill>
                <a:effectLst/>
                <a:uLnTx/>
                <a:uFillTx/>
                <a:latin typeface="+mn-lt"/>
                <a:cs typeface="+mn-cs"/>
              </a:rPr>
              <a:t>report would represent </a:t>
            </a:r>
            <a:r>
              <a:rPr kumimoji="0" lang="en-US" b="0" i="0" u="none" strike="noStrike" kern="0" cap="none" spc="0" normalizeH="0" noProof="0" dirty="0" smtClean="0">
                <a:ln>
                  <a:noFill/>
                </a:ln>
                <a:solidFill>
                  <a:srgbClr val="000000"/>
                </a:solidFill>
                <a:effectLst/>
                <a:uLnTx/>
                <a:uFillTx/>
                <a:latin typeface="+mn-lt"/>
                <a:cs typeface="+mn-cs"/>
              </a:rPr>
              <a:t>an </a:t>
            </a:r>
            <a:r>
              <a:rPr kumimoji="0" lang="en-US" b="0" i="0" u="none" strike="noStrike" kern="0" cap="none" spc="0" normalizeH="0" noProof="0" dirty="0">
                <a:ln>
                  <a:noFill/>
                </a:ln>
                <a:solidFill>
                  <a:srgbClr val="000000"/>
                </a:solidFill>
                <a:effectLst/>
                <a:uLnTx/>
                <a:uFillTx/>
                <a:latin typeface="+mn-lt"/>
                <a:cs typeface="+mn-cs"/>
              </a:rPr>
              <a:t>independent opinion. The othe</a:t>
            </a:r>
            <a:r>
              <a:rPr lang="en-US" kern="0" noProof="0" dirty="0">
                <a:solidFill>
                  <a:srgbClr val="000000"/>
                </a:solidFill>
                <a:latin typeface="+mn-lt"/>
                <a:cs typeface="+mn-cs"/>
              </a:rPr>
              <a:t>r items are prepared by management and thus are not considered independent. </a:t>
            </a:r>
            <a:endParaRPr kumimoji="0" lang="en-US" b="0" i="0" u="none" strike="noStrike" kern="0" cap="none" spc="0" normalizeH="0" baseline="0" noProof="0" dirty="0">
              <a:ln>
                <a:noFill/>
              </a:ln>
              <a:solidFill>
                <a:srgbClr val="000000"/>
              </a:solidFill>
              <a:effectLst/>
              <a:uLnTx/>
              <a:uFillTx/>
              <a:latin typeface="+mn-lt"/>
              <a:cs typeface="+mn-cs"/>
            </a:endParaRPr>
          </a:p>
        </p:txBody>
      </p:sp>
    </p:spTree>
    <p:extLst>
      <p:ext uri="{BB962C8B-B14F-4D97-AF65-F5344CB8AC3E}">
        <p14:creationId xmlns:p14="http://schemas.microsoft.com/office/powerpoint/2010/main" val="1749951417"/>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14:bounceEnd="20000">
                                          <p:cBhvr additive="base">
                                            <p:cTn id="7" dur="2000" fill="hold"/>
                                            <p:tgtEl>
                                              <p:spTgt spid="11"/>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11"/>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6"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2000" fill="hold"/>
                                            <p:tgtEl>
                                              <p:spTgt spid="11"/>
                                            </p:tgtEl>
                                            <p:attrNameLst>
                                              <p:attrName>ppt_x</p:attrName>
                                            </p:attrNameLst>
                                          </p:cBhvr>
                                          <p:tavLst>
                                            <p:tav tm="0">
                                              <p:val>
                                                <p:strVal val="1+#ppt_w/2"/>
                                              </p:val>
                                            </p:tav>
                                            <p:tav tm="100000">
                                              <p:val>
                                                <p:strVal val="#ppt_x"/>
                                              </p:val>
                                            </p:tav>
                                          </p:tavLst>
                                        </p:anim>
                                        <p:anim calcmode="lin" valueType="num">
                                          <p:cBhvr additive="base">
                                            <p:cTn id="8" dur="2000" fill="hold"/>
                                            <p:tgtEl>
                                              <p:spTgt spid="11"/>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6" grpId="0" animBg="1"/>
        </p:bldLst>
      </p:timing>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Using Financial Statement Information</a:t>
            </a:r>
          </a:p>
        </p:txBody>
      </p:sp>
      <p:sp>
        <p:nvSpPr>
          <p:cNvPr id="3" name="Content Placeholder 2"/>
          <p:cNvSpPr>
            <a:spLocks noGrp="1"/>
          </p:cNvSpPr>
          <p:nvPr>
            <p:ph idx="1"/>
          </p:nvPr>
        </p:nvSpPr>
        <p:spPr/>
        <p:txBody>
          <a:bodyPr/>
          <a:lstStyle/>
          <a:p>
            <a:r>
              <a:rPr lang="en-US" sz="2600" dirty="0"/>
              <a:t>Investors and others use information that companies provide to make </a:t>
            </a:r>
            <a:r>
              <a:rPr lang="en-US" sz="2600" dirty="0" smtClean="0"/>
              <a:t>decisions</a:t>
            </a:r>
            <a:endParaRPr lang="en-US" sz="2600" dirty="0"/>
          </a:p>
          <a:p>
            <a:pPr lvl="1">
              <a:buFont typeface="Calibri"/>
              <a:buChar char="–"/>
            </a:pPr>
            <a:r>
              <a:rPr lang="en-US" sz="2600" dirty="0"/>
              <a:t>Users are most interested in the </a:t>
            </a:r>
            <a:r>
              <a:rPr lang="en-US" sz="2600" b="1" dirty="0">
                <a:solidFill>
                  <a:srgbClr val="C00000"/>
                </a:solidFill>
              </a:rPr>
              <a:t>outlook</a:t>
            </a:r>
            <a:r>
              <a:rPr lang="en-US" sz="2600" dirty="0"/>
              <a:t> for the </a:t>
            </a:r>
            <a:r>
              <a:rPr lang="en-US" sz="2600" dirty="0" smtClean="0"/>
              <a:t>future</a:t>
            </a:r>
            <a:endParaRPr lang="en-US" sz="2600" dirty="0"/>
          </a:p>
          <a:p>
            <a:r>
              <a:rPr lang="en-US" sz="2600" dirty="0"/>
              <a:t>Investors are interested in </a:t>
            </a:r>
          </a:p>
          <a:p>
            <a:pPr lvl="1">
              <a:buClr>
                <a:schemeClr val="tx1"/>
              </a:buClr>
              <a:buFont typeface="Calibri"/>
              <a:buChar char="–"/>
            </a:pPr>
            <a:r>
              <a:rPr lang="en-US" sz="2600" b="1" dirty="0">
                <a:solidFill>
                  <a:srgbClr val="C00000"/>
                </a:solidFill>
              </a:rPr>
              <a:t>Default risk</a:t>
            </a:r>
            <a:r>
              <a:rPr lang="en-US" sz="2600" dirty="0"/>
              <a:t>, the risk the company cannot pay its obligations when they come </a:t>
            </a:r>
            <a:r>
              <a:rPr lang="en-US" sz="2600" dirty="0" smtClean="0"/>
              <a:t>due</a:t>
            </a:r>
            <a:endParaRPr lang="en-US" sz="2600" dirty="0"/>
          </a:p>
          <a:p>
            <a:pPr lvl="1">
              <a:buClr>
                <a:schemeClr val="tx1"/>
              </a:buClr>
              <a:buFont typeface="Calibri"/>
              <a:buChar char="–"/>
            </a:pPr>
            <a:r>
              <a:rPr lang="en-US" sz="2600" b="1" dirty="0">
                <a:solidFill>
                  <a:srgbClr val="C00000"/>
                </a:solidFill>
              </a:rPr>
              <a:t>Operational risk</a:t>
            </a:r>
            <a:r>
              <a:rPr lang="en-US" sz="2600" dirty="0"/>
              <a:t>, which relates to how a company can withstand various </a:t>
            </a:r>
            <a:r>
              <a:rPr lang="en-US" sz="2600" dirty="0" smtClean="0"/>
              <a:t>events</a:t>
            </a:r>
            <a:endParaRPr lang="en-US" sz="2600"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LO3-7</a:t>
            </a:r>
          </a:p>
        </p:txBody>
      </p:sp>
    </p:spTree>
    <p:extLst>
      <p:ext uri="{BB962C8B-B14F-4D97-AF65-F5344CB8AC3E}">
        <p14:creationId xmlns:p14="http://schemas.microsoft.com/office/powerpoint/2010/main" val="311610079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childTnLst>
                          </p:cTn>
                        </p:par>
                        <p:par>
                          <p:cTn id="21" fill="hold">
                            <p:stCondLst>
                              <p:cond delay="1000"/>
                            </p:stCondLst>
                            <p:childTnLst>
                              <p:par>
                                <p:cTn id="22" presetID="10" presetClass="entr" presetSubtype="0" fill="hold" nodeType="after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fade">
                                      <p:cBhvr>
                                        <p:cTn id="24"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lstStyle/>
          <a:p>
            <a:r>
              <a:rPr lang="en-IN" sz="3200" dirty="0">
                <a:ea typeface="Adobe Fan Heiti Std B"/>
                <a:cs typeface="Adobe Fan Heiti Std B"/>
              </a:rPr>
              <a:t>Balance Sheet: </a:t>
            </a:r>
            <a:r>
              <a:rPr lang="en-US" sz="3200" dirty="0"/>
              <a:t>Usefulness</a:t>
            </a:r>
            <a:endParaRPr lang="en-IN" sz="3200" dirty="0">
              <a:solidFill>
                <a:srgbClr val="002060"/>
              </a:solidFill>
              <a:ea typeface="Adobe Fan Heiti Std B"/>
              <a:cs typeface="Adobe Fan Heiti Std B"/>
            </a:endParaRPr>
          </a:p>
        </p:txBody>
      </p:sp>
      <p:sp>
        <p:nvSpPr>
          <p:cNvPr id="5" name="Content Placeholder 4"/>
          <p:cNvSpPr>
            <a:spLocks noGrp="1"/>
          </p:cNvSpPr>
          <p:nvPr>
            <p:ph idx="1"/>
          </p:nvPr>
        </p:nvSpPr>
        <p:spPr>
          <a:xfrm>
            <a:off x="628650" y="1690690"/>
            <a:ext cx="7886700" cy="4502150"/>
          </a:xfrm>
        </p:spPr>
        <p:txBody>
          <a:bodyPr wrap="square" bIns="0">
            <a:noAutofit/>
          </a:bodyPr>
          <a:lstStyle/>
          <a:p>
            <a:r>
              <a:rPr lang="en-IN" sz="2800" dirty="0"/>
              <a:t>Assets are grouped according to </a:t>
            </a:r>
            <a:r>
              <a:rPr lang="en-IN" sz="2800" b="1" dirty="0">
                <a:solidFill>
                  <a:srgbClr val="C00000"/>
                </a:solidFill>
              </a:rPr>
              <a:t>common </a:t>
            </a:r>
            <a:r>
              <a:rPr lang="en-IN" sz="2800" b="1" dirty="0" smtClean="0">
                <a:solidFill>
                  <a:srgbClr val="C00000"/>
                </a:solidFill>
              </a:rPr>
              <a:t>characteristics</a:t>
            </a:r>
            <a:endParaRPr lang="en-IN" sz="2800" dirty="0"/>
          </a:p>
          <a:p>
            <a:r>
              <a:rPr lang="en-IN" sz="2800" dirty="0"/>
              <a:t>Grouping provides useful information about:</a:t>
            </a:r>
          </a:p>
          <a:p>
            <a:pPr lvl="1">
              <a:buClr>
                <a:schemeClr val="tx1"/>
              </a:buClr>
              <a:buFont typeface="Calibri"/>
              <a:buChar char="–"/>
            </a:pPr>
            <a:r>
              <a:rPr lang="en-IN" sz="2800" b="1" dirty="0" smtClean="0">
                <a:solidFill>
                  <a:srgbClr val="C00000"/>
                </a:solidFill>
              </a:rPr>
              <a:t>Liquidity</a:t>
            </a:r>
            <a:r>
              <a:rPr lang="en-IN" sz="2800" dirty="0" smtClean="0"/>
              <a:t>—the </a:t>
            </a:r>
            <a:r>
              <a:rPr lang="en-IN" sz="2800" dirty="0"/>
              <a:t>ability of a company to convert its assets to </a:t>
            </a:r>
            <a:r>
              <a:rPr lang="en-IN" sz="2800" dirty="0" smtClean="0"/>
              <a:t>cash</a:t>
            </a:r>
            <a:endParaRPr lang="en-IN" sz="2800" dirty="0"/>
          </a:p>
          <a:p>
            <a:pPr lvl="1">
              <a:buClr>
                <a:schemeClr val="tx1"/>
              </a:buClr>
              <a:buFont typeface="Calibri"/>
              <a:buChar char="–"/>
            </a:pPr>
            <a:r>
              <a:rPr lang="en-IN" sz="2800" b="1" dirty="0" smtClean="0">
                <a:solidFill>
                  <a:srgbClr val="C00000"/>
                </a:solidFill>
              </a:rPr>
              <a:t>Long-term solvency</a:t>
            </a:r>
            <a:r>
              <a:rPr lang="en-IN" sz="2800" dirty="0" smtClean="0">
                <a:solidFill>
                  <a:srgbClr val="000000"/>
                </a:solidFill>
              </a:rPr>
              <a:t>—</a:t>
            </a:r>
            <a:r>
              <a:rPr lang="en-IN" sz="2800" dirty="0" smtClean="0"/>
              <a:t>whether </a:t>
            </a:r>
            <a:r>
              <a:rPr lang="en-IN" sz="2800" dirty="0"/>
              <a:t>a company will be able to pay its </a:t>
            </a:r>
            <a:r>
              <a:rPr lang="en-IN" sz="2800" dirty="0" smtClean="0"/>
              <a:t>long-term debts</a:t>
            </a:r>
            <a:endParaRPr lang="en-IN" sz="2800" dirty="0"/>
          </a:p>
          <a:p>
            <a:pPr lvl="2">
              <a:buClr>
                <a:schemeClr val="tx1"/>
              </a:buClr>
            </a:pPr>
            <a:r>
              <a:rPr lang="en-IN" b="1" dirty="0">
                <a:solidFill>
                  <a:srgbClr val="C00000"/>
                </a:solidFill>
              </a:rPr>
              <a:t>Financial </a:t>
            </a:r>
            <a:r>
              <a:rPr lang="en-IN" b="1" dirty="0" smtClean="0">
                <a:solidFill>
                  <a:srgbClr val="C00000"/>
                </a:solidFill>
              </a:rPr>
              <a:t>flexibility</a:t>
            </a:r>
            <a:r>
              <a:rPr lang="en-IN" dirty="0" smtClean="0">
                <a:solidFill>
                  <a:srgbClr val="000000"/>
                </a:solidFill>
              </a:rPr>
              <a:t>—</a:t>
            </a:r>
            <a:r>
              <a:rPr lang="en-IN" dirty="0" smtClean="0"/>
              <a:t>the </a:t>
            </a:r>
            <a:r>
              <a:rPr lang="en-IN" dirty="0"/>
              <a:t>ability of a company to alter cash flows in order to take advantage of unexpected investment opportunities and </a:t>
            </a:r>
            <a:r>
              <a:rPr lang="en-IN" dirty="0" smtClean="0"/>
              <a:t>needs</a:t>
            </a:r>
            <a:endParaRPr lang="en-IN" dirty="0"/>
          </a:p>
        </p:txBody>
      </p:sp>
      <p:sp>
        <p:nvSpPr>
          <p:cNvPr id="9"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LO3-1</a:t>
            </a:r>
          </a:p>
        </p:txBody>
      </p:sp>
    </p:spTree>
    <p:extLst>
      <p:ext uri="{BB962C8B-B14F-4D97-AF65-F5344CB8AC3E}">
        <p14:creationId xmlns:p14="http://schemas.microsoft.com/office/powerpoint/2010/main" val="205083554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5">
                                            <p:txEl>
                                              <p:pRg st="2" end="2"/>
                                            </p:txEl>
                                          </p:spTgt>
                                        </p:tgtEl>
                                        <p:attrNameLst>
                                          <p:attrName>style.visibility</p:attrName>
                                        </p:attrNameLst>
                                      </p:cBhvr>
                                      <p:to>
                                        <p:strVal val="visible"/>
                                      </p:to>
                                    </p:set>
                                    <p:animEffect transition="in" filter="fade">
                                      <p:cBhvr>
                                        <p:cTn id="16" dur="500"/>
                                        <p:tgtEl>
                                          <p:spTgt spid="5">
                                            <p:txEl>
                                              <p:pRg st="2" end="2"/>
                                            </p:txEl>
                                          </p:spTgt>
                                        </p:tgtEl>
                                      </p:cBhvr>
                                    </p:animEffect>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5">
                                            <p:txEl>
                                              <p:pRg st="3" end="3"/>
                                            </p:txEl>
                                          </p:spTgt>
                                        </p:tgtEl>
                                        <p:attrNameLst>
                                          <p:attrName>style.visibility</p:attrName>
                                        </p:attrNameLst>
                                      </p:cBhvr>
                                      <p:to>
                                        <p:strVal val="visible"/>
                                      </p:to>
                                    </p:set>
                                    <p:animEffect transition="in" filter="fade">
                                      <p:cBhvr>
                                        <p:cTn id="20" dur="500"/>
                                        <p:tgtEl>
                                          <p:spTgt spid="5">
                                            <p:txEl>
                                              <p:pRg st="3" end="3"/>
                                            </p:txEl>
                                          </p:spTgt>
                                        </p:tgtEl>
                                      </p:cBhvr>
                                    </p:animEffect>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5">
                                            <p:txEl>
                                              <p:pRg st="4" end="4"/>
                                            </p:txEl>
                                          </p:spTgt>
                                        </p:tgtEl>
                                        <p:attrNameLst>
                                          <p:attrName>style.visibility</p:attrName>
                                        </p:attrNameLst>
                                      </p:cBhvr>
                                      <p:to>
                                        <p:strVal val="visible"/>
                                      </p:to>
                                    </p:set>
                                    <p:animEffect transition="in" filter="fade">
                                      <p:cBhvr>
                                        <p:cTn id="24"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Risk Analysis</a:t>
            </a:r>
          </a:p>
        </p:txBody>
      </p:sp>
      <p:sp>
        <p:nvSpPr>
          <p:cNvPr id="3" name="Content Placeholder 2"/>
          <p:cNvSpPr>
            <a:spLocks noGrp="1"/>
          </p:cNvSpPr>
          <p:nvPr>
            <p:ph idx="1"/>
          </p:nvPr>
        </p:nvSpPr>
        <p:spPr>
          <a:xfrm>
            <a:off x="628650" y="1568952"/>
            <a:ext cx="7886700" cy="4502150"/>
          </a:xfrm>
        </p:spPr>
        <p:txBody>
          <a:bodyPr/>
          <a:lstStyle/>
          <a:p>
            <a:pPr marL="0" indent="0">
              <a:buNone/>
            </a:pPr>
            <a:r>
              <a:rPr lang="en-US" sz="2800" dirty="0"/>
              <a:t>Various tools and techniques are needed to </a:t>
            </a:r>
            <a:r>
              <a:rPr lang="en-US" sz="2800" b="1" dirty="0">
                <a:solidFill>
                  <a:srgbClr val="C00000"/>
                </a:solidFill>
              </a:rPr>
              <a:t>formulate predictions</a:t>
            </a:r>
          </a:p>
          <a:p>
            <a:pPr lvl="1">
              <a:buFont typeface="Calibri"/>
              <a:buChar char="–"/>
            </a:pPr>
            <a:r>
              <a:rPr lang="en-US" sz="2600" dirty="0" smtClean="0"/>
              <a:t>Common methods include:</a:t>
            </a:r>
          </a:p>
          <a:p>
            <a:pPr marL="1428750" lvl="2" indent="-514350">
              <a:buClr>
                <a:schemeClr val="tx1"/>
              </a:buClr>
              <a:buFont typeface="+mj-lt"/>
              <a:buAutoNum type="arabicPeriod"/>
            </a:pPr>
            <a:r>
              <a:rPr lang="en-US" sz="2600" b="1" dirty="0" smtClean="0">
                <a:solidFill>
                  <a:srgbClr val="C00000"/>
                </a:solidFill>
              </a:rPr>
              <a:t>Comparative financial statements</a:t>
            </a:r>
            <a:r>
              <a:rPr lang="en-US" sz="2600" dirty="0">
                <a:solidFill>
                  <a:srgbClr val="000000"/>
                </a:solidFill>
              </a:rPr>
              <a:t>—</a:t>
            </a:r>
            <a:r>
              <a:rPr lang="en-US" sz="2600" dirty="0" smtClean="0"/>
              <a:t>financial statements are presented for the previous two or three years</a:t>
            </a:r>
          </a:p>
          <a:p>
            <a:pPr marL="1428750" lvl="2" indent="-514350">
              <a:buClr>
                <a:schemeClr val="tx1"/>
              </a:buClr>
              <a:buFont typeface="+mj-lt"/>
              <a:buAutoNum type="arabicPeriod"/>
            </a:pPr>
            <a:r>
              <a:rPr lang="en-US" sz="2600" b="1" dirty="0" smtClean="0">
                <a:solidFill>
                  <a:srgbClr val="C00000"/>
                </a:solidFill>
              </a:rPr>
              <a:t>Horizontal analysis</a:t>
            </a:r>
            <a:r>
              <a:rPr lang="en-US" sz="2600" dirty="0">
                <a:solidFill>
                  <a:srgbClr val="000000"/>
                </a:solidFill>
              </a:rPr>
              <a:t>—</a:t>
            </a:r>
            <a:r>
              <a:rPr lang="en-US" sz="2600" dirty="0" smtClean="0"/>
              <a:t>each item is presented as a percentage of a base year amount</a:t>
            </a:r>
          </a:p>
          <a:p>
            <a:pPr marL="1428750" lvl="2" indent="-514350">
              <a:buClr>
                <a:schemeClr val="tx1"/>
              </a:buClr>
              <a:buFont typeface="+mj-lt"/>
              <a:buAutoNum type="arabicPeriod"/>
            </a:pPr>
            <a:r>
              <a:rPr lang="en-US" sz="2600" b="1" dirty="0" smtClean="0">
                <a:solidFill>
                  <a:srgbClr val="C00000"/>
                </a:solidFill>
              </a:rPr>
              <a:t>Vertical analysis</a:t>
            </a:r>
            <a:r>
              <a:rPr lang="en-US" sz="2600" dirty="0">
                <a:solidFill>
                  <a:srgbClr val="000000"/>
                </a:solidFill>
              </a:rPr>
              <a:t>—</a:t>
            </a:r>
            <a:r>
              <a:rPr lang="en-US" sz="2600" dirty="0" smtClean="0"/>
              <a:t>each item is presented as a percentage of a total</a:t>
            </a:r>
          </a:p>
          <a:p>
            <a:pPr marL="1428750" lvl="2" indent="-514350">
              <a:buClr>
                <a:schemeClr val="tx1"/>
              </a:buClr>
              <a:buFont typeface="+mj-lt"/>
              <a:buAutoNum type="arabicPeriod"/>
            </a:pPr>
            <a:r>
              <a:rPr lang="en-US" sz="2600" b="1" dirty="0" smtClean="0">
                <a:solidFill>
                  <a:srgbClr val="C00000"/>
                </a:solidFill>
              </a:rPr>
              <a:t>Ratio analysis</a:t>
            </a:r>
            <a:r>
              <a:rPr lang="en-US" sz="2600" dirty="0">
                <a:solidFill>
                  <a:srgbClr val="000000"/>
                </a:solidFill>
              </a:rPr>
              <a:t>—</a:t>
            </a:r>
            <a:r>
              <a:rPr lang="en-US" sz="2600" dirty="0" smtClean="0"/>
              <a:t>financial statement items are converted to ratios</a:t>
            </a:r>
            <a:endParaRPr lang="en-US" sz="2600"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LO3-7</a:t>
            </a:r>
          </a:p>
        </p:txBody>
      </p:sp>
    </p:spTree>
    <p:extLst>
      <p:ext uri="{BB962C8B-B14F-4D97-AF65-F5344CB8AC3E}">
        <p14:creationId xmlns:p14="http://schemas.microsoft.com/office/powerpoint/2010/main" val="342307284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solidFill>
            <a:srgbClr val="F2F2F2"/>
          </a:solidFill>
        </p:spPr>
        <p:txBody>
          <a:bodyPr/>
          <a:lstStyle/>
          <a:p>
            <a:pPr marL="0" lvl="0" indent="0">
              <a:spcAft>
                <a:spcPts val="1200"/>
              </a:spcAft>
              <a:buClr>
                <a:srgbClr val="3333CC"/>
              </a:buClr>
              <a:buNone/>
            </a:pPr>
            <a:r>
              <a:rPr lang="en-US" sz="2400" kern="0" dirty="0">
                <a:solidFill>
                  <a:srgbClr val="000000"/>
                </a:solidFill>
              </a:rPr>
              <a:t>Which of the following describes </a:t>
            </a:r>
            <a:r>
              <a:rPr lang="en-US" sz="2400" dirty="0"/>
              <a:t>the risk that the company cannot pay its obligations when they come due?</a:t>
            </a:r>
            <a:endParaRPr lang="en-US" sz="2400" kern="0" dirty="0">
              <a:solidFill>
                <a:srgbClr val="000000"/>
              </a:solidFill>
            </a:endParaRPr>
          </a:p>
          <a:p>
            <a:pPr marL="457200" lvl="0" indent="-457200">
              <a:buFont typeface="+mj-lt"/>
              <a:buAutoNum type="alphaLcPeriod"/>
            </a:pPr>
            <a:r>
              <a:rPr lang="en-US" sz="2400" kern="0" dirty="0">
                <a:solidFill>
                  <a:srgbClr val="000000"/>
                </a:solidFill>
              </a:rPr>
              <a:t>Operational </a:t>
            </a:r>
            <a:r>
              <a:rPr lang="en-US" sz="2400" kern="0" dirty="0" smtClean="0">
                <a:solidFill>
                  <a:srgbClr val="000000"/>
                </a:solidFill>
              </a:rPr>
              <a:t>risk</a:t>
            </a:r>
            <a:endParaRPr lang="en-US" sz="2400" kern="0" dirty="0">
              <a:solidFill>
                <a:srgbClr val="000000"/>
              </a:solidFill>
            </a:endParaRPr>
          </a:p>
          <a:p>
            <a:pPr marL="457200" lvl="0" indent="-457200">
              <a:buFont typeface="+mj-lt"/>
              <a:buAutoNum type="alphaLcPeriod"/>
            </a:pPr>
            <a:r>
              <a:rPr lang="en-US" sz="2400" kern="0" dirty="0" smtClean="0">
                <a:solidFill>
                  <a:srgbClr val="000000"/>
                </a:solidFill>
              </a:rPr>
              <a:t>Cash </a:t>
            </a:r>
            <a:r>
              <a:rPr lang="en-US" sz="2400" kern="0" dirty="0">
                <a:solidFill>
                  <a:srgbClr val="000000"/>
                </a:solidFill>
              </a:rPr>
              <a:t>management </a:t>
            </a:r>
            <a:r>
              <a:rPr lang="en-US" sz="2400" kern="0" dirty="0" smtClean="0">
                <a:solidFill>
                  <a:srgbClr val="000000"/>
                </a:solidFill>
              </a:rPr>
              <a:t>risk </a:t>
            </a:r>
            <a:endParaRPr lang="en-US" sz="2400" kern="0" dirty="0">
              <a:solidFill>
                <a:srgbClr val="000000"/>
              </a:solidFill>
            </a:endParaRPr>
          </a:p>
          <a:p>
            <a:pPr marL="457200" lvl="0" indent="-457200">
              <a:buFont typeface="+mj-lt"/>
              <a:buAutoNum type="alphaLcPeriod"/>
            </a:pPr>
            <a:r>
              <a:rPr lang="en-US" sz="2400" kern="0" dirty="0">
                <a:solidFill>
                  <a:srgbClr val="000000"/>
                </a:solidFill>
              </a:rPr>
              <a:t>Horizontal </a:t>
            </a:r>
            <a:r>
              <a:rPr lang="en-US" sz="2400" kern="0" dirty="0" smtClean="0">
                <a:solidFill>
                  <a:srgbClr val="000000"/>
                </a:solidFill>
              </a:rPr>
              <a:t>risk</a:t>
            </a:r>
            <a:endParaRPr lang="en-US" sz="2400" kern="0" dirty="0">
              <a:solidFill>
                <a:srgbClr val="000000"/>
              </a:solidFill>
            </a:endParaRPr>
          </a:p>
          <a:p>
            <a:pPr marL="457200" lvl="0" indent="-457200">
              <a:buFont typeface="+mj-lt"/>
              <a:buAutoNum type="alphaLcPeriod"/>
            </a:pPr>
            <a:r>
              <a:rPr lang="en-US" sz="2400" kern="0" dirty="0">
                <a:solidFill>
                  <a:srgbClr val="000000"/>
                </a:solidFill>
              </a:rPr>
              <a:t>Default </a:t>
            </a:r>
            <a:r>
              <a:rPr lang="en-US" sz="2400" kern="0" dirty="0" smtClean="0">
                <a:solidFill>
                  <a:srgbClr val="000000"/>
                </a:solidFill>
              </a:rPr>
              <a:t>risk</a:t>
            </a:r>
            <a:endParaRPr lang="en-US" sz="2400" kern="0" dirty="0">
              <a:solidFill>
                <a:srgbClr val="000000"/>
              </a:solidFill>
              <a:latin typeface="Tahoma"/>
            </a:endParaRPr>
          </a:p>
          <a:p>
            <a:pPr marL="0" indent="0">
              <a:buNone/>
            </a:pPr>
            <a:endParaRPr lang="en-US"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LO3-7</a:t>
            </a:r>
          </a:p>
        </p:txBody>
      </p:sp>
      <p:sp>
        <p:nvSpPr>
          <p:cNvPr id="11" name="Oval 10"/>
          <p:cNvSpPr/>
          <p:nvPr/>
        </p:nvSpPr>
        <p:spPr bwMode="auto">
          <a:xfrm>
            <a:off x="763250" y="3790384"/>
            <a:ext cx="381000" cy="371473"/>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Rectangle 2"/>
          <p:cNvSpPr txBox="1">
            <a:spLocks noChangeArrowheads="1"/>
          </p:cNvSpPr>
          <p:nvPr/>
        </p:nvSpPr>
        <p:spPr bwMode="auto">
          <a:xfrm>
            <a:off x="874604" y="136115"/>
            <a:ext cx="8013600" cy="94174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1" fontAlgn="base" hangingPunct="1">
              <a:lnSpc>
                <a:spcPct val="90000"/>
              </a:lnSpc>
              <a:spcBef>
                <a:spcPct val="0"/>
              </a:spcBef>
              <a:spcAft>
                <a:spcPct val="0"/>
              </a:spcAft>
              <a:defRPr sz="4400" kern="1200">
                <a:solidFill>
                  <a:srgbClr val="0070C0"/>
                </a:solidFill>
                <a:latin typeface="+mn-lt"/>
                <a:ea typeface="+mj-ea"/>
                <a:cs typeface="+mj-cs"/>
              </a:defRPr>
            </a:lvl1pPr>
            <a:lvl2pPr algn="l" rtl="0" eaLnBrk="1" fontAlgn="base" hangingPunct="1">
              <a:lnSpc>
                <a:spcPct val="90000"/>
              </a:lnSpc>
              <a:spcBef>
                <a:spcPct val="0"/>
              </a:spcBef>
              <a:spcAft>
                <a:spcPct val="0"/>
              </a:spcAft>
              <a:defRPr sz="4400">
                <a:solidFill>
                  <a:schemeClr val="tx1"/>
                </a:solidFill>
                <a:latin typeface="Calibri Light" pitchFamily="34" charset="0"/>
              </a:defRPr>
            </a:lvl2pPr>
            <a:lvl3pPr algn="l" rtl="0" eaLnBrk="1" fontAlgn="base" hangingPunct="1">
              <a:lnSpc>
                <a:spcPct val="90000"/>
              </a:lnSpc>
              <a:spcBef>
                <a:spcPct val="0"/>
              </a:spcBef>
              <a:spcAft>
                <a:spcPct val="0"/>
              </a:spcAft>
              <a:defRPr sz="4400">
                <a:solidFill>
                  <a:schemeClr val="tx1"/>
                </a:solidFill>
                <a:latin typeface="Calibri Light" pitchFamily="34" charset="0"/>
              </a:defRPr>
            </a:lvl3pPr>
            <a:lvl4pPr algn="l" rtl="0" eaLnBrk="1" fontAlgn="base" hangingPunct="1">
              <a:lnSpc>
                <a:spcPct val="90000"/>
              </a:lnSpc>
              <a:spcBef>
                <a:spcPct val="0"/>
              </a:spcBef>
              <a:spcAft>
                <a:spcPct val="0"/>
              </a:spcAft>
              <a:defRPr sz="4400">
                <a:solidFill>
                  <a:schemeClr val="tx1"/>
                </a:solidFill>
                <a:latin typeface="Calibri Light" pitchFamily="34" charset="0"/>
              </a:defRPr>
            </a:lvl4pPr>
            <a:lvl5pPr algn="l" rtl="0" eaLnBrk="1" fontAlgn="base" hangingPunct="1">
              <a:lnSpc>
                <a:spcPct val="90000"/>
              </a:lnSpc>
              <a:spcBef>
                <a:spcPct val="0"/>
              </a:spcBef>
              <a:spcAft>
                <a:spcPct val="0"/>
              </a:spcAft>
              <a:defRPr sz="4400">
                <a:solidFill>
                  <a:schemeClr val="tx1"/>
                </a:solidFill>
                <a:latin typeface="Calibri Light" pitchFamily="34" charset="0"/>
              </a:defRPr>
            </a:lvl5pPr>
            <a:lvl6pPr marL="457200" algn="l" rtl="0" eaLnBrk="1" fontAlgn="base" hangingPunct="1">
              <a:lnSpc>
                <a:spcPct val="90000"/>
              </a:lnSpc>
              <a:spcBef>
                <a:spcPct val="0"/>
              </a:spcBef>
              <a:spcAft>
                <a:spcPct val="0"/>
              </a:spcAft>
              <a:defRPr sz="4400">
                <a:solidFill>
                  <a:schemeClr val="tx1"/>
                </a:solidFill>
                <a:latin typeface="Calibri Light" pitchFamily="34" charset="0"/>
              </a:defRPr>
            </a:lvl6pPr>
            <a:lvl7pPr marL="914400" algn="l" rtl="0" eaLnBrk="1" fontAlgn="base" hangingPunct="1">
              <a:lnSpc>
                <a:spcPct val="90000"/>
              </a:lnSpc>
              <a:spcBef>
                <a:spcPct val="0"/>
              </a:spcBef>
              <a:spcAft>
                <a:spcPct val="0"/>
              </a:spcAft>
              <a:defRPr sz="4400">
                <a:solidFill>
                  <a:schemeClr val="tx1"/>
                </a:solidFill>
                <a:latin typeface="Calibri Light" pitchFamily="34" charset="0"/>
              </a:defRPr>
            </a:lvl7pPr>
            <a:lvl8pPr marL="1371600" algn="l" rtl="0" eaLnBrk="1" fontAlgn="base" hangingPunct="1">
              <a:lnSpc>
                <a:spcPct val="90000"/>
              </a:lnSpc>
              <a:spcBef>
                <a:spcPct val="0"/>
              </a:spcBef>
              <a:spcAft>
                <a:spcPct val="0"/>
              </a:spcAft>
              <a:defRPr sz="4400">
                <a:solidFill>
                  <a:schemeClr val="tx1"/>
                </a:solidFill>
                <a:latin typeface="Calibri Light" pitchFamily="34" charset="0"/>
              </a:defRPr>
            </a:lvl8pPr>
            <a:lvl9pPr marL="1828800" algn="l" rtl="0" eaLnBrk="1" fontAlgn="base" hangingPunct="1">
              <a:lnSpc>
                <a:spcPct val="90000"/>
              </a:lnSpc>
              <a:spcBef>
                <a:spcPct val="0"/>
              </a:spcBef>
              <a:spcAft>
                <a:spcPct val="0"/>
              </a:spcAft>
              <a:defRPr sz="4400">
                <a:solidFill>
                  <a:schemeClr val="tx1"/>
                </a:solidFill>
                <a:latin typeface="Calibri Light" pitchFamily="34" charset="0"/>
              </a:defRPr>
            </a:lvl9pPr>
          </a:lstStyle>
          <a:p>
            <a:pPr algn="ctr"/>
            <a:r>
              <a:rPr lang="en-US" altLang="en-US" sz="3200" b="1" dirty="0"/>
              <a:t>Concept </a:t>
            </a:r>
            <a:r>
              <a:rPr lang="en-US" altLang="en-US" sz="3200" b="1" dirty="0" smtClean="0"/>
              <a:t>Check: Risk</a:t>
            </a:r>
            <a:endParaRPr lang="en-US" altLang="en-US" sz="3200" b="1" dirty="0"/>
          </a:p>
        </p:txBody>
      </p:sp>
      <p:sp>
        <p:nvSpPr>
          <p:cNvPr id="6" name="TextBox 5"/>
          <p:cNvSpPr txBox="1"/>
          <p:nvPr/>
        </p:nvSpPr>
        <p:spPr>
          <a:xfrm>
            <a:off x="761998" y="4647732"/>
            <a:ext cx="8001001" cy="923330"/>
          </a:xfrm>
          <a:prstGeom prst="rect">
            <a:avLst/>
          </a:prstGeom>
          <a:solidFill>
            <a:srgbClr val="FDEADA"/>
          </a:solidFill>
          <a:ln w="6350">
            <a:solidFill>
              <a:srgbClr val="000000"/>
            </a:solidFill>
          </a:ln>
        </p:spPr>
        <p:txBody>
          <a:bodyPr wrap="square" rtlCol="0">
            <a:spAutoFit/>
          </a:bodyPr>
          <a:lstStyle/>
          <a:p>
            <a:pPr marL="0" lvl="1">
              <a:buClr>
                <a:schemeClr val="tx1"/>
              </a:buClr>
            </a:pPr>
            <a:r>
              <a:rPr lang="en-US" kern="0" noProof="0" dirty="0" smtClean="0">
                <a:solidFill>
                  <a:srgbClr val="000000"/>
                </a:solidFill>
                <a:latin typeface="+mn-lt"/>
                <a:cs typeface="+mn-cs"/>
              </a:rPr>
              <a:t>The </a:t>
            </a:r>
            <a:r>
              <a:rPr lang="en-US" kern="0" dirty="0" smtClean="0">
                <a:solidFill>
                  <a:srgbClr val="000000"/>
                </a:solidFill>
                <a:latin typeface="+mn-lt"/>
                <a:cs typeface="+mn-cs"/>
              </a:rPr>
              <a:t>correct answer is </a:t>
            </a:r>
            <a:r>
              <a:rPr lang="en-US" i="1" kern="0" dirty="0" smtClean="0">
                <a:solidFill>
                  <a:srgbClr val="000000"/>
                </a:solidFill>
                <a:latin typeface="+mn-lt"/>
                <a:cs typeface="+mn-cs"/>
              </a:rPr>
              <a:t>d</a:t>
            </a:r>
            <a:r>
              <a:rPr lang="en-US" kern="0" dirty="0" smtClean="0">
                <a:solidFill>
                  <a:srgbClr val="000000"/>
                </a:solidFill>
                <a:latin typeface="+mn-lt"/>
                <a:cs typeface="+mn-cs"/>
              </a:rPr>
              <a:t>. </a:t>
            </a:r>
            <a:r>
              <a:rPr lang="en-US" kern="0" noProof="0" dirty="0" smtClean="0">
                <a:solidFill>
                  <a:srgbClr val="000000"/>
                </a:solidFill>
                <a:latin typeface="+mn-lt"/>
                <a:cs typeface="+mn-cs"/>
              </a:rPr>
              <a:t>Defaul</a:t>
            </a:r>
            <a:r>
              <a:rPr lang="en-US" kern="0" dirty="0" smtClean="0">
                <a:solidFill>
                  <a:srgbClr val="000000"/>
                </a:solidFill>
                <a:latin typeface="+mn-lt"/>
                <a:cs typeface="+mn-cs"/>
              </a:rPr>
              <a:t>t </a:t>
            </a:r>
            <a:r>
              <a:rPr lang="en-US" kern="0" dirty="0">
                <a:solidFill>
                  <a:srgbClr val="000000"/>
                </a:solidFill>
                <a:latin typeface="+mn-lt"/>
                <a:cs typeface="+mn-cs"/>
              </a:rPr>
              <a:t>risk describes the risk the company cannot pay its obligations when they come due, </a:t>
            </a:r>
            <a:r>
              <a:rPr lang="en-US" kern="0" dirty="0" smtClean="0">
                <a:solidFill>
                  <a:srgbClr val="000000"/>
                </a:solidFill>
                <a:latin typeface="+mn-lt"/>
                <a:cs typeface="+mn-cs"/>
              </a:rPr>
              <a:t>and operational </a:t>
            </a:r>
            <a:r>
              <a:rPr lang="en-US" kern="0" dirty="0">
                <a:solidFill>
                  <a:srgbClr val="000000"/>
                </a:solidFill>
                <a:latin typeface="+mn-lt"/>
                <a:cs typeface="+mn-cs"/>
              </a:rPr>
              <a:t>risk relates to how a company can withstand various events.</a:t>
            </a:r>
          </a:p>
        </p:txBody>
      </p:sp>
    </p:spTree>
    <p:extLst>
      <p:ext uri="{BB962C8B-B14F-4D97-AF65-F5344CB8AC3E}">
        <p14:creationId xmlns:p14="http://schemas.microsoft.com/office/powerpoint/2010/main" val="3469075754"/>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14:bounceEnd="20000">
                                          <p:cBhvr additive="base">
                                            <p:cTn id="7" dur="2000" fill="hold"/>
                                            <p:tgtEl>
                                              <p:spTgt spid="11"/>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11"/>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6"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2000" fill="hold"/>
                                            <p:tgtEl>
                                              <p:spTgt spid="11"/>
                                            </p:tgtEl>
                                            <p:attrNameLst>
                                              <p:attrName>ppt_x</p:attrName>
                                            </p:attrNameLst>
                                          </p:cBhvr>
                                          <p:tavLst>
                                            <p:tav tm="0">
                                              <p:val>
                                                <p:strVal val="1+#ppt_w/2"/>
                                              </p:val>
                                            </p:tav>
                                            <p:tav tm="100000">
                                              <p:val>
                                                <p:strVal val="#ppt_x"/>
                                              </p:val>
                                            </p:tav>
                                          </p:tavLst>
                                        </p:anim>
                                        <p:anim calcmode="lin" valueType="num">
                                          <p:cBhvr additive="base">
                                            <p:cTn id="8" dur="2000" fill="hold"/>
                                            <p:tgtEl>
                                              <p:spTgt spid="11"/>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6" grpId="0" animBg="1"/>
        </p:bldLst>
      </p:timing>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Liquidity Ratios</a:t>
            </a:r>
          </a:p>
        </p:txBody>
      </p:sp>
      <p:sp>
        <p:nvSpPr>
          <p:cNvPr id="3" name="Content Placeholder 2"/>
          <p:cNvSpPr>
            <a:spLocks noGrp="1"/>
          </p:cNvSpPr>
          <p:nvPr>
            <p:ph idx="1"/>
          </p:nvPr>
        </p:nvSpPr>
        <p:spPr/>
        <p:txBody>
          <a:bodyPr/>
          <a:lstStyle/>
          <a:p>
            <a:pPr>
              <a:buClr>
                <a:schemeClr val="tx1"/>
              </a:buClr>
            </a:pPr>
            <a:r>
              <a:rPr lang="en-US" b="1" dirty="0" smtClean="0">
                <a:solidFill>
                  <a:srgbClr val="C00000"/>
                </a:solidFill>
              </a:rPr>
              <a:t>Liquidity</a:t>
            </a:r>
            <a:r>
              <a:rPr lang="en-US" dirty="0" smtClean="0"/>
              <a:t>—refers to the</a:t>
            </a:r>
            <a:r>
              <a:rPr lang="en-US" b="1" dirty="0" smtClean="0"/>
              <a:t> </a:t>
            </a:r>
            <a:r>
              <a:rPr lang="en-IN" dirty="0"/>
              <a:t>readiness of assets to be converted to cash</a:t>
            </a:r>
            <a:endParaRPr lang="en-IN" dirty="0" smtClean="0"/>
          </a:p>
          <a:p>
            <a:r>
              <a:rPr lang="en-US" dirty="0" smtClean="0"/>
              <a:t>Common measures </a:t>
            </a:r>
            <a:r>
              <a:rPr lang="en-US" dirty="0"/>
              <a:t>of liquidity </a:t>
            </a:r>
            <a:r>
              <a:rPr lang="en-US" dirty="0" smtClean="0"/>
              <a:t>are:</a:t>
            </a:r>
          </a:p>
          <a:p>
            <a:endParaRPr lang="en-US" dirty="0"/>
          </a:p>
          <a:p>
            <a:endParaRPr lang="en-US" dirty="0" smtClean="0"/>
          </a:p>
          <a:p>
            <a:pPr marL="0" indent="0">
              <a:buNone/>
            </a:pPr>
            <a:endParaRPr lang="en-US" dirty="0"/>
          </a:p>
          <a:p>
            <a:endParaRPr lang="en-IN" dirty="0" smtClean="0"/>
          </a:p>
          <a:p>
            <a:endParaRPr lang="en-IN" dirty="0" smtClean="0"/>
          </a:p>
          <a:p>
            <a:r>
              <a:rPr lang="en-IN" dirty="0" smtClean="0"/>
              <a:t>These ratios provide </a:t>
            </a:r>
            <a:r>
              <a:rPr lang="en-IN" dirty="0"/>
              <a:t>information about a company’s ability to pay its </a:t>
            </a:r>
            <a:r>
              <a:rPr lang="en-IN" b="1" dirty="0">
                <a:solidFill>
                  <a:srgbClr val="C00000"/>
                </a:solidFill>
              </a:rPr>
              <a:t>short-term</a:t>
            </a:r>
            <a:r>
              <a:rPr lang="en-IN" dirty="0"/>
              <a:t> </a:t>
            </a:r>
            <a:r>
              <a:rPr lang="en-IN" dirty="0" smtClean="0"/>
              <a:t>obligations</a:t>
            </a:r>
            <a:endParaRPr lang="en-US" dirty="0" smtClean="0"/>
          </a:p>
          <a:p>
            <a:pPr marL="0" indent="0">
              <a:buNone/>
            </a:pPr>
            <a:endParaRPr lang="en-US"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smtClean="0"/>
              <a:t>LO3-8</a:t>
            </a:r>
            <a:endParaRPr lang="en-IN" dirty="0"/>
          </a:p>
        </p:txBody>
      </p:sp>
      <p:sp>
        <p:nvSpPr>
          <p:cNvPr id="12" name="Rectangle 11"/>
          <p:cNvSpPr/>
          <p:nvPr/>
        </p:nvSpPr>
        <p:spPr>
          <a:xfrm>
            <a:off x="3179044" y="3050912"/>
            <a:ext cx="2055827" cy="3955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smtClean="0">
                <a:solidFill>
                  <a:srgbClr val="0070C0"/>
                </a:solidFill>
              </a:rPr>
              <a:t>Current ratio</a:t>
            </a:r>
            <a:endParaRPr lang="en-US" sz="2600" b="1" dirty="0">
              <a:solidFill>
                <a:srgbClr val="0070C0"/>
              </a:solidFill>
            </a:endParaRPr>
          </a:p>
        </p:txBody>
      </p:sp>
      <p:sp>
        <p:nvSpPr>
          <p:cNvPr id="13" name="Rectangle 12"/>
          <p:cNvSpPr/>
          <p:nvPr/>
        </p:nvSpPr>
        <p:spPr>
          <a:xfrm>
            <a:off x="5796512" y="2914066"/>
            <a:ext cx="2176272" cy="3749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a:solidFill>
                  <a:srgbClr val="0070C0"/>
                </a:solidFill>
              </a:rPr>
              <a:t>Current assets</a:t>
            </a:r>
          </a:p>
        </p:txBody>
      </p:sp>
      <p:sp>
        <p:nvSpPr>
          <p:cNvPr id="14" name="Rectangle 13"/>
          <p:cNvSpPr/>
          <p:nvPr/>
        </p:nvSpPr>
        <p:spPr>
          <a:xfrm>
            <a:off x="5606571" y="3362222"/>
            <a:ext cx="2682355" cy="3438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a:solidFill>
                  <a:srgbClr val="0070C0"/>
                </a:solidFill>
              </a:rPr>
              <a:t>Current liabilities</a:t>
            </a:r>
          </a:p>
        </p:txBody>
      </p:sp>
      <p:cxnSp>
        <p:nvCxnSpPr>
          <p:cNvPr id="16" name="Straight Connector 15"/>
          <p:cNvCxnSpPr/>
          <p:nvPr/>
        </p:nvCxnSpPr>
        <p:spPr>
          <a:xfrm>
            <a:off x="5825266" y="3296876"/>
            <a:ext cx="2212848" cy="0"/>
          </a:xfrm>
          <a:prstGeom prst="line">
            <a:avLst/>
          </a:prstGeom>
          <a:ln w="28575">
            <a:solidFill>
              <a:srgbClr val="004373"/>
            </a:solidFill>
          </a:ln>
        </p:spPr>
        <p:style>
          <a:lnRef idx="1">
            <a:schemeClr val="accent1"/>
          </a:lnRef>
          <a:fillRef idx="0">
            <a:schemeClr val="accent1"/>
          </a:fillRef>
          <a:effectRef idx="0">
            <a:schemeClr val="accent1"/>
          </a:effectRef>
          <a:fontRef idx="minor">
            <a:schemeClr val="tx1"/>
          </a:fontRef>
        </p:style>
      </p:cxnSp>
      <p:sp>
        <p:nvSpPr>
          <p:cNvPr id="17" name="Rectangle 16"/>
          <p:cNvSpPr/>
          <p:nvPr/>
        </p:nvSpPr>
        <p:spPr>
          <a:xfrm>
            <a:off x="5164354" y="3178096"/>
            <a:ext cx="267128" cy="1798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smtClean="0">
                <a:solidFill>
                  <a:srgbClr val="0070C0"/>
                </a:solidFill>
              </a:rPr>
              <a:t>=</a:t>
            </a:r>
            <a:endParaRPr lang="en-US" sz="2600" b="1" dirty="0">
              <a:solidFill>
                <a:srgbClr val="0070C0"/>
              </a:solidFill>
            </a:endParaRPr>
          </a:p>
        </p:txBody>
      </p:sp>
      <p:sp>
        <p:nvSpPr>
          <p:cNvPr id="18" name="Rectangle 17"/>
          <p:cNvSpPr/>
          <p:nvPr/>
        </p:nvSpPr>
        <p:spPr>
          <a:xfrm>
            <a:off x="987299" y="4148431"/>
            <a:ext cx="4281123" cy="5462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a:solidFill>
                  <a:srgbClr val="0070C0"/>
                </a:solidFill>
              </a:rPr>
              <a:t>Acid-test ratio (or </a:t>
            </a:r>
            <a:r>
              <a:rPr lang="en-US" sz="2600" b="1" dirty="0" smtClean="0">
                <a:solidFill>
                  <a:srgbClr val="0070C0"/>
                </a:solidFill>
              </a:rPr>
              <a:t>quick ratio</a:t>
            </a:r>
            <a:r>
              <a:rPr lang="en-US" sz="2600" b="1" dirty="0">
                <a:solidFill>
                  <a:srgbClr val="0070C0"/>
                </a:solidFill>
              </a:rPr>
              <a:t>)</a:t>
            </a:r>
          </a:p>
        </p:txBody>
      </p:sp>
      <p:sp>
        <p:nvSpPr>
          <p:cNvPr id="19" name="Rectangle 18"/>
          <p:cNvSpPr/>
          <p:nvPr/>
        </p:nvSpPr>
        <p:spPr>
          <a:xfrm>
            <a:off x="5878323" y="4072341"/>
            <a:ext cx="2174366" cy="3699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smtClean="0">
                <a:solidFill>
                  <a:srgbClr val="0070C0"/>
                </a:solidFill>
              </a:rPr>
              <a:t>Quick </a:t>
            </a:r>
            <a:r>
              <a:rPr lang="en-US" sz="2600" b="1" dirty="0">
                <a:solidFill>
                  <a:srgbClr val="0070C0"/>
                </a:solidFill>
              </a:rPr>
              <a:t>assets</a:t>
            </a:r>
          </a:p>
        </p:txBody>
      </p:sp>
      <p:sp>
        <p:nvSpPr>
          <p:cNvPr id="20" name="Rectangle 19"/>
          <p:cNvSpPr/>
          <p:nvPr/>
        </p:nvSpPr>
        <p:spPr>
          <a:xfrm>
            <a:off x="5674933" y="4507619"/>
            <a:ext cx="2679192" cy="3474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a:solidFill>
                  <a:srgbClr val="0070C0"/>
                </a:solidFill>
              </a:rPr>
              <a:t>Current </a:t>
            </a:r>
            <a:r>
              <a:rPr lang="en-US" sz="2600" b="1" dirty="0" smtClean="0">
                <a:solidFill>
                  <a:srgbClr val="0070C0"/>
                </a:solidFill>
              </a:rPr>
              <a:t>liabilities</a:t>
            </a:r>
            <a:endParaRPr lang="en-US" sz="2600" b="1" dirty="0">
              <a:solidFill>
                <a:srgbClr val="0070C0"/>
              </a:solidFill>
            </a:endParaRPr>
          </a:p>
        </p:txBody>
      </p:sp>
      <p:cxnSp>
        <p:nvCxnSpPr>
          <p:cNvPr id="21" name="Straight Connector 20"/>
          <p:cNvCxnSpPr/>
          <p:nvPr/>
        </p:nvCxnSpPr>
        <p:spPr>
          <a:xfrm>
            <a:off x="5822720" y="4442273"/>
            <a:ext cx="2211970" cy="0"/>
          </a:xfrm>
          <a:prstGeom prst="line">
            <a:avLst/>
          </a:prstGeom>
          <a:ln w="28575">
            <a:solidFill>
              <a:srgbClr val="004373"/>
            </a:solidFill>
          </a:ln>
        </p:spPr>
        <p:style>
          <a:lnRef idx="1">
            <a:schemeClr val="accent1"/>
          </a:lnRef>
          <a:fillRef idx="0">
            <a:schemeClr val="accent1"/>
          </a:fillRef>
          <a:effectRef idx="0">
            <a:schemeClr val="accent1"/>
          </a:effectRef>
          <a:fontRef idx="minor">
            <a:schemeClr val="tx1"/>
          </a:fontRef>
        </p:style>
      </p:cxnSp>
      <p:sp>
        <p:nvSpPr>
          <p:cNvPr id="22" name="Rectangle 21"/>
          <p:cNvSpPr/>
          <p:nvPr/>
        </p:nvSpPr>
        <p:spPr>
          <a:xfrm>
            <a:off x="5172583" y="4336940"/>
            <a:ext cx="267128" cy="1798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smtClean="0">
                <a:solidFill>
                  <a:srgbClr val="0070C0"/>
                </a:solidFill>
              </a:rPr>
              <a:t>=</a:t>
            </a:r>
            <a:endParaRPr lang="en-US" sz="2600" b="1" dirty="0">
              <a:solidFill>
                <a:srgbClr val="0070C0"/>
              </a:solidFill>
            </a:endParaRPr>
          </a:p>
        </p:txBody>
      </p:sp>
    </p:spTree>
    <p:extLst>
      <p:ext uri="{BB962C8B-B14F-4D97-AF65-F5344CB8AC3E}">
        <p14:creationId xmlns:p14="http://schemas.microsoft.com/office/powerpoint/2010/main" val="220377482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par>
                                <p:cTn id="23" presetID="10" presetClass="entr" presetSubtype="0"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500"/>
                                        <p:tgtEl>
                                          <p:spTgt spid="16"/>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childTnLst>
                                </p:cTn>
                              </p:par>
                            </p:childTnLst>
                          </p:cTn>
                        </p:par>
                        <p:par>
                          <p:cTn id="29" fill="hold">
                            <p:stCondLst>
                              <p:cond delay="1000"/>
                            </p:stCondLst>
                            <p:childTnLst>
                              <p:par>
                                <p:cTn id="30" presetID="10" presetClass="entr" presetSubtype="0"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500"/>
                                        <p:tgtEl>
                                          <p:spTgt spid="22"/>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500"/>
                                        <p:tgtEl>
                                          <p:spTgt spid="19"/>
                                        </p:tgtEl>
                                      </p:cBhvr>
                                    </p:animEffect>
                                  </p:childTnLst>
                                </p:cTn>
                              </p:par>
                              <p:par>
                                <p:cTn id="39" presetID="10" presetClass="entr" presetSubtype="0" fill="hold" nodeType="with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fade">
                                      <p:cBhvr>
                                        <p:cTn id="41" dur="500"/>
                                        <p:tgtEl>
                                          <p:spTgt spid="21"/>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fade">
                                      <p:cBhvr>
                                        <p:cTn id="44" dur="500"/>
                                        <p:tgtEl>
                                          <p:spTgt spid="20"/>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Effect transition="in" filter="fade">
                                      <p:cBhvr>
                                        <p:cTn id="49"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7" grpId="0"/>
      <p:bldP spid="18" grpId="0"/>
      <p:bldP spid="19" grpId="0"/>
      <p:bldP spid="20" grpId="0"/>
      <p:bldP spid="22"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Current Ratio</a:t>
            </a:r>
          </a:p>
        </p:txBody>
      </p:sp>
      <p:sp>
        <p:nvSpPr>
          <p:cNvPr id="3" name="Content Placeholder 2"/>
          <p:cNvSpPr>
            <a:spLocks noGrp="1"/>
          </p:cNvSpPr>
          <p:nvPr>
            <p:ph idx="1"/>
          </p:nvPr>
        </p:nvSpPr>
        <p:spPr>
          <a:xfrm>
            <a:off x="628650" y="1359877"/>
            <a:ext cx="7886700" cy="4194175"/>
          </a:xfrm>
        </p:spPr>
        <p:txBody>
          <a:bodyPr/>
          <a:lstStyle/>
          <a:p>
            <a:pPr marL="457200" lvl="1" indent="-457200">
              <a:spcBef>
                <a:spcPts val="1000"/>
              </a:spcBef>
              <a:buFont typeface="Arial" panose="020B0604020202020204" pitchFamily="34" charset="0"/>
              <a:buChar char="•"/>
            </a:pPr>
            <a:r>
              <a:rPr lang="en-IN" sz="2800" dirty="0" smtClean="0"/>
              <a:t>A popular </a:t>
            </a:r>
            <a:r>
              <a:rPr lang="en-IN" sz="2800" dirty="0"/>
              <a:t>measure of a company’s ability to </a:t>
            </a:r>
            <a:r>
              <a:rPr lang="en-IN" sz="2800" b="1" dirty="0">
                <a:solidFill>
                  <a:srgbClr val="C00000"/>
                </a:solidFill>
              </a:rPr>
              <a:t>satisfy its short-term </a:t>
            </a:r>
            <a:r>
              <a:rPr lang="en-IN" sz="2800" b="1" dirty="0" smtClean="0">
                <a:solidFill>
                  <a:srgbClr val="C00000"/>
                </a:solidFill>
              </a:rPr>
              <a:t>obligations</a:t>
            </a:r>
            <a:r>
              <a:rPr lang="en-IN" sz="2800" dirty="0" smtClean="0">
                <a:solidFill>
                  <a:srgbClr val="000000"/>
                </a:solidFill>
              </a:rPr>
              <a:t> is the r</a:t>
            </a:r>
            <a:r>
              <a:rPr lang="en-IN" sz="2800" dirty="0" smtClean="0"/>
              <a:t>elation </a:t>
            </a:r>
            <a:r>
              <a:rPr lang="en-IN" sz="2800" dirty="0"/>
              <a:t>between current assets and current </a:t>
            </a:r>
            <a:r>
              <a:rPr lang="en-IN" sz="2800" dirty="0" smtClean="0"/>
              <a:t>liabilities</a:t>
            </a:r>
            <a:endParaRPr lang="en-IN" sz="1400" b="1" dirty="0">
              <a:solidFill>
                <a:srgbClr val="C00000"/>
              </a:solidFill>
            </a:endParaRPr>
          </a:p>
          <a:p>
            <a:pPr marL="228600" lvl="1">
              <a:spcBef>
                <a:spcPts val="1000"/>
              </a:spcBef>
              <a:buNone/>
            </a:pPr>
            <a:r>
              <a:rPr lang="en-IN" sz="2800" b="1" dirty="0">
                <a:solidFill>
                  <a:srgbClr val="C00000"/>
                </a:solidFill>
              </a:rPr>
              <a:t>Example:</a:t>
            </a:r>
            <a:r>
              <a:rPr lang="en-IN" sz="2800" b="1" dirty="0">
                <a:solidFill>
                  <a:srgbClr val="9E1616"/>
                </a:solidFill>
              </a:rPr>
              <a:t> </a:t>
            </a:r>
            <a:r>
              <a:rPr lang="en-US" sz="2800" dirty="0" smtClean="0"/>
              <a:t>Nike </a:t>
            </a:r>
            <a:r>
              <a:rPr lang="en-US" sz="2800" dirty="0"/>
              <a:t>reported current assets of </a:t>
            </a:r>
            <a:r>
              <a:rPr lang="en-US" sz="2800" b="1" dirty="0">
                <a:solidFill>
                  <a:srgbClr val="0070C0"/>
                </a:solidFill>
              </a:rPr>
              <a:t>$15,976 </a:t>
            </a:r>
            <a:r>
              <a:rPr lang="en-US" sz="2800" dirty="0"/>
              <a:t>and current liabilities of </a:t>
            </a:r>
            <a:r>
              <a:rPr lang="en-US" sz="2800" b="1" dirty="0">
                <a:solidFill>
                  <a:srgbClr val="0070C0"/>
                </a:solidFill>
              </a:rPr>
              <a:t>$6,334 </a:t>
            </a:r>
            <a:r>
              <a:rPr lang="en-US" sz="2800" dirty="0"/>
              <a:t>for the fiscal year ended May 31, </a:t>
            </a:r>
            <a:r>
              <a:rPr lang="en-US" sz="2800" dirty="0" smtClean="0"/>
              <a:t>2015</a:t>
            </a:r>
            <a:endParaRPr lang="en-US" sz="2800" dirty="0"/>
          </a:p>
          <a:p>
            <a:endParaRPr lang="en-US" sz="2800" dirty="0">
              <a:solidFill>
                <a:srgbClr val="C00000"/>
              </a:solidFill>
            </a:endParaRPr>
          </a:p>
          <a:p>
            <a:pPr marL="0" indent="0">
              <a:buNone/>
            </a:pPr>
            <a:endParaRPr lang="en-US" sz="2800"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LO3-8</a:t>
            </a:r>
          </a:p>
        </p:txBody>
      </p:sp>
      <p:graphicFrame>
        <p:nvGraphicFramePr>
          <p:cNvPr id="7" name="Object 6"/>
          <p:cNvGraphicFramePr>
            <a:graphicFrameLocks noChangeAspect="1"/>
          </p:cNvGraphicFramePr>
          <p:nvPr>
            <p:extLst>
              <p:ext uri="{D42A27DB-BD31-4B8C-83A1-F6EECF244321}">
                <p14:modId xmlns:p14="http://schemas.microsoft.com/office/powerpoint/2010/main" val="1918912523"/>
              </p:ext>
            </p:extLst>
          </p:nvPr>
        </p:nvGraphicFramePr>
        <p:xfrm>
          <a:off x="1033463" y="4183063"/>
          <a:ext cx="6872287" cy="993775"/>
        </p:xfrm>
        <a:graphic>
          <a:graphicData uri="http://schemas.openxmlformats.org/presentationml/2006/ole">
            <mc:AlternateContent xmlns:mc="http://schemas.openxmlformats.org/markup-compatibility/2006">
              <mc:Choice xmlns:v="urn:schemas-microsoft-com:vml" Requires="v">
                <p:oleObj spid="_x0000_s2139" name="Worksheet" r:id="rId5" imgW="3114633" imgH="485843" progId="Excel.Sheet.12">
                  <p:embed/>
                </p:oleObj>
              </mc:Choice>
              <mc:Fallback>
                <p:oleObj name="Worksheet" r:id="rId5" imgW="3114633" imgH="485843" progId="Excel.Sheet.12">
                  <p:embed/>
                  <p:pic>
                    <p:nvPicPr>
                      <p:cNvPr id="0" name=""/>
                      <p:cNvPicPr/>
                      <p:nvPr/>
                    </p:nvPicPr>
                    <p:blipFill>
                      <a:blip r:embed="rId6"/>
                      <a:stretch>
                        <a:fillRect/>
                      </a:stretch>
                    </p:blipFill>
                    <p:spPr>
                      <a:xfrm>
                        <a:off x="1033463" y="4183063"/>
                        <a:ext cx="6872287" cy="993775"/>
                      </a:xfrm>
                      <a:prstGeom prst="rect">
                        <a:avLst/>
                      </a:prstGeom>
                    </p:spPr>
                  </p:pic>
                </p:oleObj>
              </mc:Fallback>
            </mc:AlternateContent>
          </a:graphicData>
        </a:graphic>
      </p:graphicFrame>
      <p:sp>
        <p:nvSpPr>
          <p:cNvPr id="5" name="Rectangle 4"/>
          <p:cNvSpPr/>
          <p:nvPr/>
        </p:nvSpPr>
        <p:spPr>
          <a:xfrm>
            <a:off x="781085" y="5554052"/>
            <a:ext cx="8178556" cy="487313"/>
          </a:xfrm>
          <a:prstGeom prst="rect">
            <a:avLst/>
          </a:prstGeom>
        </p:spPr>
        <p:txBody>
          <a:bodyPr wrap="square">
            <a:spAutoFit/>
          </a:bodyPr>
          <a:lstStyle/>
          <a:p>
            <a:pPr marL="228600" lvl="1" indent="-228600">
              <a:lnSpc>
                <a:spcPct val="90000"/>
              </a:lnSpc>
              <a:spcBef>
                <a:spcPts val="1000"/>
              </a:spcBef>
              <a:buClr>
                <a:schemeClr val="tx1"/>
              </a:buClr>
              <a:buFont typeface="Arial" charset="0"/>
              <a:buChar char="•"/>
            </a:pPr>
            <a:r>
              <a:rPr lang="en-US" sz="2800" b="1" dirty="0">
                <a:solidFill>
                  <a:srgbClr val="C00000"/>
                </a:solidFill>
                <a:latin typeface="Calibri"/>
                <a:cs typeface="+mn-cs"/>
              </a:rPr>
              <a:t>Working </a:t>
            </a:r>
            <a:r>
              <a:rPr lang="en-US" sz="2800" b="1" dirty="0" smtClean="0">
                <a:solidFill>
                  <a:srgbClr val="C00000"/>
                </a:solidFill>
                <a:latin typeface="Calibri"/>
                <a:cs typeface="+mn-cs"/>
              </a:rPr>
              <a:t>Capital</a:t>
            </a:r>
            <a:r>
              <a:rPr lang="en-US" sz="2800" b="1" dirty="0" smtClean="0">
                <a:solidFill>
                  <a:srgbClr val="841F27"/>
                </a:solidFill>
                <a:latin typeface="Calibri"/>
                <a:cs typeface="+mn-cs"/>
              </a:rPr>
              <a:t> </a:t>
            </a:r>
            <a:r>
              <a:rPr lang="en-US" sz="2800" dirty="0">
                <a:solidFill>
                  <a:prstClr val="black"/>
                </a:solidFill>
                <a:latin typeface="Calibri"/>
                <a:cs typeface="+mn-cs"/>
              </a:rPr>
              <a:t>= Current Assets </a:t>
            </a:r>
            <a:r>
              <a:rPr lang="en-US" sz="2800" dirty="0" smtClean="0">
                <a:solidFill>
                  <a:prstClr val="black"/>
                </a:solidFill>
                <a:latin typeface="Calibri"/>
                <a:cs typeface="+mn-cs"/>
              </a:rPr>
              <a:t>− </a:t>
            </a:r>
            <a:r>
              <a:rPr lang="en-US" sz="2800" dirty="0">
                <a:solidFill>
                  <a:prstClr val="black"/>
                </a:solidFill>
                <a:latin typeface="Calibri"/>
                <a:cs typeface="+mn-cs"/>
              </a:rPr>
              <a:t>Current Liabilities</a:t>
            </a:r>
          </a:p>
        </p:txBody>
      </p:sp>
    </p:spTree>
    <p:extLst>
      <p:ext uri="{BB962C8B-B14F-4D97-AF65-F5344CB8AC3E}">
        <p14:creationId xmlns:p14="http://schemas.microsoft.com/office/powerpoint/2010/main" val="125349014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5"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Acid-Test (or Quick) Ratio</a:t>
            </a:r>
          </a:p>
        </p:txBody>
      </p:sp>
      <p:sp>
        <p:nvSpPr>
          <p:cNvPr id="3" name="Content Placeholder 2"/>
          <p:cNvSpPr>
            <a:spLocks noGrp="1"/>
          </p:cNvSpPr>
          <p:nvPr>
            <p:ph idx="1"/>
          </p:nvPr>
        </p:nvSpPr>
        <p:spPr>
          <a:xfrm>
            <a:off x="628650" y="1356702"/>
            <a:ext cx="7886700" cy="4502150"/>
          </a:xfrm>
        </p:spPr>
        <p:txBody>
          <a:bodyPr/>
          <a:lstStyle/>
          <a:p>
            <a:r>
              <a:rPr lang="en-US" sz="2600" dirty="0" smtClean="0"/>
              <a:t>Provides a more stringent indication of a company’s ability to pay its current obligations</a:t>
            </a:r>
            <a:endParaRPr lang="en-US" sz="2600" dirty="0"/>
          </a:p>
          <a:p>
            <a:r>
              <a:rPr lang="en-US" sz="2600" dirty="0" smtClean="0"/>
              <a:t>Numerator </a:t>
            </a:r>
            <a:r>
              <a:rPr lang="en-US" sz="2600" b="1" dirty="0" smtClean="0">
                <a:solidFill>
                  <a:srgbClr val="C00000"/>
                </a:solidFill>
              </a:rPr>
              <a:t>excludes</a:t>
            </a:r>
            <a:r>
              <a:rPr lang="en-US" sz="2600" dirty="0" smtClean="0"/>
              <a:t> </a:t>
            </a:r>
            <a:r>
              <a:rPr lang="en-US" sz="2600" dirty="0"/>
              <a:t>inventories, prepaid items, restricted cash, and deferred </a:t>
            </a:r>
            <a:r>
              <a:rPr lang="en-US" sz="2600" dirty="0" smtClean="0"/>
              <a:t>taxes</a:t>
            </a:r>
            <a:endParaRPr lang="en-US" sz="2600" dirty="0"/>
          </a:p>
          <a:p>
            <a:r>
              <a:rPr lang="en-US" sz="2600" dirty="0" smtClean="0"/>
              <a:t>Numerator</a:t>
            </a:r>
            <a:r>
              <a:rPr lang="en-US" sz="2600" dirty="0" smtClean="0">
                <a:solidFill>
                  <a:srgbClr val="C00000"/>
                </a:solidFill>
              </a:rPr>
              <a:t> </a:t>
            </a:r>
            <a:r>
              <a:rPr lang="en-US" sz="2600" b="1" dirty="0" smtClean="0">
                <a:solidFill>
                  <a:srgbClr val="C00000"/>
                </a:solidFill>
              </a:rPr>
              <a:t>includes</a:t>
            </a:r>
            <a:r>
              <a:rPr lang="en-US" sz="2600" dirty="0" smtClean="0">
                <a:solidFill>
                  <a:srgbClr val="C00000"/>
                </a:solidFill>
              </a:rPr>
              <a:t> </a:t>
            </a:r>
            <a:r>
              <a:rPr lang="en-US" sz="2600" dirty="0" smtClean="0"/>
              <a:t>cash</a:t>
            </a:r>
            <a:r>
              <a:rPr lang="en-US" sz="2600" dirty="0"/>
              <a:t>, </a:t>
            </a:r>
            <a:r>
              <a:rPr lang="en-US" sz="2600" dirty="0" smtClean="0"/>
              <a:t>short-term </a:t>
            </a:r>
            <a:r>
              <a:rPr lang="en-US" sz="2600" dirty="0"/>
              <a:t>investments, and accounts </a:t>
            </a:r>
            <a:r>
              <a:rPr lang="en-US" sz="2600" dirty="0" smtClean="0"/>
              <a:t>receivable</a:t>
            </a:r>
            <a:endParaRPr lang="en-US" sz="2600" dirty="0"/>
          </a:p>
          <a:p>
            <a:pPr marL="0" indent="0">
              <a:buNone/>
            </a:pPr>
            <a:r>
              <a:rPr lang="en-US" sz="2600" b="1" dirty="0" smtClean="0">
                <a:solidFill>
                  <a:srgbClr val="C00000"/>
                </a:solidFill>
              </a:rPr>
              <a:t>Example </a:t>
            </a:r>
          </a:p>
          <a:p>
            <a:pPr marL="0" indent="0">
              <a:buNone/>
            </a:pPr>
            <a:r>
              <a:rPr lang="en-US" sz="2600" dirty="0" smtClean="0"/>
              <a:t>Nike’s </a:t>
            </a:r>
            <a:r>
              <a:rPr lang="en-US" sz="2600" dirty="0"/>
              <a:t>quick assets total </a:t>
            </a:r>
            <a:r>
              <a:rPr lang="en-US" sz="2600" dirty="0" smtClean="0"/>
              <a:t>$</a:t>
            </a:r>
            <a:r>
              <a:rPr lang="en-US" sz="2600" dirty="0"/>
              <a:t>9,282 ($3,852 + 2,072 + 3,358). The acid-test ratio can be computed as follows:</a:t>
            </a:r>
          </a:p>
          <a:p>
            <a:endParaRPr lang="en-US" sz="2800" dirty="0"/>
          </a:p>
          <a:p>
            <a:endParaRPr lang="en-US" sz="2800" dirty="0"/>
          </a:p>
          <a:p>
            <a:endParaRPr lang="en-US" sz="2800" dirty="0"/>
          </a:p>
          <a:p>
            <a:endParaRPr lang="en-US" sz="2600"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LO3-8</a:t>
            </a:r>
          </a:p>
        </p:txBody>
      </p:sp>
      <p:graphicFrame>
        <p:nvGraphicFramePr>
          <p:cNvPr id="5" name="Object 4"/>
          <p:cNvGraphicFramePr>
            <a:graphicFrameLocks noChangeAspect="1"/>
          </p:cNvGraphicFramePr>
          <p:nvPr>
            <p:extLst>
              <p:ext uri="{D42A27DB-BD31-4B8C-83A1-F6EECF244321}">
                <p14:modId xmlns:p14="http://schemas.microsoft.com/office/powerpoint/2010/main" val="702957157"/>
              </p:ext>
            </p:extLst>
          </p:nvPr>
        </p:nvGraphicFramePr>
        <p:xfrm>
          <a:off x="1478030" y="5345432"/>
          <a:ext cx="6187940" cy="876300"/>
        </p:xfrm>
        <a:graphic>
          <a:graphicData uri="http://schemas.openxmlformats.org/presentationml/2006/ole">
            <mc:AlternateContent xmlns:mc="http://schemas.openxmlformats.org/markup-compatibility/2006">
              <mc:Choice xmlns:v="urn:schemas-microsoft-com:vml" Requires="v">
                <p:oleObj spid="_x0000_s9266" name="Worksheet" r:id="rId5" imgW="3284185" imgH="464781" progId="Excel.Sheet.12">
                  <p:embed/>
                </p:oleObj>
              </mc:Choice>
              <mc:Fallback>
                <p:oleObj name="Worksheet" r:id="rId5" imgW="3284185" imgH="464781" progId="Excel.Sheet.12">
                  <p:embed/>
                  <p:pic>
                    <p:nvPicPr>
                      <p:cNvPr id="0" name=""/>
                      <p:cNvPicPr/>
                      <p:nvPr/>
                    </p:nvPicPr>
                    <p:blipFill>
                      <a:blip r:embed="rId6"/>
                      <a:stretch>
                        <a:fillRect/>
                      </a:stretch>
                    </p:blipFill>
                    <p:spPr>
                      <a:xfrm>
                        <a:off x="1478030" y="5345432"/>
                        <a:ext cx="6187940" cy="876300"/>
                      </a:xfrm>
                      <a:prstGeom prst="rect">
                        <a:avLst/>
                      </a:prstGeom>
                    </p:spPr>
                  </p:pic>
                </p:oleObj>
              </mc:Fallback>
            </mc:AlternateContent>
          </a:graphicData>
        </a:graphic>
      </p:graphicFrame>
    </p:spTree>
    <p:extLst>
      <p:ext uri="{BB962C8B-B14F-4D97-AF65-F5344CB8AC3E}">
        <p14:creationId xmlns:p14="http://schemas.microsoft.com/office/powerpoint/2010/main" val="134486360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500"/>
                                        <p:tgtEl>
                                          <p:spTgt spid="3">
                                            <p:txEl>
                                              <p:pRg st="4" end="4"/>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Are These Liquidity Ratios Adequate?</a:t>
            </a:r>
          </a:p>
        </p:txBody>
      </p:sp>
      <p:sp>
        <p:nvSpPr>
          <p:cNvPr id="3" name="Content Placeholder 2"/>
          <p:cNvSpPr>
            <a:spLocks noGrp="1"/>
          </p:cNvSpPr>
          <p:nvPr>
            <p:ph idx="1"/>
          </p:nvPr>
        </p:nvSpPr>
        <p:spPr>
          <a:xfrm>
            <a:off x="628650" y="1751195"/>
            <a:ext cx="7886700" cy="4576580"/>
          </a:xfrm>
        </p:spPr>
        <p:txBody>
          <a:bodyPr/>
          <a:lstStyle/>
          <a:p>
            <a:r>
              <a:rPr lang="en-US" sz="2400" dirty="0" smtClean="0"/>
              <a:t>Common </a:t>
            </a:r>
            <a:r>
              <a:rPr lang="en-US" sz="2400" dirty="0"/>
              <a:t>standards for such comparisons are industry averages for similar ratios or ratios of the same company in prior </a:t>
            </a:r>
            <a:r>
              <a:rPr lang="en-US" sz="2400" dirty="0" smtClean="0"/>
              <a:t>years</a:t>
            </a:r>
            <a:endParaRPr lang="en-US" sz="2400" dirty="0"/>
          </a:p>
          <a:p>
            <a:endParaRPr lang="en-US" sz="2400" dirty="0"/>
          </a:p>
          <a:p>
            <a:endParaRPr lang="en-US" sz="2400" dirty="0"/>
          </a:p>
          <a:p>
            <a:endParaRPr lang="en-US" sz="2400" dirty="0"/>
          </a:p>
          <a:p>
            <a:r>
              <a:rPr lang="en-US" sz="2400" dirty="0" smtClean="0"/>
              <a:t>Nike’s </a:t>
            </a:r>
            <a:r>
              <a:rPr lang="en-US" sz="2400" dirty="0"/>
              <a:t>ratios are higher than the industry average, so </a:t>
            </a:r>
            <a:r>
              <a:rPr lang="en-US" sz="2400" dirty="0" smtClean="0"/>
              <a:t>Nike’s </a:t>
            </a:r>
            <a:r>
              <a:rPr lang="en-US" sz="2400" dirty="0"/>
              <a:t>liquidity appears to be in good </a:t>
            </a:r>
            <a:r>
              <a:rPr lang="en-US" sz="2400" dirty="0" smtClean="0"/>
              <a:t>shape </a:t>
            </a:r>
            <a:endParaRPr lang="en-US" sz="2400" dirty="0"/>
          </a:p>
        </p:txBody>
      </p:sp>
      <p:graphicFrame>
        <p:nvGraphicFramePr>
          <p:cNvPr id="4" name="Object 3"/>
          <p:cNvGraphicFramePr>
            <a:graphicFrameLocks noChangeAspect="1"/>
          </p:cNvGraphicFramePr>
          <p:nvPr>
            <p:extLst>
              <p:ext uri="{D42A27DB-BD31-4B8C-83A1-F6EECF244321}">
                <p14:modId xmlns:p14="http://schemas.microsoft.com/office/powerpoint/2010/main" val="815986708"/>
              </p:ext>
            </p:extLst>
          </p:nvPr>
        </p:nvGraphicFramePr>
        <p:xfrm>
          <a:off x="1855788" y="2870200"/>
          <a:ext cx="5434012" cy="1352550"/>
        </p:xfrm>
        <a:graphic>
          <a:graphicData uri="http://schemas.openxmlformats.org/presentationml/2006/ole">
            <mc:AlternateContent xmlns:mc="http://schemas.openxmlformats.org/markup-compatibility/2006">
              <mc:Choice xmlns:v="urn:schemas-microsoft-com:vml" Requires="v">
                <p:oleObj spid="_x0000_s5204" name="Worksheet" r:id="rId5" imgW="2806700" imgH="698500" progId="Excel.Sheet.12">
                  <p:embed/>
                </p:oleObj>
              </mc:Choice>
              <mc:Fallback>
                <p:oleObj name="Worksheet" r:id="rId5" imgW="2806700" imgH="698500" progId="Excel.Sheet.12">
                  <p:embed/>
                  <p:pic>
                    <p:nvPicPr>
                      <p:cNvPr id="0" name=""/>
                      <p:cNvPicPr/>
                      <p:nvPr/>
                    </p:nvPicPr>
                    <p:blipFill>
                      <a:blip r:embed="rId6"/>
                      <a:stretch>
                        <a:fillRect/>
                      </a:stretch>
                    </p:blipFill>
                    <p:spPr>
                      <a:xfrm>
                        <a:off x="1855788" y="2870200"/>
                        <a:ext cx="5434012" cy="1352550"/>
                      </a:xfrm>
                      <a:prstGeom prst="rect">
                        <a:avLst/>
                      </a:prstGeom>
                    </p:spPr>
                  </p:pic>
                </p:oleObj>
              </mc:Fallback>
            </mc:AlternateContent>
          </a:graphicData>
        </a:graphic>
      </p:graphicFrame>
      <p:sp>
        <p:nvSpPr>
          <p:cNvPr id="5"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LO3-8</a:t>
            </a:r>
          </a:p>
        </p:txBody>
      </p:sp>
      <p:graphicFrame>
        <p:nvGraphicFramePr>
          <p:cNvPr id="6" name="Table 5"/>
          <p:cNvGraphicFramePr>
            <a:graphicFrameLocks noGrp="1"/>
          </p:cNvGraphicFramePr>
          <p:nvPr>
            <p:extLst>
              <p:ext uri="{D42A27DB-BD31-4B8C-83A1-F6EECF244321}">
                <p14:modId xmlns:p14="http://schemas.microsoft.com/office/powerpoint/2010/main" val="3735686787"/>
              </p:ext>
            </p:extLst>
          </p:nvPr>
        </p:nvGraphicFramePr>
        <p:xfrm>
          <a:off x="2651761" y="5138929"/>
          <a:ext cx="4361758" cy="1423974"/>
        </p:xfrm>
        <a:graphic>
          <a:graphicData uri="http://schemas.openxmlformats.org/drawingml/2006/table">
            <a:tbl>
              <a:tblPr>
                <a:tableStyleId>{5C22544A-7EE6-4342-B048-85BDC9FD1C3A}</a:tableStyleId>
              </a:tblPr>
              <a:tblGrid>
                <a:gridCol w="1883487"/>
                <a:gridCol w="264349"/>
                <a:gridCol w="2213922"/>
              </a:tblGrid>
              <a:tr h="356690">
                <a:tc gridSpan="3">
                  <a:txBody>
                    <a:bodyPr/>
                    <a:lstStyle/>
                    <a:p>
                      <a:pPr algn="ctr" fontAlgn="b"/>
                      <a:r>
                        <a:rPr lang="en-US" sz="2400" b="1" i="0" u="none" strike="noStrike" dirty="0" smtClean="0">
                          <a:solidFill>
                            <a:srgbClr val="C00000"/>
                          </a:solidFill>
                          <a:effectLst/>
                          <a:latin typeface="+mn-lt"/>
                        </a:rPr>
                        <a:t>Nike</a:t>
                      </a:r>
                      <a:r>
                        <a:rPr lang="en-US" sz="2400" b="1" i="0" u="none" strike="noStrike" baseline="0" dirty="0" smtClean="0">
                          <a:solidFill>
                            <a:srgbClr val="C00000"/>
                          </a:solidFill>
                          <a:effectLst/>
                          <a:latin typeface="+mn-lt"/>
                        </a:rPr>
                        <a:t> </a:t>
                      </a:r>
                      <a:endParaRPr lang="en-US" sz="2400" b="1" i="0" u="none" strike="noStrike" dirty="0">
                        <a:solidFill>
                          <a:srgbClr val="C00000"/>
                        </a:solidFill>
                        <a:effectLst/>
                        <a:latin typeface="+mn-lt"/>
                      </a:endParaRPr>
                    </a:p>
                  </a:txBody>
                  <a:tcPr marL="7620" marR="7620" marT="7620" marB="0" anchor="b"/>
                </a:tc>
                <a:tc hMerge="1">
                  <a:txBody>
                    <a:bodyPr/>
                    <a:lstStyle/>
                    <a:p>
                      <a:endParaRPr lang="en-US"/>
                    </a:p>
                  </a:txBody>
                  <a:tcPr/>
                </a:tc>
                <a:tc hMerge="1">
                  <a:txBody>
                    <a:bodyPr/>
                    <a:lstStyle/>
                    <a:p>
                      <a:endParaRPr lang="en-US"/>
                    </a:p>
                  </a:txBody>
                  <a:tcPr/>
                </a:tc>
              </a:tr>
              <a:tr h="525297">
                <a:tc>
                  <a:txBody>
                    <a:bodyPr/>
                    <a:lstStyle/>
                    <a:p>
                      <a:pPr algn="ctr" fontAlgn="b"/>
                      <a:r>
                        <a:rPr lang="en-US" sz="2400" u="none" strike="noStrike" dirty="0">
                          <a:effectLst/>
                        </a:rPr>
                        <a:t>Current ratio</a:t>
                      </a:r>
                      <a:endParaRPr lang="en-US" sz="2400" b="0" i="0" u="none" strike="noStrike" dirty="0">
                        <a:solidFill>
                          <a:srgbClr val="000000"/>
                        </a:solidFill>
                        <a:effectLst/>
                        <a:latin typeface="Calibri" panose="020F0502020204030204" pitchFamily="34" charset="0"/>
                      </a:endParaRPr>
                    </a:p>
                  </a:txBody>
                  <a:tcPr marL="7620" marR="7620" marT="7620" marB="0" anchor="b"/>
                </a:tc>
                <a:tc>
                  <a:txBody>
                    <a:bodyPr/>
                    <a:lstStyle/>
                    <a:p>
                      <a:pPr algn="ctr" fontAlgn="b"/>
                      <a:r>
                        <a:rPr lang="en-US" sz="2400" u="none" strike="noStrike" dirty="0">
                          <a:effectLst/>
                          <a:latin typeface="+mn-lt"/>
                        </a:rPr>
                        <a:t>=</a:t>
                      </a:r>
                      <a:endParaRPr lang="en-US" sz="2400" b="0" i="0" u="none" strike="noStrike" dirty="0">
                        <a:solidFill>
                          <a:srgbClr val="000000"/>
                        </a:solidFill>
                        <a:effectLst/>
                        <a:latin typeface="+mn-lt"/>
                      </a:endParaRPr>
                    </a:p>
                  </a:txBody>
                  <a:tcPr marL="7620" marR="7620" marT="7620" marB="0" anchor="b"/>
                </a:tc>
                <a:tc>
                  <a:txBody>
                    <a:bodyPr/>
                    <a:lstStyle/>
                    <a:p>
                      <a:pPr algn="l" fontAlgn="b"/>
                      <a:r>
                        <a:rPr lang="en-US" sz="2400" u="none" strike="noStrike" dirty="0" smtClean="0">
                          <a:effectLst/>
                          <a:latin typeface="+mn-lt"/>
                        </a:rPr>
                        <a:t>2.52</a:t>
                      </a:r>
                      <a:endParaRPr lang="en-US" sz="2400" b="0" i="0" u="none" strike="noStrike" dirty="0">
                        <a:solidFill>
                          <a:srgbClr val="000000"/>
                        </a:solidFill>
                        <a:effectLst/>
                        <a:latin typeface="+mn-lt"/>
                      </a:endParaRPr>
                    </a:p>
                  </a:txBody>
                  <a:tcPr marL="7620" marR="7620" marT="7620" marB="0" anchor="b"/>
                </a:tc>
              </a:tr>
              <a:tr h="525297">
                <a:tc>
                  <a:txBody>
                    <a:bodyPr/>
                    <a:lstStyle/>
                    <a:p>
                      <a:pPr algn="ctr" fontAlgn="b"/>
                      <a:r>
                        <a:rPr lang="en-US" sz="2400" u="none" strike="noStrike" dirty="0">
                          <a:effectLst/>
                        </a:rPr>
                        <a:t>Acid-test ratio</a:t>
                      </a:r>
                      <a:endParaRPr lang="en-US" sz="2400" b="0" i="0" u="none" strike="noStrike" dirty="0">
                        <a:solidFill>
                          <a:srgbClr val="000000"/>
                        </a:solidFill>
                        <a:effectLst/>
                        <a:latin typeface="Calibri" panose="020F0502020204030204" pitchFamily="34" charset="0"/>
                      </a:endParaRPr>
                    </a:p>
                  </a:txBody>
                  <a:tcPr marL="7620" marR="7620" marT="7620" marB="0" anchor="b"/>
                </a:tc>
                <a:tc>
                  <a:txBody>
                    <a:bodyPr/>
                    <a:lstStyle/>
                    <a:p>
                      <a:pPr algn="ctr" fontAlgn="b"/>
                      <a:r>
                        <a:rPr lang="en-US" sz="2400" u="none" strike="noStrike" dirty="0">
                          <a:effectLst/>
                          <a:latin typeface="+mn-lt"/>
                        </a:rPr>
                        <a:t>=</a:t>
                      </a:r>
                      <a:endParaRPr lang="en-US" sz="2400" b="0" i="0" u="none" strike="noStrike" dirty="0">
                        <a:solidFill>
                          <a:srgbClr val="000000"/>
                        </a:solidFill>
                        <a:effectLst/>
                        <a:latin typeface="+mn-lt"/>
                      </a:endParaRPr>
                    </a:p>
                  </a:txBody>
                  <a:tcPr marL="7620" marR="7620" marT="7620" marB="0" anchor="b"/>
                </a:tc>
                <a:tc>
                  <a:txBody>
                    <a:bodyPr/>
                    <a:lstStyle/>
                    <a:p>
                      <a:pPr algn="l" fontAlgn="b"/>
                      <a:r>
                        <a:rPr lang="en-US" sz="2400" b="0" i="0" u="none" strike="noStrike" dirty="0" smtClean="0">
                          <a:solidFill>
                            <a:srgbClr val="000000"/>
                          </a:solidFill>
                          <a:effectLst/>
                          <a:latin typeface="+mn-lt"/>
                        </a:rPr>
                        <a:t>1.47</a:t>
                      </a:r>
                      <a:endParaRPr lang="en-US" sz="2400" b="0" i="0" u="none" strike="noStrike" dirty="0">
                        <a:solidFill>
                          <a:srgbClr val="000000"/>
                        </a:solidFill>
                        <a:effectLst/>
                        <a:latin typeface="+mn-lt"/>
                      </a:endParaRPr>
                    </a:p>
                  </a:txBody>
                  <a:tcPr marL="7620" marR="7620" marT="7620" marB="0" anchor="b"/>
                </a:tc>
              </a:tr>
            </a:tbl>
          </a:graphicData>
        </a:graphic>
      </p:graphicFrame>
    </p:spTree>
    <p:extLst>
      <p:ext uri="{BB962C8B-B14F-4D97-AF65-F5344CB8AC3E}">
        <p14:creationId xmlns:p14="http://schemas.microsoft.com/office/powerpoint/2010/main" val="254499461"/>
      </p:ext>
    </p:extLst>
  </p:cSld>
  <p:clrMapOvr>
    <a:masterClrMapping/>
  </p:clrMapOvr>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761999" y="1444626"/>
            <a:ext cx="8171582" cy="5057775"/>
          </a:xfrm>
          <a:solidFill>
            <a:srgbClr val="F2F2F2"/>
          </a:solidFill>
        </p:spPr>
        <p:txBody>
          <a:bodyPr/>
          <a:lstStyle/>
          <a:p>
            <a:pPr marL="0" lvl="0" indent="0">
              <a:spcAft>
                <a:spcPts val="1200"/>
              </a:spcAft>
              <a:buClr>
                <a:srgbClr val="3333CC"/>
              </a:buClr>
              <a:buNone/>
            </a:pPr>
            <a:r>
              <a:rPr lang="en-US" sz="2400" kern="0" dirty="0">
                <a:solidFill>
                  <a:srgbClr val="000000"/>
                </a:solidFill>
              </a:rPr>
              <a:t>Which of the following transactions would </a:t>
            </a:r>
            <a:r>
              <a:rPr lang="en-US" sz="2400" u="sng" kern="0" dirty="0">
                <a:solidFill>
                  <a:srgbClr val="000000"/>
                </a:solidFill>
              </a:rPr>
              <a:t>increase</a:t>
            </a:r>
            <a:r>
              <a:rPr lang="en-US" sz="2400" kern="0" dirty="0">
                <a:solidFill>
                  <a:srgbClr val="000000"/>
                </a:solidFill>
              </a:rPr>
              <a:t> a company’s liquidity ratios</a:t>
            </a:r>
            <a:r>
              <a:rPr lang="en-US" sz="2400" dirty="0" smtClean="0"/>
              <a:t>?</a:t>
            </a:r>
            <a:endParaRPr lang="en-US" sz="2400" kern="0" dirty="0">
              <a:solidFill>
                <a:srgbClr val="000000"/>
              </a:solidFill>
            </a:endParaRPr>
          </a:p>
          <a:p>
            <a:pPr marL="457200" lvl="0" indent="-457200">
              <a:buFont typeface="+mj-lt"/>
              <a:buAutoNum type="alphaLcPeriod"/>
            </a:pPr>
            <a:r>
              <a:rPr lang="en-US" sz="2400" kern="0" dirty="0">
                <a:solidFill>
                  <a:srgbClr val="000000"/>
                </a:solidFill>
              </a:rPr>
              <a:t>Receive cash from customers on accounts </a:t>
            </a:r>
            <a:r>
              <a:rPr lang="en-US" sz="2400" kern="0" dirty="0" smtClean="0">
                <a:solidFill>
                  <a:srgbClr val="000000"/>
                </a:solidFill>
              </a:rPr>
              <a:t>receivable</a:t>
            </a:r>
            <a:endParaRPr lang="en-US" sz="2400" kern="0" dirty="0">
              <a:solidFill>
                <a:srgbClr val="000000"/>
              </a:solidFill>
            </a:endParaRPr>
          </a:p>
          <a:p>
            <a:pPr marL="457200" lvl="0" indent="-457200">
              <a:buFont typeface="+mj-lt"/>
              <a:buAutoNum type="alphaLcPeriod"/>
            </a:pPr>
            <a:r>
              <a:rPr lang="en-US" sz="2400" kern="0" dirty="0">
                <a:solidFill>
                  <a:srgbClr val="000000"/>
                </a:solidFill>
              </a:rPr>
              <a:t>Purchase office supplies with </a:t>
            </a:r>
            <a:r>
              <a:rPr lang="en-US" sz="2400" kern="0" dirty="0" smtClean="0">
                <a:solidFill>
                  <a:srgbClr val="000000"/>
                </a:solidFill>
              </a:rPr>
              <a:t>cash </a:t>
            </a:r>
            <a:endParaRPr lang="en-US" sz="2400" kern="0" dirty="0">
              <a:solidFill>
                <a:srgbClr val="000000"/>
              </a:solidFill>
            </a:endParaRPr>
          </a:p>
          <a:p>
            <a:pPr marL="457200" lvl="0" indent="-457200">
              <a:buFont typeface="+mj-lt"/>
              <a:buAutoNum type="alphaLcPeriod"/>
            </a:pPr>
            <a:r>
              <a:rPr lang="en-US" sz="2400" kern="0" dirty="0">
                <a:solidFill>
                  <a:srgbClr val="000000"/>
                </a:solidFill>
              </a:rPr>
              <a:t>Pay dividends to </a:t>
            </a:r>
            <a:r>
              <a:rPr lang="en-US" sz="2400" kern="0" dirty="0" smtClean="0">
                <a:solidFill>
                  <a:srgbClr val="000000"/>
                </a:solidFill>
              </a:rPr>
              <a:t>shareholders</a:t>
            </a:r>
          </a:p>
          <a:p>
            <a:pPr marL="457200" lvl="0" indent="-457200">
              <a:buFont typeface="+mj-lt"/>
              <a:buAutoNum type="alphaLcPeriod"/>
            </a:pPr>
            <a:r>
              <a:rPr lang="en-US" sz="2400" kern="0" dirty="0" smtClean="0">
                <a:solidFill>
                  <a:srgbClr val="000000"/>
                </a:solidFill>
              </a:rPr>
              <a:t>Borrow cash by signing a three-year note</a:t>
            </a:r>
            <a:endParaRPr lang="en-US" sz="2400" kern="0" dirty="0" smtClean="0">
              <a:solidFill>
                <a:srgbClr val="000000"/>
              </a:solidFill>
              <a:latin typeface="Tahoma"/>
            </a:endParaRPr>
          </a:p>
          <a:p>
            <a:pPr marL="0" indent="0">
              <a:buNone/>
            </a:pPr>
            <a:endParaRPr lang="en-US"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LO3-8</a:t>
            </a:r>
          </a:p>
        </p:txBody>
      </p:sp>
      <p:sp>
        <p:nvSpPr>
          <p:cNvPr id="11" name="Oval 10"/>
          <p:cNvSpPr/>
          <p:nvPr/>
        </p:nvSpPr>
        <p:spPr bwMode="auto">
          <a:xfrm>
            <a:off x="771372" y="3810335"/>
            <a:ext cx="381000" cy="371473"/>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6" name="Rectangle 2"/>
          <p:cNvSpPr>
            <a:spLocks noGrp="1" noChangeArrowheads="1"/>
          </p:cNvSpPr>
          <p:nvPr>
            <p:ph type="title"/>
          </p:nvPr>
        </p:nvSpPr>
        <p:spPr/>
        <p:txBody>
          <a:bodyPr>
            <a:normAutofit/>
          </a:bodyPr>
          <a:lstStyle/>
          <a:p>
            <a:pPr algn="ctr" eaLnBrk="1" hangingPunct="1"/>
            <a:r>
              <a:rPr lang="en-US" altLang="en-US" sz="3200" b="1" dirty="0"/>
              <a:t>Concept </a:t>
            </a:r>
            <a:r>
              <a:rPr lang="en-US" altLang="en-US" sz="3200" b="1" dirty="0" smtClean="0"/>
              <a:t>Check: Liquidity Ratio</a:t>
            </a:r>
            <a:endParaRPr lang="en-US" altLang="en-US" sz="3200" b="1" dirty="0"/>
          </a:p>
        </p:txBody>
      </p:sp>
      <p:sp>
        <p:nvSpPr>
          <p:cNvPr id="7" name="TextBox 6"/>
          <p:cNvSpPr txBox="1"/>
          <p:nvPr/>
        </p:nvSpPr>
        <p:spPr>
          <a:xfrm>
            <a:off x="769426" y="4591790"/>
            <a:ext cx="7993574" cy="646331"/>
          </a:xfrm>
          <a:prstGeom prst="rect">
            <a:avLst/>
          </a:prstGeom>
          <a:solidFill>
            <a:srgbClr val="FDEADA"/>
          </a:solidFill>
          <a:ln w="6350">
            <a:solidFill>
              <a:srgbClr val="000000"/>
            </a:solidFill>
          </a:ln>
        </p:spPr>
        <p:txBody>
          <a:bodyPr wrap="square" rtlCol="0">
            <a:spAutoFit/>
          </a:bodyPr>
          <a:lstStyle/>
          <a:p>
            <a:pPr marL="0" marR="0" lvl="0" indent="0" defTabSz="914400" eaLnBrk="0" fontAlgn="auto" latinLnBrk="0" hangingPunct="0">
              <a:lnSpc>
                <a:spcPct val="100000"/>
              </a:lnSpc>
              <a:spcBef>
                <a:spcPts val="0"/>
              </a:spcBef>
              <a:spcAft>
                <a:spcPts val="0"/>
              </a:spcAft>
              <a:buClrTx/>
              <a:buSzTx/>
              <a:buFontTx/>
              <a:buNone/>
              <a:tabLst/>
              <a:defRPr/>
            </a:pPr>
            <a:r>
              <a:rPr kumimoji="0" lang="en-US" b="0" i="0" u="none" strike="noStrike" kern="0" cap="none" spc="0" normalizeH="0" baseline="0" noProof="0" dirty="0" smtClean="0">
                <a:ln>
                  <a:noFill/>
                </a:ln>
                <a:solidFill>
                  <a:srgbClr val="000000"/>
                </a:solidFill>
                <a:effectLst/>
                <a:uLnTx/>
                <a:uFillTx/>
                <a:latin typeface="+mn-lt"/>
                <a:cs typeface="+mn-cs"/>
              </a:rPr>
              <a:t>The correct answer is </a:t>
            </a:r>
            <a:r>
              <a:rPr kumimoji="0" lang="en-US" b="0" i="1" u="none" strike="noStrike" kern="0" cap="none" spc="0" normalizeH="0" baseline="0" noProof="0" dirty="0" smtClean="0">
                <a:ln>
                  <a:noFill/>
                </a:ln>
                <a:solidFill>
                  <a:srgbClr val="000000"/>
                </a:solidFill>
                <a:effectLst/>
                <a:uLnTx/>
                <a:uFillTx/>
                <a:latin typeface="+mn-lt"/>
                <a:cs typeface="+mn-cs"/>
              </a:rPr>
              <a:t>d</a:t>
            </a:r>
            <a:r>
              <a:rPr kumimoji="0" lang="en-US" b="0" i="0" u="none" strike="noStrike" kern="0" cap="none" spc="0" normalizeH="0" baseline="0" noProof="0" dirty="0" smtClean="0">
                <a:ln>
                  <a:noFill/>
                </a:ln>
                <a:solidFill>
                  <a:srgbClr val="000000"/>
                </a:solidFill>
                <a:effectLst/>
                <a:uLnTx/>
                <a:uFillTx/>
                <a:latin typeface="+mn-lt"/>
                <a:cs typeface="+mn-cs"/>
              </a:rPr>
              <a:t>. Cash </a:t>
            </a:r>
            <a:r>
              <a:rPr kumimoji="0" lang="en-US" b="0" i="0" u="none" strike="noStrike" kern="0" cap="none" spc="0" normalizeH="0" baseline="0" noProof="0" dirty="0">
                <a:ln>
                  <a:noFill/>
                </a:ln>
                <a:solidFill>
                  <a:srgbClr val="000000"/>
                </a:solidFill>
                <a:effectLst/>
                <a:uLnTx/>
                <a:uFillTx/>
                <a:latin typeface="+mn-lt"/>
                <a:cs typeface="+mn-cs"/>
              </a:rPr>
              <a:t>increases while </a:t>
            </a:r>
            <a:r>
              <a:rPr kumimoji="0" lang="en-US" b="0" i="1" u="none" strike="noStrike" kern="0" cap="none" spc="0" normalizeH="0" baseline="0" noProof="0" dirty="0">
                <a:ln>
                  <a:noFill/>
                </a:ln>
                <a:solidFill>
                  <a:srgbClr val="000000"/>
                </a:solidFill>
                <a:effectLst/>
                <a:uLnTx/>
                <a:uFillTx/>
                <a:latin typeface="+mn-lt"/>
                <a:cs typeface="+mn-cs"/>
              </a:rPr>
              <a:t>current</a:t>
            </a:r>
            <a:r>
              <a:rPr kumimoji="0" lang="en-US" b="0" i="0" u="none" strike="noStrike" kern="0" cap="none" spc="0" normalizeH="0" baseline="0" noProof="0" dirty="0">
                <a:ln>
                  <a:noFill/>
                </a:ln>
                <a:solidFill>
                  <a:srgbClr val="000000"/>
                </a:solidFill>
                <a:effectLst/>
                <a:uLnTx/>
                <a:uFillTx/>
                <a:latin typeface="+mn-lt"/>
                <a:cs typeface="+mn-cs"/>
              </a:rPr>
              <a:t> liabilities remain the same, thus increasing the company’s ability to pay</a:t>
            </a:r>
            <a:r>
              <a:rPr kumimoji="0" lang="en-US" b="0" i="0" u="none" strike="noStrike" kern="0" cap="none" spc="0" normalizeH="0" noProof="0" dirty="0">
                <a:ln>
                  <a:noFill/>
                </a:ln>
                <a:solidFill>
                  <a:srgbClr val="000000"/>
                </a:solidFill>
                <a:effectLst/>
                <a:uLnTx/>
                <a:uFillTx/>
                <a:latin typeface="+mn-lt"/>
                <a:cs typeface="+mn-cs"/>
              </a:rPr>
              <a:t> existing short-term debt</a:t>
            </a:r>
            <a:r>
              <a:rPr kumimoji="0" lang="en-US" b="0" i="0" u="none" strike="noStrike" kern="0" cap="none" spc="0" normalizeH="0" baseline="0" noProof="0" dirty="0">
                <a:ln>
                  <a:noFill/>
                </a:ln>
                <a:solidFill>
                  <a:srgbClr val="000000"/>
                </a:solidFill>
                <a:effectLst/>
                <a:uLnTx/>
                <a:uFillTx/>
                <a:latin typeface="+mn-lt"/>
                <a:cs typeface="+mn-cs"/>
              </a:rPr>
              <a:t>.</a:t>
            </a:r>
          </a:p>
        </p:txBody>
      </p:sp>
    </p:spTree>
    <p:extLst>
      <p:ext uri="{BB962C8B-B14F-4D97-AF65-F5344CB8AC3E}">
        <p14:creationId xmlns:p14="http://schemas.microsoft.com/office/powerpoint/2010/main" val="2471268159"/>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14:bounceEnd="20000">
                                          <p:cBhvr additive="base">
                                            <p:cTn id="7" dur="2000" fill="hold"/>
                                            <p:tgtEl>
                                              <p:spTgt spid="11"/>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11"/>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7"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2000" fill="hold"/>
                                            <p:tgtEl>
                                              <p:spTgt spid="11"/>
                                            </p:tgtEl>
                                            <p:attrNameLst>
                                              <p:attrName>ppt_x</p:attrName>
                                            </p:attrNameLst>
                                          </p:cBhvr>
                                          <p:tavLst>
                                            <p:tav tm="0">
                                              <p:val>
                                                <p:strVal val="1+#ppt_w/2"/>
                                              </p:val>
                                            </p:tav>
                                            <p:tav tm="100000">
                                              <p:val>
                                                <p:strVal val="#ppt_x"/>
                                              </p:val>
                                            </p:tav>
                                          </p:tavLst>
                                        </p:anim>
                                        <p:anim calcmode="lin" valueType="num">
                                          <p:cBhvr additive="base">
                                            <p:cTn id="8" dur="2000" fill="hold"/>
                                            <p:tgtEl>
                                              <p:spTgt spid="11"/>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7" grpId="0" animBg="1"/>
        </p:bldLst>
      </p:timing>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Solvency Ratios</a:t>
            </a:r>
          </a:p>
        </p:txBody>
      </p:sp>
      <p:sp>
        <p:nvSpPr>
          <p:cNvPr id="3" name="Content Placeholder 2"/>
          <p:cNvSpPr>
            <a:spLocks noGrp="1"/>
          </p:cNvSpPr>
          <p:nvPr>
            <p:ph idx="1"/>
          </p:nvPr>
        </p:nvSpPr>
        <p:spPr>
          <a:xfrm>
            <a:off x="628650" y="1731246"/>
            <a:ext cx="7886700" cy="1701866"/>
          </a:xfrm>
        </p:spPr>
        <p:txBody>
          <a:bodyPr/>
          <a:lstStyle/>
          <a:p>
            <a:r>
              <a:rPr lang="en-IN" sz="2800" dirty="0"/>
              <a:t>Provide some indication of the riskiness of a company with regard to its ability to pay its </a:t>
            </a:r>
            <a:r>
              <a:rPr lang="en-IN" sz="2800" b="1" dirty="0">
                <a:solidFill>
                  <a:srgbClr val="C00000"/>
                </a:solidFill>
              </a:rPr>
              <a:t>long-term</a:t>
            </a:r>
            <a:r>
              <a:rPr lang="en-IN" sz="2800" dirty="0"/>
              <a:t> debts</a:t>
            </a:r>
          </a:p>
          <a:p>
            <a:r>
              <a:rPr lang="en-US" sz="2600" dirty="0" smtClean="0"/>
              <a:t>Common solvency ratios are:</a:t>
            </a:r>
          </a:p>
          <a:p>
            <a:pPr marL="457200" lvl="1" indent="0">
              <a:buClr>
                <a:schemeClr val="tx1"/>
              </a:buClr>
              <a:buNone/>
            </a:pPr>
            <a:endParaRPr lang="en-US" sz="2600" b="1" dirty="0" smtClean="0">
              <a:solidFill>
                <a:srgbClr val="647116"/>
              </a:solidFill>
            </a:endParaRPr>
          </a:p>
          <a:p>
            <a:pPr marL="457200" lvl="1" indent="0">
              <a:buNone/>
            </a:pPr>
            <a:endParaRPr lang="en-US" dirty="0" smtClean="0"/>
          </a:p>
          <a:p>
            <a:pPr marL="457200" lvl="1" indent="0">
              <a:buNone/>
            </a:pPr>
            <a:endParaRPr lang="en-US" b="1" dirty="0">
              <a:solidFill>
                <a:srgbClr val="647116"/>
              </a:solidFill>
            </a:endParaRPr>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LO3-8</a:t>
            </a:r>
          </a:p>
        </p:txBody>
      </p:sp>
      <p:sp>
        <p:nvSpPr>
          <p:cNvPr id="5" name="Rectangle 4"/>
          <p:cNvSpPr/>
          <p:nvPr/>
        </p:nvSpPr>
        <p:spPr>
          <a:xfrm>
            <a:off x="3862775" y="3869209"/>
            <a:ext cx="267128" cy="1798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smtClean="0">
                <a:solidFill>
                  <a:srgbClr val="0070C0"/>
                </a:solidFill>
              </a:rPr>
              <a:t>=</a:t>
            </a:r>
            <a:endParaRPr lang="en-US" sz="2200" b="1" dirty="0">
              <a:solidFill>
                <a:srgbClr val="0070C0"/>
              </a:solidFill>
            </a:endParaRPr>
          </a:p>
        </p:txBody>
      </p:sp>
      <p:sp>
        <p:nvSpPr>
          <p:cNvPr id="6" name="Rectangle 5"/>
          <p:cNvSpPr/>
          <p:nvPr/>
        </p:nvSpPr>
        <p:spPr>
          <a:xfrm>
            <a:off x="4390935" y="3598868"/>
            <a:ext cx="2309160" cy="25299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smtClean="0">
                <a:solidFill>
                  <a:srgbClr val="0070C0"/>
                </a:solidFill>
              </a:rPr>
              <a:t>Total liabilities</a:t>
            </a:r>
            <a:endParaRPr lang="en-US" sz="2600" b="1" dirty="0">
              <a:solidFill>
                <a:srgbClr val="0070C0"/>
              </a:solidFill>
            </a:endParaRPr>
          </a:p>
        </p:txBody>
      </p:sp>
      <p:cxnSp>
        <p:nvCxnSpPr>
          <p:cNvPr id="7" name="Straight Connector 6"/>
          <p:cNvCxnSpPr/>
          <p:nvPr/>
        </p:nvCxnSpPr>
        <p:spPr>
          <a:xfrm>
            <a:off x="4278163" y="3941764"/>
            <a:ext cx="2534704" cy="0"/>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4170486" y="4017615"/>
            <a:ext cx="3365480" cy="27850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a:solidFill>
                  <a:srgbClr val="0070C0"/>
                </a:solidFill>
              </a:rPr>
              <a:t>Shareholders’ equity</a:t>
            </a:r>
          </a:p>
        </p:txBody>
      </p:sp>
      <p:sp>
        <p:nvSpPr>
          <p:cNvPr id="10" name="Rectangle 9"/>
          <p:cNvSpPr/>
          <p:nvPr/>
        </p:nvSpPr>
        <p:spPr>
          <a:xfrm>
            <a:off x="524492" y="4844249"/>
            <a:ext cx="2272645" cy="10013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0070C0"/>
                </a:solidFill>
              </a:rPr>
              <a:t>Times </a:t>
            </a:r>
            <a:r>
              <a:rPr lang="en-US" sz="2400" b="1" dirty="0" smtClean="0">
                <a:solidFill>
                  <a:srgbClr val="0070C0"/>
                </a:solidFill>
              </a:rPr>
              <a:t>interest earned </a:t>
            </a:r>
            <a:r>
              <a:rPr lang="en-US" sz="2400" b="1" dirty="0">
                <a:solidFill>
                  <a:srgbClr val="0070C0"/>
                </a:solidFill>
              </a:rPr>
              <a:t>ratio</a:t>
            </a:r>
          </a:p>
        </p:txBody>
      </p:sp>
      <p:cxnSp>
        <p:nvCxnSpPr>
          <p:cNvPr id="11" name="Straight Connector 10"/>
          <p:cNvCxnSpPr/>
          <p:nvPr/>
        </p:nvCxnSpPr>
        <p:spPr>
          <a:xfrm>
            <a:off x="2970525" y="5465988"/>
            <a:ext cx="5997941" cy="17931"/>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a:off x="2524098" y="5253893"/>
            <a:ext cx="319318" cy="369332"/>
          </a:xfrm>
          <a:prstGeom prst="rect">
            <a:avLst/>
          </a:prstGeom>
        </p:spPr>
        <p:txBody>
          <a:bodyPr wrap="square">
            <a:spAutoFit/>
          </a:bodyPr>
          <a:lstStyle/>
          <a:p>
            <a:pPr algn="ctr"/>
            <a:r>
              <a:rPr lang="en-US" b="1" dirty="0">
                <a:solidFill>
                  <a:srgbClr val="0070C0"/>
                </a:solidFill>
              </a:rPr>
              <a:t>=</a:t>
            </a:r>
          </a:p>
        </p:txBody>
      </p:sp>
      <p:sp>
        <p:nvSpPr>
          <p:cNvPr id="15" name="Rectangle 14"/>
          <p:cNvSpPr/>
          <p:nvPr/>
        </p:nvSpPr>
        <p:spPr>
          <a:xfrm>
            <a:off x="2690749" y="5086494"/>
            <a:ext cx="6505595" cy="3768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0070C0"/>
                </a:solidFill>
              </a:rPr>
              <a:t>Net income + Interest expense + Income taxes</a:t>
            </a:r>
          </a:p>
        </p:txBody>
      </p:sp>
      <p:sp>
        <p:nvSpPr>
          <p:cNvPr id="16" name="Rectangle 15"/>
          <p:cNvSpPr/>
          <p:nvPr/>
        </p:nvSpPr>
        <p:spPr>
          <a:xfrm>
            <a:off x="4688377" y="5475264"/>
            <a:ext cx="2498779" cy="3595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0070C0"/>
                </a:solidFill>
              </a:rPr>
              <a:t>Interest expense</a:t>
            </a:r>
          </a:p>
        </p:txBody>
      </p:sp>
      <p:sp>
        <p:nvSpPr>
          <p:cNvPr id="17" name="Rectangle 16"/>
          <p:cNvSpPr/>
          <p:nvPr/>
        </p:nvSpPr>
        <p:spPr>
          <a:xfrm>
            <a:off x="497295" y="3805093"/>
            <a:ext cx="3365480" cy="27850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smtClean="0">
                <a:solidFill>
                  <a:srgbClr val="0070C0"/>
                </a:solidFill>
              </a:rPr>
              <a:t>Debt to equity ratio</a:t>
            </a:r>
            <a:endParaRPr lang="en-US" sz="2600" b="1" dirty="0">
              <a:solidFill>
                <a:srgbClr val="0070C0"/>
              </a:solidFill>
            </a:endParaRPr>
          </a:p>
        </p:txBody>
      </p:sp>
    </p:spTree>
    <p:extLst>
      <p:ext uri="{BB962C8B-B14F-4D97-AF65-F5344CB8AC3E}">
        <p14:creationId xmlns:p14="http://schemas.microsoft.com/office/powerpoint/2010/main" val="306115714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par>
                                <p:cTn id="29" presetID="10" presetClass="entr" presetSubtype="0"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500"/>
                                        <p:tgtEl>
                                          <p:spTgt spid="15"/>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500"/>
                                        <p:tgtEl>
                                          <p:spTgt spid="16"/>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fade">
                                      <p:cBhvr>
                                        <p:cTn id="40" dur="500"/>
                                        <p:tgtEl>
                                          <p:spTgt spid="17"/>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9" grpId="0"/>
      <p:bldP spid="10" grpId="0"/>
      <p:bldP spid="14" grpId="0"/>
      <p:bldP spid="15" grpId="0"/>
      <p:bldP spid="16" grpId="0"/>
      <p:bldP spid="17"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Debt to Equity Ratio</a:t>
            </a:r>
          </a:p>
        </p:txBody>
      </p:sp>
      <p:sp>
        <p:nvSpPr>
          <p:cNvPr id="3" name="Content Placeholder 2"/>
          <p:cNvSpPr>
            <a:spLocks noGrp="1"/>
          </p:cNvSpPr>
          <p:nvPr>
            <p:ph idx="1"/>
          </p:nvPr>
        </p:nvSpPr>
        <p:spPr>
          <a:xfrm>
            <a:off x="628650" y="1566020"/>
            <a:ext cx="7886700" cy="4963074"/>
          </a:xfrm>
        </p:spPr>
        <p:txBody>
          <a:bodyPr/>
          <a:lstStyle/>
          <a:p>
            <a:r>
              <a:rPr lang="en-US" sz="2600" dirty="0"/>
              <a:t>Compares resources provided by </a:t>
            </a:r>
            <a:r>
              <a:rPr lang="en-US" sz="2600" b="1" dirty="0">
                <a:solidFill>
                  <a:srgbClr val="C00000"/>
                </a:solidFill>
              </a:rPr>
              <a:t>creditors</a:t>
            </a:r>
            <a:r>
              <a:rPr lang="en-US" sz="2600" dirty="0"/>
              <a:t> with resources provided by </a:t>
            </a:r>
            <a:r>
              <a:rPr lang="en-US" sz="2600" b="1" dirty="0" smtClean="0">
                <a:solidFill>
                  <a:srgbClr val="C00000"/>
                </a:solidFill>
              </a:rPr>
              <a:t>owners</a:t>
            </a:r>
            <a:endParaRPr lang="en-US" sz="2600" dirty="0"/>
          </a:p>
          <a:p>
            <a:pPr>
              <a:lnSpc>
                <a:spcPct val="100000"/>
              </a:lnSpc>
            </a:pPr>
            <a:r>
              <a:rPr lang="en-US" sz="2800" dirty="0"/>
              <a:t>Indicates the extent of </a:t>
            </a:r>
            <a:r>
              <a:rPr lang="en-IN" sz="2800" dirty="0"/>
              <a:t>reliance on creditors, rather than owners</a:t>
            </a:r>
          </a:p>
          <a:p>
            <a:pPr>
              <a:lnSpc>
                <a:spcPct val="100000"/>
              </a:lnSpc>
            </a:pPr>
            <a:r>
              <a:rPr lang="en-IN" sz="2800" dirty="0"/>
              <a:t>Provides a measure of </a:t>
            </a:r>
            <a:r>
              <a:rPr lang="en-IN" sz="2800" b="1" dirty="0">
                <a:solidFill>
                  <a:srgbClr val="C00000"/>
                </a:solidFill>
              </a:rPr>
              <a:t>creditors’ protection </a:t>
            </a:r>
            <a:r>
              <a:rPr lang="en-IN" sz="2800" dirty="0"/>
              <a:t>in the event of insolvency</a:t>
            </a:r>
          </a:p>
          <a:p>
            <a:pPr>
              <a:lnSpc>
                <a:spcPct val="100000"/>
              </a:lnSpc>
            </a:pPr>
            <a:r>
              <a:rPr lang="en-US" sz="2800" dirty="0"/>
              <a:t>Other </a:t>
            </a:r>
            <a:r>
              <a:rPr lang="en-IN" sz="2800" dirty="0"/>
              <a:t>things being equal:</a:t>
            </a:r>
          </a:p>
          <a:p>
            <a:pPr marL="0" indent="0">
              <a:lnSpc>
                <a:spcPct val="100000"/>
              </a:lnSpc>
              <a:buNone/>
            </a:pPr>
            <a:r>
              <a:rPr lang="en-IN" sz="2800" dirty="0"/>
              <a:t>                 the higher the </a:t>
            </a:r>
            <a:r>
              <a:rPr lang="en-IN" sz="2800" dirty="0" smtClean="0"/>
              <a:t>ratio,  </a:t>
            </a:r>
            <a:endParaRPr lang="en-IN" sz="2800" dirty="0"/>
          </a:p>
          <a:p>
            <a:pPr marL="0" indent="0">
              <a:lnSpc>
                <a:spcPct val="100000"/>
              </a:lnSpc>
              <a:buNone/>
            </a:pPr>
            <a:r>
              <a:rPr lang="en-IN" sz="2800" dirty="0"/>
              <a:t>                 the higher the risk</a:t>
            </a:r>
          </a:p>
          <a:p>
            <a:endParaRPr lang="en-US" sz="2600" dirty="0">
              <a:solidFill>
                <a:srgbClr val="C00000"/>
              </a:solidFill>
            </a:endParaRPr>
          </a:p>
          <a:p>
            <a:pPr marL="0" indent="0">
              <a:buNone/>
            </a:pPr>
            <a:endParaRPr lang="en-US" sz="2600" dirty="0">
              <a:solidFill>
                <a:srgbClr val="C00000"/>
              </a:solidFill>
            </a:endParaRPr>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LO3-8</a:t>
            </a:r>
          </a:p>
        </p:txBody>
      </p:sp>
      <p:cxnSp>
        <p:nvCxnSpPr>
          <p:cNvPr id="6" name="Straight Arrow Connector 5"/>
          <p:cNvCxnSpPr/>
          <p:nvPr/>
        </p:nvCxnSpPr>
        <p:spPr>
          <a:xfrm flipH="1" flipV="1">
            <a:off x="1864201" y="4914921"/>
            <a:ext cx="14294" cy="511844"/>
          </a:xfrm>
          <a:prstGeom prst="straightConnector1">
            <a:avLst/>
          </a:prstGeom>
          <a:ln w="76200">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flipH="1" flipV="1">
            <a:off x="4966656" y="5507856"/>
            <a:ext cx="2909" cy="545074"/>
          </a:xfrm>
          <a:prstGeom prst="straightConnector1">
            <a:avLst/>
          </a:prstGeom>
          <a:ln w="76200">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9183802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par>
                          <p:cTn id="28" fill="hold">
                            <p:stCondLst>
                              <p:cond delay="500"/>
                            </p:stCondLst>
                            <p:childTnLst>
                              <p:par>
                                <p:cTn id="29" presetID="22" presetClass="entr" presetSubtype="4" fill="hold"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down)">
                                      <p:cBhvr>
                                        <p:cTn id="31" dur="500"/>
                                        <p:tgtEl>
                                          <p:spTgt spid="6"/>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3">
                                            <p:txEl>
                                              <p:pRg st="5" end="5"/>
                                            </p:txEl>
                                          </p:spTgt>
                                        </p:tgtEl>
                                        <p:attrNameLst>
                                          <p:attrName>style.visibility</p:attrName>
                                        </p:attrNameLst>
                                      </p:cBhvr>
                                      <p:to>
                                        <p:strVal val="visible"/>
                                      </p:to>
                                    </p:set>
                                    <p:animEffect transition="in" filter="fade">
                                      <p:cBhvr>
                                        <p:cTn id="36" dur="500"/>
                                        <p:tgtEl>
                                          <p:spTgt spid="3">
                                            <p:txEl>
                                              <p:pRg st="5" end="5"/>
                                            </p:txEl>
                                          </p:spTgt>
                                        </p:tgtEl>
                                      </p:cBhvr>
                                    </p:animEffect>
                                  </p:childTnLst>
                                </p:cTn>
                              </p:par>
                            </p:childTnLst>
                          </p:cTn>
                        </p:par>
                        <p:par>
                          <p:cTn id="37" fill="hold">
                            <p:stCondLst>
                              <p:cond delay="500"/>
                            </p:stCondLst>
                            <p:childTnLst>
                              <p:par>
                                <p:cTn id="38" presetID="22" presetClass="entr" presetSubtype="4" fill="hold"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wipe(down)">
                                      <p:cBhvr>
                                        <p:cTn id="4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Debt to Equity Ratio Example</a:t>
            </a:r>
          </a:p>
        </p:txBody>
      </p:sp>
      <p:sp>
        <p:nvSpPr>
          <p:cNvPr id="3" name="Content Placeholder 2"/>
          <p:cNvSpPr>
            <a:spLocks noGrp="1"/>
          </p:cNvSpPr>
          <p:nvPr>
            <p:ph idx="1"/>
          </p:nvPr>
        </p:nvSpPr>
        <p:spPr>
          <a:xfrm>
            <a:off x="628650" y="1408176"/>
            <a:ext cx="7886700" cy="4919599"/>
          </a:xfrm>
        </p:spPr>
        <p:txBody>
          <a:bodyPr/>
          <a:lstStyle/>
          <a:p>
            <a:r>
              <a:rPr lang="en-US" sz="2600" dirty="0" smtClean="0"/>
              <a:t>Nike’s liabilities (in millions) are </a:t>
            </a:r>
            <a:r>
              <a:rPr lang="en-US" sz="2600" dirty="0"/>
              <a:t>$</a:t>
            </a:r>
            <a:r>
              <a:rPr lang="en-US" sz="2600" dirty="0" smtClean="0"/>
              <a:t>8,893 and stockholders</a:t>
            </a:r>
            <a:r>
              <a:rPr lang="en-US" sz="2600" dirty="0"/>
              <a:t>’ equity is $</a:t>
            </a:r>
            <a:r>
              <a:rPr lang="en-US" sz="2600" dirty="0" smtClean="0"/>
              <a:t>12,707 </a:t>
            </a:r>
            <a:endParaRPr lang="en-US" sz="2600" dirty="0"/>
          </a:p>
          <a:p>
            <a:r>
              <a:rPr lang="en-US" sz="2600" dirty="0"/>
              <a:t>The debt to equity ratio can be computed as follows</a:t>
            </a:r>
            <a:r>
              <a:rPr lang="en-US" sz="2600" dirty="0" smtClean="0"/>
              <a:t>:</a:t>
            </a:r>
            <a:endParaRPr lang="en-US" sz="2600" dirty="0"/>
          </a:p>
          <a:p>
            <a:endParaRPr lang="en-US" sz="2600" dirty="0"/>
          </a:p>
          <a:p>
            <a:endParaRPr lang="en-US" sz="2600" dirty="0"/>
          </a:p>
        </p:txBody>
      </p:sp>
      <p:graphicFrame>
        <p:nvGraphicFramePr>
          <p:cNvPr id="4" name="Object 3"/>
          <p:cNvGraphicFramePr>
            <a:graphicFrameLocks noChangeAspect="1"/>
          </p:cNvGraphicFramePr>
          <p:nvPr>
            <p:extLst>
              <p:ext uri="{D42A27DB-BD31-4B8C-83A1-F6EECF244321}">
                <p14:modId xmlns:p14="http://schemas.microsoft.com/office/powerpoint/2010/main" val="1133521455"/>
              </p:ext>
            </p:extLst>
          </p:nvPr>
        </p:nvGraphicFramePr>
        <p:xfrm>
          <a:off x="966802" y="2868039"/>
          <a:ext cx="7423136" cy="876300"/>
        </p:xfrm>
        <a:graphic>
          <a:graphicData uri="http://schemas.openxmlformats.org/presentationml/2006/ole">
            <mc:AlternateContent xmlns:mc="http://schemas.openxmlformats.org/markup-compatibility/2006">
              <mc:Choice xmlns:v="urn:schemas-microsoft-com:vml" Requires="v">
                <p:oleObj spid="_x0000_s7251" name="Worksheet" r:id="rId5" imgW="3939575" imgH="464781" progId="Excel.Sheet.12">
                  <p:embed/>
                </p:oleObj>
              </mc:Choice>
              <mc:Fallback>
                <p:oleObj name="Worksheet" r:id="rId5" imgW="3939575" imgH="464781" progId="Excel.Sheet.12">
                  <p:embed/>
                  <p:pic>
                    <p:nvPicPr>
                      <p:cNvPr id="0" name=""/>
                      <p:cNvPicPr/>
                      <p:nvPr/>
                    </p:nvPicPr>
                    <p:blipFill>
                      <a:blip r:embed="rId6"/>
                      <a:stretch>
                        <a:fillRect/>
                      </a:stretch>
                    </p:blipFill>
                    <p:spPr>
                      <a:xfrm>
                        <a:off x="966802" y="2868039"/>
                        <a:ext cx="7423136" cy="876300"/>
                      </a:xfrm>
                      <a:prstGeom prst="rect">
                        <a:avLst/>
                      </a:prstGeom>
                    </p:spPr>
                  </p:pic>
                </p:oleObj>
              </mc:Fallback>
            </mc:AlternateContent>
          </a:graphicData>
        </a:graphic>
      </p:graphicFrame>
      <p:sp>
        <p:nvSpPr>
          <p:cNvPr id="5"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LO3-8</a:t>
            </a:r>
          </a:p>
        </p:txBody>
      </p:sp>
      <p:sp>
        <p:nvSpPr>
          <p:cNvPr id="6" name="TextBox 5"/>
          <p:cNvSpPr txBox="1"/>
          <p:nvPr/>
        </p:nvSpPr>
        <p:spPr>
          <a:xfrm>
            <a:off x="713921" y="4257624"/>
            <a:ext cx="3152938" cy="1384995"/>
          </a:xfrm>
          <a:prstGeom prst="rect">
            <a:avLst/>
          </a:prstGeom>
          <a:noFill/>
        </p:spPr>
        <p:txBody>
          <a:bodyPr wrap="square" rtlCol="0">
            <a:spAutoFit/>
          </a:bodyPr>
          <a:lstStyle/>
          <a:p>
            <a:pPr algn="ctr"/>
            <a:r>
              <a:rPr lang="en-IN" sz="2800" dirty="0" smtClean="0">
                <a:latin typeface="+mn-lt"/>
              </a:rPr>
              <a:t>Industry average </a:t>
            </a:r>
          </a:p>
          <a:p>
            <a:pPr algn="ctr"/>
            <a:r>
              <a:rPr lang="en-IN" sz="2800" dirty="0" smtClean="0">
                <a:latin typeface="+mn-lt"/>
              </a:rPr>
              <a:t>debt </a:t>
            </a:r>
            <a:r>
              <a:rPr lang="en-IN" sz="2800" dirty="0">
                <a:latin typeface="+mn-lt"/>
              </a:rPr>
              <a:t>to equity </a:t>
            </a:r>
            <a:r>
              <a:rPr lang="en-IN" sz="2800" dirty="0" smtClean="0">
                <a:latin typeface="+mn-lt"/>
              </a:rPr>
              <a:t>ratio</a:t>
            </a:r>
          </a:p>
          <a:p>
            <a:pPr algn="ctr"/>
            <a:r>
              <a:rPr lang="en-IN" sz="2800" dirty="0" smtClean="0">
                <a:latin typeface="+mn-lt"/>
              </a:rPr>
              <a:t>0.95</a:t>
            </a:r>
            <a:endParaRPr lang="en-US" sz="2800" dirty="0">
              <a:solidFill>
                <a:srgbClr val="0000FF"/>
              </a:solidFill>
              <a:latin typeface="+mn-lt"/>
            </a:endParaRPr>
          </a:p>
        </p:txBody>
      </p:sp>
      <p:sp>
        <p:nvSpPr>
          <p:cNvPr id="7" name="TextBox 6"/>
          <p:cNvSpPr txBox="1"/>
          <p:nvPr/>
        </p:nvSpPr>
        <p:spPr>
          <a:xfrm>
            <a:off x="4312832" y="4418056"/>
            <a:ext cx="555690" cy="738664"/>
          </a:xfrm>
          <a:prstGeom prst="rect">
            <a:avLst/>
          </a:prstGeom>
          <a:noFill/>
        </p:spPr>
        <p:txBody>
          <a:bodyPr wrap="square" rtlCol="0">
            <a:spAutoFit/>
          </a:bodyPr>
          <a:lstStyle/>
          <a:p>
            <a:pPr algn="ctr"/>
            <a:r>
              <a:rPr lang="en-US" sz="4200" b="1" dirty="0" smtClean="0">
                <a:solidFill>
                  <a:srgbClr val="C00000"/>
                </a:solidFill>
                <a:latin typeface="+mn-lt"/>
                <a:cs typeface="Arial" panose="020B0604020202020204" pitchFamily="34" charset="0"/>
              </a:rPr>
              <a:t>&gt;</a:t>
            </a:r>
            <a:endParaRPr lang="en-US" sz="4200" b="1" dirty="0">
              <a:solidFill>
                <a:srgbClr val="C00000"/>
              </a:solidFill>
              <a:latin typeface="+mn-lt"/>
              <a:cs typeface="Arial" panose="020B0604020202020204" pitchFamily="34" charset="0"/>
            </a:endParaRPr>
          </a:p>
        </p:txBody>
      </p:sp>
      <p:sp>
        <p:nvSpPr>
          <p:cNvPr id="8" name="TextBox 7"/>
          <p:cNvSpPr txBox="1"/>
          <p:nvPr/>
        </p:nvSpPr>
        <p:spPr>
          <a:xfrm>
            <a:off x="5314495" y="4313458"/>
            <a:ext cx="3468232" cy="1384995"/>
          </a:xfrm>
          <a:prstGeom prst="rect">
            <a:avLst/>
          </a:prstGeom>
          <a:noFill/>
        </p:spPr>
        <p:txBody>
          <a:bodyPr wrap="square" rtlCol="0">
            <a:spAutoFit/>
          </a:bodyPr>
          <a:lstStyle/>
          <a:p>
            <a:pPr algn="ctr"/>
            <a:r>
              <a:rPr lang="en-IN" sz="2800" dirty="0" smtClean="0">
                <a:latin typeface="+mn-lt"/>
              </a:rPr>
              <a:t>Nike’s </a:t>
            </a:r>
          </a:p>
          <a:p>
            <a:pPr algn="ctr"/>
            <a:r>
              <a:rPr lang="en-IN" sz="2800" dirty="0">
                <a:latin typeface="+mn-lt"/>
              </a:rPr>
              <a:t>d</a:t>
            </a:r>
            <a:r>
              <a:rPr lang="en-IN" sz="2800" dirty="0" smtClean="0">
                <a:latin typeface="+mn-lt"/>
              </a:rPr>
              <a:t>ebt to equity ratio </a:t>
            </a:r>
          </a:p>
          <a:p>
            <a:pPr algn="ctr"/>
            <a:r>
              <a:rPr lang="en-IN" sz="2800" dirty="0" smtClean="0">
                <a:latin typeface="+mn-lt"/>
              </a:rPr>
              <a:t>0.70</a:t>
            </a:r>
            <a:endParaRPr lang="en-US" sz="2800" dirty="0">
              <a:solidFill>
                <a:srgbClr val="0000FF"/>
              </a:solidFill>
              <a:latin typeface="+mn-lt"/>
            </a:endParaRPr>
          </a:p>
        </p:txBody>
      </p:sp>
      <p:sp>
        <p:nvSpPr>
          <p:cNvPr id="9" name="TextBox 8"/>
          <p:cNvSpPr txBox="1"/>
          <p:nvPr/>
        </p:nvSpPr>
        <p:spPr>
          <a:xfrm>
            <a:off x="4886548" y="5924499"/>
            <a:ext cx="3896179" cy="461665"/>
          </a:xfrm>
          <a:prstGeom prst="rect">
            <a:avLst/>
          </a:prstGeom>
          <a:noFill/>
        </p:spPr>
        <p:txBody>
          <a:bodyPr wrap="square" rtlCol="0">
            <a:spAutoFit/>
          </a:bodyPr>
          <a:lstStyle/>
          <a:p>
            <a:pPr algn="ctr"/>
            <a:r>
              <a:rPr lang="en-IN" sz="2400" dirty="0" smtClean="0">
                <a:latin typeface="+mn-lt"/>
              </a:rPr>
              <a:t>– Nike has </a:t>
            </a:r>
            <a:r>
              <a:rPr lang="en-IN" sz="2400" b="1" dirty="0" smtClean="0">
                <a:solidFill>
                  <a:srgbClr val="C00000"/>
                </a:solidFill>
                <a:latin typeface="+mn-lt"/>
              </a:rPr>
              <a:t>lower</a:t>
            </a:r>
            <a:r>
              <a:rPr lang="en-IN" sz="2400" dirty="0" smtClean="0">
                <a:latin typeface="+mn-lt"/>
              </a:rPr>
              <a:t> default risk</a:t>
            </a:r>
            <a:endParaRPr lang="en-US" sz="2400" dirty="0">
              <a:solidFill>
                <a:srgbClr val="0000FF"/>
              </a:solidFill>
              <a:latin typeface="+mn-lt"/>
            </a:endParaRPr>
          </a:p>
        </p:txBody>
      </p:sp>
    </p:spTree>
    <p:extLst>
      <p:ext uri="{BB962C8B-B14F-4D97-AF65-F5344CB8AC3E}">
        <p14:creationId xmlns:p14="http://schemas.microsoft.com/office/powerpoint/2010/main" val="23147810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100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Balance </a:t>
            </a:r>
            <a:r>
              <a:rPr lang="en-US" sz="3200" dirty="0" smtClean="0"/>
              <a:t>Sheet Limitations</a:t>
            </a:r>
            <a:endParaRPr lang="en-US" sz="3200" dirty="0"/>
          </a:p>
        </p:txBody>
      </p:sp>
      <p:sp>
        <p:nvSpPr>
          <p:cNvPr id="3" name="Content Placeholder 2"/>
          <p:cNvSpPr>
            <a:spLocks noGrp="1"/>
          </p:cNvSpPr>
          <p:nvPr>
            <p:ph idx="1"/>
          </p:nvPr>
        </p:nvSpPr>
        <p:spPr>
          <a:xfrm>
            <a:off x="872331" y="1690690"/>
            <a:ext cx="7886700" cy="4502150"/>
          </a:xfrm>
        </p:spPr>
        <p:txBody>
          <a:bodyPr/>
          <a:lstStyle/>
          <a:p>
            <a:pPr>
              <a:spcAft>
                <a:spcPts val="3000"/>
              </a:spcAft>
            </a:pPr>
            <a:r>
              <a:rPr lang="en-US" sz="2600" dirty="0" smtClean="0"/>
              <a:t>A company’s book value, assets minus liabilities, as shown in the balance sheet usually will not directly measure the company’s </a:t>
            </a:r>
            <a:r>
              <a:rPr lang="en-US" sz="2600" b="1" dirty="0" smtClean="0">
                <a:solidFill>
                  <a:srgbClr val="C00000"/>
                </a:solidFill>
              </a:rPr>
              <a:t>market value</a:t>
            </a:r>
            <a:r>
              <a:rPr lang="en-US" sz="2600" b="1" dirty="0" smtClean="0"/>
              <a:t> </a:t>
            </a:r>
            <a:endParaRPr lang="en-US" sz="2600" dirty="0" smtClean="0"/>
          </a:p>
          <a:p>
            <a:r>
              <a:rPr lang="en-US" sz="2600" dirty="0" smtClean="0"/>
              <a:t>Two </a:t>
            </a:r>
            <a:r>
              <a:rPr lang="en-US" sz="2600" dirty="0"/>
              <a:t>primary reasons that the balance sheet does not portray the </a:t>
            </a:r>
            <a:r>
              <a:rPr lang="en-US" sz="2600" dirty="0" smtClean="0"/>
              <a:t>company’s </a:t>
            </a:r>
            <a:r>
              <a:rPr lang="en-US" sz="2600" dirty="0"/>
              <a:t>market value are:</a:t>
            </a:r>
          </a:p>
          <a:p>
            <a:pPr marL="514350" indent="-514350">
              <a:buFont typeface="+mj-lt"/>
              <a:buAutoNum type="arabicPeriod"/>
            </a:pPr>
            <a:r>
              <a:rPr lang="en-US" sz="2600" dirty="0"/>
              <a:t>Many </a:t>
            </a:r>
            <a:r>
              <a:rPr lang="en-US" sz="2600" dirty="0" smtClean="0"/>
              <a:t>assets are </a:t>
            </a:r>
            <a:r>
              <a:rPr lang="en-US" sz="2600" dirty="0"/>
              <a:t>measured at their </a:t>
            </a:r>
            <a:r>
              <a:rPr lang="en-US" sz="2600" b="1" dirty="0">
                <a:solidFill>
                  <a:srgbClr val="C00000"/>
                </a:solidFill>
              </a:rPr>
              <a:t>historical costs</a:t>
            </a:r>
            <a:r>
              <a:rPr lang="en-US" sz="2600" dirty="0">
                <a:solidFill>
                  <a:srgbClr val="C00000"/>
                </a:solidFill>
              </a:rPr>
              <a:t> </a:t>
            </a:r>
            <a:r>
              <a:rPr lang="en-US" sz="2600" dirty="0"/>
              <a:t>rather than their fair </a:t>
            </a:r>
            <a:r>
              <a:rPr lang="en-US" sz="2600" dirty="0" smtClean="0"/>
              <a:t>values </a:t>
            </a:r>
            <a:endParaRPr lang="en-US" sz="2600" dirty="0"/>
          </a:p>
          <a:p>
            <a:pPr marL="514350" indent="-514350">
              <a:buFont typeface="+mj-lt"/>
              <a:buAutoNum type="arabicPeriod"/>
            </a:pPr>
            <a:r>
              <a:rPr lang="en-US" sz="2600" dirty="0" smtClean="0"/>
              <a:t>Many </a:t>
            </a:r>
            <a:r>
              <a:rPr lang="en-US" sz="2600" dirty="0"/>
              <a:t>aspects of a company may represent valuable </a:t>
            </a:r>
            <a:r>
              <a:rPr lang="en-US" sz="2600" dirty="0" smtClean="0"/>
              <a:t>resources, </a:t>
            </a:r>
            <a:r>
              <a:rPr lang="en-US" sz="2600" dirty="0"/>
              <a:t>but these items are </a:t>
            </a:r>
            <a:r>
              <a:rPr lang="en-US" sz="2600" b="1" dirty="0">
                <a:solidFill>
                  <a:srgbClr val="C00000"/>
                </a:solidFill>
              </a:rPr>
              <a:t>not recorded </a:t>
            </a:r>
            <a:r>
              <a:rPr lang="en-US" sz="2600" dirty="0"/>
              <a:t>as assets in the balance </a:t>
            </a:r>
            <a:r>
              <a:rPr lang="en-US" sz="2600" dirty="0" smtClean="0"/>
              <a:t>sheet</a:t>
            </a:r>
            <a:endParaRPr lang="en-US" sz="2600" dirty="0"/>
          </a:p>
          <a:p>
            <a:endParaRPr lang="en-US" sz="2600" dirty="0" smtClean="0"/>
          </a:p>
        </p:txBody>
      </p:sp>
      <p:sp>
        <p:nvSpPr>
          <p:cNvPr id="5"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LO3-1</a:t>
            </a:r>
          </a:p>
        </p:txBody>
      </p:sp>
    </p:spTree>
    <p:extLst>
      <p:ext uri="{BB962C8B-B14F-4D97-AF65-F5344CB8AC3E}">
        <p14:creationId xmlns:p14="http://schemas.microsoft.com/office/powerpoint/2010/main" val="263994091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Times Interest Earned Ratio</a:t>
            </a:r>
          </a:p>
        </p:txBody>
      </p:sp>
      <p:sp>
        <p:nvSpPr>
          <p:cNvPr id="3" name="Content Placeholder 2"/>
          <p:cNvSpPr>
            <a:spLocks noGrp="1"/>
          </p:cNvSpPr>
          <p:nvPr>
            <p:ph idx="1"/>
          </p:nvPr>
        </p:nvSpPr>
        <p:spPr>
          <a:xfrm>
            <a:off x="628650" y="1878379"/>
            <a:ext cx="7886700" cy="4502150"/>
          </a:xfrm>
        </p:spPr>
        <p:txBody>
          <a:bodyPr/>
          <a:lstStyle/>
          <a:p>
            <a:r>
              <a:rPr lang="en-US" sz="2600" dirty="0"/>
              <a:t>Used in conjunction with the debt to equity </a:t>
            </a:r>
            <a:r>
              <a:rPr lang="en-US" sz="2600" dirty="0" smtClean="0"/>
              <a:t>ratio</a:t>
            </a:r>
            <a:endParaRPr lang="en-US" sz="2600" dirty="0"/>
          </a:p>
          <a:p>
            <a:r>
              <a:rPr lang="en-US" sz="2600" dirty="0"/>
              <a:t>Calculated </a:t>
            </a:r>
            <a:r>
              <a:rPr lang="en-US" sz="2600" dirty="0" smtClean="0"/>
              <a:t>as</a:t>
            </a:r>
          </a:p>
          <a:p>
            <a:endParaRPr lang="en-US" sz="2600" dirty="0"/>
          </a:p>
          <a:p>
            <a:endParaRPr lang="en-US" sz="2600" dirty="0" smtClean="0"/>
          </a:p>
          <a:p>
            <a:r>
              <a:rPr lang="en-US" sz="2600" dirty="0" smtClean="0"/>
              <a:t>To </a:t>
            </a:r>
            <a:r>
              <a:rPr lang="en-US" sz="2600" dirty="0"/>
              <a:t>remain solvent or take on more debt, a company needs to have funds available to pay interest </a:t>
            </a:r>
            <a:r>
              <a:rPr lang="en-US" sz="2600" dirty="0" smtClean="0"/>
              <a:t>charges</a:t>
            </a:r>
            <a:endParaRPr lang="en-US" sz="2600" dirty="0"/>
          </a:p>
          <a:p>
            <a:r>
              <a:rPr lang="en-US" sz="2600" dirty="0"/>
              <a:t>If income is </a:t>
            </a:r>
            <a:r>
              <a:rPr lang="en-US" sz="2600" b="1" dirty="0">
                <a:solidFill>
                  <a:srgbClr val="C00000"/>
                </a:solidFill>
              </a:rPr>
              <a:t>many times greater than interest expense</a:t>
            </a:r>
            <a:r>
              <a:rPr lang="en-US" sz="2600" dirty="0"/>
              <a:t>, creditors’ </a:t>
            </a:r>
            <a:r>
              <a:rPr lang="en-US" sz="2600" dirty="0">
                <a:solidFill>
                  <a:srgbClr val="C00000"/>
                </a:solidFill>
              </a:rPr>
              <a:t>i</a:t>
            </a:r>
            <a:r>
              <a:rPr lang="en-US" sz="2600" b="1" dirty="0">
                <a:solidFill>
                  <a:srgbClr val="C00000"/>
                </a:solidFill>
              </a:rPr>
              <a:t>nterests are more protected</a:t>
            </a:r>
            <a:r>
              <a:rPr lang="en-US" sz="2600" dirty="0"/>
              <a:t> than if income just barely covers this </a:t>
            </a:r>
            <a:r>
              <a:rPr lang="en-US" sz="2600" dirty="0" smtClean="0"/>
              <a:t>expense</a:t>
            </a:r>
            <a:endParaRPr lang="en-US" sz="2600"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LO3-8</a:t>
            </a:r>
          </a:p>
        </p:txBody>
      </p:sp>
      <p:graphicFrame>
        <p:nvGraphicFramePr>
          <p:cNvPr id="5" name="Object 4"/>
          <p:cNvGraphicFramePr>
            <a:graphicFrameLocks noChangeAspect="1"/>
          </p:cNvGraphicFramePr>
          <p:nvPr>
            <p:extLst>
              <p:ext uri="{D42A27DB-BD31-4B8C-83A1-F6EECF244321}">
                <p14:modId xmlns:p14="http://schemas.microsoft.com/office/powerpoint/2010/main" val="3640475831"/>
              </p:ext>
            </p:extLst>
          </p:nvPr>
        </p:nvGraphicFramePr>
        <p:xfrm>
          <a:off x="641350" y="2879725"/>
          <a:ext cx="8039100" cy="701675"/>
        </p:xfrm>
        <a:graphic>
          <a:graphicData uri="http://schemas.openxmlformats.org/presentationml/2006/ole">
            <mc:AlternateContent xmlns:mc="http://schemas.openxmlformats.org/markup-compatibility/2006">
              <mc:Choice xmlns:v="urn:schemas-microsoft-com:vml" Requires="v">
                <p:oleObj spid="_x0000_s10287" name="Worksheet" r:id="rId5" imgW="5981700" imgH="520700" progId="Excel.Sheet.12">
                  <p:embed/>
                </p:oleObj>
              </mc:Choice>
              <mc:Fallback>
                <p:oleObj name="Worksheet" r:id="rId5" imgW="5981700" imgH="520700" progId="Excel.Sheet.12">
                  <p:embed/>
                  <p:pic>
                    <p:nvPicPr>
                      <p:cNvPr id="0" name=""/>
                      <p:cNvPicPr/>
                      <p:nvPr/>
                    </p:nvPicPr>
                    <p:blipFill>
                      <a:blip r:embed="rId6"/>
                      <a:stretch>
                        <a:fillRect/>
                      </a:stretch>
                    </p:blipFill>
                    <p:spPr>
                      <a:xfrm>
                        <a:off x="641350" y="2879725"/>
                        <a:ext cx="8039100" cy="701675"/>
                      </a:xfrm>
                      <a:prstGeom prst="rect">
                        <a:avLst/>
                      </a:prstGeom>
                    </p:spPr>
                  </p:pic>
                </p:oleObj>
              </mc:Fallback>
            </mc:AlternateContent>
          </a:graphicData>
        </a:graphic>
      </p:graphicFrame>
    </p:spTree>
    <p:extLst>
      <p:ext uri="{BB962C8B-B14F-4D97-AF65-F5344CB8AC3E}">
        <p14:creationId xmlns:p14="http://schemas.microsoft.com/office/powerpoint/2010/main" val="392944665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Times Interest Earned </a:t>
            </a:r>
            <a:r>
              <a:rPr lang="en-US" dirty="0" smtClean="0"/>
              <a:t>Ratio Example</a:t>
            </a:r>
            <a:endParaRPr lang="en-US" dirty="0"/>
          </a:p>
        </p:txBody>
      </p:sp>
      <p:sp>
        <p:nvSpPr>
          <p:cNvPr id="3" name="Content Placeholder 2"/>
          <p:cNvSpPr>
            <a:spLocks noGrp="1"/>
          </p:cNvSpPr>
          <p:nvPr>
            <p:ph idx="1"/>
          </p:nvPr>
        </p:nvSpPr>
        <p:spPr/>
        <p:txBody>
          <a:bodyPr/>
          <a:lstStyle/>
          <a:p>
            <a:r>
              <a:rPr lang="en-US" sz="2400" dirty="0" smtClean="0"/>
              <a:t>Nike </a:t>
            </a:r>
            <a:r>
              <a:rPr lang="en-US" sz="2400" dirty="0"/>
              <a:t>reports the </a:t>
            </a:r>
            <a:r>
              <a:rPr lang="en-US" sz="2400" dirty="0" smtClean="0"/>
              <a:t>following (in millions):</a:t>
            </a:r>
            <a:endParaRPr lang="en-US" sz="2400" dirty="0"/>
          </a:p>
          <a:p>
            <a:endParaRPr lang="en-US" sz="2400" dirty="0"/>
          </a:p>
          <a:p>
            <a:endParaRPr lang="en-US" sz="2400" dirty="0"/>
          </a:p>
          <a:p>
            <a:endParaRPr lang="en-US" sz="2400" dirty="0"/>
          </a:p>
          <a:p>
            <a:endParaRPr lang="en-US" sz="2400" dirty="0" smtClean="0"/>
          </a:p>
          <a:p>
            <a:r>
              <a:rPr lang="en-US" sz="2400" dirty="0" smtClean="0"/>
              <a:t>The </a:t>
            </a:r>
            <a:r>
              <a:rPr lang="en-US" sz="2400" dirty="0"/>
              <a:t>times interest earned ratio for Nike can be computed as follows:</a:t>
            </a:r>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LO3-8</a:t>
            </a:r>
          </a:p>
        </p:txBody>
      </p:sp>
      <p:graphicFrame>
        <p:nvGraphicFramePr>
          <p:cNvPr id="6" name="Object 5"/>
          <p:cNvGraphicFramePr>
            <a:graphicFrameLocks noChangeAspect="1"/>
          </p:cNvGraphicFramePr>
          <p:nvPr>
            <p:extLst>
              <p:ext uri="{D42A27DB-BD31-4B8C-83A1-F6EECF244321}">
                <p14:modId xmlns:p14="http://schemas.microsoft.com/office/powerpoint/2010/main" val="520679881"/>
              </p:ext>
            </p:extLst>
          </p:nvPr>
        </p:nvGraphicFramePr>
        <p:xfrm>
          <a:off x="1271588" y="2482850"/>
          <a:ext cx="6678612" cy="1176338"/>
        </p:xfrm>
        <a:graphic>
          <a:graphicData uri="http://schemas.openxmlformats.org/presentationml/2006/ole">
            <mc:AlternateContent xmlns:mc="http://schemas.openxmlformats.org/markup-compatibility/2006">
              <mc:Choice xmlns:v="urn:schemas-microsoft-com:vml" Requires="v">
                <p:oleObj spid="_x0000_s8372" name="Worksheet" r:id="rId5" imgW="5842000" imgH="1028700" progId="Excel.Sheet.12">
                  <p:embed/>
                </p:oleObj>
              </mc:Choice>
              <mc:Fallback>
                <p:oleObj name="Worksheet" r:id="rId5" imgW="5842000" imgH="1028700" progId="Excel.Sheet.12">
                  <p:embed/>
                  <p:pic>
                    <p:nvPicPr>
                      <p:cNvPr id="0" name=""/>
                      <p:cNvPicPr/>
                      <p:nvPr/>
                    </p:nvPicPr>
                    <p:blipFill>
                      <a:blip r:embed="rId6"/>
                      <a:stretch>
                        <a:fillRect/>
                      </a:stretch>
                    </p:blipFill>
                    <p:spPr>
                      <a:xfrm>
                        <a:off x="1271588" y="2482850"/>
                        <a:ext cx="6678612" cy="1176338"/>
                      </a:xfrm>
                      <a:prstGeom prst="rect">
                        <a:avLst/>
                      </a:prstGeom>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3282412726"/>
              </p:ext>
            </p:extLst>
          </p:nvPr>
        </p:nvGraphicFramePr>
        <p:xfrm>
          <a:off x="1425575" y="4940300"/>
          <a:ext cx="6650038" cy="685800"/>
        </p:xfrm>
        <a:graphic>
          <a:graphicData uri="http://schemas.openxmlformats.org/presentationml/2006/ole">
            <mc:AlternateContent xmlns:mc="http://schemas.openxmlformats.org/markup-compatibility/2006">
              <mc:Choice xmlns:v="urn:schemas-microsoft-com:vml" Requires="v">
                <p:oleObj spid="_x0000_s8373" name="Worksheet" r:id="rId8" imgW="5257868" imgH="542970" progId="Excel.Sheet.12">
                  <p:embed/>
                </p:oleObj>
              </mc:Choice>
              <mc:Fallback>
                <p:oleObj name="Worksheet" r:id="rId8" imgW="5257868" imgH="542970" progId="Excel.Sheet.12">
                  <p:embed/>
                  <p:pic>
                    <p:nvPicPr>
                      <p:cNvPr id="0" name=""/>
                      <p:cNvPicPr/>
                      <p:nvPr/>
                    </p:nvPicPr>
                    <p:blipFill>
                      <a:blip r:embed="rId9"/>
                      <a:stretch>
                        <a:fillRect/>
                      </a:stretch>
                    </p:blipFill>
                    <p:spPr>
                      <a:xfrm>
                        <a:off x="1425575" y="4940300"/>
                        <a:ext cx="6650038" cy="685800"/>
                      </a:xfrm>
                      <a:prstGeom prst="rect">
                        <a:avLst/>
                      </a:prstGeom>
                    </p:spPr>
                  </p:pic>
                </p:oleObj>
              </mc:Fallback>
            </mc:AlternateContent>
          </a:graphicData>
        </a:graphic>
      </p:graphicFrame>
    </p:spTree>
    <p:extLst>
      <p:ext uri="{BB962C8B-B14F-4D97-AF65-F5344CB8AC3E}">
        <p14:creationId xmlns:p14="http://schemas.microsoft.com/office/powerpoint/2010/main" val="304778824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Relationship </a:t>
            </a:r>
            <a:r>
              <a:rPr lang="en-US" dirty="0" smtClean="0"/>
              <a:t>between </a:t>
            </a:r>
            <a:r>
              <a:rPr lang="en-US" dirty="0"/>
              <a:t>Risk and Profitability</a:t>
            </a:r>
          </a:p>
        </p:txBody>
      </p:sp>
      <p:sp>
        <p:nvSpPr>
          <p:cNvPr id="3" name="Content Placeholder 2"/>
          <p:cNvSpPr>
            <a:spLocks noGrp="1"/>
          </p:cNvSpPr>
          <p:nvPr>
            <p:ph idx="1"/>
          </p:nvPr>
        </p:nvSpPr>
        <p:spPr/>
        <p:txBody>
          <a:bodyPr/>
          <a:lstStyle/>
          <a:p>
            <a:r>
              <a:rPr lang="en-US" sz="2600" dirty="0"/>
              <a:t>While there are default risks associated with borrowing, a company can use those borrowed funds to </a:t>
            </a:r>
            <a:r>
              <a:rPr lang="en-US" sz="2600" b="1" dirty="0">
                <a:solidFill>
                  <a:srgbClr val="C00000"/>
                </a:solidFill>
              </a:rPr>
              <a:t>provide greater returns to its </a:t>
            </a:r>
            <a:r>
              <a:rPr lang="en-US" sz="2600" b="1" dirty="0" smtClean="0">
                <a:solidFill>
                  <a:srgbClr val="C00000"/>
                </a:solidFill>
              </a:rPr>
              <a:t>shareholders</a:t>
            </a:r>
            <a:endParaRPr lang="en-US" sz="2600" dirty="0"/>
          </a:p>
          <a:p>
            <a:pPr lvl="1">
              <a:spcAft>
                <a:spcPts val="1800"/>
              </a:spcAft>
              <a:buFont typeface="Calibri"/>
              <a:buChar char="–"/>
            </a:pPr>
            <a:r>
              <a:rPr lang="en-US" sz="2600" dirty="0"/>
              <a:t>This is referred to as </a:t>
            </a:r>
            <a:r>
              <a:rPr lang="en-US" sz="2600" b="1" dirty="0">
                <a:solidFill>
                  <a:srgbClr val="C00000"/>
                </a:solidFill>
              </a:rPr>
              <a:t>favorable financial leverage</a:t>
            </a:r>
            <a:r>
              <a:rPr lang="en-US" sz="2600" dirty="0">
                <a:solidFill>
                  <a:srgbClr val="C00000"/>
                </a:solidFill>
              </a:rPr>
              <a:t> </a:t>
            </a:r>
            <a:r>
              <a:rPr lang="en-US" sz="2600" dirty="0"/>
              <a:t>and is a very common (but </a:t>
            </a:r>
            <a:r>
              <a:rPr lang="en-US" sz="2600" b="1" dirty="0">
                <a:solidFill>
                  <a:srgbClr val="C00000"/>
                </a:solidFill>
              </a:rPr>
              <a:t>risky</a:t>
            </a:r>
            <a:r>
              <a:rPr lang="en-US" sz="2600" dirty="0"/>
              <a:t>) business </a:t>
            </a:r>
            <a:r>
              <a:rPr lang="en-US" sz="2600" dirty="0" smtClean="0"/>
              <a:t>activity</a:t>
            </a:r>
            <a:endParaRPr lang="en-US" sz="2600" dirty="0"/>
          </a:p>
          <a:p>
            <a:r>
              <a:rPr lang="en-US" sz="2600" dirty="0"/>
              <a:t>When a company needs money, the alternatives are debt and </a:t>
            </a:r>
            <a:r>
              <a:rPr lang="en-US" sz="2600" dirty="0" smtClean="0"/>
              <a:t>equity</a:t>
            </a:r>
            <a:endParaRPr lang="en-US" sz="2600" dirty="0"/>
          </a:p>
          <a:p>
            <a:pPr lvl="1">
              <a:buFont typeface="Calibri"/>
              <a:buChar char="–"/>
            </a:pPr>
            <a:r>
              <a:rPr lang="en-US" sz="2600" dirty="0"/>
              <a:t>Sometimes </a:t>
            </a:r>
            <a:r>
              <a:rPr lang="en-US" sz="2600" b="1" dirty="0">
                <a:solidFill>
                  <a:srgbClr val="C00000"/>
                </a:solidFill>
              </a:rPr>
              <a:t>more debt</a:t>
            </a:r>
            <a:r>
              <a:rPr lang="en-US" sz="2600" dirty="0">
                <a:solidFill>
                  <a:srgbClr val="C00000"/>
                </a:solidFill>
              </a:rPr>
              <a:t> </a:t>
            </a:r>
            <a:r>
              <a:rPr lang="en-US" sz="2600" dirty="0"/>
              <a:t>can mean a </a:t>
            </a:r>
            <a:r>
              <a:rPr lang="en-US" sz="2600" b="1" dirty="0">
                <a:solidFill>
                  <a:srgbClr val="C00000"/>
                </a:solidFill>
              </a:rPr>
              <a:t>higher return</a:t>
            </a:r>
            <a:r>
              <a:rPr lang="en-US" sz="2600" dirty="0">
                <a:solidFill>
                  <a:srgbClr val="C00000"/>
                </a:solidFill>
              </a:rPr>
              <a:t> </a:t>
            </a:r>
            <a:r>
              <a:rPr lang="en-US" sz="2600" dirty="0"/>
              <a:t>on shareholders’ </a:t>
            </a:r>
            <a:r>
              <a:rPr lang="en-US" sz="2600" dirty="0" smtClean="0"/>
              <a:t>equity</a:t>
            </a:r>
            <a:endParaRPr lang="en-US" sz="2600"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LO3-8</a:t>
            </a:r>
          </a:p>
        </p:txBody>
      </p:sp>
    </p:spTree>
    <p:extLst>
      <p:ext uri="{BB962C8B-B14F-4D97-AF65-F5344CB8AC3E}">
        <p14:creationId xmlns:p14="http://schemas.microsoft.com/office/powerpoint/2010/main" val="94630497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0"/>
            <a:ext cx="8382000" cy="734405"/>
          </a:xfrm>
        </p:spPr>
        <p:txBody>
          <a:bodyPr>
            <a:normAutofit/>
          </a:bodyPr>
          <a:lstStyle/>
          <a:p>
            <a:pPr algn="ctr"/>
            <a:r>
              <a:rPr lang="en-IN" dirty="0" err="1" smtClean="0"/>
              <a:t>Favorable</a:t>
            </a:r>
            <a:r>
              <a:rPr lang="en-IN" dirty="0" smtClean="0"/>
              <a:t> </a:t>
            </a:r>
            <a:r>
              <a:rPr lang="en-IN" dirty="0"/>
              <a:t>F</a:t>
            </a:r>
            <a:r>
              <a:rPr lang="en-IN" dirty="0" smtClean="0"/>
              <a:t>inancial </a:t>
            </a:r>
            <a:r>
              <a:rPr lang="en-IN" dirty="0"/>
              <a:t>L</a:t>
            </a:r>
            <a:r>
              <a:rPr lang="en-IN" dirty="0" smtClean="0"/>
              <a:t>everage</a:t>
            </a:r>
            <a:endParaRPr lang="en-US" dirty="0"/>
          </a:p>
        </p:txBody>
      </p:sp>
      <p:sp>
        <p:nvSpPr>
          <p:cNvPr id="12"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smtClean="0"/>
              <a:t>LO3-8</a:t>
            </a:r>
            <a:endParaRPr lang="en-IN" dirty="0"/>
          </a:p>
        </p:txBody>
      </p:sp>
      <p:sp>
        <p:nvSpPr>
          <p:cNvPr id="7" name="TextBox 6"/>
          <p:cNvSpPr txBox="1"/>
          <p:nvPr/>
        </p:nvSpPr>
        <p:spPr>
          <a:xfrm>
            <a:off x="855413" y="3362627"/>
            <a:ext cx="4601497" cy="400110"/>
          </a:xfrm>
          <a:prstGeom prst="rect">
            <a:avLst/>
          </a:prstGeom>
          <a:noFill/>
        </p:spPr>
        <p:txBody>
          <a:bodyPr wrap="square" rtlCol="0">
            <a:spAutoFit/>
          </a:bodyPr>
          <a:lstStyle/>
          <a:p>
            <a:r>
              <a:rPr lang="en-US" sz="2000" dirty="0" smtClean="0">
                <a:latin typeface="+mn-lt"/>
              </a:rPr>
              <a:t>Income before interest and income taxes</a:t>
            </a:r>
            <a:endParaRPr lang="en-US" sz="2000" dirty="0">
              <a:latin typeface="+mn-lt"/>
            </a:endParaRPr>
          </a:p>
        </p:txBody>
      </p:sp>
      <p:sp>
        <p:nvSpPr>
          <p:cNvPr id="13" name="TextBox 12"/>
          <p:cNvSpPr txBox="1"/>
          <p:nvPr/>
        </p:nvSpPr>
        <p:spPr>
          <a:xfrm>
            <a:off x="860333" y="3721504"/>
            <a:ext cx="4601497" cy="400110"/>
          </a:xfrm>
          <a:prstGeom prst="rect">
            <a:avLst/>
          </a:prstGeom>
          <a:noFill/>
        </p:spPr>
        <p:txBody>
          <a:bodyPr wrap="square" rtlCol="0">
            <a:spAutoFit/>
          </a:bodyPr>
          <a:lstStyle/>
          <a:p>
            <a:r>
              <a:rPr lang="en-US" sz="2000" dirty="0" smtClean="0">
                <a:latin typeface="+mn-lt"/>
              </a:rPr>
              <a:t>Less: Interest expense</a:t>
            </a:r>
            <a:endParaRPr lang="en-US" sz="2000" dirty="0">
              <a:latin typeface="+mn-lt"/>
            </a:endParaRPr>
          </a:p>
        </p:txBody>
      </p:sp>
      <p:sp>
        <p:nvSpPr>
          <p:cNvPr id="14" name="TextBox 13"/>
          <p:cNvSpPr txBox="1"/>
          <p:nvPr/>
        </p:nvSpPr>
        <p:spPr>
          <a:xfrm>
            <a:off x="845581" y="4060719"/>
            <a:ext cx="4601497" cy="400110"/>
          </a:xfrm>
          <a:prstGeom prst="rect">
            <a:avLst/>
          </a:prstGeom>
          <a:noFill/>
        </p:spPr>
        <p:txBody>
          <a:bodyPr wrap="square" rtlCol="0">
            <a:spAutoFit/>
          </a:bodyPr>
          <a:lstStyle/>
          <a:p>
            <a:r>
              <a:rPr lang="en-US" sz="2000" dirty="0" smtClean="0">
                <a:latin typeface="+mn-lt"/>
              </a:rPr>
              <a:t>Income before income taxes</a:t>
            </a:r>
            <a:endParaRPr lang="en-US" sz="2000" dirty="0">
              <a:latin typeface="+mn-lt"/>
            </a:endParaRPr>
          </a:p>
        </p:txBody>
      </p:sp>
      <p:sp>
        <p:nvSpPr>
          <p:cNvPr id="15" name="TextBox 14"/>
          <p:cNvSpPr txBox="1"/>
          <p:nvPr/>
        </p:nvSpPr>
        <p:spPr>
          <a:xfrm>
            <a:off x="850498" y="4390109"/>
            <a:ext cx="4601497" cy="400110"/>
          </a:xfrm>
          <a:prstGeom prst="rect">
            <a:avLst/>
          </a:prstGeom>
          <a:noFill/>
        </p:spPr>
        <p:txBody>
          <a:bodyPr wrap="square" rtlCol="0">
            <a:spAutoFit/>
          </a:bodyPr>
          <a:lstStyle/>
          <a:p>
            <a:r>
              <a:rPr lang="en-US" sz="2000" dirty="0" smtClean="0">
                <a:latin typeface="+mn-lt"/>
              </a:rPr>
              <a:t>Less: Income tax expense (40%)</a:t>
            </a:r>
            <a:endParaRPr lang="en-US" sz="2000" dirty="0">
              <a:latin typeface="+mn-lt"/>
            </a:endParaRPr>
          </a:p>
        </p:txBody>
      </p:sp>
      <p:sp>
        <p:nvSpPr>
          <p:cNvPr id="16" name="TextBox 15"/>
          <p:cNvSpPr txBox="1"/>
          <p:nvPr/>
        </p:nvSpPr>
        <p:spPr>
          <a:xfrm>
            <a:off x="855418" y="4748987"/>
            <a:ext cx="4601497" cy="400110"/>
          </a:xfrm>
          <a:prstGeom prst="rect">
            <a:avLst/>
          </a:prstGeom>
          <a:noFill/>
        </p:spPr>
        <p:txBody>
          <a:bodyPr wrap="square" rtlCol="0">
            <a:spAutoFit/>
          </a:bodyPr>
          <a:lstStyle/>
          <a:p>
            <a:r>
              <a:rPr lang="en-US" sz="2000" dirty="0" smtClean="0">
                <a:latin typeface="+mn-lt"/>
              </a:rPr>
              <a:t>Net income</a:t>
            </a:r>
            <a:endParaRPr lang="en-US" sz="2000" dirty="0">
              <a:latin typeface="+mn-lt"/>
            </a:endParaRPr>
          </a:p>
        </p:txBody>
      </p:sp>
      <p:sp>
        <p:nvSpPr>
          <p:cNvPr id="17" name="TextBox 16"/>
          <p:cNvSpPr txBox="1"/>
          <p:nvPr/>
        </p:nvSpPr>
        <p:spPr>
          <a:xfrm>
            <a:off x="5692883" y="3367547"/>
            <a:ext cx="1666567" cy="400110"/>
          </a:xfrm>
          <a:prstGeom prst="rect">
            <a:avLst/>
          </a:prstGeom>
          <a:noFill/>
        </p:spPr>
        <p:txBody>
          <a:bodyPr wrap="square" rtlCol="0">
            <a:spAutoFit/>
          </a:bodyPr>
          <a:lstStyle/>
          <a:p>
            <a:pPr algn="r"/>
            <a:r>
              <a:rPr lang="en-US" sz="2000" dirty="0" smtClean="0">
                <a:latin typeface="+mn-lt"/>
              </a:rPr>
              <a:t>$8,000,000</a:t>
            </a:r>
            <a:endParaRPr lang="en-US" sz="2000" dirty="0">
              <a:latin typeface="+mn-lt"/>
            </a:endParaRPr>
          </a:p>
        </p:txBody>
      </p:sp>
      <p:sp>
        <p:nvSpPr>
          <p:cNvPr id="18" name="TextBox 17"/>
          <p:cNvSpPr txBox="1"/>
          <p:nvPr/>
        </p:nvSpPr>
        <p:spPr>
          <a:xfrm>
            <a:off x="7487273" y="3357719"/>
            <a:ext cx="1499411" cy="400110"/>
          </a:xfrm>
          <a:prstGeom prst="rect">
            <a:avLst/>
          </a:prstGeom>
          <a:noFill/>
        </p:spPr>
        <p:txBody>
          <a:bodyPr wrap="square" rtlCol="0">
            <a:spAutoFit/>
          </a:bodyPr>
          <a:lstStyle/>
          <a:p>
            <a:pPr algn="r"/>
            <a:r>
              <a:rPr lang="en-US" sz="2000" dirty="0" smtClean="0">
                <a:latin typeface="+mn-lt"/>
              </a:rPr>
              <a:t>$8,000,000</a:t>
            </a:r>
            <a:endParaRPr lang="en-US" sz="2000" dirty="0">
              <a:latin typeface="+mn-lt"/>
            </a:endParaRPr>
          </a:p>
        </p:txBody>
      </p:sp>
      <p:sp>
        <p:nvSpPr>
          <p:cNvPr id="19" name="TextBox 18"/>
          <p:cNvSpPr txBox="1"/>
          <p:nvPr/>
        </p:nvSpPr>
        <p:spPr>
          <a:xfrm>
            <a:off x="5751248" y="3726431"/>
            <a:ext cx="1666567" cy="400110"/>
          </a:xfrm>
          <a:prstGeom prst="rect">
            <a:avLst/>
          </a:prstGeom>
          <a:noFill/>
        </p:spPr>
        <p:txBody>
          <a:bodyPr wrap="square" rtlCol="0">
            <a:spAutoFit/>
          </a:bodyPr>
          <a:lstStyle/>
          <a:p>
            <a:pPr algn="r"/>
            <a:r>
              <a:rPr lang="en-US" sz="2000" dirty="0">
                <a:latin typeface="+mn-lt"/>
              </a:rPr>
              <a:t>(</a:t>
            </a:r>
            <a:r>
              <a:rPr lang="en-US" sz="2000" dirty="0" smtClean="0">
                <a:latin typeface="+mn-lt"/>
              </a:rPr>
              <a:t>800,000)</a:t>
            </a:r>
            <a:endParaRPr lang="en-US" sz="2000" dirty="0">
              <a:latin typeface="+mn-lt"/>
            </a:endParaRPr>
          </a:p>
        </p:txBody>
      </p:sp>
      <p:sp>
        <p:nvSpPr>
          <p:cNvPr id="20" name="TextBox 19"/>
          <p:cNvSpPr txBox="1"/>
          <p:nvPr/>
        </p:nvSpPr>
        <p:spPr>
          <a:xfrm>
            <a:off x="7550554" y="3716603"/>
            <a:ext cx="1499411" cy="400110"/>
          </a:xfrm>
          <a:prstGeom prst="rect">
            <a:avLst/>
          </a:prstGeom>
          <a:noFill/>
        </p:spPr>
        <p:txBody>
          <a:bodyPr wrap="square" rtlCol="0">
            <a:spAutoFit/>
          </a:bodyPr>
          <a:lstStyle/>
          <a:p>
            <a:pPr algn="r"/>
            <a:r>
              <a:rPr lang="en-US" sz="2000" dirty="0" smtClean="0">
                <a:latin typeface="+mn-lt"/>
              </a:rPr>
              <a:t>(2,400,000)</a:t>
            </a:r>
            <a:endParaRPr lang="en-US" sz="2000" dirty="0">
              <a:latin typeface="+mn-lt"/>
            </a:endParaRPr>
          </a:p>
        </p:txBody>
      </p:sp>
      <p:sp>
        <p:nvSpPr>
          <p:cNvPr id="21" name="TextBox 20"/>
          <p:cNvSpPr txBox="1"/>
          <p:nvPr/>
        </p:nvSpPr>
        <p:spPr>
          <a:xfrm>
            <a:off x="5692883" y="4055817"/>
            <a:ext cx="1666567" cy="400110"/>
          </a:xfrm>
          <a:prstGeom prst="rect">
            <a:avLst/>
          </a:prstGeom>
          <a:noFill/>
        </p:spPr>
        <p:txBody>
          <a:bodyPr wrap="square" rtlCol="0">
            <a:spAutoFit/>
          </a:bodyPr>
          <a:lstStyle/>
          <a:p>
            <a:pPr algn="r"/>
            <a:r>
              <a:rPr lang="en-US" sz="2000" dirty="0" smtClean="0">
                <a:latin typeface="+mn-lt"/>
              </a:rPr>
              <a:t>$7,200,000</a:t>
            </a:r>
            <a:endParaRPr lang="en-US" sz="2000" dirty="0">
              <a:latin typeface="+mn-lt"/>
            </a:endParaRPr>
          </a:p>
        </p:txBody>
      </p:sp>
      <p:sp>
        <p:nvSpPr>
          <p:cNvPr id="22" name="TextBox 21"/>
          <p:cNvSpPr txBox="1"/>
          <p:nvPr/>
        </p:nvSpPr>
        <p:spPr>
          <a:xfrm>
            <a:off x="7497107" y="4060737"/>
            <a:ext cx="1499411" cy="400110"/>
          </a:xfrm>
          <a:prstGeom prst="rect">
            <a:avLst/>
          </a:prstGeom>
          <a:noFill/>
        </p:spPr>
        <p:txBody>
          <a:bodyPr wrap="square" rtlCol="0">
            <a:spAutoFit/>
          </a:bodyPr>
          <a:lstStyle/>
          <a:p>
            <a:pPr algn="r"/>
            <a:r>
              <a:rPr lang="en-US" sz="2000" dirty="0" smtClean="0">
                <a:latin typeface="+mn-lt"/>
              </a:rPr>
              <a:t>$5,600,000</a:t>
            </a:r>
            <a:endParaRPr lang="en-US" sz="2000" dirty="0">
              <a:latin typeface="+mn-lt"/>
            </a:endParaRPr>
          </a:p>
        </p:txBody>
      </p:sp>
      <p:sp>
        <p:nvSpPr>
          <p:cNvPr id="23" name="TextBox 22"/>
          <p:cNvSpPr txBox="1"/>
          <p:nvPr/>
        </p:nvSpPr>
        <p:spPr>
          <a:xfrm>
            <a:off x="5756165" y="4414692"/>
            <a:ext cx="1661650" cy="400110"/>
          </a:xfrm>
          <a:prstGeom prst="rect">
            <a:avLst/>
          </a:prstGeom>
          <a:noFill/>
        </p:spPr>
        <p:txBody>
          <a:bodyPr wrap="square" rtlCol="0">
            <a:spAutoFit/>
          </a:bodyPr>
          <a:lstStyle/>
          <a:p>
            <a:pPr algn="r"/>
            <a:r>
              <a:rPr lang="en-US" sz="2000" dirty="0" smtClean="0">
                <a:latin typeface="+mn-lt"/>
              </a:rPr>
              <a:t>(2,880,000)</a:t>
            </a:r>
            <a:endParaRPr lang="en-US" sz="2000" dirty="0">
              <a:latin typeface="+mn-lt"/>
            </a:endParaRPr>
          </a:p>
        </p:txBody>
      </p:sp>
      <p:sp>
        <p:nvSpPr>
          <p:cNvPr id="24" name="TextBox 23"/>
          <p:cNvSpPr txBox="1"/>
          <p:nvPr/>
        </p:nvSpPr>
        <p:spPr>
          <a:xfrm>
            <a:off x="7560391" y="4404864"/>
            <a:ext cx="1499411" cy="400110"/>
          </a:xfrm>
          <a:prstGeom prst="rect">
            <a:avLst/>
          </a:prstGeom>
          <a:noFill/>
        </p:spPr>
        <p:txBody>
          <a:bodyPr wrap="square" rtlCol="0">
            <a:spAutoFit/>
          </a:bodyPr>
          <a:lstStyle/>
          <a:p>
            <a:pPr algn="r"/>
            <a:r>
              <a:rPr lang="en-US" sz="2000" dirty="0" smtClean="0">
                <a:latin typeface="+mn-lt"/>
              </a:rPr>
              <a:t>(2,240,000)</a:t>
            </a:r>
            <a:endParaRPr lang="en-US" sz="2000" dirty="0">
              <a:latin typeface="+mn-lt"/>
            </a:endParaRPr>
          </a:p>
        </p:txBody>
      </p:sp>
      <p:sp>
        <p:nvSpPr>
          <p:cNvPr id="25" name="TextBox 24"/>
          <p:cNvSpPr txBox="1"/>
          <p:nvPr/>
        </p:nvSpPr>
        <p:spPr>
          <a:xfrm>
            <a:off x="5692883" y="4744073"/>
            <a:ext cx="1666567" cy="400110"/>
          </a:xfrm>
          <a:prstGeom prst="rect">
            <a:avLst/>
          </a:prstGeom>
          <a:noFill/>
        </p:spPr>
        <p:txBody>
          <a:bodyPr wrap="square" rtlCol="0">
            <a:spAutoFit/>
          </a:bodyPr>
          <a:lstStyle/>
          <a:p>
            <a:pPr algn="r"/>
            <a:r>
              <a:rPr lang="en-US" sz="2000" b="1" dirty="0" smtClean="0">
                <a:solidFill>
                  <a:srgbClr val="EC008C"/>
                </a:solidFill>
                <a:latin typeface="+mn-lt"/>
              </a:rPr>
              <a:t>$4,320,000</a:t>
            </a:r>
            <a:endParaRPr lang="en-US" sz="2000" b="1" dirty="0">
              <a:solidFill>
                <a:srgbClr val="EC008C"/>
              </a:solidFill>
              <a:latin typeface="+mn-lt"/>
            </a:endParaRPr>
          </a:p>
        </p:txBody>
      </p:sp>
      <p:sp>
        <p:nvSpPr>
          <p:cNvPr id="26" name="TextBox 25"/>
          <p:cNvSpPr txBox="1"/>
          <p:nvPr/>
        </p:nvSpPr>
        <p:spPr>
          <a:xfrm>
            <a:off x="7468035" y="4748993"/>
            <a:ext cx="1499411" cy="400110"/>
          </a:xfrm>
          <a:prstGeom prst="rect">
            <a:avLst/>
          </a:prstGeom>
          <a:noFill/>
        </p:spPr>
        <p:txBody>
          <a:bodyPr wrap="square" rtlCol="0">
            <a:spAutoFit/>
          </a:bodyPr>
          <a:lstStyle/>
          <a:p>
            <a:pPr algn="r"/>
            <a:r>
              <a:rPr lang="en-US" sz="2000" b="1" dirty="0" smtClean="0">
                <a:solidFill>
                  <a:srgbClr val="EC008C"/>
                </a:solidFill>
                <a:latin typeface="+mn-lt"/>
              </a:rPr>
              <a:t>$3,360,000</a:t>
            </a:r>
            <a:endParaRPr lang="en-US" sz="2000" b="1" dirty="0">
              <a:solidFill>
                <a:srgbClr val="EC008C"/>
              </a:solidFill>
              <a:latin typeface="+mn-lt"/>
            </a:endParaRPr>
          </a:p>
        </p:txBody>
      </p:sp>
      <p:sp>
        <p:nvSpPr>
          <p:cNvPr id="27" name="TextBox 26"/>
          <p:cNvSpPr txBox="1"/>
          <p:nvPr/>
        </p:nvSpPr>
        <p:spPr>
          <a:xfrm>
            <a:off x="860339" y="5765774"/>
            <a:ext cx="3532530" cy="400110"/>
          </a:xfrm>
          <a:prstGeom prst="rect">
            <a:avLst/>
          </a:prstGeom>
          <a:noFill/>
        </p:spPr>
        <p:txBody>
          <a:bodyPr wrap="square" rtlCol="0">
            <a:spAutoFit/>
          </a:bodyPr>
          <a:lstStyle/>
          <a:p>
            <a:r>
              <a:rPr lang="en-US" sz="2000" b="1" dirty="0" smtClean="0">
                <a:latin typeface="+mn-lt"/>
              </a:rPr>
              <a:t>Return on shareholders’ equity</a:t>
            </a:r>
            <a:endParaRPr lang="en-US" sz="2000" b="1" dirty="0">
              <a:latin typeface="+mn-lt"/>
            </a:endParaRPr>
          </a:p>
        </p:txBody>
      </p:sp>
      <p:sp>
        <p:nvSpPr>
          <p:cNvPr id="28" name="TextBox 27"/>
          <p:cNvSpPr txBox="1"/>
          <p:nvPr/>
        </p:nvSpPr>
        <p:spPr>
          <a:xfrm>
            <a:off x="4564634" y="5540314"/>
            <a:ext cx="1666567" cy="400110"/>
          </a:xfrm>
          <a:prstGeom prst="rect">
            <a:avLst/>
          </a:prstGeom>
          <a:noFill/>
        </p:spPr>
        <p:txBody>
          <a:bodyPr wrap="square" rtlCol="0">
            <a:spAutoFit/>
          </a:bodyPr>
          <a:lstStyle/>
          <a:p>
            <a:pPr algn="r"/>
            <a:r>
              <a:rPr lang="en-US" sz="2000" b="1" dirty="0" smtClean="0">
                <a:solidFill>
                  <a:srgbClr val="EC008C"/>
                </a:solidFill>
                <a:latin typeface="+mn-lt"/>
              </a:rPr>
              <a:t>$4,320,000</a:t>
            </a:r>
            <a:endParaRPr lang="en-US" sz="2000" b="1" dirty="0">
              <a:solidFill>
                <a:srgbClr val="EC008C"/>
              </a:solidFill>
              <a:latin typeface="+mn-lt"/>
            </a:endParaRPr>
          </a:p>
        </p:txBody>
      </p:sp>
      <p:sp>
        <p:nvSpPr>
          <p:cNvPr id="29" name="TextBox 28"/>
          <p:cNvSpPr txBox="1"/>
          <p:nvPr/>
        </p:nvSpPr>
        <p:spPr>
          <a:xfrm>
            <a:off x="4628544" y="5919275"/>
            <a:ext cx="1666567" cy="400110"/>
          </a:xfrm>
          <a:prstGeom prst="rect">
            <a:avLst/>
          </a:prstGeom>
          <a:noFill/>
        </p:spPr>
        <p:txBody>
          <a:bodyPr wrap="square" rtlCol="0">
            <a:spAutoFit/>
          </a:bodyPr>
          <a:lstStyle/>
          <a:p>
            <a:pPr algn="r"/>
            <a:r>
              <a:rPr lang="en-US" sz="2000" dirty="0" smtClean="0">
                <a:latin typeface="+mn-lt"/>
              </a:rPr>
              <a:t>$40,000,000</a:t>
            </a:r>
            <a:endParaRPr lang="en-US" sz="2000" dirty="0">
              <a:latin typeface="+mn-lt"/>
            </a:endParaRPr>
          </a:p>
        </p:txBody>
      </p:sp>
      <p:sp>
        <p:nvSpPr>
          <p:cNvPr id="30" name="TextBox 29"/>
          <p:cNvSpPr txBox="1"/>
          <p:nvPr/>
        </p:nvSpPr>
        <p:spPr>
          <a:xfrm>
            <a:off x="6737577" y="5545231"/>
            <a:ext cx="1666567" cy="400110"/>
          </a:xfrm>
          <a:prstGeom prst="rect">
            <a:avLst/>
          </a:prstGeom>
          <a:noFill/>
        </p:spPr>
        <p:txBody>
          <a:bodyPr wrap="square" rtlCol="0">
            <a:spAutoFit/>
          </a:bodyPr>
          <a:lstStyle/>
          <a:p>
            <a:pPr algn="r"/>
            <a:r>
              <a:rPr lang="en-US" sz="2000" b="1" dirty="0" smtClean="0">
                <a:solidFill>
                  <a:srgbClr val="EC008C"/>
                </a:solidFill>
                <a:latin typeface="+mn-lt"/>
              </a:rPr>
              <a:t>$3,360,000</a:t>
            </a:r>
            <a:endParaRPr lang="en-US" sz="2000" b="1" dirty="0">
              <a:solidFill>
                <a:srgbClr val="EC008C"/>
              </a:solidFill>
              <a:latin typeface="+mn-lt"/>
            </a:endParaRPr>
          </a:p>
        </p:txBody>
      </p:sp>
      <p:sp>
        <p:nvSpPr>
          <p:cNvPr id="31" name="TextBox 30"/>
          <p:cNvSpPr txBox="1"/>
          <p:nvPr/>
        </p:nvSpPr>
        <p:spPr>
          <a:xfrm>
            <a:off x="6801487" y="5924192"/>
            <a:ext cx="1666567" cy="400110"/>
          </a:xfrm>
          <a:prstGeom prst="rect">
            <a:avLst/>
          </a:prstGeom>
          <a:noFill/>
        </p:spPr>
        <p:txBody>
          <a:bodyPr wrap="square" rtlCol="0">
            <a:spAutoFit/>
          </a:bodyPr>
          <a:lstStyle/>
          <a:p>
            <a:pPr algn="r"/>
            <a:r>
              <a:rPr lang="en-US" sz="2000" dirty="0" smtClean="0">
                <a:latin typeface="+mn-lt"/>
              </a:rPr>
              <a:t>$20,000,000</a:t>
            </a:r>
            <a:endParaRPr lang="en-US" sz="2000" dirty="0">
              <a:latin typeface="+mn-lt"/>
            </a:endParaRPr>
          </a:p>
        </p:txBody>
      </p:sp>
      <p:sp>
        <p:nvSpPr>
          <p:cNvPr id="32" name="TextBox 31"/>
          <p:cNvSpPr txBox="1"/>
          <p:nvPr/>
        </p:nvSpPr>
        <p:spPr>
          <a:xfrm>
            <a:off x="5914116" y="2983638"/>
            <a:ext cx="1578073" cy="400110"/>
          </a:xfrm>
          <a:prstGeom prst="rect">
            <a:avLst/>
          </a:prstGeom>
          <a:noFill/>
        </p:spPr>
        <p:txBody>
          <a:bodyPr wrap="square" rtlCol="0">
            <a:spAutoFit/>
          </a:bodyPr>
          <a:lstStyle/>
          <a:p>
            <a:r>
              <a:rPr lang="en-US" sz="2000" b="1" dirty="0" smtClean="0">
                <a:latin typeface="+mn-lt"/>
              </a:rPr>
              <a:t>Alternative 1</a:t>
            </a:r>
            <a:endParaRPr lang="en-US" sz="2000" b="1" dirty="0">
              <a:latin typeface="+mn-lt"/>
            </a:endParaRPr>
          </a:p>
        </p:txBody>
      </p:sp>
      <p:sp>
        <p:nvSpPr>
          <p:cNvPr id="33" name="TextBox 32"/>
          <p:cNvSpPr txBox="1"/>
          <p:nvPr/>
        </p:nvSpPr>
        <p:spPr>
          <a:xfrm>
            <a:off x="7541357" y="2973807"/>
            <a:ext cx="1578073" cy="400110"/>
          </a:xfrm>
          <a:prstGeom prst="rect">
            <a:avLst/>
          </a:prstGeom>
          <a:noFill/>
        </p:spPr>
        <p:txBody>
          <a:bodyPr wrap="square" rtlCol="0">
            <a:spAutoFit/>
          </a:bodyPr>
          <a:lstStyle/>
          <a:p>
            <a:r>
              <a:rPr lang="en-US" sz="2000" b="1" dirty="0" smtClean="0">
                <a:latin typeface="+mn-lt"/>
              </a:rPr>
              <a:t>Alternative 2</a:t>
            </a:r>
            <a:endParaRPr lang="en-US" sz="2000" b="1" dirty="0">
              <a:latin typeface="+mn-lt"/>
            </a:endParaRPr>
          </a:p>
        </p:txBody>
      </p:sp>
      <p:cxnSp>
        <p:nvCxnSpPr>
          <p:cNvPr id="10" name="Straight Connector 9"/>
          <p:cNvCxnSpPr/>
          <p:nvPr/>
        </p:nvCxnSpPr>
        <p:spPr>
          <a:xfrm flipV="1">
            <a:off x="811169" y="3380335"/>
            <a:ext cx="8264017" cy="9831"/>
          </a:xfrm>
          <a:prstGeom prst="line">
            <a:avLst/>
          </a:prstGeom>
          <a:ln w="28575">
            <a:solidFill>
              <a:schemeClr val="tx1"/>
            </a:solidFill>
          </a:ln>
        </p:spPr>
        <p:style>
          <a:lnRef idx="1">
            <a:schemeClr val="dk1"/>
          </a:lnRef>
          <a:fillRef idx="0">
            <a:schemeClr val="dk1"/>
          </a:fillRef>
          <a:effectRef idx="0">
            <a:schemeClr val="dk1"/>
          </a:effectRef>
          <a:fontRef idx="minor">
            <a:schemeClr val="tx1"/>
          </a:fontRef>
        </p:style>
      </p:cxnSp>
      <p:sp>
        <p:nvSpPr>
          <p:cNvPr id="36" name="TextBox 35"/>
          <p:cNvSpPr txBox="1"/>
          <p:nvPr/>
        </p:nvSpPr>
        <p:spPr>
          <a:xfrm>
            <a:off x="4815358" y="5244799"/>
            <a:ext cx="1578073" cy="400110"/>
          </a:xfrm>
          <a:prstGeom prst="rect">
            <a:avLst/>
          </a:prstGeom>
          <a:noFill/>
        </p:spPr>
        <p:txBody>
          <a:bodyPr wrap="square" rtlCol="0">
            <a:spAutoFit/>
          </a:bodyPr>
          <a:lstStyle/>
          <a:p>
            <a:r>
              <a:rPr lang="en-US" sz="2000" b="1" dirty="0" smtClean="0">
                <a:latin typeface="+mn-lt"/>
              </a:rPr>
              <a:t>Alternative 1</a:t>
            </a:r>
            <a:endParaRPr lang="en-US" sz="2000" b="1" dirty="0">
              <a:latin typeface="+mn-lt"/>
            </a:endParaRPr>
          </a:p>
        </p:txBody>
      </p:sp>
      <p:sp>
        <p:nvSpPr>
          <p:cNvPr id="37" name="TextBox 36"/>
          <p:cNvSpPr txBox="1"/>
          <p:nvPr/>
        </p:nvSpPr>
        <p:spPr>
          <a:xfrm>
            <a:off x="6973533" y="5234968"/>
            <a:ext cx="1578073" cy="400110"/>
          </a:xfrm>
          <a:prstGeom prst="rect">
            <a:avLst/>
          </a:prstGeom>
          <a:noFill/>
        </p:spPr>
        <p:txBody>
          <a:bodyPr wrap="square" rtlCol="0">
            <a:spAutoFit/>
          </a:bodyPr>
          <a:lstStyle/>
          <a:p>
            <a:r>
              <a:rPr lang="en-US" sz="2000" b="1" dirty="0" smtClean="0">
                <a:latin typeface="+mn-lt"/>
              </a:rPr>
              <a:t>Alternative 2 </a:t>
            </a:r>
            <a:endParaRPr lang="en-US" sz="2000" b="1" dirty="0">
              <a:latin typeface="+mn-lt"/>
            </a:endParaRPr>
          </a:p>
        </p:txBody>
      </p:sp>
      <p:sp>
        <p:nvSpPr>
          <p:cNvPr id="34" name="TextBox 33"/>
          <p:cNvSpPr txBox="1"/>
          <p:nvPr/>
        </p:nvSpPr>
        <p:spPr>
          <a:xfrm>
            <a:off x="4412541" y="5775607"/>
            <a:ext cx="265471" cy="400110"/>
          </a:xfrm>
          <a:prstGeom prst="rect">
            <a:avLst/>
          </a:prstGeom>
          <a:noFill/>
        </p:spPr>
        <p:txBody>
          <a:bodyPr wrap="square" rtlCol="0">
            <a:spAutoFit/>
          </a:bodyPr>
          <a:lstStyle/>
          <a:p>
            <a:r>
              <a:rPr lang="en-US" sz="2000" dirty="0" smtClean="0">
                <a:latin typeface="+mn-lt"/>
              </a:rPr>
              <a:t>=</a:t>
            </a:r>
            <a:endParaRPr lang="en-US" dirty="0">
              <a:latin typeface="+mn-lt"/>
            </a:endParaRPr>
          </a:p>
        </p:txBody>
      </p:sp>
      <p:sp>
        <p:nvSpPr>
          <p:cNvPr id="39" name="TextBox 38"/>
          <p:cNvSpPr txBox="1"/>
          <p:nvPr/>
        </p:nvSpPr>
        <p:spPr>
          <a:xfrm>
            <a:off x="4417460" y="6311991"/>
            <a:ext cx="265471" cy="400110"/>
          </a:xfrm>
          <a:prstGeom prst="rect">
            <a:avLst/>
          </a:prstGeom>
          <a:noFill/>
        </p:spPr>
        <p:txBody>
          <a:bodyPr wrap="square" rtlCol="0">
            <a:spAutoFit/>
          </a:bodyPr>
          <a:lstStyle/>
          <a:p>
            <a:r>
              <a:rPr lang="en-US" sz="2000" dirty="0" smtClean="0">
                <a:latin typeface="+mn-lt"/>
              </a:rPr>
              <a:t>=</a:t>
            </a:r>
            <a:endParaRPr lang="en-US" dirty="0">
              <a:latin typeface="+mn-lt"/>
            </a:endParaRPr>
          </a:p>
        </p:txBody>
      </p:sp>
      <p:sp>
        <p:nvSpPr>
          <p:cNvPr id="35" name="TextBox 34"/>
          <p:cNvSpPr txBox="1"/>
          <p:nvPr/>
        </p:nvSpPr>
        <p:spPr>
          <a:xfrm>
            <a:off x="5088197" y="6320174"/>
            <a:ext cx="929148" cy="400110"/>
          </a:xfrm>
          <a:prstGeom prst="rect">
            <a:avLst/>
          </a:prstGeom>
          <a:noFill/>
        </p:spPr>
        <p:txBody>
          <a:bodyPr wrap="square" rtlCol="0">
            <a:spAutoFit/>
          </a:bodyPr>
          <a:lstStyle/>
          <a:p>
            <a:pPr algn="ctr"/>
            <a:r>
              <a:rPr lang="en-US" sz="2000" dirty="0" smtClean="0">
                <a:latin typeface="+mn-lt"/>
              </a:rPr>
              <a:t>10.8%</a:t>
            </a:r>
            <a:endParaRPr lang="en-US" dirty="0">
              <a:latin typeface="+mn-lt"/>
            </a:endParaRPr>
          </a:p>
        </p:txBody>
      </p:sp>
      <p:sp>
        <p:nvSpPr>
          <p:cNvPr id="41" name="TextBox 40"/>
          <p:cNvSpPr txBox="1"/>
          <p:nvPr/>
        </p:nvSpPr>
        <p:spPr>
          <a:xfrm>
            <a:off x="7334868" y="6325092"/>
            <a:ext cx="929148" cy="400110"/>
          </a:xfrm>
          <a:prstGeom prst="rect">
            <a:avLst/>
          </a:prstGeom>
          <a:noFill/>
        </p:spPr>
        <p:txBody>
          <a:bodyPr wrap="square" rtlCol="0">
            <a:spAutoFit/>
          </a:bodyPr>
          <a:lstStyle/>
          <a:p>
            <a:pPr algn="ctr"/>
            <a:r>
              <a:rPr lang="en-US" sz="2000" dirty="0" smtClean="0">
                <a:latin typeface="+mn-lt"/>
              </a:rPr>
              <a:t>16.8%</a:t>
            </a:r>
            <a:endParaRPr lang="en-US" dirty="0">
              <a:latin typeface="+mn-lt"/>
            </a:endParaRPr>
          </a:p>
        </p:txBody>
      </p:sp>
      <p:cxnSp>
        <p:nvCxnSpPr>
          <p:cNvPr id="40" name="Straight Connector 39"/>
          <p:cNvCxnSpPr/>
          <p:nvPr/>
        </p:nvCxnSpPr>
        <p:spPr>
          <a:xfrm flipV="1">
            <a:off x="6091962" y="4100043"/>
            <a:ext cx="1163368" cy="0"/>
          </a:xfrm>
          <a:prstGeom prst="line">
            <a:avLst/>
          </a:prstGeom>
        </p:spPr>
        <p:style>
          <a:lnRef idx="1">
            <a:schemeClr val="dk1"/>
          </a:lnRef>
          <a:fillRef idx="0">
            <a:schemeClr val="dk1"/>
          </a:fillRef>
          <a:effectRef idx="0">
            <a:schemeClr val="dk1"/>
          </a:effectRef>
          <a:fontRef idx="minor">
            <a:schemeClr val="tx1"/>
          </a:fontRef>
        </p:style>
      </p:cxnSp>
      <p:cxnSp>
        <p:nvCxnSpPr>
          <p:cNvPr id="45" name="Straight Connector 44"/>
          <p:cNvCxnSpPr/>
          <p:nvPr/>
        </p:nvCxnSpPr>
        <p:spPr>
          <a:xfrm flipV="1">
            <a:off x="7733943" y="4104963"/>
            <a:ext cx="1163368" cy="0"/>
          </a:xfrm>
          <a:prstGeom prst="line">
            <a:avLst/>
          </a:prstGeom>
        </p:spPr>
        <p:style>
          <a:lnRef idx="1">
            <a:schemeClr val="dk1"/>
          </a:lnRef>
          <a:fillRef idx="0">
            <a:schemeClr val="dk1"/>
          </a:fillRef>
          <a:effectRef idx="0">
            <a:schemeClr val="dk1"/>
          </a:effectRef>
          <a:fontRef idx="minor">
            <a:schemeClr val="tx1"/>
          </a:fontRef>
        </p:style>
      </p:cxnSp>
      <p:cxnSp>
        <p:nvCxnSpPr>
          <p:cNvPr id="46" name="Straight Connector 45"/>
          <p:cNvCxnSpPr/>
          <p:nvPr/>
        </p:nvCxnSpPr>
        <p:spPr>
          <a:xfrm flipV="1">
            <a:off x="6097760" y="4790219"/>
            <a:ext cx="1163368" cy="0"/>
          </a:xfrm>
          <a:prstGeom prst="line">
            <a:avLst/>
          </a:prstGeom>
        </p:spPr>
        <p:style>
          <a:lnRef idx="1">
            <a:schemeClr val="dk1"/>
          </a:lnRef>
          <a:fillRef idx="0">
            <a:schemeClr val="dk1"/>
          </a:fillRef>
          <a:effectRef idx="0">
            <a:schemeClr val="dk1"/>
          </a:effectRef>
          <a:fontRef idx="minor">
            <a:schemeClr val="tx1"/>
          </a:fontRef>
        </p:style>
      </p:cxnSp>
      <p:cxnSp>
        <p:nvCxnSpPr>
          <p:cNvPr id="47" name="Straight Connector 46"/>
          <p:cNvCxnSpPr/>
          <p:nvPr/>
        </p:nvCxnSpPr>
        <p:spPr>
          <a:xfrm flipV="1">
            <a:off x="7725001" y="4795139"/>
            <a:ext cx="1163368" cy="0"/>
          </a:xfrm>
          <a:prstGeom prst="line">
            <a:avLst/>
          </a:prstGeom>
        </p:spPr>
        <p:style>
          <a:lnRef idx="1">
            <a:schemeClr val="dk1"/>
          </a:lnRef>
          <a:fillRef idx="0">
            <a:schemeClr val="dk1"/>
          </a:fillRef>
          <a:effectRef idx="0">
            <a:schemeClr val="dk1"/>
          </a:effectRef>
          <a:fontRef idx="minor">
            <a:schemeClr val="tx1"/>
          </a:fontRef>
        </p:style>
      </p:cxnSp>
      <p:cxnSp>
        <p:nvCxnSpPr>
          <p:cNvPr id="48" name="Straight Connector 47"/>
          <p:cNvCxnSpPr/>
          <p:nvPr/>
        </p:nvCxnSpPr>
        <p:spPr>
          <a:xfrm flipV="1">
            <a:off x="6102680" y="5104851"/>
            <a:ext cx="1163368" cy="0"/>
          </a:xfrm>
          <a:prstGeom prst="line">
            <a:avLst/>
          </a:prstGeom>
        </p:spPr>
        <p:style>
          <a:lnRef idx="1">
            <a:schemeClr val="dk1"/>
          </a:lnRef>
          <a:fillRef idx="0">
            <a:schemeClr val="dk1"/>
          </a:fillRef>
          <a:effectRef idx="0">
            <a:schemeClr val="dk1"/>
          </a:effectRef>
          <a:fontRef idx="minor">
            <a:schemeClr val="tx1"/>
          </a:fontRef>
        </p:style>
      </p:cxnSp>
      <p:cxnSp>
        <p:nvCxnSpPr>
          <p:cNvPr id="49" name="Straight Connector 48"/>
          <p:cNvCxnSpPr/>
          <p:nvPr/>
        </p:nvCxnSpPr>
        <p:spPr>
          <a:xfrm flipV="1">
            <a:off x="6107600" y="5168763"/>
            <a:ext cx="1163368" cy="0"/>
          </a:xfrm>
          <a:prstGeom prst="line">
            <a:avLst/>
          </a:prstGeom>
        </p:spPr>
        <p:style>
          <a:lnRef idx="1">
            <a:schemeClr val="dk1"/>
          </a:lnRef>
          <a:fillRef idx="0">
            <a:schemeClr val="dk1"/>
          </a:fillRef>
          <a:effectRef idx="0">
            <a:schemeClr val="dk1"/>
          </a:effectRef>
          <a:fontRef idx="minor">
            <a:schemeClr val="tx1"/>
          </a:fontRef>
        </p:style>
      </p:cxnSp>
      <p:cxnSp>
        <p:nvCxnSpPr>
          <p:cNvPr id="50" name="Straight Connector 49"/>
          <p:cNvCxnSpPr/>
          <p:nvPr/>
        </p:nvCxnSpPr>
        <p:spPr>
          <a:xfrm flipV="1">
            <a:off x="7744661" y="5109767"/>
            <a:ext cx="1163368" cy="0"/>
          </a:xfrm>
          <a:prstGeom prst="line">
            <a:avLst/>
          </a:prstGeom>
        </p:spPr>
        <p:style>
          <a:lnRef idx="1">
            <a:schemeClr val="dk1"/>
          </a:lnRef>
          <a:fillRef idx="0">
            <a:schemeClr val="dk1"/>
          </a:fillRef>
          <a:effectRef idx="0">
            <a:schemeClr val="dk1"/>
          </a:effectRef>
          <a:fontRef idx="minor">
            <a:schemeClr val="tx1"/>
          </a:fontRef>
        </p:style>
      </p:cxnSp>
      <p:cxnSp>
        <p:nvCxnSpPr>
          <p:cNvPr id="51" name="Straight Connector 50"/>
          <p:cNvCxnSpPr/>
          <p:nvPr/>
        </p:nvCxnSpPr>
        <p:spPr>
          <a:xfrm flipV="1">
            <a:off x="7749581" y="5173679"/>
            <a:ext cx="1163368" cy="0"/>
          </a:xfrm>
          <a:prstGeom prst="line">
            <a:avLst/>
          </a:prstGeom>
        </p:spPr>
        <p:style>
          <a:lnRef idx="1">
            <a:schemeClr val="dk1"/>
          </a:lnRef>
          <a:fillRef idx="0">
            <a:schemeClr val="dk1"/>
          </a:fillRef>
          <a:effectRef idx="0">
            <a:schemeClr val="dk1"/>
          </a:effectRef>
          <a:fontRef idx="minor">
            <a:schemeClr val="tx1"/>
          </a:fontRef>
        </p:style>
      </p:cxnSp>
      <p:cxnSp>
        <p:nvCxnSpPr>
          <p:cNvPr id="53" name="Straight Connector 52"/>
          <p:cNvCxnSpPr/>
          <p:nvPr/>
        </p:nvCxnSpPr>
        <p:spPr>
          <a:xfrm flipV="1">
            <a:off x="7044209" y="5901514"/>
            <a:ext cx="1330439" cy="1103"/>
          </a:xfrm>
          <a:prstGeom prst="line">
            <a:avLst/>
          </a:prstGeom>
          <a:ln w="28575"/>
        </p:spPr>
        <p:style>
          <a:lnRef idx="1">
            <a:schemeClr val="dk1"/>
          </a:lnRef>
          <a:fillRef idx="0">
            <a:schemeClr val="dk1"/>
          </a:fillRef>
          <a:effectRef idx="0">
            <a:schemeClr val="dk1"/>
          </a:effectRef>
          <a:fontRef idx="minor">
            <a:schemeClr val="tx1"/>
          </a:fontRef>
        </p:style>
      </p:cxnSp>
      <p:cxnSp>
        <p:nvCxnSpPr>
          <p:cNvPr id="55" name="Straight Connector 54"/>
          <p:cNvCxnSpPr/>
          <p:nvPr/>
        </p:nvCxnSpPr>
        <p:spPr>
          <a:xfrm flipV="1">
            <a:off x="4866366" y="5891684"/>
            <a:ext cx="1330439" cy="1103"/>
          </a:xfrm>
          <a:prstGeom prst="line">
            <a:avLst/>
          </a:prstGeom>
          <a:ln w="28575"/>
        </p:spPr>
        <p:style>
          <a:lnRef idx="1">
            <a:schemeClr val="dk1"/>
          </a:lnRef>
          <a:fillRef idx="0">
            <a:schemeClr val="dk1"/>
          </a:fillRef>
          <a:effectRef idx="0">
            <a:schemeClr val="dk1"/>
          </a:effectRef>
          <a:fontRef idx="minor">
            <a:schemeClr val="tx1"/>
          </a:fontRef>
        </p:style>
      </p:cxnSp>
      <p:sp>
        <p:nvSpPr>
          <p:cNvPr id="54" name="TextBox 53"/>
          <p:cNvSpPr txBox="1"/>
          <p:nvPr/>
        </p:nvSpPr>
        <p:spPr>
          <a:xfrm>
            <a:off x="634181" y="737427"/>
            <a:ext cx="8372175" cy="2246769"/>
          </a:xfrm>
          <a:prstGeom prst="rect">
            <a:avLst/>
          </a:prstGeom>
          <a:noFill/>
          <a:ln>
            <a:solidFill>
              <a:srgbClr val="0000FF"/>
            </a:solidFill>
          </a:ln>
        </p:spPr>
        <p:txBody>
          <a:bodyPr wrap="square" rtlCol="0">
            <a:spAutoFit/>
          </a:bodyPr>
          <a:lstStyle/>
          <a:p>
            <a:r>
              <a:rPr lang="en-IN" sz="2000" dirty="0" smtClean="0">
                <a:latin typeface="+mn-lt"/>
              </a:rPr>
              <a:t>A newly </a:t>
            </a:r>
            <a:r>
              <a:rPr lang="en-IN" sz="2000" dirty="0">
                <a:latin typeface="+mn-lt"/>
              </a:rPr>
              <a:t>formed corporation </a:t>
            </a:r>
            <a:r>
              <a:rPr lang="en-IN" sz="2000" dirty="0" smtClean="0">
                <a:latin typeface="+mn-lt"/>
              </a:rPr>
              <a:t>is attempting </a:t>
            </a:r>
            <a:r>
              <a:rPr lang="en-IN" sz="2000" dirty="0">
                <a:latin typeface="+mn-lt"/>
              </a:rPr>
              <a:t>to determine the </a:t>
            </a:r>
            <a:r>
              <a:rPr lang="en-IN" sz="2000" dirty="0" smtClean="0">
                <a:latin typeface="+mn-lt"/>
              </a:rPr>
              <a:t>appropriate mix </a:t>
            </a:r>
            <a:r>
              <a:rPr lang="en-IN" sz="2000" dirty="0">
                <a:latin typeface="+mn-lt"/>
              </a:rPr>
              <a:t>of debt and equity. The initial capitalization goal is $50 </a:t>
            </a:r>
            <a:r>
              <a:rPr lang="en-IN" sz="2000" dirty="0" smtClean="0">
                <a:latin typeface="+mn-lt"/>
              </a:rPr>
              <a:t>million. The capitalization mix alternatives have been narrowed to two: (1) $10 million in debt and $40 million in equity </a:t>
            </a:r>
            <a:r>
              <a:rPr lang="en-IN" sz="2000" dirty="0">
                <a:latin typeface="+mn-lt"/>
              </a:rPr>
              <a:t>and (2) $30 million in debt and $20 million in equity. </a:t>
            </a:r>
            <a:r>
              <a:rPr lang="en-IN" sz="2000" dirty="0" smtClean="0">
                <a:latin typeface="+mn-lt"/>
              </a:rPr>
              <a:t>Income before </a:t>
            </a:r>
            <a:r>
              <a:rPr lang="en-IN" sz="2000" dirty="0">
                <a:latin typeface="+mn-lt"/>
              </a:rPr>
              <a:t>interest and taxes will be $8 </a:t>
            </a:r>
            <a:r>
              <a:rPr lang="en-US" sz="2000" dirty="0">
                <a:latin typeface="+mn-lt"/>
              </a:rPr>
              <a:t>million. </a:t>
            </a:r>
            <a:r>
              <a:rPr lang="en-IN" sz="2000" dirty="0" smtClean="0">
                <a:latin typeface="+mn-lt"/>
              </a:rPr>
              <a:t>The interest </a:t>
            </a:r>
            <a:r>
              <a:rPr lang="en-IN" sz="2000" dirty="0">
                <a:latin typeface="+mn-lt"/>
              </a:rPr>
              <a:t>rate on debt is 8% and the income tax rate is </a:t>
            </a:r>
            <a:r>
              <a:rPr lang="en-US" sz="2000" dirty="0">
                <a:latin typeface="+mn-lt"/>
              </a:rPr>
              <a:t>40</a:t>
            </a:r>
            <a:r>
              <a:rPr lang="en-US" sz="2000" dirty="0" smtClean="0">
                <a:latin typeface="+mn-lt"/>
              </a:rPr>
              <a:t>%. Calculate the net income and return on shareholders’ equity for both alternatives.</a:t>
            </a:r>
            <a:endParaRPr lang="en-US" sz="2000" dirty="0">
              <a:latin typeface="+mn-lt"/>
            </a:endParaRPr>
          </a:p>
        </p:txBody>
      </p:sp>
      <p:sp>
        <p:nvSpPr>
          <p:cNvPr id="56" name="TextBox 55"/>
          <p:cNvSpPr txBox="1"/>
          <p:nvPr/>
        </p:nvSpPr>
        <p:spPr>
          <a:xfrm>
            <a:off x="4001236" y="1976285"/>
            <a:ext cx="1200522" cy="369332"/>
          </a:xfrm>
          <a:prstGeom prst="rect">
            <a:avLst/>
          </a:prstGeom>
          <a:noFill/>
          <a:ln w="28575">
            <a:solidFill>
              <a:srgbClr val="EC008C"/>
            </a:solidFill>
          </a:ln>
        </p:spPr>
        <p:txBody>
          <a:bodyPr wrap="square" rtlCol="0">
            <a:spAutoFit/>
          </a:bodyPr>
          <a:lstStyle/>
          <a:p>
            <a:endParaRPr lang="en-US" dirty="0"/>
          </a:p>
        </p:txBody>
      </p:sp>
      <p:cxnSp>
        <p:nvCxnSpPr>
          <p:cNvPr id="58" name="Straight Arrow Connector 57"/>
          <p:cNvCxnSpPr/>
          <p:nvPr/>
        </p:nvCxnSpPr>
        <p:spPr>
          <a:xfrm>
            <a:off x="4593664" y="2345617"/>
            <a:ext cx="1799767" cy="1122835"/>
          </a:xfrm>
          <a:prstGeom prst="straightConnector1">
            <a:avLst/>
          </a:prstGeom>
          <a:ln w="19050">
            <a:solidFill>
              <a:srgbClr val="EC008C"/>
            </a:solidFill>
            <a:tailEnd type="triangle"/>
          </a:ln>
        </p:spPr>
        <p:style>
          <a:lnRef idx="1">
            <a:schemeClr val="dk1"/>
          </a:lnRef>
          <a:fillRef idx="0">
            <a:schemeClr val="dk1"/>
          </a:fillRef>
          <a:effectRef idx="0">
            <a:schemeClr val="dk1"/>
          </a:effectRef>
          <a:fontRef idx="minor">
            <a:schemeClr val="tx1"/>
          </a:fontRef>
        </p:style>
      </p:cxnSp>
      <p:sp>
        <p:nvSpPr>
          <p:cNvPr id="60" name="TextBox 59"/>
          <p:cNvSpPr txBox="1"/>
          <p:nvPr/>
        </p:nvSpPr>
        <p:spPr>
          <a:xfrm>
            <a:off x="1342104" y="5173099"/>
            <a:ext cx="1828800" cy="369332"/>
          </a:xfrm>
          <a:prstGeom prst="rect">
            <a:avLst/>
          </a:prstGeom>
          <a:solidFill>
            <a:srgbClr val="FFCC99"/>
          </a:solidFill>
          <a:ln>
            <a:solidFill>
              <a:srgbClr val="002060"/>
            </a:solidFill>
          </a:ln>
        </p:spPr>
        <p:txBody>
          <a:bodyPr wrap="square" rtlCol="0">
            <a:spAutoFit/>
          </a:bodyPr>
          <a:lstStyle/>
          <a:p>
            <a:r>
              <a:rPr lang="en-US" dirty="0" smtClean="0">
                <a:latin typeface="+mn-lt"/>
              </a:rPr>
              <a:t>10,000,000 × 8%</a:t>
            </a:r>
            <a:endParaRPr lang="en-US" dirty="0">
              <a:latin typeface="+mn-lt"/>
            </a:endParaRPr>
          </a:p>
        </p:txBody>
      </p:sp>
      <p:sp>
        <p:nvSpPr>
          <p:cNvPr id="66" name="TextBox 65"/>
          <p:cNvSpPr txBox="1"/>
          <p:nvPr/>
        </p:nvSpPr>
        <p:spPr>
          <a:xfrm>
            <a:off x="1332271" y="5561467"/>
            <a:ext cx="1828800" cy="369332"/>
          </a:xfrm>
          <a:prstGeom prst="rect">
            <a:avLst/>
          </a:prstGeom>
          <a:solidFill>
            <a:srgbClr val="FFCC99"/>
          </a:solidFill>
          <a:ln>
            <a:solidFill>
              <a:srgbClr val="002060"/>
            </a:solidFill>
          </a:ln>
        </p:spPr>
        <p:txBody>
          <a:bodyPr wrap="square" rtlCol="0">
            <a:spAutoFit/>
          </a:bodyPr>
          <a:lstStyle/>
          <a:p>
            <a:r>
              <a:rPr lang="en-US" dirty="0">
                <a:latin typeface="+mn-lt"/>
              </a:rPr>
              <a:t>3</a:t>
            </a:r>
            <a:r>
              <a:rPr lang="en-US" dirty="0" smtClean="0">
                <a:latin typeface="+mn-lt"/>
              </a:rPr>
              <a:t>0,000,000 </a:t>
            </a:r>
            <a:r>
              <a:rPr lang="en-US" dirty="0"/>
              <a:t>×</a:t>
            </a:r>
            <a:r>
              <a:rPr lang="en-US" dirty="0" smtClean="0">
                <a:latin typeface="+mn-lt"/>
              </a:rPr>
              <a:t> 8%</a:t>
            </a:r>
            <a:endParaRPr lang="en-US" dirty="0">
              <a:latin typeface="+mn-lt"/>
            </a:endParaRPr>
          </a:p>
        </p:txBody>
      </p:sp>
      <p:cxnSp>
        <p:nvCxnSpPr>
          <p:cNvPr id="65" name="Straight Arrow Connector 64"/>
          <p:cNvCxnSpPr/>
          <p:nvPr/>
        </p:nvCxnSpPr>
        <p:spPr>
          <a:xfrm flipH="1">
            <a:off x="2861187" y="3893574"/>
            <a:ext cx="3433924" cy="1250609"/>
          </a:xfrm>
          <a:prstGeom prst="straightConnector1">
            <a:avLst/>
          </a:prstGeom>
          <a:ln w="28575">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69" name="Straight Arrow Connector 68"/>
          <p:cNvCxnSpPr>
            <a:endCxn id="66" idx="3"/>
          </p:cNvCxnSpPr>
          <p:nvPr/>
        </p:nvCxnSpPr>
        <p:spPr>
          <a:xfrm flipH="1">
            <a:off x="3161071" y="3955584"/>
            <a:ext cx="4556562" cy="1790549"/>
          </a:xfrm>
          <a:prstGeom prst="straightConnector1">
            <a:avLst/>
          </a:prstGeom>
          <a:ln w="28575">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4" name="Straight Connector 3"/>
          <p:cNvCxnSpPr/>
          <p:nvPr/>
        </p:nvCxnSpPr>
        <p:spPr>
          <a:xfrm flipV="1">
            <a:off x="5697800" y="1688123"/>
            <a:ext cx="1878995"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flipV="1">
            <a:off x="3282790" y="2016373"/>
            <a:ext cx="1878995"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flipV="1">
            <a:off x="5607613" y="2297733"/>
            <a:ext cx="2751038"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flipV="1">
            <a:off x="8061834" y="1682258"/>
            <a:ext cx="796877"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flipV="1">
            <a:off x="5633155" y="2016373"/>
            <a:ext cx="2066895"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flipV="1">
            <a:off x="671829" y="2028093"/>
            <a:ext cx="1708177"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6" name="Oval 5"/>
          <p:cNvSpPr/>
          <p:nvPr/>
        </p:nvSpPr>
        <p:spPr>
          <a:xfrm>
            <a:off x="6825426" y="5224921"/>
            <a:ext cx="1726179" cy="411150"/>
          </a:xfrm>
          <a:prstGeom prst="ellipse">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39789887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5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fade">
                                      <p:cBhvr>
                                        <p:cTn id="12" dur="500"/>
                                        <p:tgtEl>
                                          <p:spTgt spid="32"/>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fade">
                                      <p:cBhvr>
                                        <p:cTn id="15" dur="500"/>
                                        <p:tgtEl>
                                          <p:spTgt spid="33"/>
                                        </p:tgtEl>
                                      </p:cBhvr>
                                    </p:animEffect>
                                  </p:childTnLst>
                                </p:cTn>
                              </p:par>
                              <p:par>
                                <p:cTn id="16" presetID="10" presetClass="entr" presetSubtype="0"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500"/>
                                        <p:tgtEl>
                                          <p:spTgt spid="17"/>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par>
                                <p:cTn id="28" presetID="10" presetClass="entr" presetSubtype="0" fill="hold" nodeType="withEffect">
                                  <p:stCondLst>
                                    <p:cond delay="0"/>
                                  </p:stCondLst>
                                  <p:childTnLst>
                                    <p:set>
                                      <p:cBhvr>
                                        <p:cTn id="29" dur="1" fill="hold">
                                          <p:stCondLst>
                                            <p:cond delay="0"/>
                                          </p:stCondLst>
                                        </p:cTn>
                                        <p:tgtEl>
                                          <p:spTgt spid="58"/>
                                        </p:tgtEl>
                                        <p:attrNameLst>
                                          <p:attrName>style.visibility</p:attrName>
                                        </p:attrNameLst>
                                      </p:cBhvr>
                                      <p:to>
                                        <p:strVal val="visible"/>
                                      </p:to>
                                    </p:set>
                                    <p:animEffect transition="in" filter="fade">
                                      <p:cBhvr>
                                        <p:cTn id="30" dur="500"/>
                                        <p:tgtEl>
                                          <p:spTgt spid="58"/>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56"/>
                                        </p:tgtEl>
                                        <p:attrNameLst>
                                          <p:attrName>style.visibility</p:attrName>
                                        </p:attrNameLst>
                                      </p:cBhvr>
                                      <p:to>
                                        <p:strVal val="visible"/>
                                      </p:to>
                                    </p:set>
                                    <p:animEffect transition="in" filter="fade">
                                      <p:cBhvr>
                                        <p:cTn id="33" dur="500"/>
                                        <p:tgtEl>
                                          <p:spTgt spid="56"/>
                                        </p:tgtEl>
                                      </p:cBhvr>
                                    </p:animEffect>
                                  </p:childTnLst>
                                </p:cTn>
                              </p:par>
                            </p:childTnLst>
                          </p:cTn>
                        </p:par>
                      </p:childTnLst>
                    </p:cTn>
                  </p:par>
                  <p:par>
                    <p:cTn id="34" fill="hold">
                      <p:stCondLst>
                        <p:cond delay="indefinite"/>
                      </p:stCondLst>
                      <p:childTnLst>
                        <p:par>
                          <p:cTn id="35" fill="hold">
                            <p:stCondLst>
                              <p:cond delay="0"/>
                            </p:stCondLst>
                            <p:childTnLst>
                              <p:par>
                                <p:cTn id="36" presetID="1" presetClass="exit" presetSubtype="0" fill="hold" nodeType="clickEffect">
                                  <p:stCondLst>
                                    <p:cond delay="0"/>
                                  </p:stCondLst>
                                  <p:childTnLst>
                                    <p:set>
                                      <p:cBhvr>
                                        <p:cTn id="37" dur="1" fill="hold">
                                          <p:stCondLst>
                                            <p:cond delay="0"/>
                                          </p:stCondLst>
                                        </p:cTn>
                                        <p:tgtEl>
                                          <p:spTgt spid="58"/>
                                        </p:tgtEl>
                                        <p:attrNameLst>
                                          <p:attrName>style.visibility</p:attrName>
                                        </p:attrNameLst>
                                      </p:cBhvr>
                                      <p:to>
                                        <p:strVal val="hidden"/>
                                      </p:to>
                                    </p:set>
                                  </p:childTnLst>
                                </p:cTn>
                              </p:par>
                              <p:par>
                                <p:cTn id="38" presetID="1" presetClass="exit" presetSubtype="0" fill="hold" grpId="1" nodeType="withEffect">
                                  <p:stCondLst>
                                    <p:cond delay="0"/>
                                  </p:stCondLst>
                                  <p:childTnLst>
                                    <p:set>
                                      <p:cBhvr>
                                        <p:cTn id="39" dur="1" fill="hold">
                                          <p:stCondLst>
                                            <p:cond delay="0"/>
                                          </p:stCondLst>
                                        </p:cTn>
                                        <p:tgtEl>
                                          <p:spTgt spid="56"/>
                                        </p:tgtEl>
                                        <p:attrNameLst>
                                          <p:attrName>style.visibility</p:attrName>
                                        </p:attrNameLst>
                                      </p:cBhvr>
                                      <p:to>
                                        <p:strVal val="hidden"/>
                                      </p:to>
                                    </p:set>
                                  </p:childTnLst>
                                </p:cTn>
                              </p:par>
                              <p:par>
                                <p:cTn id="40" presetID="10" presetClass="entr" presetSubtype="0"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500"/>
                                        <p:tgtEl>
                                          <p:spTgt spid="13"/>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500"/>
                                        <p:tgtEl>
                                          <p:spTgt spid="19"/>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fade">
                                      <p:cBhvr>
                                        <p:cTn id="48" dur="500"/>
                                        <p:tgtEl>
                                          <p:spTgt spid="20"/>
                                        </p:tgtEl>
                                      </p:cBhvr>
                                    </p:animEffect>
                                  </p:childTnLst>
                                </p:cTn>
                              </p:par>
                              <p:par>
                                <p:cTn id="49" presetID="10" presetClass="entr" presetSubtype="0" fill="hold" nodeType="withEffect">
                                  <p:stCondLst>
                                    <p:cond delay="0"/>
                                  </p:stCondLst>
                                  <p:childTnLst>
                                    <p:set>
                                      <p:cBhvr>
                                        <p:cTn id="50" dur="1" fill="hold">
                                          <p:stCondLst>
                                            <p:cond delay="0"/>
                                          </p:stCondLst>
                                        </p:cTn>
                                        <p:tgtEl>
                                          <p:spTgt spid="65"/>
                                        </p:tgtEl>
                                        <p:attrNameLst>
                                          <p:attrName>style.visibility</p:attrName>
                                        </p:attrNameLst>
                                      </p:cBhvr>
                                      <p:to>
                                        <p:strVal val="visible"/>
                                      </p:to>
                                    </p:set>
                                    <p:animEffect transition="in" filter="fade">
                                      <p:cBhvr>
                                        <p:cTn id="51" dur="500"/>
                                        <p:tgtEl>
                                          <p:spTgt spid="65"/>
                                        </p:tgtEl>
                                      </p:cBhvr>
                                    </p:animEffect>
                                  </p:childTnLst>
                                </p:cTn>
                              </p:par>
                              <p:par>
                                <p:cTn id="52" presetID="10" presetClass="entr" presetSubtype="0" fill="hold" nodeType="withEffect">
                                  <p:stCondLst>
                                    <p:cond delay="0"/>
                                  </p:stCondLst>
                                  <p:childTnLst>
                                    <p:set>
                                      <p:cBhvr>
                                        <p:cTn id="53" dur="1" fill="hold">
                                          <p:stCondLst>
                                            <p:cond delay="0"/>
                                          </p:stCondLst>
                                        </p:cTn>
                                        <p:tgtEl>
                                          <p:spTgt spid="69"/>
                                        </p:tgtEl>
                                        <p:attrNameLst>
                                          <p:attrName>style.visibility</p:attrName>
                                        </p:attrNameLst>
                                      </p:cBhvr>
                                      <p:to>
                                        <p:strVal val="visible"/>
                                      </p:to>
                                    </p:set>
                                    <p:animEffect transition="in" filter="fade">
                                      <p:cBhvr>
                                        <p:cTn id="54" dur="500"/>
                                        <p:tgtEl>
                                          <p:spTgt spid="69"/>
                                        </p:tgtEl>
                                      </p:cBhvr>
                                    </p:animEffect>
                                  </p:childTnLst>
                                </p:cTn>
                              </p:par>
                              <p:par>
                                <p:cTn id="55" presetID="22" presetClass="entr" presetSubtype="8" fill="hold" nodeType="withEffect">
                                  <p:stCondLst>
                                    <p:cond delay="0"/>
                                  </p:stCondLst>
                                  <p:childTnLst>
                                    <p:set>
                                      <p:cBhvr>
                                        <p:cTn id="56" dur="1" fill="hold">
                                          <p:stCondLst>
                                            <p:cond delay="0"/>
                                          </p:stCondLst>
                                        </p:cTn>
                                        <p:tgtEl>
                                          <p:spTgt spid="4"/>
                                        </p:tgtEl>
                                        <p:attrNameLst>
                                          <p:attrName>style.visibility</p:attrName>
                                        </p:attrNameLst>
                                      </p:cBhvr>
                                      <p:to>
                                        <p:strVal val="visible"/>
                                      </p:to>
                                    </p:set>
                                    <p:animEffect transition="in" filter="wipe(left)">
                                      <p:cBhvr>
                                        <p:cTn id="57" dur="500"/>
                                        <p:tgtEl>
                                          <p:spTgt spid="4"/>
                                        </p:tgtEl>
                                      </p:cBhvr>
                                    </p:animEffect>
                                  </p:childTnLst>
                                </p:cTn>
                              </p:par>
                              <p:par>
                                <p:cTn id="58" presetID="22" presetClass="entr" presetSubtype="8" fill="hold" nodeType="withEffect">
                                  <p:stCondLst>
                                    <p:cond delay="0"/>
                                  </p:stCondLst>
                                  <p:childTnLst>
                                    <p:set>
                                      <p:cBhvr>
                                        <p:cTn id="59" dur="1" fill="hold">
                                          <p:stCondLst>
                                            <p:cond delay="0"/>
                                          </p:stCondLst>
                                        </p:cTn>
                                        <p:tgtEl>
                                          <p:spTgt spid="57"/>
                                        </p:tgtEl>
                                        <p:attrNameLst>
                                          <p:attrName>style.visibility</p:attrName>
                                        </p:attrNameLst>
                                      </p:cBhvr>
                                      <p:to>
                                        <p:strVal val="visible"/>
                                      </p:to>
                                    </p:set>
                                    <p:animEffect transition="in" filter="wipe(left)">
                                      <p:cBhvr>
                                        <p:cTn id="60" dur="500"/>
                                        <p:tgtEl>
                                          <p:spTgt spid="57"/>
                                        </p:tgtEl>
                                      </p:cBhvr>
                                    </p:animEffect>
                                  </p:childTnLst>
                                </p:cTn>
                              </p:par>
                              <p:par>
                                <p:cTn id="61" presetID="22" presetClass="entr" presetSubtype="8" fill="hold" nodeType="withEffect">
                                  <p:stCondLst>
                                    <p:cond delay="0"/>
                                  </p:stCondLst>
                                  <p:childTnLst>
                                    <p:set>
                                      <p:cBhvr>
                                        <p:cTn id="62" dur="1" fill="hold">
                                          <p:stCondLst>
                                            <p:cond delay="0"/>
                                          </p:stCondLst>
                                        </p:cTn>
                                        <p:tgtEl>
                                          <p:spTgt spid="59"/>
                                        </p:tgtEl>
                                        <p:attrNameLst>
                                          <p:attrName>style.visibility</p:attrName>
                                        </p:attrNameLst>
                                      </p:cBhvr>
                                      <p:to>
                                        <p:strVal val="visible"/>
                                      </p:to>
                                    </p:set>
                                    <p:animEffect transition="in" filter="wipe(left)">
                                      <p:cBhvr>
                                        <p:cTn id="63" dur="500"/>
                                        <p:tgtEl>
                                          <p:spTgt spid="59"/>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60"/>
                                        </p:tgtEl>
                                        <p:attrNameLst>
                                          <p:attrName>style.visibility</p:attrName>
                                        </p:attrNameLst>
                                      </p:cBhvr>
                                      <p:to>
                                        <p:strVal val="visible"/>
                                      </p:to>
                                    </p:set>
                                    <p:animEffect transition="in" filter="fade">
                                      <p:cBhvr>
                                        <p:cTn id="66" dur="500"/>
                                        <p:tgtEl>
                                          <p:spTgt spid="60"/>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66"/>
                                        </p:tgtEl>
                                        <p:attrNameLst>
                                          <p:attrName>style.visibility</p:attrName>
                                        </p:attrNameLst>
                                      </p:cBhvr>
                                      <p:to>
                                        <p:strVal val="visible"/>
                                      </p:to>
                                    </p:set>
                                    <p:animEffect transition="in" filter="fade">
                                      <p:cBhvr>
                                        <p:cTn id="69" dur="500"/>
                                        <p:tgtEl>
                                          <p:spTgt spid="66"/>
                                        </p:tgtEl>
                                      </p:cBhvr>
                                    </p:animEffect>
                                  </p:childTnLst>
                                </p:cTn>
                              </p:par>
                            </p:childTnLst>
                          </p:cTn>
                        </p:par>
                      </p:childTnLst>
                    </p:cTn>
                  </p:par>
                  <p:par>
                    <p:cTn id="70" fill="hold">
                      <p:stCondLst>
                        <p:cond delay="indefinite"/>
                      </p:stCondLst>
                      <p:childTnLst>
                        <p:par>
                          <p:cTn id="71" fill="hold">
                            <p:stCondLst>
                              <p:cond delay="0"/>
                            </p:stCondLst>
                            <p:childTnLst>
                              <p:par>
                                <p:cTn id="72" presetID="1" presetClass="exit" presetSubtype="0" fill="hold" nodeType="clickEffect">
                                  <p:stCondLst>
                                    <p:cond delay="0"/>
                                  </p:stCondLst>
                                  <p:childTnLst>
                                    <p:set>
                                      <p:cBhvr>
                                        <p:cTn id="73" dur="1" fill="hold">
                                          <p:stCondLst>
                                            <p:cond delay="0"/>
                                          </p:stCondLst>
                                        </p:cTn>
                                        <p:tgtEl>
                                          <p:spTgt spid="65"/>
                                        </p:tgtEl>
                                        <p:attrNameLst>
                                          <p:attrName>style.visibility</p:attrName>
                                        </p:attrNameLst>
                                      </p:cBhvr>
                                      <p:to>
                                        <p:strVal val="hidden"/>
                                      </p:to>
                                    </p:set>
                                  </p:childTnLst>
                                </p:cTn>
                              </p:par>
                              <p:par>
                                <p:cTn id="74" presetID="1" presetClass="exit" presetSubtype="0" fill="hold" nodeType="withEffect">
                                  <p:stCondLst>
                                    <p:cond delay="0"/>
                                  </p:stCondLst>
                                  <p:childTnLst>
                                    <p:set>
                                      <p:cBhvr>
                                        <p:cTn id="75" dur="1" fill="hold">
                                          <p:stCondLst>
                                            <p:cond delay="0"/>
                                          </p:stCondLst>
                                        </p:cTn>
                                        <p:tgtEl>
                                          <p:spTgt spid="69"/>
                                        </p:tgtEl>
                                        <p:attrNameLst>
                                          <p:attrName>style.visibility</p:attrName>
                                        </p:attrNameLst>
                                      </p:cBhvr>
                                      <p:to>
                                        <p:strVal val="hidden"/>
                                      </p:to>
                                    </p:set>
                                  </p:childTnLst>
                                </p:cTn>
                              </p:par>
                              <p:par>
                                <p:cTn id="76" presetID="1" presetClass="exit" presetSubtype="0" fill="hold" grpId="1" nodeType="withEffect">
                                  <p:stCondLst>
                                    <p:cond delay="0"/>
                                  </p:stCondLst>
                                  <p:childTnLst>
                                    <p:set>
                                      <p:cBhvr>
                                        <p:cTn id="77" dur="1" fill="hold">
                                          <p:stCondLst>
                                            <p:cond delay="0"/>
                                          </p:stCondLst>
                                        </p:cTn>
                                        <p:tgtEl>
                                          <p:spTgt spid="60"/>
                                        </p:tgtEl>
                                        <p:attrNameLst>
                                          <p:attrName>style.visibility</p:attrName>
                                        </p:attrNameLst>
                                      </p:cBhvr>
                                      <p:to>
                                        <p:strVal val="hidden"/>
                                      </p:to>
                                    </p:set>
                                  </p:childTnLst>
                                </p:cTn>
                              </p:par>
                              <p:par>
                                <p:cTn id="78" presetID="1" presetClass="exit" presetSubtype="0" fill="hold" grpId="1" nodeType="withEffect">
                                  <p:stCondLst>
                                    <p:cond delay="0"/>
                                  </p:stCondLst>
                                  <p:childTnLst>
                                    <p:set>
                                      <p:cBhvr>
                                        <p:cTn id="79" dur="1" fill="hold">
                                          <p:stCondLst>
                                            <p:cond delay="0"/>
                                          </p:stCondLst>
                                        </p:cTn>
                                        <p:tgtEl>
                                          <p:spTgt spid="66"/>
                                        </p:tgtEl>
                                        <p:attrNameLst>
                                          <p:attrName>style.visibility</p:attrName>
                                        </p:attrNameLst>
                                      </p:cBhvr>
                                      <p:to>
                                        <p:strVal val="hidden"/>
                                      </p:to>
                                    </p:set>
                                  </p:childTnLst>
                                </p:cTn>
                              </p:par>
                              <p:par>
                                <p:cTn id="80" presetID="1" presetClass="exit" presetSubtype="0" fill="hold" nodeType="withEffect">
                                  <p:stCondLst>
                                    <p:cond delay="0"/>
                                  </p:stCondLst>
                                  <p:childTnLst>
                                    <p:set>
                                      <p:cBhvr>
                                        <p:cTn id="81" dur="1" fill="hold">
                                          <p:stCondLst>
                                            <p:cond delay="0"/>
                                          </p:stCondLst>
                                        </p:cTn>
                                        <p:tgtEl>
                                          <p:spTgt spid="4"/>
                                        </p:tgtEl>
                                        <p:attrNameLst>
                                          <p:attrName>style.visibility</p:attrName>
                                        </p:attrNameLst>
                                      </p:cBhvr>
                                      <p:to>
                                        <p:strVal val="hidden"/>
                                      </p:to>
                                    </p:set>
                                  </p:childTnLst>
                                </p:cTn>
                              </p:par>
                              <p:par>
                                <p:cTn id="82" presetID="1" presetClass="exit" presetSubtype="0" fill="hold" nodeType="withEffect">
                                  <p:stCondLst>
                                    <p:cond delay="0"/>
                                  </p:stCondLst>
                                  <p:childTnLst>
                                    <p:set>
                                      <p:cBhvr>
                                        <p:cTn id="83" dur="1" fill="hold">
                                          <p:stCondLst>
                                            <p:cond delay="0"/>
                                          </p:stCondLst>
                                        </p:cTn>
                                        <p:tgtEl>
                                          <p:spTgt spid="57"/>
                                        </p:tgtEl>
                                        <p:attrNameLst>
                                          <p:attrName>style.visibility</p:attrName>
                                        </p:attrNameLst>
                                      </p:cBhvr>
                                      <p:to>
                                        <p:strVal val="hidden"/>
                                      </p:to>
                                    </p:set>
                                  </p:childTnLst>
                                </p:cTn>
                              </p:par>
                              <p:par>
                                <p:cTn id="84" presetID="1" presetClass="exit" presetSubtype="0" fill="hold" nodeType="withEffect">
                                  <p:stCondLst>
                                    <p:cond delay="0"/>
                                  </p:stCondLst>
                                  <p:childTnLst>
                                    <p:set>
                                      <p:cBhvr>
                                        <p:cTn id="85" dur="1" fill="hold">
                                          <p:stCondLst>
                                            <p:cond delay="0"/>
                                          </p:stCondLst>
                                        </p:cTn>
                                        <p:tgtEl>
                                          <p:spTgt spid="59"/>
                                        </p:tgtEl>
                                        <p:attrNameLst>
                                          <p:attrName>style.visibility</p:attrName>
                                        </p:attrNameLst>
                                      </p:cBhvr>
                                      <p:to>
                                        <p:strVal val="hidden"/>
                                      </p:to>
                                    </p:set>
                                  </p:childTnLst>
                                </p:cTn>
                              </p:par>
                              <p:par>
                                <p:cTn id="86" presetID="10" presetClass="entr" presetSubtype="0" fill="hold" grpId="0" nodeType="withEffect">
                                  <p:stCondLst>
                                    <p:cond delay="0"/>
                                  </p:stCondLst>
                                  <p:childTnLst>
                                    <p:set>
                                      <p:cBhvr>
                                        <p:cTn id="87" dur="1" fill="hold">
                                          <p:stCondLst>
                                            <p:cond delay="0"/>
                                          </p:stCondLst>
                                        </p:cTn>
                                        <p:tgtEl>
                                          <p:spTgt spid="14"/>
                                        </p:tgtEl>
                                        <p:attrNameLst>
                                          <p:attrName>style.visibility</p:attrName>
                                        </p:attrNameLst>
                                      </p:cBhvr>
                                      <p:to>
                                        <p:strVal val="visible"/>
                                      </p:to>
                                    </p:set>
                                    <p:animEffect transition="in" filter="fade">
                                      <p:cBhvr>
                                        <p:cTn id="88" dur="500"/>
                                        <p:tgtEl>
                                          <p:spTgt spid="14"/>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21"/>
                                        </p:tgtEl>
                                        <p:attrNameLst>
                                          <p:attrName>style.visibility</p:attrName>
                                        </p:attrNameLst>
                                      </p:cBhvr>
                                      <p:to>
                                        <p:strVal val="visible"/>
                                      </p:to>
                                    </p:set>
                                    <p:animEffect transition="in" filter="fade">
                                      <p:cBhvr>
                                        <p:cTn id="91" dur="500"/>
                                        <p:tgtEl>
                                          <p:spTgt spid="21"/>
                                        </p:tgtEl>
                                      </p:cBhvr>
                                    </p:animEffect>
                                  </p:childTnLst>
                                </p:cTn>
                              </p:par>
                              <p:par>
                                <p:cTn id="92" presetID="10" presetClass="entr" presetSubtype="0" fill="hold" nodeType="withEffect">
                                  <p:stCondLst>
                                    <p:cond delay="0"/>
                                  </p:stCondLst>
                                  <p:childTnLst>
                                    <p:set>
                                      <p:cBhvr>
                                        <p:cTn id="93" dur="1" fill="hold">
                                          <p:stCondLst>
                                            <p:cond delay="0"/>
                                          </p:stCondLst>
                                        </p:cTn>
                                        <p:tgtEl>
                                          <p:spTgt spid="40"/>
                                        </p:tgtEl>
                                        <p:attrNameLst>
                                          <p:attrName>style.visibility</p:attrName>
                                        </p:attrNameLst>
                                      </p:cBhvr>
                                      <p:to>
                                        <p:strVal val="visible"/>
                                      </p:to>
                                    </p:set>
                                    <p:animEffect transition="in" filter="fade">
                                      <p:cBhvr>
                                        <p:cTn id="94" dur="500"/>
                                        <p:tgtEl>
                                          <p:spTgt spid="40"/>
                                        </p:tgtEl>
                                      </p:cBhvr>
                                    </p:animEffect>
                                  </p:childTnLst>
                                </p:cTn>
                              </p:par>
                              <p:par>
                                <p:cTn id="95" presetID="10" presetClass="entr" presetSubtype="0" fill="hold" nodeType="withEffect">
                                  <p:stCondLst>
                                    <p:cond delay="0"/>
                                  </p:stCondLst>
                                  <p:childTnLst>
                                    <p:set>
                                      <p:cBhvr>
                                        <p:cTn id="96" dur="1" fill="hold">
                                          <p:stCondLst>
                                            <p:cond delay="0"/>
                                          </p:stCondLst>
                                        </p:cTn>
                                        <p:tgtEl>
                                          <p:spTgt spid="45"/>
                                        </p:tgtEl>
                                        <p:attrNameLst>
                                          <p:attrName>style.visibility</p:attrName>
                                        </p:attrNameLst>
                                      </p:cBhvr>
                                      <p:to>
                                        <p:strVal val="visible"/>
                                      </p:to>
                                    </p:set>
                                    <p:animEffect transition="in" filter="fade">
                                      <p:cBhvr>
                                        <p:cTn id="97" dur="500"/>
                                        <p:tgtEl>
                                          <p:spTgt spid="45"/>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22"/>
                                        </p:tgtEl>
                                        <p:attrNameLst>
                                          <p:attrName>style.visibility</p:attrName>
                                        </p:attrNameLst>
                                      </p:cBhvr>
                                      <p:to>
                                        <p:strVal val="visible"/>
                                      </p:to>
                                    </p:set>
                                    <p:animEffect transition="in" filter="fade">
                                      <p:cBhvr>
                                        <p:cTn id="100" dur="500"/>
                                        <p:tgtEl>
                                          <p:spTgt spid="22"/>
                                        </p:tgtEl>
                                      </p:cBhvr>
                                    </p:animEffect>
                                  </p:childTnLst>
                                </p:cTn>
                              </p:par>
                            </p:childTnLst>
                          </p:cTn>
                        </p:par>
                      </p:childTnLst>
                    </p:cTn>
                  </p:par>
                  <p:par>
                    <p:cTn id="101" fill="hold">
                      <p:stCondLst>
                        <p:cond delay="indefinite"/>
                      </p:stCondLst>
                      <p:childTnLst>
                        <p:par>
                          <p:cTn id="102" fill="hold">
                            <p:stCondLst>
                              <p:cond delay="0"/>
                            </p:stCondLst>
                            <p:childTnLst>
                              <p:par>
                                <p:cTn id="103" presetID="10" presetClass="entr" presetSubtype="0" fill="hold" grpId="0" nodeType="clickEffect">
                                  <p:stCondLst>
                                    <p:cond delay="0"/>
                                  </p:stCondLst>
                                  <p:childTnLst>
                                    <p:set>
                                      <p:cBhvr>
                                        <p:cTn id="104" dur="1" fill="hold">
                                          <p:stCondLst>
                                            <p:cond delay="0"/>
                                          </p:stCondLst>
                                        </p:cTn>
                                        <p:tgtEl>
                                          <p:spTgt spid="15"/>
                                        </p:tgtEl>
                                        <p:attrNameLst>
                                          <p:attrName>style.visibility</p:attrName>
                                        </p:attrNameLst>
                                      </p:cBhvr>
                                      <p:to>
                                        <p:strVal val="visible"/>
                                      </p:to>
                                    </p:set>
                                    <p:animEffect transition="in" filter="fade">
                                      <p:cBhvr>
                                        <p:cTn id="105" dur="500"/>
                                        <p:tgtEl>
                                          <p:spTgt spid="15"/>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23"/>
                                        </p:tgtEl>
                                        <p:attrNameLst>
                                          <p:attrName>style.visibility</p:attrName>
                                        </p:attrNameLst>
                                      </p:cBhvr>
                                      <p:to>
                                        <p:strVal val="visible"/>
                                      </p:to>
                                    </p:set>
                                    <p:animEffect transition="in" filter="fade">
                                      <p:cBhvr>
                                        <p:cTn id="108" dur="500"/>
                                        <p:tgtEl>
                                          <p:spTgt spid="23"/>
                                        </p:tgtEl>
                                      </p:cBhvr>
                                    </p:animEffect>
                                  </p:childTnLst>
                                </p:cTn>
                              </p:par>
                              <p:par>
                                <p:cTn id="109" presetID="10" presetClass="entr" presetSubtype="0" fill="hold" grpId="0" nodeType="withEffect">
                                  <p:stCondLst>
                                    <p:cond delay="0"/>
                                  </p:stCondLst>
                                  <p:childTnLst>
                                    <p:set>
                                      <p:cBhvr>
                                        <p:cTn id="110" dur="1" fill="hold">
                                          <p:stCondLst>
                                            <p:cond delay="0"/>
                                          </p:stCondLst>
                                        </p:cTn>
                                        <p:tgtEl>
                                          <p:spTgt spid="24"/>
                                        </p:tgtEl>
                                        <p:attrNameLst>
                                          <p:attrName>style.visibility</p:attrName>
                                        </p:attrNameLst>
                                      </p:cBhvr>
                                      <p:to>
                                        <p:strVal val="visible"/>
                                      </p:to>
                                    </p:set>
                                    <p:animEffect transition="in" filter="fade">
                                      <p:cBhvr>
                                        <p:cTn id="111" dur="500"/>
                                        <p:tgtEl>
                                          <p:spTgt spid="24"/>
                                        </p:tgtEl>
                                      </p:cBhvr>
                                    </p:animEffect>
                                  </p:childTnLst>
                                </p:cTn>
                              </p:par>
                            </p:childTnLst>
                          </p:cTn>
                        </p:par>
                        <p:par>
                          <p:cTn id="112" fill="hold">
                            <p:stCondLst>
                              <p:cond delay="500"/>
                            </p:stCondLst>
                            <p:childTnLst>
                              <p:par>
                                <p:cTn id="113" presetID="10" presetClass="entr" presetSubtype="0" fill="hold" grpId="0" nodeType="afterEffect">
                                  <p:stCondLst>
                                    <p:cond delay="0"/>
                                  </p:stCondLst>
                                  <p:childTnLst>
                                    <p:set>
                                      <p:cBhvr>
                                        <p:cTn id="114" dur="1" fill="hold">
                                          <p:stCondLst>
                                            <p:cond delay="0"/>
                                          </p:stCondLst>
                                        </p:cTn>
                                        <p:tgtEl>
                                          <p:spTgt spid="25"/>
                                        </p:tgtEl>
                                        <p:attrNameLst>
                                          <p:attrName>style.visibility</p:attrName>
                                        </p:attrNameLst>
                                      </p:cBhvr>
                                      <p:to>
                                        <p:strVal val="visible"/>
                                      </p:to>
                                    </p:set>
                                    <p:animEffect transition="in" filter="fade">
                                      <p:cBhvr>
                                        <p:cTn id="115" dur="500"/>
                                        <p:tgtEl>
                                          <p:spTgt spid="25"/>
                                        </p:tgtEl>
                                      </p:cBhvr>
                                    </p:animEffect>
                                  </p:childTnLst>
                                </p:cTn>
                              </p:par>
                              <p:par>
                                <p:cTn id="116" presetID="10" presetClass="entr" presetSubtype="0" fill="hold" grpId="0" nodeType="withEffect">
                                  <p:stCondLst>
                                    <p:cond delay="0"/>
                                  </p:stCondLst>
                                  <p:childTnLst>
                                    <p:set>
                                      <p:cBhvr>
                                        <p:cTn id="117" dur="1" fill="hold">
                                          <p:stCondLst>
                                            <p:cond delay="0"/>
                                          </p:stCondLst>
                                        </p:cTn>
                                        <p:tgtEl>
                                          <p:spTgt spid="26"/>
                                        </p:tgtEl>
                                        <p:attrNameLst>
                                          <p:attrName>style.visibility</p:attrName>
                                        </p:attrNameLst>
                                      </p:cBhvr>
                                      <p:to>
                                        <p:strVal val="visible"/>
                                      </p:to>
                                    </p:set>
                                    <p:animEffect transition="in" filter="fade">
                                      <p:cBhvr>
                                        <p:cTn id="118" dur="500"/>
                                        <p:tgtEl>
                                          <p:spTgt spid="26"/>
                                        </p:tgtEl>
                                      </p:cBhvr>
                                    </p:animEffect>
                                  </p:childTnLst>
                                </p:cTn>
                              </p:par>
                              <p:par>
                                <p:cTn id="119" presetID="10" presetClass="entr" presetSubtype="0" fill="hold" nodeType="withEffect">
                                  <p:stCondLst>
                                    <p:cond delay="0"/>
                                  </p:stCondLst>
                                  <p:childTnLst>
                                    <p:set>
                                      <p:cBhvr>
                                        <p:cTn id="120" dur="1" fill="hold">
                                          <p:stCondLst>
                                            <p:cond delay="0"/>
                                          </p:stCondLst>
                                        </p:cTn>
                                        <p:tgtEl>
                                          <p:spTgt spid="46"/>
                                        </p:tgtEl>
                                        <p:attrNameLst>
                                          <p:attrName>style.visibility</p:attrName>
                                        </p:attrNameLst>
                                      </p:cBhvr>
                                      <p:to>
                                        <p:strVal val="visible"/>
                                      </p:to>
                                    </p:set>
                                    <p:animEffect transition="in" filter="fade">
                                      <p:cBhvr>
                                        <p:cTn id="121" dur="500"/>
                                        <p:tgtEl>
                                          <p:spTgt spid="46"/>
                                        </p:tgtEl>
                                      </p:cBhvr>
                                    </p:animEffect>
                                  </p:childTnLst>
                                </p:cTn>
                              </p:par>
                              <p:par>
                                <p:cTn id="122" presetID="10" presetClass="entr" presetSubtype="0" fill="hold" nodeType="withEffect">
                                  <p:stCondLst>
                                    <p:cond delay="0"/>
                                  </p:stCondLst>
                                  <p:childTnLst>
                                    <p:set>
                                      <p:cBhvr>
                                        <p:cTn id="123" dur="1" fill="hold">
                                          <p:stCondLst>
                                            <p:cond delay="0"/>
                                          </p:stCondLst>
                                        </p:cTn>
                                        <p:tgtEl>
                                          <p:spTgt spid="47"/>
                                        </p:tgtEl>
                                        <p:attrNameLst>
                                          <p:attrName>style.visibility</p:attrName>
                                        </p:attrNameLst>
                                      </p:cBhvr>
                                      <p:to>
                                        <p:strVal val="visible"/>
                                      </p:to>
                                    </p:set>
                                    <p:animEffect transition="in" filter="fade">
                                      <p:cBhvr>
                                        <p:cTn id="124" dur="500"/>
                                        <p:tgtEl>
                                          <p:spTgt spid="47"/>
                                        </p:tgtEl>
                                      </p:cBhvr>
                                    </p:animEffect>
                                  </p:childTnLst>
                                </p:cTn>
                              </p:par>
                              <p:par>
                                <p:cTn id="125" presetID="10" presetClass="entr" presetSubtype="0" fill="hold" nodeType="withEffect">
                                  <p:stCondLst>
                                    <p:cond delay="0"/>
                                  </p:stCondLst>
                                  <p:childTnLst>
                                    <p:set>
                                      <p:cBhvr>
                                        <p:cTn id="126" dur="1" fill="hold">
                                          <p:stCondLst>
                                            <p:cond delay="0"/>
                                          </p:stCondLst>
                                        </p:cTn>
                                        <p:tgtEl>
                                          <p:spTgt spid="48"/>
                                        </p:tgtEl>
                                        <p:attrNameLst>
                                          <p:attrName>style.visibility</p:attrName>
                                        </p:attrNameLst>
                                      </p:cBhvr>
                                      <p:to>
                                        <p:strVal val="visible"/>
                                      </p:to>
                                    </p:set>
                                    <p:animEffect transition="in" filter="fade">
                                      <p:cBhvr>
                                        <p:cTn id="127" dur="500"/>
                                        <p:tgtEl>
                                          <p:spTgt spid="48"/>
                                        </p:tgtEl>
                                      </p:cBhvr>
                                    </p:animEffect>
                                  </p:childTnLst>
                                </p:cTn>
                              </p:par>
                              <p:par>
                                <p:cTn id="128" presetID="10" presetClass="entr" presetSubtype="0" fill="hold" nodeType="withEffect">
                                  <p:stCondLst>
                                    <p:cond delay="0"/>
                                  </p:stCondLst>
                                  <p:childTnLst>
                                    <p:set>
                                      <p:cBhvr>
                                        <p:cTn id="129" dur="1" fill="hold">
                                          <p:stCondLst>
                                            <p:cond delay="0"/>
                                          </p:stCondLst>
                                        </p:cTn>
                                        <p:tgtEl>
                                          <p:spTgt spid="49"/>
                                        </p:tgtEl>
                                        <p:attrNameLst>
                                          <p:attrName>style.visibility</p:attrName>
                                        </p:attrNameLst>
                                      </p:cBhvr>
                                      <p:to>
                                        <p:strVal val="visible"/>
                                      </p:to>
                                    </p:set>
                                    <p:animEffect transition="in" filter="fade">
                                      <p:cBhvr>
                                        <p:cTn id="130" dur="500"/>
                                        <p:tgtEl>
                                          <p:spTgt spid="49"/>
                                        </p:tgtEl>
                                      </p:cBhvr>
                                    </p:animEffect>
                                  </p:childTnLst>
                                </p:cTn>
                              </p:par>
                              <p:par>
                                <p:cTn id="131" presetID="10" presetClass="entr" presetSubtype="0" fill="hold" nodeType="withEffect">
                                  <p:stCondLst>
                                    <p:cond delay="0"/>
                                  </p:stCondLst>
                                  <p:childTnLst>
                                    <p:set>
                                      <p:cBhvr>
                                        <p:cTn id="132" dur="1" fill="hold">
                                          <p:stCondLst>
                                            <p:cond delay="0"/>
                                          </p:stCondLst>
                                        </p:cTn>
                                        <p:tgtEl>
                                          <p:spTgt spid="50"/>
                                        </p:tgtEl>
                                        <p:attrNameLst>
                                          <p:attrName>style.visibility</p:attrName>
                                        </p:attrNameLst>
                                      </p:cBhvr>
                                      <p:to>
                                        <p:strVal val="visible"/>
                                      </p:to>
                                    </p:set>
                                    <p:animEffect transition="in" filter="fade">
                                      <p:cBhvr>
                                        <p:cTn id="133" dur="500"/>
                                        <p:tgtEl>
                                          <p:spTgt spid="50"/>
                                        </p:tgtEl>
                                      </p:cBhvr>
                                    </p:animEffect>
                                  </p:childTnLst>
                                </p:cTn>
                              </p:par>
                              <p:par>
                                <p:cTn id="134" presetID="10" presetClass="entr" presetSubtype="0" fill="hold" nodeType="withEffect">
                                  <p:stCondLst>
                                    <p:cond delay="0"/>
                                  </p:stCondLst>
                                  <p:childTnLst>
                                    <p:set>
                                      <p:cBhvr>
                                        <p:cTn id="135" dur="1" fill="hold">
                                          <p:stCondLst>
                                            <p:cond delay="0"/>
                                          </p:stCondLst>
                                        </p:cTn>
                                        <p:tgtEl>
                                          <p:spTgt spid="51"/>
                                        </p:tgtEl>
                                        <p:attrNameLst>
                                          <p:attrName>style.visibility</p:attrName>
                                        </p:attrNameLst>
                                      </p:cBhvr>
                                      <p:to>
                                        <p:strVal val="visible"/>
                                      </p:to>
                                    </p:set>
                                    <p:animEffect transition="in" filter="fade">
                                      <p:cBhvr>
                                        <p:cTn id="136" dur="500"/>
                                        <p:tgtEl>
                                          <p:spTgt spid="51"/>
                                        </p:tgtEl>
                                      </p:cBhvr>
                                    </p:animEffect>
                                  </p:childTnLst>
                                </p:cTn>
                              </p:par>
                              <p:par>
                                <p:cTn id="137" presetID="10" presetClass="entr" presetSubtype="0" fill="hold" grpId="0" nodeType="withEffect">
                                  <p:stCondLst>
                                    <p:cond delay="0"/>
                                  </p:stCondLst>
                                  <p:childTnLst>
                                    <p:set>
                                      <p:cBhvr>
                                        <p:cTn id="138" dur="1" fill="hold">
                                          <p:stCondLst>
                                            <p:cond delay="0"/>
                                          </p:stCondLst>
                                        </p:cTn>
                                        <p:tgtEl>
                                          <p:spTgt spid="16"/>
                                        </p:tgtEl>
                                        <p:attrNameLst>
                                          <p:attrName>style.visibility</p:attrName>
                                        </p:attrNameLst>
                                      </p:cBhvr>
                                      <p:to>
                                        <p:strVal val="visible"/>
                                      </p:to>
                                    </p:set>
                                    <p:animEffect transition="in" filter="fade">
                                      <p:cBhvr>
                                        <p:cTn id="139" dur="500"/>
                                        <p:tgtEl>
                                          <p:spTgt spid="16"/>
                                        </p:tgtEl>
                                      </p:cBhvr>
                                    </p:animEffect>
                                  </p:childTnLst>
                                </p:cTn>
                              </p:par>
                            </p:childTnLst>
                          </p:cTn>
                        </p:par>
                      </p:childTnLst>
                    </p:cTn>
                  </p:par>
                  <p:par>
                    <p:cTn id="140" fill="hold">
                      <p:stCondLst>
                        <p:cond delay="indefinite"/>
                      </p:stCondLst>
                      <p:childTnLst>
                        <p:par>
                          <p:cTn id="141" fill="hold">
                            <p:stCondLst>
                              <p:cond delay="0"/>
                            </p:stCondLst>
                            <p:childTnLst>
                              <p:par>
                                <p:cTn id="142" presetID="10" presetClass="entr" presetSubtype="0" fill="hold" grpId="0" nodeType="clickEffect">
                                  <p:stCondLst>
                                    <p:cond delay="0"/>
                                  </p:stCondLst>
                                  <p:childTnLst>
                                    <p:set>
                                      <p:cBhvr>
                                        <p:cTn id="143" dur="1" fill="hold">
                                          <p:stCondLst>
                                            <p:cond delay="0"/>
                                          </p:stCondLst>
                                        </p:cTn>
                                        <p:tgtEl>
                                          <p:spTgt spid="28"/>
                                        </p:tgtEl>
                                        <p:attrNameLst>
                                          <p:attrName>style.visibility</p:attrName>
                                        </p:attrNameLst>
                                      </p:cBhvr>
                                      <p:to>
                                        <p:strVal val="visible"/>
                                      </p:to>
                                    </p:set>
                                    <p:animEffect transition="in" filter="fade">
                                      <p:cBhvr>
                                        <p:cTn id="144" dur="500"/>
                                        <p:tgtEl>
                                          <p:spTgt spid="28"/>
                                        </p:tgtEl>
                                      </p:cBhvr>
                                    </p:animEffect>
                                  </p:childTnLst>
                                </p:cTn>
                              </p:par>
                              <p:par>
                                <p:cTn id="145" presetID="10" presetClass="entr" presetSubtype="0" fill="hold" grpId="0" nodeType="withEffect">
                                  <p:stCondLst>
                                    <p:cond delay="0"/>
                                  </p:stCondLst>
                                  <p:childTnLst>
                                    <p:set>
                                      <p:cBhvr>
                                        <p:cTn id="146" dur="1" fill="hold">
                                          <p:stCondLst>
                                            <p:cond delay="0"/>
                                          </p:stCondLst>
                                        </p:cTn>
                                        <p:tgtEl>
                                          <p:spTgt spid="29"/>
                                        </p:tgtEl>
                                        <p:attrNameLst>
                                          <p:attrName>style.visibility</p:attrName>
                                        </p:attrNameLst>
                                      </p:cBhvr>
                                      <p:to>
                                        <p:strVal val="visible"/>
                                      </p:to>
                                    </p:set>
                                    <p:animEffect transition="in" filter="fade">
                                      <p:cBhvr>
                                        <p:cTn id="147" dur="500"/>
                                        <p:tgtEl>
                                          <p:spTgt spid="29"/>
                                        </p:tgtEl>
                                      </p:cBhvr>
                                    </p:animEffect>
                                  </p:childTnLst>
                                </p:cTn>
                              </p:par>
                              <p:par>
                                <p:cTn id="148" presetID="10" presetClass="entr" presetSubtype="0" fill="hold" grpId="0" nodeType="withEffect">
                                  <p:stCondLst>
                                    <p:cond delay="0"/>
                                  </p:stCondLst>
                                  <p:childTnLst>
                                    <p:set>
                                      <p:cBhvr>
                                        <p:cTn id="149" dur="1" fill="hold">
                                          <p:stCondLst>
                                            <p:cond delay="0"/>
                                          </p:stCondLst>
                                        </p:cTn>
                                        <p:tgtEl>
                                          <p:spTgt spid="30"/>
                                        </p:tgtEl>
                                        <p:attrNameLst>
                                          <p:attrName>style.visibility</p:attrName>
                                        </p:attrNameLst>
                                      </p:cBhvr>
                                      <p:to>
                                        <p:strVal val="visible"/>
                                      </p:to>
                                    </p:set>
                                    <p:animEffect transition="in" filter="fade">
                                      <p:cBhvr>
                                        <p:cTn id="150" dur="500"/>
                                        <p:tgtEl>
                                          <p:spTgt spid="30"/>
                                        </p:tgtEl>
                                      </p:cBhvr>
                                    </p:animEffect>
                                  </p:childTnLst>
                                </p:cTn>
                              </p:par>
                              <p:par>
                                <p:cTn id="151" presetID="10" presetClass="entr" presetSubtype="0" fill="hold" grpId="0" nodeType="withEffect">
                                  <p:stCondLst>
                                    <p:cond delay="0"/>
                                  </p:stCondLst>
                                  <p:childTnLst>
                                    <p:set>
                                      <p:cBhvr>
                                        <p:cTn id="152" dur="1" fill="hold">
                                          <p:stCondLst>
                                            <p:cond delay="0"/>
                                          </p:stCondLst>
                                        </p:cTn>
                                        <p:tgtEl>
                                          <p:spTgt spid="31"/>
                                        </p:tgtEl>
                                        <p:attrNameLst>
                                          <p:attrName>style.visibility</p:attrName>
                                        </p:attrNameLst>
                                      </p:cBhvr>
                                      <p:to>
                                        <p:strVal val="visible"/>
                                      </p:to>
                                    </p:set>
                                    <p:animEffect transition="in" filter="fade">
                                      <p:cBhvr>
                                        <p:cTn id="153" dur="500"/>
                                        <p:tgtEl>
                                          <p:spTgt spid="31"/>
                                        </p:tgtEl>
                                      </p:cBhvr>
                                    </p:animEffect>
                                  </p:childTnLst>
                                </p:cTn>
                              </p:par>
                              <p:par>
                                <p:cTn id="154" presetID="10" presetClass="entr" presetSubtype="0" fill="hold" grpId="0" nodeType="withEffect">
                                  <p:stCondLst>
                                    <p:cond delay="0"/>
                                  </p:stCondLst>
                                  <p:childTnLst>
                                    <p:set>
                                      <p:cBhvr>
                                        <p:cTn id="155" dur="1" fill="hold">
                                          <p:stCondLst>
                                            <p:cond delay="0"/>
                                          </p:stCondLst>
                                        </p:cTn>
                                        <p:tgtEl>
                                          <p:spTgt spid="34"/>
                                        </p:tgtEl>
                                        <p:attrNameLst>
                                          <p:attrName>style.visibility</p:attrName>
                                        </p:attrNameLst>
                                      </p:cBhvr>
                                      <p:to>
                                        <p:strVal val="visible"/>
                                      </p:to>
                                    </p:set>
                                    <p:animEffect transition="in" filter="fade">
                                      <p:cBhvr>
                                        <p:cTn id="156" dur="500"/>
                                        <p:tgtEl>
                                          <p:spTgt spid="34"/>
                                        </p:tgtEl>
                                      </p:cBhvr>
                                    </p:animEffect>
                                  </p:childTnLst>
                                </p:cTn>
                              </p:par>
                              <p:par>
                                <p:cTn id="157" presetID="10" presetClass="entr" presetSubtype="0" fill="hold" grpId="0" nodeType="withEffect">
                                  <p:stCondLst>
                                    <p:cond delay="0"/>
                                  </p:stCondLst>
                                  <p:childTnLst>
                                    <p:set>
                                      <p:cBhvr>
                                        <p:cTn id="158" dur="1" fill="hold">
                                          <p:stCondLst>
                                            <p:cond delay="0"/>
                                          </p:stCondLst>
                                        </p:cTn>
                                        <p:tgtEl>
                                          <p:spTgt spid="39"/>
                                        </p:tgtEl>
                                        <p:attrNameLst>
                                          <p:attrName>style.visibility</p:attrName>
                                        </p:attrNameLst>
                                      </p:cBhvr>
                                      <p:to>
                                        <p:strVal val="visible"/>
                                      </p:to>
                                    </p:set>
                                    <p:animEffect transition="in" filter="fade">
                                      <p:cBhvr>
                                        <p:cTn id="159" dur="500"/>
                                        <p:tgtEl>
                                          <p:spTgt spid="39"/>
                                        </p:tgtEl>
                                      </p:cBhvr>
                                    </p:animEffect>
                                  </p:childTnLst>
                                </p:cTn>
                              </p:par>
                              <p:par>
                                <p:cTn id="160" presetID="10" presetClass="entr" presetSubtype="0" fill="hold" grpId="0" nodeType="withEffect">
                                  <p:stCondLst>
                                    <p:cond delay="0"/>
                                  </p:stCondLst>
                                  <p:childTnLst>
                                    <p:set>
                                      <p:cBhvr>
                                        <p:cTn id="161" dur="1" fill="hold">
                                          <p:stCondLst>
                                            <p:cond delay="0"/>
                                          </p:stCondLst>
                                        </p:cTn>
                                        <p:tgtEl>
                                          <p:spTgt spid="35"/>
                                        </p:tgtEl>
                                        <p:attrNameLst>
                                          <p:attrName>style.visibility</p:attrName>
                                        </p:attrNameLst>
                                      </p:cBhvr>
                                      <p:to>
                                        <p:strVal val="visible"/>
                                      </p:to>
                                    </p:set>
                                    <p:animEffect transition="in" filter="fade">
                                      <p:cBhvr>
                                        <p:cTn id="162" dur="500"/>
                                        <p:tgtEl>
                                          <p:spTgt spid="35"/>
                                        </p:tgtEl>
                                      </p:cBhvr>
                                    </p:animEffect>
                                  </p:childTnLst>
                                </p:cTn>
                              </p:par>
                              <p:par>
                                <p:cTn id="163" presetID="10" presetClass="entr" presetSubtype="0" fill="hold" grpId="0" nodeType="withEffect">
                                  <p:stCondLst>
                                    <p:cond delay="0"/>
                                  </p:stCondLst>
                                  <p:childTnLst>
                                    <p:set>
                                      <p:cBhvr>
                                        <p:cTn id="164" dur="1" fill="hold">
                                          <p:stCondLst>
                                            <p:cond delay="0"/>
                                          </p:stCondLst>
                                        </p:cTn>
                                        <p:tgtEl>
                                          <p:spTgt spid="41"/>
                                        </p:tgtEl>
                                        <p:attrNameLst>
                                          <p:attrName>style.visibility</p:attrName>
                                        </p:attrNameLst>
                                      </p:cBhvr>
                                      <p:to>
                                        <p:strVal val="visible"/>
                                      </p:to>
                                    </p:set>
                                    <p:animEffect transition="in" filter="fade">
                                      <p:cBhvr>
                                        <p:cTn id="165" dur="500"/>
                                        <p:tgtEl>
                                          <p:spTgt spid="41"/>
                                        </p:tgtEl>
                                      </p:cBhvr>
                                    </p:animEffect>
                                  </p:childTnLst>
                                </p:cTn>
                              </p:par>
                              <p:par>
                                <p:cTn id="166" presetID="10" presetClass="entr" presetSubtype="0" fill="hold" nodeType="withEffect">
                                  <p:stCondLst>
                                    <p:cond delay="0"/>
                                  </p:stCondLst>
                                  <p:childTnLst>
                                    <p:set>
                                      <p:cBhvr>
                                        <p:cTn id="167" dur="1" fill="hold">
                                          <p:stCondLst>
                                            <p:cond delay="0"/>
                                          </p:stCondLst>
                                        </p:cTn>
                                        <p:tgtEl>
                                          <p:spTgt spid="53"/>
                                        </p:tgtEl>
                                        <p:attrNameLst>
                                          <p:attrName>style.visibility</p:attrName>
                                        </p:attrNameLst>
                                      </p:cBhvr>
                                      <p:to>
                                        <p:strVal val="visible"/>
                                      </p:to>
                                    </p:set>
                                    <p:animEffect transition="in" filter="fade">
                                      <p:cBhvr>
                                        <p:cTn id="168" dur="500"/>
                                        <p:tgtEl>
                                          <p:spTgt spid="53"/>
                                        </p:tgtEl>
                                      </p:cBhvr>
                                    </p:animEffect>
                                  </p:childTnLst>
                                </p:cTn>
                              </p:par>
                              <p:par>
                                <p:cTn id="169" presetID="10" presetClass="entr" presetSubtype="0" fill="hold" nodeType="withEffect">
                                  <p:stCondLst>
                                    <p:cond delay="0"/>
                                  </p:stCondLst>
                                  <p:childTnLst>
                                    <p:set>
                                      <p:cBhvr>
                                        <p:cTn id="170" dur="1" fill="hold">
                                          <p:stCondLst>
                                            <p:cond delay="0"/>
                                          </p:stCondLst>
                                        </p:cTn>
                                        <p:tgtEl>
                                          <p:spTgt spid="55"/>
                                        </p:tgtEl>
                                        <p:attrNameLst>
                                          <p:attrName>style.visibility</p:attrName>
                                        </p:attrNameLst>
                                      </p:cBhvr>
                                      <p:to>
                                        <p:strVal val="visible"/>
                                      </p:to>
                                    </p:set>
                                    <p:animEffect transition="in" filter="fade">
                                      <p:cBhvr>
                                        <p:cTn id="171" dur="500"/>
                                        <p:tgtEl>
                                          <p:spTgt spid="55"/>
                                        </p:tgtEl>
                                      </p:cBhvr>
                                    </p:animEffect>
                                  </p:childTnLst>
                                </p:cTn>
                              </p:par>
                              <p:par>
                                <p:cTn id="172" presetID="10" presetClass="entr" presetSubtype="0" fill="hold" grpId="0" nodeType="withEffect">
                                  <p:stCondLst>
                                    <p:cond delay="0"/>
                                  </p:stCondLst>
                                  <p:childTnLst>
                                    <p:set>
                                      <p:cBhvr>
                                        <p:cTn id="173" dur="1" fill="hold">
                                          <p:stCondLst>
                                            <p:cond delay="0"/>
                                          </p:stCondLst>
                                        </p:cTn>
                                        <p:tgtEl>
                                          <p:spTgt spid="36"/>
                                        </p:tgtEl>
                                        <p:attrNameLst>
                                          <p:attrName>style.visibility</p:attrName>
                                        </p:attrNameLst>
                                      </p:cBhvr>
                                      <p:to>
                                        <p:strVal val="visible"/>
                                      </p:to>
                                    </p:set>
                                    <p:animEffect transition="in" filter="fade">
                                      <p:cBhvr>
                                        <p:cTn id="174" dur="500"/>
                                        <p:tgtEl>
                                          <p:spTgt spid="36"/>
                                        </p:tgtEl>
                                      </p:cBhvr>
                                    </p:animEffect>
                                  </p:childTnLst>
                                </p:cTn>
                              </p:par>
                              <p:par>
                                <p:cTn id="175" presetID="10" presetClass="entr" presetSubtype="0" fill="hold" grpId="0" nodeType="withEffect">
                                  <p:stCondLst>
                                    <p:cond delay="0"/>
                                  </p:stCondLst>
                                  <p:childTnLst>
                                    <p:set>
                                      <p:cBhvr>
                                        <p:cTn id="176" dur="1" fill="hold">
                                          <p:stCondLst>
                                            <p:cond delay="0"/>
                                          </p:stCondLst>
                                        </p:cTn>
                                        <p:tgtEl>
                                          <p:spTgt spid="37"/>
                                        </p:tgtEl>
                                        <p:attrNameLst>
                                          <p:attrName>style.visibility</p:attrName>
                                        </p:attrNameLst>
                                      </p:cBhvr>
                                      <p:to>
                                        <p:strVal val="visible"/>
                                      </p:to>
                                    </p:set>
                                    <p:animEffect transition="in" filter="fade">
                                      <p:cBhvr>
                                        <p:cTn id="177" dur="500"/>
                                        <p:tgtEl>
                                          <p:spTgt spid="37"/>
                                        </p:tgtEl>
                                      </p:cBhvr>
                                    </p:animEffect>
                                  </p:childTnLst>
                                </p:cTn>
                              </p:par>
                              <p:par>
                                <p:cTn id="178" presetID="10" presetClass="entr" presetSubtype="0" fill="hold" grpId="0" nodeType="withEffect">
                                  <p:stCondLst>
                                    <p:cond delay="0"/>
                                  </p:stCondLst>
                                  <p:childTnLst>
                                    <p:set>
                                      <p:cBhvr>
                                        <p:cTn id="179" dur="1" fill="hold">
                                          <p:stCondLst>
                                            <p:cond delay="0"/>
                                          </p:stCondLst>
                                        </p:cTn>
                                        <p:tgtEl>
                                          <p:spTgt spid="27"/>
                                        </p:tgtEl>
                                        <p:attrNameLst>
                                          <p:attrName>style.visibility</p:attrName>
                                        </p:attrNameLst>
                                      </p:cBhvr>
                                      <p:to>
                                        <p:strVal val="visible"/>
                                      </p:to>
                                    </p:set>
                                    <p:animEffect transition="in" filter="fade">
                                      <p:cBhvr>
                                        <p:cTn id="180" dur="500"/>
                                        <p:tgtEl>
                                          <p:spTgt spid="27"/>
                                        </p:tgtEl>
                                      </p:cBhvr>
                                    </p:animEffect>
                                  </p:childTnLst>
                                </p:cTn>
                              </p:par>
                              <p:par>
                                <p:cTn id="181" presetID="22" presetClass="entr" presetSubtype="8" fill="hold" nodeType="withEffect">
                                  <p:stCondLst>
                                    <p:cond delay="0"/>
                                  </p:stCondLst>
                                  <p:childTnLst>
                                    <p:set>
                                      <p:cBhvr>
                                        <p:cTn id="182" dur="1" fill="hold">
                                          <p:stCondLst>
                                            <p:cond delay="0"/>
                                          </p:stCondLst>
                                        </p:cTn>
                                        <p:tgtEl>
                                          <p:spTgt spid="61"/>
                                        </p:tgtEl>
                                        <p:attrNameLst>
                                          <p:attrName>style.visibility</p:attrName>
                                        </p:attrNameLst>
                                      </p:cBhvr>
                                      <p:to>
                                        <p:strVal val="visible"/>
                                      </p:to>
                                    </p:set>
                                    <p:animEffect transition="in" filter="wipe(left)">
                                      <p:cBhvr>
                                        <p:cTn id="183" dur="500"/>
                                        <p:tgtEl>
                                          <p:spTgt spid="61"/>
                                        </p:tgtEl>
                                      </p:cBhvr>
                                    </p:animEffect>
                                  </p:childTnLst>
                                </p:cTn>
                              </p:par>
                              <p:par>
                                <p:cTn id="184" presetID="22" presetClass="entr" presetSubtype="8" fill="hold" nodeType="withEffect">
                                  <p:stCondLst>
                                    <p:cond delay="0"/>
                                  </p:stCondLst>
                                  <p:childTnLst>
                                    <p:set>
                                      <p:cBhvr>
                                        <p:cTn id="185" dur="1" fill="hold">
                                          <p:stCondLst>
                                            <p:cond delay="0"/>
                                          </p:stCondLst>
                                        </p:cTn>
                                        <p:tgtEl>
                                          <p:spTgt spid="62"/>
                                        </p:tgtEl>
                                        <p:attrNameLst>
                                          <p:attrName>style.visibility</p:attrName>
                                        </p:attrNameLst>
                                      </p:cBhvr>
                                      <p:to>
                                        <p:strVal val="visible"/>
                                      </p:to>
                                    </p:set>
                                    <p:animEffect transition="in" filter="wipe(left)">
                                      <p:cBhvr>
                                        <p:cTn id="186" dur="500"/>
                                        <p:tgtEl>
                                          <p:spTgt spid="62"/>
                                        </p:tgtEl>
                                      </p:cBhvr>
                                    </p:animEffect>
                                  </p:childTnLst>
                                </p:cTn>
                              </p:par>
                              <p:par>
                                <p:cTn id="187" presetID="22" presetClass="entr" presetSubtype="8" fill="hold" nodeType="withEffect">
                                  <p:stCondLst>
                                    <p:cond delay="0"/>
                                  </p:stCondLst>
                                  <p:childTnLst>
                                    <p:set>
                                      <p:cBhvr>
                                        <p:cTn id="188" dur="1" fill="hold">
                                          <p:stCondLst>
                                            <p:cond delay="0"/>
                                          </p:stCondLst>
                                        </p:cTn>
                                        <p:tgtEl>
                                          <p:spTgt spid="63"/>
                                        </p:tgtEl>
                                        <p:attrNameLst>
                                          <p:attrName>style.visibility</p:attrName>
                                        </p:attrNameLst>
                                      </p:cBhvr>
                                      <p:to>
                                        <p:strVal val="visible"/>
                                      </p:to>
                                    </p:set>
                                    <p:animEffect transition="in" filter="wipe(left)">
                                      <p:cBhvr>
                                        <p:cTn id="189" dur="500"/>
                                        <p:tgtEl>
                                          <p:spTgt spid="63"/>
                                        </p:tgtEl>
                                      </p:cBhvr>
                                    </p:animEffect>
                                  </p:childTnLst>
                                </p:cTn>
                              </p:par>
                            </p:childTnLst>
                          </p:cTn>
                        </p:par>
                      </p:childTnLst>
                    </p:cTn>
                  </p:par>
                  <p:par>
                    <p:cTn id="190" fill="hold">
                      <p:stCondLst>
                        <p:cond delay="indefinite"/>
                      </p:stCondLst>
                      <p:childTnLst>
                        <p:par>
                          <p:cTn id="191" fill="hold">
                            <p:stCondLst>
                              <p:cond delay="0"/>
                            </p:stCondLst>
                            <p:childTnLst>
                              <p:par>
                                <p:cTn id="192" presetID="22" presetClass="entr" presetSubtype="8" fill="hold" grpId="0" nodeType="clickEffect">
                                  <p:stCondLst>
                                    <p:cond delay="0"/>
                                  </p:stCondLst>
                                  <p:childTnLst>
                                    <p:set>
                                      <p:cBhvr>
                                        <p:cTn id="193" dur="1" fill="hold">
                                          <p:stCondLst>
                                            <p:cond delay="0"/>
                                          </p:stCondLst>
                                        </p:cTn>
                                        <p:tgtEl>
                                          <p:spTgt spid="6"/>
                                        </p:tgtEl>
                                        <p:attrNameLst>
                                          <p:attrName>style.visibility</p:attrName>
                                        </p:attrNameLst>
                                      </p:cBhvr>
                                      <p:to>
                                        <p:strVal val="visible"/>
                                      </p:to>
                                    </p:set>
                                    <p:animEffect transition="in" filter="wipe(left)">
                                      <p:cBhvr>
                                        <p:cTn id="194" dur="500"/>
                                        <p:tgtEl>
                                          <p:spTgt spid="6"/>
                                        </p:tgtEl>
                                      </p:cBhvr>
                                    </p:animEffect>
                                  </p:childTnLst>
                                </p:cTn>
                              </p:par>
                              <p:par>
                                <p:cTn id="195" presetID="1" presetClass="exit" presetSubtype="0" fill="hold" nodeType="withEffect">
                                  <p:stCondLst>
                                    <p:cond delay="0"/>
                                  </p:stCondLst>
                                  <p:childTnLst>
                                    <p:set>
                                      <p:cBhvr>
                                        <p:cTn id="196" dur="1" fill="hold">
                                          <p:stCondLst>
                                            <p:cond delay="0"/>
                                          </p:stCondLst>
                                        </p:cTn>
                                        <p:tgtEl>
                                          <p:spTgt spid="61"/>
                                        </p:tgtEl>
                                        <p:attrNameLst>
                                          <p:attrName>style.visibility</p:attrName>
                                        </p:attrNameLst>
                                      </p:cBhvr>
                                      <p:to>
                                        <p:strVal val="hidden"/>
                                      </p:to>
                                    </p:set>
                                  </p:childTnLst>
                                </p:cTn>
                              </p:par>
                              <p:par>
                                <p:cTn id="197" presetID="1" presetClass="exit" presetSubtype="0" fill="hold" nodeType="withEffect">
                                  <p:stCondLst>
                                    <p:cond delay="0"/>
                                  </p:stCondLst>
                                  <p:childTnLst>
                                    <p:set>
                                      <p:cBhvr>
                                        <p:cTn id="198" dur="1" fill="hold">
                                          <p:stCondLst>
                                            <p:cond delay="0"/>
                                          </p:stCondLst>
                                        </p:cTn>
                                        <p:tgtEl>
                                          <p:spTgt spid="62"/>
                                        </p:tgtEl>
                                        <p:attrNameLst>
                                          <p:attrName>style.visibility</p:attrName>
                                        </p:attrNameLst>
                                      </p:cBhvr>
                                      <p:to>
                                        <p:strVal val="hidden"/>
                                      </p:to>
                                    </p:set>
                                  </p:childTnLst>
                                </p:cTn>
                              </p:par>
                              <p:par>
                                <p:cTn id="199" presetID="1" presetClass="exit" presetSubtype="0" fill="hold" nodeType="withEffect">
                                  <p:stCondLst>
                                    <p:cond delay="0"/>
                                  </p:stCondLst>
                                  <p:childTnLst>
                                    <p:set>
                                      <p:cBhvr>
                                        <p:cTn id="200" dur="1" fill="hold">
                                          <p:stCondLst>
                                            <p:cond delay="0"/>
                                          </p:stCondLst>
                                        </p:cTn>
                                        <p:tgtEl>
                                          <p:spTgt spid="6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 grpId="0"/>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p:bldP spid="28" grpId="0"/>
      <p:bldP spid="29" grpId="0"/>
      <p:bldP spid="30" grpId="0"/>
      <p:bldP spid="31" grpId="0"/>
      <p:bldP spid="32" grpId="0"/>
      <p:bldP spid="33" grpId="0"/>
      <p:bldP spid="36" grpId="0"/>
      <p:bldP spid="37" grpId="0"/>
      <p:bldP spid="34" grpId="0"/>
      <p:bldP spid="39" grpId="0"/>
      <p:bldP spid="35" grpId="0"/>
      <p:bldP spid="41" grpId="0"/>
      <p:bldP spid="54" grpId="0" animBg="1"/>
      <p:bldP spid="56" grpId="0" animBg="1"/>
      <p:bldP spid="56" grpId="1" animBg="1"/>
      <p:bldP spid="60" grpId="0" animBg="1"/>
      <p:bldP spid="60" grpId="1" animBg="1"/>
      <p:bldP spid="66" grpId="0" animBg="1"/>
      <p:bldP spid="66" grpId="1" animBg="1"/>
      <p:bldP spid="6"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761999" y="0"/>
            <a:ext cx="8382000" cy="737427"/>
          </a:xfrm>
        </p:spPr>
        <p:txBody>
          <a:bodyPr/>
          <a:lstStyle/>
          <a:p>
            <a:pPr algn="ctr"/>
            <a:r>
              <a:rPr lang="en-IN" dirty="0" err="1" smtClean="0"/>
              <a:t>Unfavorable</a:t>
            </a:r>
            <a:r>
              <a:rPr lang="en-IN" dirty="0" smtClean="0"/>
              <a:t> </a:t>
            </a:r>
            <a:r>
              <a:rPr lang="en-IN" dirty="0"/>
              <a:t>Financial </a:t>
            </a:r>
            <a:r>
              <a:rPr lang="en-IN" dirty="0" smtClean="0"/>
              <a:t>Leverage </a:t>
            </a:r>
            <a:endParaRPr lang="en-US" dirty="0"/>
          </a:p>
        </p:txBody>
      </p:sp>
      <p:sp>
        <p:nvSpPr>
          <p:cNvPr id="16"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smtClean="0"/>
              <a:t>LO3-8</a:t>
            </a:r>
            <a:endParaRPr lang="en-IN" dirty="0"/>
          </a:p>
        </p:txBody>
      </p:sp>
      <p:sp>
        <p:nvSpPr>
          <p:cNvPr id="17" name="TextBox 16"/>
          <p:cNvSpPr txBox="1"/>
          <p:nvPr/>
        </p:nvSpPr>
        <p:spPr>
          <a:xfrm>
            <a:off x="855413" y="3362627"/>
            <a:ext cx="4601497" cy="400110"/>
          </a:xfrm>
          <a:prstGeom prst="rect">
            <a:avLst/>
          </a:prstGeom>
          <a:noFill/>
        </p:spPr>
        <p:txBody>
          <a:bodyPr wrap="square" rtlCol="0">
            <a:spAutoFit/>
          </a:bodyPr>
          <a:lstStyle/>
          <a:p>
            <a:r>
              <a:rPr lang="en-US" sz="2000" dirty="0" smtClean="0">
                <a:latin typeface="+mn-lt"/>
              </a:rPr>
              <a:t>Income before interest and income taxes</a:t>
            </a:r>
            <a:endParaRPr lang="en-US" sz="2000" dirty="0">
              <a:latin typeface="+mn-lt"/>
            </a:endParaRPr>
          </a:p>
        </p:txBody>
      </p:sp>
      <p:sp>
        <p:nvSpPr>
          <p:cNvPr id="18" name="TextBox 17"/>
          <p:cNvSpPr txBox="1"/>
          <p:nvPr/>
        </p:nvSpPr>
        <p:spPr>
          <a:xfrm>
            <a:off x="860333" y="3721504"/>
            <a:ext cx="4601497" cy="400110"/>
          </a:xfrm>
          <a:prstGeom prst="rect">
            <a:avLst/>
          </a:prstGeom>
          <a:noFill/>
        </p:spPr>
        <p:txBody>
          <a:bodyPr wrap="square" rtlCol="0">
            <a:spAutoFit/>
          </a:bodyPr>
          <a:lstStyle/>
          <a:p>
            <a:r>
              <a:rPr lang="en-US" sz="2000" dirty="0" smtClean="0">
                <a:latin typeface="+mn-lt"/>
              </a:rPr>
              <a:t>Less: Interest expense</a:t>
            </a:r>
            <a:endParaRPr lang="en-US" sz="2000" dirty="0">
              <a:latin typeface="+mn-lt"/>
            </a:endParaRPr>
          </a:p>
        </p:txBody>
      </p:sp>
      <p:sp>
        <p:nvSpPr>
          <p:cNvPr id="19" name="TextBox 18"/>
          <p:cNvSpPr txBox="1"/>
          <p:nvPr/>
        </p:nvSpPr>
        <p:spPr>
          <a:xfrm>
            <a:off x="845581" y="4060719"/>
            <a:ext cx="4601497" cy="400110"/>
          </a:xfrm>
          <a:prstGeom prst="rect">
            <a:avLst/>
          </a:prstGeom>
          <a:noFill/>
        </p:spPr>
        <p:txBody>
          <a:bodyPr wrap="square" rtlCol="0">
            <a:spAutoFit/>
          </a:bodyPr>
          <a:lstStyle/>
          <a:p>
            <a:r>
              <a:rPr lang="en-US" sz="2000" dirty="0" smtClean="0">
                <a:latin typeface="+mn-lt"/>
              </a:rPr>
              <a:t>Income before income taxes</a:t>
            </a:r>
            <a:endParaRPr lang="en-US" sz="2000" dirty="0">
              <a:latin typeface="+mn-lt"/>
            </a:endParaRPr>
          </a:p>
        </p:txBody>
      </p:sp>
      <p:sp>
        <p:nvSpPr>
          <p:cNvPr id="20" name="TextBox 19"/>
          <p:cNvSpPr txBox="1"/>
          <p:nvPr/>
        </p:nvSpPr>
        <p:spPr>
          <a:xfrm>
            <a:off x="850498" y="4390109"/>
            <a:ext cx="4601497" cy="400110"/>
          </a:xfrm>
          <a:prstGeom prst="rect">
            <a:avLst/>
          </a:prstGeom>
          <a:noFill/>
        </p:spPr>
        <p:txBody>
          <a:bodyPr wrap="square" rtlCol="0">
            <a:spAutoFit/>
          </a:bodyPr>
          <a:lstStyle/>
          <a:p>
            <a:r>
              <a:rPr lang="en-US" sz="2000" dirty="0" smtClean="0">
                <a:latin typeface="+mn-lt"/>
              </a:rPr>
              <a:t>Less: Income tax expense (40%)</a:t>
            </a:r>
            <a:endParaRPr lang="en-US" sz="2000" dirty="0">
              <a:latin typeface="+mn-lt"/>
            </a:endParaRPr>
          </a:p>
        </p:txBody>
      </p:sp>
      <p:sp>
        <p:nvSpPr>
          <p:cNvPr id="21" name="TextBox 20"/>
          <p:cNvSpPr txBox="1"/>
          <p:nvPr/>
        </p:nvSpPr>
        <p:spPr>
          <a:xfrm>
            <a:off x="855418" y="4748987"/>
            <a:ext cx="4601497" cy="400110"/>
          </a:xfrm>
          <a:prstGeom prst="rect">
            <a:avLst/>
          </a:prstGeom>
          <a:noFill/>
        </p:spPr>
        <p:txBody>
          <a:bodyPr wrap="square" rtlCol="0">
            <a:spAutoFit/>
          </a:bodyPr>
          <a:lstStyle/>
          <a:p>
            <a:r>
              <a:rPr lang="en-US" sz="2000" dirty="0" smtClean="0">
                <a:latin typeface="+mn-lt"/>
              </a:rPr>
              <a:t>Net income</a:t>
            </a:r>
            <a:endParaRPr lang="en-US" sz="2000" dirty="0">
              <a:latin typeface="+mn-lt"/>
            </a:endParaRPr>
          </a:p>
        </p:txBody>
      </p:sp>
      <p:sp>
        <p:nvSpPr>
          <p:cNvPr id="22" name="TextBox 21"/>
          <p:cNvSpPr txBox="1"/>
          <p:nvPr/>
        </p:nvSpPr>
        <p:spPr>
          <a:xfrm>
            <a:off x="5692883" y="3367547"/>
            <a:ext cx="1666567" cy="400110"/>
          </a:xfrm>
          <a:prstGeom prst="rect">
            <a:avLst/>
          </a:prstGeom>
          <a:noFill/>
        </p:spPr>
        <p:txBody>
          <a:bodyPr wrap="square" rtlCol="0">
            <a:spAutoFit/>
          </a:bodyPr>
          <a:lstStyle/>
          <a:p>
            <a:pPr algn="r"/>
            <a:r>
              <a:rPr lang="en-US" sz="2000" dirty="0" smtClean="0">
                <a:latin typeface="+mn-lt"/>
              </a:rPr>
              <a:t>$3,000,000</a:t>
            </a:r>
            <a:endParaRPr lang="en-US" sz="2000" dirty="0">
              <a:latin typeface="+mn-lt"/>
            </a:endParaRPr>
          </a:p>
        </p:txBody>
      </p:sp>
      <p:sp>
        <p:nvSpPr>
          <p:cNvPr id="23" name="TextBox 22"/>
          <p:cNvSpPr txBox="1"/>
          <p:nvPr/>
        </p:nvSpPr>
        <p:spPr>
          <a:xfrm>
            <a:off x="7487273" y="3357719"/>
            <a:ext cx="1499411" cy="400110"/>
          </a:xfrm>
          <a:prstGeom prst="rect">
            <a:avLst/>
          </a:prstGeom>
          <a:noFill/>
        </p:spPr>
        <p:txBody>
          <a:bodyPr wrap="square" rtlCol="0">
            <a:spAutoFit/>
          </a:bodyPr>
          <a:lstStyle/>
          <a:p>
            <a:pPr algn="r"/>
            <a:r>
              <a:rPr lang="en-US" sz="2000" dirty="0" smtClean="0">
                <a:latin typeface="+mn-lt"/>
              </a:rPr>
              <a:t>$3,000,000</a:t>
            </a:r>
            <a:endParaRPr lang="en-US" sz="2000" dirty="0">
              <a:latin typeface="+mn-lt"/>
            </a:endParaRPr>
          </a:p>
        </p:txBody>
      </p:sp>
      <p:sp>
        <p:nvSpPr>
          <p:cNvPr id="24" name="TextBox 23"/>
          <p:cNvSpPr txBox="1"/>
          <p:nvPr/>
        </p:nvSpPr>
        <p:spPr>
          <a:xfrm>
            <a:off x="5751248" y="3726431"/>
            <a:ext cx="1666567" cy="400110"/>
          </a:xfrm>
          <a:prstGeom prst="rect">
            <a:avLst/>
          </a:prstGeom>
          <a:noFill/>
        </p:spPr>
        <p:txBody>
          <a:bodyPr wrap="square" rtlCol="0">
            <a:spAutoFit/>
          </a:bodyPr>
          <a:lstStyle/>
          <a:p>
            <a:pPr algn="r"/>
            <a:r>
              <a:rPr lang="en-US" sz="2000" dirty="0">
                <a:latin typeface="+mn-lt"/>
              </a:rPr>
              <a:t>(</a:t>
            </a:r>
            <a:r>
              <a:rPr lang="en-US" sz="2000" dirty="0" smtClean="0">
                <a:latin typeface="+mn-lt"/>
              </a:rPr>
              <a:t>800,000)</a:t>
            </a:r>
            <a:endParaRPr lang="en-US" sz="2000" dirty="0">
              <a:latin typeface="+mn-lt"/>
            </a:endParaRPr>
          </a:p>
        </p:txBody>
      </p:sp>
      <p:sp>
        <p:nvSpPr>
          <p:cNvPr id="25" name="TextBox 24"/>
          <p:cNvSpPr txBox="1"/>
          <p:nvPr/>
        </p:nvSpPr>
        <p:spPr>
          <a:xfrm>
            <a:off x="7550554" y="3716603"/>
            <a:ext cx="1499411" cy="400110"/>
          </a:xfrm>
          <a:prstGeom prst="rect">
            <a:avLst/>
          </a:prstGeom>
          <a:noFill/>
        </p:spPr>
        <p:txBody>
          <a:bodyPr wrap="square" rtlCol="0">
            <a:spAutoFit/>
          </a:bodyPr>
          <a:lstStyle/>
          <a:p>
            <a:pPr algn="r"/>
            <a:r>
              <a:rPr lang="en-US" sz="2000" dirty="0" smtClean="0">
                <a:latin typeface="+mn-lt"/>
              </a:rPr>
              <a:t>(2,400,000)</a:t>
            </a:r>
            <a:endParaRPr lang="en-US" sz="2000" dirty="0">
              <a:latin typeface="+mn-lt"/>
            </a:endParaRPr>
          </a:p>
        </p:txBody>
      </p:sp>
      <p:sp>
        <p:nvSpPr>
          <p:cNvPr id="26" name="TextBox 25"/>
          <p:cNvSpPr txBox="1"/>
          <p:nvPr/>
        </p:nvSpPr>
        <p:spPr>
          <a:xfrm>
            <a:off x="5692883" y="4055817"/>
            <a:ext cx="1666567" cy="400110"/>
          </a:xfrm>
          <a:prstGeom prst="rect">
            <a:avLst/>
          </a:prstGeom>
          <a:noFill/>
        </p:spPr>
        <p:txBody>
          <a:bodyPr wrap="square" rtlCol="0">
            <a:spAutoFit/>
          </a:bodyPr>
          <a:lstStyle/>
          <a:p>
            <a:pPr algn="r"/>
            <a:r>
              <a:rPr lang="en-US" sz="2000" dirty="0" smtClean="0">
                <a:latin typeface="+mn-lt"/>
              </a:rPr>
              <a:t>$2,200,000</a:t>
            </a:r>
            <a:endParaRPr lang="en-US" sz="2000" dirty="0">
              <a:latin typeface="+mn-lt"/>
            </a:endParaRPr>
          </a:p>
        </p:txBody>
      </p:sp>
      <p:sp>
        <p:nvSpPr>
          <p:cNvPr id="27" name="TextBox 26"/>
          <p:cNvSpPr txBox="1"/>
          <p:nvPr/>
        </p:nvSpPr>
        <p:spPr>
          <a:xfrm>
            <a:off x="7497107" y="4060737"/>
            <a:ext cx="1499411" cy="400110"/>
          </a:xfrm>
          <a:prstGeom prst="rect">
            <a:avLst/>
          </a:prstGeom>
          <a:noFill/>
        </p:spPr>
        <p:txBody>
          <a:bodyPr wrap="square" rtlCol="0">
            <a:spAutoFit/>
          </a:bodyPr>
          <a:lstStyle/>
          <a:p>
            <a:pPr algn="r"/>
            <a:r>
              <a:rPr lang="en-US" sz="2000" dirty="0" smtClean="0">
                <a:latin typeface="+mn-lt"/>
              </a:rPr>
              <a:t>$600,000</a:t>
            </a:r>
            <a:endParaRPr lang="en-US" sz="2000" dirty="0">
              <a:latin typeface="+mn-lt"/>
            </a:endParaRPr>
          </a:p>
        </p:txBody>
      </p:sp>
      <p:sp>
        <p:nvSpPr>
          <p:cNvPr id="28" name="TextBox 27"/>
          <p:cNvSpPr txBox="1"/>
          <p:nvPr/>
        </p:nvSpPr>
        <p:spPr>
          <a:xfrm>
            <a:off x="5756165" y="4414692"/>
            <a:ext cx="1661650" cy="400110"/>
          </a:xfrm>
          <a:prstGeom prst="rect">
            <a:avLst/>
          </a:prstGeom>
          <a:noFill/>
        </p:spPr>
        <p:txBody>
          <a:bodyPr wrap="square" rtlCol="0">
            <a:spAutoFit/>
          </a:bodyPr>
          <a:lstStyle/>
          <a:p>
            <a:pPr algn="r"/>
            <a:r>
              <a:rPr lang="en-US" sz="2000" dirty="0" smtClean="0">
                <a:latin typeface="+mn-lt"/>
              </a:rPr>
              <a:t>(880,000)</a:t>
            </a:r>
            <a:endParaRPr lang="en-US" sz="2000" dirty="0">
              <a:latin typeface="+mn-lt"/>
            </a:endParaRPr>
          </a:p>
        </p:txBody>
      </p:sp>
      <p:sp>
        <p:nvSpPr>
          <p:cNvPr id="29" name="TextBox 28"/>
          <p:cNvSpPr txBox="1"/>
          <p:nvPr/>
        </p:nvSpPr>
        <p:spPr>
          <a:xfrm>
            <a:off x="7560391" y="4404864"/>
            <a:ext cx="1499411" cy="400110"/>
          </a:xfrm>
          <a:prstGeom prst="rect">
            <a:avLst/>
          </a:prstGeom>
          <a:noFill/>
        </p:spPr>
        <p:txBody>
          <a:bodyPr wrap="square" rtlCol="0">
            <a:spAutoFit/>
          </a:bodyPr>
          <a:lstStyle/>
          <a:p>
            <a:pPr algn="r"/>
            <a:r>
              <a:rPr lang="en-US" sz="2000" dirty="0" smtClean="0">
                <a:latin typeface="+mn-lt"/>
              </a:rPr>
              <a:t>(240,000)</a:t>
            </a:r>
            <a:endParaRPr lang="en-US" sz="2000" dirty="0">
              <a:latin typeface="+mn-lt"/>
            </a:endParaRPr>
          </a:p>
        </p:txBody>
      </p:sp>
      <p:sp>
        <p:nvSpPr>
          <p:cNvPr id="30" name="TextBox 29"/>
          <p:cNvSpPr txBox="1"/>
          <p:nvPr/>
        </p:nvSpPr>
        <p:spPr>
          <a:xfrm>
            <a:off x="5692883" y="4744073"/>
            <a:ext cx="1666567" cy="400110"/>
          </a:xfrm>
          <a:prstGeom prst="rect">
            <a:avLst/>
          </a:prstGeom>
          <a:noFill/>
        </p:spPr>
        <p:txBody>
          <a:bodyPr wrap="square" rtlCol="0">
            <a:spAutoFit/>
          </a:bodyPr>
          <a:lstStyle/>
          <a:p>
            <a:pPr algn="r"/>
            <a:r>
              <a:rPr lang="en-US" sz="2000" b="1" dirty="0" smtClean="0">
                <a:solidFill>
                  <a:srgbClr val="EC008C"/>
                </a:solidFill>
                <a:latin typeface="+mn-lt"/>
              </a:rPr>
              <a:t>$1,320,000</a:t>
            </a:r>
            <a:endParaRPr lang="en-US" sz="2000" b="1" dirty="0">
              <a:solidFill>
                <a:srgbClr val="EC008C"/>
              </a:solidFill>
              <a:latin typeface="+mn-lt"/>
            </a:endParaRPr>
          </a:p>
        </p:txBody>
      </p:sp>
      <p:sp>
        <p:nvSpPr>
          <p:cNvPr id="31" name="TextBox 30"/>
          <p:cNvSpPr txBox="1"/>
          <p:nvPr/>
        </p:nvSpPr>
        <p:spPr>
          <a:xfrm>
            <a:off x="7487490" y="4748993"/>
            <a:ext cx="1499411" cy="400110"/>
          </a:xfrm>
          <a:prstGeom prst="rect">
            <a:avLst/>
          </a:prstGeom>
          <a:noFill/>
        </p:spPr>
        <p:txBody>
          <a:bodyPr wrap="square" rtlCol="0">
            <a:spAutoFit/>
          </a:bodyPr>
          <a:lstStyle/>
          <a:p>
            <a:pPr algn="r"/>
            <a:r>
              <a:rPr lang="en-US" sz="2000" b="1" dirty="0" smtClean="0">
                <a:solidFill>
                  <a:srgbClr val="EC008C"/>
                </a:solidFill>
                <a:latin typeface="+mn-lt"/>
              </a:rPr>
              <a:t>$360,000</a:t>
            </a:r>
            <a:endParaRPr lang="en-US" sz="2000" b="1" dirty="0">
              <a:solidFill>
                <a:srgbClr val="EC008C"/>
              </a:solidFill>
              <a:latin typeface="+mn-lt"/>
            </a:endParaRPr>
          </a:p>
        </p:txBody>
      </p:sp>
      <p:sp>
        <p:nvSpPr>
          <p:cNvPr id="32" name="TextBox 31"/>
          <p:cNvSpPr txBox="1"/>
          <p:nvPr/>
        </p:nvSpPr>
        <p:spPr>
          <a:xfrm>
            <a:off x="860339" y="5805530"/>
            <a:ext cx="3532530" cy="400110"/>
          </a:xfrm>
          <a:prstGeom prst="rect">
            <a:avLst/>
          </a:prstGeom>
          <a:noFill/>
        </p:spPr>
        <p:txBody>
          <a:bodyPr wrap="square" rtlCol="0">
            <a:spAutoFit/>
          </a:bodyPr>
          <a:lstStyle/>
          <a:p>
            <a:r>
              <a:rPr lang="en-US" sz="2000" b="1" dirty="0" smtClean="0">
                <a:latin typeface="+mn-lt"/>
              </a:rPr>
              <a:t>Return on shareholders’ equity</a:t>
            </a:r>
            <a:endParaRPr lang="en-US" sz="2000" b="1" dirty="0">
              <a:latin typeface="+mn-lt"/>
            </a:endParaRPr>
          </a:p>
        </p:txBody>
      </p:sp>
      <p:sp>
        <p:nvSpPr>
          <p:cNvPr id="33" name="TextBox 32"/>
          <p:cNvSpPr txBox="1"/>
          <p:nvPr/>
        </p:nvSpPr>
        <p:spPr>
          <a:xfrm>
            <a:off x="4564634" y="5580070"/>
            <a:ext cx="1666567" cy="400110"/>
          </a:xfrm>
          <a:prstGeom prst="rect">
            <a:avLst/>
          </a:prstGeom>
          <a:noFill/>
        </p:spPr>
        <p:txBody>
          <a:bodyPr wrap="square" rtlCol="0">
            <a:spAutoFit/>
          </a:bodyPr>
          <a:lstStyle/>
          <a:p>
            <a:pPr algn="r"/>
            <a:r>
              <a:rPr lang="en-US" sz="2000" b="1" dirty="0" smtClean="0">
                <a:solidFill>
                  <a:srgbClr val="EC008C"/>
                </a:solidFill>
                <a:latin typeface="+mn-lt"/>
              </a:rPr>
              <a:t>$1,320,000</a:t>
            </a:r>
            <a:endParaRPr lang="en-US" sz="2000" b="1" dirty="0">
              <a:solidFill>
                <a:srgbClr val="EC008C"/>
              </a:solidFill>
              <a:latin typeface="+mn-lt"/>
            </a:endParaRPr>
          </a:p>
        </p:txBody>
      </p:sp>
      <p:sp>
        <p:nvSpPr>
          <p:cNvPr id="34" name="TextBox 33"/>
          <p:cNvSpPr txBox="1"/>
          <p:nvPr/>
        </p:nvSpPr>
        <p:spPr>
          <a:xfrm>
            <a:off x="4628544" y="5959031"/>
            <a:ext cx="1666567" cy="400110"/>
          </a:xfrm>
          <a:prstGeom prst="rect">
            <a:avLst/>
          </a:prstGeom>
          <a:noFill/>
        </p:spPr>
        <p:txBody>
          <a:bodyPr wrap="square" rtlCol="0">
            <a:spAutoFit/>
          </a:bodyPr>
          <a:lstStyle/>
          <a:p>
            <a:pPr algn="r"/>
            <a:r>
              <a:rPr lang="en-US" sz="2000" dirty="0" smtClean="0">
                <a:latin typeface="+mn-lt"/>
              </a:rPr>
              <a:t>$40,000,000</a:t>
            </a:r>
            <a:endParaRPr lang="en-US" sz="2000" dirty="0">
              <a:latin typeface="+mn-lt"/>
            </a:endParaRPr>
          </a:p>
        </p:txBody>
      </p:sp>
      <p:sp>
        <p:nvSpPr>
          <p:cNvPr id="35" name="TextBox 34"/>
          <p:cNvSpPr txBox="1"/>
          <p:nvPr/>
        </p:nvSpPr>
        <p:spPr>
          <a:xfrm>
            <a:off x="6634341" y="5584987"/>
            <a:ext cx="1666567" cy="400110"/>
          </a:xfrm>
          <a:prstGeom prst="rect">
            <a:avLst/>
          </a:prstGeom>
          <a:noFill/>
        </p:spPr>
        <p:txBody>
          <a:bodyPr wrap="square" rtlCol="0">
            <a:spAutoFit/>
          </a:bodyPr>
          <a:lstStyle/>
          <a:p>
            <a:pPr algn="r"/>
            <a:r>
              <a:rPr lang="en-US" sz="2000" b="1" dirty="0" smtClean="0">
                <a:solidFill>
                  <a:srgbClr val="EC008C"/>
                </a:solidFill>
                <a:latin typeface="+mn-lt"/>
              </a:rPr>
              <a:t>$360,000</a:t>
            </a:r>
            <a:endParaRPr lang="en-US" sz="2000" b="1" dirty="0">
              <a:solidFill>
                <a:srgbClr val="EC008C"/>
              </a:solidFill>
              <a:latin typeface="+mn-lt"/>
            </a:endParaRPr>
          </a:p>
        </p:txBody>
      </p:sp>
      <p:sp>
        <p:nvSpPr>
          <p:cNvPr id="36" name="TextBox 35"/>
          <p:cNvSpPr txBox="1"/>
          <p:nvPr/>
        </p:nvSpPr>
        <p:spPr>
          <a:xfrm>
            <a:off x="6801487" y="5963948"/>
            <a:ext cx="1666567" cy="400110"/>
          </a:xfrm>
          <a:prstGeom prst="rect">
            <a:avLst/>
          </a:prstGeom>
          <a:noFill/>
        </p:spPr>
        <p:txBody>
          <a:bodyPr wrap="square" rtlCol="0">
            <a:spAutoFit/>
          </a:bodyPr>
          <a:lstStyle/>
          <a:p>
            <a:pPr algn="r"/>
            <a:r>
              <a:rPr lang="en-US" sz="2000" dirty="0" smtClean="0">
                <a:latin typeface="+mn-lt"/>
              </a:rPr>
              <a:t>$20,000,000</a:t>
            </a:r>
            <a:endParaRPr lang="en-US" sz="2000" dirty="0">
              <a:latin typeface="+mn-lt"/>
            </a:endParaRPr>
          </a:p>
        </p:txBody>
      </p:sp>
      <p:sp>
        <p:nvSpPr>
          <p:cNvPr id="37" name="TextBox 36"/>
          <p:cNvSpPr txBox="1"/>
          <p:nvPr/>
        </p:nvSpPr>
        <p:spPr>
          <a:xfrm>
            <a:off x="5914116" y="2983638"/>
            <a:ext cx="1578073" cy="400110"/>
          </a:xfrm>
          <a:prstGeom prst="rect">
            <a:avLst/>
          </a:prstGeom>
          <a:noFill/>
        </p:spPr>
        <p:txBody>
          <a:bodyPr wrap="square" rtlCol="0">
            <a:spAutoFit/>
          </a:bodyPr>
          <a:lstStyle/>
          <a:p>
            <a:r>
              <a:rPr lang="en-US" sz="2000" b="1" dirty="0" smtClean="0">
                <a:latin typeface="+mn-lt"/>
              </a:rPr>
              <a:t>Alternative 1</a:t>
            </a:r>
            <a:endParaRPr lang="en-US" sz="2000" b="1" dirty="0">
              <a:latin typeface="+mn-lt"/>
            </a:endParaRPr>
          </a:p>
        </p:txBody>
      </p:sp>
      <p:sp>
        <p:nvSpPr>
          <p:cNvPr id="38" name="TextBox 37"/>
          <p:cNvSpPr txBox="1"/>
          <p:nvPr/>
        </p:nvSpPr>
        <p:spPr>
          <a:xfrm>
            <a:off x="7541357" y="2973807"/>
            <a:ext cx="1578073" cy="400110"/>
          </a:xfrm>
          <a:prstGeom prst="rect">
            <a:avLst/>
          </a:prstGeom>
          <a:noFill/>
        </p:spPr>
        <p:txBody>
          <a:bodyPr wrap="square" rtlCol="0">
            <a:spAutoFit/>
          </a:bodyPr>
          <a:lstStyle/>
          <a:p>
            <a:r>
              <a:rPr lang="en-US" sz="2000" b="1" dirty="0" smtClean="0">
                <a:latin typeface="+mn-lt"/>
              </a:rPr>
              <a:t>Alternative 2</a:t>
            </a:r>
            <a:endParaRPr lang="en-US" sz="2000" b="1" dirty="0">
              <a:latin typeface="+mn-lt"/>
            </a:endParaRPr>
          </a:p>
        </p:txBody>
      </p:sp>
      <p:cxnSp>
        <p:nvCxnSpPr>
          <p:cNvPr id="39" name="Straight Connector 38"/>
          <p:cNvCxnSpPr/>
          <p:nvPr/>
        </p:nvCxnSpPr>
        <p:spPr>
          <a:xfrm flipV="1">
            <a:off x="811169" y="3380335"/>
            <a:ext cx="8264017" cy="9831"/>
          </a:xfrm>
          <a:prstGeom prst="line">
            <a:avLst/>
          </a:prstGeom>
          <a:ln w="28575">
            <a:solidFill>
              <a:schemeClr val="tx1"/>
            </a:solidFill>
          </a:ln>
        </p:spPr>
        <p:style>
          <a:lnRef idx="1">
            <a:schemeClr val="dk1"/>
          </a:lnRef>
          <a:fillRef idx="0">
            <a:schemeClr val="dk1"/>
          </a:fillRef>
          <a:effectRef idx="0">
            <a:schemeClr val="dk1"/>
          </a:effectRef>
          <a:fontRef idx="minor">
            <a:schemeClr val="tx1"/>
          </a:fontRef>
        </p:style>
      </p:cxnSp>
      <p:sp>
        <p:nvSpPr>
          <p:cNvPr id="40" name="TextBox 39"/>
          <p:cNvSpPr txBox="1"/>
          <p:nvPr/>
        </p:nvSpPr>
        <p:spPr>
          <a:xfrm>
            <a:off x="4815358" y="5244799"/>
            <a:ext cx="1578073" cy="400110"/>
          </a:xfrm>
          <a:prstGeom prst="rect">
            <a:avLst/>
          </a:prstGeom>
          <a:noFill/>
        </p:spPr>
        <p:txBody>
          <a:bodyPr wrap="square" rtlCol="0">
            <a:spAutoFit/>
          </a:bodyPr>
          <a:lstStyle/>
          <a:p>
            <a:r>
              <a:rPr lang="en-US" sz="2000" b="1" dirty="0" smtClean="0">
                <a:latin typeface="+mn-lt"/>
              </a:rPr>
              <a:t>Alternative 1</a:t>
            </a:r>
            <a:endParaRPr lang="en-US" sz="2000" b="1" dirty="0">
              <a:latin typeface="+mn-lt"/>
            </a:endParaRPr>
          </a:p>
        </p:txBody>
      </p:sp>
      <p:sp>
        <p:nvSpPr>
          <p:cNvPr id="41" name="TextBox 40"/>
          <p:cNvSpPr txBox="1"/>
          <p:nvPr/>
        </p:nvSpPr>
        <p:spPr>
          <a:xfrm>
            <a:off x="6973533" y="5234968"/>
            <a:ext cx="1578073" cy="400110"/>
          </a:xfrm>
          <a:prstGeom prst="rect">
            <a:avLst/>
          </a:prstGeom>
          <a:noFill/>
        </p:spPr>
        <p:txBody>
          <a:bodyPr wrap="square" rtlCol="0">
            <a:spAutoFit/>
          </a:bodyPr>
          <a:lstStyle/>
          <a:p>
            <a:r>
              <a:rPr lang="en-US" sz="2000" b="1" dirty="0" smtClean="0">
                <a:latin typeface="+mn-lt"/>
              </a:rPr>
              <a:t>Alternative 2 </a:t>
            </a:r>
            <a:endParaRPr lang="en-US" sz="2000" b="1" dirty="0">
              <a:latin typeface="+mn-lt"/>
            </a:endParaRPr>
          </a:p>
        </p:txBody>
      </p:sp>
      <p:sp>
        <p:nvSpPr>
          <p:cNvPr id="42" name="TextBox 41"/>
          <p:cNvSpPr txBox="1"/>
          <p:nvPr/>
        </p:nvSpPr>
        <p:spPr>
          <a:xfrm>
            <a:off x="4412541" y="5776453"/>
            <a:ext cx="265471" cy="400110"/>
          </a:xfrm>
          <a:prstGeom prst="rect">
            <a:avLst/>
          </a:prstGeom>
          <a:noFill/>
        </p:spPr>
        <p:txBody>
          <a:bodyPr wrap="square" rtlCol="0">
            <a:spAutoFit/>
          </a:bodyPr>
          <a:lstStyle/>
          <a:p>
            <a:r>
              <a:rPr lang="en-US" sz="2000" dirty="0" smtClean="0">
                <a:latin typeface="+mn-lt"/>
              </a:rPr>
              <a:t>=</a:t>
            </a:r>
            <a:endParaRPr lang="en-US" dirty="0">
              <a:latin typeface="+mn-lt"/>
            </a:endParaRPr>
          </a:p>
        </p:txBody>
      </p:sp>
      <p:sp>
        <p:nvSpPr>
          <p:cNvPr id="43" name="TextBox 42"/>
          <p:cNvSpPr txBox="1"/>
          <p:nvPr/>
        </p:nvSpPr>
        <p:spPr>
          <a:xfrm>
            <a:off x="4417460" y="6302052"/>
            <a:ext cx="265471" cy="400110"/>
          </a:xfrm>
          <a:prstGeom prst="rect">
            <a:avLst/>
          </a:prstGeom>
          <a:noFill/>
        </p:spPr>
        <p:txBody>
          <a:bodyPr wrap="square" rtlCol="0">
            <a:spAutoFit/>
          </a:bodyPr>
          <a:lstStyle/>
          <a:p>
            <a:r>
              <a:rPr lang="en-US" sz="2000" dirty="0" smtClean="0">
                <a:latin typeface="+mn-lt"/>
              </a:rPr>
              <a:t>=</a:t>
            </a:r>
            <a:endParaRPr lang="en-US" dirty="0">
              <a:latin typeface="+mn-lt"/>
            </a:endParaRPr>
          </a:p>
        </p:txBody>
      </p:sp>
      <p:sp>
        <p:nvSpPr>
          <p:cNvPr id="44" name="TextBox 43"/>
          <p:cNvSpPr txBox="1"/>
          <p:nvPr/>
        </p:nvSpPr>
        <p:spPr>
          <a:xfrm>
            <a:off x="5088197" y="6310235"/>
            <a:ext cx="929148" cy="400110"/>
          </a:xfrm>
          <a:prstGeom prst="rect">
            <a:avLst/>
          </a:prstGeom>
          <a:noFill/>
        </p:spPr>
        <p:txBody>
          <a:bodyPr wrap="square" rtlCol="0">
            <a:spAutoFit/>
          </a:bodyPr>
          <a:lstStyle/>
          <a:p>
            <a:pPr algn="ctr"/>
            <a:r>
              <a:rPr lang="en-US" sz="2000" dirty="0" smtClean="0">
                <a:latin typeface="+mn-lt"/>
              </a:rPr>
              <a:t>3.3%</a:t>
            </a:r>
            <a:endParaRPr lang="en-US" dirty="0">
              <a:latin typeface="+mn-lt"/>
            </a:endParaRPr>
          </a:p>
        </p:txBody>
      </p:sp>
      <p:sp>
        <p:nvSpPr>
          <p:cNvPr id="45" name="TextBox 44"/>
          <p:cNvSpPr txBox="1"/>
          <p:nvPr/>
        </p:nvSpPr>
        <p:spPr>
          <a:xfrm>
            <a:off x="7334868" y="6315153"/>
            <a:ext cx="929148" cy="400110"/>
          </a:xfrm>
          <a:prstGeom prst="rect">
            <a:avLst/>
          </a:prstGeom>
          <a:noFill/>
        </p:spPr>
        <p:txBody>
          <a:bodyPr wrap="square" rtlCol="0">
            <a:spAutoFit/>
          </a:bodyPr>
          <a:lstStyle/>
          <a:p>
            <a:pPr algn="ctr"/>
            <a:r>
              <a:rPr lang="en-US" sz="2000" dirty="0" smtClean="0">
                <a:latin typeface="+mn-lt"/>
              </a:rPr>
              <a:t>1.8%</a:t>
            </a:r>
            <a:endParaRPr lang="en-US" dirty="0">
              <a:latin typeface="+mn-lt"/>
            </a:endParaRPr>
          </a:p>
        </p:txBody>
      </p:sp>
      <p:cxnSp>
        <p:nvCxnSpPr>
          <p:cNvPr id="46" name="Straight Connector 45"/>
          <p:cNvCxnSpPr/>
          <p:nvPr/>
        </p:nvCxnSpPr>
        <p:spPr>
          <a:xfrm flipV="1">
            <a:off x="6091962" y="4100043"/>
            <a:ext cx="1163368" cy="0"/>
          </a:xfrm>
          <a:prstGeom prst="line">
            <a:avLst/>
          </a:prstGeom>
        </p:spPr>
        <p:style>
          <a:lnRef idx="1">
            <a:schemeClr val="dk1"/>
          </a:lnRef>
          <a:fillRef idx="0">
            <a:schemeClr val="dk1"/>
          </a:fillRef>
          <a:effectRef idx="0">
            <a:schemeClr val="dk1"/>
          </a:effectRef>
          <a:fontRef idx="minor">
            <a:schemeClr val="tx1"/>
          </a:fontRef>
        </p:style>
      </p:cxnSp>
      <p:cxnSp>
        <p:nvCxnSpPr>
          <p:cNvPr id="47" name="Straight Connector 46"/>
          <p:cNvCxnSpPr/>
          <p:nvPr/>
        </p:nvCxnSpPr>
        <p:spPr>
          <a:xfrm flipV="1">
            <a:off x="7733943" y="4104963"/>
            <a:ext cx="1163368" cy="0"/>
          </a:xfrm>
          <a:prstGeom prst="line">
            <a:avLst/>
          </a:prstGeom>
        </p:spPr>
        <p:style>
          <a:lnRef idx="1">
            <a:schemeClr val="dk1"/>
          </a:lnRef>
          <a:fillRef idx="0">
            <a:schemeClr val="dk1"/>
          </a:fillRef>
          <a:effectRef idx="0">
            <a:schemeClr val="dk1"/>
          </a:effectRef>
          <a:fontRef idx="minor">
            <a:schemeClr val="tx1"/>
          </a:fontRef>
        </p:style>
      </p:cxnSp>
      <p:cxnSp>
        <p:nvCxnSpPr>
          <p:cNvPr id="48" name="Straight Connector 47"/>
          <p:cNvCxnSpPr/>
          <p:nvPr/>
        </p:nvCxnSpPr>
        <p:spPr>
          <a:xfrm flipV="1">
            <a:off x="6097760" y="4790219"/>
            <a:ext cx="1163368" cy="0"/>
          </a:xfrm>
          <a:prstGeom prst="line">
            <a:avLst/>
          </a:prstGeom>
        </p:spPr>
        <p:style>
          <a:lnRef idx="1">
            <a:schemeClr val="dk1"/>
          </a:lnRef>
          <a:fillRef idx="0">
            <a:schemeClr val="dk1"/>
          </a:fillRef>
          <a:effectRef idx="0">
            <a:schemeClr val="dk1"/>
          </a:effectRef>
          <a:fontRef idx="minor">
            <a:schemeClr val="tx1"/>
          </a:fontRef>
        </p:style>
      </p:cxnSp>
      <p:cxnSp>
        <p:nvCxnSpPr>
          <p:cNvPr id="49" name="Straight Connector 48"/>
          <p:cNvCxnSpPr/>
          <p:nvPr/>
        </p:nvCxnSpPr>
        <p:spPr>
          <a:xfrm flipV="1">
            <a:off x="7725001" y="4795139"/>
            <a:ext cx="1163368" cy="0"/>
          </a:xfrm>
          <a:prstGeom prst="line">
            <a:avLst/>
          </a:prstGeom>
        </p:spPr>
        <p:style>
          <a:lnRef idx="1">
            <a:schemeClr val="dk1"/>
          </a:lnRef>
          <a:fillRef idx="0">
            <a:schemeClr val="dk1"/>
          </a:fillRef>
          <a:effectRef idx="0">
            <a:schemeClr val="dk1"/>
          </a:effectRef>
          <a:fontRef idx="minor">
            <a:schemeClr val="tx1"/>
          </a:fontRef>
        </p:style>
      </p:cxnSp>
      <p:cxnSp>
        <p:nvCxnSpPr>
          <p:cNvPr id="50" name="Straight Connector 49"/>
          <p:cNvCxnSpPr/>
          <p:nvPr/>
        </p:nvCxnSpPr>
        <p:spPr>
          <a:xfrm flipV="1">
            <a:off x="6102680" y="5104851"/>
            <a:ext cx="1163368" cy="0"/>
          </a:xfrm>
          <a:prstGeom prst="line">
            <a:avLst/>
          </a:prstGeom>
        </p:spPr>
        <p:style>
          <a:lnRef idx="1">
            <a:schemeClr val="dk1"/>
          </a:lnRef>
          <a:fillRef idx="0">
            <a:schemeClr val="dk1"/>
          </a:fillRef>
          <a:effectRef idx="0">
            <a:schemeClr val="dk1"/>
          </a:effectRef>
          <a:fontRef idx="minor">
            <a:schemeClr val="tx1"/>
          </a:fontRef>
        </p:style>
      </p:cxnSp>
      <p:cxnSp>
        <p:nvCxnSpPr>
          <p:cNvPr id="51" name="Straight Connector 50"/>
          <p:cNvCxnSpPr/>
          <p:nvPr/>
        </p:nvCxnSpPr>
        <p:spPr>
          <a:xfrm flipV="1">
            <a:off x="6107600" y="5168763"/>
            <a:ext cx="1163368" cy="0"/>
          </a:xfrm>
          <a:prstGeom prst="line">
            <a:avLst/>
          </a:prstGeom>
        </p:spPr>
        <p:style>
          <a:lnRef idx="1">
            <a:schemeClr val="dk1"/>
          </a:lnRef>
          <a:fillRef idx="0">
            <a:schemeClr val="dk1"/>
          </a:fillRef>
          <a:effectRef idx="0">
            <a:schemeClr val="dk1"/>
          </a:effectRef>
          <a:fontRef idx="minor">
            <a:schemeClr val="tx1"/>
          </a:fontRef>
        </p:style>
      </p:cxnSp>
      <p:cxnSp>
        <p:nvCxnSpPr>
          <p:cNvPr id="52" name="Straight Connector 51"/>
          <p:cNvCxnSpPr/>
          <p:nvPr/>
        </p:nvCxnSpPr>
        <p:spPr>
          <a:xfrm flipV="1">
            <a:off x="7744661" y="5109767"/>
            <a:ext cx="1163368" cy="0"/>
          </a:xfrm>
          <a:prstGeom prst="line">
            <a:avLst/>
          </a:prstGeom>
        </p:spPr>
        <p:style>
          <a:lnRef idx="1">
            <a:schemeClr val="dk1"/>
          </a:lnRef>
          <a:fillRef idx="0">
            <a:schemeClr val="dk1"/>
          </a:fillRef>
          <a:effectRef idx="0">
            <a:schemeClr val="dk1"/>
          </a:effectRef>
          <a:fontRef idx="minor">
            <a:schemeClr val="tx1"/>
          </a:fontRef>
        </p:style>
      </p:cxnSp>
      <p:cxnSp>
        <p:nvCxnSpPr>
          <p:cNvPr id="53" name="Straight Connector 52"/>
          <p:cNvCxnSpPr/>
          <p:nvPr/>
        </p:nvCxnSpPr>
        <p:spPr>
          <a:xfrm flipV="1">
            <a:off x="7749581" y="5173679"/>
            <a:ext cx="1163368" cy="0"/>
          </a:xfrm>
          <a:prstGeom prst="line">
            <a:avLst/>
          </a:prstGeom>
        </p:spPr>
        <p:style>
          <a:lnRef idx="1">
            <a:schemeClr val="dk1"/>
          </a:lnRef>
          <a:fillRef idx="0">
            <a:schemeClr val="dk1"/>
          </a:fillRef>
          <a:effectRef idx="0">
            <a:schemeClr val="dk1"/>
          </a:effectRef>
          <a:fontRef idx="minor">
            <a:schemeClr val="tx1"/>
          </a:fontRef>
        </p:style>
      </p:cxnSp>
      <p:cxnSp>
        <p:nvCxnSpPr>
          <p:cNvPr id="54" name="Straight Connector 53"/>
          <p:cNvCxnSpPr/>
          <p:nvPr/>
        </p:nvCxnSpPr>
        <p:spPr>
          <a:xfrm flipV="1">
            <a:off x="7044209" y="5941270"/>
            <a:ext cx="1330439" cy="1103"/>
          </a:xfrm>
          <a:prstGeom prst="line">
            <a:avLst/>
          </a:prstGeom>
          <a:ln w="28575"/>
        </p:spPr>
        <p:style>
          <a:lnRef idx="1">
            <a:schemeClr val="dk1"/>
          </a:lnRef>
          <a:fillRef idx="0">
            <a:schemeClr val="dk1"/>
          </a:fillRef>
          <a:effectRef idx="0">
            <a:schemeClr val="dk1"/>
          </a:effectRef>
          <a:fontRef idx="minor">
            <a:schemeClr val="tx1"/>
          </a:fontRef>
        </p:style>
      </p:cxnSp>
      <p:cxnSp>
        <p:nvCxnSpPr>
          <p:cNvPr id="55" name="Straight Connector 54"/>
          <p:cNvCxnSpPr/>
          <p:nvPr/>
        </p:nvCxnSpPr>
        <p:spPr>
          <a:xfrm flipV="1">
            <a:off x="4866366" y="5931440"/>
            <a:ext cx="1330439" cy="1103"/>
          </a:xfrm>
          <a:prstGeom prst="line">
            <a:avLst/>
          </a:prstGeom>
          <a:ln w="28575"/>
        </p:spPr>
        <p:style>
          <a:lnRef idx="1">
            <a:schemeClr val="dk1"/>
          </a:lnRef>
          <a:fillRef idx="0">
            <a:schemeClr val="dk1"/>
          </a:fillRef>
          <a:effectRef idx="0">
            <a:schemeClr val="dk1"/>
          </a:effectRef>
          <a:fontRef idx="minor">
            <a:schemeClr val="tx1"/>
          </a:fontRef>
        </p:style>
      </p:cxnSp>
      <p:sp>
        <p:nvSpPr>
          <p:cNvPr id="56" name="TextBox 55"/>
          <p:cNvSpPr txBox="1"/>
          <p:nvPr/>
        </p:nvSpPr>
        <p:spPr>
          <a:xfrm>
            <a:off x="634181" y="737427"/>
            <a:ext cx="8372175" cy="2246769"/>
          </a:xfrm>
          <a:prstGeom prst="rect">
            <a:avLst/>
          </a:prstGeom>
          <a:noFill/>
          <a:ln>
            <a:solidFill>
              <a:srgbClr val="0000FF"/>
            </a:solidFill>
          </a:ln>
        </p:spPr>
        <p:txBody>
          <a:bodyPr wrap="square" rtlCol="0">
            <a:spAutoFit/>
          </a:bodyPr>
          <a:lstStyle/>
          <a:p>
            <a:r>
              <a:rPr lang="en-IN" sz="2000" dirty="0" smtClean="0">
                <a:latin typeface="+mn-lt"/>
              </a:rPr>
              <a:t>A newly </a:t>
            </a:r>
            <a:r>
              <a:rPr lang="en-IN" sz="2000" dirty="0">
                <a:latin typeface="+mn-lt"/>
              </a:rPr>
              <a:t>formed corporation </a:t>
            </a:r>
            <a:r>
              <a:rPr lang="en-IN" sz="2000" dirty="0" smtClean="0">
                <a:latin typeface="+mn-lt"/>
              </a:rPr>
              <a:t>is attempting </a:t>
            </a:r>
            <a:r>
              <a:rPr lang="en-IN" sz="2000" dirty="0">
                <a:latin typeface="+mn-lt"/>
              </a:rPr>
              <a:t>to determine the </a:t>
            </a:r>
            <a:r>
              <a:rPr lang="en-IN" sz="2000" dirty="0" smtClean="0">
                <a:latin typeface="+mn-lt"/>
              </a:rPr>
              <a:t>appropriate mix </a:t>
            </a:r>
            <a:r>
              <a:rPr lang="en-IN" sz="2000" dirty="0">
                <a:latin typeface="+mn-lt"/>
              </a:rPr>
              <a:t>of debt and equity. The initial capitalization goal is $50 </a:t>
            </a:r>
            <a:r>
              <a:rPr lang="en-IN" sz="2000" dirty="0" smtClean="0">
                <a:latin typeface="+mn-lt"/>
              </a:rPr>
              <a:t>million. The capitalization mix alternatives have been narrowed to two: (1) $10 million in debt and $40 million in equity </a:t>
            </a:r>
            <a:r>
              <a:rPr lang="en-IN" sz="2000" dirty="0">
                <a:latin typeface="+mn-lt"/>
              </a:rPr>
              <a:t>and (2) $30 million in debt and $20 million in equity. </a:t>
            </a:r>
            <a:r>
              <a:rPr lang="en-IN" sz="2000" dirty="0" smtClean="0">
                <a:latin typeface="+mn-lt"/>
              </a:rPr>
              <a:t>Income before </a:t>
            </a:r>
            <a:r>
              <a:rPr lang="en-IN" sz="2000" dirty="0">
                <a:latin typeface="+mn-lt"/>
              </a:rPr>
              <a:t>interest and taxes will be </a:t>
            </a:r>
            <a:r>
              <a:rPr lang="en-IN" sz="2000" dirty="0" smtClean="0">
                <a:latin typeface="+mn-lt"/>
              </a:rPr>
              <a:t>$3 </a:t>
            </a:r>
            <a:r>
              <a:rPr lang="en-US" sz="2000" dirty="0">
                <a:latin typeface="+mn-lt"/>
              </a:rPr>
              <a:t>million. </a:t>
            </a:r>
            <a:r>
              <a:rPr lang="en-IN" sz="2000" dirty="0" smtClean="0">
                <a:latin typeface="+mn-lt"/>
              </a:rPr>
              <a:t>The interest </a:t>
            </a:r>
            <a:r>
              <a:rPr lang="en-IN" sz="2000" dirty="0">
                <a:latin typeface="+mn-lt"/>
              </a:rPr>
              <a:t>rate on debt is 8% and the income tax rate is </a:t>
            </a:r>
            <a:r>
              <a:rPr lang="en-US" sz="2000" dirty="0">
                <a:latin typeface="+mn-lt"/>
              </a:rPr>
              <a:t>40</a:t>
            </a:r>
            <a:r>
              <a:rPr lang="en-US" sz="2000" dirty="0" smtClean="0">
                <a:latin typeface="+mn-lt"/>
              </a:rPr>
              <a:t>%. Calculate the net income and return on shareholders’ equity for both alternatives.</a:t>
            </a:r>
            <a:endParaRPr lang="en-US" sz="2000" dirty="0">
              <a:latin typeface="+mn-lt"/>
            </a:endParaRPr>
          </a:p>
        </p:txBody>
      </p:sp>
      <p:sp>
        <p:nvSpPr>
          <p:cNvPr id="57" name="TextBox 56"/>
          <p:cNvSpPr txBox="1"/>
          <p:nvPr/>
        </p:nvSpPr>
        <p:spPr>
          <a:xfrm>
            <a:off x="4001236" y="1976285"/>
            <a:ext cx="1200522" cy="369332"/>
          </a:xfrm>
          <a:prstGeom prst="rect">
            <a:avLst/>
          </a:prstGeom>
          <a:noFill/>
          <a:ln w="28575">
            <a:solidFill>
              <a:srgbClr val="EC008C"/>
            </a:solidFill>
          </a:ln>
        </p:spPr>
        <p:txBody>
          <a:bodyPr wrap="square" rtlCol="0">
            <a:spAutoFit/>
          </a:bodyPr>
          <a:lstStyle/>
          <a:p>
            <a:endParaRPr lang="en-US" dirty="0"/>
          </a:p>
        </p:txBody>
      </p:sp>
      <p:cxnSp>
        <p:nvCxnSpPr>
          <p:cNvPr id="59" name="Straight Arrow Connector 58"/>
          <p:cNvCxnSpPr/>
          <p:nvPr/>
        </p:nvCxnSpPr>
        <p:spPr>
          <a:xfrm>
            <a:off x="4593664" y="2345617"/>
            <a:ext cx="1799767" cy="1122835"/>
          </a:xfrm>
          <a:prstGeom prst="straightConnector1">
            <a:avLst/>
          </a:prstGeom>
          <a:ln w="19050">
            <a:solidFill>
              <a:srgbClr val="EC008C"/>
            </a:solidFill>
            <a:tailEnd type="triangle"/>
          </a:ln>
        </p:spPr>
        <p:style>
          <a:lnRef idx="1">
            <a:schemeClr val="dk1"/>
          </a:lnRef>
          <a:fillRef idx="0">
            <a:schemeClr val="dk1"/>
          </a:fillRef>
          <a:effectRef idx="0">
            <a:schemeClr val="dk1"/>
          </a:effectRef>
          <a:fontRef idx="minor">
            <a:schemeClr val="tx1"/>
          </a:fontRef>
        </p:style>
      </p:cxnSp>
      <p:sp>
        <p:nvSpPr>
          <p:cNvPr id="60" name="TextBox 59"/>
          <p:cNvSpPr txBox="1"/>
          <p:nvPr/>
        </p:nvSpPr>
        <p:spPr>
          <a:xfrm>
            <a:off x="1342104" y="5173099"/>
            <a:ext cx="1828800" cy="369332"/>
          </a:xfrm>
          <a:prstGeom prst="rect">
            <a:avLst/>
          </a:prstGeom>
          <a:solidFill>
            <a:srgbClr val="FFCC99"/>
          </a:solidFill>
          <a:ln>
            <a:solidFill>
              <a:srgbClr val="002060"/>
            </a:solidFill>
          </a:ln>
        </p:spPr>
        <p:txBody>
          <a:bodyPr wrap="square" rtlCol="0">
            <a:spAutoFit/>
          </a:bodyPr>
          <a:lstStyle/>
          <a:p>
            <a:r>
              <a:rPr lang="en-US" dirty="0" smtClean="0">
                <a:latin typeface="+mn-lt"/>
              </a:rPr>
              <a:t>10,000,000 </a:t>
            </a:r>
            <a:r>
              <a:rPr lang="en-US" dirty="0"/>
              <a:t>×</a:t>
            </a:r>
            <a:r>
              <a:rPr lang="en-US" dirty="0" smtClean="0">
                <a:latin typeface="+mn-lt"/>
              </a:rPr>
              <a:t> 8%</a:t>
            </a:r>
            <a:endParaRPr lang="en-US" dirty="0">
              <a:latin typeface="+mn-lt"/>
            </a:endParaRPr>
          </a:p>
        </p:txBody>
      </p:sp>
      <p:sp>
        <p:nvSpPr>
          <p:cNvPr id="61" name="TextBox 60"/>
          <p:cNvSpPr txBox="1"/>
          <p:nvPr/>
        </p:nvSpPr>
        <p:spPr>
          <a:xfrm>
            <a:off x="1332271" y="5561467"/>
            <a:ext cx="1828800" cy="369332"/>
          </a:xfrm>
          <a:prstGeom prst="rect">
            <a:avLst/>
          </a:prstGeom>
          <a:solidFill>
            <a:srgbClr val="FFCC99"/>
          </a:solidFill>
          <a:ln>
            <a:solidFill>
              <a:srgbClr val="002060"/>
            </a:solidFill>
          </a:ln>
        </p:spPr>
        <p:txBody>
          <a:bodyPr wrap="square" rtlCol="0">
            <a:spAutoFit/>
          </a:bodyPr>
          <a:lstStyle/>
          <a:p>
            <a:r>
              <a:rPr lang="en-US" dirty="0">
                <a:latin typeface="+mn-lt"/>
              </a:rPr>
              <a:t>3</a:t>
            </a:r>
            <a:r>
              <a:rPr lang="en-US" dirty="0" smtClean="0">
                <a:latin typeface="+mn-lt"/>
              </a:rPr>
              <a:t>0,000,000 </a:t>
            </a:r>
            <a:r>
              <a:rPr lang="en-US" dirty="0"/>
              <a:t>×</a:t>
            </a:r>
            <a:r>
              <a:rPr lang="en-US" dirty="0" smtClean="0">
                <a:latin typeface="+mn-lt"/>
              </a:rPr>
              <a:t> 8%</a:t>
            </a:r>
            <a:endParaRPr lang="en-US" dirty="0">
              <a:latin typeface="+mn-lt"/>
            </a:endParaRPr>
          </a:p>
        </p:txBody>
      </p:sp>
      <p:cxnSp>
        <p:nvCxnSpPr>
          <p:cNvPr id="62" name="Straight Arrow Connector 61"/>
          <p:cNvCxnSpPr/>
          <p:nvPr/>
        </p:nvCxnSpPr>
        <p:spPr>
          <a:xfrm flipH="1">
            <a:off x="2861187" y="3893574"/>
            <a:ext cx="3433924" cy="1250609"/>
          </a:xfrm>
          <a:prstGeom prst="straightConnector1">
            <a:avLst/>
          </a:prstGeom>
          <a:ln w="28575">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63" name="Straight Arrow Connector 62"/>
          <p:cNvCxnSpPr>
            <a:endCxn id="61" idx="3"/>
          </p:cNvCxnSpPr>
          <p:nvPr/>
        </p:nvCxnSpPr>
        <p:spPr>
          <a:xfrm flipH="1">
            <a:off x="3161071" y="3955584"/>
            <a:ext cx="4556562" cy="1790549"/>
          </a:xfrm>
          <a:prstGeom prst="straightConnector1">
            <a:avLst/>
          </a:prstGeom>
          <a:ln w="28575">
            <a:solidFill>
              <a:srgbClr val="FF0000"/>
            </a:solidFill>
            <a:tailEnd type="triangle"/>
          </a:ln>
        </p:spPr>
        <p:style>
          <a:lnRef idx="1">
            <a:schemeClr val="dk1"/>
          </a:lnRef>
          <a:fillRef idx="0">
            <a:schemeClr val="dk1"/>
          </a:fillRef>
          <a:effectRef idx="0">
            <a:schemeClr val="dk1"/>
          </a:effectRef>
          <a:fontRef idx="minor">
            <a:schemeClr val="tx1"/>
          </a:fontRef>
        </p:style>
      </p:cxnSp>
      <p:sp>
        <p:nvSpPr>
          <p:cNvPr id="67" name="Oval 66"/>
          <p:cNvSpPr/>
          <p:nvPr/>
        </p:nvSpPr>
        <p:spPr>
          <a:xfrm>
            <a:off x="4648211" y="5286921"/>
            <a:ext cx="1818983" cy="335319"/>
          </a:xfrm>
          <a:prstGeom prst="ellipse">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18605371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8"/>
                                        </p:tgtEl>
                                        <p:attrNameLst>
                                          <p:attrName>style.visibility</p:attrName>
                                        </p:attrNameLst>
                                      </p:cBhvr>
                                      <p:to>
                                        <p:strVal val="visible"/>
                                      </p:to>
                                    </p:set>
                                    <p:animEffect transition="in" filter="fade">
                                      <p:cBhvr>
                                        <p:cTn id="10" dur="500"/>
                                        <p:tgtEl>
                                          <p:spTgt spid="38"/>
                                        </p:tgtEl>
                                      </p:cBhvr>
                                    </p:animEffect>
                                  </p:childTnLst>
                                </p:cTn>
                              </p:par>
                              <p:par>
                                <p:cTn id="11" presetID="10" presetClass="entr" presetSubtype="0" fill="hold" nodeType="withEffect">
                                  <p:stCondLst>
                                    <p:cond delay="0"/>
                                  </p:stCondLst>
                                  <p:childTnLst>
                                    <p:set>
                                      <p:cBhvr>
                                        <p:cTn id="12" dur="1" fill="hold">
                                          <p:stCondLst>
                                            <p:cond delay="0"/>
                                          </p:stCondLst>
                                        </p:cTn>
                                        <p:tgtEl>
                                          <p:spTgt spid="39"/>
                                        </p:tgtEl>
                                        <p:attrNameLst>
                                          <p:attrName>style.visibility</p:attrName>
                                        </p:attrNameLst>
                                      </p:cBhvr>
                                      <p:to>
                                        <p:strVal val="visible"/>
                                      </p:to>
                                    </p:set>
                                    <p:animEffect transition="in" filter="fade">
                                      <p:cBhvr>
                                        <p:cTn id="13" dur="500"/>
                                        <p:tgtEl>
                                          <p:spTgt spid="3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500"/>
                                        <p:tgtEl>
                                          <p:spTgt spid="23"/>
                                        </p:tgtEl>
                                      </p:cBhvr>
                                    </p:animEffect>
                                  </p:childTnLst>
                                </p:cTn>
                              </p:par>
                              <p:par>
                                <p:cTn id="23" presetID="10" presetClass="entr" presetSubtype="0" fill="hold" nodeType="withEffect">
                                  <p:stCondLst>
                                    <p:cond delay="0"/>
                                  </p:stCondLst>
                                  <p:childTnLst>
                                    <p:set>
                                      <p:cBhvr>
                                        <p:cTn id="24" dur="1" fill="hold">
                                          <p:stCondLst>
                                            <p:cond delay="0"/>
                                          </p:stCondLst>
                                        </p:cTn>
                                        <p:tgtEl>
                                          <p:spTgt spid="59"/>
                                        </p:tgtEl>
                                        <p:attrNameLst>
                                          <p:attrName>style.visibility</p:attrName>
                                        </p:attrNameLst>
                                      </p:cBhvr>
                                      <p:to>
                                        <p:strVal val="visible"/>
                                      </p:to>
                                    </p:set>
                                    <p:animEffect transition="in" filter="fade">
                                      <p:cBhvr>
                                        <p:cTn id="25" dur="500"/>
                                        <p:tgtEl>
                                          <p:spTgt spid="5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7"/>
                                        </p:tgtEl>
                                        <p:attrNameLst>
                                          <p:attrName>style.visibility</p:attrName>
                                        </p:attrNameLst>
                                      </p:cBhvr>
                                      <p:to>
                                        <p:strVal val="visible"/>
                                      </p:to>
                                    </p:set>
                                    <p:animEffect transition="in" filter="fade">
                                      <p:cBhvr>
                                        <p:cTn id="28" dur="500"/>
                                        <p:tgtEl>
                                          <p:spTgt spid="57"/>
                                        </p:tgtEl>
                                      </p:cBhvr>
                                    </p:animEffect>
                                  </p:childTnLst>
                                </p:cTn>
                              </p:par>
                            </p:childTnLst>
                          </p:cTn>
                        </p:par>
                      </p:childTnLst>
                    </p:cTn>
                  </p:par>
                  <p:par>
                    <p:cTn id="29" fill="hold">
                      <p:stCondLst>
                        <p:cond delay="indefinite"/>
                      </p:stCondLst>
                      <p:childTnLst>
                        <p:par>
                          <p:cTn id="30" fill="hold">
                            <p:stCondLst>
                              <p:cond delay="0"/>
                            </p:stCondLst>
                            <p:childTnLst>
                              <p:par>
                                <p:cTn id="31" presetID="1" presetClass="exit" presetSubtype="0" fill="hold" nodeType="clickEffect">
                                  <p:stCondLst>
                                    <p:cond delay="0"/>
                                  </p:stCondLst>
                                  <p:childTnLst>
                                    <p:set>
                                      <p:cBhvr>
                                        <p:cTn id="32" dur="1" fill="hold">
                                          <p:stCondLst>
                                            <p:cond delay="0"/>
                                          </p:stCondLst>
                                        </p:cTn>
                                        <p:tgtEl>
                                          <p:spTgt spid="59"/>
                                        </p:tgtEl>
                                        <p:attrNameLst>
                                          <p:attrName>style.visibility</p:attrName>
                                        </p:attrNameLst>
                                      </p:cBhvr>
                                      <p:to>
                                        <p:strVal val="hidden"/>
                                      </p:to>
                                    </p:set>
                                  </p:childTnLst>
                                </p:cTn>
                              </p:par>
                              <p:par>
                                <p:cTn id="33" presetID="1" presetClass="exit" presetSubtype="0" fill="hold" grpId="1" nodeType="withEffect">
                                  <p:stCondLst>
                                    <p:cond delay="0"/>
                                  </p:stCondLst>
                                  <p:childTnLst>
                                    <p:set>
                                      <p:cBhvr>
                                        <p:cTn id="34" dur="1" fill="hold">
                                          <p:stCondLst>
                                            <p:cond delay="0"/>
                                          </p:stCondLst>
                                        </p:cTn>
                                        <p:tgtEl>
                                          <p:spTgt spid="57"/>
                                        </p:tgtEl>
                                        <p:attrNameLst>
                                          <p:attrName>style.visibility</p:attrName>
                                        </p:attrNameLst>
                                      </p:cBhvr>
                                      <p:to>
                                        <p:strVal val="hidden"/>
                                      </p:to>
                                    </p:set>
                                  </p:childTnLst>
                                </p:cTn>
                              </p:par>
                              <p:par>
                                <p:cTn id="35" presetID="10" presetClass="entr" presetSubtype="0" fill="hold" grpId="0"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500"/>
                                        <p:tgtEl>
                                          <p:spTgt spid="18"/>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fade">
                                      <p:cBhvr>
                                        <p:cTn id="40" dur="500"/>
                                        <p:tgtEl>
                                          <p:spTgt spid="24"/>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500"/>
                                        <p:tgtEl>
                                          <p:spTgt spid="25"/>
                                        </p:tgtEl>
                                      </p:cBhvr>
                                    </p:animEffect>
                                  </p:childTnLst>
                                </p:cTn>
                              </p:par>
                              <p:par>
                                <p:cTn id="44" presetID="10" presetClass="entr" presetSubtype="0" fill="hold" nodeType="withEffect">
                                  <p:stCondLst>
                                    <p:cond delay="0"/>
                                  </p:stCondLst>
                                  <p:childTnLst>
                                    <p:set>
                                      <p:cBhvr>
                                        <p:cTn id="45" dur="1" fill="hold">
                                          <p:stCondLst>
                                            <p:cond delay="0"/>
                                          </p:stCondLst>
                                        </p:cTn>
                                        <p:tgtEl>
                                          <p:spTgt spid="62"/>
                                        </p:tgtEl>
                                        <p:attrNameLst>
                                          <p:attrName>style.visibility</p:attrName>
                                        </p:attrNameLst>
                                      </p:cBhvr>
                                      <p:to>
                                        <p:strVal val="visible"/>
                                      </p:to>
                                    </p:set>
                                    <p:animEffect transition="in" filter="fade">
                                      <p:cBhvr>
                                        <p:cTn id="46" dur="500"/>
                                        <p:tgtEl>
                                          <p:spTgt spid="62"/>
                                        </p:tgtEl>
                                      </p:cBhvr>
                                    </p:animEffect>
                                  </p:childTnLst>
                                </p:cTn>
                              </p:par>
                              <p:par>
                                <p:cTn id="47" presetID="10" presetClass="entr" presetSubtype="0" fill="hold" nodeType="withEffect">
                                  <p:stCondLst>
                                    <p:cond delay="0"/>
                                  </p:stCondLst>
                                  <p:childTnLst>
                                    <p:set>
                                      <p:cBhvr>
                                        <p:cTn id="48" dur="1" fill="hold">
                                          <p:stCondLst>
                                            <p:cond delay="0"/>
                                          </p:stCondLst>
                                        </p:cTn>
                                        <p:tgtEl>
                                          <p:spTgt spid="63"/>
                                        </p:tgtEl>
                                        <p:attrNameLst>
                                          <p:attrName>style.visibility</p:attrName>
                                        </p:attrNameLst>
                                      </p:cBhvr>
                                      <p:to>
                                        <p:strVal val="visible"/>
                                      </p:to>
                                    </p:set>
                                    <p:animEffect transition="in" filter="fade">
                                      <p:cBhvr>
                                        <p:cTn id="49" dur="500"/>
                                        <p:tgtEl>
                                          <p:spTgt spid="63"/>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60"/>
                                        </p:tgtEl>
                                        <p:attrNameLst>
                                          <p:attrName>style.visibility</p:attrName>
                                        </p:attrNameLst>
                                      </p:cBhvr>
                                      <p:to>
                                        <p:strVal val="visible"/>
                                      </p:to>
                                    </p:set>
                                    <p:animEffect transition="in" filter="fade">
                                      <p:cBhvr>
                                        <p:cTn id="52" dur="500"/>
                                        <p:tgtEl>
                                          <p:spTgt spid="60"/>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61"/>
                                        </p:tgtEl>
                                        <p:attrNameLst>
                                          <p:attrName>style.visibility</p:attrName>
                                        </p:attrNameLst>
                                      </p:cBhvr>
                                      <p:to>
                                        <p:strVal val="visible"/>
                                      </p:to>
                                    </p:set>
                                    <p:animEffect transition="in" filter="fade">
                                      <p:cBhvr>
                                        <p:cTn id="55" dur="500"/>
                                        <p:tgtEl>
                                          <p:spTgt spid="61"/>
                                        </p:tgtEl>
                                      </p:cBhvr>
                                    </p:animEffect>
                                  </p:childTnLst>
                                </p:cTn>
                              </p:par>
                            </p:childTnLst>
                          </p:cTn>
                        </p:par>
                      </p:childTnLst>
                    </p:cTn>
                  </p:par>
                  <p:par>
                    <p:cTn id="56" fill="hold">
                      <p:stCondLst>
                        <p:cond delay="indefinite"/>
                      </p:stCondLst>
                      <p:childTnLst>
                        <p:par>
                          <p:cTn id="57" fill="hold">
                            <p:stCondLst>
                              <p:cond delay="0"/>
                            </p:stCondLst>
                            <p:childTnLst>
                              <p:par>
                                <p:cTn id="58" presetID="1" presetClass="exit" presetSubtype="0" fill="hold" nodeType="clickEffect">
                                  <p:stCondLst>
                                    <p:cond delay="0"/>
                                  </p:stCondLst>
                                  <p:childTnLst>
                                    <p:set>
                                      <p:cBhvr>
                                        <p:cTn id="59" dur="1" fill="hold">
                                          <p:stCondLst>
                                            <p:cond delay="0"/>
                                          </p:stCondLst>
                                        </p:cTn>
                                        <p:tgtEl>
                                          <p:spTgt spid="62"/>
                                        </p:tgtEl>
                                        <p:attrNameLst>
                                          <p:attrName>style.visibility</p:attrName>
                                        </p:attrNameLst>
                                      </p:cBhvr>
                                      <p:to>
                                        <p:strVal val="hidden"/>
                                      </p:to>
                                    </p:set>
                                  </p:childTnLst>
                                </p:cTn>
                              </p:par>
                              <p:par>
                                <p:cTn id="60" presetID="1" presetClass="exit" presetSubtype="0" fill="hold" nodeType="withEffect">
                                  <p:stCondLst>
                                    <p:cond delay="0"/>
                                  </p:stCondLst>
                                  <p:childTnLst>
                                    <p:set>
                                      <p:cBhvr>
                                        <p:cTn id="61" dur="1" fill="hold">
                                          <p:stCondLst>
                                            <p:cond delay="0"/>
                                          </p:stCondLst>
                                        </p:cTn>
                                        <p:tgtEl>
                                          <p:spTgt spid="63"/>
                                        </p:tgtEl>
                                        <p:attrNameLst>
                                          <p:attrName>style.visibility</p:attrName>
                                        </p:attrNameLst>
                                      </p:cBhvr>
                                      <p:to>
                                        <p:strVal val="hidden"/>
                                      </p:to>
                                    </p:set>
                                  </p:childTnLst>
                                </p:cTn>
                              </p:par>
                              <p:par>
                                <p:cTn id="62" presetID="1" presetClass="exit" presetSubtype="0" fill="hold" grpId="1" nodeType="withEffect">
                                  <p:stCondLst>
                                    <p:cond delay="0"/>
                                  </p:stCondLst>
                                  <p:childTnLst>
                                    <p:set>
                                      <p:cBhvr>
                                        <p:cTn id="63" dur="1" fill="hold">
                                          <p:stCondLst>
                                            <p:cond delay="0"/>
                                          </p:stCondLst>
                                        </p:cTn>
                                        <p:tgtEl>
                                          <p:spTgt spid="60"/>
                                        </p:tgtEl>
                                        <p:attrNameLst>
                                          <p:attrName>style.visibility</p:attrName>
                                        </p:attrNameLst>
                                      </p:cBhvr>
                                      <p:to>
                                        <p:strVal val="hidden"/>
                                      </p:to>
                                    </p:set>
                                  </p:childTnLst>
                                </p:cTn>
                              </p:par>
                              <p:par>
                                <p:cTn id="64" presetID="1" presetClass="exit" presetSubtype="0" fill="hold" grpId="1" nodeType="withEffect">
                                  <p:stCondLst>
                                    <p:cond delay="0"/>
                                  </p:stCondLst>
                                  <p:childTnLst>
                                    <p:set>
                                      <p:cBhvr>
                                        <p:cTn id="65" dur="1" fill="hold">
                                          <p:stCondLst>
                                            <p:cond delay="0"/>
                                          </p:stCondLst>
                                        </p:cTn>
                                        <p:tgtEl>
                                          <p:spTgt spid="61"/>
                                        </p:tgtEl>
                                        <p:attrNameLst>
                                          <p:attrName>style.visibility</p:attrName>
                                        </p:attrNameLst>
                                      </p:cBhvr>
                                      <p:to>
                                        <p:strVal val="hidden"/>
                                      </p:to>
                                    </p:set>
                                  </p:childTnLst>
                                </p:cTn>
                              </p:par>
                              <p:par>
                                <p:cTn id="66" presetID="10" presetClass="entr" presetSubtype="0" fill="hold" grpId="0" nodeType="with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fade">
                                      <p:cBhvr>
                                        <p:cTn id="68" dur="500"/>
                                        <p:tgtEl>
                                          <p:spTgt spid="19"/>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26"/>
                                        </p:tgtEl>
                                        <p:attrNameLst>
                                          <p:attrName>style.visibility</p:attrName>
                                        </p:attrNameLst>
                                      </p:cBhvr>
                                      <p:to>
                                        <p:strVal val="visible"/>
                                      </p:to>
                                    </p:set>
                                    <p:animEffect transition="in" filter="fade">
                                      <p:cBhvr>
                                        <p:cTn id="71" dur="500"/>
                                        <p:tgtEl>
                                          <p:spTgt spid="26"/>
                                        </p:tgtEl>
                                      </p:cBhvr>
                                    </p:animEffect>
                                  </p:childTnLst>
                                </p:cTn>
                              </p:par>
                              <p:par>
                                <p:cTn id="72" presetID="10" presetClass="entr" presetSubtype="0" fill="hold" nodeType="withEffect">
                                  <p:stCondLst>
                                    <p:cond delay="0"/>
                                  </p:stCondLst>
                                  <p:childTnLst>
                                    <p:set>
                                      <p:cBhvr>
                                        <p:cTn id="73" dur="1" fill="hold">
                                          <p:stCondLst>
                                            <p:cond delay="0"/>
                                          </p:stCondLst>
                                        </p:cTn>
                                        <p:tgtEl>
                                          <p:spTgt spid="46"/>
                                        </p:tgtEl>
                                        <p:attrNameLst>
                                          <p:attrName>style.visibility</p:attrName>
                                        </p:attrNameLst>
                                      </p:cBhvr>
                                      <p:to>
                                        <p:strVal val="visible"/>
                                      </p:to>
                                    </p:set>
                                    <p:animEffect transition="in" filter="fade">
                                      <p:cBhvr>
                                        <p:cTn id="74" dur="500"/>
                                        <p:tgtEl>
                                          <p:spTgt spid="46"/>
                                        </p:tgtEl>
                                      </p:cBhvr>
                                    </p:animEffect>
                                  </p:childTnLst>
                                </p:cTn>
                              </p:par>
                              <p:par>
                                <p:cTn id="75" presetID="10" presetClass="entr" presetSubtype="0" fill="hold" nodeType="withEffect">
                                  <p:stCondLst>
                                    <p:cond delay="0"/>
                                  </p:stCondLst>
                                  <p:childTnLst>
                                    <p:set>
                                      <p:cBhvr>
                                        <p:cTn id="76" dur="1" fill="hold">
                                          <p:stCondLst>
                                            <p:cond delay="0"/>
                                          </p:stCondLst>
                                        </p:cTn>
                                        <p:tgtEl>
                                          <p:spTgt spid="47"/>
                                        </p:tgtEl>
                                        <p:attrNameLst>
                                          <p:attrName>style.visibility</p:attrName>
                                        </p:attrNameLst>
                                      </p:cBhvr>
                                      <p:to>
                                        <p:strVal val="visible"/>
                                      </p:to>
                                    </p:set>
                                    <p:animEffect transition="in" filter="fade">
                                      <p:cBhvr>
                                        <p:cTn id="77" dur="500"/>
                                        <p:tgtEl>
                                          <p:spTgt spid="47"/>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27"/>
                                        </p:tgtEl>
                                        <p:attrNameLst>
                                          <p:attrName>style.visibility</p:attrName>
                                        </p:attrNameLst>
                                      </p:cBhvr>
                                      <p:to>
                                        <p:strVal val="visible"/>
                                      </p:to>
                                    </p:set>
                                    <p:animEffect transition="in" filter="fade">
                                      <p:cBhvr>
                                        <p:cTn id="80" dur="500"/>
                                        <p:tgtEl>
                                          <p:spTgt spid="27"/>
                                        </p:tgtEl>
                                      </p:cBhvr>
                                    </p:animEffect>
                                  </p:childTnLst>
                                </p:cTn>
                              </p:par>
                            </p:childTnLst>
                          </p:cTn>
                        </p:par>
                      </p:childTnLst>
                    </p:cTn>
                  </p:par>
                  <p:par>
                    <p:cTn id="81" fill="hold">
                      <p:stCondLst>
                        <p:cond delay="indefinite"/>
                      </p:stCondLst>
                      <p:childTnLst>
                        <p:par>
                          <p:cTn id="82" fill="hold">
                            <p:stCondLst>
                              <p:cond delay="0"/>
                            </p:stCondLst>
                            <p:childTnLst>
                              <p:par>
                                <p:cTn id="83" presetID="10" presetClass="entr" presetSubtype="0" fill="hold" grpId="0" nodeType="clickEffect">
                                  <p:stCondLst>
                                    <p:cond delay="0"/>
                                  </p:stCondLst>
                                  <p:childTnLst>
                                    <p:set>
                                      <p:cBhvr>
                                        <p:cTn id="84" dur="1" fill="hold">
                                          <p:stCondLst>
                                            <p:cond delay="0"/>
                                          </p:stCondLst>
                                        </p:cTn>
                                        <p:tgtEl>
                                          <p:spTgt spid="20"/>
                                        </p:tgtEl>
                                        <p:attrNameLst>
                                          <p:attrName>style.visibility</p:attrName>
                                        </p:attrNameLst>
                                      </p:cBhvr>
                                      <p:to>
                                        <p:strVal val="visible"/>
                                      </p:to>
                                    </p:set>
                                    <p:animEffect transition="in" filter="fade">
                                      <p:cBhvr>
                                        <p:cTn id="85" dur="500"/>
                                        <p:tgtEl>
                                          <p:spTgt spid="20"/>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28"/>
                                        </p:tgtEl>
                                        <p:attrNameLst>
                                          <p:attrName>style.visibility</p:attrName>
                                        </p:attrNameLst>
                                      </p:cBhvr>
                                      <p:to>
                                        <p:strVal val="visible"/>
                                      </p:to>
                                    </p:set>
                                    <p:animEffect transition="in" filter="fade">
                                      <p:cBhvr>
                                        <p:cTn id="88" dur="500"/>
                                        <p:tgtEl>
                                          <p:spTgt spid="28"/>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29"/>
                                        </p:tgtEl>
                                        <p:attrNameLst>
                                          <p:attrName>style.visibility</p:attrName>
                                        </p:attrNameLst>
                                      </p:cBhvr>
                                      <p:to>
                                        <p:strVal val="visible"/>
                                      </p:to>
                                    </p:set>
                                    <p:animEffect transition="in" filter="fade">
                                      <p:cBhvr>
                                        <p:cTn id="91" dur="500"/>
                                        <p:tgtEl>
                                          <p:spTgt spid="29"/>
                                        </p:tgtEl>
                                      </p:cBhvr>
                                    </p:animEffect>
                                  </p:childTnLst>
                                </p:cTn>
                              </p:par>
                            </p:childTnLst>
                          </p:cTn>
                        </p:par>
                        <p:par>
                          <p:cTn id="92" fill="hold">
                            <p:stCondLst>
                              <p:cond delay="500"/>
                            </p:stCondLst>
                            <p:childTnLst>
                              <p:par>
                                <p:cTn id="93" presetID="10" presetClass="entr" presetSubtype="0" fill="hold" grpId="0" nodeType="afterEffect">
                                  <p:stCondLst>
                                    <p:cond delay="0"/>
                                  </p:stCondLst>
                                  <p:childTnLst>
                                    <p:set>
                                      <p:cBhvr>
                                        <p:cTn id="94" dur="1" fill="hold">
                                          <p:stCondLst>
                                            <p:cond delay="0"/>
                                          </p:stCondLst>
                                        </p:cTn>
                                        <p:tgtEl>
                                          <p:spTgt spid="21"/>
                                        </p:tgtEl>
                                        <p:attrNameLst>
                                          <p:attrName>style.visibility</p:attrName>
                                        </p:attrNameLst>
                                      </p:cBhvr>
                                      <p:to>
                                        <p:strVal val="visible"/>
                                      </p:to>
                                    </p:set>
                                    <p:animEffect transition="in" filter="fade">
                                      <p:cBhvr>
                                        <p:cTn id="95" dur="500"/>
                                        <p:tgtEl>
                                          <p:spTgt spid="21"/>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31"/>
                                        </p:tgtEl>
                                        <p:attrNameLst>
                                          <p:attrName>style.visibility</p:attrName>
                                        </p:attrNameLst>
                                      </p:cBhvr>
                                      <p:to>
                                        <p:strVal val="visible"/>
                                      </p:to>
                                    </p:set>
                                    <p:animEffect transition="in" filter="fade">
                                      <p:cBhvr>
                                        <p:cTn id="98" dur="500"/>
                                        <p:tgtEl>
                                          <p:spTgt spid="31"/>
                                        </p:tgtEl>
                                      </p:cBhvr>
                                    </p:animEffect>
                                  </p:childTnLst>
                                </p:cTn>
                              </p:par>
                              <p:par>
                                <p:cTn id="99" presetID="10" presetClass="entr" presetSubtype="0" fill="hold" nodeType="withEffect">
                                  <p:stCondLst>
                                    <p:cond delay="0"/>
                                  </p:stCondLst>
                                  <p:childTnLst>
                                    <p:set>
                                      <p:cBhvr>
                                        <p:cTn id="100" dur="1" fill="hold">
                                          <p:stCondLst>
                                            <p:cond delay="0"/>
                                          </p:stCondLst>
                                        </p:cTn>
                                        <p:tgtEl>
                                          <p:spTgt spid="48"/>
                                        </p:tgtEl>
                                        <p:attrNameLst>
                                          <p:attrName>style.visibility</p:attrName>
                                        </p:attrNameLst>
                                      </p:cBhvr>
                                      <p:to>
                                        <p:strVal val="visible"/>
                                      </p:to>
                                    </p:set>
                                    <p:animEffect transition="in" filter="fade">
                                      <p:cBhvr>
                                        <p:cTn id="101" dur="500"/>
                                        <p:tgtEl>
                                          <p:spTgt spid="48"/>
                                        </p:tgtEl>
                                      </p:cBhvr>
                                    </p:animEffect>
                                  </p:childTnLst>
                                </p:cTn>
                              </p:par>
                              <p:par>
                                <p:cTn id="102" presetID="10" presetClass="entr" presetSubtype="0" fill="hold" nodeType="withEffect">
                                  <p:stCondLst>
                                    <p:cond delay="0"/>
                                  </p:stCondLst>
                                  <p:childTnLst>
                                    <p:set>
                                      <p:cBhvr>
                                        <p:cTn id="103" dur="1" fill="hold">
                                          <p:stCondLst>
                                            <p:cond delay="0"/>
                                          </p:stCondLst>
                                        </p:cTn>
                                        <p:tgtEl>
                                          <p:spTgt spid="49"/>
                                        </p:tgtEl>
                                        <p:attrNameLst>
                                          <p:attrName>style.visibility</p:attrName>
                                        </p:attrNameLst>
                                      </p:cBhvr>
                                      <p:to>
                                        <p:strVal val="visible"/>
                                      </p:to>
                                    </p:set>
                                    <p:animEffect transition="in" filter="fade">
                                      <p:cBhvr>
                                        <p:cTn id="104" dur="500"/>
                                        <p:tgtEl>
                                          <p:spTgt spid="49"/>
                                        </p:tgtEl>
                                      </p:cBhvr>
                                    </p:animEffect>
                                  </p:childTnLst>
                                </p:cTn>
                              </p:par>
                              <p:par>
                                <p:cTn id="105" presetID="10" presetClass="entr" presetSubtype="0" fill="hold" nodeType="withEffect">
                                  <p:stCondLst>
                                    <p:cond delay="0"/>
                                  </p:stCondLst>
                                  <p:childTnLst>
                                    <p:set>
                                      <p:cBhvr>
                                        <p:cTn id="106" dur="1" fill="hold">
                                          <p:stCondLst>
                                            <p:cond delay="0"/>
                                          </p:stCondLst>
                                        </p:cTn>
                                        <p:tgtEl>
                                          <p:spTgt spid="50"/>
                                        </p:tgtEl>
                                        <p:attrNameLst>
                                          <p:attrName>style.visibility</p:attrName>
                                        </p:attrNameLst>
                                      </p:cBhvr>
                                      <p:to>
                                        <p:strVal val="visible"/>
                                      </p:to>
                                    </p:set>
                                    <p:animEffect transition="in" filter="fade">
                                      <p:cBhvr>
                                        <p:cTn id="107" dur="500"/>
                                        <p:tgtEl>
                                          <p:spTgt spid="50"/>
                                        </p:tgtEl>
                                      </p:cBhvr>
                                    </p:animEffect>
                                  </p:childTnLst>
                                </p:cTn>
                              </p:par>
                              <p:par>
                                <p:cTn id="108" presetID="10" presetClass="entr" presetSubtype="0" fill="hold" nodeType="withEffect">
                                  <p:stCondLst>
                                    <p:cond delay="0"/>
                                  </p:stCondLst>
                                  <p:childTnLst>
                                    <p:set>
                                      <p:cBhvr>
                                        <p:cTn id="109" dur="1" fill="hold">
                                          <p:stCondLst>
                                            <p:cond delay="0"/>
                                          </p:stCondLst>
                                        </p:cTn>
                                        <p:tgtEl>
                                          <p:spTgt spid="51"/>
                                        </p:tgtEl>
                                        <p:attrNameLst>
                                          <p:attrName>style.visibility</p:attrName>
                                        </p:attrNameLst>
                                      </p:cBhvr>
                                      <p:to>
                                        <p:strVal val="visible"/>
                                      </p:to>
                                    </p:set>
                                    <p:animEffect transition="in" filter="fade">
                                      <p:cBhvr>
                                        <p:cTn id="110" dur="500"/>
                                        <p:tgtEl>
                                          <p:spTgt spid="51"/>
                                        </p:tgtEl>
                                      </p:cBhvr>
                                    </p:animEffect>
                                  </p:childTnLst>
                                </p:cTn>
                              </p:par>
                              <p:par>
                                <p:cTn id="111" presetID="10" presetClass="entr" presetSubtype="0" fill="hold" nodeType="withEffect">
                                  <p:stCondLst>
                                    <p:cond delay="0"/>
                                  </p:stCondLst>
                                  <p:childTnLst>
                                    <p:set>
                                      <p:cBhvr>
                                        <p:cTn id="112" dur="1" fill="hold">
                                          <p:stCondLst>
                                            <p:cond delay="0"/>
                                          </p:stCondLst>
                                        </p:cTn>
                                        <p:tgtEl>
                                          <p:spTgt spid="52"/>
                                        </p:tgtEl>
                                        <p:attrNameLst>
                                          <p:attrName>style.visibility</p:attrName>
                                        </p:attrNameLst>
                                      </p:cBhvr>
                                      <p:to>
                                        <p:strVal val="visible"/>
                                      </p:to>
                                    </p:set>
                                    <p:animEffect transition="in" filter="fade">
                                      <p:cBhvr>
                                        <p:cTn id="113" dur="500"/>
                                        <p:tgtEl>
                                          <p:spTgt spid="52"/>
                                        </p:tgtEl>
                                      </p:cBhvr>
                                    </p:animEffect>
                                  </p:childTnLst>
                                </p:cTn>
                              </p:par>
                              <p:par>
                                <p:cTn id="114" presetID="10" presetClass="entr" presetSubtype="0" fill="hold" nodeType="withEffect">
                                  <p:stCondLst>
                                    <p:cond delay="0"/>
                                  </p:stCondLst>
                                  <p:childTnLst>
                                    <p:set>
                                      <p:cBhvr>
                                        <p:cTn id="115" dur="1" fill="hold">
                                          <p:stCondLst>
                                            <p:cond delay="0"/>
                                          </p:stCondLst>
                                        </p:cTn>
                                        <p:tgtEl>
                                          <p:spTgt spid="53"/>
                                        </p:tgtEl>
                                        <p:attrNameLst>
                                          <p:attrName>style.visibility</p:attrName>
                                        </p:attrNameLst>
                                      </p:cBhvr>
                                      <p:to>
                                        <p:strVal val="visible"/>
                                      </p:to>
                                    </p:set>
                                    <p:animEffect transition="in" filter="fade">
                                      <p:cBhvr>
                                        <p:cTn id="116" dur="500"/>
                                        <p:tgtEl>
                                          <p:spTgt spid="53"/>
                                        </p:tgtEl>
                                      </p:cBhvr>
                                    </p:animEffect>
                                  </p:childTnLst>
                                </p:cTn>
                              </p:par>
                              <p:par>
                                <p:cTn id="117" presetID="10" presetClass="entr" presetSubtype="0" fill="hold" grpId="0" nodeType="withEffect">
                                  <p:stCondLst>
                                    <p:cond delay="0"/>
                                  </p:stCondLst>
                                  <p:childTnLst>
                                    <p:set>
                                      <p:cBhvr>
                                        <p:cTn id="118" dur="1" fill="hold">
                                          <p:stCondLst>
                                            <p:cond delay="0"/>
                                          </p:stCondLst>
                                        </p:cTn>
                                        <p:tgtEl>
                                          <p:spTgt spid="30"/>
                                        </p:tgtEl>
                                        <p:attrNameLst>
                                          <p:attrName>style.visibility</p:attrName>
                                        </p:attrNameLst>
                                      </p:cBhvr>
                                      <p:to>
                                        <p:strVal val="visible"/>
                                      </p:to>
                                    </p:set>
                                    <p:animEffect transition="in" filter="fade">
                                      <p:cBhvr>
                                        <p:cTn id="119" dur="500"/>
                                        <p:tgtEl>
                                          <p:spTgt spid="30"/>
                                        </p:tgtEl>
                                      </p:cBhvr>
                                    </p:animEffect>
                                  </p:childTnLst>
                                </p:cTn>
                              </p:par>
                            </p:childTnLst>
                          </p:cTn>
                        </p:par>
                      </p:childTnLst>
                    </p:cTn>
                  </p:par>
                  <p:par>
                    <p:cTn id="120" fill="hold">
                      <p:stCondLst>
                        <p:cond delay="indefinite"/>
                      </p:stCondLst>
                      <p:childTnLst>
                        <p:par>
                          <p:cTn id="121" fill="hold">
                            <p:stCondLst>
                              <p:cond delay="0"/>
                            </p:stCondLst>
                            <p:childTnLst>
                              <p:par>
                                <p:cTn id="122" presetID="10" presetClass="entr" presetSubtype="0" fill="hold" grpId="0" nodeType="clickEffect">
                                  <p:stCondLst>
                                    <p:cond delay="0"/>
                                  </p:stCondLst>
                                  <p:childTnLst>
                                    <p:set>
                                      <p:cBhvr>
                                        <p:cTn id="123" dur="1" fill="hold">
                                          <p:stCondLst>
                                            <p:cond delay="0"/>
                                          </p:stCondLst>
                                        </p:cTn>
                                        <p:tgtEl>
                                          <p:spTgt spid="33"/>
                                        </p:tgtEl>
                                        <p:attrNameLst>
                                          <p:attrName>style.visibility</p:attrName>
                                        </p:attrNameLst>
                                      </p:cBhvr>
                                      <p:to>
                                        <p:strVal val="visible"/>
                                      </p:to>
                                    </p:set>
                                    <p:animEffect transition="in" filter="fade">
                                      <p:cBhvr>
                                        <p:cTn id="124" dur="500"/>
                                        <p:tgtEl>
                                          <p:spTgt spid="33"/>
                                        </p:tgtEl>
                                      </p:cBhvr>
                                    </p:animEffect>
                                  </p:childTnLst>
                                </p:cTn>
                              </p:par>
                              <p:par>
                                <p:cTn id="125" presetID="10" presetClass="entr" presetSubtype="0" fill="hold" grpId="0" nodeType="withEffect">
                                  <p:stCondLst>
                                    <p:cond delay="0"/>
                                  </p:stCondLst>
                                  <p:childTnLst>
                                    <p:set>
                                      <p:cBhvr>
                                        <p:cTn id="126" dur="1" fill="hold">
                                          <p:stCondLst>
                                            <p:cond delay="0"/>
                                          </p:stCondLst>
                                        </p:cTn>
                                        <p:tgtEl>
                                          <p:spTgt spid="34"/>
                                        </p:tgtEl>
                                        <p:attrNameLst>
                                          <p:attrName>style.visibility</p:attrName>
                                        </p:attrNameLst>
                                      </p:cBhvr>
                                      <p:to>
                                        <p:strVal val="visible"/>
                                      </p:to>
                                    </p:set>
                                    <p:animEffect transition="in" filter="fade">
                                      <p:cBhvr>
                                        <p:cTn id="127" dur="500"/>
                                        <p:tgtEl>
                                          <p:spTgt spid="34"/>
                                        </p:tgtEl>
                                      </p:cBhvr>
                                    </p:animEffect>
                                  </p:childTnLst>
                                </p:cTn>
                              </p:par>
                              <p:par>
                                <p:cTn id="128" presetID="10" presetClass="entr" presetSubtype="0" fill="hold" grpId="0" nodeType="withEffect">
                                  <p:stCondLst>
                                    <p:cond delay="0"/>
                                  </p:stCondLst>
                                  <p:childTnLst>
                                    <p:set>
                                      <p:cBhvr>
                                        <p:cTn id="129" dur="1" fill="hold">
                                          <p:stCondLst>
                                            <p:cond delay="0"/>
                                          </p:stCondLst>
                                        </p:cTn>
                                        <p:tgtEl>
                                          <p:spTgt spid="35"/>
                                        </p:tgtEl>
                                        <p:attrNameLst>
                                          <p:attrName>style.visibility</p:attrName>
                                        </p:attrNameLst>
                                      </p:cBhvr>
                                      <p:to>
                                        <p:strVal val="visible"/>
                                      </p:to>
                                    </p:set>
                                    <p:animEffect transition="in" filter="fade">
                                      <p:cBhvr>
                                        <p:cTn id="130" dur="500"/>
                                        <p:tgtEl>
                                          <p:spTgt spid="35"/>
                                        </p:tgtEl>
                                      </p:cBhvr>
                                    </p:animEffect>
                                  </p:childTnLst>
                                </p:cTn>
                              </p:par>
                              <p:par>
                                <p:cTn id="131" presetID="10" presetClass="entr" presetSubtype="0" fill="hold" grpId="0" nodeType="withEffect">
                                  <p:stCondLst>
                                    <p:cond delay="0"/>
                                  </p:stCondLst>
                                  <p:childTnLst>
                                    <p:set>
                                      <p:cBhvr>
                                        <p:cTn id="132" dur="1" fill="hold">
                                          <p:stCondLst>
                                            <p:cond delay="0"/>
                                          </p:stCondLst>
                                        </p:cTn>
                                        <p:tgtEl>
                                          <p:spTgt spid="36"/>
                                        </p:tgtEl>
                                        <p:attrNameLst>
                                          <p:attrName>style.visibility</p:attrName>
                                        </p:attrNameLst>
                                      </p:cBhvr>
                                      <p:to>
                                        <p:strVal val="visible"/>
                                      </p:to>
                                    </p:set>
                                    <p:animEffect transition="in" filter="fade">
                                      <p:cBhvr>
                                        <p:cTn id="133" dur="500"/>
                                        <p:tgtEl>
                                          <p:spTgt spid="36"/>
                                        </p:tgtEl>
                                      </p:cBhvr>
                                    </p:animEffect>
                                  </p:childTnLst>
                                </p:cTn>
                              </p:par>
                              <p:par>
                                <p:cTn id="134" presetID="10" presetClass="entr" presetSubtype="0" fill="hold" grpId="0" nodeType="withEffect">
                                  <p:stCondLst>
                                    <p:cond delay="0"/>
                                  </p:stCondLst>
                                  <p:childTnLst>
                                    <p:set>
                                      <p:cBhvr>
                                        <p:cTn id="135" dur="1" fill="hold">
                                          <p:stCondLst>
                                            <p:cond delay="0"/>
                                          </p:stCondLst>
                                        </p:cTn>
                                        <p:tgtEl>
                                          <p:spTgt spid="42"/>
                                        </p:tgtEl>
                                        <p:attrNameLst>
                                          <p:attrName>style.visibility</p:attrName>
                                        </p:attrNameLst>
                                      </p:cBhvr>
                                      <p:to>
                                        <p:strVal val="visible"/>
                                      </p:to>
                                    </p:set>
                                    <p:animEffect transition="in" filter="fade">
                                      <p:cBhvr>
                                        <p:cTn id="136" dur="500"/>
                                        <p:tgtEl>
                                          <p:spTgt spid="42"/>
                                        </p:tgtEl>
                                      </p:cBhvr>
                                    </p:animEffect>
                                  </p:childTnLst>
                                </p:cTn>
                              </p:par>
                              <p:par>
                                <p:cTn id="137" presetID="10" presetClass="entr" presetSubtype="0" fill="hold" grpId="0" nodeType="withEffect">
                                  <p:stCondLst>
                                    <p:cond delay="0"/>
                                  </p:stCondLst>
                                  <p:childTnLst>
                                    <p:set>
                                      <p:cBhvr>
                                        <p:cTn id="138" dur="1" fill="hold">
                                          <p:stCondLst>
                                            <p:cond delay="0"/>
                                          </p:stCondLst>
                                        </p:cTn>
                                        <p:tgtEl>
                                          <p:spTgt spid="43"/>
                                        </p:tgtEl>
                                        <p:attrNameLst>
                                          <p:attrName>style.visibility</p:attrName>
                                        </p:attrNameLst>
                                      </p:cBhvr>
                                      <p:to>
                                        <p:strVal val="visible"/>
                                      </p:to>
                                    </p:set>
                                    <p:animEffect transition="in" filter="fade">
                                      <p:cBhvr>
                                        <p:cTn id="139" dur="500"/>
                                        <p:tgtEl>
                                          <p:spTgt spid="43"/>
                                        </p:tgtEl>
                                      </p:cBhvr>
                                    </p:animEffect>
                                  </p:childTnLst>
                                </p:cTn>
                              </p:par>
                              <p:par>
                                <p:cTn id="140" presetID="10" presetClass="entr" presetSubtype="0" fill="hold" grpId="0" nodeType="withEffect">
                                  <p:stCondLst>
                                    <p:cond delay="0"/>
                                  </p:stCondLst>
                                  <p:childTnLst>
                                    <p:set>
                                      <p:cBhvr>
                                        <p:cTn id="141" dur="1" fill="hold">
                                          <p:stCondLst>
                                            <p:cond delay="0"/>
                                          </p:stCondLst>
                                        </p:cTn>
                                        <p:tgtEl>
                                          <p:spTgt spid="44"/>
                                        </p:tgtEl>
                                        <p:attrNameLst>
                                          <p:attrName>style.visibility</p:attrName>
                                        </p:attrNameLst>
                                      </p:cBhvr>
                                      <p:to>
                                        <p:strVal val="visible"/>
                                      </p:to>
                                    </p:set>
                                    <p:animEffect transition="in" filter="fade">
                                      <p:cBhvr>
                                        <p:cTn id="142" dur="500"/>
                                        <p:tgtEl>
                                          <p:spTgt spid="44"/>
                                        </p:tgtEl>
                                      </p:cBhvr>
                                    </p:animEffect>
                                  </p:childTnLst>
                                </p:cTn>
                              </p:par>
                              <p:par>
                                <p:cTn id="143" presetID="10" presetClass="entr" presetSubtype="0" fill="hold" grpId="0" nodeType="withEffect">
                                  <p:stCondLst>
                                    <p:cond delay="0"/>
                                  </p:stCondLst>
                                  <p:childTnLst>
                                    <p:set>
                                      <p:cBhvr>
                                        <p:cTn id="144" dur="1" fill="hold">
                                          <p:stCondLst>
                                            <p:cond delay="0"/>
                                          </p:stCondLst>
                                        </p:cTn>
                                        <p:tgtEl>
                                          <p:spTgt spid="45"/>
                                        </p:tgtEl>
                                        <p:attrNameLst>
                                          <p:attrName>style.visibility</p:attrName>
                                        </p:attrNameLst>
                                      </p:cBhvr>
                                      <p:to>
                                        <p:strVal val="visible"/>
                                      </p:to>
                                    </p:set>
                                    <p:animEffect transition="in" filter="fade">
                                      <p:cBhvr>
                                        <p:cTn id="145" dur="500"/>
                                        <p:tgtEl>
                                          <p:spTgt spid="45"/>
                                        </p:tgtEl>
                                      </p:cBhvr>
                                    </p:animEffect>
                                  </p:childTnLst>
                                </p:cTn>
                              </p:par>
                              <p:par>
                                <p:cTn id="146" presetID="10" presetClass="entr" presetSubtype="0" fill="hold" nodeType="withEffect">
                                  <p:stCondLst>
                                    <p:cond delay="0"/>
                                  </p:stCondLst>
                                  <p:childTnLst>
                                    <p:set>
                                      <p:cBhvr>
                                        <p:cTn id="147" dur="1" fill="hold">
                                          <p:stCondLst>
                                            <p:cond delay="0"/>
                                          </p:stCondLst>
                                        </p:cTn>
                                        <p:tgtEl>
                                          <p:spTgt spid="54"/>
                                        </p:tgtEl>
                                        <p:attrNameLst>
                                          <p:attrName>style.visibility</p:attrName>
                                        </p:attrNameLst>
                                      </p:cBhvr>
                                      <p:to>
                                        <p:strVal val="visible"/>
                                      </p:to>
                                    </p:set>
                                    <p:animEffect transition="in" filter="fade">
                                      <p:cBhvr>
                                        <p:cTn id="148" dur="500"/>
                                        <p:tgtEl>
                                          <p:spTgt spid="54"/>
                                        </p:tgtEl>
                                      </p:cBhvr>
                                    </p:animEffect>
                                  </p:childTnLst>
                                </p:cTn>
                              </p:par>
                              <p:par>
                                <p:cTn id="149" presetID="10" presetClass="entr" presetSubtype="0" fill="hold" nodeType="withEffect">
                                  <p:stCondLst>
                                    <p:cond delay="0"/>
                                  </p:stCondLst>
                                  <p:childTnLst>
                                    <p:set>
                                      <p:cBhvr>
                                        <p:cTn id="150" dur="1" fill="hold">
                                          <p:stCondLst>
                                            <p:cond delay="0"/>
                                          </p:stCondLst>
                                        </p:cTn>
                                        <p:tgtEl>
                                          <p:spTgt spid="55"/>
                                        </p:tgtEl>
                                        <p:attrNameLst>
                                          <p:attrName>style.visibility</p:attrName>
                                        </p:attrNameLst>
                                      </p:cBhvr>
                                      <p:to>
                                        <p:strVal val="visible"/>
                                      </p:to>
                                    </p:set>
                                    <p:animEffect transition="in" filter="fade">
                                      <p:cBhvr>
                                        <p:cTn id="151" dur="500"/>
                                        <p:tgtEl>
                                          <p:spTgt spid="55"/>
                                        </p:tgtEl>
                                      </p:cBhvr>
                                    </p:animEffect>
                                  </p:childTnLst>
                                </p:cTn>
                              </p:par>
                              <p:par>
                                <p:cTn id="152" presetID="22" presetClass="entr" presetSubtype="8" fill="hold" grpId="0" nodeType="withEffect">
                                  <p:stCondLst>
                                    <p:cond delay="0"/>
                                  </p:stCondLst>
                                  <p:childTnLst>
                                    <p:set>
                                      <p:cBhvr>
                                        <p:cTn id="153" dur="1" fill="hold">
                                          <p:stCondLst>
                                            <p:cond delay="0"/>
                                          </p:stCondLst>
                                        </p:cTn>
                                        <p:tgtEl>
                                          <p:spTgt spid="67"/>
                                        </p:tgtEl>
                                        <p:attrNameLst>
                                          <p:attrName>style.visibility</p:attrName>
                                        </p:attrNameLst>
                                      </p:cBhvr>
                                      <p:to>
                                        <p:strVal val="visible"/>
                                      </p:to>
                                    </p:set>
                                    <p:animEffect transition="in" filter="wipe(left)">
                                      <p:cBhvr>
                                        <p:cTn id="154" dur="500"/>
                                        <p:tgtEl>
                                          <p:spTgt spid="67"/>
                                        </p:tgtEl>
                                      </p:cBhvr>
                                    </p:animEffect>
                                  </p:childTnLst>
                                </p:cTn>
                              </p:par>
                              <p:par>
                                <p:cTn id="155" presetID="10" presetClass="entr" presetSubtype="0" fill="hold" grpId="0" nodeType="withEffect">
                                  <p:stCondLst>
                                    <p:cond delay="0"/>
                                  </p:stCondLst>
                                  <p:childTnLst>
                                    <p:set>
                                      <p:cBhvr>
                                        <p:cTn id="156" dur="1" fill="hold">
                                          <p:stCondLst>
                                            <p:cond delay="0"/>
                                          </p:stCondLst>
                                        </p:cTn>
                                        <p:tgtEl>
                                          <p:spTgt spid="32"/>
                                        </p:tgtEl>
                                        <p:attrNameLst>
                                          <p:attrName>style.visibility</p:attrName>
                                        </p:attrNameLst>
                                      </p:cBhvr>
                                      <p:to>
                                        <p:strVal val="visible"/>
                                      </p:to>
                                    </p:set>
                                    <p:animEffect transition="in" filter="fade">
                                      <p:cBhvr>
                                        <p:cTn id="157" dur="500"/>
                                        <p:tgtEl>
                                          <p:spTgt spid="32"/>
                                        </p:tgtEl>
                                      </p:cBhvr>
                                    </p:animEffect>
                                  </p:childTnLst>
                                </p:cTn>
                              </p:par>
                              <p:par>
                                <p:cTn id="158" presetID="10" presetClass="entr" presetSubtype="0" fill="hold" grpId="0" nodeType="withEffect">
                                  <p:stCondLst>
                                    <p:cond delay="0"/>
                                  </p:stCondLst>
                                  <p:childTnLst>
                                    <p:set>
                                      <p:cBhvr>
                                        <p:cTn id="159" dur="1" fill="hold">
                                          <p:stCondLst>
                                            <p:cond delay="0"/>
                                          </p:stCondLst>
                                        </p:cTn>
                                        <p:tgtEl>
                                          <p:spTgt spid="40"/>
                                        </p:tgtEl>
                                        <p:attrNameLst>
                                          <p:attrName>style.visibility</p:attrName>
                                        </p:attrNameLst>
                                      </p:cBhvr>
                                      <p:to>
                                        <p:strVal val="visible"/>
                                      </p:to>
                                    </p:set>
                                    <p:animEffect transition="in" filter="fade">
                                      <p:cBhvr>
                                        <p:cTn id="160" dur="500"/>
                                        <p:tgtEl>
                                          <p:spTgt spid="40"/>
                                        </p:tgtEl>
                                      </p:cBhvr>
                                    </p:animEffect>
                                  </p:childTnLst>
                                </p:cTn>
                              </p:par>
                              <p:par>
                                <p:cTn id="161" presetID="10" presetClass="entr" presetSubtype="0" fill="hold" grpId="0" nodeType="withEffect">
                                  <p:stCondLst>
                                    <p:cond delay="0"/>
                                  </p:stCondLst>
                                  <p:childTnLst>
                                    <p:set>
                                      <p:cBhvr>
                                        <p:cTn id="162" dur="1" fill="hold">
                                          <p:stCondLst>
                                            <p:cond delay="0"/>
                                          </p:stCondLst>
                                        </p:cTn>
                                        <p:tgtEl>
                                          <p:spTgt spid="41"/>
                                        </p:tgtEl>
                                        <p:attrNameLst>
                                          <p:attrName>style.visibility</p:attrName>
                                        </p:attrNameLst>
                                      </p:cBhvr>
                                      <p:to>
                                        <p:strVal val="visible"/>
                                      </p:to>
                                    </p:set>
                                    <p:animEffect transition="in" filter="fade">
                                      <p:cBhvr>
                                        <p:cTn id="163"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1" grpId="0"/>
      <p:bldP spid="22" grpId="0"/>
      <p:bldP spid="23" grpId="0"/>
      <p:bldP spid="24" grpId="0"/>
      <p:bldP spid="25" grpId="0"/>
      <p:bldP spid="26" grpId="0"/>
      <p:bldP spid="27" grpId="0"/>
      <p:bldP spid="28" grpId="0"/>
      <p:bldP spid="29" grpId="0"/>
      <p:bldP spid="30" grpId="0"/>
      <p:bldP spid="31" grpId="0"/>
      <p:bldP spid="32" grpId="0"/>
      <p:bldP spid="33" grpId="0"/>
      <p:bldP spid="34" grpId="0"/>
      <p:bldP spid="35" grpId="0"/>
      <p:bldP spid="36" grpId="0"/>
      <p:bldP spid="37" grpId="0"/>
      <p:bldP spid="38" grpId="0"/>
      <p:bldP spid="40" grpId="0"/>
      <p:bldP spid="41" grpId="0"/>
      <p:bldP spid="42" grpId="0"/>
      <p:bldP spid="43" grpId="0"/>
      <p:bldP spid="44" grpId="0"/>
      <p:bldP spid="45" grpId="0"/>
      <p:bldP spid="57" grpId="0" animBg="1"/>
      <p:bldP spid="57" grpId="1" animBg="1"/>
      <p:bldP spid="60" grpId="0" animBg="1"/>
      <p:bldP spid="60" grpId="1" animBg="1"/>
      <p:bldP spid="61" grpId="0" animBg="1"/>
      <p:bldP spid="61" grpId="1" animBg="1"/>
      <p:bldP spid="67"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solidFill>
            <a:srgbClr val="F2F2F2"/>
          </a:solidFill>
        </p:spPr>
        <p:txBody>
          <a:bodyPr>
            <a:normAutofit/>
          </a:bodyPr>
          <a:lstStyle/>
          <a:p>
            <a:pPr marL="0" lvl="0" indent="0">
              <a:spcAft>
                <a:spcPts val="1200"/>
              </a:spcAft>
              <a:buClr>
                <a:srgbClr val="3333CC"/>
              </a:buClr>
              <a:buNone/>
            </a:pPr>
            <a:r>
              <a:rPr lang="en-US" sz="2400" kern="0" dirty="0">
                <a:solidFill>
                  <a:srgbClr val="000000"/>
                </a:solidFill>
              </a:rPr>
              <a:t>Geisner Inc. has total assets of $1,000,000 and total liabilities of $600,000. The industry average </a:t>
            </a:r>
            <a:r>
              <a:rPr lang="en-US" sz="2400" kern="0" dirty="0" smtClean="0">
                <a:solidFill>
                  <a:srgbClr val="000000"/>
                </a:solidFill>
              </a:rPr>
              <a:t>debt to</a:t>
            </a:r>
            <a:r>
              <a:rPr lang="en-US" sz="2400" kern="0" dirty="0">
                <a:solidFill>
                  <a:srgbClr val="000000"/>
                </a:solidFill>
              </a:rPr>
              <a:t> </a:t>
            </a:r>
            <a:r>
              <a:rPr lang="en-US" sz="2400" kern="0" dirty="0" smtClean="0">
                <a:solidFill>
                  <a:srgbClr val="000000"/>
                </a:solidFill>
              </a:rPr>
              <a:t>equity </a:t>
            </a:r>
            <a:r>
              <a:rPr lang="en-US" sz="2400" kern="0" dirty="0">
                <a:solidFill>
                  <a:srgbClr val="000000"/>
                </a:solidFill>
              </a:rPr>
              <a:t>ratio is 1.20. Calculate Geisner’s debt to equity ratio and indicate whether the company’s default risk is higher or lower than the average of other companies in the industry.</a:t>
            </a:r>
          </a:p>
          <a:p>
            <a:pPr marL="914400" lvl="0" indent="-914400">
              <a:buFont typeface="+mj-lt"/>
              <a:buAutoNum type="alphaLcPeriod"/>
            </a:pPr>
            <a:r>
              <a:rPr lang="en-US" sz="2400" kern="0" dirty="0">
                <a:solidFill>
                  <a:srgbClr val="000000"/>
                </a:solidFill>
              </a:rPr>
              <a:t>0.60; Higher default </a:t>
            </a:r>
            <a:r>
              <a:rPr lang="en-US" sz="2400" kern="0" dirty="0" smtClean="0">
                <a:solidFill>
                  <a:srgbClr val="000000"/>
                </a:solidFill>
              </a:rPr>
              <a:t>risk</a:t>
            </a:r>
            <a:endParaRPr lang="en-US" sz="2400" kern="0" dirty="0">
              <a:solidFill>
                <a:srgbClr val="000000"/>
              </a:solidFill>
            </a:endParaRPr>
          </a:p>
          <a:p>
            <a:pPr marL="914400" lvl="0" indent="-914400">
              <a:buFont typeface="+mj-lt"/>
              <a:buAutoNum type="alphaLcPeriod"/>
            </a:pPr>
            <a:r>
              <a:rPr lang="en-US" sz="2400" kern="0" dirty="0">
                <a:solidFill>
                  <a:srgbClr val="000000"/>
                </a:solidFill>
              </a:rPr>
              <a:t>0.60; Lower default </a:t>
            </a:r>
            <a:r>
              <a:rPr lang="en-US" sz="2400" kern="0" dirty="0" smtClean="0">
                <a:solidFill>
                  <a:srgbClr val="000000"/>
                </a:solidFill>
              </a:rPr>
              <a:t>risk </a:t>
            </a:r>
            <a:endParaRPr lang="en-US" sz="2400" kern="0" dirty="0">
              <a:solidFill>
                <a:srgbClr val="000000"/>
              </a:solidFill>
            </a:endParaRPr>
          </a:p>
          <a:p>
            <a:pPr marL="914400" lvl="0" indent="-914400">
              <a:buFont typeface="+mj-lt"/>
              <a:buAutoNum type="alphaLcPeriod"/>
            </a:pPr>
            <a:r>
              <a:rPr lang="en-US" sz="2400" kern="0" dirty="0">
                <a:solidFill>
                  <a:srgbClr val="000000"/>
                </a:solidFill>
              </a:rPr>
              <a:t>1.50; Higher default </a:t>
            </a:r>
            <a:r>
              <a:rPr lang="en-US" sz="2400" kern="0" dirty="0" smtClean="0">
                <a:solidFill>
                  <a:srgbClr val="000000"/>
                </a:solidFill>
              </a:rPr>
              <a:t>risk</a:t>
            </a:r>
            <a:endParaRPr lang="en-US" sz="2400" kern="0" dirty="0">
              <a:solidFill>
                <a:srgbClr val="000000"/>
              </a:solidFill>
            </a:endParaRPr>
          </a:p>
          <a:p>
            <a:pPr marL="914400" lvl="0" indent="-914400">
              <a:buFont typeface="+mj-lt"/>
              <a:buAutoNum type="alphaLcPeriod"/>
            </a:pPr>
            <a:r>
              <a:rPr lang="en-US" sz="2400" kern="0" dirty="0">
                <a:solidFill>
                  <a:srgbClr val="000000"/>
                </a:solidFill>
              </a:rPr>
              <a:t>1.50; Lower default </a:t>
            </a:r>
            <a:r>
              <a:rPr lang="en-US" sz="2400" kern="0" dirty="0" smtClean="0">
                <a:solidFill>
                  <a:srgbClr val="000000"/>
                </a:solidFill>
              </a:rPr>
              <a:t>risk </a:t>
            </a:r>
            <a:endParaRPr lang="en-US" sz="2400" kern="0" dirty="0">
              <a:solidFill>
                <a:srgbClr val="000000"/>
              </a:solidFill>
            </a:endParaRPr>
          </a:p>
          <a:p>
            <a:pPr marL="0" indent="0">
              <a:buNone/>
            </a:pPr>
            <a:endParaRPr lang="en-US" sz="2400"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LO3-8</a:t>
            </a:r>
          </a:p>
        </p:txBody>
      </p:sp>
      <p:sp>
        <p:nvSpPr>
          <p:cNvPr id="11" name="Oval 10"/>
          <p:cNvSpPr/>
          <p:nvPr/>
        </p:nvSpPr>
        <p:spPr bwMode="auto">
          <a:xfrm>
            <a:off x="734730" y="4364364"/>
            <a:ext cx="381000" cy="371473"/>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914400" y="5447353"/>
            <a:ext cx="7941733" cy="1015663"/>
          </a:xfrm>
          <a:prstGeom prst="rect">
            <a:avLst/>
          </a:prstGeom>
          <a:solidFill>
            <a:srgbClr val="FDEADA"/>
          </a:solidFill>
          <a:ln w="6350">
            <a:solidFill>
              <a:srgbClr val="000000"/>
            </a:solidFill>
          </a:ln>
        </p:spPr>
        <p:txBody>
          <a:bodyPr wrap="square" rtlCol="0">
            <a:spAutoFit/>
          </a:bodyPr>
          <a:lstStyle/>
          <a:p>
            <a:pPr marL="0" marR="0" lvl="0" indent="0" defTabSz="914400" eaLnBrk="0" fontAlgn="auto" latinLnBrk="0" hangingPunct="0">
              <a:lnSpc>
                <a:spcPct val="100000"/>
              </a:lnSpc>
              <a:spcBef>
                <a:spcPts val="0"/>
              </a:spcBef>
              <a:spcAft>
                <a:spcPts val="1200"/>
              </a:spcAft>
              <a:buClrTx/>
              <a:buSzTx/>
              <a:buFontTx/>
              <a:buNone/>
              <a:tabLst/>
              <a:defRPr/>
            </a:pPr>
            <a:r>
              <a:rPr kumimoji="0" lang="en-US" b="0" i="0" u="none" strike="noStrike" kern="0" cap="none" spc="0" normalizeH="0" baseline="0" noProof="0" dirty="0" smtClean="0">
                <a:ln>
                  <a:noFill/>
                </a:ln>
                <a:solidFill>
                  <a:srgbClr val="000000"/>
                </a:solidFill>
                <a:effectLst/>
                <a:uLnTx/>
                <a:uFillTx/>
                <a:latin typeface="+mn-lt"/>
                <a:cs typeface="+mn-cs"/>
              </a:rPr>
              <a:t>The</a:t>
            </a:r>
            <a:r>
              <a:rPr kumimoji="0" lang="en-US" b="0" i="0" u="none" strike="noStrike" kern="0" cap="none" spc="0" normalizeH="0" noProof="0" dirty="0" smtClean="0">
                <a:ln>
                  <a:noFill/>
                </a:ln>
                <a:solidFill>
                  <a:srgbClr val="000000"/>
                </a:solidFill>
                <a:effectLst/>
                <a:uLnTx/>
                <a:uFillTx/>
                <a:latin typeface="+mn-lt"/>
                <a:cs typeface="+mn-cs"/>
              </a:rPr>
              <a:t> correct answer is </a:t>
            </a:r>
            <a:r>
              <a:rPr kumimoji="0" lang="en-US" b="0" i="1" u="none" strike="noStrike" kern="0" cap="none" spc="0" normalizeH="0" noProof="0" dirty="0" smtClean="0">
                <a:ln>
                  <a:noFill/>
                </a:ln>
                <a:solidFill>
                  <a:srgbClr val="000000"/>
                </a:solidFill>
                <a:effectLst/>
                <a:uLnTx/>
                <a:uFillTx/>
                <a:latin typeface="+mn-lt"/>
                <a:cs typeface="+mn-cs"/>
              </a:rPr>
              <a:t>c</a:t>
            </a:r>
            <a:r>
              <a:rPr kumimoji="0" lang="en-US" b="0" i="0" u="none" strike="noStrike" kern="0" cap="none" spc="0" normalizeH="0" noProof="0" dirty="0" smtClean="0">
                <a:ln>
                  <a:noFill/>
                </a:ln>
                <a:solidFill>
                  <a:srgbClr val="000000"/>
                </a:solidFill>
                <a:effectLst/>
                <a:uLnTx/>
                <a:uFillTx/>
                <a:latin typeface="+mn-lt"/>
                <a:cs typeface="+mn-cs"/>
              </a:rPr>
              <a:t>:</a:t>
            </a:r>
            <a:endParaRPr kumimoji="0" lang="en-US" b="0" i="0" u="none" strike="noStrike" kern="0" cap="none" spc="0" normalizeH="0" baseline="0" noProof="0" dirty="0" smtClean="0">
              <a:ln>
                <a:noFill/>
              </a:ln>
              <a:solidFill>
                <a:srgbClr val="000000"/>
              </a:solidFill>
              <a:effectLst/>
              <a:uLnTx/>
              <a:uFillTx/>
              <a:latin typeface="+mn-lt"/>
              <a:cs typeface="+mn-cs"/>
            </a:endParaRPr>
          </a:p>
          <a:p>
            <a:pPr lvl="1" eaLnBrk="0" fontAlgn="auto" hangingPunct="0">
              <a:spcBef>
                <a:spcPts val="0"/>
              </a:spcBef>
              <a:spcAft>
                <a:spcPts val="0"/>
              </a:spcAft>
              <a:defRPr/>
            </a:pPr>
            <a:r>
              <a:rPr kumimoji="0" lang="en-US" b="0" i="0" u="none" strike="noStrike" kern="0" cap="none" spc="0" normalizeH="0" baseline="0" noProof="0" dirty="0" smtClean="0">
                <a:ln>
                  <a:noFill/>
                </a:ln>
                <a:solidFill>
                  <a:srgbClr val="000000"/>
                </a:solidFill>
                <a:effectLst/>
                <a:uLnTx/>
                <a:uFillTx/>
                <a:latin typeface="+mn-lt"/>
                <a:cs typeface="+mn-cs"/>
              </a:rPr>
              <a:t>Debt </a:t>
            </a:r>
            <a:r>
              <a:rPr kumimoji="0" lang="en-US" b="0" i="0" u="none" strike="noStrike" kern="0" cap="none" spc="0" normalizeH="0" baseline="0" noProof="0" dirty="0">
                <a:ln>
                  <a:noFill/>
                </a:ln>
                <a:solidFill>
                  <a:srgbClr val="000000"/>
                </a:solidFill>
                <a:effectLst/>
                <a:uLnTx/>
                <a:uFillTx/>
                <a:latin typeface="+mn-lt"/>
                <a:cs typeface="+mn-cs"/>
              </a:rPr>
              <a:t>to equity ratio = $600,000 </a:t>
            </a:r>
            <a:r>
              <a:rPr kumimoji="0" lang="en-US" b="0" i="0" u="none" strike="noStrike" kern="0" cap="none" spc="0" normalizeH="0" baseline="0" noProof="0" dirty="0" smtClean="0">
                <a:ln>
                  <a:noFill/>
                </a:ln>
                <a:solidFill>
                  <a:srgbClr val="000000"/>
                </a:solidFill>
                <a:effectLst/>
                <a:uLnTx/>
                <a:uFillTx/>
                <a:latin typeface="+mn-lt"/>
                <a:cs typeface="+mn-cs"/>
              </a:rPr>
              <a:t>÷ </a:t>
            </a:r>
            <a:r>
              <a:rPr kumimoji="0" lang="en-US" b="0" i="0" u="none" strike="noStrike" kern="0" cap="none" spc="0" normalizeH="0" baseline="0" noProof="0" dirty="0">
                <a:ln>
                  <a:noFill/>
                </a:ln>
                <a:solidFill>
                  <a:srgbClr val="000000"/>
                </a:solidFill>
                <a:effectLst/>
                <a:uLnTx/>
                <a:uFillTx/>
                <a:latin typeface="+mn-lt"/>
                <a:cs typeface="+mn-cs"/>
              </a:rPr>
              <a:t>$400,000* = </a:t>
            </a:r>
            <a:r>
              <a:rPr kumimoji="0" lang="en-US" b="0" i="0" u="none" strike="noStrike" kern="0" cap="none" spc="0" normalizeH="0" baseline="0" noProof="0" dirty="0" smtClean="0">
                <a:ln>
                  <a:noFill/>
                </a:ln>
                <a:solidFill>
                  <a:srgbClr val="000000"/>
                </a:solidFill>
                <a:effectLst/>
                <a:uLnTx/>
                <a:uFillTx/>
                <a:latin typeface="+mn-lt"/>
                <a:cs typeface="+mn-cs"/>
              </a:rPr>
              <a:t>1.50</a:t>
            </a:r>
            <a:endParaRPr kumimoji="0" lang="en-US" b="0" i="0" u="none" strike="noStrike" kern="0" cap="none" spc="0" normalizeH="0" baseline="0" noProof="0" dirty="0">
              <a:ln>
                <a:noFill/>
              </a:ln>
              <a:solidFill>
                <a:srgbClr val="000000"/>
              </a:solidFill>
              <a:effectLst/>
              <a:uLnTx/>
              <a:uFillTx/>
              <a:latin typeface="+mn-lt"/>
              <a:cs typeface="+mn-cs"/>
            </a:endParaRPr>
          </a:p>
          <a:p>
            <a:pPr lvl="1" eaLnBrk="0" fontAlgn="auto" hangingPunct="0">
              <a:spcBef>
                <a:spcPts val="0"/>
              </a:spcBef>
              <a:spcAft>
                <a:spcPts val="0"/>
              </a:spcAft>
              <a:defRPr/>
            </a:pPr>
            <a:r>
              <a:rPr kumimoji="0" lang="en-US" sz="1400" b="0" i="0" u="none" strike="noStrike" kern="0" cap="none" spc="0" normalizeH="0" baseline="0" noProof="0" dirty="0">
                <a:ln>
                  <a:noFill/>
                </a:ln>
                <a:solidFill>
                  <a:srgbClr val="000000"/>
                </a:solidFill>
                <a:effectLst/>
                <a:uLnTx/>
                <a:uFillTx/>
                <a:latin typeface="+mn-lt"/>
                <a:cs typeface="+mn-cs"/>
              </a:rPr>
              <a:t>* Equity = Assets</a:t>
            </a:r>
            <a:r>
              <a:rPr kumimoji="0" lang="en-US" sz="1400" b="0" i="0" u="none" strike="noStrike" kern="0" cap="none" spc="0" normalizeH="0" noProof="0" dirty="0">
                <a:ln>
                  <a:noFill/>
                </a:ln>
                <a:solidFill>
                  <a:srgbClr val="000000"/>
                </a:solidFill>
                <a:effectLst/>
                <a:uLnTx/>
                <a:uFillTx/>
                <a:latin typeface="+mn-lt"/>
                <a:cs typeface="+mn-cs"/>
              </a:rPr>
              <a:t> − Liabilities = $1,000,000 </a:t>
            </a:r>
            <a:r>
              <a:rPr lang="en-US" sz="1400" kern="0" dirty="0">
                <a:solidFill>
                  <a:srgbClr val="000000"/>
                </a:solidFill>
                <a:latin typeface="+mn-lt"/>
              </a:rPr>
              <a:t>− $600,000 = $400,000</a:t>
            </a:r>
            <a:endParaRPr kumimoji="0" lang="en-US" sz="1400" b="0" i="0" u="none" strike="noStrike" kern="0" cap="none" spc="0" normalizeH="0" baseline="0" noProof="0" dirty="0">
              <a:ln>
                <a:noFill/>
              </a:ln>
              <a:solidFill>
                <a:srgbClr val="000000"/>
              </a:solidFill>
              <a:effectLst/>
              <a:uLnTx/>
              <a:uFillTx/>
              <a:latin typeface="+mn-lt"/>
              <a:cs typeface="+mn-cs"/>
            </a:endParaRPr>
          </a:p>
        </p:txBody>
      </p:sp>
      <p:sp>
        <p:nvSpPr>
          <p:cNvPr id="9" name="Rectangle 2"/>
          <p:cNvSpPr>
            <a:spLocks noGrp="1" noChangeArrowheads="1"/>
          </p:cNvSpPr>
          <p:nvPr>
            <p:ph type="title"/>
          </p:nvPr>
        </p:nvSpPr>
        <p:spPr/>
        <p:txBody>
          <a:bodyPr>
            <a:normAutofit/>
          </a:bodyPr>
          <a:lstStyle/>
          <a:p>
            <a:pPr algn="ctr" eaLnBrk="1" hangingPunct="1"/>
            <a:r>
              <a:rPr lang="en-US" altLang="en-US" sz="3200" b="1" dirty="0"/>
              <a:t>Concept </a:t>
            </a:r>
            <a:r>
              <a:rPr lang="en-US" altLang="en-US" sz="3200" b="1" dirty="0" smtClean="0"/>
              <a:t>Check: Debt to</a:t>
            </a:r>
            <a:r>
              <a:rPr lang="en-US" altLang="en-US" sz="3200" dirty="0"/>
              <a:t> </a:t>
            </a:r>
            <a:r>
              <a:rPr lang="en-US" altLang="en-US" sz="3200" b="1" dirty="0" smtClean="0"/>
              <a:t>Equity Ratio</a:t>
            </a:r>
            <a:endParaRPr lang="en-US" altLang="en-US" sz="3200" b="1" dirty="0"/>
          </a:p>
        </p:txBody>
      </p:sp>
    </p:spTree>
    <p:extLst>
      <p:ext uri="{BB962C8B-B14F-4D97-AF65-F5344CB8AC3E}">
        <p14:creationId xmlns:p14="http://schemas.microsoft.com/office/powerpoint/2010/main" val="3092668088"/>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14:bounceEnd="20000">
                                          <p:cBhvr additive="base">
                                            <p:cTn id="7" dur="2000" fill="hold"/>
                                            <p:tgtEl>
                                              <p:spTgt spid="11"/>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11"/>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7"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2000" fill="hold"/>
                                            <p:tgtEl>
                                              <p:spTgt spid="11"/>
                                            </p:tgtEl>
                                            <p:attrNameLst>
                                              <p:attrName>ppt_x</p:attrName>
                                            </p:attrNameLst>
                                          </p:cBhvr>
                                          <p:tavLst>
                                            <p:tav tm="0">
                                              <p:val>
                                                <p:strVal val="1+#ppt_w/2"/>
                                              </p:val>
                                            </p:tav>
                                            <p:tav tm="100000">
                                              <p:val>
                                                <p:strVal val="#ppt_x"/>
                                              </p:val>
                                            </p:tav>
                                          </p:tavLst>
                                        </p:anim>
                                        <p:anim calcmode="lin" valueType="num">
                                          <p:cBhvr additive="base">
                                            <p:cTn id="8" dur="2000" fill="hold"/>
                                            <p:tgtEl>
                                              <p:spTgt spid="11"/>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7" grpId="0" animBg="1"/>
        </p:bldLst>
      </p:timing>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00831"/>
            <a:ext cx="7886700" cy="1325563"/>
          </a:xfrm>
        </p:spPr>
        <p:txBody>
          <a:bodyPr/>
          <a:lstStyle/>
          <a:p>
            <a:r>
              <a:rPr lang="en-US" dirty="0" smtClean="0"/>
              <a:t>Reporting Segment Information</a:t>
            </a:r>
            <a:endParaRPr lang="en-US" dirty="0"/>
          </a:p>
        </p:txBody>
      </p:sp>
      <p:sp>
        <p:nvSpPr>
          <p:cNvPr id="3" name="Content Placeholder 2"/>
          <p:cNvSpPr>
            <a:spLocks noGrp="1"/>
          </p:cNvSpPr>
          <p:nvPr>
            <p:ph idx="1"/>
          </p:nvPr>
        </p:nvSpPr>
        <p:spPr>
          <a:xfrm>
            <a:off x="628650" y="1132114"/>
            <a:ext cx="8499475" cy="5195661"/>
          </a:xfrm>
        </p:spPr>
        <p:txBody>
          <a:bodyPr/>
          <a:lstStyle/>
          <a:p>
            <a:pPr marL="228600" lvl="1" indent="-228600">
              <a:spcBef>
                <a:spcPts val="1000"/>
              </a:spcBef>
              <a:buFont typeface="Arial" charset="0"/>
              <a:buChar char="•"/>
            </a:pPr>
            <a:r>
              <a:rPr lang="en-US" sz="2400" dirty="0">
                <a:solidFill>
                  <a:prstClr val="black"/>
                </a:solidFill>
              </a:rPr>
              <a:t>Facilitates the financial statement analysis of diversified companies</a:t>
            </a:r>
          </a:p>
          <a:p>
            <a:pPr marL="0" lvl="1" indent="0">
              <a:spcBef>
                <a:spcPts val="1000"/>
              </a:spcBef>
              <a:buNone/>
            </a:pPr>
            <a:r>
              <a:rPr lang="en-IN" sz="2400" b="1" dirty="0">
                <a:solidFill>
                  <a:srgbClr val="C00000"/>
                </a:solidFill>
              </a:rPr>
              <a:t>WHAT IS A REPORTABLE OPERATING SEGMENT?</a:t>
            </a:r>
          </a:p>
          <a:p>
            <a:pPr marL="228600" lvl="1" indent="-228600">
              <a:spcBef>
                <a:spcPts val="1000"/>
              </a:spcBef>
              <a:buFont typeface="Arial" charset="0"/>
              <a:buChar char="•"/>
            </a:pPr>
            <a:r>
              <a:rPr lang="en-US" sz="2400" dirty="0">
                <a:solidFill>
                  <a:prstClr val="black"/>
                </a:solidFill>
              </a:rPr>
              <a:t>Determined by using a management approach</a:t>
            </a:r>
          </a:p>
          <a:p>
            <a:pPr marL="228600" lvl="1" indent="-228600">
              <a:spcBef>
                <a:spcPts val="1000"/>
              </a:spcBef>
              <a:buFont typeface="Arial" charset="0"/>
              <a:buChar char="•"/>
            </a:pPr>
            <a:r>
              <a:rPr lang="en-IN" sz="2400" dirty="0">
                <a:solidFill>
                  <a:prstClr val="black"/>
                </a:solidFill>
              </a:rPr>
              <a:t>Evident from the structure of the enterprise’s internal organization</a:t>
            </a:r>
          </a:p>
          <a:p>
            <a:pPr marL="228600" lvl="1" indent="-228600">
              <a:spcBef>
                <a:spcPts val="1000"/>
              </a:spcBef>
              <a:buFont typeface="Arial" charset="0"/>
              <a:buChar char="•"/>
            </a:pPr>
            <a:r>
              <a:rPr lang="en-US" sz="2400" dirty="0">
                <a:solidFill>
                  <a:prstClr val="black"/>
                </a:solidFill>
              </a:rPr>
              <a:t>Component of an enterprise—</a:t>
            </a:r>
            <a:r>
              <a:rPr lang="en-IN" sz="2400" dirty="0">
                <a:solidFill>
                  <a:prstClr val="black"/>
                </a:solidFill>
              </a:rPr>
              <a:t>formally defined by characteristics:</a:t>
            </a:r>
          </a:p>
          <a:p>
            <a:pPr marL="800100" lvl="2" indent="-342900">
              <a:spcBef>
                <a:spcPts val="1000"/>
              </a:spcBef>
              <a:buFont typeface="Lucida Grande"/>
              <a:buChar char="–"/>
            </a:pPr>
            <a:r>
              <a:rPr lang="en-IN" sz="2400" dirty="0">
                <a:solidFill>
                  <a:prstClr val="black"/>
                </a:solidFill>
              </a:rPr>
              <a:t>Engages in business activities from which it may recognize revenues and incur expenses</a:t>
            </a:r>
          </a:p>
          <a:p>
            <a:pPr marL="800100" lvl="2" indent="-342900">
              <a:spcBef>
                <a:spcPts val="1000"/>
              </a:spcBef>
              <a:buFont typeface="Lucida Grande"/>
              <a:buChar char="–"/>
            </a:pPr>
            <a:r>
              <a:rPr lang="en-IN" sz="2400" dirty="0">
                <a:solidFill>
                  <a:prstClr val="black"/>
                </a:solidFill>
              </a:rPr>
              <a:t>Whose operating results are regularly reviewed by the enterprise’s chief operating decision maker</a:t>
            </a:r>
          </a:p>
          <a:p>
            <a:pPr marL="800100" lvl="2" indent="-342900">
              <a:spcBef>
                <a:spcPts val="1000"/>
              </a:spcBef>
              <a:buFont typeface="Lucida Grande"/>
              <a:buChar char="–"/>
            </a:pPr>
            <a:r>
              <a:rPr lang="en-IN" sz="2400" dirty="0">
                <a:solidFill>
                  <a:prstClr val="black"/>
                </a:solidFill>
              </a:rPr>
              <a:t>For which discrete financial information is available</a:t>
            </a:r>
          </a:p>
          <a:p>
            <a:endParaRPr lang="en-US" sz="2800" dirty="0"/>
          </a:p>
        </p:txBody>
      </p:sp>
      <p:sp>
        <p:nvSpPr>
          <p:cNvPr id="4" name="Title 2"/>
          <p:cNvSpPr txBox="1">
            <a:spLocks/>
          </p:cNvSpPr>
          <p:nvPr/>
        </p:nvSpPr>
        <p:spPr bwMode="auto">
          <a:xfrm>
            <a:off x="8156028" y="119063"/>
            <a:ext cx="972097" cy="363537"/>
          </a:xfrm>
          <a:prstGeom prst="rect">
            <a:avLst/>
          </a:prstGeom>
          <a:noFill/>
          <a:ln>
            <a:noFill/>
          </a:ln>
          <a:extLst/>
        </p:spPr>
        <p:txBody>
          <a:bodyPr anchor="ctr">
            <a:normAutofit fontScale="32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b="1" dirty="0"/>
              <a:t>APPENDIX 3</a:t>
            </a:r>
          </a:p>
        </p:txBody>
      </p:sp>
    </p:spTree>
    <p:extLst>
      <p:ext uri="{BB962C8B-B14F-4D97-AF65-F5344CB8AC3E}">
        <p14:creationId xmlns:p14="http://schemas.microsoft.com/office/powerpoint/2010/main" val="75634505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4643" y="365127"/>
            <a:ext cx="7404654" cy="1325563"/>
          </a:xfrm>
        </p:spPr>
        <p:txBody>
          <a:bodyPr/>
          <a:lstStyle/>
          <a:p>
            <a:r>
              <a:rPr lang="en-IN" dirty="0"/>
              <a:t>What Amounts A</a:t>
            </a:r>
            <a:r>
              <a:rPr lang="en-IN" dirty="0" smtClean="0"/>
              <a:t>re </a:t>
            </a:r>
            <a:r>
              <a:rPr lang="en-IN" dirty="0"/>
              <a:t>Reported by an Operating Segment?</a:t>
            </a:r>
            <a:endParaRPr lang="en-US" dirty="0"/>
          </a:p>
        </p:txBody>
      </p:sp>
      <p:sp>
        <p:nvSpPr>
          <p:cNvPr id="3" name="Content Placeholder 2"/>
          <p:cNvSpPr>
            <a:spLocks noGrp="1"/>
          </p:cNvSpPr>
          <p:nvPr>
            <p:ph idx="1"/>
          </p:nvPr>
        </p:nvSpPr>
        <p:spPr/>
        <p:txBody>
          <a:bodyPr/>
          <a:lstStyle/>
          <a:p>
            <a:pPr marL="0" indent="0">
              <a:spcAft>
                <a:spcPts val="600"/>
              </a:spcAft>
              <a:buNone/>
            </a:pPr>
            <a:r>
              <a:rPr lang="en-US" sz="2800" b="1" dirty="0" smtClean="0">
                <a:solidFill>
                  <a:srgbClr val="C00000"/>
                </a:solidFill>
              </a:rPr>
              <a:t>Required disclosures:</a:t>
            </a:r>
            <a:endParaRPr lang="en-US" sz="2800" b="1" dirty="0">
              <a:solidFill>
                <a:srgbClr val="C00000"/>
              </a:solidFill>
            </a:endParaRPr>
          </a:p>
          <a:p>
            <a:pPr marL="971550" lvl="1" indent="-514350">
              <a:buFont typeface="+mj-lt"/>
              <a:buAutoNum type="alphaLcParenR"/>
            </a:pPr>
            <a:r>
              <a:rPr lang="en-US" sz="2800" dirty="0"/>
              <a:t>General information about the operating segment</a:t>
            </a:r>
          </a:p>
          <a:p>
            <a:pPr marL="971550" lvl="1" indent="-514350">
              <a:buFont typeface="+mj-lt"/>
              <a:buAutoNum type="alphaLcParenR"/>
            </a:pPr>
            <a:r>
              <a:rPr lang="en-US" sz="2800" dirty="0"/>
              <a:t>Information about reported segment profit or loss and segment assets</a:t>
            </a:r>
          </a:p>
          <a:p>
            <a:pPr marL="971550" lvl="1" indent="-514350">
              <a:buFont typeface="+mj-lt"/>
              <a:buAutoNum type="alphaLcParenR"/>
            </a:pPr>
            <a:r>
              <a:rPr lang="en-US" sz="2800" dirty="0"/>
              <a:t>Reconciliations of the totals of segment revenues, reported profit or loss, </a:t>
            </a:r>
            <a:r>
              <a:rPr lang="en-US" sz="2800" dirty="0" smtClean="0"/>
              <a:t>assets, </a:t>
            </a:r>
            <a:r>
              <a:rPr lang="en-US" sz="2800" dirty="0"/>
              <a:t>and other items to corresponding enterprise amounts</a:t>
            </a:r>
          </a:p>
          <a:p>
            <a:pPr marL="971550" lvl="1" indent="-514350">
              <a:buFont typeface="+mj-lt"/>
              <a:buAutoNum type="alphaLcParenR"/>
            </a:pPr>
            <a:r>
              <a:rPr lang="en-US" sz="2800" dirty="0"/>
              <a:t>Interim period information</a:t>
            </a:r>
          </a:p>
        </p:txBody>
      </p:sp>
      <p:sp>
        <p:nvSpPr>
          <p:cNvPr id="4" name="Title 2"/>
          <p:cNvSpPr txBox="1">
            <a:spLocks/>
          </p:cNvSpPr>
          <p:nvPr/>
        </p:nvSpPr>
        <p:spPr bwMode="auto">
          <a:xfrm>
            <a:off x="8156028" y="119063"/>
            <a:ext cx="972097" cy="363537"/>
          </a:xfrm>
          <a:prstGeom prst="rect">
            <a:avLst/>
          </a:prstGeom>
          <a:noFill/>
          <a:ln>
            <a:noFill/>
          </a:ln>
          <a:extLst/>
        </p:spPr>
        <p:txBody>
          <a:bodyPr anchor="ctr">
            <a:normAutofit fontScale="32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b="1" dirty="0"/>
              <a:t>APPENDIX 3</a:t>
            </a:r>
          </a:p>
        </p:txBody>
      </p:sp>
    </p:spTree>
    <p:extLst>
      <p:ext uri="{BB962C8B-B14F-4D97-AF65-F5344CB8AC3E}">
        <p14:creationId xmlns:p14="http://schemas.microsoft.com/office/powerpoint/2010/main" val="18622648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Business Segment Information Disclosure— Abbott Laboratories, Inc.</a:t>
            </a:r>
          </a:p>
        </p:txBody>
      </p:sp>
      <p:sp>
        <p:nvSpPr>
          <p:cNvPr id="4" name="Title 2"/>
          <p:cNvSpPr txBox="1">
            <a:spLocks/>
          </p:cNvSpPr>
          <p:nvPr/>
        </p:nvSpPr>
        <p:spPr bwMode="auto">
          <a:xfrm>
            <a:off x="8156028" y="119063"/>
            <a:ext cx="972097" cy="363537"/>
          </a:xfrm>
          <a:prstGeom prst="rect">
            <a:avLst/>
          </a:prstGeom>
          <a:noFill/>
          <a:ln>
            <a:noFill/>
          </a:ln>
          <a:extLst/>
        </p:spPr>
        <p:txBody>
          <a:bodyPr anchor="ctr">
            <a:normAutofit fontScale="32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b="1" dirty="0"/>
              <a:t>APPENDIX 3</a:t>
            </a:r>
          </a:p>
        </p:txBody>
      </p:sp>
      <p:graphicFrame>
        <p:nvGraphicFramePr>
          <p:cNvPr id="6" name="Table 5"/>
          <p:cNvGraphicFramePr>
            <a:graphicFrameLocks noGrp="1"/>
          </p:cNvGraphicFramePr>
          <p:nvPr>
            <p:extLst>
              <p:ext uri="{D42A27DB-BD31-4B8C-83A1-F6EECF244321}">
                <p14:modId xmlns:p14="http://schemas.microsoft.com/office/powerpoint/2010/main" val="387988536"/>
              </p:ext>
            </p:extLst>
          </p:nvPr>
        </p:nvGraphicFramePr>
        <p:xfrm>
          <a:off x="786061" y="1690690"/>
          <a:ext cx="8181476" cy="4373226"/>
        </p:xfrm>
        <a:graphic>
          <a:graphicData uri="http://schemas.openxmlformats.org/drawingml/2006/table">
            <a:tbl>
              <a:tblPr firstRow="1" bandRow="1">
                <a:tableStyleId>{5C22544A-7EE6-4342-B048-85BDC9FD1C3A}</a:tableStyleId>
              </a:tblPr>
              <a:tblGrid>
                <a:gridCol w="1716507">
                  <a:extLst>
                    <a:ext uri="{9D8B030D-6E8A-4147-A177-3AD203B41FA5}">
                      <a16:colId xmlns="" xmlns:a16="http://schemas.microsoft.com/office/drawing/2014/main" val="20000"/>
                    </a:ext>
                  </a:extLst>
                </a:gridCol>
                <a:gridCol w="1254493">
                  <a:extLst>
                    <a:ext uri="{9D8B030D-6E8A-4147-A177-3AD203B41FA5}">
                      <a16:colId xmlns="" xmlns:a16="http://schemas.microsoft.com/office/drawing/2014/main" val="20001"/>
                    </a:ext>
                  </a:extLst>
                </a:gridCol>
                <a:gridCol w="1254493">
                  <a:extLst>
                    <a:ext uri="{9D8B030D-6E8A-4147-A177-3AD203B41FA5}">
                      <a16:colId xmlns="" xmlns:a16="http://schemas.microsoft.com/office/drawing/2014/main" val="20002"/>
                    </a:ext>
                  </a:extLst>
                </a:gridCol>
                <a:gridCol w="1254493">
                  <a:extLst>
                    <a:ext uri="{9D8B030D-6E8A-4147-A177-3AD203B41FA5}">
                      <a16:colId xmlns="" xmlns:a16="http://schemas.microsoft.com/office/drawing/2014/main" val="20003"/>
                    </a:ext>
                  </a:extLst>
                </a:gridCol>
                <a:gridCol w="1254493">
                  <a:extLst>
                    <a:ext uri="{9D8B030D-6E8A-4147-A177-3AD203B41FA5}">
                      <a16:colId xmlns="" xmlns:a16="http://schemas.microsoft.com/office/drawing/2014/main" val="20004"/>
                    </a:ext>
                  </a:extLst>
                </a:gridCol>
                <a:gridCol w="1446997">
                  <a:extLst>
                    <a:ext uri="{9D8B030D-6E8A-4147-A177-3AD203B41FA5}">
                      <a16:colId xmlns="" xmlns:a16="http://schemas.microsoft.com/office/drawing/2014/main" val="20005"/>
                    </a:ext>
                  </a:extLst>
                </a:gridCol>
              </a:tblGrid>
              <a:tr h="505843">
                <a:tc gridSpan="6">
                  <a:txBody>
                    <a:bodyPr/>
                    <a:lstStyle/>
                    <a:p>
                      <a:r>
                        <a:rPr lang="en-US" dirty="0">
                          <a:solidFill>
                            <a:schemeClr val="tx1"/>
                          </a:solidFill>
                        </a:rPr>
                        <a:t>Business Segment Information</a:t>
                      </a:r>
                    </a:p>
                    <a:p>
                      <a:r>
                        <a:rPr lang="en-US" b="0" dirty="0">
                          <a:solidFill>
                            <a:schemeClr val="tx1"/>
                          </a:solidFill>
                        </a:rPr>
                        <a:t>($</a:t>
                      </a:r>
                      <a:r>
                        <a:rPr lang="en-US" b="0" baseline="0" dirty="0">
                          <a:solidFill>
                            <a:schemeClr val="tx1"/>
                          </a:solidFill>
                        </a:rPr>
                        <a:t> in millions)</a:t>
                      </a:r>
                      <a:endParaRPr lang="en-US" b="0"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CDE7F3"/>
                    </a:solidFill>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b="0" dirty="0">
                        <a:solidFill>
                          <a:schemeClr val="tx1"/>
                        </a:solidFill>
                      </a:endParaRPr>
                    </a:p>
                  </a:txBody>
                  <a:tcPr/>
                </a:tc>
                <a:tc hMerge="1">
                  <a:txBody>
                    <a:bodyPr/>
                    <a:lstStyle/>
                    <a:p>
                      <a:endParaRPr lang="en-US" b="0" dirty="0">
                        <a:solidFill>
                          <a:schemeClr val="tx1"/>
                        </a:solidFill>
                      </a:endParaRPr>
                    </a:p>
                  </a:txBody>
                  <a:tcPr/>
                </a:tc>
                <a:extLst>
                  <a:ext uri="{0D108BD9-81ED-4DB2-BD59-A6C34878D82A}">
                    <a16:rowId xmlns="" xmlns:a16="http://schemas.microsoft.com/office/drawing/2014/main" val="10000"/>
                  </a:ext>
                </a:extLst>
              </a:tr>
              <a:tr h="685146">
                <a:tc>
                  <a:txBody>
                    <a:bodyPr/>
                    <a:lstStyle/>
                    <a:p>
                      <a:pPr algn="ctr"/>
                      <a:r>
                        <a:rPr lang="en-US" b="1" dirty="0"/>
                        <a:t>Segments</a:t>
                      </a:r>
                      <a:endParaRPr lang="en-US"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CDE7F3"/>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b="1" dirty="0"/>
                        <a:t>Net Sales</a:t>
                      </a:r>
                      <a:endParaRPr lang="en-US"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CDE7F3"/>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b="1" dirty="0"/>
                        <a:t>Operating Earnings</a:t>
                      </a:r>
                      <a:endParaRPr lang="en-US"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CDE7F3"/>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b="1" dirty="0"/>
                        <a:t>Total Assets</a:t>
                      </a:r>
                      <a:endParaRPr lang="en-US"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CDE7F3"/>
                    </a:solidFill>
                  </a:tcPr>
                </a:tc>
                <a:tc>
                  <a:txBody>
                    <a:bodyPr/>
                    <a:lstStyle/>
                    <a:p>
                      <a:pPr algn="ctr"/>
                      <a:r>
                        <a:rPr lang="en-US" b="1" dirty="0"/>
                        <a:t>Depr. and Amort.</a:t>
                      </a:r>
                      <a:endParaRPr lang="en-US" dirty="0">
                        <a:solidFill>
                          <a:schemeClr val="tx1"/>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CDE7F3"/>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b="1" dirty="0"/>
                        <a:t>Capital Expenditures</a:t>
                      </a:r>
                      <a:endParaRPr lang="en-US"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CDE7F3"/>
                    </a:solidFill>
                  </a:tcPr>
                </a:tc>
                <a:extLst>
                  <a:ext uri="{0D108BD9-81ED-4DB2-BD59-A6C34878D82A}">
                    <a16:rowId xmlns="" xmlns:a16="http://schemas.microsoft.com/office/drawing/2014/main" val="10001"/>
                  </a:ext>
                </a:extLst>
              </a:tr>
              <a:tr h="625642">
                <a:tc>
                  <a:txBody>
                    <a:bodyPr/>
                    <a:lstStyle/>
                    <a:p>
                      <a:r>
                        <a:rPr lang="en-US" dirty="0">
                          <a:solidFill>
                            <a:schemeClr val="tx1"/>
                          </a:solidFill>
                        </a:rPr>
                        <a:t>Established Pharmaceuticals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DE7F3"/>
                    </a:solidFill>
                  </a:tcPr>
                </a:tc>
                <a:tc>
                  <a:txBody>
                    <a:bodyPr/>
                    <a:lstStyle/>
                    <a:p>
                      <a:pPr algn="r"/>
                      <a:r>
                        <a:rPr lang="is-IS" dirty="0"/>
                        <a:t>$  3,720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DE7F3"/>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is-IS" dirty="0"/>
                        <a:t>$  658</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DE7F3"/>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is-IS" dirty="0"/>
                        <a:t>$  2,210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DE7F3"/>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is-IS" dirty="0"/>
                        <a:t>$  83</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DE7F3"/>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is-IS" dirty="0"/>
                        <a:t>$  112</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DE7F3"/>
                    </a:solidFill>
                  </a:tcPr>
                </a:tc>
                <a:extLst>
                  <a:ext uri="{0D108BD9-81ED-4DB2-BD59-A6C34878D82A}">
                    <a16:rowId xmlns="" xmlns:a16="http://schemas.microsoft.com/office/drawing/2014/main" val="10002"/>
                  </a:ext>
                </a:extLst>
              </a:tr>
              <a:tr h="207366">
                <a:tc>
                  <a:txBody>
                    <a:bodyPr/>
                    <a:lstStyle/>
                    <a:p>
                      <a:r>
                        <a:rPr lang="en-US" dirty="0">
                          <a:solidFill>
                            <a:schemeClr val="tx1"/>
                          </a:solidFill>
                        </a:rPr>
                        <a:t>Nutritionals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DE7F3"/>
                    </a:solidFill>
                  </a:tcPr>
                </a:tc>
                <a:tc>
                  <a:txBody>
                    <a:bodyPr/>
                    <a:lstStyle/>
                    <a:p>
                      <a:pPr algn="r"/>
                      <a:r>
                        <a:rPr lang="fi-FI" dirty="0"/>
                        <a:t>6,975</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DE7F3"/>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fi-FI" dirty="0"/>
                        <a:t>1,741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DE7F3"/>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fi-FI" dirty="0"/>
                        <a:t>3,187</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DE7F3"/>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fi-FI" dirty="0"/>
                        <a:t>157</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DE7F3"/>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fi-FI" dirty="0"/>
                        <a:t>142</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DE7F3"/>
                    </a:solidFill>
                  </a:tcPr>
                </a:tc>
                <a:extLst>
                  <a:ext uri="{0D108BD9-81ED-4DB2-BD59-A6C34878D82A}">
                    <a16:rowId xmlns="" xmlns:a16="http://schemas.microsoft.com/office/drawing/2014/main" val="10003"/>
                  </a:ext>
                </a:extLst>
              </a:tr>
              <a:tr h="293570">
                <a:tc>
                  <a:txBody>
                    <a:bodyPr/>
                    <a:lstStyle/>
                    <a:p>
                      <a:r>
                        <a:rPr lang="en-US" dirty="0">
                          <a:solidFill>
                            <a:schemeClr val="tx1"/>
                          </a:solidFill>
                        </a:rPr>
                        <a:t>Diagnostics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DE7F3"/>
                    </a:solidFill>
                  </a:tcPr>
                </a:tc>
                <a:tc>
                  <a:txBody>
                    <a:bodyPr/>
                    <a:lstStyle/>
                    <a:p>
                      <a:pPr algn="r"/>
                      <a:r>
                        <a:rPr lang="is-IS" dirty="0"/>
                        <a:t>4,646</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DE7F3"/>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is-IS" dirty="0"/>
                        <a:t>1,171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DE7F3"/>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is-IS" dirty="0"/>
                        <a:t>2,844</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DE7F3"/>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is-IS" dirty="0"/>
                        <a:t>310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DE7F3"/>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is-IS" dirty="0"/>
                        <a:t>321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DE7F3"/>
                    </a:solidFill>
                  </a:tcPr>
                </a:tc>
                <a:extLst>
                  <a:ext uri="{0D108BD9-81ED-4DB2-BD59-A6C34878D82A}">
                    <a16:rowId xmlns="" xmlns:a16="http://schemas.microsoft.com/office/drawing/2014/main" val="10004"/>
                  </a:ext>
                </a:extLst>
              </a:tr>
              <a:tr h="182880">
                <a:tc>
                  <a:txBody>
                    <a:bodyPr/>
                    <a:lstStyle/>
                    <a:p>
                      <a:r>
                        <a:rPr lang="en-US" dirty="0">
                          <a:solidFill>
                            <a:schemeClr val="tx1"/>
                          </a:solidFill>
                        </a:rPr>
                        <a:t>Vascular</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DE7F3"/>
                    </a:solidFill>
                  </a:tcPr>
                </a:tc>
                <a:tc>
                  <a:txBody>
                    <a:bodyPr/>
                    <a:lstStyle/>
                    <a:p>
                      <a:pPr algn="r"/>
                      <a:r>
                        <a:rPr lang="fi-FI" dirty="0"/>
                        <a:t>2,792</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DE7F3"/>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fi-FI" dirty="0"/>
                        <a:t>1,061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DE7F3"/>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fi-FI" dirty="0"/>
                        <a:t>1,536</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DE7F3"/>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fi-FI" dirty="0"/>
                        <a:t>74</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DE7F3"/>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fi-FI" dirty="0"/>
                        <a:t>32</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DE7F3"/>
                    </a:solidFill>
                  </a:tcPr>
                </a:tc>
                <a:extLst>
                  <a:ext uri="{0D108BD9-81ED-4DB2-BD59-A6C34878D82A}">
                    <a16:rowId xmlns="" xmlns:a16="http://schemas.microsoft.com/office/drawing/2014/main" val="10005"/>
                  </a:ext>
                </a:extLst>
              </a:tr>
              <a:tr h="283945">
                <a:tc>
                  <a:txBody>
                    <a:bodyPr/>
                    <a:lstStyle/>
                    <a:p>
                      <a:r>
                        <a:rPr lang="en-US" dirty="0">
                          <a:solidFill>
                            <a:schemeClr val="tx1"/>
                          </a:solidFill>
                        </a:rPr>
                        <a:t>Other</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DE7F3"/>
                    </a:solidFill>
                  </a:tcPr>
                </a:tc>
                <a:tc>
                  <a:txBody>
                    <a:bodyPr/>
                    <a:lstStyle/>
                    <a:p>
                      <a:pPr algn="r"/>
                      <a:r>
                        <a:rPr lang="is-IS" u="sng" dirty="0"/>
                        <a:t>    2,272</a:t>
                      </a:r>
                      <a:endParaRPr lang="en-US" u="sng"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DE7F3"/>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is-IS" u="sng" dirty="0"/>
                        <a:t> (1,448)</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DE7F3"/>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is-IS" u="sng" dirty="0"/>
                        <a:t> 31,470</a:t>
                      </a:r>
                      <a:r>
                        <a:rPr lang="is-IS" u="sng" baseline="30000" dirty="0"/>
                        <a:t>a</a:t>
                      </a:r>
                      <a:endParaRPr lang="is-IS" u="sng"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DE7F3"/>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is-IS" u="sng" dirty="0"/>
                        <a:t>     247</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DE7F3"/>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is-IS" u="sng" dirty="0"/>
                        <a:t>      747</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DE7F3"/>
                    </a:solidFill>
                  </a:tcPr>
                </a:tc>
                <a:extLst>
                  <a:ext uri="{0D108BD9-81ED-4DB2-BD59-A6C34878D82A}">
                    <a16:rowId xmlns="" xmlns:a16="http://schemas.microsoft.com/office/drawing/2014/main" val="10006"/>
                  </a:ext>
                </a:extLst>
              </a:tr>
              <a:tr h="367364">
                <a:tc>
                  <a:txBody>
                    <a:bodyPr/>
                    <a:lstStyle/>
                    <a:p>
                      <a:r>
                        <a:rPr lang="en-US" dirty="0">
                          <a:solidFill>
                            <a:schemeClr val="tx1"/>
                          </a:solidFill>
                        </a:rPr>
                        <a:t>Total</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DE7F3"/>
                    </a:solidFill>
                  </a:tcPr>
                </a:tc>
                <a:tc>
                  <a:txBody>
                    <a:bodyPr/>
                    <a:lstStyle/>
                    <a:p>
                      <a:pPr algn="r"/>
                      <a:r>
                        <a:rPr lang="en-US" b="1" u="dbl" baseline="0" dirty="0">
                          <a:solidFill>
                            <a:srgbClr val="C00000"/>
                          </a:solidFill>
                          <a:uFill>
                            <a:solidFill>
                              <a:schemeClr val="tx1"/>
                            </a:solidFill>
                          </a:uFill>
                        </a:rPr>
                        <a:t>$20,405</a:t>
                      </a:r>
                      <a:endParaRPr lang="en-US" u="dbl" baseline="0" dirty="0">
                        <a:solidFill>
                          <a:srgbClr val="C00000"/>
                        </a:solidFill>
                        <a:uFill>
                          <a:solidFill>
                            <a:schemeClr val="tx1"/>
                          </a:solidFill>
                        </a:u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DE7F3"/>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u="dbl" baseline="0" dirty="0">
                          <a:uFill>
                            <a:solidFill>
                              <a:schemeClr val="tx1"/>
                            </a:solidFill>
                          </a:uFill>
                        </a:rPr>
                        <a:t>$ 3,183</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DE7F3"/>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u="dbl" baseline="0" dirty="0">
                          <a:uFill>
                            <a:solidFill>
                              <a:schemeClr val="tx1"/>
                            </a:solidFill>
                          </a:uFill>
                        </a:rPr>
                        <a:t>$41,247</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DE7F3"/>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u="dbl" baseline="0" dirty="0">
                          <a:uFill>
                            <a:solidFill>
                              <a:schemeClr val="tx1"/>
                            </a:solidFill>
                          </a:uFill>
                        </a:rPr>
                        <a:t>$   871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DE7F3"/>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u="dbl" baseline="0" dirty="0">
                          <a:uFill>
                            <a:solidFill>
                              <a:schemeClr val="tx1"/>
                            </a:solidFill>
                          </a:uFill>
                        </a:rPr>
                        <a:t>$1,354</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DE7F3"/>
                    </a:solidFill>
                  </a:tcPr>
                </a:tc>
                <a:extLst>
                  <a:ext uri="{0D108BD9-81ED-4DB2-BD59-A6C34878D82A}">
                    <a16:rowId xmlns="" xmlns:a16="http://schemas.microsoft.com/office/drawing/2014/main" val="10007"/>
                  </a:ext>
                </a:extLst>
              </a:tr>
              <a:tr h="577516">
                <a:tc gridSpan="6">
                  <a:txBody>
                    <a:bodyPr/>
                    <a:lstStyle/>
                    <a:p>
                      <a:r>
                        <a:rPr lang="en-US" sz="1200" i="0" baseline="30000" dirty="0">
                          <a:solidFill>
                            <a:schemeClr val="accent4"/>
                          </a:solidFill>
                        </a:rPr>
                        <a:t>a</a:t>
                      </a:r>
                      <a:r>
                        <a:rPr lang="en-US" sz="1200" i="0" dirty="0">
                          <a:solidFill>
                            <a:schemeClr val="accent4"/>
                          </a:solidFill>
                        </a:rPr>
                        <a:t>This amount includes items such as cash and investments, assets of non-reportable segments, goodwill and other intangible assets, and deferred income taxes.</a:t>
                      </a:r>
                    </a:p>
                  </a:txBody>
                  <a:tcPr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DE7F3"/>
                    </a:solidFill>
                  </a:tcPr>
                </a:tc>
                <a:tc hMerge="1">
                  <a:txBody>
                    <a:bodyPr/>
                    <a:lstStyle/>
                    <a:p>
                      <a:endParaRPr lang="en-US"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DE7F3"/>
                    </a:solidFill>
                  </a:tcPr>
                </a:tc>
                <a:tc hMerge="1">
                  <a:txBody>
                    <a:bodyPr/>
                    <a:lstStyle/>
                    <a:p>
                      <a:endParaRPr lang="en-US"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DE7F3"/>
                    </a:solidFill>
                  </a:tcPr>
                </a:tc>
                <a:tc hMerge="1">
                  <a:txBody>
                    <a:bodyPr/>
                    <a:lstStyle/>
                    <a:p>
                      <a:endParaRPr lang="en-US"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DE7F3"/>
                    </a:solidFill>
                  </a:tcPr>
                </a:tc>
                <a:tc hMerge="1">
                  <a:txBody>
                    <a:bodyPr/>
                    <a:lstStyle/>
                    <a:p>
                      <a:endParaRPr lang="en-US"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DE7F3"/>
                    </a:solidFill>
                  </a:tcPr>
                </a:tc>
                <a:tc hMerge="1">
                  <a:txBody>
                    <a:bodyPr/>
                    <a:lstStyle/>
                    <a:p>
                      <a:endParaRPr lang="en-US"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DE7F3"/>
                    </a:solidFill>
                  </a:tcPr>
                </a:tc>
                <a:extLst>
                  <a:ext uri="{0D108BD9-81ED-4DB2-BD59-A6C34878D82A}">
                    <a16:rowId xmlns="" xmlns:a16="http://schemas.microsoft.com/office/drawing/2014/main" val="10008"/>
                  </a:ext>
                </a:extLst>
              </a:tr>
            </a:tbl>
          </a:graphicData>
        </a:graphic>
      </p:graphicFrame>
      <p:sp>
        <p:nvSpPr>
          <p:cNvPr id="5" name="Oval 4"/>
          <p:cNvSpPr/>
          <p:nvPr/>
        </p:nvSpPr>
        <p:spPr>
          <a:xfrm>
            <a:off x="2803680" y="5090797"/>
            <a:ext cx="1007873" cy="44278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06653136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Reporting by Geographic Area</a:t>
            </a:r>
          </a:p>
        </p:txBody>
      </p:sp>
      <p:sp>
        <p:nvSpPr>
          <p:cNvPr id="3" name="Content Placeholder 2"/>
          <p:cNvSpPr>
            <a:spLocks noGrp="1"/>
          </p:cNvSpPr>
          <p:nvPr>
            <p:ph idx="1"/>
          </p:nvPr>
        </p:nvSpPr>
        <p:spPr>
          <a:xfrm>
            <a:off x="628650" y="1590680"/>
            <a:ext cx="7886700" cy="4502150"/>
          </a:xfrm>
        </p:spPr>
        <p:txBody>
          <a:bodyPr/>
          <a:lstStyle/>
          <a:p>
            <a:r>
              <a:rPr lang="en-US" sz="2800" dirty="0" smtClean="0"/>
              <a:t>U.S. </a:t>
            </a:r>
            <a:r>
              <a:rPr lang="en-US" sz="2800" dirty="0"/>
              <a:t>GAAP requires reporting certain geographic </a:t>
            </a:r>
            <a:r>
              <a:rPr lang="en-US" sz="2800" dirty="0" smtClean="0"/>
              <a:t>information</a:t>
            </a:r>
            <a:endParaRPr lang="en-US" sz="2800" dirty="0"/>
          </a:p>
          <a:p>
            <a:pPr lvl="1">
              <a:buClr>
                <a:schemeClr val="tx1"/>
              </a:buClr>
              <a:buFont typeface="Calibri"/>
              <a:buChar char="–"/>
            </a:pPr>
            <a:r>
              <a:rPr lang="en-US" sz="2800" b="1" dirty="0">
                <a:solidFill>
                  <a:srgbClr val="C00000"/>
                </a:solidFill>
              </a:rPr>
              <a:t>Revenues</a:t>
            </a:r>
            <a:r>
              <a:rPr lang="en-US" sz="2800" dirty="0"/>
              <a:t> from external customers: </a:t>
            </a:r>
          </a:p>
          <a:p>
            <a:pPr marL="1371600" lvl="2" indent="-457200">
              <a:buFont typeface="+mj-lt"/>
              <a:buAutoNum type="arabicPeriod"/>
            </a:pPr>
            <a:r>
              <a:rPr lang="en-US" dirty="0"/>
              <a:t>Domestically </a:t>
            </a:r>
          </a:p>
          <a:p>
            <a:pPr marL="1371600" lvl="2" indent="-457200">
              <a:buFont typeface="+mj-lt"/>
              <a:buAutoNum type="arabicPeriod"/>
            </a:pPr>
            <a:r>
              <a:rPr lang="en-US" dirty="0"/>
              <a:t>Attributed to foreign countries</a:t>
            </a:r>
          </a:p>
          <a:p>
            <a:pPr lvl="1">
              <a:buClr>
                <a:schemeClr val="tx1"/>
              </a:buClr>
              <a:buFont typeface="Calibri"/>
              <a:buChar char="–"/>
            </a:pPr>
            <a:r>
              <a:rPr lang="en-US" sz="2800" b="1" dirty="0" smtClean="0">
                <a:solidFill>
                  <a:srgbClr val="C00000"/>
                </a:solidFill>
              </a:rPr>
              <a:t>Long-lived </a:t>
            </a:r>
            <a:r>
              <a:rPr lang="en-US" sz="2800" b="1" dirty="0">
                <a:solidFill>
                  <a:srgbClr val="C00000"/>
                </a:solidFill>
              </a:rPr>
              <a:t>assets</a:t>
            </a:r>
            <a:r>
              <a:rPr lang="en-US" sz="2800" dirty="0"/>
              <a:t>, </a:t>
            </a:r>
            <a:r>
              <a:rPr lang="en-US" sz="2800" dirty="0" smtClean="0"/>
              <a:t>long-term </a:t>
            </a:r>
            <a:r>
              <a:rPr lang="en-US" sz="2800" dirty="0"/>
              <a:t>customer relationships, and other policies</a:t>
            </a:r>
          </a:p>
        </p:txBody>
      </p:sp>
      <p:sp>
        <p:nvSpPr>
          <p:cNvPr id="4" name="Title 2"/>
          <p:cNvSpPr txBox="1">
            <a:spLocks/>
          </p:cNvSpPr>
          <p:nvPr/>
        </p:nvSpPr>
        <p:spPr bwMode="auto">
          <a:xfrm>
            <a:off x="8156028" y="119063"/>
            <a:ext cx="972097" cy="363537"/>
          </a:xfrm>
          <a:prstGeom prst="rect">
            <a:avLst/>
          </a:prstGeom>
          <a:noFill/>
          <a:ln>
            <a:noFill/>
          </a:ln>
          <a:extLst/>
        </p:spPr>
        <p:txBody>
          <a:bodyPr anchor="ctr">
            <a:normAutofit fontScale="32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b="1" dirty="0"/>
              <a:t>APPENDIX 3</a:t>
            </a:r>
          </a:p>
        </p:txBody>
      </p:sp>
    </p:spTree>
    <p:extLst>
      <p:ext uri="{BB962C8B-B14F-4D97-AF65-F5344CB8AC3E}">
        <p14:creationId xmlns:p14="http://schemas.microsoft.com/office/powerpoint/2010/main" val="133998685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0" y="0"/>
            <a:ext cx="7239000" cy="1444625"/>
          </a:xfrm>
        </p:spPr>
        <p:txBody>
          <a:bodyPr>
            <a:normAutofit/>
          </a:bodyPr>
          <a:lstStyle/>
          <a:p>
            <a:pPr algn="ctr"/>
            <a:r>
              <a:rPr lang="en-US" sz="3200" dirty="0"/>
              <a:t>Classification of Elements within a Balance Sheet</a:t>
            </a:r>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LO3-1</a:t>
            </a:r>
          </a:p>
        </p:txBody>
      </p:sp>
      <p:graphicFrame>
        <p:nvGraphicFramePr>
          <p:cNvPr id="6" name="Table 5"/>
          <p:cNvGraphicFramePr>
            <a:graphicFrameLocks noGrp="1"/>
          </p:cNvGraphicFramePr>
          <p:nvPr>
            <p:extLst>
              <p:ext uri="{D42A27DB-BD31-4B8C-83A1-F6EECF244321}">
                <p14:modId xmlns:p14="http://schemas.microsoft.com/office/powerpoint/2010/main" val="2196900711"/>
              </p:ext>
            </p:extLst>
          </p:nvPr>
        </p:nvGraphicFramePr>
        <p:xfrm>
          <a:off x="838875" y="3549297"/>
          <a:ext cx="7936724" cy="1010920"/>
        </p:xfrm>
        <a:graphic>
          <a:graphicData uri="http://schemas.openxmlformats.org/drawingml/2006/table">
            <a:tbl>
              <a:tblPr firstRow="1" bandRow="1">
                <a:tableStyleId>{5C22544A-7EE6-4342-B048-85BDC9FD1C3A}</a:tableStyleId>
              </a:tblPr>
              <a:tblGrid>
                <a:gridCol w="2398297">
                  <a:extLst>
                    <a:ext uri="{9D8B030D-6E8A-4147-A177-3AD203B41FA5}">
                      <a16:colId xmlns="" xmlns:a16="http://schemas.microsoft.com/office/drawing/2014/main" val="20000"/>
                    </a:ext>
                  </a:extLst>
                </a:gridCol>
                <a:gridCol w="368968">
                  <a:extLst>
                    <a:ext uri="{9D8B030D-6E8A-4147-A177-3AD203B41FA5}">
                      <a16:colId xmlns="" xmlns:a16="http://schemas.microsoft.com/office/drawing/2014/main" val="20001"/>
                    </a:ext>
                  </a:extLst>
                </a:gridCol>
                <a:gridCol w="2416962">
                  <a:extLst>
                    <a:ext uri="{9D8B030D-6E8A-4147-A177-3AD203B41FA5}">
                      <a16:colId xmlns="" xmlns:a16="http://schemas.microsoft.com/office/drawing/2014/main" val="20002"/>
                    </a:ext>
                  </a:extLst>
                </a:gridCol>
                <a:gridCol w="264904">
                  <a:extLst>
                    <a:ext uri="{9D8B030D-6E8A-4147-A177-3AD203B41FA5}">
                      <a16:colId xmlns="" xmlns:a16="http://schemas.microsoft.com/office/drawing/2014/main" val="20003"/>
                    </a:ext>
                  </a:extLst>
                </a:gridCol>
                <a:gridCol w="2487593">
                  <a:extLst>
                    <a:ext uri="{9D8B030D-6E8A-4147-A177-3AD203B41FA5}">
                      <a16:colId xmlns="" xmlns:a16="http://schemas.microsoft.com/office/drawing/2014/main" val="20004"/>
                    </a:ext>
                  </a:extLst>
                </a:gridCol>
              </a:tblGrid>
              <a:tr h="370840">
                <a:tc>
                  <a:txBody>
                    <a:bodyPr/>
                    <a:lstStyle/>
                    <a:p>
                      <a:pPr algn="ctr"/>
                      <a:r>
                        <a:rPr lang="en-US" dirty="0">
                          <a:solidFill>
                            <a:sysClr val="windowText" lastClr="000000"/>
                          </a:solidFill>
                        </a:rPr>
                        <a:t>Assets</a:t>
                      </a: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ctr"/>
                      <a:r>
                        <a:rPr lang="en-US" dirty="0">
                          <a:solidFill>
                            <a:sysClr val="windowText" lastClr="000000"/>
                          </a:solidFill>
                        </a:rPr>
                        <a:t>=</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FFFAB0"/>
                    </a:solidFill>
                  </a:tcPr>
                </a:tc>
                <a:tc>
                  <a:txBody>
                    <a:bodyPr/>
                    <a:lstStyle/>
                    <a:p>
                      <a:pPr algn="ctr"/>
                      <a:r>
                        <a:rPr lang="en-US" dirty="0">
                          <a:solidFill>
                            <a:sysClr val="windowText" lastClr="000000"/>
                          </a:solidFill>
                        </a:rPr>
                        <a:t>Liabilities</a:t>
                      </a: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ctr"/>
                      <a:r>
                        <a:rPr lang="en-US" dirty="0">
                          <a:solidFill>
                            <a:sysClr val="windowText" lastClr="000000"/>
                          </a:solidFill>
                        </a:rPr>
                        <a:t>+</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FFFAB0"/>
                    </a:solidFill>
                  </a:tcPr>
                </a:tc>
                <a:tc>
                  <a:txBody>
                    <a:bodyPr/>
                    <a:lstStyle/>
                    <a:p>
                      <a:pPr algn="ctr"/>
                      <a:r>
                        <a:rPr lang="en-US" dirty="0">
                          <a:solidFill>
                            <a:sysClr val="windowText" lastClr="000000"/>
                          </a:solidFill>
                        </a:rPr>
                        <a:t>Shareholders’ Equity</a:t>
                      </a: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0"/>
                  </a:ext>
                </a:extLst>
              </a:tr>
              <a:tr h="370840">
                <a:tc>
                  <a:txBody>
                    <a:bodyPr/>
                    <a:lstStyle/>
                    <a:p>
                      <a:pPr marL="342900" indent="-342900">
                        <a:buAutoNum type="arabicPeriod"/>
                      </a:pPr>
                      <a:r>
                        <a:rPr lang="en-US" dirty="0">
                          <a:solidFill>
                            <a:sysClr val="windowText" lastClr="000000"/>
                          </a:solidFill>
                        </a:rPr>
                        <a:t>Current assets</a:t>
                      </a:r>
                    </a:p>
                    <a:p>
                      <a:pPr marL="342900" indent="-342900">
                        <a:buAutoNum type="arabicPeriod"/>
                      </a:pPr>
                      <a:r>
                        <a:rPr lang="en-US" dirty="0">
                          <a:solidFill>
                            <a:sysClr val="windowText" lastClr="000000"/>
                          </a:solidFill>
                        </a:rPr>
                        <a:t>Long-term assets</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endParaRPr lang="en-US" dirty="0">
                        <a:solidFill>
                          <a:sysClr val="windowText" lastClr="000000"/>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FFAB0"/>
                    </a:solidFill>
                  </a:tcPr>
                </a:tc>
                <a:tc>
                  <a:txBody>
                    <a:bodyPr/>
                    <a:lstStyle/>
                    <a:p>
                      <a:pPr marL="342900" indent="-342900">
                        <a:buAutoNum type="arabicPeriod"/>
                      </a:pPr>
                      <a:r>
                        <a:rPr lang="en-US" dirty="0">
                          <a:solidFill>
                            <a:sysClr val="windowText" lastClr="000000"/>
                          </a:solidFill>
                        </a:rPr>
                        <a:t>Current liabilities</a:t>
                      </a:r>
                    </a:p>
                    <a:p>
                      <a:pPr marL="342900" indent="-342900">
                        <a:buAutoNum type="arabicPeriod"/>
                      </a:pPr>
                      <a:r>
                        <a:rPr lang="en-US" dirty="0">
                          <a:solidFill>
                            <a:sysClr val="windowText" lastClr="000000"/>
                          </a:solidFill>
                        </a:rPr>
                        <a:t>Long-term liabilities</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endParaRPr lang="en-US" dirty="0">
                        <a:solidFill>
                          <a:sysClr val="windowText" lastClr="000000"/>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FFAB0"/>
                    </a:solidFill>
                  </a:tcPr>
                </a:tc>
                <a:tc>
                  <a:txBody>
                    <a:bodyPr/>
                    <a:lstStyle/>
                    <a:p>
                      <a:pPr marL="342900" indent="-342900">
                        <a:buAutoNum type="arabicPeriod"/>
                      </a:pPr>
                      <a:r>
                        <a:rPr lang="en-US" dirty="0">
                          <a:solidFill>
                            <a:sysClr val="windowText" lastClr="000000"/>
                          </a:solidFill>
                        </a:rPr>
                        <a:t>Paid-in capital</a:t>
                      </a:r>
                    </a:p>
                    <a:p>
                      <a:pPr marL="342900" indent="-342900">
                        <a:buAutoNum type="arabicPeriod"/>
                      </a:pPr>
                      <a:r>
                        <a:rPr lang="en-US" dirty="0">
                          <a:solidFill>
                            <a:sysClr val="windowText" lastClr="000000"/>
                          </a:solidFill>
                        </a:rPr>
                        <a:t>Retained earnings</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1"/>
                  </a:ext>
                </a:extLst>
              </a:tr>
            </a:tbl>
          </a:graphicData>
        </a:graphic>
      </p:graphicFrame>
      <p:sp>
        <p:nvSpPr>
          <p:cNvPr id="5" name="Content Placeholder 4"/>
          <p:cNvSpPr>
            <a:spLocks noGrp="1"/>
          </p:cNvSpPr>
          <p:nvPr>
            <p:ph idx="1"/>
          </p:nvPr>
        </p:nvSpPr>
        <p:spPr/>
        <p:txBody>
          <a:bodyPr/>
          <a:lstStyle/>
          <a:p>
            <a:pPr marL="0" indent="0">
              <a:buNone/>
            </a:pPr>
            <a:r>
              <a:rPr lang="en-US" sz="2700" dirty="0"/>
              <a:t>The diagram below shows the relationship among assets, liabilities, and shareholders’ equity, often referred to as the accounting equation. Included in the illustration are the </a:t>
            </a:r>
            <a:r>
              <a:rPr lang="en-US" sz="2700" dirty="0" err="1"/>
              <a:t>subclassifications</a:t>
            </a:r>
            <a:r>
              <a:rPr lang="en-US" sz="2700" dirty="0"/>
              <a:t> of each element. </a:t>
            </a:r>
          </a:p>
        </p:txBody>
      </p:sp>
    </p:spTree>
    <p:extLst>
      <p:ext uri="{BB962C8B-B14F-4D97-AF65-F5344CB8AC3E}">
        <p14:creationId xmlns:p14="http://schemas.microsoft.com/office/powerpoint/2010/main" val="1383166627"/>
      </p:ext>
    </p:extLst>
  </p:cSld>
  <p:clrMapOvr>
    <a:masterClrMapping/>
  </p:clrMapOvr>
  <p:timing>
    <p:tnLst>
      <p:par>
        <p:cTn xmlns:p14="http://schemas.microsoft.com/office/powerpoint/2010/mai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Information About Major Customers</a:t>
            </a:r>
          </a:p>
        </p:txBody>
      </p:sp>
      <p:sp>
        <p:nvSpPr>
          <p:cNvPr id="3" name="Content Placeholder 2"/>
          <p:cNvSpPr>
            <a:spLocks noGrp="1"/>
          </p:cNvSpPr>
          <p:nvPr>
            <p:ph idx="1"/>
          </p:nvPr>
        </p:nvSpPr>
        <p:spPr/>
        <p:txBody>
          <a:bodyPr>
            <a:normAutofit lnSpcReduction="10000"/>
          </a:bodyPr>
          <a:lstStyle/>
          <a:p>
            <a:pPr marL="457200" lvl="1" indent="-457200">
              <a:buFont typeface="Arial" panose="020B0604020202020204" pitchFamily="34" charset="0"/>
              <a:buChar char="•"/>
            </a:pPr>
            <a:r>
              <a:rPr lang="en-US" sz="2800" dirty="0"/>
              <a:t>Helps the financial analysts in providing information concerning the extent to which a company’s prosperity depends on one or more major </a:t>
            </a:r>
            <a:r>
              <a:rPr lang="en-US" sz="2800" dirty="0" smtClean="0"/>
              <a:t>customers </a:t>
            </a:r>
            <a:endParaRPr lang="en-US" sz="2800" dirty="0"/>
          </a:p>
          <a:p>
            <a:pPr marL="457200" lvl="1" indent="-457200">
              <a:buFont typeface="Arial" panose="020B0604020202020204" pitchFamily="34" charset="0"/>
              <a:buChar char="•"/>
            </a:pPr>
            <a:r>
              <a:rPr lang="en-US" sz="2800" dirty="0"/>
              <a:t>If 10% or more of the revenue of an enterprise is derived from transactions with a single customer, the enterprise must disclose that fact, along with:</a:t>
            </a:r>
          </a:p>
          <a:p>
            <a:pPr marL="852487" lvl="2" indent="-514350">
              <a:buFont typeface="+mj-lt"/>
              <a:buAutoNum type="arabicPeriod"/>
            </a:pPr>
            <a:r>
              <a:rPr lang="en-US" dirty="0" smtClean="0"/>
              <a:t>Total </a:t>
            </a:r>
            <a:r>
              <a:rPr lang="en-US" dirty="0"/>
              <a:t>amount of revenue from each such </a:t>
            </a:r>
            <a:r>
              <a:rPr lang="en-US" dirty="0" smtClean="0"/>
              <a:t>customer </a:t>
            </a:r>
            <a:endParaRPr lang="en-US" dirty="0"/>
          </a:p>
          <a:p>
            <a:pPr marL="852487" lvl="2" indent="-514350">
              <a:buFont typeface="+mj-lt"/>
              <a:buAutoNum type="arabicPeriod"/>
            </a:pPr>
            <a:r>
              <a:rPr lang="en-US" dirty="0" smtClean="0"/>
              <a:t>Identity </a:t>
            </a:r>
            <a:r>
              <a:rPr lang="en-US" dirty="0"/>
              <a:t>of the operating segment or segments reporting the </a:t>
            </a:r>
            <a:r>
              <a:rPr lang="en-US" dirty="0" smtClean="0"/>
              <a:t>revenue </a:t>
            </a:r>
            <a:endParaRPr lang="en-US" dirty="0"/>
          </a:p>
          <a:p>
            <a:pPr marL="457200" lvl="1" indent="-457200">
              <a:buFont typeface="Arial" panose="020B0604020202020204" pitchFamily="34" charset="0"/>
              <a:buChar char="•"/>
            </a:pPr>
            <a:endParaRPr lang="en-IN" sz="2800" dirty="0"/>
          </a:p>
          <a:p>
            <a:pPr lvl="1"/>
            <a:endParaRPr lang="en-US" dirty="0"/>
          </a:p>
          <a:p>
            <a:pPr lvl="1"/>
            <a:endParaRPr lang="en-US" dirty="0"/>
          </a:p>
        </p:txBody>
      </p:sp>
      <p:sp>
        <p:nvSpPr>
          <p:cNvPr id="4" name="Title 2"/>
          <p:cNvSpPr txBox="1">
            <a:spLocks/>
          </p:cNvSpPr>
          <p:nvPr/>
        </p:nvSpPr>
        <p:spPr bwMode="auto">
          <a:xfrm>
            <a:off x="8156028" y="119063"/>
            <a:ext cx="972097" cy="363537"/>
          </a:xfrm>
          <a:prstGeom prst="rect">
            <a:avLst/>
          </a:prstGeom>
          <a:noFill/>
          <a:ln>
            <a:noFill/>
          </a:ln>
          <a:extLst/>
        </p:spPr>
        <p:txBody>
          <a:bodyPr anchor="ctr">
            <a:normAutofit fontScale="32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b="1" dirty="0"/>
              <a:t>APPENDIX 3</a:t>
            </a:r>
          </a:p>
        </p:txBody>
      </p:sp>
    </p:spTree>
    <p:extLst>
      <p:ext uri="{BB962C8B-B14F-4D97-AF65-F5344CB8AC3E}">
        <p14:creationId xmlns:p14="http://schemas.microsoft.com/office/powerpoint/2010/main" val="192250883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International Financial Reporting </a:t>
            </a:r>
            <a:r>
              <a:rPr lang="en-US" dirty="0" smtClean="0"/>
              <a:t>Standards: Segment Reporting </a:t>
            </a:r>
            <a:endParaRPr lang="en-US" dirty="0"/>
          </a:p>
        </p:txBody>
      </p:sp>
      <p:sp>
        <p:nvSpPr>
          <p:cNvPr id="3" name="Content Placeholder 2"/>
          <p:cNvSpPr>
            <a:spLocks noGrp="1"/>
          </p:cNvSpPr>
          <p:nvPr>
            <p:ph idx="1"/>
          </p:nvPr>
        </p:nvSpPr>
        <p:spPr>
          <a:xfrm>
            <a:off x="909204" y="1825625"/>
            <a:ext cx="7886700" cy="4502150"/>
          </a:xfrm>
          <a:solidFill>
            <a:srgbClr val="D7E4BD"/>
          </a:solidFill>
        </p:spPr>
        <p:txBody>
          <a:bodyPr/>
          <a:lstStyle/>
          <a:p>
            <a:r>
              <a:rPr lang="en-US" dirty="0" smtClean="0"/>
              <a:t>U.S. GAAP requires </a:t>
            </a:r>
            <a:r>
              <a:rPr lang="en-IN" dirty="0"/>
              <a:t>companies to report information about reported segment profit or loss, including certain revenues and expenses, segment assets, and the basis of </a:t>
            </a:r>
            <a:r>
              <a:rPr lang="en-IN" dirty="0" smtClean="0"/>
              <a:t>measurement</a:t>
            </a:r>
          </a:p>
          <a:p>
            <a:r>
              <a:rPr lang="en-IN" dirty="0" smtClean="0"/>
              <a:t>IFRS </a:t>
            </a:r>
            <a:r>
              <a:rPr lang="en-US" dirty="0"/>
              <a:t>requires that companies also disclose total liabilities of its reportable </a:t>
            </a:r>
            <a:r>
              <a:rPr lang="en-US" dirty="0" smtClean="0"/>
              <a:t>segments in addition to the U.S. GAAP item requirements</a:t>
            </a:r>
            <a:endParaRPr lang="en-US" dirty="0"/>
          </a:p>
        </p:txBody>
      </p:sp>
      <p:sp>
        <p:nvSpPr>
          <p:cNvPr id="5"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LO3-9</a:t>
            </a:r>
          </a:p>
        </p:txBody>
      </p:sp>
    </p:spTree>
    <p:extLst>
      <p:ext uri="{BB962C8B-B14F-4D97-AF65-F5344CB8AC3E}">
        <p14:creationId xmlns:p14="http://schemas.microsoft.com/office/powerpoint/2010/main" val="4165929719"/>
      </p:ext>
    </p:extLst>
  </p:cSld>
  <p:clrMapOvr>
    <a:masterClrMapping/>
  </p:clrMapOvr>
  <p:timing>
    <p:tnLst>
      <p:par>
        <p:cTn xmlns:p14="http://schemas.microsoft.com/office/powerpoint/2010/mai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End of Chapter 3</a:t>
            </a:r>
          </a:p>
        </p:txBody>
      </p:sp>
    </p:spTree>
    <p:extLst>
      <p:ext uri="{BB962C8B-B14F-4D97-AF65-F5344CB8AC3E}">
        <p14:creationId xmlns:p14="http://schemas.microsoft.com/office/powerpoint/2010/main" val="2725251467"/>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solidFill>
            <a:srgbClr val="F2F2F2"/>
          </a:solidFill>
        </p:spPr>
        <p:txBody>
          <a:bodyPr/>
          <a:lstStyle/>
          <a:p>
            <a:pPr marL="0" lvl="0" indent="0">
              <a:spcAft>
                <a:spcPts val="1200"/>
              </a:spcAft>
              <a:buClr>
                <a:srgbClr val="3333CC"/>
              </a:buClr>
              <a:buNone/>
            </a:pPr>
            <a:r>
              <a:rPr lang="en-US" kern="0" dirty="0">
                <a:solidFill>
                  <a:srgbClr val="000000"/>
                </a:solidFill>
              </a:rPr>
              <a:t>Which of the following is a subclassification of assets </a:t>
            </a:r>
            <a:r>
              <a:rPr lang="en-US" kern="0" dirty="0" smtClean="0">
                <a:solidFill>
                  <a:srgbClr val="000000"/>
                </a:solidFill>
              </a:rPr>
              <a:t>in </a:t>
            </a:r>
            <a:r>
              <a:rPr lang="en-US" kern="0" dirty="0">
                <a:solidFill>
                  <a:srgbClr val="000000"/>
                </a:solidFill>
              </a:rPr>
              <a:t>the balance </a:t>
            </a:r>
            <a:r>
              <a:rPr lang="en-US" kern="0" dirty="0" smtClean="0">
                <a:solidFill>
                  <a:srgbClr val="000000"/>
                </a:solidFill>
              </a:rPr>
              <a:t>sheet</a:t>
            </a:r>
            <a:r>
              <a:rPr lang="en-US" kern="0" dirty="0">
                <a:solidFill>
                  <a:srgbClr val="000000"/>
                </a:solidFill>
              </a:rPr>
              <a:t>?</a:t>
            </a:r>
          </a:p>
          <a:p>
            <a:pPr marL="514350" lvl="0" indent="-514350">
              <a:buFont typeface="+mj-lt"/>
              <a:buAutoNum type="alphaLcPeriod"/>
            </a:pPr>
            <a:r>
              <a:rPr lang="en-US" kern="0" dirty="0" smtClean="0">
                <a:solidFill>
                  <a:srgbClr val="000000"/>
                </a:solidFill>
              </a:rPr>
              <a:t>Cash </a:t>
            </a:r>
            <a:r>
              <a:rPr lang="en-US" kern="0" dirty="0">
                <a:solidFill>
                  <a:srgbClr val="000000"/>
                </a:solidFill>
              </a:rPr>
              <a:t>and cash </a:t>
            </a:r>
            <a:r>
              <a:rPr lang="en-US" kern="0" dirty="0" smtClean="0">
                <a:solidFill>
                  <a:srgbClr val="000000"/>
                </a:solidFill>
              </a:rPr>
              <a:t>equivalents</a:t>
            </a:r>
            <a:endParaRPr lang="en-US" kern="0" dirty="0">
              <a:solidFill>
                <a:srgbClr val="000000"/>
              </a:solidFill>
            </a:endParaRPr>
          </a:p>
          <a:p>
            <a:pPr marL="514350" lvl="0" indent="-514350">
              <a:buFont typeface="+mj-lt"/>
              <a:buAutoNum type="alphaLcPeriod"/>
            </a:pPr>
            <a:r>
              <a:rPr lang="en-US" kern="0" dirty="0" smtClean="0">
                <a:solidFill>
                  <a:srgbClr val="000000"/>
                </a:solidFill>
              </a:rPr>
              <a:t>Revenue</a:t>
            </a:r>
            <a:endParaRPr lang="en-US" kern="0" dirty="0">
              <a:solidFill>
                <a:srgbClr val="000000"/>
              </a:solidFill>
            </a:endParaRPr>
          </a:p>
          <a:p>
            <a:pPr marL="514350" lvl="0" indent="-514350">
              <a:buFont typeface="+mj-lt"/>
              <a:buAutoNum type="alphaLcPeriod"/>
            </a:pPr>
            <a:r>
              <a:rPr lang="en-US" kern="0" dirty="0" smtClean="0">
                <a:solidFill>
                  <a:srgbClr val="000000"/>
                </a:solidFill>
              </a:rPr>
              <a:t>Current assets</a:t>
            </a:r>
            <a:endParaRPr lang="en-US" kern="0" dirty="0">
              <a:solidFill>
                <a:srgbClr val="000000"/>
              </a:solidFill>
            </a:endParaRPr>
          </a:p>
          <a:p>
            <a:pPr marL="514350" lvl="0" indent="-514350">
              <a:buFont typeface="+mj-lt"/>
              <a:buAutoNum type="alphaLcPeriod"/>
            </a:pPr>
            <a:r>
              <a:rPr lang="en-US" kern="0" dirty="0" smtClean="0">
                <a:solidFill>
                  <a:srgbClr val="000000"/>
                </a:solidFill>
              </a:rPr>
              <a:t>Disposable assets</a:t>
            </a:r>
            <a:endParaRPr lang="en-US" kern="0" dirty="0">
              <a:solidFill>
                <a:srgbClr val="000000"/>
              </a:solidFill>
              <a:latin typeface="Tahoma"/>
            </a:endParaRPr>
          </a:p>
          <a:p>
            <a:pPr marL="0" indent="0">
              <a:buNone/>
            </a:pPr>
            <a:endParaRPr lang="en-US"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LO3-1</a:t>
            </a:r>
          </a:p>
        </p:txBody>
      </p:sp>
      <p:sp>
        <p:nvSpPr>
          <p:cNvPr id="11" name="Oval 10"/>
          <p:cNvSpPr/>
          <p:nvPr/>
        </p:nvSpPr>
        <p:spPr bwMode="auto">
          <a:xfrm>
            <a:off x="766103" y="3610998"/>
            <a:ext cx="381000" cy="371473"/>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2" name="Title 1"/>
          <p:cNvSpPr>
            <a:spLocks noGrp="1"/>
          </p:cNvSpPr>
          <p:nvPr>
            <p:ph type="title"/>
          </p:nvPr>
        </p:nvSpPr>
        <p:spPr/>
        <p:txBody>
          <a:bodyPr>
            <a:normAutofit/>
          </a:bodyPr>
          <a:lstStyle/>
          <a:p>
            <a:pPr algn="ctr"/>
            <a:r>
              <a:rPr lang="en-US" altLang="en-US" sz="3200" b="1" dirty="0"/>
              <a:t>Concept </a:t>
            </a:r>
            <a:r>
              <a:rPr lang="en-US" altLang="en-US" sz="3200" b="1" dirty="0" smtClean="0"/>
              <a:t>Check: Balance Sheet Classification</a:t>
            </a:r>
            <a:endParaRPr lang="en-US" sz="3200" b="1" dirty="0"/>
          </a:p>
        </p:txBody>
      </p:sp>
      <p:sp>
        <p:nvSpPr>
          <p:cNvPr id="6" name="TextBox 5"/>
          <p:cNvSpPr txBox="1"/>
          <p:nvPr/>
        </p:nvSpPr>
        <p:spPr>
          <a:xfrm>
            <a:off x="910536" y="4920970"/>
            <a:ext cx="7852464" cy="1477328"/>
          </a:xfrm>
          <a:prstGeom prst="rect">
            <a:avLst/>
          </a:prstGeom>
          <a:solidFill>
            <a:srgbClr val="FDEADA"/>
          </a:solidFill>
          <a:ln w="6350">
            <a:solidFill>
              <a:srgbClr val="000000"/>
            </a:solidFill>
          </a:ln>
        </p:spPr>
        <p:txBody>
          <a:bodyPr wrap="square" rtlCol="0">
            <a:spAutoFit/>
          </a:bodyPr>
          <a:lstStyle/>
          <a:p>
            <a:pPr marL="0" marR="0" lvl="0" indent="0" defTabSz="914400" eaLnBrk="0" fontAlgn="auto" latinLnBrk="0" hangingPunct="0">
              <a:lnSpc>
                <a:spcPct val="100000"/>
              </a:lnSpc>
              <a:spcBef>
                <a:spcPts val="0"/>
              </a:spcBef>
              <a:spcAft>
                <a:spcPts val="0"/>
              </a:spcAft>
              <a:buClrTx/>
              <a:buSzTx/>
              <a:buFontTx/>
              <a:buNone/>
              <a:tabLst/>
              <a:defRPr/>
            </a:pPr>
            <a:r>
              <a:rPr kumimoji="0" lang="en-US" b="0" i="0" u="none" strike="noStrike" kern="0" cap="none" spc="0" normalizeH="0" baseline="0" noProof="0" dirty="0" smtClean="0">
                <a:ln>
                  <a:noFill/>
                </a:ln>
                <a:solidFill>
                  <a:srgbClr val="000000"/>
                </a:solidFill>
                <a:effectLst/>
                <a:uLnTx/>
                <a:uFillTx/>
                <a:latin typeface="+mn-lt"/>
                <a:cs typeface="+mn-cs"/>
              </a:rPr>
              <a:t>The correct answer is </a:t>
            </a:r>
            <a:r>
              <a:rPr kumimoji="0" lang="en-US" b="0" i="1" u="none" strike="noStrike" kern="0" cap="none" spc="0" normalizeH="0" baseline="0" noProof="0" dirty="0" smtClean="0">
                <a:ln>
                  <a:noFill/>
                </a:ln>
                <a:solidFill>
                  <a:srgbClr val="000000"/>
                </a:solidFill>
                <a:effectLst/>
                <a:uLnTx/>
                <a:uFillTx/>
                <a:latin typeface="+mn-lt"/>
                <a:cs typeface="+mn-cs"/>
              </a:rPr>
              <a:t>c</a:t>
            </a:r>
            <a:r>
              <a:rPr kumimoji="0" lang="en-US" b="0" u="none" strike="noStrike" kern="0" cap="none" spc="0" normalizeH="0" baseline="0" noProof="0" dirty="0" smtClean="0">
                <a:ln>
                  <a:noFill/>
                </a:ln>
                <a:solidFill>
                  <a:srgbClr val="000000"/>
                </a:solidFill>
                <a:effectLst/>
                <a:uLnTx/>
                <a:uFillTx/>
                <a:latin typeface="+mn-lt"/>
                <a:cs typeface="+mn-cs"/>
              </a:rPr>
              <a:t>. Current </a:t>
            </a:r>
            <a:r>
              <a:rPr kumimoji="0" lang="en-US" b="0" i="0" u="none" strike="noStrike" kern="0" cap="none" spc="0" normalizeH="0" baseline="0" noProof="0" dirty="0">
                <a:ln>
                  <a:noFill/>
                </a:ln>
                <a:solidFill>
                  <a:srgbClr val="000000"/>
                </a:solidFill>
                <a:effectLst/>
                <a:uLnTx/>
                <a:uFillTx/>
                <a:latin typeface="+mn-lt"/>
                <a:cs typeface="+mn-cs"/>
              </a:rPr>
              <a:t>assets are the first subclassification</a:t>
            </a:r>
            <a:r>
              <a:rPr kumimoji="0" lang="en-US" b="0" i="0" u="none" strike="noStrike" kern="0" cap="none" spc="0" normalizeH="0" noProof="0" dirty="0">
                <a:ln>
                  <a:noFill/>
                </a:ln>
                <a:solidFill>
                  <a:srgbClr val="000000"/>
                </a:solidFill>
                <a:effectLst/>
                <a:uLnTx/>
                <a:uFillTx/>
                <a:latin typeface="+mn-lt"/>
                <a:cs typeface="+mn-cs"/>
              </a:rPr>
              <a:t> of assets presented </a:t>
            </a:r>
            <a:r>
              <a:rPr kumimoji="0" lang="en-US" b="0" i="0" u="none" strike="noStrike" kern="0" cap="none" spc="0" normalizeH="0" noProof="0" dirty="0" smtClean="0">
                <a:ln>
                  <a:noFill/>
                </a:ln>
                <a:solidFill>
                  <a:srgbClr val="000000"/>
                </a:solidFill>
                <a:effectLst/>
                <a:uLnTx/>
                <a:uFillTx/>
                <a:latin typeface="+mn-lt"/>
                <a:cs typeface="+mn-cs"/>
              </a:rPr>
              <a:t>in </a:t>
            </a:r>
            <a:r>
              <a:rPr kumimoji="0" lang="en-US" b="0" i="0" u="none" strike="noStrike" kern="0" cap="none" spc="0" normalizeH="0" noProof="0" dirty="0">
                <a:ln>
                  <a:noFill/>
                </a:ln>
                <a:solidFill>
                  <a:srgbClr val="000000"/>
                </a:solidFill>
                <a:effectLst/>
                <a:uLnTx/>
                <a:uFillTx/>
                <a:latin typeface="+mn-lt"/>
                <a:cs typeface="+mn-cs"/>
              </a:rPr>
              <a:t>the balance sheet. Cash and cash equivalents are reported within the category of current assets. Revenue is reported </a:t>
            </a:r>
            <a:r>
              <a:rPr kumimoji="0" lang="en-US" b="0" i="0" u="none" strike="noStrike" kern="0" cap="none" spc="0" normalizeH="0" noProof="0" dirty="0" smtClean="0">
                <a:ln>
                  <a:noFill/>
                </a:ln>
                <a:solidFill>
                  <a:srgbClr val="000000"/>
                </a:solidFill>
                <a:effectLst/>
                <a:uLnTx/>
                <a:uFillTx/>
                <a:latin typeface="+mn-lt"/>
                <a:cs typeface="+mn-cs"/>
              </a:rPr>
              <a:t>in </a:t>
            </a:r>
            <a:r>
              <a:rPr kumimoji="0" lang="en-US" b="0" i="0" u="none" strike="noStrike" kern="0" cap="none" spc="0" normalizeH="0" noProof="0" dirty="0">
                <a:ln>
                  <a:noFill/>
                </a:ln>
                <a:solidFill>
                  <a:srgbClr val="000000"/>
                </a:solidFill>
                <a:effectLst/>
                <a:uLnTx/>
                <a:uFillTx/>
                <a:latin typeface="+mn-lt"/>
                <a:cs typeface="+mn-cs"/>
              </a:rPr>
              <a:t>the income statement rather than the balance sheet. </a:t>
            </a:r>
            <a:r>
              <a:rPr lang="en-US" kern="0" dirty="0">
                <a:solidFill>
                  <a:srgbClr val="000000"/>
                </a:solidFill>
                <a:latin typeface="+mn-lt"/>
                <a:cs typeface="+mn-cs"/>
              </a:rPr>
              <a:t>Although companies may dispose of many assets at will, accountants do not classify assets as “disposable.”</a:t>
            </a:r>
            <a:endParaRPr kumimoji="0" lang="en-US" b="0" i="0" u="none" strike="noStrike" kern="0" cap="none" spc="0" normalizeH="0" baseline="0" noProof="0" dirty="0">
              <a:ln>
                <a:noFill/>
              </a:ln>
              <a:solidFill>
                <a:srgbClr val="000000"/>
              </a:solidFill>
              <a:effectLst/>
              <a:uLnTx/>
              <a:uFillTx/>
              <a:latin typeface="+mn-lt"/>
              <a:cs typeface="+mn-cs"/>
            </a:endParaRPr>
          </a:p>
        </p:txBody>
      </p:sp>
    </p:spTree>
    <p:extLst>
      <p:ext uri="{BB962C8B-B14F-4D97-AF65-F5344CB8AC3E}">
        <p14:creationId xmlns:p14="http://schemas.microsoft.com/office/powerpoint/2010/main" val="4260641312"/>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14:bounceEnd="20000">
                                          <p:cBhvr additive="base">
                                            <p:cTn id="7" dur="2000" fill="hold"/>
                                            <p:tgtEl>
                                              <p:spTgt spid="11"/>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11"/>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6"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2000" fill="hold"/>
                                            <p:tgtEl>
                                              <p:spTgt spid="11"/>
                                            </p:tgtEl>
                                            <p:attrNameLst>
                                              <p:attrName>ppt_x</p:attrName>
                                            </p:attrNameLst>
                                          </p:cBhvr>
                                          <p:tavLst>
                                            <p:tav tm="0">
                                              <p:val>
                                                <p:strVal val="1+#ppt_w/2"/>
                                              </p:val>
                                            </p:tav>
                                            <p:tav tm="100000">
                                              <p:val>
                                                <p:strVal val="#ppt_x"/>
                                              </p:val>
                                            </p:tav>
                                          </p:tavLst>
                                        </p:anim>
                                        <p:anim calcmode="lin" valueType="num">
                                          <p:cBhvr additive="base">
                                            <p:cTn id="8" dur="2000" fill="hold"/>
                                            <p:tgtEl>
                                              <p:spTgt spid="11"/>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6" grpId="0" animBg="1"/>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Down Arrow 13"/>
          <p:cNvSpPr/>
          <p:nvPr/>
        </p:nvSpPr>
        <p:spPr>
          <a:xfrm>
            <a:off x="4733678" y="4963587"/>
            <a:ext cx="219321" cy="320040"/>
          </a:xfrm>
          <a:prstGeom prst="downArrow">
            <a:avLst/>
          </a:prstGeom>
          <a:solidFill>
            <a:srgbClr val="434547"/>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p:txBody>
          <a:bodyPr>
            <a:normAutofit/>
          </a:bodyPr>
          <a:lstStyle/>
          <a:p>
            <a:pPr algn="ctr"/>
            <a:r>
              <a:rPr lang="en-US" dirty="0" smtClean="0"/>
              <a:t>Current Assets</a:t>
            </a:r>
            <a:endParaRPr lang="en-US" dirty="0"/>
          </a:p>
        </p:txBody>
      </p:sp>
      <p:sp>
        <p:nvSpPr>
          <p:cNvPr id="3" name="Content Placeholder 2"/>
          <p:cNvSpPr>
            <a:spLocks noGrp="1"/>
          </p:cNvSpPr>
          <p:nvPr>
            <p:ph idx="1"/>
          </p:nvPr>
        </p:nvSpPr>
        <p:spPr>
          <a:xfrm>
            <a:off x="761999" y="1200150"/>
            <a:ext cx="8013600" cy="5302251"/>
          </a:xfrm>
        </p:spPr>
        <p:txBody>
          <a:bodyPr>
            <a:normAutofit/>
          </a:bodyPr>
          <a:lstStyle/>
          <a:p>
            <a:pPr marL="228600" lvl="2">
              <a:spcBef>
                <a:spcPts val="1000"/>
              </a:spcBef>
            </a:pPr>
            <a:r>
              <a:rPr lang="en-IN" sz="2600" dirty="0" smtClean="0"/>
              <a:t>Current assets are those assets expected to be converted to cash within the coming year </a:t>
            </a:r>
            <a:r>
              <a:rPr lang="en-US" sz="2600" dirty="0" smtClean="0"/>
              <a:t>or within the normal operating cycle of the business if that’s longer than one year</a:t>
            </a:r>
            <a:endParaRPr lang="en-IN" sz="2600" dirty="0" smtClean="0"/>
          </a:p>
          <a:p>
            <a:pPr marL="914400" lvl="2" indent="0">
              <a:lnSpc>
                <a:spcPct val="80000"/>
              </a:lnSpc>
              <a:buNone/>
            </a:pPr>
            <a:endParaRPr lang="en-IN" dirty="0" smtClean="0"/>
          </a:p>
          <a:p>
            <a:pPr lvl="1">
              <a:lnSpc>
                <a:spcPct val="80000"/>
              </a:lnSpc>
            </a:pPr>
            <a:endParaRPr lang="en-US" b="1" dirty="0" smtClean="0"/>
          </a:p>
          <a:p>
            <a:pPr lvl="1">
              <a:lnSpc>
                <a:spcPct val="80000"/>
              </a:lnSpc>
            </a:pPr>
            <a:endParaRPr lang="en-US"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smtClean="0"/>
              <a:t>LO3-2</a:t>
            </a:r>
            <a:endParaRPr lang="en-IN" dirty="0"/>
          </a:p>
        </p:txBody>
      </p:sp>
      <p:sp>
        <p:nvSpPr>
          <p:cNvPr id="5" name="Rectangle 4"/>
          <p:cNvSpPr/>
          <p:nvPr/>
        </p:nvSpPr>
        <p:spPr>
          <a:xfrm>
            <a:off x="2217405" y="3441529"/>
            <a:ext cx="5304549" cy="429884"/>
          </a:xfrm>
          <a:prstGeom prst="rect">
            <a:avLst/>
          </a:prstGeom>
          <a:solidFill>
            <a:srgbClr val="C2DDF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200" dirty="0">
                <a:solidFill>
                  <a:schemeClr val="tx1"/>
                </a:solidFill>
              </a:rPr>
              <a:t>Use</a:t>
            </a:r>
            <a:r>
              <a:rPr lang="en-IN" sz="2200" dirty="0">
                <a:solidFill>
                  <a:srgbClr val="000000"/>
                </a:solidFill>
              </a:rPr>
              <a:t> </a:t>
            </a:r>
            <a:r>
              <a:rPr lang="en-IN" sz="2200" b="1" dirty="0" smtClean="0">
                <a:solidFill>
                  <a:srgbClr val="C00000"/>
                </a:solidFill>
              </a:rPr>
              <a:t>cash</a:t>
            </a:r>
            <a:r>
              <a:rPr lang="en-IN" sz="2200" dirty="0" smtClean="0">
                <a:solidFill>
                  <a:schemeClr val="tx1"/>
                </a:solidFill>
              </a:rPr>
              <a:t> to </a:t>
            </a:r>
            <a:r>
              <a:rPr lang="en-IN" sz="2200" dirty="0">
                <a:solidFill>
                  <a:schemeClr val="tx1"/>
                </a:solidFill>
              </a:rPr>
              <a:t>acquire </a:t>
            </a:r>
            <a:r>
              <a:rPr lang="en-IN" sz="2200" dirty="0" smtClean="0">
                <a:solidFill>
                  <a:schemeClr val="tx1"/>
                </a:solidFill>
              </a:rPr>
              <a:t>inventory</a:t>
            </a:r>
            <a:endParaRPr lang="en-US" sz="2200" dirty="0">
              <a:solidFill>
                <a:schemeClr val="tx1"/>
              </a:solidFill>
            </a:endParaRPr>
          </a:p>
        </p:txBody>
      </p:sp>
      <p:sp>
        <p:nvSpPr>
          <p:cNvPr id="6" name="Rectangle 5"/>
          <p:cNvSpPr/>
          <p:nvPr/>
        </p:nvSpPr>
        <p:spPr>
          <a:xfrm>
            <a:off x="2226183" y="4458126"/>
            <a:ext cx="5304549" cy="391762"/>
          </a:xfrm>
          <a:prstGeom prst="rect">
            <a:avLst/>
          </a:prstGeom>
          <a:solidFill>
            <a:srgbClr val="C2DDF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200" dirty="0" smtClean="0">
                <a:solidFill>
                  <a:schemeClr val="tx1"/>
                </a:solidFill>
              </a:rPr>
              <a:t>Prepare inventory for sale to customers</a:t>
            </a:r>
            <a:endParaRPr lang="en-US" sz="2200" dirty="0">
              <a:solidFill>
                <a:schemeClr val="tx1"/>
              </a:solidFill>
            </a:endParaRPr>
          </a:p>
        </p:txBody>
      </p:sp>
      <p:sp>
        <p:nvSpPr>
          <p:cNvPr id="7" name="Rectangle 6"/>
          <p:cNvSpPr/>
          <p:nvPr/>
        </p:nvSpPr>
        <p:spPr>
          <a:xfrm>
            <a:off x="2143998" y="5371557"/>
            <a:ext cx="5304549" cy="391762"/>
          </a:xfrm>
          <a:prstGeom prst="rect">
            <a:avLst/>
          </a:prstGeom>
          <a:solidFill>
            <a:srgbClr val="C2DDF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200" dirty="0">
                <a:solidFill>
                  <a:schemeClr val="tx1"/>
                </a:solidFill>
              </a:rPr>
              <a:t>Deliver </a:t>
            </a:r>
            <a:r>
              <a:rPr lang="en-IN" sz="2200" dirty="0" smtClean="0">
                <a:solidFill>
                  <a:schemeClr val="tx1"/>
                </a:solidFill>
              </a:rPr>
              <a:t>inventory to customers</a:t>
            </a:r>
            <a:endParaRPr lang="en-US" sz="2200" dirty="0">
              <a:solidFill>
                <a:schemeClr val="tx1"/>
              </a:solidFill>
            </a:endParaRPr>
          </a:p>
        </p:txBody>
      </p:sp>
      <p:sp>
        <p:nvSpPr>
          <p:cNvPr id="8" name="Rectangle 7"/>
          <p:cNvSpPr/>
          <p:nvPr/>
        </p:nvSpPr>
        <p:spPr>
          <a:xfrm>
            <a:off x="2143998" y="6183085"/>
            <a:ext cx="5304549" cy="381717"/>
          </a:xfrm>
          <a:prstGeom prst="rect">
            <a:avLst/>
          </a:prstGeom>
          <a:solidFill>
            <a:srgbClr val="C2DDF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200" dirty="0">
                <a:solidFill>
                  <a:schemeClr val="tx1"/>
                </a:solidFill>
              </a:rPr>
              <a:t>Collect </a:t>
            </a:r>
            <a:r>
              <a:rPr lang="en-IN" sz="2200" b="1" dirty="0" smtClean="0">
                <a:solidFill>
                  <a:srgbClr val="C00000"/>
                </a:solidFill>
              </a:rPr>
              <a:t>cash</a:t>
            </a:r>
            <a:r>
              <a:rPr lang="en-IN" sz="2200" dirty="0" smtClean="0">
                <a:solidFill>
                  <a:schemeClr val="tx1"/>
                </a:solidFill>
              </a:rPr>
              <a:t> </a:t>
            </a:r>
            <a:r>
              <a:rPr lang="en-IN" sz="2200" dirty="0">
                <a:solidFill>
                  <a:schemeClr val="tx1"/>
                </a:solidFill>
              </a:rPr>
              <a:t>from </a:t>
            </a:r>
            <a:r>
              <a:rPr lang="en-IN" sz="2200" dirty="0" smtClean="0">
                <a:solidFill>
                  <a:schemeClr val="tx1"/>
                </a:solidFill>
              </a:rPr>
              <a:t>customers</a:t>
            </a:r>
            <a:endParaRPr lang="en-US" sz="2200" dirty="0">
              <a:solidFill>
                <a:schemeClr val="tx1"/>
              </a:solidFill>
            </a:endParaRPr>
          </a:p>
        </p:txBody>
      </p:sp>
      <p:sp>
        <p:nvSpPr>
          <p:cNvPr id="9" name="Oval 8"/>
          <p:cNvSpPr/>
          <p:nvPr/>
        </p:nvSpPr>
        <p:spPr>
          <a:xfrm>
            <a:off x="1558735" y="3443742"/>
            <a:ext cx="439387" cy="463138"/>
          </a:xfrm>
          <a:prstGeom prst="ellipse">
            <a:avLst/>
          </a:prstGeom>
          <a:solidFill>
            <a:srgbClr val="00437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1</a:t>
            </a:r>
            <a:endParaRPr lang="en-US" dirty="0"/>
          </a:p>
        </p:txBody>
      </p:sp>
      <p:sp>
        <p:nvSpPr>
          <p:cNvPr id="10" name="Oval 9"/>
          <p:cNvSpPr/>
          <p:nvPr/>
        </p:nvSpPr>
        <p:spPr>
          <a:xfrm>
            <a:off x="1558735" y="4464885"/>
            <a:ext cx="439387" cy="463138"/>
          </a:xfrm>
          <a:prstGeom prst="ellipse">
            <a:avLst/>
          </a:prstGeom>
          <a:solidFill>
            <a:srgbClr val="00437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rPr>
              <a:t>2</a:t>
            </a:r>
            <a:endParaRPr lang="en-US" dirty="0">
              <a:solidFill>
                <a:schemeClr val="bg1"/>
              </a:solidFill>
            </a:endParaRPr>
          </a:p>
        </p:txBody>
      </p:sp>
      <p:sp>
        <p:nvSpPr>
          <p:cNvPr id="11" name="Oval 10"/>
          <p:cNvSpPr/>
          <p:nvPr/>
        </p:nvSpPr>
        <p:spPr>
          <a:xfrm>
            <a:off x="1558735" y="5335869"/>
            <a:ext cx="439387" cy="463138"/>
          </a:xfrm>
          <a:prstGeom prst="ellipse">
            <a:avLst/>
          </a:prstGeom>
          <a:solidFill>
            <a:srgbClr val="00437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rPr>
              <a:t>3</a:t>
            </a:r>
            <a:endParaRPr lang="en-US" dirty="0">
              <a:solidFill>
                <a:schemeClr val="bg1"/>
              </a:solidFill>
            </a:endParaRPr>
          </a:p>
        </p:txBody>
      </p:sp>
      <p:sp>
        <p:nvSpPr>
          <p:cNvPr id="12" name="Oval 11"/>
          <p:cNvSpPr/>
          <p:nvPr/>
        </p:nvSpPr>
        <p:spPr>
          <a:xfrm>
            <a:off x="1558735" y="6142374"/>
            <a:ext cx="439387" cy="463138"/>
          </a:xfrm>
          <a:prstGeom prst="ellipse">
            <a:avLst/>
          </a:prstGeom>
          <a:solidFill>
            <a:srgbClr val="00437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rPr>
              <a:t>4</a:t>
            </a:r>
            <a:endParaRPr lang="en-US" dirty="0">
              <a:solidFill>
                <a:schemeClr val="bg1"/>
              </a:solidFill>
            </a:endParaRPr>
          </a:p>
        </p:txBody>
      </p:sp>
      <p:sp>
        <p:nvSpPr>
          <p:cNvPr id="13" name="Down Arrow 12"/>
          <p:cNvSpPr/>
          <p:nvPr/>
        </p:nvSpPr>
        <p:spPr>
          <a:xfrm>
            <a:off x="4759951" y="4056840"/>
            <a:ext cx="219456" cy="320040"/>
          </a:xfrm>
          <a:prstGeom prst="downArrow">
            <a:avLst/>
          </a:prstGeom>
          <a:solidFill>
            <a:srgbClr val="434547"/>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Down Arrow 14"/>
          <p:cNvSpPr/>
          <p:nvPr/>
        </p:nvSpPr>
        <p:spPr>
          <a:xfrm>
            <a:off x="4741422" y="5844565"/>
            <a:ext cx="219321" cy="315792"/>
          </a:xfrm>
          <a:prstGeom prst="downArrow">
            <a:avLst/>
          </a:prstGeom>
          <a:solidFill>
            <a:srgbClr val="434547"/>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6"/>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rcRect l="1" r="36994"/>
          <a:stretch/>
        </p:blipFill>
        <p:spPr bwMode="auto">
          <a:xfrm>
            <a:off x="7568181" y="3578695"/>
            <a:ext cx="836117" cy="27697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7" name="Rectangle 16"/>
          <p:cNvSpPr/>
          <p:nvPr/>
        </p:nvSpPr>
        <p:spPr>
          <a:xfrm>
            <a:off x="1267181" y="2877805"/>
            <a:ext cx="6936177" cy="429884"/>
          </a:xfrm>
          <a:prstGeom prst="rect">
            <a:avLst/>
          </a:prstGeom>
          <a:solidFill>
            <a:schemeClr val="bg1">
              <a:lumMod val="9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rgbClr val="003399"/>
                </a:solidFill>
              </a:rPr>
              <a:t>Operating Cycle of a Typical Manufacturing Company</a:t>
            </a:r>
            <a:endParaRPr lang="en-US" sz="2200" dirty="0">
              <a:solidFill>
                <a:srgbClr val="003399"/>
              </a:solidFill>
            </a:endParaRPr>
          </a:p>
        </p:txBody>
      </p:sp>
      <p:sp>
        <p:nvSpPr>
          <p:cNvPr id="18" name="Rectangle 17"/>
          <p:cNvSpPr/>
          <p:nvPr/>
        </p:nvSpPr>
        <p:spPr>
          <a:xfrm>
            <a:off x="1058779" y="2744477"/>
            <a:ext cx="7277844" cy="3896139"/>
          </a:xfrm>
          <a:prstGeom prst="rect">
            <a:avLst/>
          </a:pr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53861760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par>
                          <p:cTn id="16" fill="hold">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500"/>
                                        <p:tgtEl>
                                          <p:spTgt spid="13"/>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fade">
                                      <p:cBhvr>
                                        <p:cTn id="33" dur="500"/>
                                        <p:tgtEl>
                                          <p:spTgt spid="6"/>
                                        </p:tgtEl>
                                      </p:cBhvr>
                                    </p:animEffect>
                                  </p:childTnLst>
                                </p:cTn>
                              </p:par>
                            </p:childTnLst>
                          </p:cTn>
                        </p:par>
                        <p:par>
                          <p:cTn id="34" fill="hold">
                            <p:stCondLst>
                              <p:cond delay="2000"/>
                            </p:stCondLst>
                            <p:childTnLst>
                              <p:par>
                                <p:cTn id="35" presetID="10" presetClass="entr" presetSubtype="0"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childTnLst>
                          </p:cTn>
                        </p:par>
                        <p:par>
                          <p:cTn id="38" fill="hold">
                            <p:stCondLst>
                              <p:cond delay="2500"/>
                            </p:stCondLst>
                            <p:childTnLst>
                              <p:par>
                                <p:cTn id="39" presetID="10" presetClass="entr" presetSubtype="0"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500"/>
                                        <p:tgtEl>
                                          <p:spTgt spid="11"/>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fade">
                                      <p:cBhvr>
                                        <p:cTn id="44" dur="500"/>
                                        <p:tgtEl>
                                          <p:spTgt spid="7"/>
                                        </p:tgtEl>
                                      </p:cBhvr>
                                    </p:animEffect>
                                  </p:childTnLst>
                                </p:cTn>
                              </p:par>
                            </p:childTnLst>
                          </p:cTn>
                        </p:par>
                        <p:par>
                          <p:cTn id="45" fill="hold">
                            <p:stCondLst>
                              <p:cond delay="3000"/>
                            </p:stCondLst>
                            <p:childTnLst>
                              <p:par>
                                <p:cTn id="46" presetID="10" presetClass="entr" presetSubtype="0" fill="hold" grpId="0" nodeType="after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fade">
                                      <p:cBhvr>
                                        <p:cTn id="48" dur="500"/>
                                        <p:tgtEl>
                                          <p:spTgt spid="15"/>
                                        </p:tgtEl>
                                      </p:cBhvr>
                                    </p:animEffect>
                                  </p:childTnLst>
                                </p:cTn>
                              </p:par>
                            </p:childTnLst>
                          </p:cTn>
                        </p:par>
                        <p:par>
                          <p:cTn id="49" fill="hold">
                            <p:stCondLst>
                              <p:cond delay="3500"/>
                            </p:stCondLst>
                            <p:childTnLst>
                              <p:par>
                                <p:cTn id="50" presetID="10" presetClass="entr" presetSubtype="0" fill="hold" grpId="0" nodeType="after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fade">
                                      <p:cBhvr>
                                        <p:cTn id="52" dur="500"/>
                                        <p:tgtEl>
                                          <p:spTgt spid="12"/>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8"/>
                                        </p:tgtEl>
                                        <p:attrNameLst>
                                          <p:attrName>style.visibility</p:attrName>
                                        </p:attrNameLst>
                                      </p:cBhvr>
                                      <p:to>
                                        <p:strVal val="visible"/>
                                      </p:to>
                                    </p:set>
                                    <p:animEffect transition="in" filter="fade">
                                      <p:cBhvr>
                                        <p:cTn id="55" dur="500"/>
                                        <p:tgtEl>
                                          <p:spTgt spid="8"/>
                                        </p:tgtEl>
                                      </p:cBhvr>
                                    </p:animEffect>
                                  </p:childTnLst>
                                </p:cTn>
                              </p:par>
                            </p:childTnLst>
                          </p:cTn>
                        </p:par>
                        <p:par>
                          <p:cTn id="56" fill="hold">
                            <p:stCondLst>
                              <p:cond delay="4000"/>
                            </p:stCondLst>
                            <p:childTnLst>
                              <p:par>
                                <p:cTn id="57" presetID="10" presetClass="entr" presetSubtype="0" fill="hold" nodeType="after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fade">
                                      <p:cBhvr>
                                        <p:cTn id="5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5" grpId="0" animBg="1"/>
      <p:bldP spid="6" grpId="0" animBg="1"/>
      <p:bldP spid="7" grpId="0" animBg="1"/>
      <p:bldP spid="8" grpId="0" animBg="1"/>
      <p:bldP spid="9" grpId="0" animBg="1"/>
      <p:bldP spid="10" grpId="0" animBg="1"/>
      <p:bldP spid="11" grpId="0" animBg="1"/>
      <p:bldP spid="12" grpId="0" animBg="1"/>
      <p:bldP spid="13" grpId="0" animBg="1"/>
      <p:bldP spid="15" grpId="0" animBg="1"/>
      <p:bldP spid="17" grpId="0" animBg="1"/>
      <p:bldP spid="18" grpId="0" animBg="1"/>
    </p:bldLst>
  </p:timing>
</p:sld>
</file>

<file path=ppt/theme/theme1.xml><?xml version="1.0" encoding="utf-8"?>
<a:theme xmlns:a="http://schemas.openxmlformats.org/drawingml/2006/main" name="SSN_8e_Ch3">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SSN_8e_Ch3</Template>
  <TotalTime>20478</TotalTime>
  <Words>13904</Words>
  <Application>Microsoft Macintosh PowerPoint</Application>
  <PresentationFormat>On-screen Show (4:3)</PresentationFormat>
  <Paragraphs>1247</Paragraphs>
  <Slides>72</Slides>
  <Notes>71</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72</vt:i4>
      </vt:variant>
    </vt:vector>
  </HeadingPairs>
  <TitlesOfParts>
    <vt:vector size="74" baseType="lpstr">
      <vt:lpstr>SSN_8e_Ch3</vt:lpstr>
      <vt:lpstr>Worksheet</vt:lpstr>
      <vt:lpstr>Chapter 3</vt:lpstr>
      <vt:lpstr>Balance Sheet</vt:lpstr>
      <vt:lpstr>Balance Sheet Example: Asset Section</vt:lpstr>
      <vt:lpstr>Balance Sheet Example Continued: Liabilities and Shareholders’ Equity Sections</vt:lpstr>
      <vt:lpstr>Balance Sheet: Usefulness</vt:lpstr>
      <vt:lpstr>Balance Sheet Limitations</vt:lpstr>
      <vt:lpstr>Classification of Elements within a Balance Sheet</vt:lpstr>
      <vt:lpstr>Concept Check: Balance Sheet Classification</vt:lpstr>
      <vt:lpstr>Current Assets</vt:lpstr>
      <vt:lpstr>Elements of Current Assets</vt:lpstr>
      <vt:lpstr>Current Assets—Nike, Inc.</vt:lpstr>
      <vt:lpstr>Cash and Cash Equivalents</vt:lpstr>
      <vt:lpstr>Short-Term Investments</vt:lpstr>
      <vt:lpstr>Accounts Receivable</vt:lpstr>
      <vt:lpstr>Inventories</vt:lpstr>
      <vt:lpstr>Prepaid Expenses</vt:lpstr>
      <vt:lpstr>Concept Check: Current Assets</vt:lpstr>
      <vt:lpstr>Long-Term Assets</vt:lpstr>
      <vt:lpstr>Investments</vt:lpstr>
      <vt:lpstr>Property, Plant, and Equipment</vt:lpstr>
      <vt:lpstr>Intangible Assets</vt:lpstr>
      <vt:lpstr>Other Long-Term Assets</vt:lpstr>
      <vt:lpstr>Concept Check: Long-Term Assets </vt:lpstr>
      <vt:lpstr>Concept Check: Long-Term Assets (2)</vt:lpstr>
      <vt:lpstr>Liabilities</vt:lpstr>
      <vt:lpstr>Current Liabilities</vt:lpstr>
      <vt:lpstr>Types of Current Liabilities</vt:lpstr>
      <vt:lpstr>Other Types of Current Liabilities</vt:lpstr>
      <vt:lpstr>Current Maturities of Long-Term Debt</vt:lpstr>
      <vt:lpstr>Long-Term Liabilities</vt:lpstr>
      <vt:lpstr>Concept Check: Liabilities</vt:lpstr>
      <vt:lpstr>Shareholders’ Equity</vt:lpstr>
      <vt:lpstr>Shareholders’ Equity—Nike, Inc.</vt:lpstr>
      <vt:lpstr>International Financial Reporting Standards: Balance Sheet</vt:lpstr>
      <vt:lpstr>Concept Check: GAAP vs. IFRS</vt:lpstr>
      <vt:lpstr>Financial Disclosures</vt:lpstr>
      <vt:lpstr>Disclosure Notes</vt:lpstr>
      <vt:lpstr>Specific Disclosure Notes</vt:lpstr>
      <vt:lpstr>Noteworthy Events and Transactions</vt:lpstr>
      <vt:lpstr>Concept Check: SSAP</vt:lpstr>
      <vt:lpstr>Management’s Discussion and Analysis &amp; Responsibilities</vt:lpstr>
      <vt:lpstr>Compensation of Directors and Top Executives</vt:lpstr>
      <vt:lpstr>Concept Check: Financial Disclosures</vt:lpstr>
      <vt:lpstr>Auditors’ Report</vt:lpstr>
      <vt:lpstr>Unqualified Auditors’ Reports</vt:lpstr>
      <vt:lpstr>Unqualified with an Explanatory Paragraph</vt:lpstr>
      <vt:lpstr>Other Audit Reports</vt:lpstr>
      <vt:lpstr>PowerPoint Presentation</vt:lpstr>
      <vt:lpstr>Using Financial Statement Information</vt:lpstr>
      <vt:lpstr>Risk Analysis</vt:lpstr>
      <vt:lpstr>PowerPoint Presentation</vt:lpstr>
      <vt:lpstr>Liquidity Ratios</vt:lpstr>
      <vt:lpstr>Current Ratio</vt:lpstr>
      <vt:lpstr>Acid-Test (or Quick) Ratio</vt:lpstr>
      <vt:lpstr>Are These Liquidity Ratios Adequate?</vt:lpstr>
      <vt:lpstr>Concept Check: Liquidity Ratio</vt:lpstr>
      <vt:lpstr>Solvency Ratios</vt:lpstr>
      <vt:lpstr>Debt to Equity Ratio</vt:lpstr>
      <vt:lpstr>Debt to Equity Ratio Example</vt:lpstr>
      <vt:lpstr>Times Interest Earned Ratio</vt:lpstr>
      <vt:lpstr>Times Interest Earned Ratio Example</vt:lpstr>
      <vt:lpstr>Relationship between Risk and Profitability</vt:lpstr>
      <vt:lpstr>Favorable Financial Leverage</vt:lpstr>
      <vt:lpstr>Unfavorable Financial Leverage </vt:lpstr>
      <vt:lpstr>Concept Check: Debt to Equity Ratio</vt:lpstr>
      <vt:lpstr>Reporting Segment Information</vt:lpstr>
      <vt:lpstr>What Amounts Are Reported by an Operating Segment?</vt:lpstr>
      <vt:lpstr>Business Segment Information Disclosure— Abbott Laboratories, Inc.</vt:lpstr>
      <vt:lpstr>Reporting by Geographic Area</vt:lpstr>
      <vt:lpstr>Information About Major Customers</vt:lpstr>
      <vt:lpstr>International Financial Reporting Standards: Segment Reporting </vt:lpstr>
      <vt:lpstr>End of Chapter 3</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Receivables and Sales</dc:title>
  <dc:creator>G.S. Madhu Chellam</dc:creator>
  <cp:lastModifiedBy>Colton Gigot</cp:lastModifiedBy>
  <cp:revision>1931</cp:revision>
  <dcterms:created xsi:type="dcterms:W3CDTF">2014-07-25T10:46:51Z</dcterms:created>
  <dcterms:modified xsi:type="dcterms:W3CDTF">2017-04-04T17:27:16Z</dcterms:modified>
</cp:coreProperties>
</file>