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9"/>
  </p:notesMasterIdLst>
  <p:sldIdLst>
    <p:sldId id="266" r:id="rId2"/>
    <p:sldId id="686" r:id="rId3"/>
    <p:sldId id="332" r:id="rId4"/>
    <p:sldId id="333" r:id="rId5"/>
    <p:sldId id="347" r:id="rId6"/>
    <p:sldId id="348" r:id="rId7"/>
    <p:sldId id="349" r:id="rId8"/>
    <p:sldId id="350" r:id="rId9"/>
    <p:sldId id="351" r:id="rId10"/>
    <p:sldId id="352" r:id="rId11"/>
    <p:sldId id="517" r:id="rId12"/>
    <p:sldId id="523" r:id="rId13"/>
    <p:sldId id="435" r:id="rId14"/>
    <p:sldId id="530" r:id="rId15"/>
    <p:sldId id="354" r:id="rId16"/>
    <p:sldId id="642" r:id="rId17"/>
    <p:sldId id="687" r:id="rId18"/>
    <p:sldId id="630" r:id="rId19"/>
    <p:sldId id="644" r:id="rId20"/>
    <p:sldId id="645" r:id="rId21"/>
    <p:sldId id="437" r:id="rId22"/>
    <p:sldId id="438" r:id="rId23"/>
    <p:sldId id="439" r:id="rId24"/>
    <p:sldId id="440" r:id="rId25"/>
    <p:sldId id="441" r:id="rId26"/>
    <p:sldId id="442" r:id="rId27"/>
    <p:sldId id="443" r:id="rId28"/>
    <p:sldId id="688" r:id="rId29"/>
    <p:sldId id="527" r:id="rId30"/>
    <p:sldId id="689" r:id="rId31"/>
    <p:sldId id="538" r:id="rId32"/>
    <p:sldId id="539" r:id="rId33"/>
    <p:sldId id="506" r:id="rId34"/>
    <p:sldId id="507" r:id="rId35"/>
    <p:sldId id="542" r:id="rId36"/>
    <p:sldId id="509" r:id="rId37"/>
    <p:sldId id="510" r:id="rId38"/>
    <p:sldId id="511" r:id="rId39"/>
    <p:sldId id="647" r:id="rId40"/>
    <p:sldId id="513" r:id="rId41"/>
    <p:sldId id="620" r:id="rId42"/>
    <p:sldId id="514" r:id="rId43"/>
    <p:sldId id="515" r:id="rId44"/>
    <p:sldId id="516" r:id="rId45"/>
    <p:sldId id="628" r:id="rId46"/>
    <p:sldId id="629" r:id="rId47"/>
    <p:sldId id="452" r:id="rId48"/>
    <p:sldId id="690" r:id="rId49"/>
    <p:sldId id="691" r:id="rId50"/>
    <p:sldId id="692" r:id="rId51"/>
    <p:sldId id="558" r:id="rId52"/>
    <p:sldId id="649" r:id="rId53"/>
    <p:sldId id="693" r:id="rId54"/>
    <p:sldId id="651" r:id="rId55"/>
    <p:sldId id="694" r:id="rId56"/>
    <p:sldId id="563" r:id="rId57"/>
    <p:sldId id="564" r:id="rId58"/>
    <p:sldId id="565" r:id="rId59"/>
    <p:sldId id="634" r:id="rId60"/>
    <p:sldId id="566" r:id="rId61"/>
    <p:sldId id="567" r:id="rId62"/>
    <p:sldId id="633" r:id="rId63"/>
    <p:sldId id="653" r:id="rId64"/>
    <p:sldId id="615" r:id="rId65"/>
    <p:sldId id="654" r:id="rId66"/>
    <p:sldId id="695" r:id="rId67"/>
    <p:sldId id="574" r:id="rId68"/>
    <p:sldId id="575" r:id="rId69"/>
    <p:sldId id="635" r:id="rId70"/>
    <p:sldId id="576" r:id="rId71"/>
    <p:sldId id="577" r:id="rId72"/>
    <p:sldId id="655" r:id="rId73"/>
    <p:sldId id="579" r:id="rId74"/>
    <p:sldId id="696" r:id="rId75"/>
    <p:sldId id="697" r:id="rId76"/>
    <p:sldId id="582" r:id="rId77"/>
    <p:sldId id="583" r:id="rId78"/>
    <p:sldId id="698" r:id="rId79"/>
    <p:sldId id="699" r:id="rId80"/>
    <p:sldId id="704" r:id="rId81"/>
    <p:sldId id="700" r:id="rId82"/>
    <p:sldId id="588" r:id="rId83"/>
    <p:sldId id="661" r:id="rId84"/>
    <p:sldId id="701" r:id="rId85"/>
    <p:sldId id="591" r:id="rId86"/>
    <p:sldId id="592" r:id="rId87"/>
    <p:sldId id="593" r:id="rId88"/>
    <p:sldId id="636" r:id="rId89"/>
    <p:sldId id="594" r:id="rId90"/>
    <p:sldId id="595" r:id="rId91"/>
    <p:sldId id="702" r:id="rId92"/>
    <p:sldId id="667" r:id="rId93"/>
    <p:sldId id="668" r:id="rId94"/>
    <p:sldId id="599" r:id="rId95"/>
    <p:sldId id="600" r:id="rId96"/>
    <p:sldId id="637" r:id="rId97"/>
    <p:sldId id="669" r:id="rId98"/>
    <p:sldId id="670" r:id="rId99"/>
    <p:sldId id="603" r:id="rId100"/>
    <p:sldId id="671" r:id="rId101"/>
    <p:sldId id="673" r:id="rId102"/>
    <p:sldId id="674" r:id="rId103"/>
    <p:sldId id="676" r:id="rId104"/>
    <p:sldId id="703" r:id="rId105"/>
    <p:sldId id="677" r:id="rId106"/>
    <p:sldId id="675" r:id="rId107"/>
    <p:sldId id="611" r:id="rId10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4320" userDrawn="1">
          <p15:clr>
            <a:srgbClr val="A4A3A4"/>
          </p15:clr>
        </p15:guide>
        <p15:guide id="2" pos="5572">
          <p15:clr>
            <a:srgbClr val="A4A3A4"/>
          </p15:clr>
        </p15:guide>
        <p15:guide id="3" pos="522">
          <p15:clr>
            <a:srgbClr val="A4A3A4"/>
          </p15:clr>
        </p15:guide>
        <p15:guide id="4" orient="horz" pos="3672" userDrawn="1">
          <p15:clr>
            <a:srgbClr val="A4A3A4"/>
          </p15:clr>
        </p15:guide>
        <p15:guide id="5" orient="horz" pos="672" userDrawn="1">
          <p15:clr>
            <a:srgbClr val="A4A3A4"/>
          </p15:clr>
        </p15:guide>
        <p15:guide id="6" pos="1425">
          <p15:clr>
            <a:srgbClr val="A4A3A4"/>
          </p15:clr>
        </p15:guide>
        <p15:guide id="7" orient="horz" pos="4176">
          <p15:clr>
            <a:srgbClr val="A4A3A4"/>
          </p15:clr>
        </p15:guide>
        <p15:guide id="8" orient="horz" pos="3492">
          <p15:clr>
            <a:srgbClr val="A4A3A4"/>
          </p15:clr>
        </p15:guide>
        <p15:guide id="9" orient="horz" pos="3948">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gate 10" initials="A1" lastIdx="10" clrIdx="6"/>
  <p:cmAuthor id="1" name="Keerthana C K" initials="KCK" lastIdx="2" clrIdx="0">
    <p:extLst/>
  </p:cmAuthor>
  <p:cmAuthor id="2" name="Danielle McLimore" initials="DM" lastIdx="2" clrIdx="1">
    <p:extLst/>
  </p:cmAuthor>
  <p:cmAuthor id="3" name="Colton Gigot" initials="CG" lastIdx="40" clrIdx="2"/>
  <p:cmAuthor id="4" name="Brandy" initials="B" lastIdx="31" clrIdx="3">
    <p:extLst/>
  </p:cmAuthor>
  <p:cmAuthor id="5" name="Sarah Wood" initials="SW" lastIdx="25" clrIdx="4"/>
  <p:cmAuthor id="6" name="Christina S" initials="CS" lastIdx="12"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C00000"/>
    <a:srgbClr val="F79646"/>
    <a:srgbClr val="CC0000"/>
    <a:srgbClr val="FFFAC3"/>
    <a:srgbClr val="FFFE86"/>
    <a:srgbClr val="FFFAC2"/>
    <a:srgbClr val="CC9900"/>
    <a:srgbClr val="CCFFCC"/>
    <a:srgbClr val="66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26" autoAdjust="0"/>
    <p:restoredTop sz="49480" autoAdjust="0"/>
  </p:normalViewPr>
  <p:slideViewPr>
    <p:cSldViewPr snapToGrid="0">
      <p:cViewPr varScale="1">
        <p:scale>
          <a:sx n="58" d="100"/>
          <a:sy n="58" d="100"/>
        </p:scale>
        <p:origin x="-2792" y="-104"/>
      </p:cViewPr>
      <p:guideLst>
        <p:guide orient="horz" pos="4320"/>
        <p:guide orient="horz" pos="3672"/>
        <p:guide orient="horz" pos="672"/>
        <p:guide orient="horz" pos="4176"/>
        <p:guide orient="horz" pos="3492"/>
        <p:guide orient="horz" pos="3948"/>
        <p:guide pos="5572"/>
        <p:guide pos="522"/>
        <p:guide pos="1425"/>
      </p:guideLst>
    </p:cSldViewPr>
  </p:slideViewPr>
  <p:outlineViewPr>
    <p:cViewPr>
      <p:scale>
        <a:sx n="33" d="100"/>
        <a:sy n="33" d="100"/>
      </p:scale>
      <p:origin x="0" y="2704"/>
    </p:cViewPr>
  </p:outlineViewPr>
  <p:notesTextViewPr>
    <p:cViewPr>
      <p:scale>
        <a:sx n="125" d="100"/>
        <a:sy n="125" d="100"/>
      </p:scale>
      <p:origin x="0" y="0"/>
    </p:cViewPr>
  </p:notesTextViewPr>
  <p:sorterViewPr>
    <p:cViewPr>
      <p:scale>
        <a:sx n="42" d="100"/>
        <a:sy n="42" d="100"/>
      </p:scale>
      <p:origin x="0" y="120"/>
    </p:cViewPr>
  </p:sorterViewPr>
  <p:notesViewPr>
    <p:cSldViewPr snapToGrid="0">
      <p:cViewPr varScale="1">
        <p:scale>
          <a:sx n="53" d="100"/>
          <a:sy n="53"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slide" Target="slides/slide107.xml"/><Relationship Id="rId109"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10" Type="http://schemas.openxmlformats.org/officeDocument/2006/relationships/printerSettings" Target="printerSettings/printerSettings1.bin"/><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11" Type="http://schemas.openxmlformats.org/officeDocument/2006/relationships/commentAuthors" Target="commentAuthors.xml"/><Relationship Id="rId112" Type="http://schemas.openxmlformats.org/officeDocument/2006/relationships/presProps" Target="presProps.xml"/><Relationship Id="rId113" Type="http://schemas.openxmlformats.org/officeDocument/2006/relationships/viewProps" Target="viewProps.xml"/><Relationship Id="rId114" Type="http://schemas.openxmlformats.org/officeDocument/2006/relationships/theme" Target="theme/theme1.xml"/><Relationship Id="rId115"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404DA2-6772-4D04-AB96-474245E0219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2D38668B-19B3-4CCC-B096-AD88C77D4576}">
      <dgm:prSet phldrT="[Text]" custT="1"/>
      <dgm:spPr>
        <a:solidFill>
          <a:srgbClr val="E7F5D7"/>
        </a:solidFill>
        <a:effectLst>
          <a:glow rad="101600">
            <a:schemeClr val="accent4">
              <a:satMod val="175000"/>
              <a:alpha val="40000"/>
            </a:schemeClr>
          </a:glow>
        </a:effectLst>
      </dgm:spPr>
      <dgm:t>
        <a:bodyPr/>
        <a:lstStyle/>
        <a:p>
          <a:r>
            <a:rPr lang="en-IN" sz="2800" b="1" dirty="0" smtClean="0">
              <a:solidFill>
                <a:schemeClr val="tx1"/>
              </a:solidFill>
            </a:rPr>
            <a:t>Special journal</a:t>
          </a:r>
          <a:endParaRPr lang="en-US" sz="2800" dirty="0">
            <a:solidFill>
              <a:schemeClr val="tx1"/>
            </a:solidFill>
          </a:endParaRPr>
        </a:p>
      </dgm:t>
    </dgm:pt>
    <dgm:pt modelId="{C6C6818F-7A58-4815-A257-FB2633CAA689}" type="parTrans" cxnId="{7B2DFB33-4194-47B4-9F59-6E69513B038E}">
      <dgm:prSet/>
      <dgm:spPr/>
      <dgm:t>
        <a:bodyPr/>
        <a:lstStyle/>
        <a:p>
          <a:endParaRPr lang="en-US"/>
        </a:p>
      </dgm:t>
    </dgm:pt>
    <dgm:pt modelId="{41227E6A-B5E0-422D-981D-03D2EC3F8FFB}" type="sibTrans" cxnId="{7B2DFB33-4194-47B4-9F59-6E69513B038E}">
      <dgm:prSet/>
      <dgm:spPr/>
      <dgm:t>
        <a:bodyPr/>
        <a:lstStyle/>
        <a:p>
          <a:endParaRPr lang="en-US"/>
        </a:p>
      </dgm:t>
    </dgm:pt>
    <dgm:pt modelId="{0C83D82A-B7D6-4691-9258-267EB0A7B911}">
      <dgm:prSet phldrT="[Text]" custT="1"/>
      <dgm:spPr>
        <a:solidFill>
          <a:srgbClr val="E7F5D7"/>
        </a:solidFill>
        <a:effectLst>
          <a:glow rad="101600">
            <a:schemeClr val="accent4">
              <a:satMod val="175000"/>
              <a:alpha val="40000"/>
            </a:schemeClr>
          </a:glow>
        </a:effectLst>
      </dgm:spPr>
      <dgm:t>
        <a:bodyPr/>
        <a:lstStyle/>
        <a:p>
          <a:r>
            <a:rPr lang="en-IN" sz="2800" b="1" dirty="0" smtClean="0">
              <a:solidFill>
                <a:schemeClr val="tx1"/>
              </a:solidFill>
            </a:rPr>
            <a:t>General journal</a:t>
          </a:r>
          <a:endParaRPr lang="en-US" sz="2800" dirty="0">
            <a:solidFill>
              <a:schemeClr val="tx1"/>
            </a:solidFill>
          </a:endParaRPr>
        </a:p>
      </dgm:t>
    </dgm:pt>
    <dgm:pt modelId="{7844CA83-198A-4F09-8BEF-0B579FFAF248}" type="parTrans" cxnId="{008388CF-519B-4DDE-AC90-7F15939598A5}">
      <dgm:prSet/>
      <dgm:spPr/>
      <dgm:t>
        <a:bodyPr/>
        <a:lstStyle/>
        <a:p>
          <a:endParaRPr lang="en-US"/>
        </a:p>
      </dgm:t>
    </dgm:pt>
    <dgm:pt modelId="{54B9EFA9-A08F-4585-84F6-2710B63FEBA0}" type="sibTrans" cxnId="{008388CF-519B-4DDE-AC90-7F15939598A5}">
      <dgm:prSet/>
      <dgm:spPr/>
      <dgm:t>
        <a:bodyPr/>
        <a:lstStyle/>
        <a:p>
          <a:endParaRPr lang="en-US"/>
        </a:p>
      </dgm:t>
    </dgm:pt>
    <dgm:pt modelId="{790AE36C-0FA9-443C-AE55-852C4E1FED23}">
      <dgm:prSet custT="1"/>
      <dgm:spPr>
        <a:solidFill>
          <a:srgbClr val="FFFE86">
            <a:alpha val="61961"/>
          </a:srgbClr>
        </a:solidFill>
      </dgm:spPr>
      <dgm:t>
        <a:bodyPr/>
        <a:lstStyle/>
        <a:p>
          <a:r>
            <a:rPr lang="en-IN" sz="2600" dirty="0" smtClean="0"/>
            <a:t>Records a repetitive type of </a:t>
          </a:r>
          <a:r>
            <a:rPr lang="en-US" sz="2600" dirty="0" smtClean="0"/>
            <a:t>transaction</a:t>
          </a:r>
          <a:endParaRPr lang="en-US" sz="2600" dirty="0"/>
        </a:p>
      </dgm:t>
    </dgm:pt>
    <dgm:pt modelId="{B968843C-5C74-431C-8C8E-F11179B56C2E}" type="parTrans" cxnId="{C30101CD-508F-4878-89DC-A03106D525E0}">
      <dgm:prSet/>
      <dgm:spPr/>
      <dgm:t>
        <a:bodyPr/>
        <a:lstStyle/>
        <a:p>
          <a:endParaRPr lang="en-US"/>
        </a:p>
      </dgm:t>
    </dgm:pt>
    <dgm:pt modelId="{D4DF9E8B-381A-48C0-BDDD-E05FE8AA4A59}" type="sibTrans" cxnId="{C30101CD-508F-4878-89DC-A03106D525E0}">
      <dgm:prSet/>
      <dgm:spPr/>
      <dgm:t>
        <a:bodyPr/>
        <a:lstStyle/>
        <a:p>
          <a:endParaRPr lang="en-US"/>
        </a:p>
      </dgm:t>
    </dgm:pt>
    <dgm:pt modelId="{236A59A5-EDFD-460F-A4FF-D2420C0DFD65}">
      <dgm:prSet custT="1"/>
      <dgm:spPr>
        <a:solidFill>
          <a:srgbClr val="FFFE86">
            <a:alpha val="61961"/>
          </a:srgbClr>
        </a:solidFill>
      </dgm:spPr>
      <dgm:t>
        <a:bodyPr/>
        <a:lstStyle/>
        <a:p>
          <a:r>
            <a:rPr lang="en-US" sz="2600" dirty="0" smtClean="0"/>
            <a:t>Example: Sales </a:t>
          </a:r>
          <a:endParaRPr lang="en-US" sz="2600" dirty="0"/>
        </a:p>
      </dgm:t>
    </dgm:pt>
    <dgm:pt modelId="{CB2999A4-ED59-4C90-B2B5-BB546DA451E2}" type="parTrans" cxnId="{FD400C53-D615-41E2-8A1A-F8F51B7A9CCB}">
      <dgm:prSet/>
      <dgm:spPr/>
      <dgm:t>
        <a:bodyPr/>
        <a:lstStyle/>
        <a:p>
          <a:endParaRPr lang="en-US"/>
        </a:p>
      </dgm:t>
    </dgm:pt>
    <dgm:pt modelId="{AFEF2734-235E-44FC-9EBE-39CDF4997130}" type="sibTrans" cxnId="{FD400C53-D615-41E2-8A1A-F8F51B7A9CCB}">
      <dgm:prSet/>
      <dgm:spPr/>
      <dgm:t>
        <a:bodyPr/>
        <a:lstStyle/>
        <a:p>
          <a:endParaRPr lang="en-US"/>
        </a:p>
      </dgm:t>
    </dgm:pt>
    <dgm:pt modelId="{531127F8-E47D-4762-BD58-F3D8170F85D2}">
      <dgm:prSet custT="1"/>
      <dgm:spPr>
        <a:solidFill>
          <a:srgbClr val="FFFE86">
            <a:alpha val="62000"/>
          </a:srgbClr>
        </a:solidFill>
      </dgm:spPr>
      <dgm:t>
        <a:bodyPr/>
        <a:lstStyle/>
        <a:p>
          <a:r>
            <a:rPr lang="en-US" sz="2600" dirty="0" smtClean="0"/>
            <a:t>Any transaction not recorded in a special journal</a:t>
          </a:r>
          <a:endParaRPr lang="en-US" sz="2600" dirty="0"/>
        </a:p>
      </dgm:t>
    </dgm:pt>
    <dgm:pt modelId="{3E7E1EBA-C114-49A7-9EB7-C2EB15DAE8A2}" type="parTrans" cxnId="{65D6C7EA-7FBF-44B7-8686-F447DF898309}">
      <dgm:prSet/>
      <dgm:spPr/>
      <dgm:t>
        <a:bodyPr/>
        <a:lstStyle/>
        <a:p>
          <a:endParaRPr lang="en-US"/>
        </a:p>
      </dgm:t>
    </dgm:pt>
    <dgm:pt modelId="{1DD442C9-DA65-45B9-BDFB-19C22371DFBC}" type="sibTrans" cxnId="{65D6C7EA-7FBF-44B7-8686-F447DF898309}">
      <dgm:prSet/>
      <dgm:spPr/>
      <dgm:t>
        <a:bodyPr/>
        <a:lstStyle/>
        <a:p>
          <a:endParaRPr lang="en-US"/>
        </a:p>
      </dgm:t>
    </dgm:pt>
    <dgm:pt modelId="{A1898404-3019-4C61-A9E9-53919F770A71}" type="pres">
      <dgm:prSet presAssocID="{43404DA2-6772-4D04-AB96-474245E0219F}" presName="linear" presStyleCnt="0">
        <dgm:presLayoutVars>
          <dgm:dir/>
          <dgm:animLvl val="lvl"/>
          <dgm:resizeHandles val="exact"/>
        </dgm:presLayoutVars>
      </dgm:prSet>
      <dgm:spPr/>
      <dgm:t>
        <a:bodyPr/>
        <a:lstStyle/>
        <a:p>
          <a:endParaRPr lang="en-US"/>
        </a:p>
      </dgm:t>
    </dgm:pt>
    <dgm:pt modelId="{C1F02D76-5557-4CCB-9E09-906192B37075}" type="pres">
      <dgm:prSet presAssocID="{2D38668B-19B3-4CCC-B096-AD88C77D4576}" presName="parentLin" presStyleCnt="0"/>
      <dgm:spPr/>
    </dgm:pt>
    <dgm:pt modelId="{AB171611-C2DF-413B-8DCC-9802F516B34C}" type="pres">
      <dgm:prSet presAssocID="{2D38668B-19B3-4CCC-B096-AD88C77D4576}" presName="parentLeftMargin" presStyleLbl="node1" presStyleIdx="0" presStyleCnt="2"/>
      <dgm:spPr/>
      <dgm:t>
        <a:bodyPr/>
        <a:lstStyle/>
        <a:p>
          <a:endParaRPr lang="en-US"/>
        </a:p>
      </dgm:t>
    </dgm:pt>
    <dgm:pt modelId="{64A9ECE3-F70E-4DDE-BA12-99CF68FC14F0}" type="pres">
      <dgm:prSet presAssocID="{2D38668B-19B3-4CCC-B096-AD88C77D4576}" presName="parentText" presStyleLbl="node1" presStyleIdx="0" presStyleCnt="2" custScaleY="49181">
        <dgm:presLayoutVars>
          <dgm:chMax val="0"/>
          <dgm:bulletEnabled val="1"/>
        </dgm:presLayoutVars>
      </dgm:prSet>
      <dgm:spPr/>
      <dgm:t>
        <a:bodyPr/>
        <a:lstStyle/>
        <a:p>
          <a:endParaRPr lang="en-US"/>
        </a:p>
      </dgm:t>
    </dgm:pt>
    <dgm:pt modelId="{7522206D-6526-4DD3-B904-8D94F1A83514}" type="pres">
      <dgm:prSet presAssocID="{2D38668B-19B3-4CCC-B096-AD88C77D4576}" presName="negativeSpace" presStyleCnt="0"/>
      <dgm:spPr/>
    </dgm:pt>
    <dgm:pt modelId="{1EBF2FD5-4C85-45A5-8C5E-9FAD99C5C794}" type="pres">
      <dgm:prSet presAssocID="{2D38668B-19B3-4CCC-B096-AD88C77D4576}" presName="childText" presStyleLbl="conFgAcc1" presStyleIdx="0" presStyleCnt="2" custScaleY="89393">
        <dgm:presLayoutVars>
          <dgm:bulletEnabled val="1"/>
        </dgm:presLayoutVars>
      </dgm:prSet>
      <dgm:spPr/>
      <dgm:t>
        <a:bodyPr/>
        <a:lstStyle/>
        <a:p>
          <a:endParaRPr lang="en-US"/>
        </a:p>
      </dgm:t>
    </dgm:pt>
    <dgm:pt modelId="{F75965F2-4EFF-44EF-A1E0-9A1B7EFBAE69}" type="pres">
      <dgm:prSet presAssocID="{41227E6A-B5E0-422D-981D-03D2EC3F8FFB}" presName="spaceBetweenRectangles" presStyleCnt="0"/>
      <dgm:spPr/>
    </dgm:pt>
    <dgm:pt modelId="{2827E709-364F-44A4-8761-8DF930D115C5}" type="pres">
      <dgm:prSet presAssocID="{0C83D82A-B7D6-4691-9258-267EB0A7B911}" presName="parentLin" presStyleCnt="0"/>
      <dgm:spPr/>
    </dgm:pt>
    <dgm:pt modelId="{AB1C03D3-B83C-4707-A855-F45C61AEEDA2}" type="pres">
      <dgm:prSet presAssocID="{0C83D82A-B7D6-4691-9258-267EB0A7B911}" presName="parentLeftMargin" presStyleLbl="node1" presStyleIdx="0" presStyleCnt="2"/>
      <dgm:spPr/>
      <dgm:t>
        <a:bodyPr/>
        <a:lstStyle/>
        <a:p>
          <a:endParaRPr lang="en-US"/>
        </a:p>
      </dgm:t>
    </dgm:pt>
    <dgm:pt modelId="{BF12A730-5B2D-4BCC-B0AC-8CF49954118E}" type="pres">
      <dgm:prSet presAssocID="{0C83D82A-B7D6-4691-9258-267EB0A7B911}" presName="parentText" presStyleLbl="node1" presStyleIdx="1" presStyleCnt="2" custScaleY="49181">
        <dgm:presLayoutVars>
          <dgm:chMax val="0"/>
          <dgm:bulletEnabled val="1"/>
        </dgm:presLayoutVars>
      </dgm:prSet>
      <dgm:spPr/>
      <dgm:t>
        <a:bodyPr/>
        <a:lstStyle/>
        <a:p>
          <a:endParaRPr lang="en-US"/>
        </a:p>
      </dgm:t>
    </dgm:pt>
    <dgm:pt modelId="{9F9B0F9F-B0BB-4DF7-807E-6A0E6F03579D}" type="pres">
      <dgm:prSet presAssocID="{0C83D82A-B7D6-4691-9258-267EB0A7B911}" presName="negativeSpace" presStyleCnt="0"/>
      <dgm:spPr/>
    </dgm:pt>
    <dgm:pt modelId="{AA432C72-9F9D-421A-A690-D9017ECD9C62}" type="pres">
      <dgm:prSet presAssocID="{0C83D82A-B7D6-4691-9258-267EB0A7B911}" presName="childText" presStyleLbl="conFgAcc1" presStyleIdx="1" presStyleCnt="2">
        <dgm:presLayoutVars>
          <dgm:bulletEnabled val="1"/>
        </dgm:presLayoutVars>
      </dgm:prSet>
      <dgm:spPr/>
      <dgm:t>
        <a:bodyPr/>
        <a:lstStyle/>
        <a:p>
          <a:endParaRPr lang="en-US"/>
        </a:p>
      </dgm:t>
    </dgm:pt>
  </dgm:ptLst>
  <dgm:cxnLst>
    <dgm:cxn modelId="{0C42B6F5-EB91-FE48-B4E8-67875DEFED39}" type="presOf" srcId="{531127F8-E47D-4762-BD58-F3D8170F85D2}" destId="{AA432C72-9F9D-421A-A690-D9017ECD9C62}" srcOrd="0" destOrd="0" presId="urn:microsoft.com/office/officeart/2005/8/layout/list1"/>
    <dgm:cxn modelId="{FD400C53-D615-41E2-8A1A-F8F51B7A9CCB}" srcId="{2D38668B-19B3-4CCC-B096-AD88C77D4576}" destId="{236A59A5-EDFD-460F-A4FF-D2420C0DFD65}" srcOrd="1" destOrd="0" parTransId="{CB2999A4-ED59-4C90-B2B5-BB546DA451E2}" sibTransId="{AFEF2734-235E-44FC-9EBE-39CDF4997130}"/>
    <dgm:cxn modelId="{65D6C7EA-7FBF-44B7-8686-F447DF898309}" srcId="{0C83D82A-B7D6-4691-9258-267EB0A7B911}" destId="{531127F8-E47D-4762-BD58-F3D8170F85D2}" srcOrd="0" destOrd="0" parTransId="{3E7E1EBA-C114-49A7-9EB7-C2EB15DAE8A2}" sibTransId="{1DD442C9-DA65-45B9-BDFB-19C22371DFBC}"/>
    <dgm:cxn modelId="{C30101CD-508F-4878-89DC-A03106D525E0}" srcId="{2D38668B-19B3-4CCC-B096-AD88C77D4576}" destId="{790AE36C-0FA9-443C-AE55-852C4E1FED23}" srcOrd="0" destOrd="0" parTransId="{B968843C-5C74-431C-8C8E-F11179B56C2E}" sibTransId="{D4DF9E8B-381A-48C0-BDDD-E05FE8AA4A59}"/>
    <dgm:cxn modelId="{521F01AB-3B74-5C44-A6FD-4549BAAE9F79}" type="presOf" srcId="{0C83D82A-B7D6-4691-9258-267EB0A7B911}" destId="{BF12A730-5B2D-4BCC-B0AC-8CF49954118E}" srcOrd="1" destOrd="0" presId="urn:microsoft.com/office/officeart/2005/8/layout/list1"/>
    <dgm:cxn modelId="{008388CF-519B-4DDE-AC90-7F15939598A5}" srcId="{43404DA2-6772-4D04-AB96-474245E0219F}" destId="{0C83D82A-B7D6-4691-9258-267EB0A7B911}" srcOrd="1" destOrd="0" parTransId="{7844CA83-198A-4F09-8BEF-0B579FFAF248}" sibTransId="{54B9EFA9-A08F-4585-84F6-2710B63FEBA0}"/>
    <dgm:cxn modelId="{CA743C36-4A12-7C4B-A2AE-DEA43DA02A6D}" type="presOf" srcId="{236A59A5-EDFD-460F-A4FF-D2420C0DFD65}" destId="{1EBF2FD5-4C85-45A5-8C5E-9FAD99C5C794}" srcOrd="0" destOrd="1" presId="urn:microsoft.com/office/officeart/2005/8/layout/list1"/>
    <dgm:cxn modelId="{7130E4A5-3590-2E44-8C5F-73A400167814}" type="presOf" srcId="{2D38668B-19B3-4CCC-B096-AD88C77D4576}" destId="{64A9ECE3-F70E-4DDE-BA12-99CF68FC14F0}" srcOrd="1" destOrd="0" presId="urn:microsoft.com/office/officeart/2005/8/layout/list1"/>
    <dgm:cxn modelId="{111D8E23-579F-594A-9CAE-414B6C886E78}" type="presOf" srcId="{2D38668B-19B3-4CCC-B096-AD88C77D4576}" destId="{AB171611-C2DF-413B-8DCC-9802F516B34C}" srcOrd="0" destOrd="0" presId="urn:microsoft.com/office/officeart/2005/8/layout/list1"/>
    <dgm:cxn modelId="{7B2DFB33-4194-47B4-9F59-6E69513B038E}" srcId="{43404DA2-6772-4D04-AB96-474245E0219F}" destId="{2D38668B-19B3-4CCC-B096-AD88C77D4576}" srcOrd="0" destOrd="0" parTransId="{C6C6818F-7A58-4815-A257-FB2633CAA689}" sibTransId="{41227E6A-B5E0-422D-981D-03D2EC3F8FFB}"/>
    <dgm:cxn modelId="{9DDE4B7B-46B7-7C4E-9D5B-0C337198408F}" type="presOf" srcId="{0C83D82A-B7D6-4691-9258-267EB0A7B911}" destId="{AB1C03D3-B83C-4707-A855-F45C61AEEDA2}" srcOrd="0" destOrd="0" presId="urn:microsoft.com/office/officeart/2005/8/layout/list1"/>
    <dgm:cxn modelId="{2AE36E1C-C5EE-054A-A9B0-576D4870812A}" type="presOf" srcId="{790AE36C-0FA9-443C-AE55-852C4E1FED23}" destId="{1EBF2FD5-4C85-45A5-8C5E-9FAD99C5C794}" srcOrd="0" destOrd="0" presId="urn:microsoft.com/office/officeart/2005/8/layout/list1"/>
    <dgm:cxn modelId="{E4C7DA55-9926-5E47-B3EA-1DE8CE4596F6}" type="presOf" srcId="{43404DA2-6772-4D04-AB96-474245E0219F}" destId="{A1898404-3019-4C61-A9E9-53919F770A71}" srcOrd="0" destOrd="0" presId="urn:microsoft.com/office/officeart/2005/8/layout/list1"/>
    <dgm:cxn modelId="{758B862E-1AF9-B94D-9479-2730F9DF20EB}" type="presParOf" srcId="{A1898404-3019-4C61-A9E9-53919F770A71}" destId="{C1F02D76-5557-4CCB-9E09-906192B37075}" srcOrd="0" destOrd="0" presId="urn:microsoft.com/office/officeart/2005/8/layout/list1"/>
    <dgm:cxn modelId="{843B00A4-BBFD-084F-BFBB-CA4E31792128}" type="presParOf" srcId="{C1F02D76-5557-4CCB-9E09-906192B37075}" destId="{AB171611-C2DF-413B-8DCC-9802F516B34C}" srcOrd="0" destOrd="0" presId="urn:microsoft.com/office/officeart/2005/8/layout/list1"/>
    <dgm:cxn modelId="{C76BDD24-E3B8-2F49-B65E-974FCFC85E12}" type="presParOf" srcId="{C1F02D76-5557-4CCB-9E09-906192B37075}" destId="{64A9ECE3-F70E-4DDE-BA12-99CF68FC14F0}" srcOrd="1" destOrd="0" presId="urn:microsoft.com/office/officeart/2005/8/layout/list1"/>
    <dgm:cxn modelId="{42E369B7-BF69-5D4F-97C4-079C0CE7B4C3}" type="presParOf" srcId="{A1898404-3019-4C61-A9E9-53919F770A71}" destId="{7522206D-6526-4DD3-B904-8D94F1A83514}" srcOrd="1" destOrd="0" presId="urn:microsoft.com/office/officeart/2005/8/layout/list1"/>
    <dgm:cxn modelId="{D51A84C5-7FF2-6E44-AE98-7BBA8334200A}" type="presParOf" srcId="{A1898404-3019-4C61-A9E9-53919F770A71}" destId="{1EBF2FD5-4C85-45A5-8C5E-9FAD99C5C794}" srcOrd="2" destOrd="0" presId="urn:microsoft.com/office/officeart/2005/8/layout/list1"/>
    <dgm:cxn modelId="{814AF841-642A-D346-9818-3EC45EDB0ACD}" type="presParOf" srcId="{A1898404-3019-4C61-A9E9-53919F770A71}" destId="{F75965F2-4EFF-44EF-A1E0-9A1B7EFBAE69}" srcOrd="3" destOrd="0" presId="urn:microsoft.com/office/officeart/2005/8/layout/list1"/>
    <dgm:cxn modelId="{616376A7-8B15-4E4E-8B31-BBFB2173056C}" type="presParOf" srcId="{A1898404-3019-4C61-A9E9-53919F770A71}" destId="{2827E709-364F-44A4-8761-8DF930D115C5}" srcOrd="4" destOrd="0" presId="urn:microsoft.com/office/officeart/2005/8/layout/list1"/>
    <dgm:cxn modelId="{976A56C2-8C82-534B-A08B-4273A92DC861}" type="presParOf" srcId="{2827E709-364F-44A4-8761-8DF930D115C5}" destId="{AB1C03D3-B83C-4707-A855-F45C61AEEDA2}" srcOrd="0" destOrd="0" presId="urn:microsoft.com/office/officeart/2005/8/layout/list1"/>
    <dgm:cxn modelId="{E6BE25A8-5044-BC46-93BE-B7EBFC2EA243}" type="presParOf" srcId="{2827E709-364F-44A4-8761-8DF930D115C5}" destId="{BF12A730-5B2D-4BCC-B0AC-8CF49954118E}" srcOrd="1" destOrd="0" presId="urn:microsoft.com/office/officeart/2005/8/layout/list1"/>
    <dgm:cxn modelId="{27AD8359-0E3B-FD4B-B701-233A659AC7DC}" type="presParOf" srcId="{A1898404-3019-4C61-A9E9-53919F770A71}" destId="{9F9B0F9F-B0BB-4DF7-807E-6A0E6F03579D}" srcOrd="5" destOrd="0" presId="urn:microsoft.com/office/officeart/2005/8/layout/list1"/>
    <dgm:cxn modelId="{8F42FF90-2DBC-C840-BA94-2095E2D1654F}" type="presParOf" srcId="{A1898404-3019-4C61-A9E9-53919F770A71}" destId="{AA432C72-9F9D-421A-A690-D9017ECD9C62}"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601329-1ED4-9449-AFCA-96CB9CFE5830}" type="doc">
      <dgm:prSet loTypeId="urn:microsoft.com/office/officeart/2005/8/layout/hList1" loCatId="" qsTypeId="urn:microsoft.com/office/officeart/2005/8/quickstyle/simple4" qsCatId="simple" csTypeId="urn:microsoft.com/office/officeart/2005/8/colors/accent1_2" csCatId="accent1" phldr="1"/>
      <dgm:spPr/>
      <dgm:t>
        <a:bodyPr/>
        <a:lstStyle/>
        <a:p>
          <a:endParaRPr lang="en-US"/>
        </a:p>
      </dgm:t>
    </dgm:pt>
    <dgm:pt modelId="{BC221A2F-247A-8F4C-AC36-45B7E32CD2ED}">
      <dgm:prSet custT="1"/>
      <dgm:spPr>
        <a:solidFill>
          <a:srgbClr val="FFCC33"/>
        </a:solidFill>
        <a:ln>
          <a:noFill/>
        </a:ln>
        <a:effectLst>
          <a:outerShdw blurRad="50800" dist="38100" dir="2700000" algn="tl" rotWithShape="0">
            <a:prstClr val="black">
              <a:alpha val="40000"/>
            </a:prstClr>
          </a:outerShdw>
        </a:effectLst>
      </dgm:spPr>
      <dgm:t>
        <a:bodyPr/>
        <a:lstStyle/>
        <a:p>
          <a:pPr rtl="0"/>
          <a:r>
            <a:rPr lang="en-US" sz="2800" b="1" dirty="0" smtClean="0">
              <a:solidFill>
                <a:srgbClr val="000000"/>
              </a:solidFill>
              <a:effectLst/>
            </a:rPr>
            <a:t>Perpetual inventory system</a:t>
          </a:r>
          <a:endParaRPr lang="en-US" sz="2800" b="1" dirty="0">
            <a:solidFill>
              <a:srgbClr val="000000"/>
            </a:solidFill>
            <a:effectLst/>
          </a:endParaRPr>
        </a:p>
      </dgm:t>
    </dgm:pt>
    <dgm:pt modelId="{0B5C9DA1-E203-A148-96E6-9BBC6FE58F1E}" type="parTrans" cxnId="{80B3CA97-6AD0-7B48-AB49-6F936B010683}">
      <dgm:prSet/>
      <dgm:spPr/>
      <dgm:t>
        <a:bodyPr/>
        <a:lstStyle/>
        <a:p>
          <a:endParaRPr lang="en-US"/>
        </a:p>
      </dgm:t>
    </dgm:pt>
    <dgm:pt modelId="{6766C877-95A4-404F-9C64-5C588764798F}" type="sibTrans" cxnId="{80B3CA97-6AD0-7B48-AB49-6F936B010683}">
      <dgm:prSet/>
      <dgm:spPr/>
      <dgm:t>
        <a:bodyPr/>
        <a:lstStyle/>
        <a:p>
          <a:endParaRPr lang="en-US"/>
        </a:p>
      </dgm:t>
    </dgm:pt>
    <dgm:pt modelId="{21A6F503-AD00-2849-98C7-4D5C3CC361F3}">
      <dgm:prSet/>
      <dgm:spPr>
        <a:solidFill>
          <a:schemeClr val="accent1">
            <a:lumMod val="20000"/>
            <a:lumOff val="80000"/>
            <a:alpha val="90000"/>
          </a:schemeClr>
        </a:solidFill>
        <a:ln>
          <a:solidFill>
            <a:srgbClr val="FFFFFF">
              <a:alpha val="90000"/>
            </a:srgbClr>
          </a:solidFill>
        </a:ln>
        <a:effectLst>
          <a:outerShdw blurRad="50800" dist="38100" dir="2700000" algn="tl" rotWithShape="0">
            <a:prstClr val="black">
              <a:alpha val="40000"/>
            </a:prstClr>
          </a:outerShdw>
        </a:effectLst>
      </dgm:spPr>
      <dgm:t>
        <a:bodyPr/>
        <a:lstStyle/>
        <a:p>
          <a:pPr rtl="0"/>
          <a:r>
            <a:rPr lang="en-US" dirty="0" smtClean="0">
              <a:effectLst/>
            </a:rPr>
            <a:t>Inventory and cost of goods sold accounts are continuously updated for purchase, sale, and return of merchandise</a:t>
          </a:r>
          <a:endParaRPr lang="en-US" dirty="0">
            <a:effectLst/>
          </a:endParaRPr>
        </a:p>
      </dgm:t>
    </dgm:pt>
    <dgm:pt modelId="{D75E1B6F-982B-7C4B-9536-66025A18D23D}" type="parTrans" cxnId="{2DF39913-2B0D-6D48-90FA-F08C340304C8}">
      <dgm:prSet/>
      <dgm:spPr/>
      <dgm:t>
        <a:bodyPr/>
        <a:lstStyle/>
        <a:p>
          <a:endParaRPr lang="en-US"/>
        </a:p>
      </dgm:t>
    </dgm:pt>
    <dgm:pt modelId="{AA49CA63-3C19-7F42-AB10-547CE3B75FB5}" type="sibTrans" cxnId="{2DF39913-2B0D-6D48-90FA-F08C340304C8}">
      <dgm:prSet/>
      <dgm:spPr/>
      <dgm:t>
        <a:bodyPr/>
        <a:lstStyle/>
        <a:p>
          <a:endParaRPr lang="en-US"/>
        </a:p>
      </dgm:t>
    </dgm:pt>
    <dgm:pt modelId="{23B36F28-CC9F-1C43-98E0-51A1F100B090}">
      <dgm:prSet custT="1"/>
      <dgm:spPr>
        <a:solidFill>
          <a:srgbClr val="669966"/>
        </a:solidFill>
        <a:ln>
          <a:solidFill>
            <a:srgbClr val="FFFFFF"/>
          </a:solidFill>
        </a:ln>
        <a:effectLst>
          <a:outerShdw blurRad="50800" dist="38100" dir="2700000" algn="tl" rotWithShape="0">
            <a:prstClr val="black">
              <a:alpha val="40000"/>
            </a:prstClr>
          </a:outerShdw>
        </a:effectLst>
      </dgm:spPr>
      <dgm:t>
        <a:bodyPr/>
        <a:lstStyle/>
        <a:p>
          <a:pPr rtl="0"/>
          <a:r>
            <a:rPr lang="en-US" sz="2800" b="1" dirty="0" smtClean="0">
              <a:solidFill>
                <a:srgbClr val="000000"/>
              </a:solidFill>
            </a:rPr>
            <a:t>Periodic inventory system</a:t>
          </a:r>
          <a:endParaRPr lang="en-US" sz="2800" b="1" dirty="0">
            <a:solidFill>
              <a:srgbClr val="000000"/>
            </a:solidFill>
          </a:endParaRPr>
        </a:p>
      </dgm:t>
    </dgm:pt>
    <dgm:pt modelId="{CE91A25E-AD9B-9C47-8824-007CCE46A1CE}" type="parTrans" cxnId="{D512B856-27A8-D940-A007-D11F76677BA9}">
      <dgm:prSet/>
      <dgm:spPr/>
      <dgm:t>
        <a:bodyPr/>
        <a:lstStyle/>
        <a:p>
          <a:endParaRPr lang="en-US"/>
        </a:p>
      </dgm:t>
    </dgm:pt>
    <dgm:pt modelId="{74BEBC26-DB1B-C348-B365-222B2DE29212}" type="sibTrans" cxnId="{D512B856-27A8-D940-A007-D11F76677BA9}">
      <dgm:prSet/>
      <dgm:spPr/>
      <dgm:t>
        <a:bodyPr/>
        <a:lstStyle/>
        <a:p>
          <a:endParaRPr lang="en-US"/>
        </a:p>
      </dgm:t>
    </dgm:pt>
    <dgm:pt modelId="{E9205946-7B87-7243-83EC-DB6820F41523}">
      <dgm:prSet/>
      <dgm:spPr>
        <a:solidFill>
          <a:srgbClr val="DCE6F2">
            <a:alpha val="90000"/>
          </a:srgbClr>
        </a:solidFill>
        <a:ln>
          <a:solidFill>
            <a:srgbClr val="FFFFFF">
              <a:alpha val="90000"/>
            </a:srgbClr>
          </a:solidFill>
        </a:ln>
        <a:effectLst>
          <a:outerShdw blurRad="50800" dist="38100" dir="2700000" algn="tl" rotWithShape="0">
            <a:prstClr val="black">
              <a:alpha val="40000"/>
            </a:prstClr>
          </a:outerShdw>
        </a:effectLst>
      </dgm:spPr>
      <dgm:t>
        <a:bodyPr/>
        <a:lstStyle/>
        <a:p>
          <a:pPr rtl="0"/>
          <a:r>
            <a:rPr lang="en-US" dirty="0" smtClean="0"/>
            <a:t>Inventory and cost of goods sold are updated at the end of the reporting period</a:t>
          </a:r>
          <a:endParaRPr lang="en-US" dirty="0"/>
        </a:p>
      </dgm:t>
    </dgm:pt>
    <dgm:pt modelId="{E3DDBC0C-591F-6643-B0DE-38EE98551175}" type="parTrans" cxnId="{200B7AAF-D983-AC46-8F50-F873DBC356B5}">
      <dgm:prSet/>
      <dgm:spPr/>
      <dgm:t>
        <a:bodyPr/>
        <a:lstStyle/>
        <a:p>
          <a:endParaRPr lang="en-US"/>
        </a:p>
      </dgm:t>
    </dgm:pt>
    <dgm:pt modelId="{6A5E0A94-E8F9-784F-91F2-456BE77A1E72}" type="sibTrans" cxnId="{200B7AAF-D983-AC46-8F50-F873DBC356B5}">
      <dgm:prSet/>
      <dgm:spPr/>
      <dgm:t>
        <a:bodyPr/>
        <a:lstStyle/>
        <a:p>
          <a:endParaRPr lang="en-US"/>
        </a:p>
      </dgm:t>
    </dgm:pt>
    <dgm:pt modelId="{6BC4B975-FAD0-3A40-9B1C-505FAB45EDB2}" type="pres">
      <dgm:prSet presAssocID="{EB601329-1ED4-9449-AFCA-96CB9CFE5830}" presName="Name0" presStyleCnt="0">
        <dgm:presLayoutVars>
          <dgm:dir/>
          <dgm:animLvl val="lvl"/>
          <dgm:resizeHandles val="exact"/>
        </dgm:presLayoutVars>
      </dgm:prSet>
      <dgm:spPr/>
      <dgm:t>
        <a:bodyPr/>
        <a:lstStyle/>
        <a:p>
          <a:endParaRPr lang="en-US"/>
        </a:p>
      </dgm:t>
    </dgm:pt>
    <dgm:pt modelId="{129BB5F6-16D5-524D-BF9D-1401591A2691}" type="pres">
      <dgm:prSet presAssocID="{BC221A2F-247A-8F4C-AC36-45B7E32CD2ED}" presName="composite" presStyleCnt="0"/>
      <dgm:spPr/>
    </dgm:pt>
    <dgm:pt modelId="{03640D3B-F52C-1344-8D0D-457FE426B8FB}" type="pres">
      <dgm:prSet presAssocID="{BC221A2F-247A-8F4C-AC36-45B7E32CD2ED}" presName="parTx" presStyleLbl="alignNode1" presStyleIdx="0" presStyleCnt="2">
        <dgm:presLayoutVars>
          <dgm:chMax val="0"/>
          <dgm:chPref val="0"/>
          <dgm:bulletEnabled val="1"/>
        </dgm:presLayoutVars>
      </dgm:prSet>
      <dgm:spPr/>
      <dgm:t>
        <a:bodyPr/>
        <a:lstStyle/>
        <a:p>
          <a:endParaRPr lang="en-US"/>
        </a:p>
      </dgm:t>
    </dgm:pt>
    <dgm:pt modelId="{E046ADFE-B624-6D43-BC08-45854FF26D5C}" type="pres">
      <dgm:prSet presAssocID="{BC221A2F-247A-8F4C-AC36-45B7E32CD2ED}" presName="desTx" presStyleLbl="alignAccFollowNode1" presStyleIdx="0" presStyleCnt="2">
        <dgm:presLayoutVars>
          <dgm:bulletEnabled val="1"/>
        </dgm:presLayoutVars>
      </dgm:prSet>
      <dgm:spPr/>
      <dgm:t>
        <a:bodyPr/>
        <a:lstStyle/>
        <a:p>
          <a:endParaRPr lang="en-US"/>
        </a:p>
      </dgm:t>
    </dgm:pt>
    <dgm:pt modelId="{7679AA50-5258-CC44-83B2-4632DDDD799A}" type="pres">
      <dgm:prSet presAssocID="{6766C877-95A4-404F-9C64-5C588764798F}" presName="space" presStyleCnt="0"/>
      <dgm:spPr/>
    </dgm:pt>
    <dgm:pt modelId="{8325D984-3805-7347-A414-77DE88CEE174}" type="pres">
      <dgm:prSet presAssocID="{23B36F28-CC9F-1C43-98E0-51A1F100B090}" presName="composite" presStyleCnt="0"/>
      <dgm:spPr/>
    </dgm:pt>
    <dgm:pt modelId="{4B63F16D-8C3E-F440-BD64-797AB8303053}" type="pres">
      <dgm:prSet presAssocID="{23B36F28-CC9F-1C43-98E0-51A1F100B090}" presName="parTx" presStyleLbl="alignNode1" presStyleIdx="1" presStyleCnt="2">
        <dgm:presLayoutVars>
          <dgm:chMax val="0"/>
          <dgm:chPref val="0"/>
          <dgm:bulletEnabled val="1"/>
        </dgm:presLayoutVars>
      </dgm:prSet>
      <dgm:spPr/>
      <dgm:t>
        <a:bodyPr/>
        <a:lstStyle/>
        <a:p>
          <a:endParaRPr lang="en-US"/>
        </a:p>
      </dgm:t>
    </dgm:pt>
    <dgm:pt modelId="{F6211AFA-DA59-144C-88A5-34E51F4682BD}" type="pres">
      <dgm:prSet presAssocID="{23B36F28-CC9F-1C43-98E0-51A1F100B090}" presName="desTx" presStyleLbl="alignAccFollowNode1" presStyleIdx="1" presStyleCnt="2">
        <dgm:presLayoutVars>
          <dgm:bulletEnabled val="1"/>
        </dgm:presLayoutVars>
      </dgm:prSet>
      <dgm:spPr/>
      <dgm:t>
        <a:bodyPr/>
        <a:lstStyle/>
        <a:p>
          <a:endParaRPr lang="en-US"/>
        </a:p>
      </dgm:t>
    </dgm:pt>
  </dgm:ptLst>
  <dgm:cxnLst>
    <dgm:cxn modelId="{BA3542D4-AC22-FC4F-9D81-4166E1FF6E63}" type="presOf" srcId="{23B36F28-CC9F-1C43-98E0-51A1F100B090}" destId="{4B63F16D-8C3E-F440-BD64-797AB8303053}" srcOrd="0" destOrd="0" presId="urn:microsoft.com/office/officeart/2005/8/layout/hList1"/>
    <dgm:cxn modelId="{6A5A00CC-126B-5740-81D1-8ABB2BE8A2A7}" type="presOf" srcId="{E9205946-7B87-7243-83EC-DB6820F41523}" destId="{F6211AFA-DA59-144C-88A5-34E51F4682BD}" srcOrd="0" destOrd="0" presId="urn:microsoft.com/office/officeart/2005/8/layout/hList1"/>
    <dgm:cxn modelId="{200B7AAF-D983-AC46-8F50-F873DBC356B5}" srcId="{23B36F28-CC9F-1C43-98E0-51A1F100B090}" destId="{E9205946-7B87-7243-83EC-DB6820F41523}" srcOrd="0" destOrd="0" parTransId="{E3DDBC0C-591F-6643-B0DE-38EE98551175}" sibTransId="{6A5E0A94-E8F9-784F-91F2-456BE77A1E72}"/>
    <dgm:cxn modelId="{D512B856-27A8-D940-A007-D11F76677BA9}" srcId="{EB601329-1ED4-9449-AFCA-96CB9CFE5830}" destId="{23B36F28-CC9F-1C43-98E0-51A1F100B090}" srcOrd="1" destOrd="0" parTransId="{CE91A25E-AD9B-9C47-8824-007CCE46A1CE}" sibTransId="{74BEBC26-DB1B-C348-B365-222B2DE29212}"/>
    <dgm:cxn modelId="{2DF39913-2B0D-6D48-90FA-F08C340304C8}" srcId="{BC221A2F-247A-8F4C-AC36-45B7E32CD2ED}" destId="{21A6F503-AD00-2849-98C7-4D5C3CC361F3}" srcOrd="0" destOrd="0" parTransId="{D75E1B6F-982B-7C4B-9536-66025A18D23D}" sibTransId="{AA49CA63-3C19-7F42-AB10-547CE3B75FB5}"/>
    <dgm:cxn modelId="{C549D43C-1260-0D40-84CD-70738FECABDF}" type="presOf" srcId="{21A6F503-AD00-2849-98C7-4D5C3CC361F3}" destId="{E046ADFE-B624-6D43-BC08-45854FF26D5C}" srcOrd="0" destOrd="0" presId="urn:microsoft.com/office/officeart/2005/8/layout/hList1"/>
    <dgm:cxn modelId="{BA87DDDA-5A6F-4D4A-9B5C-470AA6FB5D61}" type="presOf" srcId="{BC221A2F-247A-8F4C-AC36-45B7E32CD2ED}" destId="{03640D3B-F52C-1344-8D0D-457FE426B8FB}" srcOrd="0" destOrd="0" presId="urn:microsoft.com/office/officeart/2005/8/layout/hList1"/>
    <dgm:cxn modelId="{9380AC5E-94DA-6E4A-B138-7A9418073C67}" type="presOf" srcId="{EB601329-1ED4-9449-AFCA-96CB9CFE5830}" destId="{6BC4B975-FAD0-3A40-9B1C-505FAB45EDB2}" srcOrd="0" destOrd="0" presId="urn:microsoft.com/office/officeart/2005/8/layout/hList1"/>
    <dgm:cxn modelId="{80B3CA97-6AD0-7B48-AB49-6F936B010683}" srcId="{EB601329-1ED4-9449-AFCA-96CB9CFE5830}" destId="{BC221A2F-247A-8F4C-AC36-45B7E32CD2ED}" srcOrd="0" destOrd="0" parTransId="{0B5C9DA1-E203-A148-96E6-9BBC6FE58F1E}" sibTransId="{6766C877-95A4-404F-9C64-5C588764798F}"/>
    <dgm:cxn modelId="{7316DE5B-224E-384C-B8EC-BB8E7ECDF7C3}" type="presParOf" srcId="{6BC4B975-FAD0-3A40-9B1C-505FAB45EDB2}" destId="{129BB5F6-16D5-524D-BF9D-1401591A2691}" srcOrd="0" destOrd="0" presId="urn:microsoft.com/office/officeart/2005/8/layout/hList1"/>
    <dgm:cxn modelId="{01FFE2B1-8E3C-9B43-97B3-F4E070BA2011}" type="presParOf" srcId="{129BB5F6-16D5-524D-BF9D-1401591A2691}" destId="{03640D3B-F52C-1344-8D0D-457FE426B8FB}" srcOrd="0" destOrd="0" presId="urn:microsoft.com/office/officeart/2005/8/layout/hList1"/>
    <dgm:cxn modelId="{FC73FF9D-3AA2-034D-8C82-A2BCF178FA9B}" type="presParOf" srcId="{129BB5F6-16D5-524D-BF9D-1401591A2691}" destId="{E046ADFE-B624-6D43-BC08-45854FF26D5C}" srcOrd="1" destOrd="0" presId="urn:microsoft.com/office/officeart/2005/8/layout/hList1"/>
    <dgm:cxn modelId="{90AAE69A-31F4-AB4F-8B03-31974F4DB081}" type="presParOf" srcId="{6BC4B975-FAD0-3A40-9B1C-505FAB45EDB2}" destId="{7679AA50-5258-CC44-83B2-4632DDDD799A}" srcOrd="1" destOrd="0" presId="urn:microsoft.com/office/officeart/2005/8/layout/hList1"/>
    <dgm:cxn modelId="{51E1EC4B-96D0-2A48-85DE-D29971F5D376}" type="presParOf" srcId="{6BC4B975-FAD0-3A40-9B1C-505FAB45EDB2}" destId="{8325D984-3805-7347-A414-77DE88CEE174}" srcOrd="2" destOrd="0" presId="urn:microsoft.com/office/officeart/2005/8/layout/hList1"/>
    <dgm:cxn modelId="{A56FE291-652A-A146-BD75-D100A3DDC128}" type="presParOf" srcId="{8325D984-3805-7347-A414-77DE88CEE174}" destId="{4B63F16D-8C3E-F440-BD64-797AB8303053}" srcOrd="0" destOrd="0" presId="urn:microsoft.com/office/officeart/2005/8/layout/hList1"/>
    <dgm:cxn modelId="{479923D4-83D8-524B-A49B-FB117E6A9F87}" type="presParOf" srcId="{8325D984-3805-7347-A414-77DE88CEE174}" destId="{F6211AFA-DA59-144C-88A5-34E51F4682B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8BE4EE-64FE-4448-8689-3F280713D3E5}" type="doc">
      <dgm:prSet loTypeId="urn:microsoft.com/office/officeart/2005/8/layout/process1" loCatId="process" qsTypeId="urn:microsoft.com/office/officeart/2005/8/quickstyle/simple1" qsCatId="simple" csTypeId="urn:microsoft.com/office/officeart/2005/8/colors/accent1_2" csCatId="accent1" phldr="1"/>
      <dgm:spPr/>
    </dgm:pt>
    <dgm:pt modelId="{48466397-51A2-4BD7-AB43-06AF9FCFDE80}">
      <dgm:prSet phldrT="[Text]"/>
      <dgm:spPr>
        <a:solidFill>
          <a:srgbClr val="005A7A"/>
        </a:solidFill>
        <a:effectLst>
          <a:innerShdw blurRad="63500" dist="50800" dir="13500000">
            <a:srgbClr val="C9FFC9">
              <a:alpha val="50000"/>
            </a:srgbClr>
          </a:innerShdw>
        </a:effectLst>
      </dgm:spPr>
      <dgm:t>
        <a:bodyPr/>
        <a:lstStyle/>
        <a:p>
          <a:r>
            <a:rPr lang="en-US" b="1" u="sng" dirty="0" smtClean="0">
              <a:solidFill>
                <a:schemeClr val="bg1"/>
              </a:solidFill>
            </a:rPr>
            <a:t>Step 5</a:t>
          </a:r>
        </a:p>
        <a:p>
          <a:r>
            <a:rPr lang="en-US" b="1" dirty="0" smtClean="0">
              <a:solidFill>
                <a:schemeClr val="bg1"/>
              </a:solidFill>
            </a:rPr>
            <a:t>Unadjusted Trial Balance</a:t>
          </a:r>
          <a:endParaRPr lang="en-US" b="1" dirty="0">
            <a:solidFill>
              <a:schemeClr val="bg1"/>
            </a:solidFill>
          </a:endParaRPr>
        </a:p>
      </dgm:t>
    </dgm:pt>
    <dgm:pt modelId="{E31BAC3C-A4DE-4449-B517-6BB61713C5A5}" type="parTrans" cxnId="{B566927C-D8C6-4B43-B4BE-2FDBD856CFAF}">
      <dgm:prSet/>
      <dgm:spPr/>
      <dgm:t>
        <a:bodyPr/>
        <a:lstStyle/>
        <a:p>
          <a:endParaRPr lang="en-US"/>
        </a:p>
      </dgm:t>
    </dgm:pt>
    <dgm:pt modelId="{209DBBCE-B691-46F4-B98D-6E32EFB5038E}" type="sibTrans" cxnId="{B566927C-D8C6-4B43-B4BE-2FDBD856CFAF}">
      <dgm:prSet custT="1"/>
      <dgm:spPr>
        <a:solidFill>
          <a:srgbClr val="D2ECB6"/>
        </a:solidFill>
      </dgm:spPr>
      <dgm:t>
        <a:bodyPr/>
        <a:lstStyle/>
        <a:p>
          <a:r>
            <a:rPr lang="en-US" sz="2800" b="1" u="sng" dirty="0" smtClean="0">
              <a:solidFill>
                <a:schemeClr val="tx1"/>
              </a:solidFill>
            </a:rPr>
            <a:t>Step 6</a:t>
          </a:r>
        </a:p>
        <a:p>
          <a:r>
            <a:rPr lang="en-US" sz="2800" b="1" dirty="0" smtClean="0">
              <a:solidFill>
                <a:schemeClr val="tx1"/>
              </a:solidFill>
            </a:rPr>
            <a:t>Adjusting Entries</a:t>
          </a:r>
          <a:endParaRPr lang="en-US" sz="2800" b="1" dirty="0">
            <a:solidFill>
              <a:schemeClr val="tx1"/>
            </a:solidFill>
          </a:endParaRPr>
        </a:p>
      </dgm:t>
    </dgm:pt>
    <dgm:pt modelId="{EF19CD91-E787-4A33-9E90-DC0EE0045B1B}">
      <dgm:prSet phldrT="[Text]"/>
      <dgm:spPr>
        <a:solidFill>
          <a:srgbClr val="005A7A"/>
        </a:solidFill>
        <a:effectLst>
          <a:innerShdw blurRad="63500" dist="50800" dir="13500000">
            <a:srgbClr val="C9FFC9">
              <a:alpha val="50000"/>
            </a:srgbClr>
          </a:innerShdw>
        </a:effectLst>
      </dgm:spPr>
      <dgm:t>
        <a:bodyPr/>
        <a:lstStyle/>
        <a:p>
          <a:r>
            <a:rPr lang="en-US" b="1" u="sng" dirty="0" smtClean="0">
              <a:solidFill>
                <a:schemeClr val="bg1"/>
              </a:solidFill>
              <a:effectLst/>
            </a:rPr>
            <a:t>Step 7</a:t>
          </a:r>
        </a:p>
        <a:p>
          <a:r>
            <a:rPr lang="en-US" b="1" dirty="0" smtClean="0">
              <a:solidFill>
                <a:schemeClr val="bg1"/>
              </a:solidFill>
            </a:rPr>
            <a:t>Adjusted Trial Balance</a:t>
          </a:r>
          <a:endParaRPr lang="en-US" b="1" dirty="0">
            <a:solidFill>
              <a:schemeClr val="bg1"/>
            </a:solidFill>
          </a:endParaRPr>
        </a:p>
      </dgm:t>
    </dgm:pt>
    <dgm:pt modelId="{EE0B3481-430E-4AF9-8950-B324A4D1AF60}" type="parTrans" cxnId="{2C1FC7B7-7EE1-4C23-9465-A465C8BFDE57}">
      <dgm:prSet/>
      <dgm:spPr/>
      <dgm:t>
        <a:bodyPr/>
        <a:lstStyle/>
        <a:p>
          <a:endParaRPr lang="en-US"/>
        </a:p>
      </dgm:t>
    </dgm:pt>
    <dgm:pt modelId="{F6B9F6F8-E050-42EB-B4D8-4453D0A8BA44}" type="sibTrans" cxnId="{2C1FC7B7-7EE1-4C23-9465-A465C8BFDE57}">
      <dgm:prSet/>
      <dgm:spPr/>
      <dgm:t>
        <a:bodyPr/>
        <a:lstStyle/>
        <a:p>
          <a:endParaRPr lang="en-US"/>
        </a:p>
      </dgm:t>
    </dgm:pt>
    <dgm:pt modelId="{FD1F9D37-A881-445F-B475-E72361CEF541}" type="pres">
      <dgm:prSet presAssocID="{238BE4EE-64FE-4448-8689-3F280713D3E5}" presName="Name0" presStyleCnt="0">
        <dgm:presLayoutVars>
          <dgm:dir/>
          <dgm:resizeHandles val="exact"/>
        </dgm:presLayoutVars>
      </dgm:prSet>
      <dgm:spPr/>
    </dgm:pt>
    <dgm:pt modelId="{4CF6169B-BDB1-4FDD-BF28-2E42C3204A25}" type="pres">
      <dgm:prSet presAssocID="{48466397-51A2-4BD7-AB43-06AF9FCFDE80}" presName="node" presStyleLbl="node1" presStyleIdx="0" presStyleCnt="2" custScaleX="28487">
        <dgm:presLayoutVars>
          <dgm:bulletEnabled val="1"/>
        </dgm:presLayoutVars>
      </dgm:prSet>
      <dgm:spPr/>
      <dgm:t>
        <a:bodyPr/>
        <a:lstStyle/>
        <a:p>
          <a:endParaRPr lang="en-US"/>
        </a:p>
      </dgm:t>
    </dgm:pt>
    <dgm:pt modelId="{54C4C4B3-1928-4334-B174-7BE3595C4331}" type="pres">
      <dgm:prSet presAssocID="{209DBBCE-B691-46F4-B98D-6E32EFB5038E}" presName="sibTrans" presStyleLbl="sibTrans2D1" presStyleIdx="0" presStyleCnt="1" custScaleX="183273" custScaleY="102634" custLinFactNeighborX="-1515"/>
      <dgm:spPr/>
      <dgm:t>
        <a:bodyPr/>
        <a:lstStyle/>
        <a:p>
          <a:endParaRPr lang="en-US"/>
        </a:p>
      </dgm:t>
    </dgm:pt>
    <dgm:pt modelId="{E35C06FA-A184-4F09-899C-016F34FEF1A5}" type="pres">
      <dgm:prSet presAssocID="{209DBBCE-B691-46F4-B98D-6E32EFB5038E}" presName="connectorText" presStyleLbl="sibTrans2D1" presStyleIdx="0" presStyleCnt="1"/>
      <dgm:spPr/>
      <dgm:t>
        <a:bodyPr/>
        <a:lstStyle/>
        <a:p>
          <a:endParaRPr lang="en-US"/>
        </a:p>
      </dgm:t>
    </dgm:pt>
    <dgm:pt modelId="{1F0655F1-947A-4708-849E-10FC3ACD2846}" type="pres">
      <dgm:prSet presAssocID="{EF19CD91-E787-4A33-9E90-DC0EE0045B1B}" presName="node" presStyleLbl="node1" presStyleIdx="1" presStyleCnt="2" custScaleX="28471" custLinFactNeighborY="-3142">
        <dgm:presLayoutVars>
          <dgm:bulletEnabled val="1"/>
        </dgm:presLayoutVars>
      </dgm:prSet>
      <dgm:spPr/>
      <dgm:t>
        <a:bodyPr/>
        <a:lstStyle/>
        <a:p>
          <a:endParaRPr lang="en-US"/>
        </a:p>
      </dgm:t>
    </dgm:pt>
  </dgm:ptLst>
  <dgm:cxnLst>
    <dgm:cxn modelId="{2C1FC7B7-7EE1-4C23-9465-A465C8BFDE57}" srcId="{238BE4EE-64FE-4448-8689-3F280713D3E5}" destId="{EF19CD91-E787-4A33-9E90-DC0EE0045B1B}" srcOrd="1" destOrd="0" parTransId="{EE0B3481-430E-4AF9-8950-B324A4D1AF60}" sibTransId="{F6B9F6F8-E050-42EB-B4D8-4453D0A8BA44}"/>
    <dgm:cxn modelId="{E26BBFCC-0C63-421D-8C28-D9AEA5A92910}" type="presOf" srcId="{EF19CD91-E787-4A33-9E90-DC0EE0045B1B}" destId="{1F0655F1-947A-4708-849E-10FC3ACD2846}" srcOrd="0" destOrd="0" presId="urn:microsoft.com/office/officeart/2005/8/layout/process1"/>
    <dgm:cxn modelId="{F5B85527-E19B-4279-88D2-D3FE6C10CF18}" type="presOf" srcId="{209DBBCE-B691-46F4-B98D-6E32EFB5038E}" destId="{E35C06FA-A184-4F09-899C-016F34FEF1A5}" srcOrd="1" destOrd="0" presId="urn:microsoft.com/office/officeart/2005/8/layout/process1"/>
    <dgm:cxn modelId="{BE7D5D83-34D8-44A4-839E-FBF60606D088}" type="presOf" srcId="{209DBBCE-B691-46F4-B98D-6E32EFB5038E}" destId="{54C4C4B3-1928-4334-B174-7BE3595C4331}" srcOrd="0" destOrd="0" presId="urn:microsoft.com/office/officeart/2005/8/layout/process1"/>
    <dgm:cxn modelId="{FB102987-D76B-4D11-933E-DAB9F71757AA}" type="presOf" srcId="{48466397-51A2-4BD7-AB43-06AF9FCFDE80}" destId="{4CF6169B-BDB1-4FDD-BF28-2E42C3204A25}" srcOrd="0" destOrd="0" presId="urn:microsoft.com/office/officeart/2005/8/layout/process1"/>
    <dgm:cxn modelId="{BBED68F5-7AD9-4620-82B9-4958DDAE7A88}" type="presOf" srcId="{238BE4EE-64FE-4448-8689-3F280713D3E5}" destId="{FD1F9D37-A881-445F-B475-E72361CEF541}" srcOrd="0" destOrd="0" presId="urn:microsoft.com/office/officeart/2005/8/layout/process1"/>
    <dgm:cxn modelId="{B566927C-D8C6-4B43-B4BE-2FDBD856CFAF}" srcId="{238BE4EE-64FE-4448-8689-3F280713D3E5}" destId="{48466397-51A2-4BD7-AB43-06AF9FCFDE80}" srcOrd="0" destOrd="0" parTransId="{E31BAC3C-A4DE-4449-B517-6BB61713C5A5}" sibTransId="{209DBBCE-B691-46F4-B98D-6E32EFB5038E}"/>
    <dgm:cxn modelId="{F0426C2F-FA00-4622-8083-6AC845F9BFE8}" type="presParOf" srcId="{FD1F9D37-A881-445F-B475-E72361CEF541}" destId="{4CF6169B-BDB1-4FDD-BF28-2E42C3204A25}" srcOrd="0" destOrd="0" presId="urn:microsoft.com/office/officeart/2005/8/layout/process1"/>
    <dgm:cxn modelId="{D4A086CC-ED2E-4BD3-A762-39794B9DE095}" type="presParOf" srcId="{FD1F9D37-A881-445F-B475-E72361CEF541}" destId="{54C4C4B3-1928-4334-B174-7BE3595C4331}" srcOrd="1" destOrd="0" presId="urn:microsoft.com/office/officeart/2005/8/layout/process1"/>
    <dgm:cxn modelId="{E61F8A96-E4F2-4069-996B-67FC171A0D83}" type="presParOf" srcId="{54C4C4B3-1928-4334-B174-7BE3595C4331}" destId="{E35C06FA-A184-4F09-899C-016F34FEF1A5}" srcOrd="0" destOrd="0" presId="urn:microsoft.com/office/officeart/2005/8/layout/process1"/>
    <dgm:cxn modelId="{C06A992D-EE20-47DD-87A1-BA8806983002}" type="presParOf" srcId="{FD1F9D37-A881-445F-B475-E72361CEF541}" destId="{1F0655F1-947A-4708-849E-10FC3ACD2846}"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BF2FD5-4C85-45A5-8C5E-9FAD99C5C794}">
      <dsp:nvSpPr>
        <dsp:cNvPr id="0" name=""/>
        <dsp:cNvSpPr/>
      </dsp:nvSpPr>
      <dsp:spPr>
        <a:xfrm>
          <a:off x="0" y="27501"/>
          <a:ext cx="8016875" cy="1440322"/>
        </a:xfrm>
        <a:prstGeom prst="rect">
          <a:avLst/>
        </a:prstGeom>
        <a:solidFill>
          <a:srgbClr val="FFFE86">
            <a:alpha val="61961"/>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199" tIns="458216" rIns="622199" bIns="184912" numCol="1" spcCol="1270" anchor="t" anchorCtr="0">
          <a:noAutofit/>
        </a:bodyPr>
        <a:lstStyle/>
        <a:p>
          <a:pPr marL="228600" lvl="1" indent="-228600" algn="l" defTabSz="1155700">
            <a:lnSpc>
              <a:spcPct val="90000"/>
            </a:lnSpc>
            <a:spcBef>
              <a:spcPct val="0"/>
            </a:spcBef>
            <a:spcAft>
              <a:spcPct val="15000"/>
            </a:spcAft>
            <a:buChar char="••"/>
          </a:pPr>
          <a:r>
            <a:rPr lang="en-IN" sz="2600" kern="1200" dirty="0" smtClean="0"/>
            <a:t>Records a repetitive type of </a:t>
          </a:r>
          <a:r>
            <a:rPr lang="en-US" sz="2600" kern="1200" dirty="0" smtClean="0"/>
            <a:t>transaction</a:t>
          </a:r>
          <a:endParaRPr lang="en-US" sz="2600" kern="1200" dirty="0"/>
        </a:p>
        <a:p>
          <a:pPr marL="228600" lvl="1" indent="-228600" algn="l" defTabSz="1155700">
            <a:lnSpc>
              <a:spcPct val="90000"/>
            </a:lnSpc>
            <a:spcBef>
              <a:spcPct val="0"/>
            </a:spcBef>
            <a:spcAft>
              <a:spcPct val="15000"/>
            </a:spcAft>
            <a:buChar char="••"/>
          </a:pPr>
          <a:r>
            <a:rPr lang="en-US" sz="2600" kern="1200" dirty="0" smtClean="0"/>
            <a:t>Example: Sales </a:t>
          </a:r>
          <a:endParaRPr lang="en-US" sz="2600" kern="1200" dirty="0"/>
        </a:p>
      </dsp:txBody>
      <dsp:txXfrm>
        <a:off x="0" y="27501"/>
        <a:ext cx="8016875" cy="1440322"/>
      </dsp:txXfrm>
    </dsp:sp>
    <dsp:sp modelId="{64A9ECE3-F70E-4DDE-BA12-99CF68FC14F0}">
      <dsp:nvSpPr>
        <dsp:cNvPr id="0" name=""/>
        <dsp:cNvSpPr/>
      </dsp:nvSpPr>
      <dsp:spPr>
        <a:xfrm>
          <a:off x="400843" y="34996"/>
          <a:ext cx="5611812" cy="450065"/>
        </a:xfrm>
        <a:prstGeom prst="roundRect">
          <a:avLst/>
        </a:prstGeom>
        <a:solidFill>
          <a:srgbClr val="E7F5D7"/>
        </a:solidFill>
        <a:ln w="12700" cap="flat" cmpd="sng" algn="ctr">
          <a:solidFill>
            <a:schemeClr val="lt1">
              <a:hueOff val="0"/>
              <a:satOff val="0"/>
              <a:lumOff val="0"/>
              <a:alphaOff val="0"/>
            </a:schemeClr>
          </a:solidFill>
          <a:prstDash val="solid"/>
          <a:miter lim="800000"/>
        </a:ln>
        <a:effectLst>
          <a:glow rad="101600">
            <a:schemeClr val="accent4">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212113" tIns="0" rIns="212113" bIns="0" numCol="1" spcCol="1270" anchor="ctr" anchorCtr="0">
          <a:noAutofit/>
        </a:bodyPr>
        <a:lstStyle/>
        <a:p>
          <a:pPr lvl="0" algn="l" defTabSz="1244600">
            <a:lnSpc>
              <a:spcPct val="90000"/>
            </a:lnSpc>
            <a:spcBef>
              <a:spcPct val="0"/>
            </a:spcBef>
            <a:spcAft>
              <a:spcPct val="35000"/>
            </a:spcAft>
          </a:pPr>
          <a:r>
            <a:rPr lang="en-IN" sz="2800" b="1" kern="1200" dirty="0" smtClean="0">
              <a:solidFill>
                <a:schemeClr val="tx1"/>
              </a:solidFill>
            </a:rPr>
            <a:t>Special journal</a:t>
          </a:r>
          <a:endParaRPr lang="en-US" sz="2800" kern="1200" dirty="0">
            <a:solidFill>
              <a:schemeClr val="tx1"/>
            </a:solidFill>
          </a:endParaRPr>
        </a:p>
      </dsp:txBody>
      <dsp:txXfrm>
        <a:off x="422813" y="56966"/>
        <a:ext cx="5567872" cy="406125"/>
      </dsp:txXfrm>
    </dsp:sp>
    <dsp:sp modelId="{AA432C72-9F9D-421A-A690-D9017ECD9C62}">
      <dsp:nvSpPr>
        <dsp:cNvPr id="0" name=""/>
        <dsp:cNvSpPr/>
      </dsp:nvSpPr>
      <dsp:spPr>
        <a:xfrm>
          <a:off x="0" y="1627729"/>
          <a:ext cx="8016875" cy="1196212"/>
        </a:xfrm>
        <a:prstGeom prst="rect">
          <a:avLst/>
        </a:prstGeom>
        <a:solidFill>
          <a:srgbClr val="FFFE86">
            <a:alpha val="62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22199" tIns="458216" rIns="622199" bIns="184912" numCol="1" spcCol="1270" anchor="t" anchorCtr="0">
          <a:noAutofit/>
        </a:bodyPr>
        <a:lstStyle/>
        <a:p>
          <a:pPr marL="228600" lvl="1" indent="-228600" algn="l" defTabSz="1155700">
            <a:lnSpc>
              <a:spcPct val="90000"/>
            </a:lnSpc>
            <a:spcBef>
              <a:spcPct val="0"/>
            </a:spcBef>
            <a:spcAft>
              <a:spcPct val="15000"/>
            </a:spcAft>
            <a:buChar char="••"/>
          </a:pPr>
          <a:r>
            <a:rPr lang="en-US" sz="2600" kern="1200" dirty="0" smtClean="0"/>
            <a:t>Any transaction not recorded in a special journal</a:t>
          </a:r>
          <a:endParaRPr lang="en-US" sz="2600" kern="1200" dirty="0"/>
        </a:p>
      </dsp:txBody>
      <dsp:txXfrm>
        <a:off x="0" y="1627729"/>
        <a:ext cx="8016875" cy="1196212"/>
      </dsp:txXfrm>
    </dsp:sp>
    <dsp:sp modelId="{BF12A730-5B2D-4BCC-B0AC-8CF49954118E}">
      <dsp:nvSpPr>
        <dsp:cNvPr id="0" name=""/>
        <dsp:cNvSpPr/>
      </dsp:nvSpPr>
      <dsp:spPr>
        <a:xfrm>
          <a:off x="400843" y="1635223"/>
          <a:ext cx="5611812" cy="450065"/>
        </a:xfrm>
        <a:prstGeom prst="roundRect">
          <a:avLst/>
        </a:prstGeom>
        <a:solidFill>
          <a:srgbClr val="E7F5D7"/>
        </a:solidFill>
        <a:ln w="12700" cap="flat" cmpd="sng" algn="ctr">
          <a:solidFill>
            <a:schemeClr val="lt1">
              <a:hueOff val="0"/>
              <a:satOff val="0"/>
              <a:lumOff val="0"/>
              <a:alphaOff val="0"/>
            </a:schemeClr>
          </a:solidFill>
          <a:prstDash val="solid"/>
          <a:miter lim="800000"/>
        </a:ln>
        <a:effectLst>
          <a:glow rad="101600">
            <a:schemeClr val="accent4">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212113" tIns="0" rIns="212113" bIns="0" numCol="1" spcCol="1270" anchor="ctr" anchorCtr="0">
          <a:noAutofit/>
        </a:bodyPr>
        <a:lstStyle/>
        <a:p>
          <a:pPr lvl="0" algn="l" defTabSz="1244600">
            <a:lnSpc>
              <a:spcPct val="90000"/>
            </a:lnSpc>
            <a:spcBef>
              <a:spcPct val="0"/>
            </a:spcBef>
            <a:spcAft>
              <a:spcPct val="35000"/>
            </a:spcAft>
          </a:pPr>
          <a:r>
            <a:rPr lang="en-IN" sz="2800" b="1" kern="1200" dirty="0" smtClean="0">
              <a:solidFill>
                <a:schemeClr val="tx1"/>
              </a:solidFill>
            </a:rPr>
            <a:t>General journal</a:t>
          </a:r>
          <a:endParaRPr lang="en-US" sz="2800" kern="1200" dirty="0">
            <a:solidFill>
              <a:schemeClr val="tx1"/>
            </a:solidFill>
          </a:endParaRPr>
        </a:p>
      </dsp:txBody>
      <dsp:txXfrm>
        <a:off x="422813" y="1657193"/>
        <a:ext cx="5567872" cy="4061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640D3B-F52C-1344-8D0D-457FE426B8FB}">
      <dsp:nvSpPr>
        <dsp:cNvPr id="0" name=""/>
        <dsp:cNvSpPr/>
      </dsp:nvSpPr>
      <dsp:spPr>
        <a:xfrm>
          <a:off x="38" y="19980"/>
          <a:ext cx="3685337" cy="1014900"/>
        </a:xfrm>
        <a:prstGeom prst="rect">
          <a:avLst/>
        </a:prstGeom>
        <a:solidFill>
          <a:srgbClr val="FFCC33"/>
        </a:solidFill>
        <a:ln w="6350" cap="flat" cmpd="sng" algn="ctr">
          <a:noFill/>
          <a:prstDash val="solid"/>
          <a:miter lim="800000"/>
        </a:ln>
        <a:effectLst>
          <a:outerShdw blurRad="50800" dist="38100" dir="2700000" algn="tl" rotWithShape="0">
            <a:prstClr val="black">
              <a:alpha val="40000"/>
            </a:prst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0">
            <a:lnSpc>
              <a:spcPct val="90000"/>
            </a:lnSpc>
            <a:spcBef>
              <a:spcPct val="0"/>
            </a:spcBef>
            <a:spcAft>
              <a:spcPct val="35000"/>
            </a:spcAft>
          </a:pPr>
          <a:r>
            <a:rPr lang="en-US" sz="2800" b="1" kern="1200" dirty="0" smtClean="0">
              <a:solidFill>
                <a:srgbClr val="000000"/>
              </a:solidFill>
              <a:effectLst/>
            </a:rPr>
            <a:t>Perpetual inventory system</a:t>
          </a:r>
          <a:endParaRPr lang="en-US" sz="2800" b="1" kern="1200" dirty="0">
            <a:solidFill>
              <a:srgbClr val="000000"/>
            </a:solidFill>
            <a:effectLst/>
          </a:endParaRPr>
        </a:p>
      </dsp:txBody>
      <dsp:txXfrm>
        <a:off x="38" y="19980"/>
        <a:ext cx="3685337" cy="1014900"/>
      </dsp:txXfrm>
    </dsp:sp>
    <dsp:sp modelId="{E046ADFE-B624-6D43-BC08-45854FF26D5C}">
      <dsp:nvSpPr>
        <dsp:cNvPr id="0" name=""/>
        <dsp:cNvSpPr/>
      </dsp:nvSpPr>
      <dsp:spPr>
        <a:xfrm>
          <a:off x="38" y="1034880"/>
          <a:ext cx="3685337" cy="3582225"/>
        </a:xfrm>
        <a:prstGeom prst="rect">
          <a:avLst/>
        </a:prstGeom>
        <a:solidFill>
          <a:schemeClr val="accent1">
            <a:lumMod val="20000"/>
            <a:lumOff val="80000"/>
            <a:alpha val="90000"/>
          </a:schemeClr>
        </a:solidFill>
        <a:ln w="6350" cap="flat" cmpd="sng" algn="ctr">
          <a:solidFill>
            <a:srgbClr val="FFFFFF">
              <a:alpha val="90000"/>
            </a:srgbClr>
          </a:solidFill>
          <a:prstDash val="solid"/>
          <a:miter lim="800000"/>
        </a:ln>
        <a:effectLst>
          <a:outerShdw blurRad="50800" dist="38100" dir="2700000" algn="tl" rotWithShape="0">
            <a:prstClr val="black">
              <a:alpha val="40000"/>
            </a:prstClr>
          </a:outerShdw>
        </a:effectLst>
      </dsp:spPr>
      <dsp:style>
        <a:lnRef idx="1">
          <a:scrgbClr r="0" g="0" b="0"/>
        </a:lnRef>
        <a:fillRef idx="1">
          <a:scrgbClr r="0" g="0" b="0"/>
        </a:fillRef>
        <a:effectRef idx="0">
          <a:scrgbClr r="0" g="0" b="0"/>
        </a:effectRef>
        <a:fontRef idx="minor"/>
      </dsp:style>
      <dsp:txBody>
        <a:bodyPr spcFirstLastPara="0" vert="horz" wrap="square" lIns="154686" tIns="154686" rIns="206248" bIns="232029" numCol="1" spcCol="1270" anchor="t" anchorCtr="0">
          <a:noAutofit/>
        </a:bodyPr>
        <a:lstStyle/>
        <a:p>
          <a:pPr marL="285750" lvl="1" indent="-285750" algn="l" defTabSz="1289050" rtl="0">
            <a:lnSpc>
              <a:spcPct val="90000"/>
            </a:lnSpc>
            <a:spcBef>
              <a:spcPct val="0"/>
            </a:spcBef>
            <a:spcAft>
              <a:spcPct val="15000"/>
            </a:spcAft>
            <a:buChar char="••"/>
          </a:pPr>
          <a:r>
            <a:rPr lang="en-US" sz="2900" kern="1200" dirty="0" smtClean="0">
              <a:effectLst/>
            </a:rPr>
            <a:t>Inventory and cost of goods sold accounts are continuously updated for purchase, sale, and return of merchandise</a:t>
          </a:r>
          <a:endParaRPr lang="en-US" sz="2900" kern="1200" dirty="0">
            <a:effectLst/>
          </a:endParaRPr>
        </a:p>
      </dsp:txBody>
      <dsp:txXfrm>
        <a:off x="38" y="1034880"/>
        <a:ext cx="3685337" cy="3582225"/>
      </dsp:txXfrm>
    </dsp:sp>
    <dsp:sp modelId="{4B63F16D-8C3E-F440-BD64-797AB8303053}">
      <dsp:nvSpPr>
        <dsp:cNvPr id="0" name=""/>
        <dsp:cNvSpPr/>
      </dsp:nvSpPr>
      <dsp:spPr>
        <a:xfrm>
          <a:off x="4201323" y="19980"/>
          <a:ext cx="3685337" cy="1014900"/>
        </a:xfrm>
        <a:prstGeom prst="rect">
          <a:avLst/>
        </a:prstGeom>
        <a:solidFill>
          <a:srgbClr val="669966"/>
        </a:solidFill>
        <a:ln w="6350" cap="flat" cmpd="sng" algn="ctr">
          <a:solidFill>
            <a:srgbClr val="FFFFFF"/>
          </a:solidFill>
          <a:prstDash val="solid"/>
          <a:miter lim="800000"/>
        </a:ln>
        <a:effectLst>
          <a:outerShdw blurRad="50800" dist="38100" dir="2700000" algn="tl" rotWithShape="0">
            <a:prstClr val="black">
              <a:alpha val="40000"/>
            </a:prst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rtl="0">
            <a:lnSpc>
              <a:spcPct val="90000"/>
            </a:lnSpc>
            <a:spcBef>
              <a:spcPct val="0"/>
            </a:spcBef>
            <a:spcAft>
              <a:spcPct val="35000"/>
            </a:spcAft>
          </a:pPr>
          <a:r>
            <a:rPr lang="en-US" sz="2800" b="1" kern="1200" dirty="0" smtClean="0">
              <a:solidFill>
                <a:srgbClr val="000000"/>
              </a:solidFill>
            </a:rPr>
            <a:t>Periodic inventory system</a:t>
          </a:r>
          <a:endParaRPr lang="en-US" sz="2800" b="1" kern="1200" dirty="0">
            <a:solidFill>
              <a:srgbClr val="000000"/>
            </a:solidFill>
          </a:endParaRPr>
        </a:p>
      </dsp:txBody>
      <dsp:txXfrm>
        <a:off x="4201323" y="19980"/>
        <a:ext cx="3685337" cy="1014900"/>
      </dsp:txXfrm>
    </dsp:sp>
    <dsp:sp modelId="{F6211AFA-DA59-144C-88A5-34E51F4682BD}">
      <dsp:nvSpPr>
        <dsp:cNvPr id="0" name=""/>
        <dsp:cNvSpPr/>
      </dsp:nvSpPr>
      <dsp:spPr>
        <a:xfrm>
          <a:off x="4201323" y="1034880"/>
          <a:ext cx="3685337" cy="3582225"/>
        </a:xfrm>
        <a:prstGeom prst="rect">
          <a:avLst/>
        </a:prstGeom>
        <a:solidFill>
          <a:srgbClr val="DCE6F2">
            <a:alpha val="90000"/>
          </a:srgbClr>
        </a:solidFill>
        <a:ln w="6350" cap="flat" cmpd="sng" algn="ctr">
          <a:solidFill>
            <a:srgbClr val="FFFFFF">
              <a:alpha val="90000"/>
            </a:srgbClr>
          </a:solidFill>
          <a:prstDash val="solid"/>
          <a:miter lim="800000"/>
        </a:ln>
        <a:effectLst>
          <a:outerShdw blurRad="50800" dist="38100" dir="2700000" algn="tl" rotWithShape="0">
            <a:prstClr val="black">
              <a:alpha val="40000"/>
            </a:prstClr>
          </a:outerShdw>
        </a:effectLst>
      </dsp:spPr>
      <dsp:style>
        <a:lnRef idx="1">
          <a:scrgbClr r="0" g="0" b="0"/>
        </a:lnRef>
        <a:fillRef idx="1">
          <a:scrgbClr r="0" g="0" b="0"/>
        </a:fillRef>
        <a:effectRef idx="0">
          <a:scrgbClr r="0" g="0" b="0"/>
        </a:effectRef>
        <a:fontRef idx="minor"/>
      </dsp:style>
      <dsp:txBody>
        <a:bodyPr spcFirstLastPara="0" vert="horz" wrap="square" lIns="154686" tIns="154686" rIns="206248" bIns="232029" numCol="1" spcCol="1270" anchor="t" anchorCtr="0">
          <a:noAutofit/>
        </a:bodyPr>
        <a:lstStyle/>
        <a:p>
          <a:pPr marL="285750" lvl="1" indent="-285750" algn="l" defTabSz="1289050" rtl="0">
            <a:lnSpc>
              <a:spcPct val="90000"/>
            </a:lnSpc>
            <a:spcBef>
              <a:spcPct val="0"/>
            </a:spcBef>
            <a:spcAft>
              <a:spcPct val="15000"/>
            </a:spcAft>
            <a:buChar char="••"/>
          </a:pPr>
          <a:r>
            <a:rPr lang="en-US" sz="2900" kern="1200" dirty="0" smtClean="0"/>
            <a:t>Inventory and cost of goods sold are updated at the end of the reporting period</a:t>
          </a:r>
          <a:endParaRPr lang="en-US" sz="2900" kern="1200" dirty="0"/>
        </a:p>
      </dsp:txBody>
      <dsp:txXfrm>
        <a:off x="4201323" y="1034880"/>
        <a:ext cx="3685337" cy="35822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F6169B-BDB1-4FDD-BF28-2E42C3204A25}">
      <dsp:nvSpPr>
        <dsp:cNvPr id="0" name=""/>
        <dsp:cNvSpPr/>
      </dsp:nvSpPr>
      <dsp:spPr>
        <a:xfrm>
          <a:off x="130010" y="0"/>
          <a:ext cx="2359168" cy="2239499"/>
        </a:xfrm>
        <a:prstGeom prst="roundRect">
          <a:avLst>
            <a:gd name="adj" fmla="val 10000"/>
          </a:avLst>
        </a:prstGeom>
        <a:solidFill>
          <a:srgbClr val="005A7A"/>
        </a:solidFill>
        <a:ln w="12700" cap="flat" cmpd="sng" algn="ctr">
          <a:solidFill>
            <a:schemeClr val="lt1">
              <a:hueOff val="0"/>
              <a:satOff val="0"/>
              <a:lumOff val="0"/>
              <a:alphaOff val="0"/>
            </a:schemeClr>
          </a:solidFill>
          <a:prstDash val="solid"/>
          <a:miter lim="800000"/>
        </a:ln>
        <a:effectLst>
          <a:innerShdw blurRad="63500" dist="50800" dir="13500000">
            <a:srgbClr val="C9FFC9">
              <a:alpha val="50000"/>
            </a:srgb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u="sng" kern="1200" dirty="0" smtClean="0">
              <a:solidFill>
                <a:schemeClr val="bg1"/>
              </a:solidFill>
            </a:rPr>
            <a:t>Step 5</a:t>
          </a:r>
        </a:p>
        <a:p>
          <a:pPr lvl="0" algn="ctr" defTabSz="1244600">
            <a:lnSpc>
              <a:spcPct val="90000"/>
            </a:lnSpc>
            <a:spcBef>
              <a:spcPct val="0"/>
            </a:spcBef>
            <a:spcAft>
              <a:spcPct val="35000"/>
            </a:spcAft>
          </a:pPr>
          <a:r>
            <a:rPr lang="en-US" sz="2800" b="1" kern="1200" dirty="0" smtClean="0">
              <a:solidFill>
                <a:schemeClr val="bg1"/>
              </a:solidFill>
            </a:rPr>
            <a:t>Unadjusted Trial Balance</a:t>
          </a:r>
          <a:endParaRPr lang="en-US" sz="2800" b="1" kern="1200" dirty="0">
            <a:solidFill>
              <a:schemeClr val="bg1"/>
            </a:solidFill>
          </a:endParaRPr>
        </a:p>
      </dsp:txBody>
      <dsp:txXfrm>
        <a:off x="195603" y="65593"/>
        <a:ext cx="2227982" cy="2108313"/>
      </dsp:txXfrm>
    </dsp:sp>
    <dsp:sp modelId="{54C4C4B3-1928-4334-B174-7BE3595C4331}">
      <dsp:nvSpPr>
        <dsp:cNvPr id="0" name=""/>
        <dsp:cNvSpPr/>
      </dsp:nvSpPr>
      <dsp:spPr>
        <a:xfrm>
          <a:off x="2559727" y="65787"/>
          <a:ext cx="3217707" cy="2107924"/>
        </a:xfrm>
        <a:prstGeom prst="rightArrow">
          <a:avLst>
            <a:gd name="adj1" fmla="val 60000"/>
            <a:gd name="adj2" fmla="val 50000"/>
          </a:avLst>
        </a:prstGeom>
        <a:solidFill>
          <a:srgbClr val="D2ECB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r>
            <a:rPr lang="en-US" sz="2800" b="1" u="sng" kern="1200" dirty="0" smtClean="0">
              <a:solidFill>
                <a:schemeClr val="tx1"/>
              </a:solidFill>
            </a:rPr>
            <a:t>Step 6</a:t>
          </a:r>
        </a:p>
        <a:p>
          <a:pPr lvl="0" algn="ctr" defTabSz="1244600">
            <a:lnSpc>
              <a:spcPct val="90000"/>
            </a:lnSpc>
            <a:spcBef>
              <a:spcPct val="0"/>
            </a:spcBef>
            <a:spcAft>
              <a:spcPct val="35000"/>
            </a:spcAft>
          </a:pPr>
          <a:r>
            <a:rPr lang="en-US" sz="2800" b="1" kern="1200" dirty="0" smtClean="0">
              <a:solidFill>
                <a:schemeClr val="tx1"/>
              </a:solidFill>
            </a:rPr>
            <a:t>Adjusting Entries</a:t>
          </a:r>
          <a:endParaRPr lang="en-US" sz="2800" b="1" kern="1200" dirty="0">
            <a:solidFill>
              <a:schemeClr val="tx1"/>
            </a:solidFill>
          </a:endParaRPr>
        </a:p>
      </dsp:txBody>
      <dsp:txXfrm>
        <a:off x="2559727" y="487372"/>
        <a:ext cx="2585330" cy="1264754"/>
      </dsp:txXfrm>
    </dsp:sp>
    <dsp:sp modelId="{1F0655F1-947A-4708-849E-10FC3ACD2846}">
      <dsp:nvSpPr>
        <dsp:cNvPr id="0" name=""/>
        <dsp:cNvSpPr/>
      </dsp:nvSpPr>
      <dsp:spPr>
        <a:xfrm>
          <a:off x="5801802" y="0"/>
          <a:ext cx="2357843" cy="2239499"/>
        </a:xfrm>
        <a:prstGeom prst="roundRect">
          <a:avLst>
            <a:gd name="adj" fmla="val 10000"/>
          </a:avLst>
        </a:prstGeom>
        <a:solidFill>
          <a:srgbClr val="005A7A"/>
        </a:solidFill>
        <a:ln w="12700" cap="flat" cmpd="sng" algn="ctr">
          <a:solidFill>
            <a:schemeClr val="lt1">
              <a:hueOff val="0"/>
              <a:satOff val="0"/>
              <a:lumOff val="0"/>
              <a:alphaOff val="0"/>
            </a:schemeClr>
          </a:solidFill>
          <a:prstDash val="solid"/>
          <a:miter lim="800000"/>
        </a:ln>
        <a:effectLst>
          <a:innerShdw blurRad="63500" dist="50800" dir="13500000">
            <a:srgbClr val="C9FFC9">
              <a:alpha val="50000"/>
            </a:srgb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u="sng" kern="1200" dirty="0" smtClean="0">
              <a:solidFill>
                <a:schemeClr val="bg1"/>
              </a:solidFill>
              <a:effectLst/>
            </a:rPr>
            <a:t>Step 7</a:t>
          </a:r>
        </a:p>
        <a:p>
          <a:pPr lvl="0" algn="ctr" defTabSz="1244600">
            <a:lnSpc>
              <a:spcPct val="90000"/>
            </a:lnSpc>
            <a:spcBef>
              <a:spcPct val="0"/>
            </a:spcBef>
            <a:spcAft>
              <a:spcPct val="35000"/>
            </a:spcAft>
          </a:pPr>
          <a:r>
            <a:rPr lang="en-US" sz="2800" b="1" kern="1200" dirty="0" smtClean="0">
              <a:solidFill>
                <a:schemeClr val="bg1"/>
              </a:solidFill>
            </a:rPr>
            <a:t>Adjusted Trial Balance</a:t>
          </a:r>
          <a:endParaRPr lang="en-US" sz="2800" b="1" kern="1200" dirty="0">
            <a:solidFill>
              <a:schemeClr val="bg1"/>
            </a:solidFill>
          </a:endParaRPr>
        </a:p>
      </dsp:txBody>
      <dsp:txXfrm>
        <a:off x="5867395" y="65593"/>
        <a:ext cx="2226657" cy="2108313"/>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this chapter is to review the fundamental accounting process used to produce the financial statements. This review establishes a framework for the study of the concepts covered in intermediate accounting. </a:t>
            </a:r>
          </a:p>
          <a:p>
            <a:endParaRPr lang="en-US" baseline="0" dirty="0"/>
          </a:p>
          <a:p>
            <a:r>
              <a:rPr lang="en-IN" sz="1200" b="0" i="0" u="none" strike="noStrike" kern="1200" baseline="0" dirty="0">
                <a:solidFill>
                  <a:schemeClr val="tx1"/>
                </a:solidFill>
                <a:latin typeface="+mn-lt"/>
                <a:ea typeface="+mn-ea"/>
                <a:cs typeface="+mn-cs"/>
              </a:rPr>
              <a:t>This accounting process identifies, analyzes, records, summarizes, and then reports any economic event that affects a company’s financial position. </a:t>
            </a:r>
            <a:r>
              <a:rPr lang="en-US" sz="1200" b="0" i="0" u="none" strike="noStrike" kern="1200" baseline="0" dirty="0">
                <a:solidFill>
                  <a:schemeClr val="tx1"/>
                </a:solidFill>
                <a:latin typeface="+mn-lt"/>
                <a:ea typeface="+mn-ea"/>
                <a:cs typeface="+mn-cs"/>
              </a:rPr>
              <a:t>We describe and illustrate a manual accounting information system to provide an overview of the basic model that underlies the computer software programs actually used to process accounting information.</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8957433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transaction involves a payment made on account to the supplies vendor for $1,000.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cash payment decreases assets, cash, by $1,000 and a liability, accounts payable, is reduced by </a:t>
            </a:r>
            <a:r>
              <a:rPr lang="en-US" sz="1200" b="0" i="0" u="none" strike="noStrike" kern="1200" baseline="0" dirty="0">
                <a:solidFill>
                  <a:schemeClr val="tx1"/>
                </a:solidFill>
                <a:latin typeface="+mn-lt"/>
                <a:ea typeface="+mn-ea"/>
                <a:cs typeface="+mn-cs"/>
              </a:rPr>
              <a:t>the same amount.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general ledger contains what are referred to as control accounts. In addition to the general ledger, a </a:t>
            </a:r>
            <a:r>
              <a:rPr lang="en-US" sz="1200" b="1" i="0" u="none" strike="noStrike" kern="1200" baseline="0" dirty="0" smtClean="0">
                <a:solidFill>
                  <a:schemeClr val="tx1"/>
                </a:solidFill>
                <a:latin typeface="+mn-lt"/>
                <a:ea typeface="+mn-ea"/>
                <a:cs typeface="+mn-cs"/>
              </a:rPr>
              <a:t>subsidiary ledger </a:t>
            </a:r>
            <a:r>
              <a:rPr lang="en-US" sz="1200" b="0" i="0" u="none" strike="noStrike" kern="1200" baseline="0" dirty="0" smtClean="0">
                <a:solidFill>
                  <a:schemeClr val="tx1"/>
                </a:solidFill>
                <a:latin typeface="+mn-lt"/>
                <a:ea typeface="+mn-ea"/>
                <a:cs typeface="+mn-cs"/>
              </a:rPr>
              <a:t>contains a group of subsidiary accounts associated with a particular general ledger control account. For example, there will be a subsidiary ledger for accounts receivable that keeps track of the increases and decreases in the account receivable balance for each of the company’s customers purchasing goods or services on credit. After </a:t>
            </a:r>
            <a:r>
              <a:rPr lang="en-US" sz="1200" b="0" i="0" u="none" strike="noStrike" kern="1200" baseline="0" dirty="0">
                <a:solidFill>
                  <a:schemeClr val="tx1"/>
                </a:solidFill>
                <a:latin typeface="+mn-lt"/>
                <a:ea typeface="+mn-ea"/>
                <a:cs typeface="+mn-cs"/>
              </a:rPr>
              <a:t>all of the postings are made from the appropriate journals, the balance in the accounts receivable control account should equal the sum of the balances in the accounts receivable subsidiary ledger </a:t>
            </a:r>
            <a:r>
              <a:rPr lang="en-US" sz="1200" b="0" i="0" u="none" strike="noStrike" kern="1200" baseline="0" dirty="0" smtClean="0">
                <a:solidFill>
                  <a:schemeClr val="tx1"/>
                </a:solidFill>
                <a:latin typeface="+mn-lt"/>
                <a:ea typeface="+mn-ea"/>
                <a:cs typeface="+mn-cs"/>
              </a:rPr>
              <a:t>accounts. Subsidiary </a:t>
            </a:r>
            <a:r>
              <a:rPr lang="en-US" sz="1200" b="0" i="0" u="none" strike="noStrike" kern="1200" baseline="0" dirty="0">
                <a:solidFill>
                  <a:schemeClr val="tx1"/>
                </a:solidFill>
                <a:latin typeface="+mn-lt"/>
                <a:ea typeface="+mn-ea"/>
                <a:cs typeface="+mn-cs"/>
              </a:rPr>
              <a:t>ledgers also are used for accounts payable, property and equipment, investments, and other </a:t>
            </a:r>
            <a:r>
              <a:rPr lang="en-US" sz="1200" b="0" i="0" u="none" strike="noStrike" kern="1200" baseline="0" dirty="0" smtClean="0">
                <a:solidFill>
                  <a:schemeClr val="tx1"/>
                </a:solidFill>
                <a:latin typeface="+mn-lt"/>
                <a:ea typeface="+mn-ea"/>
                <a:cs typeface="+mn-cs"/>
              </a:rPr>
              <a:t>accounts.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9557414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Special journals capture the dual effect of repetitive types of transactions. For example, cash receipts are recorded in a </a:t>
            </a:r>
            <a:r>
              <a:rPr lang="en-US" sz="1200" b="1" i="0" u="none" strike="noStrike" kern="1200" baseline="0" dirty="0" smtClean="0">
                <a:solidFill>
                  <a:schemeClr val="tx1"/>
                </a:solidFill>
                <a:latin typeface="+mn-lt"/>
                <a:ea typeface="+mn-ea"/>
                <a:cs typeface="+mn-cs"/>
              </a:rPr>
              <a:t>cash receipts journal</a:t>
            </a:r>
            <a:r>
              <a:rPr lang="en-US" sz="1200" b="0" i="0" u="none" strike="noStrike" kern="1200" baseline="0" dirty="0" smtClean="0">
                <a:solidFill>
                  <a:schemeClr val="tx1"/>
                </a:solidFill>
                <a:latin typeface="+mn-lt"/>
                <a:ea typeface="+mn-ea"/>
                <a:cs typeface="+mn-cs"/>
              </a:rPr>
              <a:t>, cash disbursements in a </a:t>
            </a:r>
            <a:r>
              <a:rPr lang="en-US" sz="1200" b="1" i="0" u="none" strike="noStrike" kern="1200" baseline="0" dirty="0" smtClean="0">
                <a:solidFill>
                  <a:schemeClr val="tx1"/>
                </a:solidFill>
                <a:latin typeface="+mn-lt"/>
                <a:ea typeface="+mn-ea"/>
                <a:cs typeface="+mn-cs"/>
              </a:rPr>
              <a:t>cash disbursements journal</a:t>
            </a:r>
            <a:r>
              <a:rPr lang="en-US" sz="1200" b="0" i="0" u="none" strike="noStrike" kern="1200" baseline="0" dirty="0" smtClean="0">
                <a:solidFill>
                  <a:schemeClr val="tx1"/>
                </a:solidFill>
                <a:latin typeface="+mn-lt"/>
                <a:ea typeface="+mn-ea"/>
                <a:cs typeface="+mn-cs"/>
              </a:rPr>
              <a:t>, credit sales in a </a:t>
            </a:r>
            <a:r>
              <a:rPr lang="en-US" sz="1200" b="1" i="0" u="none" strike="noStrike" kern="1200" baseline="0" dirty="0" smtClean="0">
                <a:solidFill>
                  <a:schemeClr val="tx1"/>
                </a:solidFill>
                <a:latin typeface="+mn-lt"/>
                <a:ea typeface="+mn-ea"/>
                <a:cs typeface="+mn-cs"/>
              </a:rPr>
              <a:t>sales journal</a:t>
            </a:r>
            <a:r>
              <a:rPr lang="en-US" sz="1200" b="0" i="0" u="none" strike="noStrike" kern="1200" baseline="0" dirty="0" smtClean="0">
                <a:solidFill>
                  <a:schemeClr val="tx1"/>
                </a:solidFill>
                <a:latin typeface="+mn-lt"/>
                <a:ea typeface="+mn-ea"/>
                <a:cs typeface="+mn-cs"/>
              </a:rPr>
              <a:t>, and the purchase of merchandise on account in a </a:t>
            </a:r>
            <a:r>
              <a:rPr lang="en-US" sz="1200" b="1" i="0" u="none" strike="noStrike" kern="1200" baseline="0" dirty="0" smtClean="0">
                <a:solidFill>
                  <a:schemeClr val="tx1"/>
                </a:solidFill>
                <a:latin typeface="+mn-lt"/>
                <a:ea typeface="+mn-ea"/>
                <a:cs typeface="+mn-cs"/>
              </a:rPr>
              <a:t>purchases journal</a:t>
            </a:r>
            <a:r>
              <a:rPr lang="en-US" sz="1200" b="0" i="0" u="none" strike="noStrike" kern="1200" baseline="0" dirty="0" smtClean="0">
                <a:solidFill>
                  <a:schemeClr val="tx1"/>
                </a:solidFill>
                <a:latin typeface="+mn-lt"/>
                <a:ea typeface="+mn-ea"/>
                <a:cs typeface="+mn-cs"/>
              </a:rPr>
              <a:t>. Special journals simplify the recording process in the following ways:</a:t>
            </a:r>
          </a:p>
          <a:p>
            <a:pPr marL="0" indent="0">
              <a:buNone/>
            </a:pPr>
            <a:endParaRPr lang="en-US" sz="1200" b="0" i="0" u="none" strike="noStrike" kern="1200" baseline="0" dirty="0" smtClean="0">
              <a:solidFill>
                <a:schemeClr val="tx1"/>
              </a:solidFill>
              <a:latin typeface="+mn-lt"/>
              <a:ea typeface="+mn-ea"/>
              <a:cs typeface="+mn-cs"/>
            </a:endParaRPr>
          </a:p>
          <a:p>
            <a:pPr marL="0" indent="0">
              <a:buNone/>
            </a:pPr>
            <a:r>
              <a:rPr lang="en-US" sz="1200" b="0" i="0" u="none" strike="noStrike" kern="1200" baseline="0" dirty="0" smtClean="0">
                <a:solidFill>
                  <a:schemeClr val="tx1"/>
                </a:solidFill>
                <a:latin typeface="+mn-lt"/>
                <a:ea typeface="+mn-ea"/>
                <a:cs typeface="+mn-cs"/>
              </a:rPr>
              <a:t>1</a:t>
            </a:r>
            <a:r>
              <a:rPr lang="en-US" sz="1200" b="0" i="0" u="none" strike="noStrike" kern="1200" baseline="0" dirty="0">
                <a:solidFill>
                  <a:schemeClr val="tx1"/>
                </a:solidFill>
                <a:latin typeface="+mn-lt"/>
                <a:ea typeface="+mn-ea"/>
                <a:cs typeface="+mn-cs"/>
              </a:rPr>
              <a:t>. Journalizing the effects of a particular transaction is made more efficient through the use of specifically designed formats.</a:t>
            </a:r>
          </a:p>
          <a:p>
            <a:pPr marL="0" indent="0">
              <a:buNone/>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 Individual transactions are not posted to the general ledger accounts but are accumulated in the special journals and a summary posting is made on a periodic basis.</a:t>
            </a:r>
          </a:p>
          <a:p>
            <a:endParaRPr lang="en-US" dirty="0"/>
          </a:p>
          <a:p>
            <a:r>
              <a:rPr lang="en-US" dirty="0"/>
              <a:t>3. The responsibility for recording journal entries for the repetitive types of transactions is placed on individuals who have specialized training in handling </a:t>
            </a:r>
            <a:r>
              <a:rPr lang="en-US" dirty="0" smtClean="0"/>
              <a:t>them.</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14021751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sales journal </a:t>
            </a:r>
            <a:r>
              <a:rPr lang="en-US" sz="1200" b="0" i="0" u="none" strike="noStrike" kern="1200" baseline="0" dirty="0">
                <a:solidFill>
                  <a:schemeClr val="tx1"/>
                </a:solidFill>
                <a:latin typeface="+mn-lt"/>
                <a:ea typeface="+mn-ea"/>
                <a:cs typeface="+mn-cs"/>
              </a:rPr>
              <a:t>is to record all credit sales. Cash sales are recorded in the cash receipts journal. Every entry in the sales journal has exactly the same effect on the accounts; the </a:t>
            </a:r>
            <a:r>
              <a:rPr lang="en-US" sz="1200" b="0" i="0" u="none" strike="noStrike" kern="1200" baseline="0" dirty="0" smtClean="0">
                <a:solidFill>
                  <a:schemeClr val="tx1"/>
                </a:solidFill>
                <a:latin typeface="+mn-lt"/>
                <a:ea typeface="+mn-ea"/>
                <a:cs typeface="+mn-cs"/>
              </a:rPr>
              <a:t>sales </a:t>
            </a:r>
            <a:r>
              <a:rPr lang="en-US" sz="1200" b="0" i="0" u="none" strike="noStrike" kern="1200" baseline="0" dirty="0">
                <a:solidFill>
                  <a:schemeClr val="tx1"/>
                </a:solidFill>
                <a:latin typeface="+mn-lt"/>
                <a:ea typeface="+mn-ea"/>
                <a:cs typeface="+mn-cs"/>
              </a:rPr>
              <a:t>revenue account is credited and the </a:t>
            </a:r>
            <a:r>
              <a:rPr lang="en-US" sz="1200" b="0" i="0" u="none" strike="noStrike" kern="1200" baseline="0" dirty="0" smtClean="0">
                <a:solidFill>
                  <a:schemeClr val="tx1"/>
                </a:solidFill>
                <a:latin typeface="+mn-lt"/>
                <a:ea typeface="+mn-ea"/>
                <a:cs typeface="+mn-cs"/>
              </a:rPr>
              <a:t>accounts </a:t>
            </a:r>
            <a:r>
              <a:rPr lang="en-US" sz="1200" b="0" i="0" u="none" strike="noStrike" kern="1200" baseline="0" dirty="0">
                <a:solidFill>
                  <a:schemeClr val="tx1"/>
                </a:solidFill>
                <a:latin typeface="+mn-lt"/>
                <a:ea typeface="+mn-ea"/>
                <a:cs typeface="+mn-cs"/>
              </a:rPr>
              <a:t>receivable control account is debited. Therefore, there is only one column needed to record the debit/credit effect of these transactions. Other columns are needed to capture information for updating the accounts receivable subsidiary ledger.</a:t>
            </a:r>
            <a:endParaRPr lang="en-US" b="0" i="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384822775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2C–1 Sales Journal, Dress Right Clothing Corporation, August </a:t>
            </a:r>
            <a:r>
              <a:rPr lang="en-US" dirty="0" smtClean="0"/>
              <a:t>2018</a:t>
            </a:r>
          </a:p>
          <a:p>
            <a:endParaRPr lang="en-US" dirty="0" smtClean="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During</a:t>
            </a:r>
            <a:r>
              <a:rPr lang="en-US" baseline="0" dirty="0" smtClean="0"/>
              <a:t> the month of August, the company makes five credit sales, totaling $3,295. This amount is posted as a debit to the accounts receivable control account, account number 110, and a credit to the sales revenue account, account number 400. </a:t>
            </a:r>
            <a:r>
              <a:rPr lang="en-IN" sz="1200" b="0" i="0" u="none" strike="noStrike" kern="1200" baseline="0" dirty="0" smtClean="0">
                <a:solidFill>
                  <a:schemeClr val="tx1"/>
                </a:solidFill>
                <a:latin typeface="+mn-lt"/>
                <a:ea typeface="+mn-ea"/>
                <a:cs typeface="+mn-cs"/>
              </a:rPr>
              <a:t>The reference SJ1 refers to page 1 of the sales journal.</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103</a:t>
            </a:fld>
            <a:endParaRPr lang="en-IN" dirty="0"/>
          </a:p>
        </p:txBody>
      </p:sp>
    </p:spTree>
    <p:extLst>
      <p:ext uri="{BB962C8B-B14F-4D97-AF65-F5344CB8AC3E}">
        <p14:creationId xmlns:p14="http://schemas.microsoft.com/office/powerpoint/2010/main" val="8315321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smtClean="0">
                <a:solidFill>
                  <a:schemeClr val="tx1"/>
                </a:solidFill>
                <a:latin typeface="+mn-lt"/>
                <a:ea typeface="+mn-ea"/>
                <a:cs typeface="+mn-cs"/>
              </a:rPr>
              <a:t>The first credit sale of the month is to Leland High School for $1,500. The sales invoice number for this sale is 10-221 and the customer’s subsidiary account number is 801. As this transaction is entered, the subsidiary account 801 for Leland High School is debited for $1,500.</a:t>
            </a:r>
          </a:p>
          <a:p>
            <a:endParaRPr lang="en-US" smtClean="0"/>
          </a:p>
          <a:p>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104</a:t>
            </a:fld>
            <a:endParaRPr lang="en-IN" dirty="0"/>
          </a:p>
        </p:txBody>
      </p:sp>
    </p:spTree>
    <p:extLst>
      <p:ext uri="{BB962C8B-B14F-4D97-AF65-F5344CB8AC3E}">
        <p14:creationId xmlns:p14="http://schemas.microsoft.com/office/powerpoint/2010/main" val="182575111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cash receipts journal </a:t>
            </a:r>
            <a:r>
              <a:rPr lang="en-US" sz="1200" b="0" i="0" u="none" strike="noStrike" kern="1200" baseline="0" dirty="0">
                <a:solidFill>
                  <a:schemeClr val="tx1"/>
                </a:solidFill>
                <a:latin typeface="+mn-lt"/>
                <a:ea typeface="+mn-ea"/>
                <a:cs typeface="+mn-cs"/>
              </a:rPr>
              <a:t>is to record all cash receipts, regardless of the source. Every transaction recorded in this journal produces a debit to the cash account and credits to various other accounts.</a:t>
            </a:r>
            <a:endParaRPr lang="en-US" b="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388396692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Illustration 2C–2 Cash Receipts Journal, Dress Right Clothing Corporation, </a:t>
            </a:r>
            <a:r>
              <a:rPr lang="en-US" b="0" i="0"/>
              <a:t>August </a:t>
            </a:r>
            <a:r>
              <a:rPr lang="en-US" b="0" i="0" smtClean="0"/>
              <a:t>2018</a:t>
            </a:r>
          </a:p>
          <a:p>
            <a:endParaRPr lang="en-US" b="0" i="0" smtClean="0"/>
          </a:p>
          <a:p>
            <a:r>
              <a:rPr lang="en-US" sz="1200" b="0" i="0" u="none" strike="noStrike" kern="1200" baseline="0" smtClean="0">
                <a:solidFill>
                  <a:schemeClr val="tx1"/>
                </a:solidFill>
                <a:latin typeface="+mn-lt"/>
                <a:ea typeface="+mn-ea"/>
                <a:cs typeface="+mn-cs"/>
              </a:rPr>
              <a:t>Because every transaction results in a debit to the cash account, No. 100, a column is provided for that account. At the end of August, an $11,750 debit is posted to the general ledger cash account with the source labeled CR1, cash receipts journal, page 1.</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Because cash and credit sales are common, separate columns are provided for these accounts. At the end of August, a $950 credit is posted to the accounts receivable general ledger account, No. 110, and an $800 credit is posted to the sales revenue account, No. 400. Two additional credit columns are provided for uncommon cash receipt transactions, one for the credit amount and one for the account being credited. We can see that in August, Dress Right borrowed $10,000 requiring a credit to the note payable account, No. 220.</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In addition to the postings to the general ledger control accounts, each time an entry is recorded in the accounts receivable column, a credit is posted to the accounts receivable subsidiary ledger account for the customer making the payment. For example, on August 17, Leland High School paid $750 on account. The subsidiary ledger account for Leland High School is credited for $750.</a:t>
            </a:r>
          </a:p>
          <a:p>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106</a:t>
            </a:fld>
            <a:endParaRPr lang="en-IN" dirty="0"/>
          </a:p>
        </p:txBody>
      </p:sp>
    </p:spTree>
    <p:extLst>
      <p:ext uri="{BB962C8B-B14F-4D97-AF65-F5344CB8AC3E}">
        <p14:creationId xmlns:p14="http://schemas.microsoft.com/office/powerpoint/2010/main" val="33189548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smtClean="0">
                <a:solidFill>
                  <a:schemeClr val="tx1"/>
                </a:solidFill>
                <a:latin typeface="+mn-lt"/>
                <a:ea typeface="+mn-ea"/>
                <a:cs typeface="+mn-cs"/>
              </a:rPr>
              <a:t>Since </a:t>
            </a:r>
            <a:r>
              <a:rPr lang="en-US" sz="1200" b="0" i="0" u="none" strike="noStrike" kern="1200" baseline="0" dirty="0">
                <a:solidFill>
                  <a:schemeClr val="tx1"/>
                </a:solidFill>
                <a:latin typeface="+mn-lt"/>
                <a:ea typeface="+mn-ea"/>
                <a:cs typeface="+mn-cs"/>
              </a:rPr>
              <a:t>owners of a corporation are its shareholders, the owners’ equity for a corporation can also be referred to as shareholders’ </a:t>
            </a:r>
            <a:r>
              <a:rPr lang="en-US" sz="1200" b="0" i="0" u="none" strike="noStrike" kern="1200" baseline="0" dirty="0" smtClean="0">
                <a:solidFill>
                  <a:schemeClr val="tx1"/>
                </a:solidFill>
                <a:latin typeface="+mn-lt"/>
                <a:ea typeface="+mn-ea"/>
                <a:cs typeface="+mn-cs"/>
              </a:rPr>
              <a:t>equity. Shareholders</a:t>
            </a:r>
            <a:r>
              <a:rPr lang="en-US" sz="1200" b="0" i="0" u="none" strike="noStrike" kern="1200" baseline="0" dirty="0">
                <a:solidFill>
                  <a:schemeClr val="tx1"/>
                </a:solidFill>
                <a:latin typeface="+mn-lt"/>
                <a:ea typeface="+mn-ea"/>
                <a:cs typeface="+mn-cs"/>
              </a:rPr>
              <a:t>’ equity for a corporation arises primarily from two sources: (1) amounts invested by shareholders in the corporation and (2) amounts earned by the corporation (on behalf of its shareholders). These are reported as </a:t>
            </a:r>
            <a:r>
              <a:rPr lang="en-US" sz="1200" b="1" i="0" u="none" strike="noStrike" kern="1200" baseline="0" dirty="0">
                <a:solidFill>
                  <a:schemeClr val="tx1"/>
                </a:solidFill>
                <a:latin typeface="+mn-lt"/>
                <a:ea typeface="+mn-ea"/>
                <a:cs typeface="+mn-cs"/>
              </a:rPr>
              <a:t>paid-in capital </a:t>
            </a:r>
            <a:r>
              <a:rPr lang="en-US" sz="1200" b="0" i="0" u="none" strike="noStrike" kern="1200" baseline="0" dirty="0">
                <a:solidFill>
                  <a:schemeClr val="tx1"/>
                </a:solidFill>
                <a:latin typeface="+mn-lt"/>
                <a:ea typeface="+mn-ea"/>
                <a:cs typeface="+mn-cs"/>
              </a:rPr>
              <a:t>and </a:t>
            </a:r>
            <a:r>
              <a:rPr lang="en-US" sz="1200" b="1" i="0" u="none" strike="noStrike" kern="1200" baseline="0" dirty="0">
                <a:solidFill>
                  <a:schemeClr val="tx1"/>
                </a:solidFill>
                <a:latin typeface="+mn-lt"/>
                <a:ea typeface="+mn-ea"/>
                <a:cs typeface="+mn-cs"/>
              </a:rPr>
              <a:t>retained earnings</a:t>
            </a:r>
            <a:r>
              <a:rPr lang="en-US" sz="1200" b="0" i="0" u="none" strike="noStrike" kern="1200" baseline="0" dirty="0">
                <a:solidFill>
                  <a:schemeClr val="tx1"/>
                </a:solidFill>
                <a:latin typeface="+mn-lt"/>
                <a:ea typeface="+mn-ea"/>
                <a:cs typeface="+mn-cs"/>
              </a:rPr>
              <a:t>, respectively. </a:t>
            </a:r>
            <a:r>
              <a:rPr lang="en-US" sz="1200" b="0" i="0" u="none" strike="noStrike" kern="1200" baseline="0" dirty="0" smtClean="0">
                <a:solidFill>
                  <a:schemeClr val="tx1"/>
                </a:solidFill>
                <a:latin typeface="+mn-lt"/>
                <a:ea typeface="+mn-ea"/>
                <a:cs typeface="+mn-cs"/>
              </a:rPr>
              <a:t>Retained </a:t>
            </a:r>
            <a:r>
              <a:rPr lang="en-US" sz="1200" b="0" i="0" u="none" strike="noStrike" kern="1200" baseline="0" dirty="0">
                <a:solidFill>
                  <a:schemeClr val="tx1"/>
                </a:solidFill>
                <a:latin typeface="+mn-lt"/>
                <a:ea typeface="+mn-ea"/>
                <a:cs typeface="+mn-cs"/>
              </a:rPr>
              <a:t>earnings is calculated as net income less distributions to shareholders (primarily dividends) since the inception of the corporation.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2-2</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2926357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term </a:t>
            </a:r>
            <a:r>
              <a:rPr lang="en-US" sz="1200" b="1" i="0" u="none" strike="noStrike" kern="1200" baseline="0" dirty="0">
                <a:solidFill>
                  <a:schemeClr val="tx1"/>
                </a:solidFill>
                <a:latin typeface="+mn-lt"/>
                <a:ea typeface="+mn-ea"/>
                <a:cs typeface="+mn-cs"/>
              </a:rPr>
              <a:t>double-entry</a:t>
            </a:r>
            <a:r>
              <a:rPr lang="en-US" sz="1200" b="0" i="0" u="none" strike="noStrike" kern="1200" baseline="0" dirty="0">
                <a:solidFill>
                  <a:schemeClr val="tx1"/>
                </a:solidFill>
                <a:latin typeface="+mn-lt"/>
                <a:ea typeface="+mn-ea"/>
                <a:cs typeface="+mn-cs"/>
              </a:rPr>
              <a:t> refers to the dual effect that each transaction has on the accounting equation.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 transactions could be recorded in columnar fashion as increases or decreases to elements of the accounting equation. However, even for a very small company with few transactions, this would become cumbersome. So, most companies use a process called the double-entry system.</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Elements of the accounting equation are represented by </a:t>
            </a:r>
            <a:r>
              <a:rPr lang="en-US" sz="1200" b="1" i="0" u="none" strike="noStrike" kern="1200" baseline="0" dirty="0">
                <a:solidFill>
                  <a:schemeClr val="tx1"/>
                </a:solidFill>
                <a:latin typeface="+mn-lt"/>
                <a:ea typeface="+mn-ea"/>
                <a:cs typeface="+mn-cs"/>
              </a:rPr>
              <a:t>accounts</a:t>
            </a:r>
            <a:r>
              <a:rPr lang="en-US" sz="1200" b="0" i="0" u="none" strike="noStrike" kern="1200" baseline="0" dirty="0">
                <a:solidFill>
                  <a:schemeClr val="tx1"/>
                </a:solidFill>
                <a:latin typeface="+mn-lt"/>
                <a:ea typeface="+mn-ea"/>
                <a:cs typeface="+mn-cs"/>
              </a:rPr>
              <a:t> which are contained in a general ledger. The number of accounts depends on the complexity of the company’s operations. Increases and decreases in each element of a company’s financial position are recorded in these accounts separately.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general ledger </a:t>
            </a:r>
            <a:r>
              <a:rPr lang="en-US" sz="1200" b="0" i="0" u="none" strike="noStrike" kern="1200" baseline="0" dirty="0">
                <a:solidFill>
                  <a:schemeClr val="tx1"/>
                </a:solidFill>
                <a:latin typeface="+mn-lt"/>
                <a:ea typeface="+mn-ea"/>
                <a:cs typeface="+mn-cs"/>
              </a:rPr>
              <a:t>is a collection of storage areas, called accounts, used to keep track of increases and decreases in financial position elements</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3242697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account includes the account title, an account number to aid the processing task, and columns or fields for increases, decreases, the cumulative balance, and the date. For instructional purposes we use </a:t>
            </a:r>
            <a:r>
              <a:rPr lang="en-US" sz="1200" b="1" i="0" u="none" strike="noStrike" kern="1200" baseline="0" dirty="0">
                <a:solidFill>
                  <a:schemeClr val="tx1"/>
                </a:solidFill>
                <a:latin typeface="+mn-lt"/>
                <a:ea typeface="+mn-ea"/>
                <a:cs typeface="+mn-cs"/>
              </a:rPr>
              <a:t>T-accounts </a:t>
            </a:r>
            <a:r>
              <a:rPr lang="en-US" sz="1200" b="0" i="0" u="none" strike="noStrike" kern="1200" baseline="0" dirty="0">
                <a:solidFill>
                  <a:schemeClr val="tx1"/>
                </a:solidFill>
                <a:latin typeface="+mn-lt"/>
                <a:ea typeface="+mn-ea"/>
                <a:cs typeface="+mn-cs"/>
              </a:rPr>
              <a:t>instead of formal ledger accounts. A T-account has space at the top for the account title and two sides for recording increases and decreases.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double-entry system, debit means left side of an account and credit means right side of an account.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100371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Whether a debit or a credit represents an increase or a decrease depends on the type of account. Accounts on the left side of the accounting equation (assets) are </a:t>
            </a:r>
            <a:r>
              <a:rPr lang="en-US" sz="1200" i="1" kern="1200" dirty="0" smtClean="0">
                <a:solidFill>
                  <a:schemeClr val="tx1"/>
                </a:solidFill>
                <a:effectLst/>
                <a:latin typeface="+mn-lt"/>
                <a:ea typeface="+mn-ea"/>
                <a:cs typeface="+mn-cs"/>
              </a:rPr>
              <a:t>increased </a:t>
            </a:r>
            <a:r>
              <a:rPr lang="en-US" sz="1200" kern="1200" dirty="0" smtClean="0">
                <a:solidFill>
                  <a:schemeClr val="tx1"/>
                </a:solidFill>
                <a:effectLst/>
                <a:latin typeface="+mn-lt"/>
                <a:ea typeface="+mn-ea"/>
                <a:cs typeface="+mn-cs"/>
              </a:rPr>
              <a:t>(+) by </a:t>
            </a:r>
            <a:r>
              <a:rPr lang="en-US" sz="1200" i="1" kern="1200" dirty="0" smtClean="0">
                <a:solidFill>
                  <a:schemeClr val="tx1"/>
                </a:solidFill>
                <a:effectLst/>
                <a:latin typeface="+mn-lt"/>
                <a:ea typeface="+mn-ea"/>
                <a:cs typeface="+mn-cs"/>
              </a:rPr>
              <a:t>debit </a:t>
            </a:r>
            <a:r>
              <a:rPr lang="en-US" sz="1200" kern="1200" dirty="0" smtClean="0">
                <a:solidFill>
                  <a:schemeClr val="tx1"/>
                </a:solidFill>
                <a:effectLst/>
                <a:latin typeface="+mn-lt"/>
                <a:ea typeface="+mn-ea"/>
                <a:cs typeface="+mn-cs"/>
              </a:rPr>
              <a:t>entries and </a:t>
            </a:r>
            <a:r>
              <a:rPr lang="en-US" sz="1200" i="1" kern="1200" dirty="0" smtClean="0">
                <a:solidFill>
                  <a:schemeClr val="tx1"/>
                </a:solidFill>
                <a:effectLst/>
                <a:latin typeface="+mn-lt"/>
                <a:ea typeface="+mn-ea"/>
                <a:cs typeface="+mn-cs"/>
              </a:rPr>
              <a:t>decreased </a:t>
            </a:r>
            <a:r>
              <a:rPr lang="en-US" sz="1200" kern="1200" dirty="0" smtClean="0">
                <a:solidFill>
                  <a:schemeClr val="tx1"/>
                </a:solidFill>
                <a:effectLst/>
                <a:latin typeface="+mn-lt"/>
                <a:ea typeface="+mn-ea"/>
                <a:cs typeface="+mn-cs"/>
              </a:rPr>
              <a:t>(−) by </a:t>
            </a:r>
            <a:r>
              <a:rPr lang="en-US" sz="1200" i="1" kern="1200" dirty="0" smtClean="0">
                <a:solidFill>
                  <a:schemeClr val="tx1"/>
                </a:solidFill>
                <a:effectLst/>
                <a:latin typeface="+mn-lt"/>
                <a:ea typeface="+mn-ea"/>
                <a:cs typeface="+mn-cs"/>
              </a:rPr>
              <a:t>credit </a:t>
            </a:r>
            <a:r>
              <a:rPr lang="en-US" sz="1200" kern="1200" dirty="0" smtClean="0">
                <a:solidFill>
                  <a:schemeClr val="tx1"/>
                </a:solidFill>
                <a:effectLst/>
                <a:latin typeface="+mn-lt"/>
                <a:ea typeface="+mn-ea"/>
                <a:cs typeface="+mn-cs"/>
              </a:rPr>
              <a:t>entries. Accounts on the right side of the accounting equation (liabilities and shareholders’ equity) are </a:t>
            </a:r>
            <a:r>
              <a:rPr lang="en-US" sz="1200" i="1" kern="1200" dirty="0" smtClean="0">
                <a:solidFill>
                  <a:schemeClr val="tx1"/>
                </a:solidFill>
                <a:effectLst/>
                <a:latin typeface="+mn-lt"/>
                <a:ea typeface="+mn-ea"/>
                <a:cs typeface="+mn-cs"/>
              </a:rPr>
              <a:t>increased </a:t>
            </a:r>
            <a:r>
              <a:rPr lang="en-US" sz="1200" kern="1200" dirty="0" smtClean="0">
                <a:solidFill>
                  <a:schemeClr val="tx1"/>
                </a:solidFill>
                <a:effectLst/>
                <a:latin typeface="+mn-lt"/>
                <a:ea typeface="+mn-ea"/>
                <a:cs typeface="+mn-cs"/>
              </a:rPr>
              <a:t>(+) by </a:t>
            </a:r>
            <a:r>
              <a:rPr lang="en-US" sz="1200" i="1" kern="1200" dirty="0" smtClean="0">
                <a:solidFill>
                  <a:schemeClr val="tx1"/>
                </a:solidFill>
                <a:effectLst/>
                <a:latin typeface="+mn-lt"/>
                <a:ea typeface="+mn-ea"/>
                <a:cs typeface="+mn-cs"/>
              </a:rPr>
              <a:t>credit </a:t>
            </a:r>
            <a:r>
              <a:rPr lang="en-US" sz="1200" kern="1200" dirty="0" smtClean="0">
                <a:solidFill>
                  <a:schemeClr val="tx1"/>
                </a:solidFill>
                <a:effectLst/>
                <a:latin typeface="+mn-lt"/>
                <a:ea typeface="+mn-ea"/>
                <a:cs typeface="+mn-cs"/>
              </a:rPr>
              <a:t>entries and </a:t>
            </a:r>
            <a:r>
              <a:rPr lang="en-US" sz="1200" i="1" kern="1200" dirty="0" smtClean="0">
                <a:solidFill>
                  <a:schemeClr val="tx1"/>
                </a:solidFill>
                <a:effectLst/>
                <a:latin typeface="+mn-lt"/>
                <a:ea typeface="+mn-ea"/>
                <a:cs typeface="+mn-cs"/>
              </a:rPr>
              <a:t>decreased </a:t>
            </a:r>
            <a:r>
              <a:rPr lang="en-US" sz="1200" kern="1200" dirty="0" smtClean="0">
                <a:solidFill>
                  <a:schemeClr val="tx1"/>
                </a:solidFill>
                <a:effectLst/>
                <a:latin typeface="+mn-lt"/>
                <a:ea typeface="+mn-ea"/>
                <a:cs typeface="+mn-cs"/>
              </a:rPr>
              <a:t>(−) by </a:t>
            </a:r>
            <a:r>
              <a:rPr lang="en-US" sz="1200" i="1" kern="1200" dirty="0" smtClean="0">
                <a:solidFill>
                  <a:schemeClr val="tx1"/>
                </a:solidFill>
                <a:effectLst/>
                <a:latin typeface="+mn-lt"/>
                <a:ea typeface="+mn-ea"/>
                <a:cs typeface="+mn-cs"/>
              </a:rPr>
              <a:t>debit </a:t>
            </a:r>
            <a:r>
              <a:rPr lang="en-US" sz="1200" kern="1200" dirty="0" smtClean="0">
                <a:solidFill>
                  <a:schemeClr val="tx1"/>
                </a:solidFill>
                <a:effectLst/>
                <a:latin typeface="+mn-lt"/>
                <a:ea typeface="+mn-ea"/>
                <a:cs typeface="+mn-cs"/>
              </a:rPr>
              <a:t>entries.</a:t>
            </a:r>
            <a:r>
              <a:rPr lang="en-US" sz="1200" kern="1200" baseline="0" dirty="0" smtClean="0">
                <a:solidFill>
                  <a:schemeClr val="tx1"/>
                </a:solidFill>
                <a:effectLst/>
                <a:latin typeface="+mn-lt"/>
                <a:ea typeface="+mn-ea"/>
                <a:cs typeface="+mn-cs"/>
              </a:rPr>
              <a:t> </a:t>
            </a:r>
            <a:r>
              <a:rPr lang="en-US" dirty="0" smtClean="0"/>
              <a:t>This arbitrary, but effective, procedure ensures that for each transaction the net impact on the left sides of accounts always equals the net impact on the right sides of accounts.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1717862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2000" dirty="0"/>
              <a:t>We will better understand</a:t>
            </a:r>
            <a:r>
              <a:rPr lang="en-IN" sz="2000" baseline="0" dirty="0"/>
              <a:t> this concept with an example. </a:t>
            </a:r>
          </a:p>
          <a:p>
            <a:endParaRPr lang="en-IN" sz="2000" baseline="0" dirty="0"/>
          </a:p>
          <a:p>
            <a:r>
              <a:rPr lang="en-IN" sz="2000" dirty="0"/>
              <a:t>Let’s assume that $40,000 was borrowed from a bank and a note payable was signed. This increases </a:t>
            </a:r>
            <a:r>
              <a:rPr lang="en-IN" sz="2000" dirty="0" smtClean="0"/>
              <a:t>cash</a:t>
            </a:r>
            <a:r>
              <a:rPr lang="en-IN" sz="2000" dirty="0"/>
              <a:t>, </a:t>
            </a:r>
            <a:r>
              <a:rPr lang="en-US" sz="1200" b="0" i="0" u="none" strike="noStrike" kern="1200" baseline="0" dirty="0">
                <a:solidFill>
                  <a:schemeClr val="tx1"/>
                </a:solidFill>
                <a:latin typeface="+mn-lt"/>
                <a:ea typeface="+mn-ea"/>
                <a:cs typeface="+mn-cs"/>
              </a:rPr>
              <a:t>an asset, </a:t>
            </a:r>
            <a:r>
              <a:rPr lang="en-IN" sz="1200" b="0" i="0" u="none" strike="noStrike" kern="1200" baseline="0" dirty="0">
                <a:solidFill>
                  <a:schemeClr val="tx1"/>
                </a:solidFill>
                <a:latin typeface="+mn-lt"/>
                <a:ea typeface="+mn-ea"/>
                <a:cs typeface="+mn-cs"/>
              </a:rPr>
              <a:t>by $40,000. Increases in assets are </a:t>
            </a:r>
            <a:r>
              <a:rPr lang="en-IN" sz="1200" b="0" i="1" u="none" strike="noStrike" kern="1200" baseline="0" dirty="0">
                <a:solidFill>
                  <a:schemeClr val="tx1"/>
                </a:solidFill>
                <a:latin typeface="+mn-lt"/>
                <a:ea typeface="+mn-ea"/>
                <a:cs typeface="+mn-cs"/>
              </a:rPr>
              <a:t>debits. </a:t>
            </a:r>
            <a:r>
              <a:rPr lang="en-IN" sz="1200" b="0" i="0" u="none" strike="noStrike" kern="1200" baseline="0" dirty="0">
                <a:solidFill>
                  <a:schemeClr val="tx1"/>
                </a:solidFill>
                <a:latin typeface="+mn-lt"/>
                <a:ea typeface="+mn-ea"/>
                <a:cs typeface="+mn-cs"/>
              </a:rPr>
              <a:t>The counter effect of this transaction is an increase in </a:t>
            </a:r>
            <a:r>
              <a:rPr lang="en-IN" sz="1200" b="0" i="0" u="none" strike="noStrike" kern="1200" baseline="0" dirty="0" smtClean="0">
                <a:solidFill>
                  <a:schemeClr val="tx1"/>
                </a:solidFill>
                <a:latin typeface="+mn-lt"/>
                <a:ea typeface="+mn-ea"/>
                <a:cs typeface="+mn-cs"/>
              </a:rPr>
              <a:t>notes </a:t>
            </a:r>
            <a:r>
              <a:rPr lang="en-IN" sz="1200" b="0" i="0" u="none" strike="noStrike" kern="1200" baseline="0" dirty="0">
                <a:solidFill>
                  <a:schemeClr val="tx1"/>
                </a:solidFill>
                <a:latin typeface="+mn-lt"/>
                <a:ea typeface="+mn-ea"/>
                <a:cs typeface="+mn-cs"/>
              </a:rPr>
              <a:t>p</a:t>
            </a:r>
            <a:r>
              <a:rPr lang="en-IN" sz="1200" b="0" i="0" u="none" strike="noStrike" kern="1200" baseline="0" dirty="0" smtClean="0">
                <a:solidFill>
                  <a:schemeClr val="tx1"/>
                </a:solidFill>
                <a:latin typeface="+mn-lt"/>
                <a:ea typeface="+mn-ea"/>
                <a:cs typeface="+mn-cs"/>
              </a:rPr>
              <a:t>ayable</a:t>
            </a:r>
            <a:r>
              <a:rPr lang="en-IN" sz="1200" b="0" i="0" u="none" strike="noStrike" kern="1200" baseline="0" dirty="0">
                <a:solidFill>
                  <a:schemeClr val="tx1"/>
                </a:solidFill>
                <a:latin typeface="+mn-lt"/>
                <a:ea typeface="+mn-ea"/>
                <a:cs typeface="+mn-cs"/>
              </a:rPr>
              <a:t>, a liability, by $40,000. Increases in </a:t>
            </a:r>
            <a:r>
              <a:rPr lang="en-US" sz="1200" b="0" i="0" u="none" strike="noStrike" kern="1200" baseline="0" dirty="0">
                <a:solidFill>
                  <a:schemeClr val="tx1"/>
                </a:solidFill>
                <a:latin typeface="+mn-lt"/>
                <a:ea typeface="+mn-ea"/>
                <a:cs typeface="+mn-cs"/>
              </a:rPr>
              <a:t>liabilities are </a:t>
            </a:r>
            <a:r>
              <a:rPr lang="en-US" sz="1200" b="0" i="1" u="none" strike="noStrike" kern="1200" baseline="0" dirty="0">
                <a:solidFill>
                  <a:schemeClr val="tx1"/>
                </a:solidFill>
                <a:latin typeface="+mn-lt"/>
                <a:ea typeface="+mn-ea"/>
                <a:cs typeface="+mn-cs"/>
              </a:rPr>
              <a:t>credits.</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a:t>
            </a:r>
            <a:r>
              <a:rPr lang="en-IN" sz="1200" b="0" i="0" u="none" strike="noStrike" kern="1200" baseline="0" dirty="0">
                <a:solidFill>
                  <a:schemeClr val="tx1"/>
                </a:solidFill>
                <a:latin typeface="+mn-lt"/>
                <a:ea typeface="+mn-ea"/>
                <a:cs typeface="+mn-cs"/>
              </a:rPr>
              <a:t>he debits must equal the credits in every transaction, keeping the accounting equation in balance.</a:t>
            </a:r>
            <a:endParaRPr lang="en-IN" sz="36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1003710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2–3 Accounting Equation, Debits and Credits, Increases and Decreases</a:t>
            </a:r>
          </a:p>
          <a:p>
            <a:endParaRPr lang="en-US" dirty="0" smtClean="0"/>
          </a:p>
          <a:p>
            <a:r>
              <a:rPr lang="en-US" dirty="0" smtClean="0"/>
              <a:t>Notice </a:t>
            </a:r>
            <a:r>
              <a:rPr lang="en-US" dirty="0"/>
              <a:t>that increases and decreases in retained earnings are recorded </a:t>
            </a:r>
            <a:r>
              <a:rPr lang="en-US" i="1" dirty="0"/>
              <a:t>indirectly</a:t>
            </a:r>
            <a:r>
              <a:rPr lang="en-US" dirty="0"/>
              <a:t>. For example, an expense represents a decrease in retained earnings, which requires a debit. That debit, however, is recorded in an appropriate expense account rather than in retained earnings itself. This allows the company to maintain a separate record of expenses incurred during an accounting period. The debit to retained earnings for the expense is recorded in a closing entry (reviewed later) at the end of the period, only after the expense total is reflected in the income statement. Similarly, an increase in retained earnings due to revenue is recorded indirectly with a credit to a revenue account, which is later reflected as a credit to retained earnings.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4269330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general ledger accounts serve as control accounts. Subsidiary accounts associated with a particular general ledger control account are maintained in separate subsidiary ledgers.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example, a subsidiary ledger for accounts receivable contains individual account receivable accounts for each of the company’s credit customers and the total of all subsidiary accounts would equal the amount in the control account.</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Each general ledger account can be classified as either </a:t>
            </a:r>
            <a:r>
              <a:rPr lang="en-US" sz="1200" i="1" kern="1200" dirty="0" smtClean="0">
                <a:solidFill>
                  <a:schemeClr val="tx1"/>
                </a:solidFill>
                <a:effectLst/>
                <a:latin typeface="+mn-lt"/>
                <a:ea typeface="+mn-ea"/>
                <a:cs typeface="+mn-cs"/>
              </a:rPr>
              <a:t>permanent </a:t>
            </a:r>
            <a:r>
              <a:rPr lang="en-US" sz="1200" kern="1200" dirty="0" smtClean="0">
                <a:solidFill>
                  <a:schemeClr val="tx1"/>
                </a:solidFill>
                <a:effectLst/>
                <a:latin typeface="+mn-lt"/>
                <a:ea typeface="+mn-ea"/>
                <a:cs typeface="+mn-cs"/>
              </a:rPr>
              <a:t>or </a:t>
            </a:r>
            <a:r>
              <a:rPr lang="en-US" sz="1200" i="1" kern="1200" dirty="0" smtClean="0">
                <a:solidFill>
                  <a:schemeClr val="tx1"/>
                </a:solidFill>
                <a:effectLst/>
                <a:latin typeface="+mn-lt"/>
                <a:ea typeface="+mn-ea"/>
                <a:cs typeface="+mn-cs"/>
              </a:rPr>
              <a:t>temporary. </a:t>
            </a:r>
            <a:r>
              <a:rPr lang="en-US" sz="1200" b="1" kern="1200" dirty="0" smtClean="0">
                <a:solidFill>
                  <a:schemeClr val="tx1"/>
                </a:solidFill>
                <a:effectLst/>
                <a:latin typeface="+mn-lt"/>
                <a:ea typeface="+mn-ea"/>
                <a:cs typeface="+mn-cs"/>
              </a:rPr>
              <a:t>Permanent accounts </a:t>
            </a:r>
            <a:r>
              <a:rPr lang="en-US" sz="1200" kern="1200" dirty="0" smtClean="0">
                <a:solidFill>
                  <a:schemeClr val="tx1"/>
                </a:solidFill>
                <a:effectLst/>
                <a:latin typeface="+mn-lt"/>
                <a:ea typeface="+mn-ea"/>
                <a:cs typeface="+mn-cs"/>
              </a:rPr>
              <a:t>represent assets, liabilities, and shareholders’ equity at a point in time. </a:t>
            </a:r>
            <a:r>
              <a:rPr lang="en-US" sz="1200" b="1" kern="1200" dirty="0" smtClean="0">
                <a:solidFill>
                  <a:schemeClr val="tx1"/>
                </a:solidFill>
                <a:effectLst/>
                <a:latin typeface="+mn-lt"/>
                <a:ea typeface="+mn-ea"/>
                <a:cs typeface="+mn-cs"/>
              </a:rPr>
              <a:t>Temporary accounts </a:t>
            </a:r>
            <a:r>
              <a:rPr lang="en-US" sz="1200" kern="1200" dirty="0" smtClean="0">
                <a:solidFill>
                  <a:schemeClr val="tx1"/>
                </a:solidFill>
                <a:effectLst/>
                <a:latin typeface="+mn-lt"/>
                <a:ea typeface="+mn-ea"/>
                <a:cs typeface="+mn-cs"/>
              </a:rPr>
              <a:t>represent changes in the retained earnings component of shareholders’ equity for a corporation caused by revenue, expense, gain, and loss transactions. It would be cumbersome to record each revenue/expense, gain/loss transaction directly into the retained earnings account. The different types of events affecting retained earnings should be kept separate to facilitate the preparation of the financial statements. The balances in these temporary accounts are periodically, usually once a year, closed (zeroed out), and the net effect is recorded in the permanent retained earnings account. The temporary accounts need to be zeroed out to measure income on an annual basis. </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28415370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18</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28627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2–4 The Accounting Processing </a:t>
            </a:r>
            <a:r>
              <a:rPr lang="en-US" dirty="0" smtClean="0"/>
              <a:t>Cycle</a:t>
            </a:r>
          </a:p>
          <a:p>
            <a:endParaRPr lang="en-US" dirty="0"/>
          </a:p>
          <a:p>
            <a:r>
              <a:rPr lang="en-US" dirty="0"/>
              <a:t>Now that we’ve reviewed the basics of the double-entry system, let’s look closer at the process used to identify, analyze, record, and summarize transactions and prepare financial statements. This section deals only with </a:t>
            </a:r>
            <a:r>
              <a:rPr lang="en-US" i="1" dirty="0"/>
              <a:t>external transactions,</a:t>
            </a:r>
            <a:r>
              <a:rPr lang="en-US" dirty="0"/>
              <a:t> those that involve an exchange transaction with another entity. Internal transactions are discussed in a later section.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4029686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The first objective of any accounting system is to identify the </a:t>
            </a:r>
            <a:r>
              <a:rPr lang="en-US" sz="1200" b="1" kern="1200" dirty="0" smtClean="0">
                <a:solidFill>
                  <a:schemeClr val="tx1"/>
                </a:solidFill>
                <a:effectLst/>
                <a:latin typeface="+mn-lt"/>
                <a:ea typeface="+mn-ea"/>
                <a:cs typeface="+mn-cs"/>
              </a:rPr>
              <a:t>economic events </a:t>
            </a:r>
            <a:r>
              <a:rPr lang="en-US" sz="1200" kern="1200" dirty="0" smtClean="0">
                <a:solidFill>
                  <a:schemeClr val="tx1"/>
                </a:solidFill>
                <a:effectLst/>
                <a:latin typeface="+mn-lt"/>
                <a:ea typeface="+mn-ea"/>
                <a:cs typeface="+mn-cs"/>
              </a:rPr>
              <a:t>that can be expressed in financial terms by the system. An economic event for accounting purposes is any event that </a:t>
            </a:r>
            <a:r>
              <a:rPr lang="en-US" sz="1200" i="1" kern="1200" dirty="0" smtClean="0">
                <a:solidFill>
                  <a:schemeClr val="tx1"/>
                </a:solidFill>
                <a:effectLst/>
                <a:latin typeface="+mn-lt"/>
                <a:ea typeface="+mn-ea"/>
                <a:cs typeface="+mn-cs"/>
              </a:rPr>
              <a:t>directly </a:t>
            </a:r>
            <a:r>
              <a:rPr lang="en-US" sz="1200" kern="1200" dirty="0" smtClean="0">
                <a:solidFill>
                  <a:schemeClr val="tx1"/>
                </a:solidFill>
                <a:effectLst/>
                <a:latin typeface="+mn-lt"/>
                <a:ea typeface="+mn-ea"/>
                <a:cs typeface="+mn-cs"/>
              </a:rPr>
              <a:t>affects the financial position of the company. Recall from Chapter 1 that financial position comprises assets, liabilities, and owners’ equity. Broad and specific accounting principles determine which events should be recorded, when the events should be recorded, and the dollar amount at which they should be measured.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Economic events can be classified as either external events or internal events. </a:t>
            </a:r>
            <a:r>
              <a:rPr lang="en-US" sz="1200" b="1" kern="1200" dirty="0" smtClean="0">
                <a:solidFill>
                  <a:schemeClr val="tx1"/>
                </a:solidFill>
                <a:effectLst/>
                <a:latin typeface="+mn-lt"/>
                <a:ea typeface="+mn-ea"/>
                <a:cs typeface="+mn-cs"/>
              </a:rPr>
              <a:t>External events </a:t>
            </a:r>
            <a:r>
              <a:rPr lang="en-US" sz="1200" kern="1200" dirty="0" smtClean="0">
                <a:solidFill>
                  <a:schemeClr val="tx1"/>
                </a:solidFill>
                <a:effectLst/>
                <a:latin typeface="+mn-lt"/>
                <a:ea typeface="+mn-ea"/>
                <a:cs typeface="+mn-cs"/>
              </a:rPr>
              <a:t>involve an exchange between the company and a separate economic entity. Examples are purchasing merchandise inventory for cash, borrowing cash from a bank, and paying salaries to employees. In each instance, the company receives something (merchandise, cash, and services) in exchange for something else (cash, assumption of a liability, or</a:t>
            </a:r>
            <a:r>
              <a:rPr lang="en-US" sz="1200" kern="1200" baseline="0" dirty="0" smtClean="0">
                <a:solidFill>
                  <a:schemeClr val="tx1"/>
                </a:solidFill>
                <a:effectLst/>
                <a:latin typeface="+mn-lt"/>
                <a:ea typeface="+mn-ea"/>
                <a:cs typeface="+mn-cs"/>
              </a:rPr>
              <a:t> both</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 the other hand, </a:t>
            </a:r>
            <a:r>
              <a:rPr lang="en-US" sz="1200" b="1" kern="1200" dirty="0" smtClean="0">
                <a:solidFill>
                  <a:schemeClr val="tx1"/>
                </a:solidFill>
                <a:effectLst/>
                <a:latin typeface="+mn-lt"/>
                <a:ea typeface="+mn-ea"/>
                <a:cs typeface="+mn-cs"/>
              </a:rPr>
              <a:t>internal events </a:t>
            </a:r>
            <a:r>
              <a:rPr lang="en-US" sz="1200" kern="1200" dirty="0" smtClean="0">
                <a:solidFill>
                  <a:schemeClr val="tx1"/>
                </a:solidFill>
                <a:effectLst/>
                <a:latin typeface="+mn-lt"/>
                <a:ea typeface="+mn-ea"/>
                <a:cs typeface="+mn-cs"/>
              </a:rPr>
              <a:t>directly affect the financial position of the company but don’t involve an exchange transaction with another entity. Examples are the depreciation of equipment and the use of supplies. As we will see later in the chapter, these events must be recorded to properly reflect a company’s financial position and results of operations in accordance with the accrual accounting model.</a:t>
            </a:r>
          </a:p>
          <a:p>
            <a:r>
              <a:rPr lang="en-US" sz="1200" b="0" i="0" u="none" strike="noStrike" kern="1200" baseline="0" dirty="0" smtClean="0">
                <a:solidFill>
                  <a:schemeClr val="tx1"/>
                </a:solidFill>
                <a:latin typeface="+mn-lt"/>
                <a:ea typeface="+mn-ea"/>
                <a:cs typeface="+mn-cs"/>
              </a:rPr>
              <a:t>	</a:t>
            </a:r>
            <a:endParaRPr lang="en-IN" dirty="0"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34409188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first step in the process is to </a:t>
            </a:r>
            <a:r>
              <a:rPr lang="en-US" sz="1200" i="1" kern="1200" dirty="0" smtClean="0">
                <a:solidFill>
                  <a:schemeClr val="tx1"/>
                </a:solidFill>
                <a:effectLst/>
                <a:latin typeface="+mn-lt"/>
                <a:ea typeface="+mn-ea"/>
                <a:cs typeface="+mn-cs"/>
              </a:rPr>
              <a:t>identify </a:t>
            </a:r>
            <a:r>
              <a:rPr lang="en-US" sz="1200" kern="1200" dirty="0" smtClean="0">
                <a:solidFill>
                  <a:schemeClr val="tx1"/>
                </a:solidFill>
                <a:effectLst/>
                <a:latin typeface="+mn-lt"/>
                <a:ea typeface="+mn-ea"/>
                <a:cs typeface="+mn-cs"/>
              </a:rPr>
              <a:t>external transactions affecting the accounting equation. An accountant usually does not directly witness business transactions. A mechanism is needed to relay the essential information about each transaction to the accountant. </a:t>
            </a:r>
            <a:r>
              <a:rPr lang="en-US" sz="1200" b="1" kern="1200" dirty="0" smtClean="0">
                <a:solidFill>
                  <a:schemeClr val="tx1"/>
                </a:solidFill>
                <a:effectLst/>
                <a:latin typeface="+mn-lt"/>
                <a:ea typeface="+mn-ea"/>
                <a:cs typeface="+mn-cs"/>
              </a:rPr>
              <a:t>Source documents </a:t>
            </a:r>
            <a:r>
              <a:rPr lang="en-US" sz="1200" kern="1200" dirty="0" smtClean="0">
                <a:solidFill>
                  <a:schemeClr val="tx1"/>
                </a:solidFill>
                <a:effectLst/>
                <a:latin typeface="+mn-lt"/>
                <a:ea typeface="+mn-ea"/>
                <a:cs typeface="+mn-cs"/>
              </a:rPr>
              <a:t>such as sales invoices, bills from suppliers, and cash register tapes serve this need. These source documents usually identify the date and nature of each transaction, the participating parties, and the monetary terms. For example, a sales invoice identifies the date of sale, the customer, the specific goods sold, the dollar amount of the sale, and the payment terms.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With this information, the second step in the processing cycle, </a:t>
            </a:r>
            <a:r>
              <a:rPr lang="en-US" sz="1200" b="1" kern="1200" dirty="0" smtClean="0">
                <a:solidFill>
                  <a:schemeClr val="tx1"/>
                </a:solidFill>
                <a:effectLst/>
                <a:latin typeface="+mn-lt"/>
                <a:ea typeface="+mn-ea"/>
                <a:cs typeface="+mn-cs"/>
              </a:rPr>
              <a:t>transaction analysis</a:t>
            </a:r>
            <a:r>
              <a:rPr lang="en-US" sz="1200" kern="1200" dirty="0" smtClean="0">
                <a:solidFill>
                  <a:schemeClr val="tx1"/>
                </a:solidFill>
                <a:effectLst/>
                <a:latin typeface="+mn-lt"/>
                <a:ea typeface="+mn-ea"/>
                <a:cs typeface="+mn-cs"/>
              </a:rPr>
              <a:t>, can be accomplished. Transaction analysis is the process of reviewing the source documents to determine the dual effect on the accounting equation and the specific elements involved.</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592077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2–5 Transaction Analysis, the Accounting Equation, and Debits and Credits</a:t>
            </a:r>
            <a:endParaRPr lang="en-US" sz="1200" b="0" i="0" u="none" strike="noStrike" kern="1200" baseline="0" dirty="0" smtClean="0">
              <a:solidFill>
                <a:schemeClr val="tx1"/>
              </a:solidFill>
              <a:latin typeface="+mn-lt"/>
              <a:ea typeface="+mn-ea"/>
              <a:cs typeface="+mn-cs"/>
            </a:endParaRPr>
          </a:p>
          <a:p>
            <a:pPr marL="0" indent="0">
              <a:buNone/>
            </a:pPr>
            <a:endParaRPr lang="en-US" sz="1200" b="0" i="0" u="none" strike="noStrike" kern="1200" baseline="0" dirty="0" smtClean="0">
              <a:solidFill>
                <a:schemeClr val="tx1"/>
              </a:solidFill>
              <a:latin typeface="+mn-lt"/>
              <a:ea typeface="+mn-ea"/>
              <a:cs typeface="+mn-cs"/>
            </a:endParaRPr>
          </a:p>
          <a:p>
            <a:pPr marL="0" indent="0">
              <a:buNone/>
            </a:pPr>
            <a:r>
              <a:rPr lang="en-US" sz="1200" b="0" i="0" u="none" strike="noStrike" kern="1200" baseline="0" dirty="0" smtClean="0">
                <a:solidFill>
                  <a:schemeClr val="tx1"/>
                </a:solidFill>
                <a:latin typeface="+mn-lt"/>
                <a:ea typeface="+mn-ea"/>
                <a:cs typeface="+mn-cs"/>
              </a:rPr>
              <a:t>Let’s </a:t>
            </a:r>
            <a:r>
              <a:rPr lang="en-US" sz="1200" b="0" i="0" u="none" strike="noStrike" kern="1200" baseline="0" dirty="0">
                <a:solidFill>
                  <a:schemeClr val="tx1"/>
                </a:solidFill>
                <a:latin typeface="+mn-lt"/>
                <a:ea typeface="+mn-ea"/>
                <a:cs typeface="+mn-cs"/>
              </a:rPr>
              <a:t>look at the account entries for the transactions illustrated earlier. </a:t>
            </a:r>
            <a:endParaRPr lang="en-US" sz="1200" b="0" i="0" u="none" strike="noStrike" kern="1200" baseline="0" dirty="0" smtClean="0">
              <a:solidFill>
                <a:schemeClr val="tx1"/>
              </a:solidFill>
              <a:latin typeface="+mn-lt"/>
              <a:ea typeface="+mn-ea"/>
              <a:cs typeface="+mn-cs"/>
            </a:endParaRPr>
          </a:p>
          <a:p>
            <a:pPr marL="0" indent="0">
              <a:buNone/>
            </a:pP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0" i="0" u="none" strike="noStrike" kern="1200" baseline="0" dirty="0" smtClean="0">
                <a:solidFill>
                  <a:schemeClr val="tx1"/>
                </a:solidFill>
                <a:latin typeface="+mn-lt"/>
                <a:ea typeface="+mn-ea"/>
                <a:cs typeface="+mn-cs"/>
              </a:rPr>
              <a:t>An </a:t>
            </a:r>
            <a:r>
              <a:rPr lang="en-US" sz="1200" b="0" i="0" u="none" strike="noStrike" kern="1200" baseline="0" dirty="0">
                <a:solidFill>
                  <a:schemeClr val="tx1"/>
                </a:solidFill>
                <a:latin typeface="+mn-lt"/>
                <a:ea typeface="+mn-ea"/>
                <a:cs typeface="+mn-cs"/>
              </a:rPr>
              <a:t>attorney invested $50,000 to open a law </a:t>
            </a:r>
            <a:r>
              <a:rPr lang="en-US" sz="1200" b="0" i="0" u="none" strike="noStrike" kern="1200" baseline="0" dirty="0" smtClean="0">
                <a:solidFill>
                  <a:schemeClr val="tx1"/>
                </a:solidFill>
                <a:latin typeface="+mn-lt"/>
                <a:ea typeface="+mn-ea"/>
                <a:cs typeface="+mn-cs"/>
              </a:rPr>
              <a:t>office.</a:t>
            </a:r>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Increase in cash is a debit entry on the left side of the cash account and increase in owners’ equity is entered as a credit on the right side of the owners’ equity account.</a:t>
            </a: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36453187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2–5 Transaction Analysis, the Accounting Equation, and Debits and Credits</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2</a:t>
            </a:r>
            <a:r>
              <a:rPr lang="en-US" sz="1200" b="0" i="0" u="none" strike="noStrike" kern="1200" baseline="0" dirty="0">
                <a:solidFill>
                  <a:schemeClr val="tx1"/>
                </a:solidFill>
                <a:latin typeface="+mn-lt"/>
                <a:ea typeface="+mn-ea"/>
                <a:cs typeface="+mn-cs"/>
              </a:rPr>
              <a:t>. $40,000 was borrowed from a bank and a note payable was signed.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$40,000 of </a:t>
            </a:r>
            <a:r>
              <a:rPr lang="en-US" sz="1200" b="0" i="0" u="none" strike="noStrike" kern="1200" baseline="0" dirty="0" smtClean="0">
                <a:solidFill>
                  <a:schemeClr val="tx1"/>
                </a:solidFill>
                <a:latin typeface="+mn-lt"/>
                <a:ea typeface="+mn-ea"/>
                <a:cs typeface="+mn-cs"/>
              </a:rPr>
              <a:t>a loan </a:t>
            </a:r>
            <a:r>
              <a:rPr lang="en-US" sz="1200" b="0" i="0" u="none" strike="noStrike" kern="1200" baseline="0" dirty="0">
                <a:solidFill>
                  <a:schemeClr val="tx1"/>
                </a:solidFill>
                <a:latin typeface="+mn-lt"/>
                <a:ea typeface="+mn-ea"/>
                <a:cs typeface="+mn-cs"/>
              </a:rPr>
              <a:t>granted by </a:t>
            </a:r>
            <a:r>
              <a:rPr lang="en-US" sz="1200" b="0" i="0" u="none" strike="noStrike" kern="1200" baseline="0" dirty="0" smtClean="0">
                <a:solidFill>
                  <a:schemeClr val="tx1"/>
                </a:solidFill>
                <a:latin typeface="+mn-lt"/>
                <a:ea typeface="+mn-ea"/>
                <a:cs typeface="+mn-cs"/>
              </a:rPr>
              <a:t>the bank </a:t>
            </a:r>
            <a:r>
              <a:rPr lang="en-US" sz="1200" b="0" i="0" u="none" strike="noStrike" kern="1200" baseline="0" dirty="0">
                <a:solidFill>
                  <a:schemeClr val="tx1"/>
                </a:solidFill>
                <a:latin typeface="+mn-lt"/>
                <a:ea typeface="+mn-ea"/>
                <a:cs typeface="+mn-cs"/>
              </a:rPr>
              <a:t>is entered on the debit side of </a:t>
            </a:r>
            <a:r>
              <a:rPr lang="en-US" sz="1200" b="0" i="0" u="none" strike="noStrike" kern="1200" baseline="0" dirty="0" smtClean="0">
                <a:solidFill>
                  <a:schemeClr val="tx1"/>
                </a:solidFill>
                <a:latin typeface="+mn-lt"/>
                <a:ea typeface="+mn-ea"/>
                <a:cs typeface="+mn-cs"/>
              </a:rPr>
              <a:t>the cash </a:t>
            </a:r>
            <a:r>
              <a:rPr lang="en-US" sz="1200" b="0" i="0" u="none" strike="noStrike" kern="1200" baseline="0" dirty="0">
                <a:solidFill>
                  <a:schemeClr val="tx1"/>
                </a:solidFill>
                <a:latin typeface="+mn-lt"/>
                <a:ea typeface="+mn-ea"/>
                <a:cs typeface="+mn-cs"/>
              </a:rPr>
              <a:t>account and increase in liability is entered on the credit side of the </a:t>
            </a:r>
            <a:r>
              <a:rPr lang="en-US" sz="1200" b="0" i="0" u="none" strike="noStrike" kern="1200" baseline="0" dirty="0" smtClean="0">
                <a:solidFill>
                  <a:schemeClr val="tx1"/>
                </a:solidFill>
                <a:latin typeface="+mn-lt"/>
                <a:ea typeface="+mn-ea"/>
                <a:cs typeface="+mn-cs"/>
              </a:rPr>
              <a:t>notes </a:t>
            </a:r>
            <a:r>
              <a:rPr lang="en-US" sz="1200" b="0" i="0" u="none" strike="noStrike" kern="1200" baseline="0" dirty="0">
                <a:solidFill>
                  <a:schemeClr val="tx1"/>
                </a:solidFill>
                <a:latin typeface="+mn-lt"/>
                <a:ea typeface="+mn-ea"/>
                <a:cs typeface="+mn-cs"/>
              </a:rPr>
              <a:t>p</a:t>
            </a:r>
            <a:r>
              <a:rPr lang="en-US" sz="1200" b="0" i="0" u="none" strike="noStrike" kern="1200" baseline="0" dirty="0" smtClean="0">
                <a:solidFill>
                  <a:schemeClr val="tx1"/>
                </a:solidFill>
                <a:latin typeface="+mn-lt"/>
                <a:ea typeface="+mn-ea"/>
                <a:cs typeface="+mn-cs"/>
              </a:rPr>
              <a:t>ayable </a:t>
            </a:r>
            <a:r>
              <a:rPr lang="en-US" sz="1200" b="0" i="0" u="none" strike="noStrike" kern="1200" baseline="0" dirty="0">
                <a:solidFill>
                  <a:schemeClr val="tx1"/>
                </a:solidFill>
                <a:latin typeface="+mn-lt"/>
                <a:ea typeface="+mn-ea"/>
                <a:cs typeface="+mn-cs"/>
              </a:rPr>
              <a:t>account</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195580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dirty="0"/>
          </a:p>
          <a:p>
            <a:r>
              <a:rPr lang="en-US" dirty="0"/>
              <a:t>3.</a:t>
            </a:r>
            <a:r>
              <a:rPr lang="en-US" baseline="0" dirty="0"/>
              <a:t> </a:t>
            </a:r>
            <a:r>
              <a:rPr lang="en-US" sz="1200" b="0" i="0" u="none" strike="noStrike" kern="1200" baseline="0" dirty="0">
                <a:solidFill>
                  <a:schemeClr val="tx1"/>
                </a:solidFill>
                <a:latin typeface="+mn-lt"/>
                <a:ea typeface="+mn-ea"/>
                <a:cs typeface="+mn-cs"/>
              </a:rPr>
              <a:t>Supplies costing $3,000 were purchased on account.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creates a debit entry of $3,000 on the left side of </a:t>
            </a:r>
            <a:r>
              <a:rPr lang="en-US" sz="1200" b="0" i="0" u="none" strike="noStrike" kern="1200" baseline="0" dirty="0" smtClean="0">
                <a:solidFill>
                  <a:schemeClr val="tx1"/>
                </a:solidFill>
                <a:latin typeface="+mn-lt"/>
                <a:ea typeface="+mn-ea"/>
                <a:cs typeface="+mn-cs"/>
              </a:rPr>
              <a:t>supplies</a:t>
            </a:r>
            <a:r>
              <a:rPr lang="en-US" sz="1200" b="0" i="0" u="none" strike="noStrike" kern="1200" baseline="0" dirty="0">
                <a:solidFill>
                  <a:schemeClr val="tx1"/>
                </a:solidFill>
                <a:latin typeface="+mn-lt"/>
                <a:ea typeface="+mn-ea"/>
                <a:cs typeface="+mn-cs"/>
              </a:rPr>
              <a:t>, an asset account, and a credit entry in </a:t>
            </a:r>
            <a:r>
              <a:rPr lang="en-US" sz="1200" b="0" i="0" u="none" strike="noStrike" kern="1200" baseline="0" dirty="0" smtClean="0">
                <a:solidFill>
                  <a:schemeClr val="tx1"/>
                </a:solidFill>
                <a:latin typeface="+mn-lt"/>
                <a:ea typeface="+mn-ea"/>
                <a:cs typeface="+mn-cs"/>
              </a:rPr>
              <a:t>accounts payable, </a:t>
            </a:r>
            <a:r>
              <a:rPr lang="en-US" sz="1200" b="0" i="0" u="none" strike="noStrike" kern="1200" baseline="0" dirty="0">
                <a:solidFill>
                  <a:schemeClr val="tx1"/>
                </a:solidFill>
                <a:latin typeface="+mn-lt"/>
                <a:ea typeface="+mn-ea"/>
                <a:cs typeface="+mn-cs"/>
              </a:rPr>
              <a:t>a liability account.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6272964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4. Services were performed on account for $10,000.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Service revenue is recorded with a credit entry for $10,000 indirectly increasing the </a:t>
            </a:r>
            <a:r>
              <a:rPr lang="en-US" sz="1200" b="0" i="0" u="none" strike="noStrike" kern="1200" baseline="0" dirty="0" smtClean="0">
                <a:solidFill>
                  <a:schemeClr val="tx1"/>
                </a:solidFill>
                <a:latin typeface="+mn-lt"/>
                <a:ea typeface="+mn-ea"/>
                <a:cs typeface="+mn-cs"/>
              </a:rPr>
              <a:t>owners</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equity</a:t>
            </a:r>
            <a:r>
              <a:rPr lang="en-US" sz="1200" b="0" i="0" u="none" strike="noStrike" kern="1200" baseline="0" dirty="0">
                <a:solidFill>
                  <a:schemeClr val="tx1"/>
                </a:solidFill>
                <a:latin typeface="+mn-lt"/>
                <a:ea typeface="+mn-ea"/>
                <a:cs typeface="+mn-cs"/>
              </a:rPr>
              <a:t>. Increase in </a:t>
            </a:r>
            <a:r>
              <a:rPr lang="en-US" sz="1200" b="0" i="0" u="none" strike="noStrike" kern="1200" baseline="0" dirty="0" smtClean="0">
                <a:solidFill>
                  <a:schemeClr val="tx1"/>
                </a:solidFill>
                <a:latin typeface="+mn-lt"/>
                <a:ea typeface="+mn-ea"/>
                <a:cs typeface="+mn-cs"/>
              </a:rPr>
              <a:t>accounts </a:t>
            </a:r>
            <a:r>
              <a:rPr lang="en-US" sz="1200" b="0" i="0" u="none" strike="noStrike" kern="1200" baseline="0" dirty="0">
                <a:solidFill>
                  <a:schemeClr val="tx1"/>
                </a:solidFill>
                <a:latin typeface="+mn-lt"/>
                <a:ea typeface="+mn-ea"/>
                <a:cs typeface="+mn-cs"/>
              </a:rPr>
              <a:t>r</a:t>
            </a:r>
            <a:r>
              <a:rPr lang="en-US" sz="1200" b="0" i="0" u="none" strike="noStrike" kern="1200" baseline="0" dirty="0" smtClean="0">
                <a:solidFill>
                  <a:schemeClr val="tx1"/>
                </a:solidFill>
                <a:latin typeface="+mn-lt"/>
                <a:ea typeface="+mn-ea"/>
                <a:cs typeface="+mn-cs"/>
              </a:rPr>
              <a:t>eceivable </a:t>
            </a:r>
            <a:r>
              <a:rPr lang="en-US" sz="1200" b="0" i="0" u="none" strike="noStrike" kern="1200" baseline="0" dirty="0">
                <a:solidFill>
                  <a:schemeClr val="tx1"/>
                </a:solidFill>
                <a:latin typeface="+mn-lt"/>
                <a:ea typeface="+mn-ea"/>
                <a:cs typeface="+mn-cs"/>
              </a:rPr>
              <a:t>is a debit entry on the left side of the account.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30888819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5. Salaries of $5,000 were paid to employees.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salaries expense </a:t>
            </a:r>
            <a:r>
              <a:rPr lang="en-US" sz="1200" b="0" i="0" u="none" strike="noStrike" kern="1200" baseline="0" dirty="0">
                <a:solidFill>
                  <a:schemeClr val="tx1"/>
                </a:solidFill>
                <a:latin typeface="+mn-lt"/>
                <a:ea typeface="+mn-ea"/>
                <a:cs typeface="+mn-cs"/>
              </a:rPr>
              <a:t>account has a debit entry of $5,000 on the left side. Cash decreases with credit entry for the same amount on the right side of the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account.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38598608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6. $500 of supplies were used.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Decrease in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is entered as a credit entry on the right side of the asset account and increase in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e</a:t>
            </a:r>
            <a:r>
              <a:rPr lang="en-US" sz="1200" b="0" i="0" u="none" strike="noStrike" kern="1200" baseline="0" dirty="0" smtClean="0">
                <a:solidFill>
                  <a:schemeClr val="tx1"/>
                </a:solidFill>
                <a:latin typeface="+mn-lt"/>
                <a:ea typeface="+mn-ea"/>
                <a:cs typeface="+mn-cs"/>
              </a:rPr>
              <a:t>xpense </a:t>
            </a:r>
            <a:r>
              <a:rPr lang="en-US" sz="1200" b="0" i="0" u="none" strike="noStrike" kern="1200" baseline="0" dirty="0">
                <a:solidFill>
                  <a:schemeClr val="tx1"/>
                </a:solidFill>
                <a:latin typeface="+mn-lt"/>
                <a:ea typeface="+mn-ea"/>
                <a:cs typeface="+mn-cs"/>
              </a:rPr>
              <a:t>is recorded with a debit entry on the left side of the expense account.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3879091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2–5 Transaction Analysis, the Accounting Equation, and Debits and </a:t>
            </a:r>
            <a:r>
              <a:rPr lang="en-US" dirty="0" smtClean="0"/>
              <a:t>Credits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7. $1,000 was paid on account to the supplies vendor.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decreases as does the liability, </a:t>
            </a:r>
            <a:r>
              <a:rPr lang="en-US" sz="1200" b="0" i="0" u="none" strike="noStrike" kern="1200" baseline="0" dirty="0" smtClean="0">
                <a:solidFill>
                  <a:schemeClr val="tx1"/>
                </a:solidFill>
                <a:latin typeface="+mn-lt"/>
                <a:ea typeface="+mn-ea"/>
                <a:cs typeface="+mn-cs"/>
              </a:rPr>
              <a:t>accounts </a:t>
            </a:r>
            <a:r>
              <a:rPr lang="en-US" sz="1200" b="0" i="0" u="none" strike="noStrike" kern="1200" baseline="0" dirty="0">
                <a:solidFill>
                  <a:schemeClr val="tx1"/>
                </a:solidFill>
                <a:latin typeface="+mn-lt"/>
                <a:ea typeface="+mn-ea"/>
                <a:cs typeface="+mn-cs"/>
              </a:rPr>
              <a:t>p</a:t>
            </a:r>
            <a:r>
              <a:rPr lang="en-US" sz="1200" b="0" i="0" u="none" strike="noStrike" kern="1200" baseline="0" dirty="0" smtClean="0">
                <a:solidFill>
                  <a:schemeClr val="tx1"/>
                </a:solidFill>
                <a:latin typeface="+mn-lt"/>
                <a:ea typeface="+mn-ea"/>
                <a:cs typeface="+mn-cs"/>
              </a:rPr>
              <a:t>ayable. Accounts </a:t>
            </a:r>
            <a:r>
              <a:rPr lang="en-US" sz="1200" b="0" i="0" u="none" strike="noStrike" kern="1200" baseline="0" dirty="0">
                <a:solidFill>
                  <a:schemeClr val="tx1"/>
                </a:solidFill>
                <a:latin typeface="+mn-lt"/>
                <a:ea typeface="+mn-ea"/>
                <a:cs typeface="+mn-cs"/>
              </a:rPr>
              <a:t>p</a:t>
            </a:r>
            <a:r>
              <a:rPr lang="en-US" sz="1200" b="0" i="0" u="none" strike="noStrike" kern="1200" baseline="0" dirty="0" smtClean="0">
                <a:solidFill>
                  <a:schemeClr val="tx1"/>
                </a:solidFill>
                <a:latin typeface="+mn-lt"/>
                <a:ea typeface="+mn-ea"/>
                <a:cs typeface="+mn-cs"/>
              </a:rPr>
              <a:t>ayable </a:t>
            </a:r>
            <a:r>
              <a:rPr lang="en-US" sz="1200" b="0" i="0" u="none" strike="noStrike" kern="1200" baseline="0" dirty="0">
                <a:solidFill>
                  <a:schemeClr val="tx1"/>
                </a:solidFill>
                <a:latin typeface="+mn-lt"/>
                <a:ea typeface="+mn-ea"/>
                <a:cs typeface="+mn-cs"/>
              </a:rPr>
              <a:t>is debited and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is credited, reducing both accounts.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29825423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third step in the process is to record the transaction in a </a:t>
            </a:r>
            <a:r>
              <a:rPr lang="en-US" sz="1200" b="1" i="0" u="none" strike="noStrike" kern="1200" baseline="0" dirty="0" smtClean="0">
                <a:solidFill>
                  <a:schemeClr val="tx1"/>
                </a:solidFill>
                <a:latin typeface="+mn-lt"/>
                <a:ea typeface="+mn-ea"/>
                <a:cs typeface="+mn-cs"/>
              </a:rPr>
              <a:t>journal</a:t>
            </a:r>
            <a:r>
              <a:rPr lang="en-US" sz="1200" b="0" i="0" u="none" strike="noStrike" kern="1200" baseline="0" dirty="0" smtClean="0">
                <a:solidFill>
                  <a:schemeClr val="tx1"/>
                </a:solidFill>
                <a:latin typeface="+mn-lt"/>
                <a:ea typeface="+mn-ea"/>
                <a:cs typeface="+mn-cs"/>
              </a:rPr>
              <a:t>. </a:t>
            </a:r>
          </a:p>
          <a:p>
            <a:endParaRPr lang="en-IN" dirty="0" smtClean="0">
              <a:solidFill>
                <a:srgbClr val="0000FF"/>
              </a:solidFill>
            </a:endParaRPr>
          </a:p>
          <a:p>
            <a:r>
              <a:rPr lang="en-US" sz="1200" b="0" i="0" u="none" strike="noStrike" kern="1200" baseline="0" dirty="0" smtClean="0">
                <a:solidFill>
                  <a:srgbClr val="0000FF"/>
                </a:solidFill>
                <a:latin typeface="+mn-lt"/>
                <a:ea typeface="+mn-ea"/>
                <a:cs typeface="+mn-cs"/>
              </a:rPr>
              <a:t>Journals provide a chronological record of all economic events affecting a firm. Each journal entry is expressed in terms of equal debits and credits to accounts affected by the transaction being recorded. Debits and credits represent increases or decreases to specific accounts, depending on the type of account, as explained earlier. A sales journal is an example of a special journal used to record a repetitive type of transaction, sales to customers.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1902226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sz="2800" dirty="0"/>
              <a:t>For example, if </a:t>
            </a:r>
            <a:r>
              <a:rPr lang="en-IN" sz="2800" dirty="0"/>
              <a:t>$40,000 was borrowed from a bank by</a:t>
            </a:r>
            <a:r>
              <a:rPr lang="en-IN" sz="2800" baseline="0" dirty="0"/>
              <a:t> signing a</a:t>
            </a:r>
            <a:r>
              <a:rPr lang="en-IN" sz="2800" dirty="0"/>
              <a:t> note payable, the journal entry for this is a debit of</a:t>
            </a:r>
            <a:r>
              <a:rPr lang="en-IN" sz="2800" baseline="0" dirty="0"/>
              <a:t> $40,000 to </a:t>
            </a:r>
            <a:r>
              <a:rPr lang="en-IN" sz="2800" baseline="0" dirty="0" smtClean="0"/>
              <a:t>the cash </a:t>
            </a:r>
            <a:r>
              <a:rPr lang="en-IN" sz="2800" baseline="0" dirty="0"/>
              <a:t>account </a:t>
            </a:r>
            <a:r>
              <a:rPr lang="en-IN" sz="2800" dirty="0"/>
              <a:t>increasing </a:t>
            </a:r>
            <a:r>
              <a:rPr lang="en-IN" sz="1200" b="0" i="0" u="none" strike="noStrike" kern="1200" baseline="0" dirty="0">
                <a:solidFill>
                  <a:schemeClr val="tx1"/>
                </a:solidFill>
                <a:latin typeface="+mn-lt"/>
                <a:ea typeface="+mn-ea"/>
                <a:cs typeface="+mn-cs"/>
              </a:rPr>
              <a:t>assets and a credit to </a:t>
            </a:r>
            <a:r>
              <a:rPr lang="en-IN" sz="1200" b="0" i="0" u="none" strike="noStrike" kern="1200" baseline="0" dirty="0" smtClean="0">
                <a:solidFill>
                  <a:schemeClr val="tx1"/>
                </a:solidFill>
                <a:latin typeface="+mn-lt"/>
                <a:ea typeface="+mn-ea"/>
                <a:cs typeface="+mn-cs"/>
              </a:rPr>
              <a:t>notes </a:t>
            </a:r>
            <a:r>
              <a:rPr lang="en-IN" sz="1200" b="0" i="0" u="none" strike="noStrike" kern="1200" baseline="0" dirty="0">
                <a:solidFill>
                  <a:schemeClr val="tx1"/>
                </a:solidFill>
                <a:latin typeface="+mn-lt"/>
                <a:ea typeface="+mn-ea"/>
                <a:cs typeface="+mn-cs"/>
              </a:rPr>
              <a:t>p</a:t>
            </a:r>
            <a:r>
              <a:rPr lang="en-IN" sz="1200" b="0" i="0" u="none" strike="noStrike" kern="1200" baseline="0" dirty="0" smtClean="0">
                <a:solidFill>
                  <a:schemeClr val="tx1"/>
                </a:solidFill>
                <a:latin typeface="+mn-lt"/>
                <a:ea typeface="+mn-ea"/>
                <a:cs typeface="+mn-cs"/>
              </a:rPr>
              <a:t>ayable </a:t>
            </a:r>
            <a:r>
              <a:rPr lang="en-IN" sz="1200" b="0" i="0" u="none" strike="noStrike" kern="1200" baseline="0" dirty="0">
                <a:solidFill>
                  <a:schemeClr val="tx1"/>
                </a:solidFill>
                <a:latin typeface="+mn-lt"/>
                <a:ea typeface="+mn-ea"/>
                <a:cs typeface="+mn-cs"/>
              </a:rPr>
              <a:t>for the same </a:t>
            </a:r>
            <a:r>
              <a:rPr lang="en-IN" sz="1200" b="0" i="0" u="none" strike="noStrike" kern="1200" baseline="0" dirty="0" smtClean="0">
                <a:solidFill>
                  <a:schemeClr val="tx1"/>
                </a:solidFill>
                <a:latin typeface="+mn-lt"/>
                <a:ea typeface="+mn-ea"/>
                <a:cs typeface="+mn-cs"/>
              </a:rPr>
              <a:t>amount, </a:t>
            </a:r>
            <a:r>
              <a:rPr lang="en-IN" sz="1200" b="0" i="0" u="none" strike="noStrike" kern="1200" baseline="0" dirty="0">
                <a:solidFill>
                  <a:schemeClr val="tx1"/>
                </a:solidFill>
                <a:latin typeface="+mn-lt"/>
                <a:ea typeface="+mn-ea"/>
                <a:cs typeface="+mn-cs"/>
              </a:rPr>
              <a:t>which increases the liability. </a:t>
            </a:r>
            <a:endParaRPr lang="en-IN" sz="28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1087457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accounting equation </a:t>
            </a:r>
            <a:r>
              <a:rPr lang="en-US" sz="1200" kern="1200" dirty="0">
                <a:solidFill>
                  <a:schemeClr val="tx1"/>
                </a:solidFill>
                <a:effectLst/>
                <a:latin typeface="+mn-lt"/>
                <a:ea typeface="+mn-ea"/>
                <a:cs typeface="+mn-cs"/>
              </a:rPr>
              <a:t>underlies the process used to capture the effect of economic events.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kern="1200" dirty="0">
                <a:solidFill>
                  <a:schemeClr val="tx1"/>
                </a:solidFill>
                <a:effectLst/>
                <a:latin typeface="+mn-lt"/>
                <a:ea typeface="+mn-ea"/>
                <a:cs typeface="+mn-cs"/>
              </a:rPr>
              <a:t>accounting equation portrays the equality between the total economic resources of an entity (its assets</a:t>
            </a:r>
            <a:r>
              <a:rPr lang="en-US" sz="1200" kern="1200" dirty="0" smtClean="0">
                <a:solidFill>
                  <a:schemeClr val="tx1"/>
                </a:solidFill>
                <a:effectLst/>
                <a:latin typeface="+mn-lt"/>
                <a:ea typeface="+mn-ea"/>
                <a:cs typeface="+mn-cs"/>
              </a:rPr>
              <a:t>)—shown</a:t>
            </a:r>
            <a:r>
              <a:rPr lang="en-US" sz="1200" kern="1200" baseline="0" dirty="0" smtClean="0">
                <a:solidFill>
                  <a:schemeClr val="tx1"/>
                </a:solidFill>
                <a:effectLst/>
                <a:latin typeface="+mn-lt"/>
                <a:ea typeface="+mn-ea"/>
                <a:cs typeface="+mn-cs"/>
              </a:rPr>
              <a:t> </a:t>
            </a:r>
            <a:r>
              <a:rPr lang="en-US" sz="1200" kern="1200" dirty="0">
                <a:solidFill>
                  <a:schemeClr val="tx1"/>
                </a:solidFill>
                <a:effectLst/>
                <a:latin typeface="+mn-lt"/>
                <a:ea typeface="+mn-ea"/>
                <a:cs typeface="+mn-cs"/>
              </a:rPr>
              <a:t>on the left side of the </a:t>
            </a:r>
            <a:r>
              <a:rPr lang="en-US" sz="1200" kern="1200" dirty="0" smtClean="0">
                <a:solidFill>
                  <a:schemeClr val="tx1"/>
                </a:solidFill>
                <a:effectLst/>
                <a:latin typeface="+mn-lt"/>
                <a:ea typeface="+mn-ea"/>
                <a:cs typeface="+mn-cs"/>
              </a:rPr>
              <a:t>equation—and </a:t>
            </a:r>
            <a:r>
              <a:rPr lang="en-US" sz="1200" kern="1200" dirty="0">
                <a:solidFill>
                  <a:schemeClr val="tx1"/>
                </a:solidFill>
                <a:effectLst/>
                <a:latin typeface="+mn-lt"/>
                <a:ea typeface="+mn-ea"/>
                <a:cs typeface="+mn-cs"/>
              </a:rPr>
              <a:t>the total claims against the entity (liabilities and equity</a:t>
            </a:r>
            <a:r>
              <a:rPr lang="en-US" sz="1200" kern="1200" dirty="0" smtClean="0">
                <a:solidFill>
                  <a:schemeClr val="tx1"/>
                </a:solidFill>
                <a:effectLst/>
                <a:latin typeface="+mn-lt"/>
                <a:ea typeface="+mn-ea"/>
                <a:cs typeface="+mn-cs"/>
              </a:rPr>
              <a:t>)—shown </a:t>
            </a:r>
            <a:r>
              <a:rPr lang="en-US" sz="1200" kern="1200" dirty="0">
                <a:solidFill>
                  <a:schemeClr val="tx1"/>
                </a:solidFill>
                <a:effectLst/>
                <a:latin typeface="+mn-lt"/>
                <a:ea typeface="+mn-ea"/>
                <a:cs typeface="+mn-cs"/>
              </a:rPr>
              <a:t>on the right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side. </a:t>
            </a:r>
          </a:p>
          <a:p>
            <a:endParaRPr lang="en-IN" sz="1200" kern="1200" dirty="0" smtClean="0">
              <a:solidFill>
                <a:schemeClr val="tx1"/>
              </a:solidFill>
              <a:effectLst/>
              <a:latin typeface="+mn-lt"/>
              <a:ea typeface="+mn-ea"/>
              <a:cs typeface="+mn-cs"/>
            </a:endParaRPr>
          </a:p>
          <a:p>
            <a:r>
              <a:rPr lang="en-IN" sz="1200" kern="1200" dirty="0" smtClean="0">
                <a:solidFill>
                  <a:schemeClr val="tx1"/>
                </a:solidFill>
                <a:effectLst/>
                <a:latin typeface="+mn-lt"/>
                <a:ea typeface="+mn-ea"/>
                <a:cs typeface="+mn-cs"/>
              </a:rPr>
              <a:t>The </a:t>
            </a:r>
            <a:r>
              <a:rPr lang="en-IN" sz="1200" kern="1200" dirty="0">
                <a:solidFill>
                  <a:schemeClr val="tx1"/>
                </a:solidFill>
                <a:effectLst/>
                <a:latin typeface="+mn-lt"/>
                <a:ea typeface="+mn-ea"/>
                <a:cs typeface="+mn-cs"/>
              </a:rPr>
              <a:t>equation also implies that each economic event affecting this equation will have a dual effect because resources always must equal claims. </a:t>
            </a:r>
            <a:endParaRPr lang="en-US" sz="1200" kern="1200" dirty="0">
              <a:solidFill>
                <a:schemeClr val="tx1"/>
              </a:solidFill>
              <a:effectLst/>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42055677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a:t>
            </a:r>
            <a:r>
              <a:rPr lang="en-US" baseline="0" dirty="0" smtClean="0"/>
              <a:t> </a:t>
            </a:r>
            <a:r>
              <a:rPr lang="en-US" dirty="0" smtClean="0"/>
              <a:t>first four steps in the processing cycle are illustrated</a:t>
            </a:r>
            <a:r>
              <a:rPr lang="en-US" baseline="0" dirty="0" smtClean="0"/>
              <a:t> </a:t>
            </a:r>
            <a:r>
              <a:rPr lang="en-IN" sz="1200" b="0" i="0" u="none" strike="noStrike" kern="1200" baseline="0" dirty="0" smtClean="0">
                <a:solidFill>
                  <a:schemeClr val="tx1"/>
                </a:solidFill>
                <a:latin typeface="+mn-lt"/>
                <a:ea typeface="+mn-ea"/>
                <a:cs typeface="+mn-cs"/>
              </a:rPr>
              <a:t>using the external transactions which occurred during the month of July 2018, the first month of operations for Dress Right Clothing Corporation. The company operates a retail store that sells </a:t>
            </a:r>
            <a:r>
              <a:rPr lang="en-US" sz="1200" b="0" i="0" u="none" strike="noStrike" kern="1200" baseline="0" dirty="0" smtClean="0">
                <a:solidFill>
                  <a:schemeClr val="tx1"/>
                </a:solidFill>
                <a:latin typeface="+mn-lt"/>
                <a:ea typeface="+mn-ea"/>
                <a:cs typeface="+mn-cs"/>
              </a:rPr>
              <a:t>men’s and women’s clothing. </a:t>
            </a:r>
            <a:r>
              <a:rPr lang="en-IN" sz="1200" b="0" i="0" u="none" strike="noStrike" kern="1200" baseline="0" dirty="0" smtClean="0">
                <a:solidFill>
                  <a:schemeClr val="tx1"/>
                </a:solidFill>
                <a:latin typeface="+mn-lt"/>
                <a:ea typeface="+mn-ea"/>
                <a:cs typeface="+mn-cs"/>
              </a:rPr>
              <a:t>Dress Right is organized as a corporation so owners’ equity is classified by source as either paid-in capital or retained earnings.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each transaction, a source document provides the necessary information to complete steps two and three in the processing cycle, transaction analysis, and recording the appropriate journal entry.</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Illustration 2-6</a:t>
            </a:r>
            <a:endParaRPr lang="en-IN"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40687561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first transaction is an investment by owners that increases an asset, Cash, and also increases shareholders’ equity. Increases in assets are recorded as debits and increases in shareholders’ equity are recorded as credits. We use the paid-in capital account called </a:t>
            </a:r>
            <a:r>
              <a:rPr lang="en-US" sz="1200" b="0" i="0" u="none" strike="noStrike" kern="1200" baseline="0" dirty="0" smtClean="0">
                <a:solidFill>
                  <a:schemeClr val="tx1"/>
                </a:solidFill>
                <a:latin typeface="+mn-lt"/>
                <a:ea typeface="+mn-ea"/>
                <a:cs typeface="+mn-cs"/>
              </a:rPr>
              <a:t>common </a:t>
            </a:r>
            <a:r>
              <a:rPr lang="en-US" sz="1200" b="0" i="0" u="none" strike="noStrike" kern="1200" baseline="0" dirty="0">
                <a:solidFill>
                  <a:schemeClr val="tx1"/>
                </a:solidFill>
                <a:latin typeface="+mn-lt"/>
                <a:ea typeface="+mn-ea"/>
                <a:cs typeface="+mn-cs"/>
              </a:rPr>
              <a:t>stock because stock was issued in exchange for cash received from owners.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3205846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transaction causes increases in both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and the liability, </a:t>
            </a:r>
            <a:r>
              <a:rPr lang="en-US" sz="1200" b="0" i="0" u="none" strike="noStrike" kern="1200" baseline="0" dirty="0" smtClean="0">
                <a:solidFill>
                  <a:schemeClr val="tx1"/>
                </a:solidFill>
                <a:latin typeface="+mn-lt"/>
                <a:ea typeface="+mn-ea"/>
                <a:cs typeface="+mn-cs"/>
              </a:rPr>
              <a:t>notes </a:t>
            </a:r>
            <a:r>
              <a:rPr lang="en-US" sz="1200" b="0" i="0" u="none" strike="noStrike" kern="1200" baseline="0" dirty="0">
                <a:solidFill>
                  <a:schemeClr val="tx1"/>
                </a:solidFill>
                <a:latin typeface="+mn-lt"/>
                <a:ea typeface="+mn-ea"/>
                <a:cs typeface="+mn-cs"/>
              </a:rPr>
              <a:t>payable. Increases in assets are debits and increases in liabilities are credits. The note requires payment of principal and interest.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at this point we are concerned only with the external transactions that </a:t>
            </a:r>
            <a:r>
              <a:rPr lang="en-US" sz="1200" b="0" i="0" u="none" strike="noStrike" kern="1200" baseline="0" dirty="0" smtClean="0">
                <a:solidFill>
                  <a:schemeClr val="tx1"/>
                </a:solidFill>
                <a:latin typeface="+mn-lt"/>
                <a:ea typeface="+mn-ea"/>
                <a:cs typeface="+mn-cs"/>
              </a:rPr>
              <a:t>occur </a:t>
            </a:r>
            <a:r>
              <a:rPr lang="en-US" sz="1200" b="0" i="0" u="none" strike="noStrike" kern="1200" baseline="0" dirty="0">
                <a:solidFill>
                  <a:schemeClr val="tx1"/>
                </a:solidFill>
                <a:latin typeface="+mn-lt"/>
                <a:ea typeface="+mn-ea"/>
                <a:cs typeface="+mn-cs"/>
              </a:rPr>
              <a:t>when the cash is borrowed and the note is signed. Later we discuss how the interest is recorded.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4504130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the company paid $24,000 in advance for one year’s rent, this transaction increases an asset called </a:t>
            </a:r>
            <a:r>
              <a:rPr lang="en-US" sz="1200" b="0" i="0" u="none" strike="noStrike" kern="1200" baseline="0" dirty="0" smtClean="0">
                <a:solidFill>
                  <a:schemeClr val="tx1"/>
                </a:solidFill>
                <a:latin typeface="+mn-lt"/>
                <a:ea typeface="+mn-ea"/>
                <a:cs typeface="+mn-cs"/>
              </a:rPr>
              <a:t>prepaid </a:t>
            </a:r>
            <a:r>
              <a:rPr lang="en-US" sz="1200" b="0" i="0" u="none" strike="noStrike" kern="1200" baseline="0" dirty="0">
                <a:solidFill>
                  <a:schemeClr val="tx1"/>
                </a:solidFill>
                <a:latin typeface="+mn-lt"/>
                <a:ea typeface="+mn-ea"/>
                <a:cs typeface="+mn-cs"/>
              </a:rPr>
              <a:t>rent, which is debited, and decreases the asset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 credit).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Dress Right acquired the right to use the building for one year. This is an asset because it represents a future benefit to the company. As we will see later, this asset expires over the one-year rental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corporation purchased office equipment from </a:t>
            </a:r>
            <a:r>
              <a:rPr lang="en-IN" sz="1200" b="0" i="0" u="none" strike="noStrike" kern="1200" baseline="0" dirty="0" err="1">
                <a:solidFill>
                  <a:schemeClr val="tx1"/>
                </a:solidFill>
                <a:latin typeface="+mn-lt"/>
                <a:ea typeface="+mn-ea"/>
                <a:cs typeface="+mn-cs"/>
              </a:rPr>
              <a:t>eTronics</a:t>
            </a:r>
            <a:r>
              <a:rPr lang="en-IN" sz="1200" b="0" i="0" u="none" strike="noStrike" kern="1200" baseline="0" dirty="0">
                <a:solidFill>
                  <a:schemeClr val="tx1"/>
                </a:solidFill>
                <a:latin typeface="+mn-lt"/>
                <a:ea typeface="+mn-ea"/>
                <a:cs typeface="+mn-cs"/>
              </a:rPr>
              <a:t> for $12,000 cash.</a:t>
            </a:r>
          </a:p>
          <a:p>
            <a:r>
              <a:rPr lang="en-IN" sz="1200" b="0" i="0" u="none" strike="noStrike" kern="1200" baseline="0" dirty="0">
                <a:solidFill>
                  <a:schemeClr val="tx1"/>
                </a:solidFill>
                <a:latin typeface="+mn-lt"/>
                <a:ea typeface="+mn-ea"/>
                <a:cs typeface="+mn-cs"/>
              </a:rPr>
              <a:t>This transaction increases one asset, office equipment, and decreases another, </a:t>
            </a:r>
            <a:r>
              <a:rPr lang="en-IN" sz="1200" b="0" i="0" u="none" strike="noStrike" kern="1200" baseline="0" dirty="0" smtClean="0">
                <a:solidFill>
                  <a:schemeClr val="tx1"/>
                </a:solidFill>
                <a:latin typeface="+mn-lt"/>
                <a:ea typeface="+mn-ea"/>
                <a:cs typeface="+mn-cs"/>
              </a:rPr>
              <a:t>cash</a:t>
            </a:r>
            <a:r>
              <a:rPr lang="en-IN" sz="1200" b="0" i="0"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On July 3, </a:t>
            </a:r>
            <a:r>
              <a:rPr lang="en-US" sz="1200" b="0" i="0" u="none" strike="noStrike" kern="1200" baseline="0" dirty="0">
                <a:solidFill>
                  <a:schemeClr val="tx1"/>
                </a:solidFill>
                <a:latin typeface="+mn-lt"/>
                <a:ea typeface="+mn-ea"/>
                <a:cs typeface="+mn-cs"/>
              </a:rPr>
              <a:t>Dress Right </a:t>
            </a:r>
            <a:r>
              <a:rPr lang="en-IN" sz="1200" b="0" i="0" u="none" strike="noStrike" kern="1200" baseline="0" dirty="0">
                <a:solidFill>
                  <a:schemeClr val="tx1"/>
                </a:solidFill>
                <a:latin typeface="+mn-lt"/>
                <a:ea typeface="+mn-ea"/>
                <a:cs typeface="+mn-cs"/>
              </a:rPr>
              <a:t>purchased $60,000 of clothing inventory on account from the Birdwell </a:t>
            </a:r>
            <a:r>
              <a:rPr lang="en-US" sz="1200" b="0" i="0" u="none" strike="noStrike" kern="1200" baseline="0" dirty="0">
                <a:solidFill>
                  <a:schemeClr val="tx1"/>
                </a:solidFill>
                <a:latin typeface="+mn-lt"/>
                <a:ea typeface="+mn-ea"/>
                <a:cs typeface="+mn-cs"/>
              </a:rPr>
              <a:t>Wholesale Clothing Company.</a:t>
            </a:r>
          </a:p>
          <a:p>
            <a:r>
              <a:rPr lang="en-US" sz="1200" b="0" i="0" u="none" strike="noStrike" kern="1200" baseline="0" dirty="0">
                <a:solidFill>
                  <a:schemeClr val="tx1"/>
                </a:solidFill>
                <a:latin typeface="+mn-lt"/>
                <a:ea typeface="+mn-ea"/>
                <a:cs typeface="+mn-cs"/>
              </a:rPr>
              <a:t>This purchase of merchandise on account is recorded by a debit to </a:t>
            </a:r>
            <a:r>
              <a:rPr lang="en-US" sz="1200" b="0" i="0" u="none" strike="noStrike" kern="1200" baseline="0" dirty="0" smtClean="0">
                <a:solidFill>
                  <a:schemeClr val="tx1"/>
                </a:solidFill>
                <a:latin typeface="+mn-lt"/>
                <a:ea typeface="+mn-ea"/>
                <a:cs typeface="+mn-cs"/>
              </a:rPr>
              <a:t>inventory</a:t>
            </a:r>
            <a:r>
              <a:rPr lang="en-US" sz="1200" b="0" i="0" u="none" strike="noStrike" kern="1200" baseline="0" dirty="0">
                <a:solidFill>
                  <a:schemeClr val="tx1"/>
                </a:solidFill>
                <a:latin typeface="+mn-lt"/>
                <a:ea typeface="+mn-ea"/>
                <a:cs typeface="+mn-cs"/>
              </a:rPr>
              <a:t>, an asset, and a credit to </a:t>
            </a:r>
            <a:r>
              <a:rPr lang="en-US" sz="1200" b="0" i="0" u="none" strike="noStrike" kern="1200" baseline="0" dirty="0" smtClean="0">
                <a:solidFill>
                  <a:schemeClr val="tx1"/>
                </a:solidFill>
                <a:latin typeface="+mn-lt"/>
                <a:ea typeface="+mn-ea"/>
                <a:cs typeface="+mn-cs"/>
              </a:rPr>
              <a:t>accounts </a:t>
            </a:r>
            <a:r>
              <a:rPr lang="en-US" sz="1200" b="0" i="0" u="none" strike="noStrike" kern="1200" baseline="0" dirty="0">
                <a:solidFill>
                  <a:schemeClr val="tx1"/>
                </a:solidFill>
                <a:latin typeface="+mn-lt"/>
                <a:ea typeface="+mn-ea"/>
                <a:cs typeface="+mn-cs"/>
              </a:rPr>
              <a:t>payable, a liability. Increases in assets are debits, and increases in liabilities are credits.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19589784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corporation purchased $2,000 of supplies for cash on July 6.</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acquisition of supplies is recorded as a debit to the asset account </a:t>
            </a:r>
            <a:r>
              <a:rPr lang="en-US" sz="1200" b="0" i="0" u="none" strike="noStrike" kern="1200" baseline="0" dirty="0" smtClean="0">
                <a:solidFill>
                  <a:schemeClr val="tx1"/>
                </a:solidFill>
                <a:latin typeface="+mn-lt"/>
                <a:ea typeface="+mn-ea"/>
                <a:cs typeface="+mn-cs"/>
              </a:rPr>
              <a:t>supplies</a:t>
            </a:r>
            <a:r>
              <a:rPr lang="en-US" sz="1200" b="0" i="0" u="none" strike="noStrike" kern="1200" baseline="0" dirty="0">
                <a:solidFill>
                  <a:schemeClr val="tx1"/>
                </a:solidFill>
                <a:latin typeface="+mn-lt"/>
                <a:ea typeface="+mn-ea"/>
                <a:cs typeface="+mn-cs"/>
              </a:rPr>
              <a:t>, which increases, and a credit to the asset </a:t>
            </a:r>
            <a:r>
              <a:rPr lang="en-US" sz="1200" b="0" i="0" u="none" strike="noStrike" kern="1200" baseline="0" dirty="0" smtClean="0">
                <a:solidFill>
                  <a:schemeClr val="tx1"/>
                </a:solidFill>
                <a:latin typeface="+mn-lt"/>
                <a:ea typeface="+mn-ea"/>
                <a:cs typeface="+mn-cs"/>
              </a:rPr>
              <a:t>cash</a:t>
            </a:r>
            <a:r>
              <a:rPr lang="en-US" sz="1200" b="0" i="0" u="none" strike="noStrike" kern="1200" baseline="0" dirty="0">
                <a:solidFill>
                  <a:schemeClr val="tx1"/>
                </a:solidFill>
                <a:latin typeface="+mn-lt"/>
                <a:ea typeface="+mn-ea"/>
                <a:cs typeface="+mn-cs"/>
              </a:rPr>
              <a:t>, which decreases.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are recorded as an asset because they represent future benefits.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During the month of July, cash sales to customers totaled $35,000. This is recorded as an increase in </a:t>
            </a:r>
            <a:r>
              <a:rPr lang="en-US" sz="1200" b="0" i="0" u="none" strike="noStrike" kern="1200" baseline="0" dirty="0" smtClean="0">
                <a:solidFill>
                  <a:schemeClr val="tx1"/>
                </a:solidFill>
                <a:latin typeface="+mn-lt"/>
                <a:ea typeface="+mn-ea"/>
                <a:cs typeface="+mn-cs"/>
              </a:rPr>
              <a:t>sales </a:t>
            </a:r>
            <a:r>
              <a:rPr lang="en-US" sz="1200" b="0" i="0" u="none" strike="noStrike" kern="1200" baseline="0" dirty="0">
                <a:solidFill>
                  <a:schemeClr val="tx1"/>
                </a:solidFill>
                <a:latin typeface="+mn-lt"/>
                <a:ea typeface="+mn-ea"/>
                <a:cs typeface="+mn-cs"/>
              </a:rPr>
              <a:t>revenue, temporary account, which increases owners’ equity. Since the merchandise was sold for cash, </a:t>
            </a:r>
            <a:r>
              <a:rPr lang="en-US" sz="1200" b="0" i="0" u="none" strike="noStrike" kern="1200" baseline="0" dirty="0" smtClean="0">
                <a:solidFill>
                  <a:schemeClr val="tx1"/>
                </a:solidFill>
                <a:latin typeface="+mn-lt"/>
                <a:ea typeface="+mn-ea"/>
                <a:cs typeface="+mn-cs"/>
              </a:rPr>
              <a:t>the cash account </a:t>
            </a:r>
            <a:r>
              <a:rPr lang="en-US" sz="1200" b="0" i="0" u="none" strike="noStrike" kern="1200" baseline="0" dirty="0">
                <a:solidFill>
                  <a:schemeClr val="tx1"/>
                </a:solidFill>
                <a:latin typeface="+mn-lt"/>
                <a:ea typeface="+mn-ea"/>
                <a:cs typeface="+mn-cs"/>
              </a:rPr>
              <a:t>is increased for the same amount.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same time, an asset, </a:t>
            </a:r>
            <a:r>
              <a:rPr lang="en-US" sz="1200" b="0" i="0" u="none" strike="noStrike" kern="1200" baseline="0" dirty="0" smtClean="0">
                <a:solidFill>
                  <a:schemeClr val="tx1"/>
                </a:solidFill>
                <a:latin typeface="+mn-lt"/>
                <a:ea typeface="+mn-ea"/>
                <a:cs typeface="+mn-cs"/>
              </a:rPr>
              <a:t>inventory</a:t>
            </a:r>
            <a:r>
              <a:rPr lang="en-US" sz="1200" b="0" i="0" u="none" strike="noStrike" kern="1200" baseline="0" dirty="0">
                <a:solidFill>
                  <a:schemeClr val="tx1"/>
                </a:solidFill>
                <a:latin typeface="+mn-lt"/>
                <a:ea typeface="+mn-ea"/>
                <a:cs typeface="+mn-cs"/>
              </a:rPr>
              <a:t>, decreases and retained earnings decreases. Recall that expenses are outflows or using up of assets from providing goods and services. Dress Right incurred an expense equal to the cost of the inventory sold. The temporary account </a:t>
            </a:r>
            <a:r>
              <a:rPr lang="en-US" sz="1200" b="0" i="0" u="none" strike="noStrike" kern="1200" baseline="0" dirty="0" smtClean="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of goods sold increases.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 July 9, the corporation </a:t>
            </a:r>
            <a:r>
              <a:rPr lang="en-IN" sz="1200" b="0" i="0" u="none" strike="noStrike" kern="1200" baseline="0" dirty="0">
                <a:solidFill>
                  <a:schemeClr val="tx1"/>
                </a:solidFill>
                <a:latin typeface="+mn-lt"/>
                <a:ea typeface="+mn-ea"/>
                <a:cs typeface="+mn-cs"/>
              </a:rPr>
              <a:t>sold clothing on account to </a:t>
            </a:r>
            <a:r>
              <a:rPr lang="en-IN" sz="1200" b="0" i="0" u="none" strike="noStrike" kern="1200" baseline="0" dirty="0" smtClean="0">
                <a:solidFill>
                  <a:schemeClr val="tx1"/>
                </a:solidFill>
                <a:latin typeface="+mn-lt"/>
                <a:ea typeface="+mn-ea"/>
                <a:cs typeface="+mn-cs"/>
              </a:rPr>
              <a:t>Briarfield School </a:t>
            </a:r>
            <a:r>
              <a:rPr lang="en-IN" sz="1200" b="0" i="0" u="none" strike="noStrike" kern="1200" baseline="0" dirty="0">
                <a:solidFill>
                  <a:schemeClr val="tx1"/>
                </a:solidFill>
                <a:latin typeface="+mn-lt"/>
                <a:ea typeface="+mn-ea"/>
                <a:cs typeface="+mn-cs"/>
              </a:rPr>
              <a:t>for Girls for $3,500. The </a:t>
            </a:r>
            <a:r>
              <a:rPr lang="en-US" sz="1200" b="0" i="0" u="none" strike="noStrike" kern="1200" baseline="0" dirty="0">
                <a:solidFill>
                  <a:schemeClr val="tx1"/>
                </a:solidFill>
                <a:latin typeface="+mn-lt"/>
                <a:ea typeface="+mn-ea"/>
                <a:cs typeface="+mn-cs"/>
              </a:rPr>
              <a:t>clothing costs $2,000.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transaction, the </a:t>
            </a:r>
            <a:r>
              <a:rPr lang="en-IN" sz="1200" b="0" i="0" u="none" strike="noStrike" kern="1200" baseline="0" dirty="0">
                <a:solidFill>
                  <a:schemeClr val="tx1"/>
                </a:solidFill>
                <a:latin typeface="+mn-lt"/>
                <a:ea typeface="+mn-ea"/>
                <a:cs typeface="+mn-cs"/>
              </a:rPr>
              <a:t>merchandise is sold on account, thus increasing </a:t>
            </a:r>
            <a:r>
              <a:rPr lang="en-IN" sz="1200" b="0" i="0" u="none" strike="noStrike" kern="1200" baseline="0" dirty="0" smtClean="0">
                <a:solidFill>
                  <a:schemeClr val="tx1"/>
                </a:solidFill>
                <a:latin typeface="+mn-lt"/>
                <a:ea typeface="+mn-ea"/>
                <a:cs typeface="+mn-cs"/>
              </a:rPr>
              <a:t>accounts </a:t>
            </a:r>
            <a:r>
              <a:rPr lang="en-IN" sz="1200" b="0" i="0" u="none" strike="noStrike" kern="1200" baseline="0" dirty="0">
                <a:solidFill>
                  <a:schemeClr val="tx1"/>
                </a:solidFill>
                <a:latin typeface="+mn-lt"/>
                <a:ea typeface="+mn-ea"/>
                <a:cs typeface="+mn-cs"/>
              </a:rPr>
              <a:t>receivable by the amount of sale. </a:t>
            </a:r>
          </a:p>
          <a:p>
            <a:r>
              <a:rPr lang="en-IN" sz="1200" b="0" i="0" u="none" strike="noStrike" kern="1200" baseline="0" dirty="0">
                <a:solidFill>
                  <a:schemeClr val="tx1"/>
                </a:solidFill>
                <a:latin typeface="+mn-lt"/>
                <a:ea typeface="+mn-ea"/>
                <a:cs typeface="+mn-cs"/>
              </a:rPr>
              <a:t>Therefore, we increase </a:t>
            </a:r>
            <a:r>
              <a:rPr lang="en-IN" sz="1200" b="0" i="0" u="none" strike="noStrike" kern="1200" baseline="0" dirty="0" smtClean="0">
                <a:solidFill>
                  <a:schemeClr val="tx1"/>
                </a:solidFill>
                <a:latin typeface="+mn-lt"/>
                <a:ea typeface="+mn-ea"/>
                <a:cs typeface="+mn-cs"/>
              </a:rPr>
              <a:t>sales </a:t>
            </a:r>
            <a:r>
              <a:rPr lang="en-IN" sz="1200" b="0" i="0" u="none" strike="noStrike" kern="1200" baseline="0" dirty="0">
                <a:solidFill>
                  <a:schemeClr val="tx1"/>
                </a:solidFill>
                <a:latin typeface="+mn-lt"/>
                <a:ea typeface="+mn-ea"/>
                <a:cs typeface="+mn-cs"/>
              </a:rPr>
              <a:t>revenue and </a:t>
            </a:r>
            <a:r>
              <a:rPr lang="en-IN" sz="1200" b="0" i="0" u="none" strike="noStrike" kern="1200" baseline="0" dirty="0" smtClean="0">
                <a:solidFill>
                  <a:schemeClr val="tx1"/>
                </a:solidFill>
                <a:latin typeface="+mn-lt"/>
                <a:ea typeface="+mn-ea"/>
                <a:cs typeface="+mn-cs"/>
              </a:rPr>
              <a:t>accounts </a:t>
            </a:r>
            <a:r>
              <a:rPr lang="en-IN" sz="1200" b="0" i="0" u="none" strike="noStrike" kern="1200" baseline="0" dirty="0">
                <a:solidFill>
                  <a:schemeClr val="tx1"/>
                </a:solidFill>
                <a:latin typeface="+mn-lt"/>
                <a:ea typeface="+mn-ea"/>
                <a:cs typeface="+mn-cs"/>
              </a:rPr>
              <a:t>receivable for $3,500.</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that expenses are outflows or using up of assets from providing goods and services. Dress Right incurred an expense equal to the cost of the inventory sold. The temporary account </a:t>
            </a:r>
            <a:r>
              <a:rPr lang="en-US" sz="1200" b="0" i="0" u="none" strike="noStrike" kern="1200" baseline="0" dirty="0" smtClean="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of goods sold increases and </a:t>
            </a:r>
            <a:r>
              <a:rPr lang="en-US" sz="1200" b="0" i="0" u="none" strike="noStrike" kern="1200" baseline="0" dirty="0" smtClean="0">
                <a:solidFill>
                  <a:schemeClr val="tx1"/>
                </a:solidFill>
                <a:latin typeface="+mn-lt"/>
                <a:ea typeface="+mn-ea"/>
                <a:cs typeface="+mn-cs"/>
              </a:rPr>
              <a:t>Inventory </a:t>
            </a:r>
            <a:r>
              <a:rPr lang="en-US" sz="1200" b="0" i="0" u="none" strike="noStrike" kern="1200" baseline="0" dirty="0">
                <a:solidFill>
                  <a:schemeClr val="tx1"/>
                </a:solidFill>
                <a:latin typeface="+mn-lt"/>
                <a:ea typeface="+mn-ea"/>
                <a:cs typeface="+mn-cs"/>
              </a:rPr>
              <a:t>decreases.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principal alternative to the perpetual inventory system is the periodic system. This system requires that the cost of merchandise purchased be recorded in a temporary account called </a:t>
            </a:r>
            <a:r>
              <a:rPr lang="en-US" sz="1200" b="0" i="0" u="none" strike="noStrike" kern="1200" baseline="0" dirty="0" smtClean="0">
                <a:solidFill>
                  <a:schemeClr val="tx1"/>
                </a:solidFill>
                <a:latin typeface="+mn-lt"/>
                <a:ea typeface="+mn-ea"/>
                <a:cs typeface="+mn-cs"/>
              </a:rPr>
              <a:t>purchases</a:t>
            </a:r>
            <a:r>
              <a:rPr lang="en-US" sz="1200" b="0" i="0" u="none" strike="noStrike" kern="1200" baseline="0" dirty="0">
                <a:solidFill>
                  <a:schemeClr val="tx1"/>
                </a:solidFill>
                <a:latin typeface="+mn-lt"/>
                <a:ea typeface="+mn-ea"/>
                <a:cs typeface="+mn-cs"/>
              </a:rPr>
              <a:t>. When inventory is sold, the inventory account is not decreased and cost of goods sold is not recorded. Cost of goods sold for a period is determined and the inventory account is adjusted only at the end of a reporting period.</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2847881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Now, let’s understand how each transaction or event is analyzed to determine its effect on the equation and on the specific financial position elements.</a:t>
            </a:r>
            <a:endParaRPr lang="en-US" sz="1200" kern="1200" dirty="0">
              <a:solidFill>
                <a:schemeClr val="tx1"/>
              </a:solidFill>
              <a:effectLst/>
              <a:latin typeface="+mn-lt"/>
              <a:ea typeface="+mn-ea"/>
              <a:cs typeface="+mn-cs"/>
            </a:endParaRP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Consider the first transaction where an attorney invested $50,000 to open a law </a:t>
            </a:r>
            <a:r>
              <a:rPr lang="en-IN" sz="1200" kern="1200" dirty="0" smtClean="0">
                <a:solidFill>
                  <a:schemeClr val="tx1"/>
                </a:solidFill>
                <a:effectLst/>
                <a:latin typeface="+mn-lt"/>
                <a:ea typeface="+mn-ea"/>
                <a:cs typeface="+mn-cs"/>
              </a:rPr>
              <a:t>office.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t>
            </a:r>
            <a:r>
              <a:rPr lang="en-US" sz="1200" kern="1200" dirty="0">
                <a:solidFill>
                  <a:schemeClr val="tx1"/>
                </a:solidFill>
                <a:effectLst/>
                <a:latin typeface="+mn-lt"/>
                <a:ea typeface="+mn-ea"/>
                <a:cs typeface="+mn-cs"/>
              </a:rPr>
              <a:t>investment made by the attorney increases cash, an asset, in the company. This also increases the owners’ equity by the same amount</a:t>
            </a:r>
            <a:r>
              <a:rPr lang="en-IN" sz="1200" kern="1200" dirty="0">
                <a:solidFill>
                  <a:schemeClr val="tx1"/>
                </a:solidFill>
                <a:effectLst/>
                <a:latin typeface="+mn-lt"/>
                <a:ea typeface="+mn-ea"/>
                <a:cs typeface="+mn-cs"/>
              </a:rPr>
              <a:t>. Note that the transaction has a dual effect on the accounting equation and that the equation is in balance.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company </a:t>
            </a:r>
            <a:r>
              <a:rPr lang="en-US" sz="1200" dirty="0"/>
              <a:t>subleased a portion of the building to a jewelry store. It</a:t>
            </a:r>
            <a:r>
              <a:rPr lang="en-US" sz="1200" baseline="0" dirty="0"/>
              <a:t> r</a:t>
            </a:r>
            <a:r>
              <a:rPr lang="en-US" sz="1200" dirty="0"/>
              <a:t>eceived $1,000 in advance for</a:t>
            </a:r>
            <a:r>
              <a:rPr lang="en-US" sz="1200" baseline="0" dirty="0"/>
              <a:t> </a:t>
            </a:r>
            <a:r>
              <a:rPr lang="en-US" sz="1200" dirty="0"/>
              <a:t>the first two months’ rent beginning on July 16.</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increases by $1,000 so the cash account is debited. At this point, Dress Right does not recognize revenue even though cash has been received. Dress Right does not recognize the revenue until it has provided the jewelry store with the use of facilities; that is, as the rental period expires. On receipt of the cash, a liability called </a:t>
            </a:r>
            <a:r>
              <a:rPr lang="en-US" sz="1200" b="0" i="1" u="none" strike="noStrike" kern="1200" baseline="0" dirty="0">
                <a:solidFill>
                  <a:schemeClr val="tx1"/>
                </a:solidFill>
                <a:latin typeface="+mn-lt"/>
                <a:ea typeface="+mn-ea"/>
                <a:cs typeface="+mn-cs"/>
              </a:rPr>
              <a:t>deferred rent revenue </a:t>
            </a:r>
            <a:r>
              <a:rPr lang="en-US" sz="1200" b="0" i="0" u="none" strike="noStrike" kern="1200" baseline="0" dirty="0">
                <a:solidFill>
                  <a:schemeClr val="tx1"/>
                </a:solidFill>
                <a:latin typeface="+mn-lt"/>
                <a:ea typeface="+mn-ea"/>
                <a:cs typeface="+mn-cs"/>
              </a:rPr>
              <a:t>increases and is credited. This liability represents Dress Right’s obligation to provide the use of facilities to the jewelry store.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next transaction occurred on July 20, where the corporation paid Birdwell Wholesale Clothing $25,000 on account.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transaction decreases both an asset, cash, and a liability, accounts payable. We know that decreases in assets are credits and decreases in liabilities are debits. Hence, the journal entry for this transaction would be a debit to </a:t>
            </a:r>
            <a:r>
              <a:rPr lang="en-IN" sz="1200" b="0" i="0" u="none" strike="noStrike" kern="1200" baseline="0" dirty="0" smtClean="0">
                <a:solidFill>
                  <a:schemeClr val="tx1"/>
                </a:solidFill>
                <a:latin typeface="+mn-lt"/>
                <a:ea typeface="+mn-ea"/>
                <a:cs typeface="+mn-cs"/>
              </a:rPr>
              <a:t>accounts </a:t>
            </a:r>
            <a:r>
              <a:rPr lang="en-IN" sz="1200" b="0" i="0" u="none" strike="noStrike" kern="1200" baseline="0" dirty="0">
                <a:solidFill>
                  <a:schemeClr val="tx1"/>
                </a:solidFill>
                <a:latin typeface="+mn-lt"/>
                <a:ea typeface="+mn-ea"/>
                <a:cs typeface="+mn-cs"/>
              </a:rPr>
              <a:t>payable of $25,000 and a credit to </a:t>
            </a:r>
            <a:r>
              <a:rPr lang="en-IN" sz="1200" b="0" i="0" u="none" strike="noStrike" kern="1200" baseline="0" dirty="0" smtClean="0">
                <a:solidFill>
                  <a:schemeClr val="tx1"/>
                </a:solidFill>
                <a:latin typeface="+mn-lt"/>
                <a:ea typeface="+mn-ea"/>
                <a:cs typeface="+mn-cs"/>
              </a:rPr>
              <a:t>cash </a:t>
            </a:r>
            <a:r>
              <a:rPr lang="en-IN" sz="1200" b="0" i="0" u="none" strike="noStrike" kern="1200" baseline="0" dirty="0">
                <a:solidFill>
                  <a:schemeClr val="tx1"/>
                </a:solidFill>
                <a:latin typeface="+mn-lt"/>
                <a:ea typeface="+mn-ea"/>
                <a:cs typeface="+mn-cs"/>
              </a:rPr>
              <a:t>for the same amount.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Employees were paid for services rendered during the first half of the month. The cash expenditure did not create an asset since no future benefits resulted. Cash decreases and is credited; shareholders’ equity decreases and is debited. The debit is recorded in the temporary </a:t>
            </a:r>
            <a:r>
              <a:rPr lang="en-US" sz="1200" b="0" i="0" u="none" strike="noStrike" kern="1200" baseline="0" dirty="0" smtClean="0">
                <a:solidFill>
                  <a:schemeClr val="tx1"/>
                </a:solidFill>
                <a:latin typeface="+mn-lt"/>
                <a:ea typeface="+mn-ea"/>
                <a:cs typeface="+mn-cs"/>
              </a:rPr>
              <a:t>account, salaries </a:t>
            </a:r>
            <a:r>
              <a:rPr lang="en-US" sz="1200" b="0" i="0" u="none" strike="noStrike" kern="1200" baseline="0" dirty="0">
                <a:solidFill>
                  <a:schemeClr val="tx1"/>
                </a:solidFill>
                <a:latin typeface="+mn-lt"/>
                <a:ea typeface="+mn-ea"/>
                <a:cs typeface="+mn-cs"/>
              </a:rPr>
              <a:t>expense.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On July 25, the corporation received $1,500 on account from </a:t>
            </a:r>
            <a:r>
              <a:rPr lang="en-IN" sz="1200" b="0" i="0" u="none" strike="noStrike" kern="1200" baseline="0" dirty="0" smtClean="0">
                <a:solidFill>
                  <a:schemeClr val="tx1"/>
                </a:solidFill>
                <a:latin typeface="+mn-lt"/>
                <a:ea typeface="+mn-ea"/>
                <a:cs typeface="+mn-cs"/>
              </a:rPr>
              <a:t>Briarfield.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transaction is an exchange of one asset, accounts receivable, for another asset, cash.</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next transaction occurred on July 30, when the corporation paid its shareholders a cash dividend of $1,000.</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payment of a cash dividend is a distribution to owners that reduces both cash and </a:t>
            </a:r>
            <a:r>
              <a:rPr lang="en-US" sz="1200" b="0" i="0" u="none" strike="noStrike" kern="1200" baseline="0" dirty="0">
                <a:solidFill>
                  <a:schemeClr val="tx1"/>
                </a:solidFill>
                <a:latin typeface="+mn-lt"/>
                <a:ea typeface="+mn-ea"/>
                <a:cs typeface="+mn-cs"/>
              </a:rPr>
              <a:t>retained earnings. This is recorded with a credit entry to </a:t>
            </a:r>
            <a:r>
              <a:rPr lang="en-US" sz="1200" b="0" i="0" u="none" strike="noStrike" kern="1200" baseline="0" dirty="0" smtClean="0">
                <a:solidFill>
                  <a:schemeClr val="tx1"/>
                </a:solidFill>
                <a:latin typeface="+mn-lt"/>
                <a:ea typeface="+mn-ea"/>
                <a:cs typeface="+mn-cs"/>
              </a:rPr>
              <a:t>the cash </a:t>
            </a:r>
            <a:r>
              <a:rPr lang="en-US" sz="1200" b="0" i="0" u="none" strike="noStrike" kern="1200" baseline="0" dirty="0">
                <a:solidFill>
                  <a:schemeClr val="tx1"/>
                </a:solidFill>
                <a:latin typeface="+mn-lt"/>
                <a:ea typeface="+mn-ea"/>
                <a:cs typeface="+mn-cs"/>
              </a:rPr>
              <a:t>account for $1,000 and a debit to </a:t>
            </a:r>
            <a:r>
              <a:rPr lang="en-US" sz="1200" b="0" i="0" u="none" strike="noStrike" kern="1200" baseline="0" dirty="0" smtClean="0">
                <a:solidFill>
                  <a:schemeClr val="tx1"/>
                </a:solidFill>
                <a:latin typeface="+mn-lt"/>
                <a:ea typeface="+mn-ea"/>
                <a:cs typeface="+mn-cs"/>
              </a:rPr>
              <a:t>retained </a:t>
            </a:r>
            <a:r>
              <a:rPr lang="en-US" sz="1200" b="0" i="0" u="none" strike="noStrike" kern="1200" baseline="0" dirty="0">
                <a:solidFill>
                  <a:schemeClr val="tx1"/>
                </a:solidFill>
                <a:latin typeface="+mn-lt"/>
                <a:ea typeface="+mn-ea"/>
                <a:cs typeface="+mn-cs"/>
              </a:rPr>
              <a:t>earnings for the same amount</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2678012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45</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438346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46</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197495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Step 4 in the processing cycle is to transfer (post) the debit/credit information from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journal to the general ledger accounts. The illustration contains the ledger accounts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T-account form) for Dress Right after all the general journal transactions have been posted.</a:t>
            </a:r>
          </a:p>
          <a:p>
            <a:r>
              <a:rPr lang="en-US" sz="1200" kern="1200" dirty="0">
                <a:solidFill>
                  <a:schemeClr val="tx1"/>
                </a:solidFill>
                <a:effectLst/>
                <a:latin typeface="+mn-lt"/>
                <a:ea typeface="+mn-ea"/>
                <a:cs typeface="+mn-cs"/>
              </a:rPr>
              <a:t>The reference GJ1 next to each of the posted amounts indicates that the source of the entry 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page 1 of the general journal. The ledger accounts also contain a posting reference, usually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page number of the journal in which the journal entry was recorded. This allows for easy cross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referencing between the journal and the </a:t>
            </a:r>
            <a:r>
              <a:rPr lang="en-US" sz="1200" kern="1200">
                <a:solidFill>
                  <a:schemeClr val="tx1"/>
                </a:solidFill>
                <a:effectLst/>
                <a:latin typeface="+mn-lt"/>
                <a:ea typeface="+mn-ea"/>
                <a:cs typeface="+mn-cs"/>
              </a:rPr>
              <a:t>ledger</a:t>
            </a:r>
            <a:r>
              <a:rPr lang="en-US" sz="1200" kern="1200" smtClean="0">
                <a:solidFill>
                  <a:schemeClr val="tx1"/>
                </a:solidFill>
                <a:effectLst/>
                <a:latin typeface="+mn-lt"/>
                <a:ea typeface="+mn-ea"/>
                <a:cs typeface="+mn-cs"/>
              </a:rPr>
              <a:t>.</a:t>
            </a:r>
          </a:p>
          <a:p>
            <a:endParaRPr lang="en-US" sz="1200" kern="1200" smtClean="0">
              <a:solidFill>
                <a:schemeClr val="tx1"/>
              </a:solidFill>
              <a:effectLst/>
              <a:latin typeface="+mn-lt"/>
              <a:ea typeface="+mn-ea"/>
              <a:cs typeface="+mn-cs"/>
            </a:endParaRPr>
          </a:p>
          <a:p>
            <a:endParaRPr lang="en-US" sz="1200" kern="120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40756711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This illustration shows the summary of all the balance sheet accounts posted in the general ledger.</a:t>
            </a:r>
          </a:p>
          <a:p>
            <a:endParaRPr lang="en-US" sz="1200" b="0" i="0" u="none" strike="noStrike" kern="1200" baseline="0" dirty="0" smtClean="0">
              <a:solidFill>
                <a:schemeClr val="tx1"/>
              </a:solidFill>
              <a:latin typeface="+mn-lt"/>
              <a:ea typeface="+mn-ea"/>
              <a:cs typeface="+mn-cs"/>
            </a:endParaRPr>
          </a:p>
          <a:p>
            <a:r>
              <a:rPr lang="en-US" sz="1200" kern="1200" dirty="0" smtClean="0">
                <a:solidFill>
                  <a:schemeClr val="tx1"/>
                </a:solidFill>
                <a:effectLst/>
                <a:latin typeface="+mn-lt"/>
                <a:ea typeface="+mn-ea"/>
                <a:cs typeface="+mn-cs"/>
              </a:rPr>
              <a:t>Illustration 2–8 General Ledger Accounts (partial)</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37272955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This illustration shows the summary of all the income statement accounts posted in the general ledger.</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Illustration 2–8 General Ledger Accounts (partial)</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472252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the second transaction, $40,000 was borrowed from a bank and a note payable was signed.</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loan granted by the bank increases cash by $40,000 while creating an obligation to repay it. This increases both assets and liabilities by the same amount</a:t>
            </a:r>
            <a:r>
              <a:rPr lang="en-IN" sz="1200" b="0" i="0" u="none" strike="noStrike" kern="1200" baseline="0" dirty="0" smtClean="0">
                <a:solidFill>
                  <a:schemeClr val="tx1"/>
                </a:solidFill>
                <a:latin typeface="+mn-lt"/>
                <a:ea typeface="+mn-ea"/>
                <a:cs typeface="+mn-cs"/>
              </a:rPr>
              <a:t>.</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Step 5 involves the preparation of an </a:t>
            </a:r>
            <a:r>
              <a:rPr lang="en-US" sz="1200" b="1" i="0" u="none" strike="noStrike" kern="1200" baseline="0" dirty="0" smtClean="0">
                <a:solidFill>
                  <a:schemeClr val="tx1"/>
                </a:solidFill>
                <a:latin typeface="+mn-lt"/>
                <a:ea typeface="+mn-ea"/>
                <a:cs typeface="+mn-cs"/>
              </a:rPr>
              <a:t>unadjusted trial balance </a:t>
            </a:r>
            <a:r>
              <a:rPr lang="en-US" sz="1200" b="0" i="0" u="none" strike="noStrike" kern="1200" baseline="0" dirty="0" smtClean="0">
                <a:solidFill>
                  <a:schemeClr val="tx1"/>
                </a:solidFill>
                <a:latin typeface="+mn-lt"/>
                <a:ea typeface="+mn-ea"/>
                <a:cs typeface="+mn-cs"/>
              </a:rPr>
              <a:t>which is required</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before the preparation of financial statements and before adjusting entries (internal transactions) are recorded at the end of an accounting period.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 trial balance is simply a list of the general ledger accounts, listed in the order that they appear in the ledger, along with </a:t>
            </a:r>
            <a:r>
              <a:rPr lang="en-US" sz="1200" b="0" i="0" u="none" strike="noStrike" kern="1200" baseline="0" smtClean="0">
                <a:solidFill>
                  <a:schemeClr val="tx1"/>
                </a:solidFill>
                <a:latin typeface="+mn-lt"/>
                <a:ea typeface="+mn-ea"/>
                <a:cs typeface="+mn-cs"/>
              </a:rPr>
              <a:t>their balances at a particular date. </a:t>
            </a:r>
            <a:r>
              <a:rPr lang="en-US" sz="1200" b="0" i="0" u="none" strike="noStrike" kern="1200" baseline="0" dirty="0" smtClean="0">
                <a:solidFill>
                  <a:schemeClr val="tx1"/>
                </a:solidFill>
                <a:latin typeface="+mn-lt"/>
                <a:ea typeface="+mn-ea"/>
                <a:cs typeface="+mn-cs"/>
              </a:rPr>
              <a:t>Its purpose is to allow us to check for completeness and to prove that the sum of the accounts with debit balances equals the sum of the accounts with credit balances, that is, the accounting equation is in balance. The fact that the debits and credits are equal, though, does not necessarily ensure that the equal balances are correct. The trial balance could contain offsetting errors. We will later learn how the trial balance also facilitates the preparation of adjusting entries.</a:t>
            </a:r>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36910074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2–9 Unadjusted Trial </a:t>
            </a:r>
            <a:r>
              <a:rPr lang="en-US" dirty="0" smtClean="0"/>
              <a:t>Balance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unadjusted trial balance at July 31, 2018, for the Dress Right Clothing Corporation </a:t>
            </a:r>
            <a:r>
              <a:rPr lang="en-US" sz="1200" b="0" i="0" u="none" strike="noStrike" kern="1200" baseline="0" dirty="0" smtClean="0">
                <a:solidFill>
                  <a:schemeClr val="tx1"/>
                </a:solidFill>
                <a:latin typeface="+mn-lt"/>
                <a:ea typeface="+mn-ea"/>
                <a:cs typeface="+mn-cs"/>
              </a:rPr>
              <a:t>appears </a:t>
            </a:r>
            <a:r>
              <a:rPr lang="en-US" sz="1200" b="0" i="0" u="none" strike="noStrike" kern="1200" baseline="0" dirty="0">
                <a:solidFill>
                  <a:schemeClr val="tx1"/>
                </a:solidFill>
                <a:latin typeface="+mn-lt"/>
                <a:ea typeface="+mn-ea"/>
                <a:cs typeface="+mn-cs"/>
              </a:rPr>
              <a:t>in this illustration. Notice that retained earnings has a debit balance of $1,000. This reflects the payment of the cash dividend to shareholders. The increases and decreases in retained earnings from revenue, expense, </a:t>
            </a:r>
            <a:r>
              <a:rPr lang="en-US" sz="1200" b="0" i="0" u="none" strike="noStrike" kern="1200" baseline="0" dirty="0" smtClean="0">
                <a:solidFill>
                  <a:schemeClr val="tx1"/>
                </a:solidFill>
                <a:latin typeface="+mn-lt"/>
                <a:ea typeface="+mn-ea"/>
                <a:cs typeface="+mn-cs"/>
              </a:rPr>
              <a:t>gain, </a:t>
            </a:r>
            <a:r>
              <a:rPr lang="en-US" sz="1200" b="0" i="0" u="none" strike="noStrike" kern="1200" baseline="0" dirty="0">
                <a:solidFill>
                  <a:schemeClr val="tx1"/>
                </a:solidFill>
                <a:latin typeface="+mn-lt"/>
                <a:ea typeface="+mn-ea"/>
                <a:cs typeface="+mn-cs"/>
              </a:rPr>
              <a:t>and loss transactions are recorded indirectly in temporary accounts. Before the start of the next year, these increases and decreases are transferred to the retained earnings </a:t>
            </a:r>
            <a:r>
              <a:rPr lang="en-US" sz="1200" b="0" i="0" u="none" strike="noStrike" kern="1200" baseline="0" dirty="0" smtClean="0">
                <a:solidFill>
                  <a:schemeClr val="tx1"/>
                </a:solidFill>
                <a:latin typeface="+mn-lt"/>
                <a:ea typeface="+mn-ea"/>
                <a:cs typeface="+mn-cs"/>
              </a:rPr>
              <a:t>account. </a:t>
            </a:r>
            <a:r>
              <a:rPr lang="en-IN" sz="1200" kern="1200" dirty="0" smtClean="0">
                <a:solidFill>
                  <a:schemeClr val="tx1"/>
                </a:solidFill>
                <a:effectLst/>
                <a:latin typeface="+mn-lt"/>
                <a:ea typeface="+mn-ea"/>
                <a:cs typeface="+mn-cs"/>
              </a:rPr>
              <a:t>Notice </a:t>
            </a:r>
            <a:r>
              <a:rPr lang="en-IN" sz="1200" kern="1200" dirty="0">
                <a:solidFill>
                  <a:schemeClr val="tx1"/>
                </a:solidFill>
                <a:effectLst/>
                <a:latin typeface="+mn-lt"/>
                <a:ea typeface="+mn-ea"/>
                <a:cs typeface="+mn-cs"/>
              </a:rPr>
              <a:t>that the sum of all the debit balances is equal to the sum of all the credit </a:t>
            </a:r>
            <a:r>
              <a:rPr lang="en-IN" sz="1200" kern="1200" dirty="0" smtClean="0">
                <a:solidFill>
                  <a:schemeClr val="tx1"/>
                </a:solidFill>
                <a:effectLst/>
                <a:latin typeface="+mn-lt"/>
                <a:ea typeface="+mn-ea"/>
                <a:cs typeface="+mn-cs"/>
              </a:rPr>
              <a:t>balances.</a:t>
            </a:r>
            <a:endParaRPr lang="en-IN" sz="1200" kern="1200" dirty="0">
              <a:solidFill>
                <a:schemeClr val="tx1"/>
              </a:solidFill>
              <a:effectLst/>
              <a:latin typeface="+mn-lt"/>
              <a:ea typeface="+mn-ea"/>
              <a:cs typeface="+mn-cs"/>
            </a:endParaRPr>
          </a:p>
          <a:p>
            <a:endParaRPr lang="en-I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11219868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Step 6 in the processing cycle is to record in the general journal and post to the ledger accounts the effect of internal events on the accounting equation. These transactions do not involve an exchange transaction with another entity and, therefore, are not initiated by a source document. </a:t>
            </a:r>
            <a:r>
              <a:rPr lang="en-US" dirty="0"/>
              <a:t>They are recorded at the end of any period when financial</a:t>
            </a:r>
            <a:r>
              <a:rPr lang="en-US" baseline="0" dirty="0"/>
              <a:t> </a:t>
            </a:r>
            <a:r>
              <a:rPr lang="en-US" dirty="0"/>
              <a:t>statements are prepared. </a:t>
            </a:r>
            <a:r>
              <a:rPr lang="en-US" sz="1200" b="0" i="0" u="none" strike="noStrike" kern="1200" baseline="0" dirty="0">
                <a:solidFill>
                  <a:schemeClr val="tx1"/>
                </a:solidFill>
                <a:latin typeface="+mn-lt"/>
                <a:ea typeface="+mn-ea"/>
                <a:cs typeface="+mn-cs"/>
              </a:rPr>
              <a:t>These transactions are commonly referred to as </a:t>
            </a:r>
            <a:r>
              <a:rPr lang="en-US" sz="1200" b="1" i="0" u="none" strike="noStrike" kern="1200" baseline="0" dirty="0">
                <a:solidFill>
                  <a:schemeClr val="tx1"/>
                </a:solidFill>
                <a:latin typeface="+mn-lt"/>
                <a:ea typeface="+mn-ea"/>
                <a:cs typeface="+mn-cs"/>
              </a:rPr>
              <a:t>adjusting entries</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Adjusting entries are required to implement the accrual accounting model. More specifically, these entries help ensure that all revenues earned and expenses incurred are recognized during their respective period, regardless of when the cash is received or paid.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176432397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Adjusting entries are necessary for three situations: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1. Prepayments, sometimes referred to as deferrals</a:t>
            </a:r>
          </a:p>
          <a:p>
            <a:r>
              <a:rPr lang="en-US" sz="1200" b="0" i="0" u="none" strike="noStrike" kern="1200" baseline="0" dirty="0" smtClean="0">
                <a:solidFill>
                  <a:schemeClr val="tx1"/>
                </a:solidFill>
                <a:latin typeface="+mn-lt"/>
                <a:ea typeface="+mn-ea"/>
                <a:cs typeface="+mn-cs"/>
              </a:rPr>
              <a:t>2. Accruals</a:t>
            </a:r>
          </a:p>
          <a:p>
            <a:r>
              <a:rPr lang="en-US" sz="1200" b="0" i="0" u="none" strike="noStrike" kern="1200" baseline="0" dirty="0" smtClean="0">
                <a:solidFill>
                  <a:schemeClr val="tx1"/>
                </a:solidFill>
                <a:latin typeface="+mn-lt"/>
                <a:ea typeface="+mn-ea"/>
                <a:cs typeface="+mn-cs"/>
              </a:rPr>
              <a:t>3. Estimates</a:t>
            </a:r>
          </a:p>
          <a:p>
            <a:endParaRPr lang="en-US" sz="1200" b="0" i="0" u="none" strike="noStrike" kern="1200" baseline="0" dirty="0" smtClean="0">
              <a:solidFill>
                <a:schemeClr val="tx1"/>
              </a:solidFill>
              <a:latin typeface="+mn-lt"/>
              <a:ea typeface="+mn-ea"/>
              <a:cs typeface="+mn-cs"/>
            </a:endParaRPr>
          </a:p>
          <a:p>
            <a:r>
              <a:rPr lang="en-US" b="1" dirty="0" smtClean="0"/>
              <a:t>Prepayments</a:t>
            </a:r>
            <a:r>
              <a:rPr lang="en-US" dirty="0" smtClean="0"/>
              <a:t> are transactions in which the cash flow precedes expense or revenue recognition. Prepayments include</a:t>
            </a:r>
            <a:r>
              <a:rPr lang="en-US" baseline="0" dirty="0" smtClean="0"/>
              <a:t> prepaid expenses and deferred revenues.</a:t>
            </a:r>
          </a:p>
          <a:p>
            <a:endParaRPr lang="en-US" baseline="0" dirty="0" smtClean="0"/>
          </a:p>
          <a:p>
            <a:r>
              <a:rPr lang="en-US" b="1" dirty="0" smtClean="0"/>
              <a:t>Accruals </a:t>
            </a:r>
            <a:r>
              <a:rPr lang="en-US" dirty="0" smtClean="0"/>
              <a:t>involve transactions where the cash outflow or inflow takes place in a period subsequent</a:t>
            </a:r>
            <a:r>
              <a:rPr lang="en-US" baseline="0" dirty="0" smtClean="0"/>
              <a:t> </a:t>
            </a:r>
            <a:r>
              <a:rPr lang="en-US" dirty="0" smtClean="0"/>
              <a:t>to expense</a:t>
            </a:r>
            <a:r>
              <a:rPr lang="en-US" baseline="0" dirty="0" smtClean="0"/>
              <a:t> </a:t>
            </a:r>
            <a:r>
              <a:rPr lang="en-US" dirty="0" smtClean="0"/>
              <a:t>or revenue recognition. Accruals</a:t>
            </a:r>
            <a:r>
              <a:rPr lang="en-US" baseline="0" dirty="0" smtClean="0"/>
              <a:t> include accrued liabilities and accrued receivables.</a:t>
            </a:r>
          </a:p>
          <a:p>
            <a:endParaRPr lang="en-US" baseline="0" dirty="0" smtClean="0"/>
          </a:p>
          <a:p>
            <a:r>
              <a:rPr lang="en-US" dirty="0" smtClean="0"/>
              <a:t>Accountants often must make </a:t>
            </a:r>
            <a:r>
              <a:rPr lang="en-US" b="1" dirty="0" smtClean="0"/>
              <a:t>estimates</a:t>
            </a:r>
            <a:r>
              <a:rPr lang="en-US" dirty="0" smtClean="0"/>
              <a:t> of future events in order to comply with the accrual accounting model.</a:t>
            </a:r>
          </a:p>
          <a:p>
            <a:endParaRPr lang="en-US" dirty="0" smtClean="0"/>
          </a:p>
          <a:p>
            <a:r>
              <a:rPr lang="en-US" dirty="0" smtClean="0"/>
              <a:t>We’ll discuss these in detail</a:t>
            </a:r>
            <a:r>
              <a:rPr lang="en-US" baseline="0" dirty="0" smtClean="0"/>
              <a:t> in the upcoming slides.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24123216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Prepayments </a:t>
            </a:r>
            <a:r>
              <a:rPr lang="en-US" sz="1200" b="0" i="0" u="none" strike="noStrike" kern="1200" baseline="0" dirty="0">
                <a:solidFill>
                  <a:schemeClr val="tx1"/>
                </a:solidFill>
                <a:latin typeface="+mn-lt"/>
                <a:ea typeface="+mn-ea"/>
                <a:cs typeface="+mn-cs"/>
              </a:rPr>
              <a:t>occur when the cash flow precedes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either expense or revenue recognition. For example, a company may buy supplies in one period but use them in a later period.</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dirty="0">
                <a:solidFill>
                  <a:srgbClr val="00B0F0"/>
                </a:solidFill>
                <a:latin typeface="+mn-lt"/>
                <a:cs typeface="+mn-cs"/>
              </a:rPr>
              <a:t>Prepaid expenses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cost of assets acquired in one period and expensed in a future period. For example, payment made by a company for insurance for future periods is an asset to the company, prepaid insurance. The asset is expensed in the future period when the asset expires.</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7509847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The adjusting entry for a prepaid expense is a </a:t>
            </a:r>
            <a:r>
              <a:rPr lang="en-US" sz="1200" b="0" i="1" u="none" strike="noStrike" kern="1200" baseline="0" dirty="0" smtClean="0">
                <a:solidFill>
                  <a:schemeClr val="tx1"/>
                </a:solidFill>
                <a:latin typeface="+mn-lt"/>
                <a:ea typeface="+mn-ea"/>
                <a:cs typeface="+mn-cs"/>
              </a:rPr>
              <a:t>debit to an expense </a:t>
            </a:r>
            <a:r>
              <a:rPr lang="en-US" sz="1200" b="0" i="0" u="none" strike="noStrike" kern="1200" baseline="0" dirty="0" smtClean="0">
                <a:solidFill>
                  <a:schemeClr val="tx1"/>
                </a:solidFill>
                <a:latin typeface="+mn-lt"/>
                <a:ea typeface="+mn-ea"/>
                <a:cs typeface="+mn-cs"/>
              </a:rPr>
              <a:t>and a </a:t>
            </a:r>
            <a:r>
              <a:rPr lang="en-US" sz="1200" b="0" i="1" u="none" strike="noStrike" kern="1200" baseline="0" dirty="0" smtClean="0">
                <a:solidFill>
                  <a:schemeClr val="tx1"/>
                </a:solidFill>
                <a:latin typeface="+mn-lt"/>
                <a:ea typeface="+mn-ea"/>
                <a:cs typeface="+mn-cs"/>
              </a:rPr>
              <a:t>credit to an asset.</a:t>
            </a:r>
            <a:endParaRPr lang="en-US" sz="1200" b="0" i="0" u="none" strike="noStrike" kern="1200" baseline="0" dirty="0" smtClean="0">
              <a:solidFill>
                <a:schemeClr val="tx1"/>
              </a:solidFill>
              <a:latin typeface="+mn-lt"/>
              <a:ea typeface="+mn-ea"/>
              <a:cs typeface="+mn-cs"/>
            </a:endParaRPr>
          </a:p>
          <a:p>
            <a:endParaRPr lang="en-US" b="0" i="0" dirty="0" smtClean="0"/>
          </a:p>
          <a:p>
            <a:r>
              <a:rPr lang="en-US" b="0" i="0" dirty="0" smtClean="0"/>
              <a:t>Illustration 2-10</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6895002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look at a few instances </a:t>
            </a:r>
            <a:r>
              <a:rPr lang="en-US" dirty="0" smtClean="0"/>
              <a:t>of </a:t>
            </a:r>
            <a:r>
              <a:rPr lang="en-US" dirty="0"/>
              <a:t>how</a:t>
            </a:r>
            <a:r>
              <a:rPr lang="en-US" baseline="0" dirty="0"/>
              <a:t> information from unadjusted trial balance </a:t>
            </a:r>
            <a:r>
              <a:rPr lang="en-US" baseline="0" dirty="0" smtClean="0"/>
              <a:t>may be </a:t>
            </a:r>
            <a:r>
              <a:rPr lang="en-US" baseline="0" dirty="0"/>
              <a:t>used to record the adjusting entries.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From the unadjusted trial balance of </a:t>
            </a:r>
            <a:r>
              <a:rPr lang="en-IN" dirty="0"/>
              <a:t>the Dress Right Clothing Corporation we find that </a:t>
            </a:r>
            <a:r>
              <a:rPr lang="en-IN" baseline="0" dirty="0"/>
              <a:t>s</a:t>
            </a:r>
            <a:r>
              <a:rPr lang="en-IN" dirty="0" smtClean="0"/>
              <a:t>upplies </a:t>
            </a:r>
            <a:r>
              <a:rPr lang="en-IN" dirty="0"/>
              <a:t>of $2,000 were purchased during the month of July</a:t>
            </a:r>
            <a:r>
              <a:rPr lang="en-IN"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r>
              <a:rPr lang="en-US" sz="1200" b="0" i="0" u="none" strike="noStrike" kern="1200" baseline="0" dirty="0">
                <a:solidFill>
                  <a:schemeClr val="tx1"/>
                </a:solidFill>
                <a:latin typeface="+mn-lt"/>
                <a:ea typeface="+mn-ea"/>
                <a:cs typeface="+mn-cs"/>
              </a:rPr>
              <a:t>This transaction created an asset as the supplies will be used in future periods. The company could either track the supplies used or simply count the supplies at the end of the period and determine the dollar amount of supplies </a:t>
            </a:r>
            <a:r>
              <a:rPr lang="en-US" sz="1200" b="0" i="0" u="none" strike="noStrike" kern="1200" baseline="0" dirty="0" smtClean="0">
                <a:solidFill>
                  <a:schemeClr val="tx1"/>
                </a:solidFill>
                <a:latin typeface="+mn-lt"/>
                <a:ea typeface="+mn-ea"/>
                <a:cs typeface="+mn-cs"/>
              </a:rPr>
              <a:t>remaining. Assume </a:t>
            </a:r>
            <a:r>
              <a:rPr lang="en-US" sz="1200" b="0" i="0" u="none" strike="noStrike" kern="1200" baseline="0" dirty="0">
                <a:solidFill>
                  <a:schemeClr val="tx1"/>
                </a:solidFill>
                <a:latin typeface="+mn-lt"/>
                <a:ea typeface="+mn-ea"/>
                <a:cs typeface="+mn-cs"/>
              </a:rPr>
              <a:t>that Dress Right determines that at the end of July, $1,200 of supplies remain.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With the help of the relevant T-accounts we can determine that the company used $800 of supplies during the period. </a:t>
            </a: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adjusting journal entry to record this is a debit to </a:t>
            </a:r>
            <a:r>
              <a:rPr lang="en-US" sz="1200" b="0" i="0" u="none" strike="noStrike" kern="1200" baseline="0" dirty="0" smtClean="0">
                <a:solidFill>
                  <a:schemeClr val="tx1"/>
                </a:solidFill>
                <a:latin typeface="+mn-lt"/>
                <a:ea typeface="+mn-ea"/>
                <a:cs typeface="+mn-cs"/>
              </a:rPr>
              <a:t>the supplies expense account </a:t>
            </a:r>
            <a:r>
              <a:rPr lang="en-US" sz="1200" b="0" i="0" u="none" strike="noStrike" kern="1200" baseline="0" dirty="0">
                <a:solidFill>
                  <a:schemeClr val="tx1"/>
                </a:solidFill>
                <a:latin typeface="+mn-lt"/>
                <a:ea typeface="+mn-ea"/>
                <a:cs typeface="+mn-cs"/>
              </a:rPr>
              <a:t>and a credit to </a:t>
            </a:r>
            <a:r>
              <a:rPr lang="en-US" sz="1200" b="0" i="0" u="none" strike="noStrike" kern="1200" baseline="0" dirty="0" smtClean="0">
                <a:solidFill>
                  <a:schemeClr val="tx1"/>
                </a:solidFill>
                <a:latin typeface="+mn-lt"/>
                <a:ea typeface="+mn-ea"/>
                <a:cs typeface="+mn-cs"/>
              </a:rPr>
              <a:t>the supplies </a:t>
            </a:r>
            <a:r>
              <a:rPr lang="en-US" sz="1200" b="0" i="0" u="none" strike="noStrike" kern="1200" baseline="0" dirty="0">
                <a:solidFill>
                  <a:schemeClr val="tx1"/>
                </a:solidFill>
                <a:latin typeface="+mn-lt"/>
                <a:ea typeface="+mn-ea"/>
                <a:cs typeface="+mn-cs"/>
              </a:rPr>
              <a:t>account for $800. </a:t>
            </a:r>
            <a:r>
              <a:rPr lang="en-US" sz="1200" b="0" i="0" u="none" strike="noStrike" kern="1200" baseline="0" dirty="0" smtClean="0">
                <a:solidFill>
                  <a:schemeClr val="tx1"/>
                </a:solidFill>
                <a:latin typeface="+mn-lt"/>
                <a:ea typeface="+mn-ea"/>
                <a:cs typeface="+mn-cs"/>
              </a:rPr>
              <a:t>After </a:t>
            </a:r>
            <a:r>
              <a:rPr lang="en-US" sz="1200" b="0" i="0" u="none" strike="noStrike" kern="1200" baseline="0" dirty="0">
                <a:solidFill>
                  <a:schemeClr val="tx1"/>
                </a:solidFill>
                <a:latin typeface="+mn-lt"/>
                <a:ea typeface="+mn-ea"/>
                <a:cs typeface="+mn-cs"/>
              </a:rPr>
              <a:t>this entry is recorded and posted to the ledger accounts, the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account is reduced to a $1,200 debit balance, and the </a:t>
            </a:r>
            <a:r>
              <a:rPr lang="en-US" sz="1200" b="0" i="0" u="none" strike="noStrike" kern="1200" baseline="0" dirty="0" smtClean="0">
                <a:solidFill>
                  <a:schemeClr val="tx1"/>
                </a:solidFill>
                <a:latin typeface="+mn-lt"/>
                <a:ea typeface="+mn-ea"/>
                <a:cs typeface="+mn-cs"/>
              </a:rPr>
              <a:t>supplies </a:t>
            </a:r>
            <a:r>
              <a:rPr lang="en-US" sz="1200" b="0" i="0" u="none" strike="noStrike" kern="1200" baseline="0" dirty="0">
                <a:solidFill>
                  <a:schemeClr val="tx1"/>
                </a:solidFill>
                <a:latin typeface="+mn-lt"/>
                <a:ea typeface="+mn-ea"/>
                <a:cs typeface="+mn-cs"/>
              </a:rPr>
              <a:t>expense account will have an $800 debit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41392886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Next, at the beginning of July, the company paid $24,000 to its landlord representing one year’s rent paid in advance.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As it is reasonable to assume that the rent services provided </a:t>
            </a:r>
            <a:r>
              <a:rPr lang="en-US" dirty="0" smtClean="0"/>
              <a:t>for each </a:t>
            </a:r>
            <a:r>
              <a:rPr lang="en-US" dirty="0"/>
              <a:t>period are equal, the monthly rent is</a:t>
            </a:r>
            <a:r>
              <a:rPr lang="en-US" baseline="0" dirty="0"/>
              <a:t> </a:t>
            </a:r>
            <a:r>
              <a:rPr lang="en-US" dirty="0"/>
              <a:t>$2,000. At the end of July </a:t>
            </a:r>
            <a:r>
              <a:rPr lang="en-US" dirty="0" smtClean="0"/>
              <a:t>2018, </a:t>
            </a:r>
            <a:r>
              <a:rPr lang="en-US" dirty="0"/>
              <a:t>one month’s prepaid rent has expired and must be recognized as</a:t>
            </a:r>
            <a:r>
              <a:rPr lang="en-US" baseline="0" dirty="0"/>
              <a:t> </a:t>
            </a:r>
            <a:r>
              <a:rPr lang="en-US" dirty="0"/>
              <a:t>expense. The adjusting journal entry for this is a debit to </a:t>
            </a:r>
            <a:r>
              <a:rPr lang="en-US" dirty="0" smtClean="0"/>
              <a:t>rent </a:t>
            </a:r>
            <a:r>
              <a:rPr lang="en-US" dirty="0"/>
              <a:t>expense </a:t>
            </a:r>
            <a:r>
              <a:rPr lang="en-US" baseline="0" dirty="0"/>
              <a:t>and credit to </a:t>
            </a:r>
            <a:r>
              <a:rPr lang="en-US" baseline="0" dirty="0" smtClean="0"/>
              <a:t>prepaid </a:t>
            </a:r>
            <a:r>
              <a:rPr lang="en-US" baseline="0" dirty="0"/>
              <a:t>rent </a:t>
            </a:r>
            <a:r>
              <a:rPr lang="en-US" dirty="0"/>
              <a:t>for $2,000.</a:t>
            </a:r>
            <a:r>
              <a:rPr lang="en-US" baseline="0" dirty="0"/>
              <a:t> This records the cost of expired rent for the month of July.</a:t>
            </a:r>
            <a:endParaRPr lang="en-IN"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ledger accounts, the </a:t>
            </a:r>
            <a:r>
              <a:rPr lang="en-US" sz="1200" b="0" i="0" u="none" strike="noStrike" kern="1200" baseline="0" dirty="0" smtClean="0">
                <a:solidFill>
                  <a:schemeClr val="tx1"/>
                </a:solidFill>
                <a:latin typeface="+mn-lt"/>
                <a:ea typeface="+mn-ea"/>
                <a:cs typeface="+mn-cs"/>
              </a:rPr>
              <a:t>prepaid </a:t>
            </a:r>
            <a:r>
              <a:rPr lang="en-US" sz="1200" b="0" i="0" u="none" strike="noStrike" kern="1200" baseline="0" dirty="0">
                <a:solidFill>
                  <a:schemeClr val="tx1"/>
                </a:solidFill>
                <a:latin typeface="+mn-lt"/>
                <a:ea typeface="+mn-ea"/>
                <a:cs typeface="+mn-cs"/>
              </a:rPr>
              <a:t>rent account will have a debit balance of $22,000, representing 11 remaining months remaining at $2,000 per month, and the </a:t>
            </a:r>
            <a:r>
              <a:rPr lang="en-US" sz="1200" b="0" i="0" u="none" strike="noStrike" kern="1200" baseline="0" dirty="0" smtClean="0">
                <a:solidFill>
                  <a:schemeClr val="tx1"/>
                </a:solidFill>
                <a:latin typeface="+mn-lt"/>
                <a:ea typeface="+mn-ea"/>
                <a:cs typeface="+mn-cs"/>
              </a:rPr>
              <a:t>rent </a:t>
            </a:r>
            <a:r>
              <a:rPr lang="en-US" sz="1200" b="0" i="0" u="none" strike="noStrike" kern="1200" baseline="0" dirty="0">
                <a:solidFill>
                  <a:schemeClr val="tx1"/>
                </a:solidFill>
                <a:latin typeface="+mn-lt"/>
                <a:ea typeface="+mn-ea"/>
                <a:cs typeface="+mn-cs"/>
              </a:rPr>
              <a:t>expense account will have a $2,000 debit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final prepayment involves the asset represented by office equipment that was purchased for $12,000. </a:t>
            </a:r>
            <a:r>
              <a:rPr lang="en-US" sz="1200" b="0" i="0" u="none" strike="noStrike" kern="1200" baseline="0" dirty="0">
                <a:solidFill>
                  <a:schemeClr val="tx1"/>
                </a:solidFill>
                <a:latin typeface="+mn-lt"/>
                <a:ea typeface="+mn-ea"/>
                <a:cs typeface="+mn-cs"/>
              </a:rPr>
              <a:t>This asset has a long life but nevertheless will expire over time. </a:t>
            </a: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amount of monthly expense, called depreciation expense, is</a:t>
            </a:r>
            <a:r>
              <a:rPr lang="en-US" baseline="0" dirty="0"/>
              <a:t> </a:t>
            </a:r>
            <a:r>
              <a:rPr lang="en-US" dirty="0"/>
              <a:t>$200 which</a:t>
            </a:r>
            <a:r>
              <a:rPr lang="en-US" baseline="0" dirty="0"/>
              <a:t> is </a:t>
            </a:r>
            <a:r>
              <a:rPr lang="en-US" dirty="0"/>
              <a:t>$</a:t>
            </a:r>
            <a:r>
              <a:rPr lang="en-US" dirty="0" smtClean="0"/>
              <a:t>12,000 ÷ 60 </a:t>
            </a:r>
            <a:r>
              <a:rPr lang="en-US" dirty="0"/>
              <a:t>months. The required adjusting entry </a:t>
            </a:r>
            <a:r>
              <a:rPr lang="en-US" baseline="0" dirty="0"/>
              <a:t>is a debit to </a:t>
            </a:r>
            <a:r>
              <a:rPr lang="en-US" baseline="0" dirty="0" smtClean="0"/>
              <a:t>depreciation </a:t>
            </a:r>
            <a:r>
              <a:rPr lang="en-US" baseline="0" dirty="0"/>
              <a:t>expense for $200 and a credit </a:t>
            </a:r>
            <a:r>
              <a:rPr lang="en-US" baseline="0" dirty="0" smtClean="0"/>
              <a:t>to accumulated </a:t>
            </a:r>
            <a:r>
              <a:rPr lang="en-US" baseline="0" dirty="0"/>
              <a:t>depreciation for the same amount</a:t>
            </a:r>
            <a:r>
              <a:rPr lang="en-US" baseline="0"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entry reduces an asset, office equipment, by $200. However, the asset account is not reduced</a:t>
            </a:r>
            <a:r>
              <a:rPr lang="en-US" baseline="0" dirty="0"/>
              <a:t> </a:t>
            </a:r>
            <a:r>
              <a:rPr lang="en-US" dirty="0"/>
              <a:t>directly. Instead, the credit is to an account called </a:t>
            </a:r>
            <a:r>
              <a:rPr lang="en-US" b="0" i="1" dirty="0"/>
              <a:t>accumulated depreciation</a:t>
            </a:r>
            <a:r>
              <a:rPr lang="en-US" dirty="0"/>
              <a:t>. This is a contra account to</a:t>
            </a:r>
            <a:r>
              <a:rPr lang="en-US" baseline="0" dirty="0"/>
              <a:t> </a:t>
            </a:r>
            <a:r>
              <a:rPr lang="en-US" dirty="0"/>
              <a:t>office equipment.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smtClean="0"/>
              <a:t>Contra asset account</a:t>
            </a:r>
            <a:r>
              <a:rPr lang="en-US" dirty="0" smtClean="0"/>
              <a:t>: The normal balance in a contra asset account will be a credit, that is, “contra,”</a:t>
            </a:r>
            <a:r>
              <a:rPr lang="en-US" baseline="0" dirty="0" smtClean="0"/>
              <a:t> </a:t>
            </a:r>
            <a:r>
              <a:rPr lang="en-US" dirty="0" smtClean="0"/>
              <a:t>or opposite, to the normal debit balance in an asset account. The purpose of the contra account is to keep the original cost of the asset intact while reducing it indirectly. In the balance sheet, office equipment</a:t>
            </a:r>
            <a:r>
              <a:rPr lang="en-US" baseline="0" dirty="0" smtClean="0"/>
              <a:t> </a:t>
            </a:r>
            <a:r>
              <a:rPr lang="en-US" dirty="0" smtClean="0"/>
              <a:t>is reported net of accumulated depreciation.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After this entry is recorded and posted to the ledger accounts, the accumulated depreciation account</a:t>
            </a:r>
            <a:r>
              <a:rPr lang="en-US" baseline="0" dirty="0" smtClean="0"/>
              <a:t> </a:t>
            </a:r>
            <a:r>
              <a:rPr lang="en-US" dirty="0" smtClean="0"/>
              <a:t>will have a credit balance of $200 and the depreciation expense account will have a $200 debit balance.</a:t>
            </a:r>
            <a:r>
              <a:rPr lang="en-US" baseline="0" dirty="0" smtClean="0"/>
              <a: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Note that </a:t>
            </a:r>
            <a:r>
              <a:rPr lang="en-US" dirty="0" smtClean="0"/>
              <a:t>if a required adjusting entry for a prepaid expense is not recorded, net income, assets, and</a:t>
            </a:r>
            <a:r>
              <a:rPr lang="en-US" baseline="0" dirty="0" smtClean="0"/>
              <a:t> </a:t>
            </a:r>
            <a:r>
              <a:rPr lang="en-US" dirty="0" smtClean="0"/>
              <a:t>shareholders’ equity (retained earnings) will be overstated.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59</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2610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This transaction states that supplies costing $3,000 were purchased on account.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purchase increases supplies by $3,000. However, the purchase was made on credit increasing a liability for the same amount.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Deferred revenues </a:t>
            </a:r>
            <a:r>
              <a:rPr lang="en-US" sz="1200" b="0" i="0" u="none" strike="noStrike" kern="1200" baseline="0" dirty="0">
                <a:solidFill>
                  <a:schemeClr val="tx1"/>
                </a:solidFill>
                <a:latin typeface="+mn-lt"/>
                <a:ea typeface="+mn-ea"/>
                <a:cs typeface="+mn-cs"/>
              </a:rPr>
              <a:t>are created when a company receives cash from a customer in one period for goods or services to be provided in a future period. The cash receipt, an external transaction, is recorded as a debit to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and a credit to a liability, deferred revenue. This liability reflects the company’s obligation to provide goods or services in the future.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2-10</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40756711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Once again, the unadjusted trial balance provides information concerning deferred revenues. For Dress Right Clothing Corporation, the only deferred revenue in the trial balance is deferred rent revenue. Recall that the company subleased a portion of its building to a jewelry store for $500 per month. On July 16, the jewelry store paid Dress Right $1,000 in advance for the first two months’ rent. The external transaction was recorded as a debit to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and a credit to </a:t>
            </a:r>
            <a:r>
              <a:rPr lang="en-US" sz="1200" b="0" i="0" u="none" strike="noStrike" kern="1200" baseline="0" dirty="0" smtClean="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rent revenue.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July, one-half of one month’s rent service has been provided, or $250. The required adjusting journal entry reduces </a:t>
            </a:r>
            <a:r>
              <a:rPr lang="en-US" sz="1200" b="0" i="0" u="none" strike="noStrike" kern="1200" baseline="0" dirty="0" smtClean="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rent revenue with a debit and increases </a:t>
            </a:r>
            <a:r>
              <a:rPr lang="en-US" sz="1200" b="0" i="0" u="none" strike="noStrike" kern="1200" baseline="0" dirty="0" smtClean="0">
                <a:solidFill>
                  <a:schemeClr val="tx1"/>
                </a:solidFill>
                <a:latin typeface="+mn-lt"/>
                <a:ea typeface="+mn-ea"/>
                <a:cs typeface="+mn-cs"/>
              </a:rPr>
              <a:t>rent </a:t>
            </a:r>
            <a:r>
              <a:rPr lang="en-US" sz="1200" b="0" i="0" u="none" strike="noStrike" kern="1200" baseline="0" dirty="0">
                <a:solidFill>
                  <a:schemeClr val="tx1"/>
                </a:solidFill>
                <a:latin typeface="+mn-lt"/>
                <a:ea typeface="+mn-ea"/>
                <a:cs typeface="+mn-cs"/>
              </a:rPr>
              <a:t>revenue with a credit for $250.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ledger accounts, the </a:t>
            </a:r>
            <a:r>
              <a:rPr lang="en-US" sz="1200" b="0" i="0" u="none" strike="noStrike" kern="1200" baseline="0" dirty="0" smtClean="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rent revenue account is reduced to a credit balance of $750 for the remaining one and one-half months’ rent, and the </a:t>
            </a:r>
            <a:r>
              <a:rPr lang="en-US" sz="1200" b="0" i="0" u="none" strike="noStrike" kern="1200" baseline="0" dirty="0" smtClean="0">
                <a:solidFill>
                  <a:schemeClr val="tx1"/>
                </a:solidFill>
                <a:latin typeface="+mn-lt"/>
                <a:ea typeface="+mn-ea"/>
                <a:cs typeface="+mn-cs"/>
              </a:rPr>
              <a:t>rent </a:t>
            </a:r>
            <a:r>
              <a:rPr lang="en-US" sz="1200" b="0" i="0" u="none" strike="noStrike" kern="1200" baseline="0" dirty="0">
                <a:solidFill>
                  <a:schemeClr val="tx1"/>
                </a:solidFill>
                <a:latin typeface="+mn-lt"/>
                <a:ea typeface="+mn-ea"/>
                <a:cs typeface="+mn-cs"/>
              </a:rPr>
              <a:t>revenue account will have a $250 credit balance. If this entry is not recorded, net income and shareholders’ equity (retained earnings) will be understated, and liabilities will be overstated.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62</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900725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approach can be applied to achieve the same end result for prepayments by recording the external transaction directly into an expense or revenue account. The adjusting entry then records the </a:t>
            </a:r>
            <a:r>
              <a:rPr lang="en-US" sz="1200" b="0" i="1" u="none" strike="noStrike" kern="1200" baseline="0" dirty="0">
                <a:solidFill>
                  <a:schemeClr val="tx1"/>
                </a:solidFill>
                <a:latin typeface="+mn-lt"/>
                <a:ea typeface="+mn-ea"/>
                <a:cs typeface="+mn-cs"/>
              </a:rPr>
              <a:t>unexpired </a:t>
            </a:r>
            <a:r>
              <a:rPr lang="en-US" sz="1200" b="0" i="0" u="none" strike="noStrike" kern="1200" baseline="0" dirty="0">
                <a:solidFill>
                  <a:schemeClr val="tx1"/>
                </a:solidFill>
                <a:latin typeface="+mn-lt"/>
                <a:ea typeface="+mn-ea"/>
                <a:cs typeface="+mn-cs"/>
              </a:rPr>
              <a:t>prepaid expense (asset) or </a:t>
            </a:r>
            <a:r>
              <a:rPr lang="en-US" sz="1200" b="0" i="1" u="none" strike="noStrike" kern="1200" baseline="0" dirty="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revenue (liability) as of the end of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on July 1, 2018, Dress Right paid $24,000 in cash for one year’s rent on its building</a:t>
            </a:r>
            <a:r>
              <a:rPr lang="en-US" baseline="0" dirty="0"/>
              <a:t>. The can be recorded as a debit to </a:t>
            </a:r>
            <a:r>
              <a:rPr lang="en-US" baseline="0" dirty="0" smtClean="0"/>
              <a:t>rent </a:t>
            </a:r>
            <a:r>
              <a:rPr lang="en-US" baseline="0" dirty="0"/>
              <a:t>expense and a credit to </a:t>
            </a:r>
            <a:r>
              <a:rPr lang="en-US" baseline="0" dirty="0" smtClean="0"/>
              <a:t>cash</a:t>
            </a:r>
            <a:r>
              <a:rPr lang="en-US" baseline="0" dirty="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adjusting entry then records the amount of Prepaid rent as of the end of July, $22,000, and reduces Rent expense to $2,000, the cost of rent for the month of July.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net effect of handling the transactions in this manner is the same as the previous treatment. Either</a:t>
            </a:r>
            <a:r>
              <a:rPr lang="en-US" baseline="0" dirty="0"/>
              <a:t> </a:t>
            </a:r>
            <a:r>
              <a:rPr lang="en-US" dirty="0"/>
              <a:t>way, the </a:t>
            </a:r>
            <a:r>
              <a:rPr lang="en-US" dirty="0" smtClean="0"/>
              <a:t>prepaid </a:t>
            </a:r>
            <a:r>
              <a:rPr lang="en-US" dirty="0"/>
              <a:t>rent account will have a debit balance at the end of July of $22,000, and the </a:t>
            </a:r>
            <a:r>
              <a:rPr lang="en-US" dirty="0" smtClean="0"/>
              <a:t>rent</a:t>
            </a:r>
            <a:r>
              <a:rPr lang="en-US" baseline="0" dirty="0" smtClean="0"/>
              <a:t> </a:t>
            </a:r>
            <a:r>
              <a:rPr lang="en-US" dirty="0"/>
              <a:t>expense account will have a debit balance of $2,000. </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What’s important is that an adjusting entry is</a:t>
            </a:r>
            <a:r>
              <a:rPr lang="en-US" baseline="0" dirty="0"/>
              <a:t> </a:t>
            </a:r>
            <a:r>
              <a:rPr lang="en-US" dirty="0"/>
              <a:t>recorded to ensure the appropriate amounts are reflected in both the expense and asset </a:t>
            </a:r>
            <a:r>
              <a:rPr lang="en-US" dirty="0">
                <a:solidFill>
                  <a:srgbClr val="0000FF"/>
                </a:solidFill>
              </a:rPr>
              <a:t>before</a:t>
            </a:r>
            <a:r>
              <a:rPr lang="en-US" baseline="0" dirty="0">
                <a:solidFill>
                  <a:srgbClr val="0000FF"/>
                </a:solidFill>
              </a:rPr>
              <a:t> </a:t>
            </a:r>
            <a:r>
              <a:rPr lang="en-US" dirty="0">
                <a:solidFill>
                  <a:srgbClr val="0000FF"/>
                </a:solidFill>
              </a:rPr>
              <a:t>financial statements are prepared</a:t>
            </a:r>
            <a:r>
              <a:rPr lang="en-US" dirty="0"/>
              <a: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15825212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Let’s look at the alternative approach for deferred revenue. Recall the example of deferred rent revenue covered earlier. The July 16 cash receipt from the jewelry store representing an advance for two months’ rent could have been recorded by Dress Right as a credit to </a:t>
            </a:r>
            <a:r>
              <a:rPr lang="en-US" baseline="0" dirty="0" smtClean="0"/>
              <a:t>rent </a:t>
            </a:r>
            <a:r>
              <a:rPr lang="en-US" baseline="0" dirty="0"/>
              <a:t>revenue instead of </a:t>
            </a:r>
            <a:r>
              <a:rPr lang="en-US" baseline="0" dirty="0" smtClean="0"/>
              <a:t>deferred </a:t>
            </a:r>
            <a:r>
              <a:rPr lang="en-US" baseline="0" dirty="0"/>
              <a:t>rent revenue (a liability).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If Dress Right records the entire $1,000 as </a:t>
            </a:r>
            <a:r>
              <a:rPr lang="en-US" baseline="0" dirty="0" smtClean="0"/>
              <a:t>rent </a:t>
            </a:r>
            <a:r>
              <a:rPr lang="en-US" baseline="0" dirty="0"/>
              <a:t>revenue in this way, it would then prepare an adjusting entry to record the amount of </a:t>
            </a:r>
            <a:r>
              <a:rPr lang="en-US" baseline="0" dirty="0" smtClean="0"/>
              <a:t>deferred </a:t>
            </a:r>
            <a:r>
              <a:rPr lang="en-US" baseline="0" dirty="0"/>
              <a:t>revenue as of the end of July, $</a:t>
            </a:r>
            <a:r>
              <a:rPr lang="en-US" baseline="0" dirty="0" smtClean="0"/>
              <a:t>750 to represent the one and one-half month of rent revenue remaining and collected in advance, </a:t>
            </a:r>
            <a:r>
              <a:rPr lang="en-US" baseline="0" dirty="0"/>
              <a:t>and </a:t>
            </a:r>
            <a:r>
              <a:rPr lang="en-US" baseline="0" dirty="0" smtClean="0"/>
              <a:t>the rent revenue account will have a credit balance of </a:t>
            </a:r>
            <a:r>
              <a:rPr lang="en-US" baseline="0" dirty="0"/>
              <a:t>$250, </a:t>
            </a:r>
            <a:r>
              <a:rPr lang="en-US" baseline="0" dirty="0" smtClean="0"/>
              <a:t>the </a:t>
            </a:r>
            <a:r>
              <a:rPr lang="en-US" baseline="0" dirty="0"/>
              <a:t>amount of revenue recognized during the </a:t>
            </a:r>
            <a:r>
              <a:rPr lang="en-US" baseline="0" dirty="0" smtClean="0"/>
              <a:t>one-half month </a:t>
            </a:r>
            <a:r>
              <a:rPr lang="en-US" baseline="0" dirty="0"/>
              <a:t>of </a:t>
            </a:r>
            <a:r>
              <a:rPr lang="en-US" baseline="0" dirty="0" smtClean="0"/>
              <a:t>July that has passed in the current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smtClean="0">
                <a:solidFill>
                  <a:schemeClr val="tx1"/>
                </a:solidFill>
                <a:latin typeface="+mn-lt"/>
                <a:ea typeface="+mn-ea"/>
                <a:cs typeface="+mn-cs"/>
              </a:rPr>
              <a:t>Accruals</a:t>
            </a:r>
            <a:r>
              <a:rPr lang="en-US" sz="1200" b="0" i="0" u="none" strike="noStrike" kern="1200" baseline="0" smtClean="0">
                <a:solidFill>
                  <a:schemeClr val="tx1"/>
                </a:solidFill>
                <a:latin typeface="+mn-lt"/>
                <a:ea typeface="+mn-ea"/>
                <a:cs typeface="+mn-cs"/>
              </a:rPr>
              <a:t> involve transactions where the cash outflow or inflow takes place in a period subsequent to expense or revenue recognition.</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For example, a company often uses the services of another entity in one period and pays for them in a subsequent period. An expense must be recognized in the period incurred and an accrued liability recorded. Also, goods and services often are provided to customers on credit. In such instances, a revenue is recognized in the period goods or services are transferred to customers and an asset, a receivable, is recorded.</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Many accruals involve external transactions that automatically are recorded from a source document. For example, a sales invoice for a credit sale provides all the information necessary to record the debit to accounts receivable and the credit to sales revenue. However, there are some accruals that involve internal transactions and thus require adjusting entries. Because accruals involve recognition of expense or revenue before cash flow, the unadjusted trial balance will not be as helpful in identifying required adjusting entries as with prepayments.</a:t>
            </a:r>
          </a:p>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34746290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Accrued liabilities </a:t>
            </a:r>
            <a:r>
              <a:rPr lang="en-US" sz="1200" b="0" i="0" u="none" strike="noStrike" kern="1200" baseline="0" dirty="0" smtClean="0">
                <a:solidFill>
                  <a:schemeClr val="tx1"/>
                </a:solidFill>
                <a:latin typeface="+mn-lt"/>
                <a:ea typeface="+mn-ea"/>
                <a:cs typeface="+mn-cs"/>
              </a:rPr>
              <a:t>represent liabilities recorded when an expense has been incurred prior to cash payment.</a:t>
            </a:r>
          </a:p>
          <a:p>
            <a:endParaRPr lang="en-US" sz="1200" b="0" i="0" u="none" strike="noStrike" kern="1200" baseline="0" dirty="0" smtClean="0">
              <a:solidFill>
                <a:schemeClr val="tx1"/>
              </a:solidFill>
              <a:latin typeface="+mn-lt"/>
              <a:ea typeface="+mn-ea"/>
              <a:cs typeface="+mn-cs"/>
            </a:endParaRPr>
          </a:p>
          <a:p>
            <a:r>
              <a:rPr lang="en-US" b="0" i="0" dirty="0" smtClean="0"/>
              <a:t>The adjusting entry required to record an accrued liability is a debit to an expense and a credit to a</a:t>
            </a:r>
            <a:r>
              <a:rPr lang="en-US" b="0" i="0" baseline="0" dirty="0" smtClean="0"/>
              <a:t> </a:t>
            </a:r>
            <a:r>
              <a:rPr lang="en-US" b="0" i="0" dirty="0" smtClean="0"/>
              <a:t>liability.</a:t>
            </a:r>
          </a:p>
          <a:p>
            <a:endParaRPr lang="en-US" b="0" i="0" dirty="0" smtClean="0"/>
          </a:p>
          <a:p>
            <a:r>
              <a:rPr lang="en-US" b="0" i="0" dirty="0" smtClean="0"/>
              <a:t>Illustration 2-10</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34174987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 July 20 the company paid employees $5,000 for salaries for the first half of the month.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Salaries for the second half of July will be paid in early August.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Nevertheless, the company incurred an expense in July for services provided to it by its employees. Also, there exists an obligation at the end of July to pay the salaries earned by employees. An adjusting entry is required to increase salaries expense (decrease shareholders’ equity) and to increase liabilities for the salaries payable. The adjusting entry for an accrued liability always includes a debit to an expense, and a credit to a liability.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this entry is recorded and posted to the general ledger, the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expense account will have a debit balance of $10,500 ($5,000 + </a:t>
            </a:r>
            <a:r>
              <a:rPr lang="en-US" sz="1200" b="0" i="0" u="none" strike="noStrike" kern="1200" baseline="0" dirty="0" smtClean="0">
                <a:solidFill>
                  <a:schemeClr val="tx1"/>
                </a:solidFill>
                <a:latin typeface="+mn-lt"/>
                <a:ea typeface="+mn-ea"/>
                <a:cs typeface="+mn-cs"/>
              </a:rPr>
              <a:t>$5,500</a:t>
            </a:r>
            <a:r>
              <a:rPr lang="en-US" sz="1200" b="0" i="0" u="none" strike="noStrike" kern="1200" baseline="0" dirty="0">
                <a:solidFill>
                  <a:schemeClr val="tx1"/>
                </a:solidFill>
                <a:latin typeface="+mn-lt"/>
                <a:ea typeface="+mn-ea"/>
                <a:cs typeface="+mn-cs"/>
              </a:rPr>
              <a:t>), and the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payable account will have a credit balance of $5,500.</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Whenever the trial balance reveals interest-bearing debt, and interest is not paid on the last day of the period, an adjusting entry is required for the amount of interest that has built up (accrued) since the last payment date or the last date interest was accrued.</a:t>
            </a:r>
          </a:p>
          <a:p>
            <a:endParaRPr lang="en-US" sz="1200" b="0" i="0" u="none" strike="noStrike" kern="1200" baseline="0" dirty="0">
              <a:solidFill>
                <a:schemeClr val="tx1"/>
              </a:solidFill>
              <a:latin typeface="+mn-lt"/>
              <a:ea typeface="+mn-ea"/>
              <a:cs typeface="+mn-cs"/>
            </a:endParaRPr>
          </a:p>
          <a:p>
            <a:r>
              <a:rPr lang="en-US" dirty="0"/>
              <a:t>Interest rates usually are stated as the annual rate.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trial balance, in our case, has a balance in the notes payable account of $40,000. The company borrowed this amount on July 1, 2018, evidenced by two notes, each requiring the payment of 10% interest</a:t>
            </a:r>
            <a:r>
              <a:rPr lang="en-US" sz="1200" b="0" i="0" u="none" strike="noStrike" kern="1200" baseline="0" dirty="0" smtClean="0">
                <a:solidFill>
                  <a:schemeClr val="tx1"/>
                </a:solidFill>
                <a:latin typeface="+mn-lt"/>
                <a:ea typeface="+mn-ea"/>
                <a:cs typeface="+mn-cs"/>
              </a:rPr>
              <a:t>.</a:t>
            </a:r>
          </a:p>
          <a:p>
            <a:endParaRPr lang="en-US" dirty="0"/>
          </a:p>
          <a:p>
            <a:r>
              <a:rPr lang="en-US" dirty="0"/>
              <a:t>In this case, we calculate interest as annual rate multiplied by the principal amount multiplied by the</a:t>
            </a:r>
            <a:r>
              <a:rPr lang="en-US" baseline="0" dirty="0"/>
              <a:t> </a:t>
            </a:r>
            <a:r>
              <a:rPr lang="en-US" dirty="0"/>
              <a:t>amount of time outstanding, in this case one </a:t>
            </a:r>
            <a:r>
              <a:rPr lang="en-US" dirty="0" smtClean="0"/>
              <a:t>month, </a:t>
            </a:r>
            <a:r>
              <a:rPr lang="en-US" dirty="0"/>
              <a:t>or one-twelfth of a year.</a:t>
            </a:r>
          </a:p>
          <a:p>
            <a:endParaRPr lang="en-US" dirty="0"/>
          </a:p>
          <a:p>
            <a:r>
              <a:rPr lang="en-US" dirty="0"/>
              <a:t>The</a:t>
            </a:r>
            <a:r>
              <a:rPr lang="en-US" baseline="0" dirty="0"/>
              <a:t> adjusting entry debits the Interest expense and credits Interest payable. This entry records the interest expense accrued for July on notes payable.</a:t>
            </a:r>
          </a:p>
          <a:p>
            <a:endParaRPr lang="en-US" baseline="0" dirty="0"/>
          </a:p>
          <a:p>
            <a:r>
              <a:rPr lang="en-US" dirty="0"/>
              <a:t>After this entry is recorded and posted to the ledger accounts, the </a:t>
            </a:r>
            <a:r>
              <a:rPr lang="en-US" dirty="0" smtClean="0"/>
              <a:t>interest </a:t>
            </a:r>
            <a:r>
              <a:rPr lang="en-US" dirty="0"/>
              <a:t>expense account will have a</a:t>
            </a:r>
            <a:r>
              <a:rPr lang="en-US" baseline="0" dirty="0"/>
              <a:t> </a:t>
            </a:r>
            <a:r>
              <a:rPr lang="en-US" dirty="0"/>
              <a:t>debit balance of $333, and the </a:t>
            </a:r>
            <a:r>
              <a:rPr lang="en-US" dirty="0" smtClean="0"/>
              <a:t>interest </a:t>
            </a:r>
            <a:r>
              <a:rPr lang="en-US" dirty="0"/>
              <a:t>payable account will have a credit balance of $333. Failure to</a:t>
            </a:r>
            <a:r>
              <a:rPr lang="en-US" baseline="0" dirty="0"/>
              <a:t> </a:t>
            </a:r>
            <a:r>
              <a:rPr lang="en-US" dirty="0"/>
              <a:t>record a required adjusting entry for an accrued liability will cause net income and shareholders’ equity</a:t>
            </a:r>
            <a:r>
              <a:rPr lang="en-US" baseline="0" dirty="0"/>
              <a:t> </a:t>
            </a:r>
            <a:r>
              <a:rPr lang="en-US" dirty="0"/>
              <a:t>(retained earnings) to be overstated, and liabilities to be understated.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69</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621211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Recall that </a:t>
            </a:r>
            <a:r>
              <a:rPr lang="en-US" sz="1200" b="0" i="0" u="none" strike="noStrike" kern="1200" baseline="0" dirty="0">
                <a:solidFill>
                  <a:schemeClr val="tx1"/>
                </a:solidFill>
                <a:latin typeface="+mn-lt"/>
                <a:ea typeface="+mn-ea"/>
                <a:cs typeface="+mn-cs"/>
              </a:rPr>
              <a:t>revenues and expenses (and gains and losses) are events that cause owners’ equity to change. Revenues and gains describe inflows of assets, causing owners’ equity to increase. Expenses and losses describe outflows of assets (or increases in liabilities), causing owners’ equity to decrease.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The transaction states that services were performed on account for $10,000. Service revenue recognized increases owners’ equity by $10,000. Since the amount is yet to be received for the service performed, accounts receivable increases by the same amount.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Accrued receivables </a:t>
            </a:r>
            <a:r>
              <a:rPr lang="en-US" sz="1200" b="0" i="0" u="none" strike="noStrike" kern="1200" baseline="0" dirty="0">
                <a:solidFill>
                  <a:schemeClr val="tx1"/>
                </a:solidFill>
                <a:latin typeface="+mn-lt"/>
                <a:ea typeface="+mn-ea"/>
                <a:cs typeface="+mn-cs"/>
              </a:rPr>
              <a:t>involve the recognition of revenue for goods or services transferred to customers before cash is received.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adjusting entry required to record an accrued revenue is a debit to an asset, a receivable, and a credit to </a:t>
            </a:r>
            <a:r>
              <a:rPr lang="en-US" sz="1200" b="0" i="0" u="none" strike="noStrike" kern="1200" baseline="0">
                <a:solidFill>
                  <a:schemeClr val="tx1"/>
                </a:solidFill>
                <a:latin typeface="+mn-lt"/>
                <a:ea typeface="+mn-ea"/>
                <a:cs typeface="+mn-cs"/>
              </a:rPr>
              <a:t>revenue</a:t>
            </a:r>
            <a:r>
              <a:rPr lang="en-US" sz="1200" b="0" i="0" u="none" strike="noStrike" kern="1200" baseline="0" smtClean="0">
                <a:solidFill>
                  <a:schemeClr val="tx1"/>
                </a:solidFill>
                <a:latin typeface="+mn-lt"/>
                <a:ea typeface="+mn-ea"/>
                <a:cs typeface="+mn-cs"/>
              </a:rPr>
              <a:t>.</a:t>
            </a:r>
          </a:p>
          <a:p>
            <a:endParaRPr lang="en-US" sz="1200" b="0" i="0" u="none" strike="noStrike" kern="1200" baseline="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smtClean="0"/>
              <a:t>Illustration 2-10</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6895002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Assume that Dress Right loaned another corporation $30,000 at the beginning of August, evidenced by a note receivable. Terms of the note call for the payment of principal, $30,000, and interest at 8% in three months. An external transaction records the cash disbursement—a debit to </a:t>
            </a:r>
            <a:r>
              <a:rPr lang="en-US" sz="1200" b="0" i="0" u="none" strike="noStrike" kern="1200" baseline="0" dirty="0" smtClean="0">
                <a:solidFill>
                  <a:schemeClr val="tx1"/>
                </a:solidFill>
                <a:latin typeface="+mn-lt"/>
                <a:ea typeface="+mn-ea"/>
                <a:cs typeface="+mn-cs"/>
              </a:rPr>
              <a:t>note </a:t>
            </a:r>
            <a:r>
              <a:rPr lang="en-US" sz="1200" b="0" i="0" u="none" strike="noStrike" kern="1200" baseline="0" dirty="0">
                <a:solidFill>
                  <a:schemeClr val="tx1"/>
                </a:solidFill>
                <a:latin typeface="+mn-lt"/>
                <a:ea typeface="+mn-ea"/>
                <a:cs typeface="+mn-cs"/>
              </a:rPr>
              <a:t>receivable and a credit to </a:t>
            </a:r>
            <a:r>
              <a:rPr lang="en-US" sz="1200" b="0" i="0" u="none" strike="noStrike" kern="1200" baseline="0" dirty="0" smtClean="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of $30,000.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Dress Right must </a:t>
            </a:r>
            <a:r>
              <a:rPr lang="en-US" sz="1200" b="0" i="0" u="none" strike="noStrike" kern="1200" baseline="0" dirty="0" smtClean="0">
                <a:solidFill>
                  <a:schemeClr val="tx1"/>
                </a:solidFill>
                <a:latin typeface="+mn-lt"/>
                <a:ea typeface="+mn-ea"/>
                <a:cs typeface="+mn-cs"/>
              </a:rPr>
              <a:t>record </a:t>
            </a:r>
            <a:r>
              <a:rPr lang="en-US" sz="1200" b="0" i="0" u="none" strike="noStrike" kern="1200" baseline="0" dirty="0">
                <a:solidFill>
                  <a:schemeClr val="tx1"/>
                </a:solidFill>
                <a:latin typeface="+mn-lt"/>
                <a:ea typeface="+mn-ea"/>
                <a:cs typeface="+mn-cs"/>
              </a:rPr>
              <a:t>the interest revenue earned, but not yet received, along with the corresponding receivable. Interest receivable increases and </a:t>
            </a:r>
            <a:r>
              <a:rPr lang="en-US" sz="1200" b="0" i="0" u="none" strike="noStrike" kern="1200" baseline="0" dirty="0" smtClean="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revenue (shareholders’ equity) also increases.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case, at the end of August Dress Right recognizes $200 in interest revenue, $</a:t>
            </a:r>
            <a:r>
              <a:rPr lang="en-US" sz="1200" b="0" i="0" u="none" strike="noStrike" kern="1200" baseline="0" dirty="0" smtClean="0">
                <a:solidFill>
                  <a:schemeClr val="tx1"/>
                </a:solidFill>
                <a:latin typeface="+mn-lt"/>
                <a:ea typeface="+mn-ea"/>
                <a:cs typeface="+mn-cs"/>
              </a:rPr>
              <a:t>30,000 × 8</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 1/12. </a:t>
            </a:r>
            <a:r>
              <a:rPr lang="en-US" dirty="0" smtClean="0"/>
              <a:t>The</a:t>
            </a:r>
            <a:r>
              <a:rPr lang="en-US" baseline="0" dirty="0" smtClean="0"/>
              <a:t> </a:t>
            </a:r>
            <a:r>
              <a:rPr lang="en-US" baseline="0" dirty="0"/>
              <a:t>adjusting entry is a debit to </a:t>
            </a:r>
            <a:r>
              <a:rPr lang="en-US" baseline="0" dirty="0" smtClean="0"/>
              <a:t>interest </a:t>
            </a:r>
            <a:r>
              <a:rPr lang="en-US" baseline="0" dirty="0"/>
              <a:t>receivable and a credit to </a:t>
            </a:r>
            <a:r>
              <a:rPr lang="en-US" baseline="0" dirty="0" smtClean="0"/>
              <a:t>interest </a:t>
            </a:r>
            <a:r>
              <a:rPr lang="en-US" baseline="0" dirty="0"/>
              <a:t>revenue for $200. </a:t>
            </a:r>
          </a:p>
          <a:p>
            <a:endParaRPr lang="en-US" baseline="0" dirty="0"/>
          </a:p>
          <a:p>
            <a:r>
              <a:rPr lang="en-US" dirty="0"/>
              <a:t>If this entry is not recorded, net income, assets, and shareholders’ equity (retained earnings) will be</a:t>
            </a:r>
            <a:r>
              <a:rPr lang="en-US" baseline="0" dirty="0"/>
              <a:t> </a:t>
            </a:r>
            <a:r>
              <a:rPr lang="en-US" dirty="0"/>
              <a:t>understated.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82914117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smtClean="0">
                <a:solidFill>
                  <a:schemeClr val="tx1"/>
                </a:solidFill>
                <a:latin typeface="+mn-lt"/>
                <a:ea typeface="+mn-ea"/>
                <a:cs typeface="+mn-cs"/>
              </a:rPr>
              <a:t>A third classification of adjusting entries is </a:t>
            </a:r>
            <a:r>
              <a:rPr lang="en-US" sz="1200" b="1" i="0" u="none" strike="noStrike" kern="1200" baseline="0" smtClean="0">
                <a:solidFill>
                  <a:schemeClr val="tx1"/>
                </a:solidFill>
                <a:latin typeface="+mn-lt"/>
                <a:ea typeface="+mn-ea"/>
                <a:cs typeface="+mn-cs"/>
              </a:rPr>
              <a:t>estimates</a:t>
            </a:r>
            <a:r>
              <a:rPr lang="en-US" sz="1200" b="0" i="0" u="none" strike="noStrike" kern="1200" baseline="0" smtClean="0">
                <a:solidFill>
                  <a:schemeClr val="tx1"/>
                </a:solidFill>
                <a:latin typeface="+mn-lt"/>
                <a:ea typeface="+mn-ea"/>
                <a:cs typeface="+mn-cs"/>
              </a:rPr>
              <a:t>. Accountants often must make estimates of future events to comply with the accrual accounting </a:t>
            </a:r>
            <a:r>
              <a:rPr lang="en-US" sz="1200" b="0" i="0" u="none" strike="noStrike" kern="1200" baseline="0" smtClean="0">
                <a:solidFill>
                  <a:srgbClr val="FF0000"/>
                </a:solidFill>
                <a:latin typeface="+mn-lt"/>
                <a:ea typeface="+mn-ea"/>
                <a:cs typeface="+mn-cs"/>
              </a:rPr>
              <a:t>model</a:t>
            </a:r>
            <a:r>
              <a:rPr lang="en-US" sz="1200" b="0" i="0" u="none" strike="noStrike" kern="1200" baseline="0" smtClean="0">
                <a:solidFill>
                  <a:schemeClr val="tx1"/>
                </a:solidFill>
                <a:latin typeface="+mn-lt"/>
                <a:ea typeface="+mn-ea"/>
                <a:cs typeface="+mn-cs"/>
              </a:rPr>
              <a:t>.</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For example, the calculation of depreciation expense requires an estimate of expected useful life of the asset being depreciated as well as its expected residual value.</a:t>
            </a:r>
          </a:p>
          <a:p>
            <a:endParaRPr lang="en-US" sz="1200" b="0" i="0" u="none" strike="noStrike" kern="1200" baseline="0" smtClean="0">
              <a:solidFill>
                <a:schemeClr val="tx1"/>
              </a:solidFill>
              <a:latin typeface="+mn-lt"/>
              <a:ea typeface="+mn-ea"/>
              <a:cs typeface="+mn-cs"/>
            </a:endParaRPr>
          </a:p>
          <a:p>
            <a:r>
              <a:rPr lang="en-US" sz="1200" b="0" i="0" u="none" strike="noStrike" kern="1200" baseline="0" smtClean="0">
                <a:solidFill>
                  <a:schemeClr val="tx1"/>
                </a:solidFill>
                <a:latin typeface="+mn-lt"/>
                <a:ea typeface="+mn-ea"/>
                <a:cs typeface="+mn-cs"/>
              </a:rPr>
              <a:t>One adjusting-entry situation involving an estimate that does not fit neatly into either the prepayment or accrual classification is bad debts. Accounting for bad debts requires a company to estimate the amount of accounts receivable that ultimately will prove to be uncollectible and to reduce accounts receivable by that estimated amount. This is neither a prepayment nor an accrual because it does not involve the payment of cash either before or after income is reduced.</a:t>
            </a:r>
          </a:p>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255336150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After the adjusting entries are posted to the general ledger accounts, the next </a:t>
            </a:r>
            <a:r>
              <a:rPr lang="en-US" sz="1200" b="0" i="0" u="none" strike="noStrike" kern="1200" baseline="0" dirty="0" smtClean="0">
                <a:solidFill>
                  <a:schemeClr val="tx1"/>
                </a:solidFill>
                <a:latin typeface="+mn-lt"/>
                <a:ea typeface="+mn-ea"/>
                <a:cs typeface="+mn-cs"/>
              </a:rPr>
              <a:t>step in </a:t>
            </a:r>
            <a:r>
              <a:rPr lang="en-US" sz="1200" b="0" i="0" u="none" strike="noStrike" kern="1200" baseline="0" dirty="0">
                <a:solidFill>
                  <a:schemeClr val="tx1"/>
                </a:solidFill>
                <a:latin typeface="+mn-lt"/>
                <a:ea typeface="+mn-ea"/>
                <a:cs typeface="+mn-cs"/>
              </a:rPr>
              <a:t>the processing </a:t>
            </a:r>
            <a:r>
              <a:rPr lang="en-US" sz="1200" b="0" i="0" u="none" strike="noStrike" kern="1200" baseline="0" dirty="0" smtClean="0">
                <a:solidFill>
                  <a:schemeClr val="tx1"/>
                </a:solidFill>
                <a:latin typeface="+mn-lt"/>
                <a:ea typeface="+mn-ea"/>
                <a:cs typeface="+mn-cs"/>
              </a:rPr>
              <a:t>cycle—step 7—is </a:t>
            </a:r>
            <a:r>
              <a:rPr lang="en-US" sz="1200" b="0" i="0" u="none" strike="noStrike" kern="1200" baseline="0" dirty="0">
                <a:solidFill>
                  <a:schemeClr val="tx1"/>
                </a:solidFill>
                <a:latin typeface="+mn-lt"/>
                <a:ea typeface="+mn-ea"/>
                <a:cs typeface="+mn-cs"/>
              </a:rPr>
              <a:t>to prepare an </a:t>
            </a:r>
            <a:r>
              <a:rPr lang="en-US" sz="1200" b="1" i="0" u="none" strike="noStrike" kern="1200" baseline="0" dirty="0">
                <a:solidFill>
                  <a:schemeClr val="tx1"/>
                </a:solidFill>
                <a:latin typeface="+mn-lt"/>
                <a:ea typeface="+mn-ea"/>
                <a:cs typeface="+mn-cs"/>
              </a:rPr>
              <a:t>adjusted trial balance</a:t>
            </a:r>
            <a:r>
              <a:rPr lang="en-US" sz="1200" b="0" i="0" u="none" strike="noStrike" kern="1200" baseline="0" dirty="0">
                <a:solidFill>
                  <a:schemeClr val="tx1"/>
                </a:solidFill>
                <a:latin typeface="+mn-lt"/>
                <a:ea typeface="+mn-ea"/>
                <a:cs typeface="+mn-cs"/>
              </a:rPr>
              <a:t>. The term adjusted refers to the fact that adjusting entries have now been posted to the accounts.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193009558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An adjusted trial balance is illustrated here.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Remember in a trial balance, at any time, the total of all debit balances should equal the total of all credit balances.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Recall the unadjusted trial balance we discussed earlier: notice, after the adjusting entries, the total differs between the unadjusted trial balance and adjusted trial balance.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Also, the total of all debit balances still equals the total of all credit balances.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Illustration 2-12 Adjusted Trial Balance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392924070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The purpose of each of the steps in the processing cycle to this point is to provide information for step 8, the preparation of the </a:t>
            </a:r>
            <a:r>
              <a:rPr lang="en-IN" sz="1200" b="1" i="0" u="none" strike="noStrike" kern="1200" baseline="0" dirty="0" smtClean="0">
                <a:solidFill>
                  <a:schemeClr val="tx1"/>
                </a:solidFill>
                <a:latin typeface="+mn-lt"/>
                <a:ea typeface="+mn-ea"/>
                <a:cs typeface="+mn-cs"/>
              </a:rPr>
              <a:t>financial statements</a:t>
            </a:r>
            <a:r>
              <a:rPr lang="en-IN" sz="1200" b="0" i="0" u="none" strike="noStrike" kern="1200" baseline="0" dirty="0" smtClean="0">
                <a:solidFill>
                  <a:schemeClr val="tx1"/>
                </a:solidFill>
                <a:latin typeface="+mn-lt"/>
                <a:ea typeface="+mn-ea"/>
                <a:cs typeface="+mn-cs"/>
              </a:rPr>
              <a:t>. The adjusted trial balance contains the necessary information. The financial statements are the primary means of communicating </a:t>
            </a:r>
            <a:r>
              <a:rPr lang="en-US" sz="1200" b="0" i="0" u="none" strike="noStrike" kern="1200" baseline="0" dirty="0" smtClean="0">
                <a:solidFill>
                  <a:schemeClr val="tx1"/>
                </a:solidFill>
                <a:latin typeface="+mn-lt"/>
                <a:ea typeface="+mn-ea"/>
                <a:cs typeface="+mn-cs"/>
              </a:rPr>
              <a:t>financial information to external parties.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income statement </a:t>
            </a:r>
            <a:r>
              <a:rPr lang="en-US" sz="1200" b="0" i="0" u="none" strike="noStrike" kern="1200" baseline="0" dirty="0" smtClean="0">
                <a:solidFill>
                  <a:schemeClr val="tx1"/>
                </a:solidFill>
                <a:latin typeface="+mn-lt"/>
                <a:ea typeface="+mn-ea"/>
                <a:cs typeface="+mn-cs"/>
              </a:rPr>
              <a:t>is a change statement that summarizes the profit-generating transactions that caused shareholders’ equity (retained earnings) to change during the period.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purpose of the </a:t>
            </a:r>
            <a:r>
              <a:rPr lang="en-US" sz="1200" b="1" i="0" u="none" strike="noStrike" kern="1200" baseline="0" dirty="0" smtClean="0">
                <a:solidFill>
                  <a:schemeClr val="tx1"/>
                </a:solidFill>
                <a:latin typeface="+mn-lt"/>
                <a:ea typeface="+mn-ea"/>
                <a:cs typeface="+mn-cs"/>
              </a:rPr>
              <a:t>statement of comprehensive income </a:t>
            </a:r>
            <a:r>
              <a:rPr lang="en-US" sz="1200" b="0" i="0" u="none" strike="noStrike" kern="1200" baseline="0" dirty="0" smtClean="0">
                <a:solidFill>
                  <a:schemeClr val="tx1"/>
                </a:solidFill>
                <a:latin typeface="+mn-lt"/>
                <a:ea typeface="+mn-ea"/>
                <a:cs typeface="+mn-cs"/>
              </a:rPr>
              <a:t>is to report the changes in shareholders’ equity during the period that were not a result of transactions with owners.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balance sheet</a:t>
            </a:r>
            <a:r>
              <a:rPr lang="en-US" sz="1200" b="0" i="0" u="none" strike="noStrike" kern="1200" baseline="0" dirty="0" smtClean="0">
                <a:solidFill>
                  <a:schemeClr val="tx1"/>
                </a:solidFill>
                <a:latin typeface="+mn-lt"/>
                <a:ea typeface="+mn-ea"/>
                <a:cs typeface="+mn-cs"/>
              </a:rPr>
              <a:t> is a position statement that presents an organized list of assets, liabilities, and equity at a particular point in time. Balance sheet items usually are classified (grouped) according to common characteristics.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purpose of the </a:t>
            </a:r>
            <a:r>
              <a:rPr lang="en-US" sz="1200" b="1" i="0" u="none" strike="noStrike" kern="1200" baseline="0" dirty="0" smtClean="0">
                <a:solidFill>
                  <a:schemeClr val="tx1"/>
                </a:solidFill>
                <a:latin typeface="+mn-lt"/>
                <a:ea typeface="+mn-ea"/>
                <a:cs typeface="+mn-cs"/>
              </a:rPr>
              <a:t>statement of cash flows </a:t>
            </a:r>
            <a:r>
              <a:rPr lang="en-US" sz="1200" b="0" i="0" u="none" strike="noStrike" kern="1200" baseline="0" dirty="0" smtClean="0">
                <a:solidFill>
                  <a:schemeClr val="tx1"/>
                </a:solidFill>
                <a:latin typeface="+mn-lt"/>
                <a:ea typeface="+mn-ea"/>
                <a:cs typeface="+mn-cs"/>
              </a:rPr>
              <a:t>is to summarize the transactions that caused cash to change during the period.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final statement, the </a:t>
            </a:r>
            <a:r>
              <a:rPr lang="en-US" sz="1200" b="1" i="0" u="none" strike="noStrike" kern="1200" baseline="0" dirty="0" smtClean="0">
                <a:solidFill>
                  <a:schemeClr val="tx1"/>
                </a:solidFill>
                <a:latin typeface="+mn-lt"/>
                <a:ea typeface="+mn-ea"/>
                <a:cs typeface="+mn-cs"/>
              </a:rPr>
              <a:t>statement of shareholders’ equity</a:t>
            </a:r>
            <a:r>
              <a:rPr lang="en-US" sz="1200" b="0" i="0" u="none" strike="noStrike" kern="1200" baseline="0" dirty="0" smtClean="0">
                <a:solidFill>
                  <a:schemeClr val="tx1"/>
                </a:solidFill>
                <a:latin typeface="+mn-lt"/>
                <a:ea typeface="+mn-ea"/>
                <a:cs typeface="+mn-cs"/>
              </a:rPr>
              <a:t>,</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discloses the sources of the changes in the various permanent shareholders’ equity accounts that occurred during the period from investments by owners, distributions to owners, net income, and other comprehensive income.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189669796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purpose of the </a:t>
            </a:r>
            <a:r>
              <a:rPr lang="en-US" sz="1200" b="1" i="0" u="none" strike="noStrike" kern="1200" baseline="0" dirty="0">
                <a:solidFill>
                  <a:schemeClr val="tx1"/>
                </a:solidFill>
                <a:latin typeface="+mn-lt"/>
                <a:ea typeface="+mn-ea"/>
                <a:cs typeface="+mn-cs"/>
              </a:rPr>
              <a:t>income statement </a:t>
            </a:r>
            <a:r>
              <a:rPr lang="en-US" sz="1200" b="0" i="0" u="none" strike="noStrike" kern="1200" baseline="0" dirty="0">
                <a:solidFill>
                  <a:schemeClr val="tx1"/>
                </a:solidFill>
                <a:latin typeface="+mn-lt"/>
                <a:ea typeface="+mn-ea"/>
                <a:cs typeface="+mn-cs"/>
              </a:rPr>
              <a:t>is to summarize the profit-generating activities of a company that occurred during a particular period of time. It is a change statement in that it reports the changes in shareholders’ equity (retained earnings) that occurred during the period as a result of revenues, expenses, gains, and losses.</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The components of the income statement usually are classified, that is, grouped according to common characteristics. A common classification scheme is to separate operating items from nonoperating items, as we do in Dress Right’s income statement.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Companies like Dress Right </a:t>
            </a:r>
            <a:r>
              <a:rPr lang="en-US" sz="1200" b="0" i="0" u="none" strike="noStrike" kern="1200" baseline="0" dirty="0">
                <a:solidFill>
                  <a:schemeClr val="tx1"/>
                </a:solidFill>
                <a:latin typeface="+mn-lt"/>
                <a:ea typeface="+mn-ea"/>
                <a:cs typeface="+mn-cs"/>
              </a:rPr>
              <a:t>that sell </a:t>
            </a:r>
            <a:r>
              <a:rPr lang="en-US" sz="1200" b="0" i="0" u="none" strike="noStrike" kern="1200" baseline="0" dirty="0" smtClean="0">
                <a:solidFill>
                  <a:schemeClr val="tx1"/>
                </a:solidFill>
                <a:latin typeface="+mn-lt"/>
                <a:ea typeface="+mn-ea"/>
                <a:cs typeface="+mn-cs"/>
              </a:rPr>
              <a:t>products often </a:t>
            </a:r>
            <a:r>
              <a:rPr lang="en-US" sz="1200" b="0" i="0" u="none" strike="noStrike" kern="1200" baseline="0" dirty="0">
                <a:solidFill>
                  <a:schemeClr val="tx1"/>
                </a:solidFill>
                <a:latin typeface="+mn-lt"/>
                <a:ea typeface="+mn-ea"/>
                <a:cs typeface="+mn-cs"/>
              </a:rPr>
              <a:t>report a subtotal within operating income, sales less cost of goods sold, called gross profit. The </a:t>
            </a:r>
            <a:r>
              <a:rPr lang="en-IN" sz="1200" b="0" i="0" u="none" strike="noStrike" kern="1200" baseline="0" dirty="0">
                <a:solidFill>
                  <a:schemeClr val="tx1"/>
                </a:solidFill>
                <a:latin typeface="+mn-lt"/>
                <a:ea typeface="+mn-ea"/>
                <a:cs typeface="+mn-cs"/>
              </a:rPr>
              <a:t>income statement for Dress Right Clothing Corporation for the month of July 2018 indicates a net profit </a:t>
            </a:r>
            <a:r>
              <a:rPr lang="en-US" sz="1200" b="0" i="0" u="none" strike="noStrike" kern="1200" baseline="0" dirty="0">
                <a:solidFill>
                  <a:schemeClr val="tx1"/>
                </a:solidFill>
                <a:latin typeface="+mn-lt"/>
                <a:ea typeface="+mn-ea"/>
                <a:cs typeface="+mn-cs"/>
              </a:rPr>
              <a:t>of $2,917.</a:t>
            </a:r>
            <a:r>
              <a:rPr lang="en-US" sz="1200" b="1"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Dress Right is a corporation and subject to the payment of income tax </a:t>
            </a:r>
            <a:r>
              <a:rPr lang="en-US" sz="1200" b="0" i="0" u="none" strike="noStrike" kern="1200" baseline="0" dirty="0">
                <a:solidFill>
                  <a:schemeClr val="tx1"/>
                </a:solidFill>
                <a:latin typeface="+mn-lt"/>
                <a:ea typeface="+mn-ea"/>
                <a:cs typeface="+mn-cs"/>
              </a:rPr>
              <a:t>on its profits. We ignore this required accrual here and address income taxes in a later chapter.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common classification scheme is to separate operating items from nonoperating items, as we do in Dress Right’s income statement. Operating items include revenues and expenses directly related to the principal revenue-generating activities of the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Nonoperating items include certain </a:t>
            </a:r>
            <a:r>
              <a:rPr lang="en-US" sz="1200" b="0" i="0" u="none" strike="noStrike" kern="1200" baseline="0" dirty="0" smtClean="0">
                <a:solidFill>
                  <a:schemeClr val="tx1"/>
                </a:solidFill>
                <a:latin typeface="+mn-lt"/>
                <a:ea typeface="+mn-ea"/>
                <a:cs typeface="+mn-cs"/>
              </a:rPr>
              <a:t>gains, losses, revenues, </a:t>
            </a:r>
            <a:r>
              <a:rPr lang="en-US" sz="1200" b="0" i="0" u="none" strike="noStrike" kern="1200" baseline="0" dirty="0">
                <a:solidFill>
                  <a:schemeClr val="tx1"/>
                </a:solidFill>
                <a:latin typeface="+mn-lt"/>
                <a:ea typeface="+mn-ea"/>
                <a:cs typeface="+mn-cs"/>
              </a:rPr>
              <a:t>and expenses from peripheral activities. For Dress Right Clothing, rent revenue and interest expense are nonoperating items because they do not relate to the principal revenue-generating activity of the company, selling clothes</a:t>
            </a:r>
            <a:r>
              <a:rPr lang="en-US"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2–13 Income Statement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354766979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a:t>
            </a:r>
            <a:r>
              <a:rPr lang="en-US" sz="1200" b="1" i="0" u="none" strike="noStrike" kern="1200" baseline="0" smtClean="0">
                <a:solidFill>
                  <a:schemeClr val="tx1"/>
                </a:solidFill>
                <a:latin typeface="+mn-lt"/>
                <a:ea typeface="+mn-ea"/>
                <a:cs typeface="+mn-cs"/>
              </a:rPr>
              <a:t>statement </a:t>
            </a:r>
            <a:r>
              <a:rPr lang="en-US" sz="1200" b="1" i="0" u="none" strike="noStrike" kern="1200" baseline="0" dirty="0">
                <a:solidFill>
                  <a:schemeClr val="tx1"/>
                </a:solidFill>
                <a:latin typeface="+mn-lt"/>
                <a:ea typeface="+mn-ea"/>
                <a:cs typeface="+mn-cs"/>
              </a:rPr>
              <a:t>of comprehensive </a:t>
            </a:r>
            <a:r>
              <a:rPr lang="en-US" sz="1200" b="1" i="0" u="none" strike="noStrike" kern="1200" baseline="0">
                <a:solidFill>
                  <a:schemeClr val="tx1"/>
                </a:solidFill>
                <a:latin typeface="+mn-lt"/>
                <a:ea typeface="+mn-ea"/>
                <a:cs typeface="+mn-cs"/>
              </a:rPr>
              <a:t>income </a:t>
            </a:r>
            <a:r>
              <a:rPr lang="en-US" sz="1200" b="0" i="0" u="none" strike="noStrike" kern="1200" baseline="0" smtClean="0">
                <a:solidFill>
                  <a:schemeClr val="tx1"/>
                </a:solidFill>
                <a:latin typeface="+mn-lt"/>
                <a:ea typeface="+mn-ea"/>
                <a:cs typeface="+mn-cs"/>
              </a:rPr>
              <a:t>extends the income statement by reporting </a:t>
            </a:r>
            <a:r>
              <a:rPr lang="en-US" sz="1200" b="0" i="0" u="none" strike="noStrike" kern="1200" baseline="0" dirty="0">
                <a:solidFill>
                  <a:schemeClr val="tx1"/>
                </a:solidFill>
                <a:latin typeface="+mn-lt"/>
                <a:ea typeface="+mn-ea"/>
                <a:cs typeface="+mn-cs"/>
              </a:rPr>
              <a:t>the changes in shareholders’ equity during the period that were not a result of transactions with owners. A few types of gains and losses, called </a:t>
            </a:r>
            <a:r>
              <a:rPr lang="en-US" sz="1200" b="1" i="0" u="none" strike="noStrike" kern="1200" baseline="0" dirty="0">
                <a:solidFill>
                  <a:schemeClr val="tx1"/>
                </a:solidFill>
                <a:latin typeface="+mn-lt"/>
                <a:ea typeface="+mn-ea"/>
                <a:cs typeface="+mn-cs"/>
              </a:rPr>
              <a:t>other comprehensive income (OCI) or loss </a:t>
            </a:r>
            <a:r>
              <a:rPr lang="en-US" sz="1200" b="0" i="0" u="none" strike="noStrike" kern="1200" baseline="0" dirty="0">
                <a:solidFill>
                  <a:schemeClr val="tx1"/>
                </a:solidFill>
                <a:latin typeface="+mn-lt"/>
                <a:ea typeface="+mn-ea"/>
                <a:cs typeface="+mn-cs"/>
              </a:rPr>
              <a:t>items, are excluded from the determination of net income and the income statement, but are included in the broader concept of </a:t>
            </a:r>
            <a:r>
              <a:rPr lang="en-US" sz="1200" b="1" i="0" u="none" strike="noStrike" kern="1200" baseline="0" dirty="0">
                <a:solidFill>
                  <a:schemeClr val="tx1"/>
                </a:solidFill>
                <a:latin typeface="+mn-lt"/>
                <a:ea typeface="+mn-ea"/>
                <a:cs typeface="+mn-cs"/>
              </a:rPr>
              <a:t>comprehensive income</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Comprehensive income can be reported in one of two ways: (1) in a single, continuous statement of comprehensive income, or (2) in two separate, but </a:t>
            </a:r>
            <a:r>
              <a:rPr lang="en-US" sz="1200" b="0" i="0" u="none" strike="noStrike" kern="1200" baseline="0">
                <a:solidFill>
                  <a:schemeClr val="tx1"/>
                </a:solidFill>
                <a:latin typeface="+mn-lt"/>
                <a:ea typeface="+mn-ea"/>
                <a:cs typeface="+mn-cs"/>
              </a:rPr>
              <a:t>consecutive </a:t>
            </a:r>
            <a:r>
              <a:rPr lang="en-US" sz="1200" b="0" i="0" u="none" strike="noStrike" kern="1200" baseline="0" smtClean="0">
                <a:solidFill>
                  <a:schemeClr val="tx1"/>
                </a:solidFill>
                <a:latin typeface="+mn-lt"/>
                <a:ea typeface="+mn-ea"/>
                <a:cs typeface="+mn-cs"/>
              </a:rPr>
              <a:t>statements.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single statement approach, net income is a subtotal within the statement followed by these OCI items, culminating in a final total of comprehensive income. In the two statement approach, a company presents an income statement immediately followed by a statement of comprehensive income. This second statement begins </a:t>
            </a:r>
            <a:r>
              <a:rPr lang="en-US" sz="1200" b="0" i="0" u="none" strike="noStrike" kern="1200" baseline="0">
                <a:solidFill>
                  <a:schemeClr val="tx1"/>
                </a:solidFill>
                <a:latin typeface="+mn-lt"/>
                <a:ea typeface="+mn-ea"/>
                <a:cs typeface="+mn-cs"/>
              </a:rPr>
              <a:t>with </a:t>
            </a:r>
            <a:r>
              <a:rPr lang="en-US" sz="1200" b="0" i="0" u="none" strike="noStrike" kern="1200" baseline="0" smtClean="0">
                <a:solidFill>
                  <a:schemeClr val="tx1"/>
                </a:solidFill>
                <a:latin typeface="+mn-lt"/>
                <a:ea typeface="+mn-ea"/>
                <a:cs typeface="+mn-cs"/>
              </a:rPr>
              <a:t>net income as the first component followed by OCI items to arrive at comprehensive income.</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40306352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The purpose of the </a:t>
            </a:r>
            <a:r>
              <a:rPr lang="en-IN" sz="1200" b="1" i="0" u="none" strike="noStrike" kern="1200" baseline="0" dirty="0" smtClean="0">
                <a:solidFill>
                  <a:schemeClr val="tx1"/>
                </a:solidFill>
                <a:latin typeface="+mn-lt"/>
                <a:ea typeface="+mn-ea"/>
                <a:cs typeface="+mn-cs"/>
              </a:rPr>
              <a:t>balance sheet </a:t>
            </a:r>
            <a:r>
              <a:rPr lang="en-IN" sz="1200" b="0" i="0" u="none" strike="noStrike" kern="1200" baseline="0" dirty="0" smtClean="0">
                <a:solidFill>
                  <a:schemeClr val="tx1"/>
                </a:solidFill>
                <a:latin typeface="+mn-lt"/>
                <a:ea typeface="+mn-ea"/>
                <a:cs typeface="+mn-cs"/>
              </a:rPr>
              <a:t>is to present the financial position of the company on a </a:t>
            </a:r>
            <a:r>
              <a:rPr lang="en-US" sz="1200" b="0" i="0" u="none" strike="noStrike" kern="1200" baseline="0" dirty="0" smtClean="0">
                <a:solidFill>
                  <a:schemeClr val="tx1"/>
                </a:solidFill>
                <a:latin typeface="+mn-lt"/>
                <a:ea typeface="+mn-ea"/>
                <a:cs typeface="+mn-cs"/>
              </a:rPr>
              <a:t>particular date with </a:t>
            </a:r>
            <a:r>
              <a:rPr lang="en-IN" sz="1200" b="0" i="0" u="none" strike="noStrike" kern="1200" baseline="0" dirty="0" smtClean="0">
                <a:solidFill>
                  <a:schemeClr val="tx1"/>
                </a:solidFill>
                <a:latin typeface="+mn-lt"/>
                <a:ea typeface="+mn-ea"/>
                <a:cs typeface="+mn-cs"/>
              </a:rPr>
              <a:t>an organized list of assets, liabilities, and shareholders’ equity at a point in time.</a:t>
            </a: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Most balance sheets usually are classified (grouped) according to common characteristics. The first asset group is current assets and the first liability group is current liabilities.</a:t>
            </a:r>
          </a:p>
          <a:p>
            <a:endParaRPr lang="en-US"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Current assets are those assets that are cash, will be converted into cash, or will be used up within one year or the operating cycle, whichever is longer. Current liabilities are those liabilities that will be satisfied within one year or the operating cycle, </a:t>
            </a:r>
            <a:r>
              <a:rPr lang="en-US" sz="1200" b="0" i="0" u="none" strike="noStrike" kern="1200" baseline="0" dirty="0" smtClean="0">
                <a:solidFill>
                  <a:schemeClr val="tx1"/>
                </a:solidFill>
                <a:latin typeface="+mn-lt"/>
                <a:ea typeface="+mn-ea"/>
                <a:cs typeface="+mn-cs"/>
              </a:rPr>
              <a:t>whichever is longer.</a:t>
            </a:r>
          </a:p>
          <a:p>
            <a:r>
              <a:rPr lang="en-IN" sz="1200" b="0" i="0" u="none" strike="noStrike" kern="1200" baseline="0" dirty="0" smtClean="0">
                <a:solidFill>
                  <a:schemeClr val="tx1"/>
                </a:solidFill>
                <a:latin typeface="+mn-lt"/>
                <a:ea typeface="+mn-ea"/>
                <a:cs typeface="+mn-cs"/>
              </a:rPr>
              <a:t>For a manufacturing company, the operating cycle refers to the period of time necessary to convert cash to raw materials, raw materials to a finished product, the finished product to receivables, and then finally receivables back to cash. For most companies, the operating cycle is less than a year.</a:t>
            </a: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10306081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Examples of assets not classified as current include property and equipment and long-term </a:t>
            </a:r>
            <a:r>
              <a:rPr lang="en-US" sz="1200" b="0" i="0" u="none" strike="noStrike" kern="1200" baseline="0" dirty="0" smtClean="0">
                <a:solidFill>
                  <a:schemeClr val="tx1"/>
                </a:solidFill>
                <a:latin typeface="+mn-lt"/>
                <a:ea typeface="+mn-ea"/>
                <a:cs typeface="+mn-cs"/>
              </a:rPr>
              <a:t>receivables and investments. A</a:t>
            </a:r>
            <a:r>
              <a:rPr lang="en-IN" sz="1200" b="0" i="0" u="none" strike="noStrike" kern="1200" baseline="0" dirty="0" smtClean="0">
                <a:solidFill>
                  <a:schemeClr val="tx1"/>
                </a:solidFill>
                <a:latin typeface="+mn-lt"/>
                <a:ea typeface="+mn-ea"/>
                <a:cs typeface="+mn-cs"/>
              </a:rPr>
              <a:t>ny liability not classified as current is classified as long term. </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Shareholders’ equity lists the paid-in capital portion of equity—common stock—and </a:t>
            </a:r>
            <a:r>
              <a:rPr lang="en-US" sz="1200" b="0" i="0" u="none" strike="noStrike" kern="1200" baseline="0" dirty="0" smtClean="0">
                <a:solidFill>
                  <a:schemeClr val="tx1"/>
                </a:solidFill>
                <a:latin typeface="+mn-lt"/>
                <a:ea typeface="+mn-ea"/>
                <a:cs typeface="+mn-cs"/>
              </a:rPr>
              <a:t>retained earnings. The income statements are tied in to the balance sheets through retained earnings.</a:t>
            </a:r>
            <a:r>
              <a:rPr lang="en-IN" sz="1200" b="0" i="0" u="none" strike="noStrike" kern="1200" baseline="0" dirty="0" smtClean="0">
                <a:solidFill>
                  <a:schemeClr val="tx1"/>
                </a:solidFill>
                <a:latin typeface="+mn-lt"/>
                <a:ea typeface="+mn-ea"/>
                <a:cs typeface="+mn-cs"/>
              </a:rPr>
              <a:t> Specifically, the revenue, expense, gain, and loss transactions that make up net income in the income statement are closed to retained earnings.</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2384688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This transaction states that the company paid salaries of $5,000 to employees. </a:t>
            </a:r>
            <a:r>
              <a:rPr lang="en-US" sz="1200" b="0" i="0" u="none" strike="noStrike" kern="1200" baseline="0" dirty="0">
                <a:solidFill>
                  <a:schemeClr val="tx1"/>
                </a:solidFill>
                <a:latin typeface="+mn-lt"/>
                <a:ea typeface="+mn-ea"/>
                <a:cs typeface="+mn-cs"/>
              </a:rPr>
              <a:t>This is an expense to the entity thus reducing owners’ equity and decreasing cash by $5,000. </a:t>
            </a:r>
            <a:endParaRPr lang="en-US"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2–14 Balance </a:t>
            </a:r>
            <a:r>
              <a:rPr lang="en-US" dirty="0" smtClean="0"/>
              <a:t>Sheet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income statement we looked at in earlier illustration ties in to the balance sheet through retained earnings. Specifically, the revenue, expense, gain, and loss transactions that make up net income in the income statement ($2,917) are closed to retained earnings.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During the month, retained earnings, which increased by the amount of net income, also decreased by the amount of the cash dividend paid to shareholders, $1,000. The net effect of these two changes is an increase in retained earnings from zero at the beginning of the period to $1,917 ($2,917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1,000) at the end of the period and also is reported in the statement of shareholders’ equity. The illustration for statement of shareholders’ equity is explained in an upcoming slide</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109524687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purpose of the </a:t>
            </a:r>
            <a:r>
              <a:rPr lang="en-US" sz="1200" b="1" i="0" u="none" strike="noStrike" kern="1200" baseline="0" dirty="0" smtClean="0">
                <a:solidFill>
                  <a:schemeClr val="tx1"/>
                </a:solidFill>
                <a:latin typeface="+mn-lt"/>
                <a:ea typeface="+mn-ea"/>
                <a:cs typeface="+mn-cs"/>
              </a:rPr>
              <a:t>statement of cash flows</a:t>
            </a:r>
            <a:r>
              <a:rPr lang="en-US" sz="1200" b="0" i="0" u="none" strike="noStrike" kern="1200" baseline="0" dirty="0" smtClean="0">
                <a:solidFill>
                  <a:schemeClr val="tx1"/>
                </a:solidFill>
                <a:latin typeface="+mn-lt"/>
                <a:ea typeface="+mn-ea"/>
                <a:cs typeface="+mn-cs"/>
              </a:rPr>
              <a:t> is to report the events that caused cash to change during the period.</a:t>
            </a:r>
          </a:p>
          <a:p>
            <a:endParaRPr lang="en-US" sz="1200" b="0" i="0" u="none" strike="noStrike" kern="1200" baseline="0" dirty="0" smtClean="0">
              <a:solidFill>
                <a:schemeClr val="tx1"/>
              </a:solidFill>
              <a:latin typeface="+mn-lt"/>
              <a:ea typeface="+mn-ea"/>
              <a:cs typeface="+mn-cs"/>
            </a:endParaRPr>
          </a:p>
          <a:p>
            <a:r>
              <a:rPr lang="en-US" i="0" dirty="0" smtClean="0"/>
              <a:t>The statement classifies all transactions affecting cash into one of three categories: (1) </a:t>
            </a:r>
            <a:r>
              <a:rPr lang="en-US" b="1" i="0" dirty="0" smtClean="0"/>
              <a:t>operating</a:t>
            </a:r>
            <a:r>
              <a:rPr lang="en-US" b="1" i="0" baseline="0" dirty="0" smtClean="0"/>
              <a:t> </a:t>
            </a:r>
            <a:r>
              <a:rPr lang="en-US" b="1" i="0" dirty="0" smtClean="0"/>
              <a:t>activities</a:t>
            </a:r>
            <a:r>
              <a:rPr lang="en-US" i="0" dirty="0" smtClean="0"/>
              <a:t>, (2) </a:t>
            </a:r>
            <a:r>
              <a:rPr lang="en-US" b="1" i="0" dirty="0" smtClean="0"/>
              <a:t>investing activities</a:t>
            </a:r>
            <a:r>
              <a:rPr lang="en-US" i="0" dirty="0" smtClean="0"/>
              <a:t>, and (3) </a:t>
            </a:r>
            <a:r>
              <a:rPr lang="en-US" b="1" i="0" dirty="0" smtClean="0"/>
              <a:t>financing activities</a:t>
            </a:r>
            <a:r>
              <a:rPr lang="en-US" i="0" dirty="0" smtClean="0"/>
              <a:t>.</a:t>
            </a:r>
          </a:p>
          <a:p>
            <a:endParaRPr lang="en-US" i="0" dirty="0" smtClean="0"/>
          </a:p>
          <a:p>
            <a:r>
              <a:rPr lang="en-US" i="0" dirty="0" smtClean="0"/>
              <a:t>Operating activities are inflows and outflows of cash related to transactions entering into the</a:t>
            </a:r>
            <a:r>
              <a:rPr lang="en-US" i="0" baseline="0" dirty="0" smtClean="0"/>
              <a:t> </a:t>
            </a:r>
            <a:r>
              <a:rPr lang="en-US" i="0" dirty="0" smtClean="0"/>
              <a:t>determination of net income.</a:t>
            </a:r>
          </a:p>
          <a:p>
            <a:endParaRPr lang="en-US" i="0" dirty="0" smtClean="0"/>
          </a:p>
          <a:p>
            <a:r>
              <a:rPr lang="en-US" i="0" dirty="0" smtClean="0"/>
              <a:t>Investing activities involve the acquisition and sale of (1) long-term assets used in the business and (2)</a:t>
            </a:r>
            <a:r>
              <a:rPr lang="en-US" i="0" baseline="0" dirty="0" smtClean="0"/>
              <a:t> </a:t>
            </a:r>
            <a:r>
              <a:rPr lang="en-US" i="0" dirty="0" smtClean="0"/>
              <a:t>nonoperating investment assets.</a:t>
            </a:r>
          </a:p>
          <a:p>
            <a:endParaRPr lang="en-US" i="0" dirty="0" smtClean="0"/>
          </a:p>
          <a:p>
            <a:r>
              <a:rPr lang="en-US" i="0" dirty="0" smtClean="0"/>
              <a:t>Financing activities involve cash inflows and outflows from transactions</a:t>
            </a:r>
            <a:r>
              <a:rPr lang="en-US" i="0" baseline="0" dirty="0" smtClean="0"/>
              <a:t> </a:t>
            </a:r>
            <a:r>
              <a:rPr lang="en-US" i="0" dirty="0" smtClean="0"/>
              <a:t>with creditors and owners.</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344708973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As </a:t>
            </a:r>
            <a:r>
              <a:rPr lang="en-US" dirty="0"/>
              <a:t>this is the first period of operations for Dress Right, the cash balance at the beginning of the period is zero. The net increase in cash of $68,500, therefore, equals the ending balance of cash disclosed in</a:t>
            </a:r>
            <a:r>
              <a:rPr lang="en-US" baseline="0" dirty="0"/>
              <a:t> </a:t>
            </a:r>
            <a:r>
              <a:rPr lang="en-US" dirty="0"/>
              <a:t>the balance sheet.</a:t>
            </a:r>
          </a:p>
          <a:p>
            <a:endParaRPr lang="en-US" dirty="0"/>
          </a:p>
          <a:p>
            <a:r>
              <a:rPr lang="en-US" dirty="0"/>
              <a:t>There are two generally accepted formats that can be used to report operating</a:t>
            </a:r>
            <a:r>
              <a:rPr lang="en-US" baseline="0" dirty="0"/>
              <a:t> </a:t>
            </a:r>
            <a:r>
              <a:rPr lang="en-US" dirty="0"/>
              <a:t>activities, the direct method and the indirect method. In this illustration, the direct method is used. </a:t>
            </a:r>
          </a:p>
          <a:p>
            <a:endParaRPr lang="en-US" dirty="0"/>
          </a:p>
          <a:p>
            <a:r>
              <a:rPr lang="en-US"/>
              <a:t>Illustration </a:t>
            </a:r>
            <a:r>
              <a:rPr lang="en-US" smtClean="0"/>
              <a:t>2-15 Statement of Cash</a:t>
            </a:r>
            <a:r>
              <a:rPr lang="en-US" baseline="0" smtClean="0"/>
              <a:t> Flows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15833313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final statement, the </a:t>
            </a:r>
            <a:r>
              <a:rPr lang="en-US" sz="1200" b="1" i="0" u="none" strike="noStrike" kern="1200" baseline="0" dirty="0">
                <a:solidFill>
                  <a:schemeClr val="tx1"/>
                </a:solidFill>
                <a:latin typeface="+mn-lt"/>
                <a:ea typeface="+mn-ea"/>
                <a:cs typeface="+mn-cs"/>
              </a:rPr>
              <a:t>statement of shareholders’ </a:t>
            </a:r>
            <a:r>
              <a:rPr lang="en-US" sz="1200" b="1" i="0" u="none" strike="noStrike" kern="1200" baseline="0" dirty="0" smtClean="0">
                <a:solidFill>
                  <a:schemeClr val="tx1"/>
                </a:solidFill>
                <a:latin typeface="+mn-lt"/>
                <a:ea typeface="+mn-ea"/>
                <a:cs typeface="+mn-cs"/>
              </a:rPr>
              <a:t>equity</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also is a change statement. Its purpose is to disclose the sources of the changes in the various permanent shareholders’ equity accounts that occurred during the period from investments by owners, distributions to owners, net income, and other comprehensive income</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individual profit-generating transactions causing retained earnings to change are summarized in the income statement. Therefore, the statement of shareholders’ equity only shows the net effect of these transactions on retained earnings, in this case an increase of </a:t>
            </a:r>
            <a:r>
              <a:rPr lang="en-US" sz="1200" b="1" i="0" u="none" strike="noStrike" kern="1200" baseline="0" dirty="0" smtClean="0">
                <a:solidFill>
                  <a:schemeClr val="tx1"/>
                </a:solidFill>
                <a:latin typeface="+mn-lt"/>
                <a:ea typeface="+mn-ea"/>
                <a:cs typeface="+mn-cs"/>
              </a:rPr>
              <a:t>$2,917</a:t>
            </a:r>
            <a:r>
              <a:rPr lang="en-US" sz="1200" b="0" i="0" u="none" strike="noStrike" kern="1200" baseline="0" dirty="0" smtClean="0">
                <a:solidFill>
                  <a:schemeClr val="tx1"/>
                </a:solidFill>
                <a:latin typeface="+mn-lt"/>
                <a:ea typeface="+mn-ea"/>
                <a:cs typeface="+mn-cs"/>
              </a:rPr>
              <a:t>. In addition, the company paid its shareholders a cash dividend that reduced retained earnings.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Illustration 2-16 Statement of Shareholders’ Equity</a:t>
            </a:r>
            <a:endParaRPr lang="en-US" sz="1200" b="1"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8605981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a:t>
            </a:r>
            <a:r>
              <a:rPr lang="en-US" baseline="0" dirty="0" smtClean="0"/>
              <a:t> final two steps in the </a:t>
            </a:r>
            <a:r>
              <a:rPr lang="en-US" sz="1200" b="0" i="0" u="none" strike="noStrike" kern="1200" baseline="0" dirty="0" smtClean="0">
                <a:solidFill>
                  <a:schemeClr val="tx1"/>
                </a:solidFill>
                <a:latin typeface="+mn-lt"/>
                <a:ea typeface="+mn-ea"/>
                <a:cs typeface="+mn-cs"/>
              </a:rPr>
              <a:t>accounting processing cycle are </a:t>
            </a:r>
            <a:r>
              <a:rPr lang="en-IN" sz="1200" b="0" i="0" u="none" strike="noStrike" kern="1200" baseline="0" dirty="0" smtClean="0">
                <a:solidFill>
                  <a:schemeClr val="tx1"/>
                </a:solidFill>
                <a:latin typeface="+mn-lt"/>
                <a:ea typeface="+mn-ea"/>
                <a:cs typeface="+mn-cs"/>
              </a:rPr>
              <a:t>closing the temporary accounts, step 9, and preparing a post-closing trial </a:t>
            </a:r>
            <a:r>
              <a:rPr lang="en-US" sz="1200" b="0" i="0" u="none" strike="noStrike" kern="1200" baseline="0" dirty="0" smtClean="0">
                <a:solidFill>
                  <a:schemeClr val="tx1"/>
                </a:solidFill>
                <a:latin typeface="+mn-lt"/>
                <a:ea typeface="+mn-ea"/>
                <a:cs typeface="+mn-cs"/>
              </a:rPr>
              <a:t>balance, step 10.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t>
            </a:r>
            <a:r>
              <a:rPr lang="en-US" sz="1200" b="1" i="0" u="none" strike="noStrike" kern="1200" baseline="0" dirty="0" smtClean="0">
                <a:solidFill>
                  <a:schemeClr val="tx1"/>
                </a:solidFill>
                <a:latin typeface="+mn-lt"/>
                <a:ea typeface="+mn-ea"/>
                <a:cs typeface="+mn-cs"/>
              </a:rPr>
              <a:t>closing process</a:t>
            </a:r>
            <a:r>
              <a:rPr lang="en-US" sz="1200" b="0" i="0" u="none" strike="noStrike" kern="1200" baseline="0" dirty="0" smtClean="0">
                <a:solidFill>
                  <a:schemeClr val="tx1"/>
                </a:solidFill>
                <a:latin typeface="+mn-lt"/>
                <a:ea typeface="+mn-ea"/>
                <a:cs typeface="+mn-cs"/>
              </a:rPr>
              <a:t> serves a dual purpose: (1) the temporary accounts (revenues, expenses, gains, and losses) are reduced to zero balances, ready to measure activity in the upcoming accounting period, and (2) these temporary account balances are closed (transferred) to retained earnings to reflect the changes that have occurred in that account during the period.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Often, an intermediate step is to close revenues and expenses to </a:t>
            </a:r>
            <a:r>
              <a:rPr lang="en-US" sz="1200" b="1" i="0" u="none" strike="noStrike" kern="1200" baseline="0" dirty="0" smtClean="0">
                <a:solidFill>
                  <a:schemeClr val="tx1"/>
                </a:solidFill>
                <a:latin typeface="+mn-lt"/>
                <a:ea typeface="+mn-ea"/>
                <a:cs typeface="+mn-cs"/>
              </a:rPr>
              <a:t>income summary</a:t>
            </a:r>
            <a:r>
              <a:rPr lang="en-US" sz="1200" b="0" i="0" u="none" strike="noStrike" kern="1200" baseline="0" dirty="0" smtClean="0">
                <a:solidFill>
                  <a:schemeClr val="tx1"/>
                </a:solidFill>
                <a:latin typeface="+mn-lt"/>
                <a:ea typeface="+mn-ea"/>
                <a:cs typeface="+mn-cs"/>
              </a:rPr>
              <a:t>, and then income summary is closed to retained earnings. The use of the income summary account is just a bookkeeping convenience that provides a check that all temporary accounts have been properly closed (that is, the balance equals net income or loss).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249203980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smtClean="0"/>
              <a:t>The adjusted </a:t>
            </a:r>
            <a:r>
              <a:rPr lang="en-US" baseline="0" dirty="0"/>
              <a:t>trial balance of Dress Right Clothing </a:t>
            </a:r>
            <a:r>
              <a:rPr lang="en-US" baseline="0"/>
              <a:t>Corporation </a:t>
            </a:r>
            <a:r>
              <a:rPr lang="en-US" baseline="0" smtClean="0"/>
              <a:t>shown in Illustration 2-12 is referenced to begin the </a:t>
            </a:r>
            <a:r>
              <a:rPr lang="en-US" baseline="0" dirty="0"/>
              <a:t>closing process.</a:t>
            </a:r>
          </a:p>
          <a:p>
            <a:endParaRPr lang="en-US" baseline="0" dirty="0"/>
          </a:p>
          <a:p>
            <a:r>
              <a:rPr lang="en-US" baseline="0" dirty="0"/>
              <a:t>The first closing entry transfers the revenue account balances to income summary. Because revenue accounts have credit balances, they are debited to bring them to zero. After this entry is posted to the accounts, both revenue accounts have a zero balance. The journal entry shown here is recorded to close the revenue accounts to income summary.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305258456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The second closing entry transfers the expense account balances to income summary. As expense accounts have debit balances, they are credited to bring them to zero. The journal entry shown here is recorded to close the expense accounts to income summary.</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305258456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third entry closes the income summary account to retained earnings.</a:t>
            </a:r>
          </a:p>
          <a:p>
            <a:endParaRPr lang="en-US" dirty="0"/>
          </a:p>
          <a:p>
            <a:r>
              <a:rPr lang="en-US" dirty="0"/>
              <a:t>After the revenue accounts and expenses accounts are closed to a zero balance, the income summary account has a credit balance equal to net income for the period, in this case $2,917. The journal entry shown here closes the income summary account to retained earnings.</a:t>
            </a:r>
          </a:p>
          <a:p>
            <a:endParaRPr lang="en-US" dirty="0"/>
          </a:p>
          <a:p>
            <a:r>
              <a:rPr lang="en-US" dirty="0"/>
              <a:t>After this entry is posted to the accounts, the temporary accounts have zero balances and retained</a:t>
            </a:r>
            <a:r>
              <a:rPr lang="en-US" baseline="0" dirty="0"/>
              <a:t> </a:t>
            </a:r>
            <a:r>
              <a:rPr lang="en-US" dirty="0"/>
              <a:t>earnings has increased by the amount of net income. It is important to remember that the</a:t>
            </a:r>
            <a:r>
              <a:rPr lang="en-US" baseline="0" dirty="0"/>
              <a:t> </a:t>
            </a:r>
            <a:r>
              <a:rPr lang="en-US" dirty="0"/>
              <a:t>temporary accounts are closed only at year-end and not at the end of any interim period. Closing the</a:t>
            </a:r>
            <a:r>
              <a:rPr lang="en-US" baseline="0" dirty="0"/>
              <a:t> </a:t>
            </a:r>
            <a:r>
              <a:rPr lang="en-US" dirty="0"/>
              <a:t>temporary accounts during the year would make it difficult to prepare the annual income statement.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305258456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88</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033343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method of recording a cash dividend is to debit a temporary account called dividends. The dividends account is later closed (transferred) to retained earnings along with the other temporary accounts at the end of the fiscal year.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1684347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company used $500 of supplies that </a:t>
            </a:r>
            <a:r>
              <a:rPr lang="en-IN" sz="1200" b="0" i="0" u="none" strike="noStrike" kern="1200" baseline="0" dirty="0" smtClean="0">
                <a:solidFill>
                  <a:schemeClr val="tx1"/>
                </a:solidFill>
                <a:latin typeface="+mn-lt"/>
                <a:ea typeface="+mn-ea"/>
                <a:cs typeface="+mn-cs"/>
              </a:rPr>
              <a:t>were </a:t>
            </a:r>
            <a:r>
              <a:rPr lang="en-IN" sz="1200" b="0" i="0" u="none" strike="noStrike" kern="1200" baseline="0" dirty="0">
                <a:solidFill>
                  <a:schemeClr val="tx1"/>
                </a:solidFill>
                <a:latin typeface="+mn-lt"/>
                <a:ea typeface="+mn-ea"/>
                <a:cs typeface="+mn-cs"/>
              </a:rPr>
              <a:t>purchased earlier. Assets, supplies, decrease by $500 and owners’ equity, supplies expense, also decreases.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17014504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smtClean="0">
                <a:solidFill>
                  <a:schemeClr val="tx1"/>
                </a:solidFill>
                <a:latin typeface="+mn-lt"/>
                <a:ea typeface="+mn-ea"/>
                <a:cs typeface="+mn-cs"/>
              </a:rPr>
              <a:t>After </a:t>
            </a:r>
            <a:r>
              <a:rPr lang="en-IN" sz="1200" b="0" i="0" u="none" strike="noStrike" kern="1200" baseline="0" dirty="0">
                <a:solidFill>
                  <a:schemeClr val="tx1"/>
                </a:solidFill>
                <a:latin typeface="+mn-lt"/>
                <a:ea typeface="+mn-ea"/>
                <a:cs typeface="+mn-cs"/>
              </a:rPr>
              <a:t>the closing entries are posted to the ledger accounts, a post-closing trial balance is prepared. Its purpose is to verify that the closing entries were prepared and posted correctly and that the accounts are now ready for next year’s transactions. The post-closing trial balance for Dress Right at July 31,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is shown in this illustration.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2-17 Post-Closing Trial Balance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282943355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Cash basis accounting produces a measure called net operating cash flow. This measure is the difference between cash receipts and cash disbursements during a reporting period from transactions related to providing goods and services to customers. On the other hand, the accrual accounting model measures an entity’s accomplishments and resource sacrifices during the period, regardless of when cash is received or paid. Accountants sometimes are called upon to convert cash basis financial statements to accrual basis financial statements, particularly for small businesses.</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Adjusting entries, for the most part, are conversions from cash basis to accrual basis. Prepayments and accruals occur when cash flow precedes or follows expense or revenue </a:t>
            </a:r>
            <a:r>
              <a:rPr lang="en-US" sz="1200" b="0" i="0" u="none" strike="noStrike" kern="1200" baseline="0" dirty="0" smtClean="0">
                <a:solidFill>
                  <a:schemeClr val="tx1"/>
                </a:solidFill>
                <a:latin typeface="+mn-lt"/>
                <a:ea typeface="+mn-ea"/>
                <a:cs typeface="+mn-cs"/>
              </a:rPr>
              <a:t>recognition.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24266983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if a company paid $20,000 cash for insurance during the fiscal year and you determine that there was $5,000 in prepaid insurance at the beginning of the year and $3,000 at the end of the year, then you can determine (accrual basis) insurance expense for the year. Prepaid insurance decreased by $2,000 during the year, so insurance expense must be $22,000 ($20,000 in cash paid plus the decrease in prepaid insurance). You can visualize as shown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Insurance expense of $22,000 completes the explanation of the change in the balance of prepaid insurance. Prepaid insurance of $3,000 is reported as an asset in an accrual basis balance sheet.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100701892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Suppose a company paid $150,000 for salaries to employees during the year and you determine that there were $12,000 and $18,000 in salaries payable at the beginning and end of the year, respectively. How do we determine salaries expense for the year?</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Salaries payable increased by $6,000 during the year, so </a:t>
            </a:r>
            <a:r>
              <a:rPr lang="en-US" sz="1200" b="0" i="1" u="none" strike="noStrike" kern="1200" baseline="0" dirty="0" smtClean="0">
                <a:solidFill>
                  <a:schemeClr val="tx1"/>
                </a:solidFill>
                <a:latin typeface="+mn-lt"/>
                <a:ea typeface="+mn-ea"/>
                <a:cs typeface="+mn-cs"/>
              </a:rPr>
              <a:t>salaries expense </a:t>
            </a:r>
            <a:r>
              <a:rPr lang="en-US" sz="1200" b="0" i="0" u="none" strike="noStrike" kern="1200" baseline="0" dirty="0" smtClean="0">
                <a:solidFill>
                  <a:schemeClr val="tx1"/>
                </a:solidFill>
                <a:latin typeface="+mn-lt"/>
                <a:ea typeface="+mn-ea"/>
                <a:cs typeface="+mn-cs"/>
              </a:rPr>
              <a:t>must be $156,000, that is, $150,000 in cash paid </a:t>
            </a:r>
            <a:r>
              <a:rPr lang="en-US" sz="1200" b="0" i="1" u="none" strike="noStrike" kern="1200" baseline="0" dirty="0" smtClean="0">
                <a:solidFill>
                  <a:schemeClr val="tx1"/>
                </a:solidFill>
                <a:latin typeface="+mn-lt"/>
                <a:ea typeface="+mn-ea"/>
                <a:cs typeface="+mn-cs"/>
              </a:rPr>
              <a:t>plus </a:t>
            </a:r>
            <a:r>
              <a:rPr lang="en-US" sz="1200" b="0" i="0" u="none" strike="noStrike" kern="1200" baseline="0" dirty="0" smtClean="0">
                <a:solidFill>
                  <a:schemeClr val="tx1"/>
                </a:solidFill>
                <a:latin typeface="+mn-lt"/>
                <a:ea typeface="+mn-ea"/>
                <a:cs typeface="+mn-cs"/>
              </a:rPr>
              <a:t>the increase in salaries payable. Salaries payable of $18,000 is reported as a liability in an accrual basis balance sheet.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Using T-accounts is a convenient approach for converting from cash to accrual accounting. The debit to salaries expense and credit to salaries payable must have been $156,000 to balance the salaries payable account.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806175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another example using T-accounts, assume that the amount of</a:t>
            </a:r>
            <a:r>
              <a:rPr lang="en-US" baseline="0" dirty="0" smtClean="0"/>
              <a:t> cash collected from customers during the year </a:t>
            </a:r>
            <a:r>
              <a:rPr lang="en-US" sz="1200" dirty="0" smtClean="0"/>
              <a:t>was $220,000, and you know that accounts receivable at the beginning of the year was $45,000 and $33,000 at the end of the year.</a:t>
            </a:r>
          </a:p>
          <a:p>
            <a:endParaRPr lang="en-US" sz="1200" dirty="0" smtClean="0"/>
          </a:p>
          <a:p>
            <a:r>
              <a:rPr lang="en-US" sz="1200" dirty="0" smtClean="0"/>
              <a:t>You</a:t>
            </a:r>
            <a:r>
              <a:rPr lang="en-US" sz="1200" baseline="0" dirty="0" smtClean="0"/>
              <a:t> can use T-accounts to determine that sales revenue for the year must have been $208,000, the necessary debit to accounts receivable, and credit sales to sales revenue to balance the accounts receivable account.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54567505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2–19 Converting Cash Basis to Accrual Basis </a:t>
            </a:r>
            <a:r>
              <a:rPr lang="en-US" dirty="0" smtClean="0"/>
              <a:t>Income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This illustration summarizes the adjustments required while converting from cash basis net income to </a:t>
            </a:r>
            <a:r>
              <a:rPr lang="en-US" sz="1200" b="0" i="0" u="none" strike="noStrike" kern="1200" baseline="0" dirty="0">
                <a:solidFill>
                  <a:schemeClr val="tx1"/>
                </a:solidFill>
                <a:latin typeface="+mn-lt"/>
                <a:ea typeface="+mn-ea"/>
                <a:cs typeface="+mn-cs"/>
              </a:rPr>
              <a:t>accrual basis net income.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such, we add increases and deduct decreases in assets. Conversely, we add decreases and deduct increases in accrued liabilities</a:t>
            </a:r>
            <a:r>
              <a:rPr lang="en-IN" sz="1200" b="0" i="0" u="none" strike="noStrike" kern="1200" baseline="0" dirty="0" smtClean="0">
                <a:solidFill>
                  <a:schemeClr val="tx1"/>
                </a:solidFill>
                <a:latin typeface="+mn-lt"/>
                <a:ea typeface="+mn-ea"/>
                <a:cs typeface="+mn-cs"/>
              </a:rPr>
              <a: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33523375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96</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388430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worksheet </a:t>
            </a:r>
            <a:r>
              <a:rPr lang="en-US" sz="1200" b="0" i="0" u="none" strike="noStrike" kern="1200" baseline="0" dirty="0">
                <a:solidFill>
                  <a:schemeClr val="tx1"/>
                </a:solidFill>
                <a:latin typeface="+mn-lt"/>
                <a:ea typeface="+mn-ea"/>
                <a:cs typeface="+mn-cs"/>
              </a:rPr>
              <a:t>often is used to organize the accounting information needed to prepare adjusting and closing entries and the financial statements</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first step is to enter account titles in column A and the unadjusted account balances in columns B and C.</a:t>
            </a:r>
          </a:p>
          <a:p>
            <a:r>
              <a:rPr lang="en-US" sz="1200" b="0" i="0" u="none" strike="noStrike" kern="1200" baseline="0" dirty="0">
                <a:solidFill>
                  <a:schemeClr val="tx1"/>
                </a:solidFill>
                <a:latin typeface="+mn-lt"/>
                <a:ea typeface="+mn-ea"/>
                <a:cs typeface="+mn-cs"/>
              </a:rPr>
              <a:t>The second step is to determine end-of-period adjusting entries and enter them in columns E and G.</a:t>
            </a:r>
          </a:p>
          <a:p>
            <a:r>
              <a:rPr lang="en-US" sz="1200" b="0" i="0" u="none" strike="noStrike" kern="1200" baseline="0" dirty="0">
                <a:solidFill>
                  <a:schemeClr val="tx1"/>
                </a:solidFill>
                <a:latin typeface="+mn-lt"/>
                <a:ea typeface="+mn-ea"/>
                <a:cs typeface="+mn-cs"/>
              </a:rPr>
              <a:t>The third step adds or deducts the effects of the adjusting entries on the account balances.</a:t>
            </a:r>
          </a:p>
          <a:p>
            <a:r>
              <a:rPr lang="en-US" sz="1200" b="0" i="0" u="none" strike="noStrike" kern="1200" baseline="0" dirty="0">
                <a:solidFill>
                  <a:schemeClr val="tx1"/>
                </a:solidFill>
                <a:latin typeface="+mn-lt"/>
                <a:ea typeface="+mn-ea"/>
                <a:cs typeface="+mn-cs"/>
              </a:rPr>
              <a:t>The fourth step is to transfer the temporary retained earnings account balances to columns J and K.</a:t>
            </a:r>
          </a:p>
          <a:p>
            <a:r>
              <a:rPr lang="en-US" sz="1200" b="0" i="0" u="none" strike="noStrike" kern="1200" baseline="0" dirty="0">
                <a:solidFill>
                  <a:schemeClr val="tx1"/>
                </a:solidFill>
                <a:latin typeface="+mn-lt"/>
                <a:ea typeface="+mn-ea"/>
                <a:cs typeface="+mn-cs"/>
              </a:rPr>
              <a:t>The fifth step is to transfer the balances in the permanent accounts to columns L and 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2A-1</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28255772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Accountants </a:t>
            </a:r>
            <a:r>
              <a:rPr lang="en-IN" sz="1200" b="0" i="0" u="none" strike="noStrike" kern="1200" baseline="0" dirty="0">
                <a:solidFill>
                  <a:schemeClr val="tx1"/>
                </a:solidFill>
                <a:latin typeface="+mn-lt"/>
                <a:ea typeface="+mn-ea"/>
                <a:cs typeface="+mn-cs"/>
              </a:rPr>
              <a:t>sometimes use optional entries called </a:t>
            </a:r>
            <a:r>
              <a:rPr lang="en-IN" sz="1200" b="1" i="0" u="none" strike="noStrike" kern="1200" baseline="0" dirty="0">
                <a:solidFill>
                  <a:schemeClr val="tx1"/>
                </a:solidFill>
                <a:latin typeface="+mn-lt"/>
                <a:ea typeface="+mn-ea"/>
                <a:cs typeface="+mn-cs"/>
              </a:rPr>
              <a:t>reversing entries</a:t>
            </a:r>
            <a:r>
              <a:rPr lang="en-IN" sz="1200" b="0" i="0" u="none" strike="noStrike" kern="1200" baseline="0" dirty="0">
                <a:solidFill>
                  <a:schemeClr val="tx1"/>
                </a:solidFill>
                <a:latin typeface="+mn-lt"/>
                <a:ea typeface="+mn-ea"/>
                <a:cs typeface="+mn-cs"/>
              </a:rPr>
              <a:t> at the beginning of a reporting period to remove the effects of some of the adjusting entries recorded at the end of the previous reporting period. The sole purpose of these entries is to simplify journal entries recorded </a:t>
            </a:r>
            <a:r>
              <a:rPr lang="en-US" sz="1200" b="0" i="0" u="none" strike="noStrike" kern="1200" baseline="0" dirty="0">
                <a:solidFill>
                  <a:schemeClr val="tx1"/>
                </a:solidFill>
                <a:latin typeface="+mn-lt"/>
                <a:ea typeface="+mn-ea"/>
                <a:cs typeface="+mn-cs"/>
              </a:rPr>
              <a:t>during the new period. They</a:t>
            </a:r>
            <a:r>
              <a:rPr lang="en-IN" sz="1200" b="0" i="0" u="none" strike="noStrike" kern="1200" baseline="0" dirty="0">
                <a:solidFill>
                  <a:schemeClr val="tx1"/>
                </a:solidFill>
                <a:latin typeface="+mn-lt"/>
                <a:ea typeface="+mn-ea"/>
                <a:cs typeface="+mn-cs"/>
              </a:rPr>
              <a:t> are used most often with accruals.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the adjusting entry for accrued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recorded at the end of July </a:t>
            </a:r>
            <a:r>
              <a:rPr lang="en-US" sz="1200" b="0" i="0" u="none" strike="noStrike" kern="1200" baseline="0" dirty="0" smtClean="0">
                <a:solidFill>
                  <a:schemeClr val="tx1"/>
                </a:solidFill>
                <a:latin typeface="+mn-lt"/>
                <a:ea typeface="+mn-ea"/>
                <a:cs typeface="+mn-cs"/>
              </a:rPr>
              <a:t>2018 </a:t>
            </a:r>
            <a:r>
              <a:rPr lang="en-US" sz="1200" b="0" i="0" u="none" strike="noStrike" kern="1200" baseline="0" dirty="0">
                <a:solidFill>
                  <a:schemeClr val="tx1"/>
                </a:solidFill>
                <a:latin typeface="+mn-lt"/>
                <a:ea typeface="+mn-ea"/>
                <a:cs typeface="+mn-cs"/>
              </a:rPr>
              <a:t>for the Dress Right Clothing Corporation was a debit to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expense and a credit to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payable.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if reversing entries are not used, when the salaries actually are paid in August, the accountant needs to remember to debit </a:t>
            </a:r>
            <a:r>
              <a:rPr lang="en-IN" sz="1200" b="0" i="0" u="none" strike="noStrike" kern="1200" baseline="0" dirty="0" smtClean="0">
                <a:solidFill>
                  <a:schemeClr val="tx1"/>
                </a:solidFill>
                <a:latin typeface="+mn-lt"/>
                <a:ea typeface="+mn-ea"/>
                <a:cs typeface="+mn-cs"/>
              </a:rPr>
              <a:t>salaries </a:t>
            </a:r>
            <a:r>
              <a:rPr lang="en-IN" sz="1200" b="0" i="0" u="none" strike="noStrike" kern="1200" baseline="0" dirty="0">
                <a:solidFill>
                  <a:schemeClr val="tx1"/>
                </a:solidFill>
                <a:latin typeface="+mn-lt"/>
                <a:ea typeface="+mn-ea"/>
                <a:cs typeface="+mn-cs"/>
              </a:rPr>
              <a:t>payable instead of </a:t>
            </a:r>
            <a:r>
              <a:rPr lang="en-IN" sz="1200" b="0" i="0" u="none" strike="noStrike" kern="1200" baseline="0" dirty="0" smtClean="0">
                <a:solidFill>
                  <a:schemeClr val="tx1"/>
                </a:solidFill>
                <a:latin typeface="+mn-lt"/>
                <a:ea typeface="+mn-ea"/>
                <a:cs typeface="+mn-cs"/>
              </a:rPr>
              <a:t>salaries </a:t>
            </a:r>
            <a:r>
              <a:rPr lang="en-IN" sz="1200" b="0" i="0" u="none" strike="noStrike" kern="1200" baseline="0" dirty="0">
                <a:solidFill>
                  <a:schemeClr val="tx1"/>
                </a:solidFill>
                <a:latin typeface="+mn-lt"/>
                <a:ea typeface="+mn-ea"/>
                <a:cs typeface="+mn-cs"/>
              </a:rPr>
              <a:t>expense</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account balances before and after salary payment can be seen with the use of these </a:t>
            </a:r>
            <a:r>
              <a:rPr lang="en-US" sz="1200" b="0" i="0" u="none" strike="noStrike" kern="1200" baseline="0" dirty="0">
                <a:solidFill>
                  <a:schemeClr val="tx1"/>
                </a:solidFill>
                <a:latin typeface="+mn-lt"/>
                <a:ea typeface="+mn-ea"/>
                <a:cs typeface="+mn-cs"/>
              </a:rPr>
              <a:t>T-accounts.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95652579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accountant for Dress Right employs reversing entries, the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payable account is reduced to zero and the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expense account is reduced by $5,500. When salaries actually are paid in August, the debit is to </a:t>
            </a:r>
            <a:r>
              <a:rPr lang="en-US" sz="1200" b="0" i="0" u="none" strike="noStrike" kern="1200" baseline="0" dirty="0" smtClean="0">
                <a:solidFill>
                  <a:schemeClr val="tx1"/>
                </a:solidFill>
                <a:latin typeface="+mn-lt"/>
                <a:ea typeface="+mn-ea"/>
                <a:cs typeface="+mn-cs"/>
              </a:rPr>
              <a:t>salaries </a:t>
            </a:r>
            <a:r>
              <a:rPr lang="en-US" sz="1200" b="0" i="0" u="none" strike="noStrike" kern="1200" baseline="0" dirty="0">
                <a:solidFill>
                  <a:schemeClr val="tx1"/>
                </a:solidFill>
                <a:latin typeface="+mn-lt"/>
                <a:ea typeface="+mn-ea"/>
                <a:cs typeface="+mn-cs"/>
              </a:rPr>
              <a:t>expense, thus increasing the account by $5,500.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can see that balances in the accounts after cash payment is made are identical. The use of reversing entries for accruals, which is optional, simply allows cash payments or cash receipts to be entered directly into the temporary expense or revenue accounts without regard to the accruals recorded at the end of the previous period.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3225426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7" y="1458913"/>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259174"/>
            <a:ext cx="8013600" cy="5243227"/>
          </a:xfrm>
          <a:prstGeom prst="rect">
            <a:avLst/>
          </a:prstGeom>
        </p:spPr>
        <p:txBody>
          <a:bodyPr rtlCol="0">
            <a:normAutofit/>
          </a:bodyPr>
          <a:lst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a:lvl1pPr>
            <a:lvl2pPr marL="857250" marR="0" indent="-4000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lvl2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mn-lt"/>
              </a:rPr>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mn-lt"/>
              </a:rPr>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461681736"/>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 y="128299"/>
            <a:ext cx="9143245" cy="6857434"/>
          </a:xfrm>
          <a:prstGeom prst="rect">
            <a:avLst/>
          </a:prstGeom>
        </p:spPr>
      </p:pic>
      <p:sp>
        <p:nvSpPr>
          <p:cNvPr id="3" name="Content Placeholder 2"/>
          <p:cNvSpPr>
            <a:spLocks noGrp="1"/>
          </p:cNvSpPr>
          <p:nvPr>
            <p:ph idx="1"/>
          </p:nvPr>
        </p:nvSpPr>
        <p:spPr>
          <a:xfrm>
            <a:off x="628650" y="1690689"/>
            <a:ext cx="7886700" cy="4637086"/>
          </a:xfrm>
        </p:spPr>
        <p:txBody>
          <a:bodyPr/>
          <a:lstStyle>
            <a:lvl1pPr>
              <a:defRPr sz="3200"/>
            </a:lvl1pPr>
            <a:lvl2pPr marL="798513" indent="-341313">
              <a:buFont typeface="Calibri" panose="020F0502020204030204" pitchFamily="34" charset="0"/>
              <a:buChar char="—"/>
              <a:defRPr sz="3000"/>
            </a:lvl2pPr>
            <a:lvl3pPr>
              <a:defRPr sz="2800"/>
            </a:lvl3pPr>
            <a:lvl4pPr marL="1600200" indent="-228600">
              <a:buFont typeface="Calibri" panose="020F0502020204030204" pitchFamily="34" charset="0"/>
              <a:buChar char="—"/>
              <a:defRPr sz="26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Title 1"/>
          <p:cNvSpPr>
            <a:spLocks noGrp="1"/>
          </p:cNvSpPr>
          <p:nvPr>
            <p:ph type="title"/>
          </p:nvPr>
        </p:nvSpPr>
        <p:spPr>
          <a:xfrm>
            <a:off x="628650" y="365126"/>
            <a:ext cx="7886700" cy="1325563"/>
          </a:xfrm>
        </p:spPr>
        <p:txBody>
          <a:bodyPr>
            <a:normAutofit/>
          </a:bodyPr>
          <a:lstStyle>
            <a:lvl1pPr algn="ctr">
              <a:defRPr sz="3200" b="1">
                <a:solidFill>
                  <a:srgbClr val="0072A2"/>
                </a:solidFill>
                <a:latin typeface="Calibri" panose="020F0502020204030204" pitchFamily="34" charset="0"/>
                <a:cs typeface="Calibri" panose="020F0502020204030204" pitchFamily="34" charset="0"/>
              </a:defRPr>
            </a:lvl1pPr>
          </a:lstStyle>
          <a:p>
            <a:r>
              <a:rPr lang="en-US" dirty="0"/>
              <a:t>Click to edit Master title style</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4"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599098576"/>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cept Chec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effectLst/>
                <a:latin typeface="+mn-lt"/>
                <a:ea typeface="Adobe Fan Heiti Std B" pitchFamily="34" charset="-128"/>
              </a:defRPr>
            </a:lvl1pPr>
          </a:lstStyle>
          <a:p>
            <a:pPr lvl="0"/>
            <a:r>
              <a:rPr lang="en-US" altLang="en-US" dirty="0"/>
              <a:t>Concept </a:t>
            </a:r>
            <a:r>
              <a:rPr lang="en-US" altLang="en-US" dirty="0" smtClean="0"/>
              <a:t>Check</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820178222"/>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cSld>
  <p:clrMap bg1="lt1" tx1="dk1" bg2="lt2" tx2="dk2" accent1="accent1" accent2="accent2" accent3="accent3" accent4="accent4" accent5="accent5" accent6="accent6" hlink="hlink" folHlink="folHlink"/>
  <p:sldLayoutIdLst>
    <p:sldLayoutId id="2147483662" r:id="rId1"/>
    <p:sldLayoutId id="2147483665" r:id="rId2"/>
    <p:sldLayoutId id="2147483653" r:id="rId3"/>
    <p:sldLayoutId id="2147483666" r:id="rId4"/>
    <p:sldLayoutId id="2147483683" r:id="rId5"/>
  </p:sldLayoutIdLst>
  <p:timing>
    <p:tnLst>
      <p:par>
        <p:cTn xmlns:p14="http://schemas.microsoft.com/office/powerpoint/2010/main" id="1" dur="indefinite" restart="never" nodeType="tmRoot"/>
      </p:par>
    </p:tnLst>
  </p:timing>
  <p:hf sldNum="0" hd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798513" indent="-341313"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10.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 Id="rId3" Type="http://schemas.openxmlformats.org/officeDocument/2006/relationships/image" Target="../media/image11.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dirty="0"/>
              <a:t>Chapter 2</a:t>
            </a:r>
          </a:p>
        </p:txBody>
      </p:sp>
      <p:sp>
        <p:nvSpPr>
          <p:cNvPr id="16386" name="Text Placeholder 3"/>
          <p:cNvSpPr>
            <a:spLocks noGrp="1"/>
          </p:cNvSpPr>
          <p:nvPr>
            <p:ph type="body" sz="quarter" idx="10"/>
          </p:nvPr>
        </p:nvSpPr>
        <p:spPr/>
        <p:txBody>
          <a:bodyPr/>
          <a:lstStyle/>
          <a:p>
            <a:r>
              <a:rPr lang="en-IN" dirty="0"/>
              <a:t>Review of the Accounting Process</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38138" indent="-338138">
              <a:buNone/>
            </a:pPr>
            <a:r>
              <a:rPr lang="en-IN" sz="2600" dirty="0"/>
              <a:t>7.</a:t>
            </a:r>
            <a:r>
              <a:rPr lang="en-IN" sz="2600" b="1" dirty="0"/>
              <a:t> </a:t>
            </a:r>
            <a:r>
              <a:rPr lang="en-IN" sz="2600" b="1" dirty="0">
                <a:solidFill>
                  <a:srgbClr val="EC008C"/>
                </a:solidFill>
              </a:rPr>
              <a:t>$1,000 </a:t>
            </a:r>
            <a:r>
              <a:rPr lang="en-IN" sz="2600" dirty="0"/>
              <a:t>was paid on account to the supplies vendor.</a:t>
            </a:r>
          </a:p>
          <a:p>
            <a:pPr marL="338138" indent="-338138">
              <a:buNone/>
            </a:pPr>
            <a:endParaRPr lang="en-IN" sz="2800" dirty="0"/>
          </a:p>
          <a:p>
            <a:pPr marL="338138" indent="-338138">
              <a:buNone/>
            </a:pPr>
            <a:endParaRPr lang="en-IN" sz="2800" dirty="0"/>
          </a:p>
          <a:p>
            <a:pPr marL="338138" indent="-338138">
              <a:buNone/>
            </a:pPr>
            <a:endParaRPr lang="en-IN" sz="2800" dirty="0"/>
          </a:p>
          <a:p>
            <a:pPr marL="338138" indent="-338138">
              <a:buNone/>
            </a:pPr>
            <a:endParaRPr lang="en-IN" sz="2800" dirty="0"/>
          </a:p>
          <a:p>
            <a:pPr marL="338138" indent="0">
              <a:buNone/>
            </a:pPr>
            <a:r>
              <a:rPr lang="en-IN" sz="2600" dirty="0"/>
              <a:t>This transaction causes assets and liabilities to decrease.</a:t>
            </a:r>
            <a:endParaRPr lang="en-US" sz="2600" dirty="0"/>
          </a:p>
        </p:txBody>
      </p:sp>
      <p:sp>
        <p:nvSpPr>
          <p:cNvPr id="10" name="Title 1"/>
          <p:cNvSpPr>
            <a:spLocks noGrp="1"/>
          </p:cNvSpPr>
          <p:nvPr>
            <p:ph type="title"/>
          </p:nvPr>
        </p:nvSpPr>
        <p:spPr/>
        <p:txBody>
          <a:bodyPr/>
          <a:lstStyle/>
          <a:p>
            <a:r>
              <a:rPr lang="en-IN" dirty="0">
                <a:ea typeface="Adobe Fan Heiti Std B"/>
                <a:cs typeface="Adobe Fan Heiti Std B"/>
              </a:rPr>
              <a:t>Accounting Equation—Transaction Analysis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Rectangle 13"/>
          <p:cNvSpPr/>
          <p:nvPr/>
        </p:nvSpPr>
        <p:spPr>
          <a:xfrm>
            <a:off x="1082344" y="2424298"/>
            <a:ext cx="7100173" cy="165948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9" name="Rectangle 8"/>
          <p:cNvSpPr/>
          <p:nvPr/>
        </p:nvSpPr>
        <p:spPr>
          <a:xfrm>
            <a:off x="996832" y="3021611"/>
            <a:ext cx="1589919"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2"/>
                </a:solidFill>
              </a:rPr>
              <a:t>− </a:t>
            </a:r>
            <a:r>
              <a:rPr lang="en-US" sz="2600" b="1" dirty="0">
                <a:solidFill>
                  <a:srgbClr val="EC008C"/>
                </a:solidFill>
              </a:rPr>
              <a:t>$1,000 </a:t>
            </a:r>
          </a:p>
          <a:p>
            <a:pPr algn="ctr"/>
            <a:r>
              <a:rPr lang="en-US" sz="2600" dirty="0">
                <a:solidFill>
                  <a:schemeClr val="tx2"/>
                </a:solidFill>
              </a:rPr>
              <a:t>(Cash)</a:t>
            </a:r>
          </a:p>
        </p:txBody>
      </p:sp>
      <p:sp>
        <p:nvSpPr>
          <p:cNvPr id="11" name="Rectangle 10"/>
          <p:cNvSpPr/>
          <p:nvPr/>
        </p:nvSpPr>
        <p:spPr>
          <a:xfrm>
            <a:off x="2465638" y="2967268"/>
            <a:ext cx="3756647"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2"/>
                </a:solidFill>
              </a:rPr>
              <a:t>− </a:t>
            </a:r>
            <a:r>
              <a:rPr lang="en-US" sz="2600" b="1" dirty="0">
                <a:solidFill>
                  <a:srgbClr val="EC008C"/>
                </a:solidFill>
              </a:rPr>
              <a:t>$1,000 </a:t>
            </a:r>
          </a:p>
          <a:p>
            <a:pPr algn="ctr"/>
            <a:r>
              <a:rPr lang="en-US" sz="2600" dirty="0">
                <a:solidFill>
                  <a:schemeClr val="tx2"/>
                </a:solidFill>
              </a:rPr>
              <a:t>(Accounts payable)</a:t>
            </a:r>
          </a:p>
        </p:txBody>
      </p:sp>
      <p:sp>
        <p:nvSpPr>
          <p:cNvPr id="12" name="Rectangle 11"/>
          <p:cNvSpPr/>
          <p:nvPr/>
        </p:nvSpPr>
        <p:spPr>
          <a:xfrm>
            <a:off x="870371" y="2540693"/>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33455195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animBg="1"/>
      <p:bldP spid="9" grpId="0"/>
      <p:bldP spid="11"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600" dirty="0" smtClean="0"/>
              <a:t>Contain a group of subsidiary accounts associated with a particular general ledger control accounts</a:t>
            </a:r>
          </a:p>
          <a:p>
            <a:pPr lvl="1">
              <a:buFont typeface="Calibri"/>
              <a:buChar char="–"/>
            </a:pPr>
            <a:r>
              <a:rPr lang="en-US" sz="2400" dirty="0" smtClean="0"/>
              <a:t>Accounts receivable, accounts payable, property and equipment, investments</a:t>
            </a:r>
          </a:p>
          <a:p>
            <a:endParaRPr lang="en-US" sz="2600" dirty="0"/>
          </a:p>
          <a:p>
            <a:endParaRPr lang="en-US" sz="2600" dirty="0" smtClean="0"/>
          </a:p>
          <a:p>
            <a:endParaRPr lang="en-US" sz="2600" dirty="0"/>
          </a:p>
          <a:p>
            <a:endParaRPr lang="en-US" sz="2600" dirty="0"/>
          </a:p>
          <a:p>
            <a:endParaRPr lang="en-US" sz="2600" dirty="0" smtClean="0"/>
          </a:p>
          <a:p>
            <a:endParaRPr lang="en-US" sz="2600" dirty="0" smtClean="0"/>
          </a:p>
          <a:p>
            <a:endParaRPr lang="en-US" dirty="0"/>
          </a:p>
        </p:txBody>
      </p:sp>
      <p:sp>
        <p:nvSpPr>
          <p:cNvPr id="3" name="Title 2"/>
          <p:cNvSpPr>
            <a:spLocks noGrp="1"/>
          </p:cNvSpPr>
          <p:nvPr>
            <p:ph type="title"/>
          </p:nvPr>
        </p:nvSpPr>
        <p:spPr/>
        <p:txBody>
          <a:bodyPr/>
          <a:lstStyle/>
          <a:p>
            <a:r>
              <a:rPr lang="en-US" dirty="0"/>
              <a:t>Subsidiary Ledger and Control Account Example</a:t>
            </a:r>
          </a:p>
        </p:txBody>
      </p:sp>
      <p:sp>
        <p:nvSpPr>
          <p:cNvPr id="7"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graphicFrame>
        <p:nvGraphicFramePr>
          <p:cNvPr id="5" name="Table 4"/>
          <p:cNvGraphicFramePr>
            <a:graphicFrameLocks noGrp="1"/>
          </p:cNvGraphicFramePr>
          <p:nvPr>
            <p:extLst>
              <p:ext uri="{D42A27DB-BD31-4B8C-83A1-F6EECF244321}">
                <p14:modId xmlns:p14="http://schemas.microsoft.com/office/powerpoint/2010/main" val="1835409344"/>
              </p:ext>
            </p:extLst>
          </p:nvPr>
        </p:nvGraphicFramePr>
        <p:xfrm>
          <a:off x="1677595" y="3483451"/>
          <a:ext cx="3656405" cy="1310640"/>
        </p:xfrm>
        <a:graphic>
          <a:graphicData uri="http://schemas.openxmlformats.org/drawingml/2006/table">
            <a:tbl>
              <a:tblPr firstRow="1" bandRow="1">
                <a:tableStyleId>{2D5ABB26-0587-4C30-8999-92F81FD0307C}</a:tableStyleId>
              </a:tblPr>
              <a:tblGrid>
                <a:gridCol w="1884166">
                  <a:extLst>
                    <a:ext uri="{9D8B030D-6E8A-4147-A177-3AD203B41FA5}">
                      <a16:colId xmlns="" xmlns:a16="http://schemas.microsoft.com/office/drawing/2014/main" val="20000"/>
                    </a:ext>
                  </a:extLst>
                </a:gridCol>
                <a:gridCol w="1772239">
                  <a:extLst>
                    <a:ext uri="{9D8B030D-6E8A-4147-A177-3AD203B41FA5}">
                      <a16:colId xmlns="" xmlns:a16="http://schemas.microsoft.com/office/drawing/2014/main" val="20001"/>
                    </a:ext>
                  </a:extLst>
                </a:gridCol>
              </a:tblGrid>
              <a:tr h="296252">
                <a:tc gridSpan="2">
                  <a:txBody>
                    <a:bodyPr/>
                    <a:lstStyle/>
                    <a:p>
                      <a:pPr algn="ctr"/>
                      <a:r>
                        <a:rPr lang="en-US" sz="1600" b="1" dirty="0"/>
                        <a:t>General Ledger</a:t>
                      </a:r>
                    </a:p>
                    <a:p>
                      <a:pPr algn="l"/>
                      <a:r>
                        <a:rPr lang="en-US" sz="1600" dirty="0"/>
                        <a:t>                  Accounts Receivable        110</a:t>
                      </a:r>
                    </a:p>
                  </a:txBody>
                  <a:tcPr>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 xmlns:a16="http://schemas.microsoft.com/office/drawing/2014/main" val="10000"/>
                  </a:ext>
                </a:extLst>
              </a:tr>
              <a:tr h="187107">
                <a:tc>
                  <a:txBody>
                    <a:bodyPr/>
                    <a:lstStyle/>
                    <a:p>
                      <a:r>
                        <a:rPr lang="en-US" sz="1400" dirty="0"/>
                        <a:t>July 31 Balance    2,000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r h="187107">
                <a:tc>
                  <a:txBody>
                    <a:bodyPr/>
                    <a:lstStyle/>
                    <a:p>
                      <a:r>
                        <a:rPr lang="en-US" sz="1400" dirty="0"/>
                        <a:t>Aug. 31 SJ1           </a:t>
                      </a:r>
                      <a:r>
                        <a:rPr lang="en-US" sz="1400" b="1" dirty="0">
                          <a:solidFill>
                            <a:srgbClr val="C00000"/>
                          </a:solidFill>
                        </a:rPr>
                        <a:t>3,295</a:t>
                      </a:r>
                    </a:p>
                  </a:txBody>
                  <a:tcPr>
                    <a:lnR w="12700" cap="flat" cmpd="sng" algn="ctr">
                      <a:solidFill>
                        <a:schemeClr val="tx1"/>
                      </a:solidFill>
                      <a:prstDash val="solid"/>
                      <a:round/>
                      <a:headEnd type="none" w="med" len="med"/>
                      <a:tailEnd type="none" w="med" len="med"/>
                    </a:lnR>
                  </a:tcPr>
                </a:tc>
                <a:tc>
                  <a:txBody>
                    <a:bodyPr/>
                    <a:lstStyle/>
                    <a:p>
                      <a:endParaRPr lang="en-US" dirty="0"/>
                    </a:p>
                  </a:txBody>
                  <a:tcPr>
                    <a:lnL w="12700" cap="flat" cmpd="sng" algn="ctr">
                      <a:solidFill>
                        <a:schemeClr val="tx1"/>
                      </a:solidFill>
                      <a:prstDash val="solid"/>
                      <a:round/>
                      <a:headEnd type="none" w="med" len="med"/>
                      <a:tailEnd type="none" w="med" len="med"/>
                    </a:lnL>
                  </a:tcPr>
                </a:tc>
                <a:extLst>
                  <a:ext uri="{0D108BD9-81ED-4DB2-BD59-A6C34878D82A}">
                    <a16:rowId xmlns="" xmlns:a16="http://schemas.microsoft.com/office/drawing/2014/main" val="10002"/>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370066857"/>
              </p:ext>
            </p:extLst>
          </p:nvPr>
        </p:nvGraphicFramePr>
        <p:xfrm>
          <a:off x="915595" y="5303519"/>
          <a:ext cx="5164694" cy="944880"/>
        </p:xfrm>
        <a:graphic>
          <a:graphicData uri="http://schemas.openxmlformats.org/drawingml/2006/table">
            <a:tbl>
              <a:tblPr firstRow="1" bandRow="1">
                <a:tableStyleId>{2D5ABB26-0587-4C30-8999-92F81FD0307C}</a:tableStyleId>
              </a:tblPr>
              <a:tblGrid>
                <a:gridCol w="2661396">
                  <a:extLst>
                    <a:ext uri="{9D8B030D-6E8A-4147-A177-3AD203B41FA5}">
                      <a16:colId xmlns="" xmlns:a16="http://schemas.microsoft.com/office/drawing/2014/main" val="20000"/>
                    </a:ext>
                  </a:extLst>
                </a:gridCol>
                <a:gridCol w="2503298">
                  <a:extLst>
                    <a:ext uri="{9D8B030D-6E8A-4147-A177-3AD203B41FA5}">
                      <a16:colId xmlns="" xmlns:a16="http://schemas.microsoft.com/office/drawing/2014/main" val="20001"/>
                    </a:ext>
                  </a:extLst>
                </a:gridCol>
              </a:tblGrid>
              <a:tr h="403594">
                <a:tc gridSpan="2">
                  <a:txBody>
                    <a:bodyPr/>
                    <a:lstStyle/>
                    <a:p>
                      <a:pPr algn="ctr"/>
                      <a:r>
                        <a:rPr lang="en-US" sz="1600" b="1" dirty="0"/>
                        <a:t>Accounts Receivable Subsidiary Ledger</a:t>
                      </a:r>
                    </a:p>
                    <a:p>
                      <a:pPr algn="l"/>
                      <a:r>
                        <a:rPr lang="en-US" sz="1600" dirty="0"/>
                        <a:t>                                     </a:t>
                      </a:r>
                      <a:r>
                        <a:rPr lang="en-US" sz="1600" dirty="0" smtClean="0"/>
                        <a:t>Leland </a:t>
                      </a:r>
                      <a:r>
                        <a:rPr lang="en-US" sz="1600" dirty="0"/>
                        <a:t>High School                           </a:t>
                      </a:r>
                      <a:r>
                        <a:rPr lang="en-US" sz="1600" b="1" dirty="0">
                          <a:solidFill>
                            <a:srgbClr val="C00000"/>
                          </a:solidFill>
                        </a:rPr>
                        <a:t>801</a:t>
                      </a:r>
                    </a:p>
                  </a:txBody>
                  <a:tcPr>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 xmlns:a16="http://schemas.microsoft.com/office/drawing/2014/main" val="10000"/>
                  </a:ext>
                </a:extLst>
              </a:tr>
              <a:tr h="2549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August 5 SJ1                            </a:t>
                      </a:r>
                      <a:r>
                        <a:rPr lang="en-US" sz="1400" b="1" dirty="0">
                          <a:solidFill>
                            <a:srgbClr val="C00000"/>
                          </a:solidFill>
                        </a:rPr>
                        <a:t>1,500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bl>
          </a:graphicData>
        </a:graphic>
      </p:graphicFrame>
      <p:sp>
        <p:nvSpPr>
          <p:cNvPr id="9" name="Rectangle 8"/>
          <p:cNvSpPr/>
          <p:nvPr/>
        </p:nvSpPr>
        <p:spPr>
          <a:xfrm>
            <a:off x="6448745" y="2968393"/>
            <a:ext cx="2337628" cy="492443"/>
          </a:xfrm>
          <a:prstGeom prst="rect">
            <a:avLst/>
          </a:prstGeom>
        </p:spPr>
        <p:txBody>
          <a:bodyPr wrap="none">
            <a:spAutoFit/>
          </a:bodyPr>
          <a:lstStyle/>
          <a:p>
            <a:r>
              <a:rPr lang="en-US" sz="2600" dirty="0" smtClean="0">
                <a:latin typeface="+mn-lt"/>
                <a:cs typeface="Arial" panose="020B0604020202020204" pitchFamily="34" charset="0"/>
              </a:rPr>
              <a:t>Control account</a:t>
            </a:r>
            <a:endParaRPr lang="en-US" sz="2600" dirty="0">
              <a:latin typeface="+mn-lt"/>
              <a:cs typeface="Arial" panose="020B0604020202020204" pitchFamily="34" charset="0"/>
            </a:endParaRPr>
          </a:p>
        </p:txBody>
      </p:sp>
      <p:sp>
        <p:nvSpPr>
          <p:cNvPr id="12" name="Rectangle 11"/>
          <p:cNvSpPr/>
          <p:nvPr/>
        </p:nvSpPr>
        <p:spPr>
          <a:xfrm>
            <a:off x="6367235" y="4886250"/>
            <a:ext cx="2718362" cy="492443"/>
          </a:xfrm>
          <a:prstGeom prst="rect">
            <a:avLst/>
          </a:prstGeom>
        </p:spPr>
        <p:txBody>
          <a:bodyPr wrap="square">
            <a:spAutoFit/>
          </a:bodyPr>
          <a:lstStyle/>
          <a:p>
            <a:r>
              <a:rPr lang="en-US" sz="2600" smtClean="0">
                <a:latin typeface="+mn-lt"/>
                <a:cs typeface="Arial" panose="020B0604020202020204" pitchFamily="34" charset="0"/>
              </a:rPr>
              <a:t>Subsidiary </a:t>
            </a:r>
            <a:r>
              <a:rPr lang="en-US" sz="2600" dirty="0" smtClean="0">
                <a:latin typeface="+mn-lt"/>
                <a:cs typeface="Arial" panose="020B0604020202020204" pitchFamily="34" charset="0"/>
              </a:rPr>
              <a:t>account</a:t>
            </a:r>
            <a:endParaRPr lang="en-US" sz="2600" dirty="0">
              <a:latin typeface="+mn-lt"/>
              <a:cs typeface="Arial" panose="020B0604020202020204" pitchFamily="34" charset="0"/>
            </a:endParaRPr>
          </a:p>
        </p:txBody>
      </p:sp>
      <p:cxnSp>
        <p:nvCxnSpPr>
          <p:cNvPr id="13" name="Straight Arrow Connector 12"/>
          <p:cNvCxnSpPr/>
          <p:nvPr/>
        </p:nvCxnSpPr>
        <p:spPr>
          <a:xfrm flipV="1">
            <a:off x="4856230" y="5303519"/>
            <a:ext cx="1239982" cy="351559"/>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4572000" y="3404075"/>
            <a:ext cx="1605722" cy="391351"/>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0814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25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25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10" presetClass="entr" presetSubtype="0" fill="hold" grpId="0" nodeType="withEffect">
                                  <p:stCondLst>
                                    <p:cond delay="4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900"/>
                            </p:stCondLst>
                            <p:childTnLst>
                              <p:par>
                                <p:cTn id="22" presetID="22" presetClass="entr" presetSubtype="4"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310640"/>
            <a:ext cx="7886700" cy="5017135"/>
          </a:xfrm>
        </p:spPr>
        <p:txBody>
          <a:bodyPr/>
          <a:lstStyle/>
          <a:p>
            <a:r>
              <a:rPr lang="en-US" sz="2800" dirty="0" smtClean="0"/>
              <a:t>Used to capture the dual effect of repetitive transactions in debit/credit form </a:t>
            </a:r>
          </a:p>
          <a:p>
            <a:pPr lvl="1">
              <a:buFont typeface="Calibri"/>
              <a:buChar char="–"/>
            </a:pPr>
            <a:r>
              <a:rPr lang="en-US" sz="2200" dirty="0" smtClean="0"/>
              <a:t>Cash receipts journal, cash disbursements journal, sales journal, purchases journal</a:t>
            </a:r>
          </a:p>
          <a:p>
            <a:r>
              <a:rPr lang="en-US" sz="2800" dirty="0" smtClean="0"/>
              <a:t>Simplify </a:t>
            </a:r>
            <a:r>
              <a:rPr lang="en-US" sz="2800" dirty="0"/>
              <a:t>the recording </a:t>
            </a:r>
            <a:r>
              <a:rPr lang="en-US" sz="2800" dirty="0" smtClean="0"/>
              <a:t>process:</a:t>
            </a:r>
            <a:endParaRPr lang="en-US" sz="2800" dirty="0"/>
          </a:p>
          <a:p>
            <a:pPr marL="971550" lvl="1" indent="-514350">
              <a:buFont typeface="+mj-lt"/>
              <a:buAutoNum type="arabicPeriod"/>
            </a:pPr>
            <a:r>
              <a:rPr lang="en-US" sz="2400" dirty="0"/>
              <a:t>Journalizing is made </a:t>
            </a:r>
            <a:r>
              <a:rPr lang="en-US" sz="2400" b="1" dirty="0">
                <a:solidFill>
                  <a:srgbClr val="C00000"/>
                </a:solidFill>
              </a:rPr>
              <a:t>more efficient </a:t>
            </a:r>
            <a:r>
              <a:rPr lang="en-US" sz="2400" dirty="0"/>
              <a:t>through the use of specifically designed </a:t>
            </a:r>
            <a:r>
              <a:rPr lang="en-US" sz="2400" dirty="0" smtClean="0"/>
              <a:t>formats</a:t>
            </a:r>
            <a:endParaRPr lang="en-US" sz="2400" dirty="0"/>
          </a:p>
          <a:p>
            <a:pPr marL="971550" lvl="1" indent="-514350">
              <a:buFont typeface="+mj-lt"/>
              <a:buAutoNum type="arabicPeriod"/>
            </a:pPr>
            <a:r>
              <a:rPr lang="en-US" sz="2400" dirty="0"/>
              <a:t>Individual transactions are not posted to the general ledger accounts, they are accumulated and a summary posting is made </a:t>
            </a:r>
            <a:r>
              <a:rPr lang="en-US" sz="2400" dirty="0" smtClean="0"/>
              <a:t>periodically</a:t>
            </a:r>
            <a:endParaRPr lang="en-US" sz="2400" dirty="0"/>
          </a:p>
          <a:p>
            <a:pPr marL="971550" lvl="1" indent="-514350">
              <a:buFont typeface="+mj-lt"/>
              <a:buAutoNum type="arabicPeriod"/>
            </a:pPr>
            <a:r>
              <a:rPr lang="en-US" sz="2400" dirty="0"/>
              <a:t>Responsibility for recording entries for repetitive transactions is placed on </a:t>
            </a:r>
            <a:r>
              <a:rPr lang="en-US" sz="2400" b="1" dirty="0">
                <a:solidFill>
                  <a:srgbClr val="C00000"/>
                </a:solidFill>
              </a:rPr>
              <a:t>individuals with specialized </a:t>
            </a:r>
            <a:r>
              <a:rPr lang="en-US" sz="2400" b="1" dirty="0" smtClean="0">
                <a:solidFill>
                  <a:srgbClr val="C00000"/>
                </a:solidFill>
              </a:rPr>
              <a:t>training</a:t>
            </a:r>
            <a:endParaRPr lang="en-US" sz="2400" dirty="0"/>
          </a:p>
        </p:txBody>
      </p:sp>
      <p:sp>
        <p:nvSpPr>
          <p:cNvPr id="3" name="Title 2"/>
          <p:cNvSpPr>
            <a:spLocks noGrp="1"/>
          </p:cNvSpPr>
          <p:nvPr>
            <p:ph type="title"/>
          </p:nvPr>
        </p:nvSpPr>
        <p:spPr>
          <a:xfrm>
            <a:off x="628650" y="365126"/>
            <a:ext cx="7886700" cy="916319"/>
          </a:xfrm>
        </p:spPr>
        <p:txBody>
          <a:bodyPr/>
          <a:lstStyle/>
          <a:p>
            <a:r>
              <a:rPr lang="en-US" dirty="0"/>
              <a:t>Special </a:t>
            </a:r>
            <a:r>
              <a:rPr lang="en-US" dirty="0" smtClean="0"/>
              <a:t>Journals</a:t>
            </a:r>
            <a:endParaRPr lang="en-US" dirty="0"/>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spTree>
    <p:extLst>
      <p:ext uri="{BB962C8B-B14F-4D97-AF65-F5344CB8AC3E}">
        <p14:creationId xmlns:p14="http://schemas.microsoft.com/office/powerpoint/2010/main" val="15038381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dirty="0"/>
              <a:t>Purpose is to record all </a:t>
            </a:r>
            <a:r>
              <a:rPr lang="en-US" sz="2800" b="1" dirty="0">
                <a:solidFill>
                  <a:srgbClr val="C00000"/>
                </a:solidFill>
              </a:rPr>
              <a:t>credit </a:t>
            </a:r>
            <a:r>
              <a:rPr lang="en-US" sz="2800" b="1" dirty="0" smtClean="0">
                <a:solidFill>
                  <a:srgbClr val="C00000"/>
                </a:solidFill>
              </a:rPr>
              <a:t>sales</a:t>
            </a:r>
            <a:endParaRPr lang="en-US" sz="2800" dirty="0">
              <a:solidFill>
                <a:srgbClr val="C00000"/>
              </a:solidFill>
            </a:endParaRPr>
          </a:p>
          <a:p>
            <a:pPr lvl="1">
              <a:buFont typeface="Calibri"/>
              <a:buChar char="–"/>
            </a:pPr>
            <a:r>
              <a:rPr lang="en-US" sz="2800" dirty="0"/>
              <a:t>Cash sales are recorded in the cash receipts journal</a:t>
            </a:r>
          </a:p>
          <a:p>
            <a:r>
              <a:rPr lang="en-US" sz="2800" dirty="0"/>
              <a:t>Every entry has the </a:t>
            </a:r>
            <a:r>
              <a:rPr lang="en-US" sz="2800" b="1" dirty="0">
                <a:solidFill>
                  <a:srgbClr val="C00000"/>
                </a:solidFill>
              </a:rPr>
              <a:t>same </a:t>
            </a:r>
            <a:r>
              <a:rPr lang="en-US" sz="2800" b="1" dirty="0" smtClean="0">
                <a:solidFill>
                  <a:srgbClr val="C00000"/>
                </a:solidFill>
              </a:rPr>
              <a:t>effect</a:t>
            </a:r>
            <a:endParaRPr lang="en-US" sz="2800" dirty="0"/>
          </a:p>
          <a:p>
            <a:pPr lvl="1">
              <a:buFont typeface="Calibri"/>
              <a:buChar char="–"/>
            </a:pPr>
            <a:r>
              <a:rPr lang="en-US" sz="2800" dirty="0"/>
              <a:t>Accounts receivable control is debited</a:t>
            </a:r>
          </a:p>
          <a:p>
            <a:pPr lvl="1">
              <a:buFont typeface="Calibri"/>
              <a:buChar char="–"/>
            </a:pPr>
            <a:r>
              <a:rPr lang="en-US" sz="2800" dirty="0"/>
              <a:t>Sales revenue is credited</a:t>
            </a:r>
          </a:p>
          <a:p>
            <a:pPr lvl="1">
              <a:buFont typeface="Calibri"/>
              <a:buChar char="–"/>
            </a:pPr>
            <a:r>
              <a:rPr lang="en-US" sz="2800" dirty="0"/>
              <a:t>Only one column needed</a:t>
            </a:r>
          </a:p>
          <a:p>
            <a:r>
              <a:rPr lang="en-US" sz="2800" dirty="0"/>
              <a:t>Other columns have information needed for the </a:t>
            </a:r>
            <a:r>
              <a:rPr lang="en-US" sz="2800" b="1" dirty="0">
                <a:solidFill>
                  <a:srgbClr val="C00000"/>
                </a:solidFill>
              </a:rPr>
              <a:t>accounts receivable subsidiary </a:t>
            </a:r>
            <a:r>
              <a:rPr lang="en-US" sz="2800" b="1" dirty="0" smtClean="0">
                <a:solidFill>
                  <a:srgbClr val="C00000"/>
                </a:solidFill>
              </a:rPr>
              <a:t>ledger</a:t>
            </a:r>
            <a:endParaRPr lang="en-US" sz="2800" dirty="0">
              <a:solidFill>
                <a:srgbClr val="C00000"/>
              </a:solidFill>
            </a:endParaRPr>
          </a:p>
        </p:txBody>
      </p:sp>
      <p:sp>
        <p:nvSpPr>
          <p:cNvPr id="3" name="Title 2"/>
          <p:cNvSpPr>
            <a:spLocks noGrp="1"/>
          </p:cNvSpPr>
          <p:nvPr>
            <p:ph type="title"/>
          </p:nvPr>
        </p:nvSpPr>
        <p:spPr/>
        <p:txBody>
          <a:bodyPr/>
          <a:lstStyle/>
          <a:p>
            <a:r>
              <a:rPr lang="en-US" dirty="0"/>
              <a:t>Sales Journal</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spTree>
    <p:extLst>
      <p:ext uri="{BB962C8B-B14F-4D97-AF65-F5344CB8AC3E}">
        <p14:creationId xmlns:p14="http://schemas.microsoft.com/office/powerpoint/2010/main" val="16342397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fade">
                                      <p:cBhvr>
                                        <p:cTn id="24" dur="500"/>
                                        <p:tgtEl>
                                          <p:spTgt spid="2">
                                            <p:txEl>
                                              <p:pRg st="4" end="4"/>
                                            </p:txEl>
                                          </p:spTgt>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500"/>
                                        <p:tgtEl>
                                          <p:spTgt spid="2">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Effect transition="in" filter="fade">
                                      <p:cBhvr>
                                        <p:cTn id="3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Sales Journal Example</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graphicFrame>
        <p:nvGraphicFramePr>
          <p:cNvPr id="5" name="Table 4"/>
          <p:cNvGraphicFramePr>
            <a:graphicFrameLocks noGrp="1"/>
          </p:cNvGraphicFramePr>
          <p:nvPr>
            <p:extLst>
              <p:ext uri="{D42A27DB-BD31-4B8C-83A1-F6EECF244321}">
                <p14:modId xmlns:p14="http://schemas.microsoft.com/office/powerpoint/2010/main" val="370767979"/>
              </p:ext>
            </p:extLst>
          </p:nvPr>
        </p:nvGraphicFramePr>
        <p:xfrm>
          <a:off x="1343319" y="1502152"/>
          <a:ext cx="6457362" cy="2987257"/>
        </p:xfrm>
        <a:graphic>
          <a:graphicData uri="http://schemas.openxmlformats.org/drawingml/2006/table">
            <a:tbl>
              <a:tblPr firstRow="1" bandRow="1">
                <a:tableStyleId>{2D5ABB26-0587-4C30-8999-92F81FD0307C}</a:tableStyleId>
              </a:tblPr>
              <a:tblGrid>
                <a:gridCol w="942681">
                  <a:extLst>
                    <a:ext uri="{9D8B030D-6E8A-4147-A177-3AD203B41FA5}">
                      <a16:colId xmlns="" xmlns:a16="http://schemas.microsoft.com/office/drawing/2014/main" val="20000"/>
                    </a:ext>
                  </a:extLst>
                </a:gridCol>
                <a:gridCol w="1794863">
                  <a:extLst>
                    <a:ext uri="{9D8B030D-6E8A-4147-A177-3AD203B41FA5}">
                      <a16:colId xmlns="" xmlns:a16="http://schemas.microsoft.com/office/drawing/2014/main" val="20001"/>
                    </a:ext>
                  </a:extLst>
                </a:gridCol>
                <a:gridCol w="1598787">
                  <a:extLst>
                    <a:ext uri="{9D8B030D-6E8A-4147-A177-3AD203B41FA5}">
                      <a16:colId xmlns="" xmlns:a16="http://schemas.microsoft.com/office/drawing/2014/main" val="20002"/>
                    </a:ext>
                  </a:extLst>
                </a:gridCol>
                <a:gridCol w="867266">
                  <a:extLst>
                    <a:ext uri="{9D8B030D-6E8A-4147-A177-3AD203B41FA5}">
                      <a16:colId xmlns="" xmlns:a16="http://schemas.microsoft.com/office/drawing/2014/main" val="20003"/>
                    </a:ext>
                  </a:extLst>
                </a:gridCol>
                <a:gridCol w="1253765">
                  <a:extLst>
                    <a:ext uri="{9D8B030D-6E8A-4147-A177-3AD203B41FA5}">
                      <a16:colId xmlns="" xmlns:a16="http://schemas.microsoft.com/office/drawing/2014/main" val="20004"/>
                    </a:ext>
                  </a:extLst>
                </a:gridCol>
              </a:tblGrid>
              <a:tr h="1061938">
                <a:tc>
                  <a:txBody>
                    <a:bodyPr/>
                    <a:lstStyle/>
                    <a:p>
                      <a:pPr algn="l"/>
                      <a:r>
                        <a:rPr lang="en-US" sz="1200" b="1" dirty="0"/>
                        <a:t>Date</a:t>
                      </a:r>
                      <a:br>
                        <a:rPr lang="en-US" sz="1200" b="1" dirty="0"/>
                      </a:br>
                      <a:r>
                        <a:rPr lang="en-US" sz="1200" b="1" dirty="0"/>
                        <a:t>2018</a:t>
                      </a:r>
                    </a:p>
                  </a:txBody>
                  <a:tcPr anchor="b">
                    <a:solidFill>
                      <a:srgbClr val="FFFAB0"/>
                    </a:solidFill>
                  </a:tcPr>
                </a:tc>
                <a:tc>
                  <a:txBody>
                    <a:bodyPr/>
                    <a:lstStyle/>
                    <a:p>
                      <a:pPr algn="ctr"/>
                      <a:r>
                        <a:rPr lang="en-US" sz="1200" b="1" dirty="0"/>
                        <a:t>Accounts Receivable Subsidiary Account No.</a:t>
                      </a:r>
                    </a:p>
                  </a:txBody>
                  <a:tcPr anchor="b">
                    <a:solidFill>
                      <a:srgbClr val="FFFAB0"/>
                    </a:solidFill>
                  </a:tcPr>
                </a:tc>
                <a:tc>
                  <a:txBody>
                    <a:bodyPr/>
                    <a:lstStyle/>
                    <a:p>
                      <a:r>
                        <a:rPr lang="en-US" sz="1200" b="1" dirty="0"/>
                        <a:t>Customer Name</a:t>
                      </a:r>
                    </a:p>
                  </a:txBody>
                  <a:tcPr anchor="b">
                    <a:solidFill>
                      <a:srgbClr val="FFFAB0"/>
                    </a:solidFill>
                  </a:tcPr>
                </a:tc>
                <a:tc>
                  <a:txBody>
                    <a:bodyPr/>
                    <a:lstStyle/>
                    <a:p>
                      <a:r>
                        <a:rPr lang="en-US" sz="1200" b="1" dirty="0"/>
                        <a:t>Sales</a:t>
                      </a:r>
                      <a:r>
                        <a:rPr lang="en-US" sz="1200" b="1" baseline="0" dirty="0"/>
                        <a:t> Invoice No.</a:t>
                      </a:r>
                      <a:endParaRPr lang="en-US" sz="1200" b="1" dirty="0"/>
                    </a:p>
                  </a:txBody>
                  <a:tcPr anchor="b">
                    <a:solidFill>
                      <a:srgbClr val="FFFAB0"/>
                    </a:solidFill>
                  </a:tcPr>
                </a:tc>
                <a:tc>
                  <a:txBody>
                    <a:bodyPr/>
                    <a:lstStyle/>
                    <a:p>
                      <a:pPr algn="r"/>
                      <a:r>
                        <a:rPr lang="en-US" sz="1200" b="1" dirty="0"/>
                        <a:t>Page 1</a:t>
                      </a:r>
                    </a:p>
                    <a:p>
                      <a:r>
                        <a:rPr lang="en-US" sz="1200" b="1" dirty="0"/>
                        <a:t>Cr. Sales Revenue (400) Dr. Accounts Receivable</a:t>
                      </a:r>
                      <a:r>
                        <a:rPr lang="en-US" sz="1200" b="1" baseline="0" dirty="0"/>
                        <a:t> (110)</a:t>
                      </a:r>
                      <a:endParaRPr lang="en-US" sz="1200" b="1" dirty="0"/>
                    </a:p>
                  </a:txBody>
                  <a:tcPr anchor="b">
                    <a:solidFill>
                      <a:srgbClr val="FFFAB0"/>
                    </a:solidFill>
                  </a:tcPr>
                </a:tc>
                <a:extLst>
                  <a:ext uri="{0D108BD9-81ED-4DB2-BD59-A6C34878D82A}">
                    <a16:rowId xmlns="" xmlns:a16="http://schemas.microsoft.com/office/drawing/2014/main" val="10000"/>
                  </a:ext>
                </a:extLst>
              </a:tr>
              <a:tr h="370840">
                <a:tc>
                  <a:txBody>
                    <a:bodyPr/>
                    <a:lstStyle/>
                    <a:p>
                      <a:pPr algn="r"/>
                      <a:r>
                        <a:rPr lang="en-US" sz="1400" dirty="0"/>
                        <a:t>Aug.       5</a:t>
                      </a:r>
                    </a:p>
                  </a:txBody>
                  <a:tcPr>
                    <a:solidFill>
                      <a:srgbClr val="FFFAB0"/>
                    </a:solidFill>
                  </a:tcPr>
                </a:tc>
                <a:tc>
                  <a:txBody>
                    <a:bodyPr/>
                    <a:lstStyle/>
                    <a:p>
                      <a:pPr algn="ctr"/>
                      <a:r>
                        <a:rPr lang="en-US" sz="1400" dirty="0"/>
                        <a:t>801</a:t>
                      </a:r>
                    </a:p>
                  </a:txBody>
                  <a:tcPr>
                    <a:solidFill>
                      <a:srgbClr val="FFFAB0"/>
                    </a:solidFill>
                  </a:tcPr>
                </a:tc>
                <a:tc>
                  <a:txBody>
                    <a:bodyPr/>
                    <a:lstStyle/>
                    <a:p>
                      <a:r>
                        <a:rPr lang="en-US" sz="1400" dirty="0"/>
                        <a:t>Leland High School</a:t>
                      </a:r>
                    </a:p>
                  </a:txBody>
                  <a:tcPr>
                    <a:solidFill>
                      <a:srgbClr val="FFFAB0"/>
                    </a:solidFill>
                  </a:tcPr>
                </a:tc>
                <a:tc>
                  <a:txBody>
                    <a:bodyPr/>
                    <a:lstStyle/>
                    <a:p>
                      <a:r>
                        <a:rPr lang="en-US" sz="1400" b="1" dirty="0">
                          <a:solidFill>
                            <a:srgbClr val="C00000"/>
                          </a:solidFill>
                        </a:rPr>
                        <a:t>10-221</a:t>
                      </a:r>
                    </a:p>
                  </a:txBody>
                  <a:tcPr>
                    <a:solidFill>
                      <a:srgbClr val="FFFAB0"/>
                    </a:solidFill>
                  </a:tcPr>
                </a:tc>
                <a:tc>
                  <a:txBody>
                    <a:bodyPr/>
                    <a:lstStyle/>
                    <a:p>
                      <a:pPr algn="r"/>
                      <a:r>
                        <a:rPr lang="en-US" sz="1400" b="1" dirty="0">
                          <a:solidFill>
                            <a:srgbClr val="C00000"/>
                          </a:solidFill>
                        </a:rPr>
                        <a:t>1,500</a:t>
                      </a:r>
                    </a:p>
                  </a:txBody>
                  <a:tcPr>
                    <a:solidFill>
                      <a:srgbClr val="FFFAB0"/>
                    </a:solidFill>
                  </a:tcPr>
                </a:tc>
                <a:extLst>
                  <a:ext uri="{0D108BD9-81ED-4DB2-BD59-A6C34878D82A}">
                    <a16:rowId xmlns="" xmlns:a16="http://schemas.microsoft.com/office/drawing/2014/main" val="10001"/>
                  </a:ext>
                </a:extLst>
              </a:tr>
              <a:tr h="204195">
                <a:tc>
                  <a:txBody>
                    <a:bodyPr/>
                    <a:lstStyle/>
                    <a:p>
                      <a:pPr algn="r"/>
                      <a:r>
                        <a:rPr lang="en-US" sz="1400" dirty="0"/>
                        <a:t>9</a:t>
                      </a:r>
                    </a:p>
                  </a:txBody>
                  <a:tcPr>
                    <a:solidFill>
                      <a:srgbClr val="FFFAB0"/>
                    </a:solidFill>
                  </a:tcPr>
                </a:tc>
                <a:tc>
                  <a:txBody>
                    <a:bodyPr/>
                    <a:lstStyle/>
                    <a:p>
                      <a:pPr algn="ctr"/>
                      <a:r>
                        <a:rPr lang="en-US" sz="1400" dirty="0"/>
                        <a:t>812</a:t>
                      </a:r>
                    </a:p>
                  </a:txBody>
                  <a:tcPr>
                    <a:solidFill>
                      <a:srgbClr val="FFFAB0"/>
                    </a:solidFill>
                  </a:tcPr>
                </a:tc>
                <a:tc>
                  <a:txBody>
                    <a:bodyPr/>
                    <a:lstStyle/>
                    <a:p>
                      <a:r>
                        <a:rPr lang="en-US" sz="1400" dirty="0"/>
                        <a:t>Mr. John Smith</a:t>
                      </a:r>
                    </a:p>
                  </a:txBody>
                  <a:tcPr>
                    <a:solidFill>
                      <a:srgbClr val="FFFAB0"/>
                    </a:solidFill>
                  </a:tcPr>
                </a:tc>
                <a:tc>
                  <a:txBody>
                    <a:bodyPr/>
                    <a:lstStyle/>
                    <a:p>
                      <a:r>
                        <a:rPr lang="en-US" sz="1400" dirty="0"/>
                        <a:t>10-222</a:t>
                      </a:r>
                    </a:p>
                  </a:txBody>
                  <a:tcPr>
                    <a:solidFill>
                      <a:srgbClr val="FFFAB0"/>
                    </a:solidFill>
                  </a:tcPr>
                </a:tc>
                <a:tc>
                  <a:txBody>
                    <a:bodyPr/>
                    <a:lstStyle/>
                    <a:p>
                      <a:pPr algn="r"/>
                      <a:r>
                        <a:rPr lang="en-US" sz="1400" dirty="0"/>
                        <a:t>200</a:t>
                      </a:r>
                    </a:p>
                  </a:txBody>
                  <a:tcPr>
                    <a:solidFill>
                      <a:srgbClr val="FFFAB0"/>
                    </a:solidFill>
                  </a:tcPr>
                </a:tc>
                <a:extLst>
                  <a:ext uri="{0D108BD9-81ED-4DB2-BD59-A6C34878D82A}">
                    <a16:rowId xmlns="" xmlns:a16="http://schemas.microsoft.com/office/drawing/2014/main" val="10002"/>
                  </a:ext>
                </a:extLst>
              </a:tr>
              <a:tr h="125586">
                <a:tc>
                  <a:txBody>
                    <a:bodyPr/>
                    <a:lstStyle/>
                    <a:p>
                      <a:pPr algn="r"/>
                      <a:r>
                        <a:rPr lang="en-US" sz="1400" dirty="0"/>
                        <a:t>18</a:t>
                      </a:r>
                    </a:p>
                  </a:txBody>
                  <a:tcPr>
                    <a:solidFill>
                      <a:srgbClr val="FFFAB0"/>
                    </a:solidFill>
                  </a:tcPr>
                </a:tc>
                <a:tc>
                  <a:txBody>
                    <a:bodyPr/>
                    <a:lstStyle/>
                    <a:p>
                      <a:pPr algn="ctr"/>
                      <a:r>
                        <a:rPr lang="en-US" sz="1400" dirty="0"/>
                        <a:t>813</a:t>
                      </a:r>
                    </a:p>
                  </a:txBody>
                  <a:tcPr>
                    <a:solidFill>
                      <a:srgbClr val="FFFAB0"/>
                    </a:solidFill>
                  </a:tcPr>
                </a:tc>
                <a:tc>
                  <a:txBody>
                    <a:bodyPr/>
                    <a:lstStyle/>
                    <a:p>
                      <a:r>
                        <a:rPr lang="en-US" sz="1400" dirty="0"/>
                        <a:t>Greystone</a:t>
                      </a:r>
                      <a:r>
                        <a:rPr lang="en-US" sz="1400" baseline="0" dirty="0"/>
                        <a:t> School</a:t>
                      </a:r>
                      <a:endParaRPr lang="en-US" sz="1400" dirty="0"/>
                    </a:p>
                  </a:txBody>
                  <a:tcPr>
                    <a:solidFill>
                      <a:srgbClr val="FFFAB0"/>
                    </a:solidFill>
                  </a:tcPr>
                </a:tc>
                <a:tc>
                  <a:txBody>
                    <a:bodyPr/>
                    <a:lstStyle/>
                    <a:p>
                      <a:r>
                        <a:rPr lang="en-US" sz="1400" dirty="0"/>
                        <a:t>10-223</a:t>
                      </a:r>
                    </a:p>
                  </a:txBody>
                  <a:tcPr>
                    <a:solidFill>
                      <a:srgbClr val="FFFAB0"/>
                    </a:solidFill>
                  </a:tcPr>
                </a:tc>
                <a:tc>
                  <a:txBody>
                    <a:bodyPr/>
                    <a:lstStyle/>
                    <a:p>
                      <a:pPr algn="r"/>
                      <a:r>
                        <a:rPr lang="en-US" sz="1400" dirty="0"/>
                        <a:t>825</a:t>
                      </a:r>
                    </a:p>
                  </a:txBody>
                  <a:tcPr>
                    <a:solidFill>
                      <a:srgbClr val="FFFAB0"/>
                    </a:solidFill>
                  </a:tcPr>
                </a:tc>
                <a:extLst>
                  <a:ext uri="{0D108BD9-81ED-4DB2-BD59-A6C34878D82A}">
                    <a16:rowId xmlns="" xmlns:a16="http://schemas.microsoft.com/office/drawing/2014/main" val="10003"/>
                  </a:ext>
                </a:extLst>
              </a:tr>
              <a:tr h="226086">
                <a:tc>
                  <a:txBody>
                    <a:bodyPr/>
                    <a:lstStyle/>
                    <a:p>
                      <a:pPr algn="r"/>
                      <a:r>
                        <a:rPr lang="en-US" sz="1400" dirty="0"/>
                        <a:t>22</a:t>
                      </a:r>
                    </a:p>
                  </a:txBody>
                  <a:tcPr>
                    <a:solidFill>
                      <a:srgbClr val="FFFAB0"/>
                    </a:solidFill>
                  </a:tcPr>
                </a:tc>
                <a:tc>
                  <a:txBody>
                    <a:bodyPr/>
                    <a:lstStyle/>
                    <a:p>
                      <a:pPr algn="ctr"/>
                      <a:r>
                        <a:rPr lang="en-US" sz="1400" dirty="0"/>
                        <a:t>803</a:t>
                      </a:r>
                    </a:p>
                  </a:txBody>
                  <a:tcPr>
                    <a:solidFill>
                      <a:srgbClr val="FFFAB0"/>
                    </a:solidFill>
                  </a:tcPr>
                </a:tc>
                <a:tc>
                  <a:txBody>
                    <a:bodyPr/>
                    <a:lstStyle/>
                    <a:p>
                      <a:r>
                        <a:rPr lang="en-US" sz="1400" dirty="0"/>
                        <a:t>Ms. Barbara Jones</a:t>
                      </a:r>
                    </a:p>
                  </a:txBody>
                  <a:tcPr>
                    <a:solidFill>
                      <a:srgbClr val="FFFAB0"/>
                    </a:solidFill>
                  </a:tcPr>
                </a:tc>
                <a:tc>
                  <a:txBody>
                    <a:bodyPr/>
                    <a:lstStyle/>
                    <a:p>
                      <a:r>
                        <a:rPr lang="en-US" sz="1400" dirty="0"/>
                        <a:t>10-224</a:t>
                      </a:r>
                    </a:p>
                  </a:txBody>
                  <a:tcPr>
                    <a:solidFill>
                      <a:srgbClr val="FFFAB0"/>
                    </a:solidFill>
                  </a:tcPr>
                </a:tc>
                <a:tc>
                  <a:txBody>
                    <a:bodyPr/>
                    <a:lstStyle/>
                    <a:p>
                      <a:pPr algn="r"/>
                      <a:r>
                        <a:rPr lang="en-US" sz="1400" dirty="0"/>
                        <a:t>120</a:t>
                      </a:r>
                    </a:p>
                  </a:txBody>
                  <a:tcPr>
                    <a:solidFill>
                      <a:srgbClr val="FFFAB0"/>
                    </a:solidFill>
                  </a:tcPr>
                </a:tc>
                <a:extLst>
                  <a:ext uri="{0D108BD9-81ED-4DB2-BD59-A6C34878D82A}">
                    <a16:rowId xmlns="" xmlns:a16="http://schemas.microsoft.com/office/drawing/2014/main" val="10004"/>
                  </a:ext>
                </a:extLst>
              </a:tr>
              <a:tr h="370840">
                <a:tc>
                  <a:txBody>
                    <a:bodyPr/>
                    <a:lstStyle/>
                    <a:p>
                      <a:pPr algn="r"/>
                      <a:r>
                        <a:rPr lang="en-US" sz="1400" dirty="0"/>
                        <a:t>29</a:t>
                      </a:r>
                    </a:p>
                  </a:txBody>
                  <a:tcPr>
                    <a:solidFill>
                      <a:srgbClr val="FFFAB0"/>
                    </a:solidFill>
                  </a:tcPr>
                </a:tc>
                <a:tc>
                  <a:txBody>
                    <a:bodyPr/>
                    <a:lstStyle/>
                    <a:p>
                      <a:pPr algn="ctr"/>
                      <a:r>
                        <a:rPr lang="en-US" sz="1400" dirty="0"/>
                        <a:t>805</a:t>
                      </a:r>
                    </a:p>
                  </a:txBody>
                  <a:tcPr>
                    <a:solidFill>
                      <a:srgbClr val="FFFAB0"/>
                    </a:solidFill>
                  </a:tcPr>
                </a:tc>
                <a:tc>
                  <a:txBody>
                    <a:bodyPr/>
                    <a:lstStyle/>
                    <a:p>
                      <a:r>
                        <a:rPr lang="en-US" sz="1400" dirty="0"/>
                        <a:t>Hart Middle School</a:t>
                      </a:r>
                    </a:p>
                  </a:txBody>
                  <a:tcPr>
                    <a:solidFill>
                      <a:srgbClr val="FFFAB0"/>
                    </a:solidFill>
                  </a:tcPr>
                </a:tc>
                <a:tc>
                  <a:txBody>
                    <a:bodyPr/>
                    <a:lstStyle/>
                    <a:p>
                      <a:r>
                        <a:rPr lang="en-US" sz="1400" dirty="0"/>
                        <a:t>10-225</a:t>
                      </a:r>
                    </a:p>
                  </a:txBody>
                  <a:tcPr>
                    <a:solidFill>
                      <a:srgbClr val="FFFAB0"/>
                    </a:solidFill>
                  </a:tcPr>
                </a:tc>
                <a:tc>
                  <a:txBody>
                    <a:bodyPr/>
                    <a:lstStyle/>
                    <a:p>
                      <a:pPr algn="r"/>
                      <a:r>
                        <a:rPr lang="en-US" sz="1400" u="sng" dirty="0"/>
                        <a:t>650</a:t>
                      </a:r>
                    </a:p>
                    <a:p>
                      <a:pPr algn="r"/>
                      <a:endParaRPr lang="en-US" sz="800" b="1" u="dbl" baseline="0" dirty="0">
                        <a:solidFill>
                          <a:srgbClr val="C00000"/>
                        </a:solidFill>
                        <a:uFill>
                          <a:solidFill>
                            <a:schemeClr val="tx1"/>
                          </a:solidFill>
                        </a:uFill>
                      </a:endParaRPr>
                    </a:p>
                    <a:p>
                      <a:pPr algn="r"/>
                      <a:r>
                        <a:rPr lang="en-US" sz="1400" b="1" u="dbl" baseline="0" dirty="0">
                          <a:solidFill>
                            <a:srgbClr val="C00000"/>
                          </a:solidFill>
                          <a:uFill>
                            <a:solidFill>
                              <a:schemeClr val="tx1"/>
                            </a:solidFill>
                          </a:uFill>
                        </a:rPr>
                        <a:t>3,295</a:t>
                      </a:r>
                    </a:p>
                  </a:txBody>
                  <a:tcPr>
                    <a:solidFill>
                      <a:srgbClr val="FFFAB0"/>
                    </a:solidFill>
                  </a:tcPr>
                </a:tc>
                <a:extLst>
                  <a:ext uri="{0D108BD9-81ED-4DB2-BD59-A6C34878D82A}">
                    <a16:rowId xmlns="" xmlns:a16="http://schemas.microsoft.com/office/drawing/2014/main" val="10005"/>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574462707"/>
              </p:ext>
            </p:extLst>
          </p:nvPr>
        </p:nvGraphicFramePr>
        <p:xfrm>
          <a:off x="1343319" y="4653011"/>
          <a:ext cx="6801441" cy="1650804"/>
        </p:xfrm>
        <a:graphic>
          <a:graphicData uri="http://schemas.openxmlformats.org/drawingml/2006/table">
            <a:tbl>
              <a:tblPr firstRow="1" bandRow="1">
                <a:tableStyleId>{2D5ABB26-0587-4C30-8999-92F81FD0307C}</a:tableStyleId>
              </a:tblPr>
              <a:tblGrid>
                <a:gridCol w="2105833">
                  <a:extLst>
                    <a:ext uri="{9D8B030D-6E8A-4147-A177-3AD203B41FA5}">
                      <a16:colId xmlns="" xmlns:a16="http://schemas.microsoft.com/office/drawing/2014/main" val="20000"/>
                    </a:ext>
                  </a:extLst>
                </a:gridCol>
                <a:gridCol w="1386431">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1493049">
                  <a:extLst>
                    <a:ext uri="{9D8B030D-6E8A-4147-A177-3AD203B41FA5}">
                      <a16:colId xmlns="" xmlns:a16="http://schemas.microsoft.com/office/drawing/2014/main" val="20003"/>
                    </a:ext>
                  </a:extLst>
                </a:gridCol>
                <a:gridCol w="1607848">
                  <a:extLst>
                    <a:ext uri="{9D8B030D-6E8A-4147-A177-3AD203B41FA5}">
                      <a16:colId xmlns="" xmlns:a16="http://schemas.microsoft.com/office/drawing/2014/main" val="20004"/>
                    </a:ext>
                  </a:extLst>
                </a:gridCol>
              </a:tblGrid>
              <a:tr h="289433">
                <a:tc gridSpan="5">
                  <a:txBody>
                    <a:bodyPr/>
                    <a:lstStyle/>
                    <a:p>
                      <a:pPr algn="ctr"/>
                      <a:r>
                        <a:rPr lang="en-US" sz="1400" b="1" dirty="0"/>
                        <a:t>General Ledger</a:t>
                      </a:r>
                    </a:p>
                  </a:txBody>
                  <a:tcPr>
                    <a:lnB w="12700" cap="flat" cmpd="sng" algn="ctr">
                      <a:noFill/>
                      <a:prstDash val="solid"/>
                      <a:round/>
                      <a:headEnd type="none" w="med" len="med"/>
                      <a:tailEnd type="none" w="med" len="med"/>
                    </a:lnB>
                  </a:tcPr>
                </a:tc>
                <a:tc hMerge="1">
                  <a:txBody>
                    <a:bodyPr/>
                    <a:lstStyle/>
                    <a:p>
                      <a:endParaRPr lang="en-US" dirty="0"/>
                    </a:p>
                  </a:txBody>
                  <a:tcPr/>
                </a:tc>
                <a:tc hMerge="1">
                  <a:txBody>
                    <a:bodyPr/>
                    <a:lstStyle/>
                    <a:p>
                      <a:pPr algn="l"/>
                      <a:endParaRPr lang="en-US" sz="1600" dirty="0"/>
                    </a:p>
                  </a:txBody>
                  <a:tcPr>
                    <a:lnB w="12700" cap="flat" cmpd="sng" algn="ctr">
                      <a:noFill/>
                      <a:prstDash val="solid"/>
                      <a:round/>
                      <a:headEnd type="none" w="med" len="med"/>
                      <a:tailEnd type="none" w="med" len="med"/>
                    </a:lnB>
                  </a:tcPr>
                </a:tc>
                <a:tc hMerge="1">
                  <a:txBody>
                    <a:bodyPr/>
                    <a:lstStyle/>
                    <a:p>
                      <a:endParaRPr lang="en-US" dirty="0"/>
                    </a:p>
                  </a:txBody>
                  <a:tcPr>
                    <a:lnB w="12700" cap="flat" cmpd="sng" algn="ctr">
                      <a:noFill/>
                      <a:prstDash val="solid"/>
                      <a:round/>
                      <a:headEnd type="none" w="med" len="med"/>
                      <a:tailEnd type="none" w="med" len="med"/>
                    </a:lnB>
                  </a:tcPr>
                </a:tc>
                <a:tc hMerge="1">
                  <a:txBody>
                    <a:bodyPr/>
                    <a:lstStyle/>
                    <a:p>
                      <a:pPr algn="l"/>
                      <a:endParaRPr lang="en-US" sz="1600" dirty="0"/>
                    </a:p>
                  </a:txBody>
                  <a:tcP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289433">
                <a:tc gridSpan="2">
                  <a:txBody>
                    <a:bodyPr/>
                    <a:lstStyle/>
                    <a:p>
                      <a:pPr algn="l"/>
                      <a:r>
                        <a:rPr lang="en-US" sz="1400" dirty="0"/>
                        <a:t>                            Accounts Receivable        </a:t>
                      </a:r>
                      <a:r>
                        <a:rPr lang="en-US" sz="1400" baseline="0" dirty="0"/>
                        <a:t> </a:t>
                      </a:r>
                      <a:r>
                        <a:rPr lang="en-US" sz="1400" dirty="0"/>
                        <a:t>110</a:t>
                      </a:r>
                      <a:endParaRPr lang="en-US" sz="1400" b="1"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endParaRPr lang="en-US" sz="1400"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l"/>
                      <a:r>
                        <a:rPr lang="en-US" sz="1400" dirty="0"/>
                        <a:t>                      Sales Revenue</a:t>
                      </a:r>
                      <a:r>
                        <a:rPr lang="en-US" sz="1400" baseline="0" dirty="0"/>
                        <a:t>                  400</a:t>
                      </a:r>
                      <a:endParaRPr lang="en-US" sz="1400"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 xmlns:a16="http://schemas.microsoft.com/office/drawing/2014/main" val="10001"/>
                  </a:ext>
                </a:extLst>
              </a:tr>
              <a:tr h="309685">
                <a:tc>
                  <a:txBody>
                    <a:bodyPr/>
                    <a:lstStyle/>
                    <a:p>
                      <a:r>
                        <a:rPr lang="en-US" sz="1400" dirty="0"/>
                        <a:t>July 31 Balance    2,000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tc>
                  <a:txBody>
                    <a:bodyPr/>
                    <a:lstStyle/>
                    <a:p>
                      <a:endParaRPr lang="en-US" sz="120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2"/>
                  </a:ext>
                </a:extLst>
              </a:tr>
              <a:tr h="0">
                <a:tc>
                  <a:txBody>
                    <a:bodyPr/>
                    <a:lstStyle/>
                    <a:p>
                      <a:r>
                        <a:rPr lang="en-US" sz="1400" dirty="0"/>
                        <a:t>Aug. 31 SJ1           </a:t>
                      </a:r>
                      <a:r>
                        <a:rPr lang="en-US" sz="1400" b="1" dirty="0">
                          <a:solidFill>
                            <a:srgbClr val="C00000"/>
                          </a:solidFill>
                        </a:rPr>
                        <a:t>3,295</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US" sz="120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sz="1400" b="1" dirty="0">
                          <a:solidFill>
                            <a:srgbClr val="C00000"/>
                          </a:solidFill>
                        </a:rPr>
                        <a:t>3,295    </a:t>
                      </a:r>
                      <a:r>
                        <a:rPr lang="en-US" sz="1400" b="0" dirty="0">
                          <a:solidFill>
                            <a:schemeClr val="tx1"/>
                          </a:solidFill>
                        </a:rPr>
                        <a:t>Aug. 31 SJ1</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09685">
                <a:tc>
                  <a:txBody>
                    <a:bodyPr/>
                    <a:lstStyle/>
                    <a:p>
                      <a:endParaRPr lang="en-US" sz="800" b="1" dirty="0">
                        <a:solidFill>
                          <a:srgbClr val="C0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US" sz="120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8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4"/>
                  </a:ext>
                </a:extLst>
              </a:tr>
            </a:tbl>
          </a:graphicData>
        </a:graphic>
      </p:graphicFrame>
      <p:cxnSp>
        <p:nvCxnSpPr>
          <p:cNvPr id="9" name="Straight Arrow Connector 8"/>
          <p:cNvCxnSpPr/>
          <p:nvPr/>
        </p:nvCxnSpPr>
        <p:spPr>
          <a:xfrm flipH="1">
            <a:off x="4685122" y="2516957"/>
            <a:ext cx="2771480" cy="252638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2281287" y="1772239"/>
            <a:ext cx="5043340" cy="392155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endCxn id="17" idx="0"/>
          </p:cNvCxnSpPr>
          <p:nvPr/>
        </p:nvCxnSpPr>
        <p:spPr>
          <a:xfrm>
            <a:off x="7588134" y="2144598"/>
            <a:ext cx="311527" cy="2898742"/>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998482" y="5693790"/>
            <a:ext cx="254524" cy="169682"/>
          </a:xfrm>
          <a:prstGeom prst="rect">
            <a:avLst/>
          </a:prstGeom>
          <a:no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271894" y="1612235"/>
            <a:ext cx="500506" cy="169431"/>
          </a:xfrm>
          <a:prstGeom prst="rect">
            <a:avLst/>
          </a:prstGeom>
          <a:no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7711124" y="5043340"/>
            <a:ext cx="377073" cy="163601"/>
          </a:xfrm>
          <a:prstGeom prst="rect">
            <a:avLst/>
          </a:prstGeom>
          <a:noFill/>
          <a:ln w="15875">
            <a:solidFill>
              <a:srgbClr val="0118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202078" y="1980997"/>
            <a:ext cx="377073" cy="163601"/>
          </a:xfrm>
          <a:prstGeom prst="rect">
            <a:avLst/>
          </a:prstGeom>
          <a:noFill/>
          <a:ln w="15875">
            <a:solidFill>
              <a:srgbClr val="0118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317477" y="5037847"/>
            <a:ext cx="377073" cy="163601"/>
          </a:xfrm>
          <a:prstGeom prst="rect">
            <a:avLst/>
          </a:prstGeom>
          <a:noFill/>
          <a:ln w="15875">
            <a:solidFill>
              <a:srgbClr val="007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333610" y="2353356"/>
            <a:ext cx="377073" cy="163601"/>
          </a:xfrm>
          <a:prstGeom prst="rect">
            <a:avLst/>
          </a:prstGeom>
          <a:noFill/>
          <a:ln w="15875">
            <a:solidFill>
              <a:srgbClr val="007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76098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Sales Journal Example </a:t>
            </a:r>
            <a:r>
              <a:rPr lang="en-US" sz="2400" dirty="0" smtClean="0"/>
              <a:t>(continued)</a:t>
            </a:r>
            <a:endParaRPr lang="en-US" sz="2400" dirty="0"/>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graphicFrame>
        <p:nvGraphicFramePr>
          <p:cNvPr id="5" name="Table 4"/>
          <p:cNvGraphicFramePr>
            <a:graphicFrameLocks noGrp="1"/>
          </p:cNvGraphicFramePr>
          <p:nvPr>
            <p:extLst>
              <p:ext uri="{D42A27DB-BD31-4B8C-83A1-F6EECF244321}">
                <p14:modId xmlns:p14="http://schemas.microsoft.com/office/powerpoint/2010/main" val="1770557759"/>
              </p:ext>
            </p:extLst>
          </p:nvPr>
        </p:nvGraphicFramePr>
        <p:xfrm>
          <a:off x="1343319" y="1502152"/>
          <a:ext cx="6457362" cy="2987257"/>
        </p:xfrm>
        <a:graphic>
          <a:graphicData uri="http://schemas.openxmlformats.org/drawingml/2006/table">
            <a:tbl>
              <a:tblPr firstRow="1" bandRow="1">
                <a:tableStyleId>{2D5ABB26-0587-4C30-8999-92F81FD0307C}</a:tableStyleId>
              </a:tblPr>
              <a:tblGrid>
                <a:gridCol w="942681">
                  <a:extLst>
                    <a:ext uri="{9D8B030D-6E8A-4147-A177-3AD203B41FA5}">
                      <a16:colId xmlns="" xmlns:a16="http://schemas.microsoft.com/office/drawing/2014/main" val="20000"/>
                    </a:ext>
                  </a:extLst>
                </a:gridCol>
                <a:gridCol w="1794863">
                  <a:extLst>
                    <a:ext uri="{9D8B030D-6E8A-4147-A177-3AD203B41FA5}">
                      <a16:colId xmlns="" xmlns:a16="http://schemas.microsoft.com/office/drawing/2014/main" val="20001"/>
                    </a:ext>
                  </a:extLst>
                </a:gridCol>
                <a:gridCol w="1598787">
                  <a:extLst>
                    <a:ext uri="{9D8B030D-6E8A-4147-A177-3AD203B41FA5}">
                      <a16:colId xmlns="" xmlns:a16="http://schemas.microsoft.com/office/drawing/2014/main" val="20002"/>
                    </a:ext>
                  </a:extLst>
                </a:gridCol>
                <a:gridCol w="867266">
                  <a:extLst>
                    <a:ext uri="{9D8B030D-6E8A-4147-A177-3AD203B41FA5}">
                      <a16:colId xmlns="" xmlns:a16="http://schemas.microsoft.com/office/drawing/2014/main" val="20003"/>
                    </a:ext>
                  </a:extLst>
                </a:gridCol>
                <a:gridCol w="1253765">
                  <a:extLst>
                    <a:ext uri="{9D8B030D-6E8A-4147-A177-3AD203B41FA5}">
                      <a16:colId xmlns="" xmlns:a16="http://schemas.microsoft.com/office/drawing/2014/main" val="20004"/>
                    </a:ext>
                  </a:extLst>
                </a:gridCol>
              </a:tblGrid>
              <a:tr h="1061938">
                <a:tc>
                  <a:txBody>
                    <a:bodyPr/>
                    <a:lstStyle/>
                    <a:p>
                      <a:pPr algn="l"/>
                      <a:r>
                        <a:rPr lang="en-US" sz="1200" b="1" dirty="0"/>
                        <a:t>Date</a:t>
                      </a:r>
                      <a:br>
                        <a:rPr lang="en-US" sz="1200" b="1" dirty="0"/>
                      </a:br>
                      <a:r>
                        <a:rPr lang="en-US" sz="1200" b="1" dirty="0"/>
                        <a:t>2018</a:t>
                      </a:r>
                    </a:p>
                  </a:txBody>
                  <a:tcPr anchor="b">
                    <a:solidFill>
                      <a:srgbClr val="FFFAB0"/>
                    </a:solidFill>
                  </a:tcPr>
                </a:tc>
                <a:tc>
                  <a:txBody>
                    <a:bodyPr/>
                    <a:lstStyle/>
                    <a:p>
                      <a:pPr algn="ctr"/>
                      <a:r>
                        <a:rPr lang="en-US" sz="1200" b="1" dirty="0"/>
                        <a:t>Accounts Receivable Subsidiary Account No.</a:t>
                      </a:r>
                    </a:p>
                  </a:txBody>
                  <a:tcPr anchor="b">
                    <a:solidFill>
                      <a:srgbClr val="FFFAB0"/>
                    </a:solidFill>
                  </a:tcPr>
                </a:tc>
                <a:tc>
                  <a:txBody>
                    <a:bodyPr/>
                    <a:lstStyle/>
                    <a:p>
                      <a:r>
                        <a:rPr lang="en-US" sz="1200" b="1" dirty="0"/>
                        <a:t>Customer Name</a:t>
                      </a:r>
                    </a:p>
                  </a:txBody>
                  <a:tcPr anchor="b">
                    <a:solidFill>
                      <a:srgbClr val="FFFAB0"/>
                    </a:solidFill>
                  </a:tcPr>
                </a:tc>
                <a:tc>
                  <a:txBody>
                    <a:bodyPr/>
                    <a:lstStyle/>
                    <a:p>
                      <a:r>
                        <a:rPr lang="en-US" sz="1200" b="1" dirty="0"/>
                        <a:t>Sales</a:t>
                      </a:r>
                      <a:r>
                        <a:rPr lang="en-US" sz="1200" b="1" baseline="0" dirty="0"/>
                        <a:t> Invoice No.</a:t>
                      </a:r>
                      <a:endParaRPr lang="en-US" sz="1200" b="1" dirty="0"/>
                    </a:p>
                  </a:txBody>
                  <a:tcPr anchor="b">
                    <a:solidFill>
                      <a:srgbClr val="FFFAB0"/>
                    </a:solidFill>
                  </a:tcPr>
                </a:tc>
                <a:tc>
                  <a:txBody>
                    <a:bodyPr/>
                    <a:lstStyle/>
                    <a:p>
                      <a:pPr algn="r"/>
                      <a:r>
                        <a:rPr lang="en-US" sz="1200" b="1" dirty="0"/>
                        <a:t>Page 1</a:t>
                      </a:r>
                    </a:p>
                    <a:p>
                      <a:r>
                        <a:rPr lang="en-US" sz="1200" b="1" dirty="0"/>
                        <a:t>Cr. Sales Revenue (400) Dr. Accounts Receivable</a:t>
                      </a:r>
                      <a:r>
                        <a:rPr lang="en-US" sz="1200" b="1" baseline="0" dirty="0"/>
                        <a:t> (110)</a:t>
                      </a:r>
                      <a:endParaRPr lang="en-US" sz="1200" b="1" dirty="0"/>
                    </a:p>
                  </a:txBody>
                  <a:tcPr anchor="b">
                    <a:solidFill>
                      <a:srgbClr val="FFFAB0"/>
                    </a:solidFill>
                  </a:tcPr>
                </a:tc>
                <a:extLst>
                  <a:ext uri="{0D108BD9-81ED-4DB2-BD59-A6C34878D82A}">
                    <a16:rowId xmlns="" xmlns:a16="http://schemas.microsoft.com/office/drawing/2014/main" val="10000"/>
                  </a:ext>
                </a:extLst>
              </a:tr>
              <a:tr h="370840">
                <a:tc>
                  <a:txBody>
                    <a:bodyPr/>
                    <a:lstStyle/>
                    <a:p>
                      <a:pPr algn="r"/>
                      <a:r>
                        <a:rPr lang="en-US" sz="1400" dirty="0"/>
                        <a:t>Aug.       5</a:t>
                      </a:r>
                    </a:p>
                  </a:txBody>
                  <a:tcPr>
                    <a:solidFill>
                      <a:srgbClr val="FFFAB0"/>
                    </a:solidFill>
                  </a:tcPr>
                </a:tc>
                <a:tc>
                  <a:txBody>
                    <a:bodyPr/>
                    <a:lstStyle/>
                    <a:p>
                      <a:pPr algn="ctr"/>
                      <a:r>
                        <a:rPr lang="en-US" sz="1400" dirty="0"/>
                        <a:t>801</a:t>
                      </a:r>
                    </a:p>
                  </a:txBody>
                  <a:tcPr>
                    <a:solidFill>
                      <a:srgbClr val="FFFAB0"/>
                    </a:solidFill>
                  </a:tcPr>
                </a:tc>
                <a:tc>
                  <a:txBody>
                    <a:bodyPr/>
                    <a:lstStyle/>
                    <a:p>
                      <a:r>
                        <a:rPr lang="en-US" sz="1400" dirty="0"/>
                        <a:t>Leland High School</a:t>
                      </a:r>
                    </a:p>
                  </a:txBody>
                  <a:tcPr>
                    <a:solidFill>
                      <a:srgbClr val="FFFAB0"/>
                    </a:solidFill>
                  </a:tcPr>
                </a:tc>
                <a:tc>
                  <a:txBody>
                    <a:bodyPr/>
                    <a:lstStyle/>
                    <a:p>
                      <a:r>
                        <a:rPr lang="en-US" sz="1400" b="1" dirty="0">
                          <a:solidFill>
                            <a:srgbClr val="C00000"/>
                          </a:solidFill>
                        </a:rPr>
                        <a:t>10-221</a:t>
                      </a:r>
                    </a:p>
                  </a:txBody>
                  <a:tcPr>
                    <a:solidFill>
                      <a:srgbClr val="FFFAB0"/>
                    </a:solidFill>
                  </a:tcPr>
                </a:tc>
                <a:tc>
                  <a:txBody>
                    <a:bodyPr/>
                    <a:lstStyle/>
                    <a:p>
                      <a:pPr algn="r"/>
                      <a:r>
                        <a:rPr lang="en-US" sz="1400" b="1" dirty="0">
                          <a:solidFill>
                            <a:srgbClr val="C00000"/>
                          </a:solidFill>
                        </a:rPr>
                        <a:t>1,500</a:t>
                      </a:r>
                    </a:p>
                  </a:txBody>
                  <a:tcPr>
                    <a:solidFill>
                      <a:srgbClr val="FFFAB0"/>
                    </a:solidFill>
                  </a:tcPr>
                </a:tc>
                <a:extLst>
                  <a:ext uri="{0D108BD9-81ED-4DB2-BD59-A6C34878D82A}">
                    <a16:rowId xmlns="" xmlns:a16="http://schemas.microsoft.com/office/drawing/2014/main" val="10001"/>
                  </a:ext>
                </a:extLst>
              </a:tr>
              <a:tr h="204195">
                <a:tc>
                  <a:txBody>
                    <a:bodyPr/>
                    <a:lstStyle/>
                    <a:p>
                      <a:pPr algn="r"/>
                      <a:r>
                        <a:rPr lang="en-US" sz="1400" dirty="0"/>
                        <a:t>9</a:t>
                      </a:r>
                    </a:p>
                  </a:txBody>
                  <a:tcPr>
                    <a:solidFill>
                      <a:srgbClr val="FFFAB0"/>
                    </a:solidFill>
                  </a:tcPr>
                </a:tc>
                <a:tc>
                  <a:txBody>
                    <a:bodyPr/>
                    <a:lstStyle/>
                    <a:p>
                      <a:pPr algn="ctr"/>
                      <a:r>
                        <a:rPr lang="en-US" sz="1400" dirty="0"/>
                        <a:t>812</a:t>
                      </a:r>
                    </a:p>
                  </a:txBody>
                  <a:tcPr>
                    <a:solidFill>
                      <a:srgbClr val="FFFAB0"/>
                    </a:solidFill>
                  </a:tcPr>
                </a:tc>
                <a:tc>
                  <a:txBody>
                    <a:bodyPr/>
                    <a:lstStyle/>
                    <a:p>
                      <a:r>
                        <a:rPr lang="en-US" sz="1400" dirty="0"/>
                        <a:t>Mr. John Smith</a:t>
                      </a:r>
                    </a:p>
                  </a:txBody>
                  <a:tcPr>
                    <a:solidFill>
                      <a:srgbClr val="FFFAB0"/>
                    </a:solidFill>
                  </a:tcPr>
                </a:tc>
                <a:tc>
                  <a:txBody>
                    <a:bodyPr/>
                    <a:lstStyle/>
                    <a:p>
                      <a:r>
                        <a:rPr lang="en-US" sz="1400" dirty="0"/>
                        <a:t>10-222</a:t>
                      </a:r>
                    </a:p>
                  </a:txBody>
                  <a:tcPr>
                    <a:solidFill>
                      <a:srgbClr val="FFFAB0"/>
                    </a:solidFill>
                  </a:tcPr>
                </a:tc>
                <a:tc>
                  <a:txBody>
                    <a:bodyPr/>
                    <a:lstStyle/>
                    <a:p>
                      <a:pPr algn="r"/>
                      <a:r>
                        <a:rPr lang="en-US" sz="1400" dirty="0"/>
                        <a:t>200</a:t>
                      </a:r>
                    </a:p>
                  </a:txBody>
                  <a:tcPr>
                    <a:solidFill>
                      <a:srgbClr val="FFFAB0"/>
                    </a:solidFill>
                  </a:tcPr>
                </a:tc>
                <a:extLst>
                  <a:ext uri="{0D108BD9-81ED-4DB2-BD59-A6C34878D82A}">
                    <a16:rowId xmlns="" xmlns:a16="http://schemas.microsoft.com/office/drawing/2014/main" val="10002"/>
                  </a:ext>
                </a:extLst>
              </a:tr>
              <a:tr h="125586">
                <a:tc>
                  <a:txBody>
                    <a:bodyPr/>
                    <a:lstStyle/>
                    <a:p>
                      <a:pPr algn="r"/>
                      <a:r>
                        <a:rPr lang="en-US" sz="1400" dirty="0"/>
                        <a:t>18</a:t>
                      </a:r>
                    </a:p>
                  </a:txBody>
                  <a:tcPr>
                    <a:solidFill>
                      <a:srgbClr val="FFFAB0"/>
                    </a:solidFill>
                  </a:tcPr>
                </a:tc>
                <a:tc>
                  <a:txBody>
                    <a:bodyPr/>
                    <a:lstStyle/>
                    <a:p>
                      <a:pPr algn="ctr"/>
                      <a:r>
                        <a:rPr lang="en-US" sz="1400" dirty="0"/>
                        <a:t>813</a:t>
                      </a:r>
                    </a:p>
                  </a:txBody>
                  <a:tcPr>
                    <a:solidFill>
                      <a:srgbClr val="FFFAB0"/>
                    </a:solidFill>
                  </a:tcPr>
                </a:tc>
                <a:tc>
                  <a:txBody>
                    <a:bodyPr/>
                    <a:lstStyle/>
                    <a:p>
                      <a:r>
                        <a:rPr lang="en-US" sz="1400" dirty="0"/>
                        <a:t>Greystone</a:t>
                      </a:r>
                      <a:r>
                        <a:rPr lang="en-US" sz="1400" baseline="0" dirty="0"/>
                        <a:t> School</a:t>
                      </a:r>
                      <a:endParaRPr lang="en-US" sz="1400" dirty="0"/>
                    </a:p>
                  </a:txBody>
                  <a:tcPr>
                    <a:solidFill>
                      <a:srgbClr val="FFFAB0"/>
                    </a:solidFill>
                  </a:tcPr>
                </a:tc>
                <a:tc>
                  <a:txBody>
                    <a:bodyPr/>
                    <a:lstStyle/>
                    <a:p>
                      <a:r>
                        <a:rPr lang="en-US" sz="1400" dirty="0"/>
                        <a:t>10-223</a:t>
                      </a:r>
                    </a:p>
                  </a:txBody>
                  <a:tcPr>
                    <a:solidFill>
                      <a:srgbClr val="FFFAB0"/>
                    </a:solidFill>
                  </a:tcPr>
                </a:tc>
                <a:tc>
                  <a:txBody>
                    <a:bodyPr/>
                    <a:lstStyle/>
                    <a:p>
                      <a:pPr algn="r"/>
                      <a:r>
                        <a:rPr lang="en-US" sz="1400" dirty="0"/>
                        <a:t>825</a:t>
                      </a:r>
                    </a:p>
                  </a:txBody>
                  <a:tcPr>
                    <a:solidFill>
                      <a:srgbClr val="FFFAB0"/>
                    </a:solidFill>
                  </a:tcPr>
                </a:tc>
                <a:extLst>
                  <a:ext uri="{0D108BD9-81ED-4DB2-BD59-A6C34878D82A}">
                    <a16:rowId xmlns="" xmlns:a16="http://schemas.microsoft.com/office/drawing/2014/main" val="10003"/>
                  </a:ext>
                </a:extLst>
              </a:tr>
              <a:tr h="226086">
                <a:tc>
                  <a:txBody>
                    <a:bodyPr/>
                    <a:lstStyle/>
                    <a:p>
                      <a:pPr algn="r"/>
                      <a:r>
                        <a:rPr lang="en-US" sz="1400" dirty="0"/>
                        <a:t>22</a:t>
                      </a:r>
                    </a:p>
                  </a:txBody>
                  <a:tcPr>
                    <a:solidFill>
                      <a:srgbClr val="FFFAB0"/>
                    </a:solidFill>
                  </a:tcPr>
                </a:tc>
                <a:tc>
                  <a:txBody>
                    <a:bodyPr/>
                    <a:lstStyle/>
                    <a:p>
                      <a:pPr algn="ctr"/>
                      <a:r>
                        <a:rPr lang="en-US" sz="1400" dirty="0"/>
                        <a:t>803</a:t>
                      </a:r>
                    </a:p>
                  </a:txBody>
                  <a:tcPr>
                    <a:solidFill>
                      <a:srgbClr val="FFFAB0"/>
                    </a:solidFill>
                  </a:tcPr>
                </a:tc>
                <a:tc>
                  <a:txBody>
                    <a:bodyPr/>
                    <a:lstStyle/>
                    <a:p>
                      <a:r>
                        <a:rPr lang="en-US" sz="1400" dirty="0"/>
                        <a:t>Ms. Barbara Jones</a:t>
                      </a:r>
                    </a:p>
                  </a:txBody>
                  <a:tcPr>
                    <a:solidFill>
                      <a:srgbClr val="FFFAB0"/>
                    </a:solidFill>
                  </a:tcPr>
                </a:tc>
                <a:tc>
                  <a:txBody>
                    <a:bodyPr/>
                    <a:lstStyle/>
                    <a:p>
                      <a:r>
                        <a:rPr lang="en-US" sz="1400" dirty="0"/>
                        <a:t>10-224</a:t>
                      </a:r>
                    </a:p>
                  </a:txBody>
                  <a:tcPr>
                    <a:solidFill>
                      <a:srgbClr val="FFFAB0"/>
                    </a:solidFill>
                  </a:tcPr>
                </a:tc>
                <a:tc>
                  <a:txBody>
                    <a:bodyPr/>
                    <a:lstStyle/>
                    <a:p>
                      <a:pPr algn="r"/>
                      <a:r>
                        <a:rPr lang="en-US" sz="1400" dirty="0"/>
                        <a:t>120</a:t>
                      </a:r>
                    </a:p>
                  </a:txBody>
                  <a:tcPr>
                    <a:solidFill>
                      <a:srgbClr val="FFFAB0"/>
                    </a:solidFill>
                  </a:tcPr>
                </a:tc>
                <a:extLst>
                  <a:ext uri="{0D108BD9-81ED-4DB2-BD59-A6C34878D82A}">
                    <a16:rowId xmlns="" xmlns:a16="http://schemas.microsoft.com/office/drawing/2014/main" val="10004"/>
                  </a:ext>
                </a:extLst>
              </a:tr>
              <a:tr h="370840">
                <a:tc>
                  <a:txBody>
                    <a:bodyPr/>
                    <a:lstStyle/>
                    <a:p>
                      <a:pPr algn="r"/>
                      <a:r>
                        <a:rPr lang="en-US" sz="1400" dirty="0"/>
                        <a:t>29</a:t>
                      </a:r>
                    </a:p>
                  </a:txBody>
                  <a:tcPr>
                    <a:solidFill>
                      <a:srgbClr val="FFFAB0"/>
                    </a:solidFill>
                  </a:tcPr>
                </a:tc>
                <a:tc>
                  <a:txBody>
                    <a:bodyPr/>
                    <a:lstStyle/>
                    <a:p>
                      <a:pPr algn="ctr"/>
                      <a:r>
                        <a:rPr lang="en-US" sz="1400" dirty="0"/>
                        <a:t>805</a:t>
                      </a:r>
                    </a:p>
                  </a:txBody>
                  <a:tcPr>
                    <a:solidFill>
                      <a:srgbClr val="FFFAB0"/>
                    </a:solidFill>
                  </a:tcPr>
                </a:tc>
                <a:tc>
                  <a:txBody>
                    <a:bodyPr/>
                    <a:lstStyle/>
                    <a:p>
                      <a:r>
                        <a:rPr lang="en-US" sz="1400" dirty="0"/>
                        <a:t>Hart Middle School</a:t>
                      </a:r>
                    </a:p>
                  </a:txBody>
                  <a:tcPr>
                    <a:solidFill>
                      <a:srgbClr val="FFFAB0"/>
                    </a:solidFill>
                  </a:tcPr>
                </a:tc>
                <a:tc>
                  <a:txBody>
                    <a:bodyPr/>
                    <a:lstStyle/>
                    <a:p>
                      <a:r>
                        <a:rPr lang="en-US" sz="1400" dirty="0"/>
                        <a:t>10-225</a:t>
                      </a:r>
                    </a:p>
                  </a:txBody>
                  <a:tcPr>
                    <a:solidFill>
                      <a:srgbClr val="FFFAB0"/>
                    </a:solidFill>
                  </a:tcPr>
                </a:tc>
                <a:tc>
                  <a:txBody>
                    <a:bodyPr/>
                    <a:lstStyle/>
                    <a:p>
                      <a:pPr algn="r"/>
                      <a:r>
                        <a:rPr lang="en-US" sz="1400" u="sng" dirty="0"/>
                        <a:t>650</a:t>
                      </a:r>
                    </a:p>
                    <a:p>
                      <a:pPr algn="r"/>
                      <a:endParaRPr lang="en-US" sz="800" b="1" u="dbl" baseline="0" dirty="0">
                        <a:solidFill>
                          <a:srgbClr val="C00000"/>
                        </a:solidFill>
                        <a:uFill>
                          <a:solidFill>
                            <a:schemeClr val="tx1"/>
                          </a:solidFill>
                        </a:uFill>
                      </a:endParaRPr>
                    </a:p>
                    <a:p>
                      <a:pPr algn="r"/>
                      <a:r>
                        <a:rPr lang="en-US" sz="1400" b="1" u="dbl" baseline="0" dirty="0" smtClean="0">
                          <a:solidFill>
                            <a:srgbClr val="C00000"/>
                          </a:solidFill>
                          <a:uFill>
                            <a:solidFill>
                              <a:schemeClr val="tx1"/>
                            </a:solidFill>
                          </a:uFill>
                        </a:rPr>
                        <a:t>3,295</a:t>
                      </a:r>
                      <a:endParaRPr lang="en-US" sz="1400" b="1" u="dbl" baseline="0" dirty="0">
                        <a:solidFill>
                          <a:srgbClr val="C00000"/>
                        </a:solidFill>
                        <a:uFill>
                          <a:solidFill>
                            <a:schemeClr val="tx1"/>
                          </a:solidFill>
                        </a:uFill>
                      </a:endParaRPr>
                    </a:p>
                  </a:txBody>
                  <a:tcPr>
                    <a:solidFill>
                      <a:srgbClr val="FFFAB0"/>
                    </a:solidFill>
                  </a:tcPr>
                </a:tc>
                <a:extLst>
                  <a:ext uri="{0D108BD9-81ED-4DB2-BD59-A6C34878D82A}">
                    <a16:rowId xmlns="" xmlns:a16="http://schemas.microsoft.com/office/drawing/2014/main" val="10005"/>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573677253"/>
              </p:ext>
            </p:extLst>
          </p:nvPr>
        </p:nvGraphicFramePr>
        <p:xfrm>
          <a:off x="1343319" y="4698168"/>
          <a:ext cx="6716270" cy="1794708"/>
        </p:xfrm>
        <a:graphic>
          <a:graphicData uri="http://schemas.openxmlformats.org/drawingml/2006/table">
            <a:tbl>
              <a:tblPr firstRow="1" bandRow="1">
                <a:tableStyleId>{2D5ABB26-0587-4C30-8999-92F81FD0307C}</a:tableStyleId>
              </a:tblPr>
              <a:tblGrid>
                <a:gridCol w="2020662">
                  <a:extLst>
                    <a:ext uri="{9D8B030D-6E8A-4147-A177-3AD203B41FA5}">
                      <a16:colId xmlns="" xmlns:a16="http://schemas.microsoft.com/office/drawing/2014/main" val="20000"/>
                    </a:ext>
                  </a:extLst>
                </a:gridCol>
                <a:gridCol w="1386431">
                  <a:extLst>
                    <a:ext uri="{9D8B030D-6E8A-4147-A177-3AD203B41FA5}">
                      <a16:colId xmlns="" xmlns:a16="http://schemas.microsoft.com/office/drawing/2014/main" val="20001"/>
                    </a:ext>
                  </a:extLst>
                </a:gridCol>
                <a:gridCol w="208280">
                  <a:extLst>
                    <a:ext uri="{9D8B030D-6E8A-4147-A177-3AD203B41FA5}">
                      <a16:colId xmlns="" xmlns:a16="http://schemas.microsoft.com/office/drawing/2014/main" val="20002"/>
                    </a:ext>
                  </a:extLst>
                </a:gridCol>
                <a:gridCol w="1493049">
                  <a:extLst>
                    <a:ext uri="{9D8B030D-6E8A-4147-A177-3AD203B41FA5}">
                      <a16:colId xmlns="" xmlns:a16="http://schemas.microsoft.com/office/drawing/2014/main" val="20003"/>
                    </a:ext>
                  </a:extLst>
                </a:gridCol>
                <a:gridCol w="1607848">
                  <a:extLst>
                    <a:ext uri="{9D8B030D-6E8A-4147-A177-3AD203B41FA5}">
                      <a16:colId xmlns="" xmlns:a16="http://schemas.microsoft.com/office/drawing/2014/main" val="20004"/>
                    </a:ext>
                  </a:extLst>
                </a:gridCol>
              </a:tblGrid>
              <a:tr h="289433">
                <a:tc gridSpan="5">
                  <a:txBody>
                    <a:bodyPr/>
                    <a:lstStyle/>
                    <a:p>
                      <a:pPr algn="ctr"/>
                      <a:r>
                        <a:rPr lang="en-US" sz="1400" b="1" smtClean="0"/>
                        <a:t>Accunts Recievable</a:t>
                      </a:r>
                      <a:r>
                        <a:rPr lang="en-US" sz="1400" b="1" baseline="0" smtClean="0"/>
                        <a:t> Subsidiary Ledger</a:t>
                      </a:r>
                      <a:endParaRPr lang="en-US" sz="1400" b="1" dirty="0"/>
                    </a:p>
                  </a:txBody>
                  <a:tcPr>
                    <a:lnB w="12700" cap="flat" cmpd="sng" algn="ctr">
                      <a:noFill/>
                      <a:prstDash val="solid"/>
                      <a:round/>
                      <a:headEnd type="none" w="med" len="med"/>
                      <a:tailEnd type="none" w="med" len="med"/>
                    </a:lnB>
                  </a:tcPr>
                </a:tc>
                <a:tc hMerge="1">
                  <a:txBody>
                    <a:bodyPr/>
                    <a:lstStyle/>
                    <a:p>
                      <a:endParaRPr lang="en-US" dirty="0"/>
                    </a:p>
                  </a:txBody>
                  <a:tcPr/>
                </a:tc>
                <a:tc hMerge="1">
                  <a:txBody>
                    <a:bodyPr/>
                    <a:lstStyle/>
                    <a:p>
                      <a:pPr algn="l"/>
                      <a:endParaRPr lang="en-US" sz="1600" dirty="0"/>
                    </a:p>
                  </a:txBody>
                  <a:tcPr>
                    <a:lnB w="12700" cap="flat" cmpd="sng" algn="ctr">
                      <a:noFill/>
                      <a:prstDash val="solid"/>
                      <a:round/>
                      <a:headEnd type="none" w="med" len="med"/>
                      <a:tailEnd type="none" w="med" len="med"/>
                    </a:lnB>
                  </a:tcPr>
                </a:tc>
                <a:tc hMerge="1">
                  <a:txBody>
                    <a:bodyPr/>
                    <a:lstStyle/>
                    <a:p>
                      <a:endParaRPr lang="en-US" dirty="0"/>
                    </a:p>
                  </a:txBody>
                  <a:tcPr>
                    <a:lnB w="12700" cap="flat" cmpd="sng" algn="ctr">
                      <a:noFill/>
                      <a:prstDash val="solid"/>
                      <a:round/>
                      <a:headEnd type="none" w="med" len="med"/>
                      <a:tailEnd type="none" w="med" len="med"/>
                    </a:lnB>
                  </a:tcPr>
                </a:tc>
                <a:tc hMerge="1">
                  <a:txBody>
                    <a:bodyPr/>
                    <a:lstStyle/>
                    <a:p>
                      <a:pPr algn="l"/>
                      <a:endParaRPr lang="en-US" sz="1600" dirty="0"/>
                    </a:p>
                  </a:txBody>
                  <a:tcP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289433">
                <a:tc gridSpan="2">
                  <a:txBody>
                    <a:bodyPr/>
                    <a:lstStyle/>
                    <a:p>
                      <a:pPr algn="l"/>
                      <a:r>
                        <a:rPr lang="en-US" sz="1400"/>
                        <a:t>                            </a:t>
                      </a:r>
                      <a:r>
                        <a:rPr lang="en-US" sz="1400" smtClean="0"/>
                        <a:t>Leland High School           </a:t>
                      </a:r>
                      <a:r>
                        <a:rPr lang="en-US" sz="1400" baseline="0" smtClean="0"/>
                        <a:t>8</a:t>
                      </a:r>
                      <a:r>
                        <a:rPr lang="en-US" sz="1400" smtClean="0"/>
                        <a:t>01</a:t>
                      </a:r>
                      <a:endParaRPr lang="en-US" sz="1400" b="1"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a:endParaRPr lang="en-US" sz="1400" dirty="0"/>
                    </a:p>
                  </a:txBody>
                  <a:tcPr>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gridSpan="2">
                  <a:txBody>
                    <a:bodyPr/>
                    <a:lstStyle/>
                    <a:p>
                      <a:pPr algn="l"/>
                      <a:endParaRPr lang="en-US" sz="1400"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1"/>
                  </a:ext>
                </a:extLst>
              </a:tr>
              <a:tr h="483432">
                <a:tc>
                  <a:txBody>
                    <a:bodyPr/>
                    <a:lstStyle/>
                    <a:p>
                      <a:r>
                        <a:rPr lang="en-US" sz="1400" smtClean="0"/>
                        <a:t>August 5 SJ1            1,500</a:t>
                      </a:r>
                      <a:endParaRPr lang="en-US" sz="14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tc>
                  <a:txBody>
                    <a:bodyPr/>
                    <a:lstStyle/>
                    <a:p>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en-US" dirty="0"/>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91992">
                <a:tc>
                  <a:txBody>
                    <a:bodyPr/>
                    <a:lstStyle/>
                    <a:p>
                      <a:endParaRPr lang="en-US" sz="1400" b="1" dirty="0">
                        <a:solidFill>
                          <a:srgbClr val="C00000"/>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b="0" dirty="0">
                        <a:solidFill>
                          <a:schemeClr val="tx1"/>
                        </a:solidFill>
                      </a:endParaRPr>
                    </a:p>
                  </a:txBody>
                  <a:tcP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309685">
                <a:tc>
                  <a:txBody>
                    <a:bodyPr/>
                    <a:lstStyle/>
                    <a:p>
                      <a:endParaRPr lang="en-US" sz="800" b="1" dirty="0">
                        <a:solidFill>
                          <a:srgbClr val="C0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en-US" sz="800" dirty="0"/>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bl>
          </a:graphicData>
        </a:graphic>
      </p:graphicFrame>
      <p:cxnSp>
        <p:nvCxnSpPr>
          <p:cNvPr id="9" name="Straight Arrow Connector 8"/>
          <p:cNvCxnSpPr/>
          <p:nvPr/>
        </p:nvCxnSpPr>
        <p:spPr>
          <a:xfrm flipH="1">
            <a:off x="3226769" y="2791888"/>
            <a:ext cx="3910910" cy="261831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317477" y="5088646"/>
            <a:ext cx="377073" cy="163601"/>
          </a:xfrm>
          <a:prstGeom prst="rect">
            <a:avLst/>
          </a:prstGeom>
          <a:noFill/>
          <a:ln w="15875">
            <a:solidFill>
              <a:srgbClr val="007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243612" y="2576544"/>
            <a:ext cx="546735" cy="251172"/>
          </a:xfrm>
          <a:prstGeom prst="rect">
            <a:avLst/>
          </a:prstGeom>
          <a:noFill/>
          <a:ln w="15875">
            <a:solidFill>
              <a:srgbClr val="007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974371" y="2584111"/>
            <a:ext cx="431506" cy="252259"/>
          </a:xfrm>
          <a:prstGeom prst="rect">
            <a:avLst/>
          </a:prstGeom>
          <a:noFill/>
          <a:ln w="28575">
            <a:solidFill>
              <a:srgbClr val="990099"/>
            </a:solidFill>
          </a:ln>
        </p:spPr>
        <p:txBody>
          <a:bodyPr wrap="square" rtlCol="0">
            <a:spAutoFit/>
          </a:bodyPr>
          <a:lstStyle/>
          <a:p>
            <a:endParaRPr lang="en-US" dirty="0"/>
          </a:p>
        </p:txBody>
      </p:sp>
      <p:cxnSp>
        <p:nvCxnSpPr>
          <p:cNvPr id="22" name="Straight Arrow Connector 21"/>
          <p:cNvCxnSpPr/>
          <p:nvPr/>
        </p:nvCxnSpPr>
        <p:spPr>
          <a:xfrm>
            <a:off x="3407260" y="2852536"/>
            <a:ext cx="910217" cy="218531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11610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22" presetClass="entr" presetSubtype="1"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up)">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583113"/>
            <a:ext cx="7886700" cy="4637086"/>
          </a:xfrm>
        </p:spPr>
        <p:txBody>
          <a:bodyPr/>
          <a:lstStyle/>
          <a:p>
            <a:r>
              <a:rPr lang="en-US" sz="2800" dirty="0"/>
              <a:t>Purpose is to record all </a:t>
            </a:r>
            <a:r>
              <a:rPr lang="en-US" sz="2800" b="1" dirty="0">
                <a:solidFill>
                  <a:srgbClr val="C00000"/>
                </a:solidFill>
              </a:rPr>
              <a:t>cash receipts</a:t>
            </a:r>
            <a:r>
              <a:rPr lang="en-US" sz="2800" dirty="0"/>
              <a:t>, regardless of the </a:t>
            </a:r>
            <a:r>
              <a:rPr lang="en-US" sz="2800" dirty="0" smtClean="0"/>
              <a:t>source</a:t>
            </a:r>
            <a:endParaRPr lang="en-US" sz="2800" dirty="0"/>
          </a:p>
          <a:p>
            <a:r>
              <a:rPr lang="en-US" sz="2800" dirty="0"/>
              <a:t>Every transaction recorded here produces a </a:t>
            </a:r>
            <a:r>
              <a:rPr lang="en-US" sz="2800" b="1" dirty="0">
                <a:solidFill>
                  <a:srgbClr val="C00000"/>
                </a:solidFill>
              </a:rPr>
              <a:t>debit to the cash </a:t>
            </a:r>
            <a:r>
              <a:rPr lang="en-US" sz="2800" b="1" dirty="0" smtClean="0">
                <a:solidFill>
                  <a:srgbClr val="C00000"/>
                </a:solidFill>
              </a:rPr>
              <a:t>account</a:t>
            </a:r>
            <a:endParaRPr lang="en-US" sz="2800" dirty="0">
              <a:solidFill>
                <a:srgbClr val="C00000"/>
              </a:solidFill>
            </a:endParaRPr>
          </a:p>
          <a:p>
            <a:pPr lvl="1">
              <a:buFont typeface="Calibri"/>
              <a:buChar char="–"/>
            </a:pPr>
            <a:r>
              <a:rPr lang="en-US" sz="2800" dirty="0"/>
              <a:t>Credit to various accounts</a:t>
            </a:r>
          </a:p>
          <a:p>
            <a:pPr lvl="1">
              <a:buFont typeface="Calibri"/>
              <a:buChar char="–"/>
            </a:pPr>
            <a:r>
              <a:rPr lang="en-US" sz="2800" dirty="0"/>
              <a:t>Column keeps track of the various accounts</a:t>
            </a:r>
          </a:p>
          <a:p>
            <a:r>
              <a:rPr lang="en-US" sz="2800" dirty="0"/>
              <a:t>If an entry uses the accounts receivable column, a </a:t>
            </a:r>
            <a:r>
              <a:rPr lang="en-US" sz="2800" b="1" dirty="0">
                <a:solidFill>
                  <a:srgbClr val="C00000"/>
                </a:solidFill>
              </a:rPr>
              <a:t>credit is posted to the accounts receivable subsidiary ledger</a:t>
            </a:r>
            <a:r>
              <a:rPr lang="en-US" sz="2800" b="1" dirty="0"/>
              <a:t> </a:t>
            </a:r>
            <a:r>
              <a:rPr lang="en-US" sz="2800" dirty="0"/>
              <a:t>for that </a:t>
            </a:r>
            <a:r>
              <a:rPr lang="en-US" sz="2800" dirty="0" smtClean="0"/>
              <a:t>customer</a:t>
            </a:r>
            <a:endParaRPr lang="en-US" sz="2800" dirty="0"/>
          </a:p>
        </p:txBody>
      </p:sp>
      <p:sp>
        <p:nvSpPr>
          <p:cNvPr id="3" name="Title 2"/>
          <p:cNvSpPr>
            <a:spLocks noGrp="1"/>
          </p:cNvSpPr>
          <p:nvPr>
            <p:ph type="title"/>
          </p:nvPr>
        </p:nvSpPr>
        <p:spPr/>
        <p:txBody>
          <a:bodyPr/>
          <a:lstStyle/>
          <a:p>
            <a:r>
              <a:rPr lang="en-US" dirty="0"/>
              <a:t>Cash Receipts Journal</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spTree>
    <p:extLst>
      <p:ext uri="{BB962C8B-B14F-4D97-AF65-F5344CB8AC3E}">
        <p14:creationId xmlns:p14="http://schemas.microsoft.com/office/powerpoint/2010/main" val="1222724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fade">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Cash Receipts Journal Example</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2C</a:t>
            </a:r>
          </a:p>
        </p:txBody>
      </p:sp>
      <p:graphicFrame>
        <p:nvGraphicFramePr>
          <p:cNvPr id="16" name="Table 15"/>
          <p:cNvGraphicFramePr>
            <a:graphicFrameLocks noGrp="1"/>
          </p:cNvGraphicFramePr>
          <p:nvPr>
            <p:extLst>
              <p:ext uri="{D42A27DB-BD31-4B8C-83A1-F6EECF244321}">
                <p14:modId xmlns:p14="http://schemas.microsoft.com/office/powerpoint/2010/main" val="3650328519"/>
              </p:ext>
            </p:extLst>
          </p:nvPr>
        </p:nvGraphicFramePr>
        <p:xfrm>
          <a:off x="1399880" y="1470580"/>
          <a:ext cx="7206792" cy="3210559"/>
        </p:xfrm>
        <a:graphic>
          <a:graphicData uri="http://schemas.openxmlformats.org/drawingml/2006/table">
            <a:tbl>
              <a:tblPr firstRow="1" bandRow="1">
                <a:tableStyleId>{2D5ABB26-0587-4C30-8999-92F81FD0307C}</a:tableStyleId>
              </a:tblPr>
              <a:tblGrid>
                <a:gridCol w="679008">
                  <a:extLst>
                    <a:ext uri="{9D8B030D-6E8A-4147-A177-3AD203B41FA5}">
                      <a16:colId xmlns="" xmlns:a16="http://schemas.microsoft.com/office/drawing/2014/main" val="20000"/>
                    </a:ext>
                  </a:extLst>
                </a:gridCol>
                <a:gridCol w="1804955">
                  <a:extLst>
                    <a:ext uri="{9D8B030D-6E8A-4147-A177-3AD203B41FA5}">
                      <a16:colId xmlns="" xmlns:a16="http://schemas.microsoft.com/office/drawing/2014/main" val="20001"/>
                    </a:ext>
                  </a:extLst>
                </a:gridCol>
                <a:gridCol w="848413">
                  <a:extLst>
                    <a:ext uri="{9D8B030D-6E8A-4147-A177-3AD203B41FA5}">
                      <a16:colId xmlns="" xmlns:a16="http://schemas.microsoft.com/office/drawing/2014/main" val="20002"/>
                    </a:ext>
                  </a:extLst>
                </a:gridCol>
                <a:gridCol w="933253">
                  <a:extLst>
                    <a:ext uri="{9D8B030D-6E8A-4147-A177-3AD203B41FA5}">
                      <a16:colId xmlns="" xmlns:a16="http://schemas.microsoft.com/office/drawing/2014/main" val="20003"/>
                    </a:ext>
                  </a:extLst>
                </a:gridCol>
                <a:gridCol w="810706">
                  <a:extLst>
                    <a:ext uri="{9D8B030D-6E8A-4147-A177-3AD203B41FA5}">
                      <a16:colId xmlns="" xmlns:a16="http://schemas.microsoft.com/office/drawing/2014/main" val="20004"/>
                    </a:ext>
                  </a:extLst>
                </a:gridCol>
                <a:gridCol w="829558">
                  <a:extLst>
                    <a:ext uri="{9D8B030D-6E8A-4147-A177-3AD203B41FA5}">
                      <a16:colId xmlns="" xmlns:a16="http://schemas.microsoft.com/office/drawing/2014/main" val="20005"/>
                    </a:ext>
                  </a:extLst>
                </a:gridCol>
                <a:gridCol w="1300899">
                  <a:extLst>
                    <a:ext uri="{9D8B030D-6E8A-4147-A177-3AD203B41FA5}">
                      <a16:colId xmlns="" xmlns:a16="http://schemas.microsoft.com/office/drawing/2014/main" val="20006"/>
                    </a:ext>
                  </a:extLst>
                </a:gridCol>
              </a:tblGrid>
              <a:tr h="565609">
                <a:tc>
                  <a:txBody>
                    <a:bodyPr/>
                    <a:lstStyle/>
                    <a:p>
                      <a:pPr algn="l"/>
                      <a:r>
                        <a:rPr lang="en-US" sz="1200" b="1" dirty="0"/>
                        <a:t>Date</a:t>
                      </a:r>
                      <a:br>
                        <a:rPr lang="en-US" sz="1200" b="1" dirty="0"/>
                      </a:br>
                      <a:r>
                        <a:rPr lang="en-US" sz="1200" b="1" dirty="0"/>
                        <a:t>2018</a:t>
                      </a:r>
                    </a:p>
                  </a:txBody>
                  <a:tcPr anchor="b">
                    <a:solidFill>
                      <a:srgbClr val="FFFAB0"/>
                    </a:solidFill>
                  </a:tcPr>
                </a:tc>
                <a:tc>
                  <a:txBody>
                    <a:bodyPr/>
                    <a:lstStyle/>
                    <a:p>
                      <a:pPr algn="ctr"/>
                      <a:r>
                        <a:rPr lang="en-US" sz="1200" b="1" dirty="0"/>
                        <a:t>Explanation or Account Name</a:t>
                      </a:r>
                    </a:p>
                  </a:txBody>
                  <a:tcPr anchor="b">
                    <a:solidFill>
                      <a:srgbClr val="FFFAB0"/>
                    </a:solidFill>
                  </a:tcPr>
                </a:tc>
                <a:tc>
                  <a:txBody>
                    <a:bodyPr/>
                    <a:lstStyle/>
                    <a:p>
                      <a:pPr algn="ctr"/>
                      <a:r>
                        <a:rPr lang="en-US" sz="1200" b="1" dirty="0"/>
                        <a:t>Dr. Cash (100)</a:t>
                      </a:r>
                    </a:p>
                  </a:txBody>
                  <a:tcPr anchor="b">
                    <a:solidFill>
                      <a:srgbClr val="FFFAB0"/>
                    </a:solidFill>
                  </a:tcPr>
                </a:tc>
                <a:tc>
                  <a:txBody>
                    <a:bodyPr/>
                    <a:lstStyle/>
                    <a:p>
                      <a:pPr algn="ctr"/>
                      <a:r>
                        <a:rPr lang="en-US" sz="1200" b="1" dirty="0"/>
                        <a:t>Cr.</a:t>
                      </a:r>
                      <a:r>
                        <a:rPr lang="en-US" sz="1200" b="1" baseline="0" dirty="0"/>
                        <a:t> Accounts Receivable (110)</a:t>
                      </a:r>
                      <a:endParaRPr lang="en-US" sz="1200" b="1" dirty="0"/>
                    </a:p>
                  </a:txBody>
                  <a:tcPr anchor="b">
                    <a:solidFill>
                      <a:srgbClr val="FFFAB0"/>
                    </a:solidFill>
                  </a:tcPr>
                </a:tc>
                <a:tc>
                  <a:txBody>
                    <a:bodyPr/>
                    <a:lstStyle/>
                    <a:p>
                      <a:pPr algn="ctr"/>
                      <a:r>
                        <a:rPr lang="en-US" sz="1200" b="1" dirty="0"/>
                        <a:t>Cr. Sales Revenue (400)</a:t>
                      </a:r>
                    </a:p>
                  </a:txBody>
                  <a:tcPr anchor="b">
                    <a:solidFill>
                      <a:srgbClr val="FFFAB0"/>
                    </a:solidFill>
                  </a:tcPr>
                </a:tc>
                <a:tc>
                  <a:txBody>
                    <a:bodyPr/>
                    <a:lstStyle/>
                    <a:p>
                      <a:r>
                        <a:rPr lang="en-US" sz="1200" b="1" dirty="0"/>
                        <a:t>Cr. Other</a:t>
                      </a:r>
                    </a:p>
                  </a:txBody>
                  <a:tcPr anchor="b">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dirty="0"/>
                        <a:t>Page 1</a:t>
                      </a:r>
                    </a:p>
                    <a:p>
                      <a:endParaRPr lang="en-US" sz="1200" b="1" dirty="0"/>
                    </a:p>
                    <a:p>
                      <a:endParaRPr lang="en-US" sz="1200" b="1" dirty="0"/>
                    </a:p>
                    <a:p>
                      <a:r>
                        <a:rPr lang="en-US" sz="1200" b="1" dirty="0"/>
                        <a:t>Other Accounts</a:t>
                      </a:r>
                    </a:p>
                  </a:txBody>
                  <a:tcPr anchor="b">
                    <a:solidFill>
                      <a:srgbClr val="FFFAB0"/>
                    </a:solidFill>
                  </a:tcPr>
                </a:tc>
                <a:extLst>
                  <a:ext uri="{0D108BD9-81ED-4DB2-BD59-A6C34878D82A}">
                    <a16:rowId xmlns="" xmlns:a16="http://schemas.microsoft.com/office/drawing/2014/main" val="10000"/>
                  </a:ext>
                </a:extLst>
              </a:tr>
              <a:tr h="370840">
                <a:tc>
                  <a:txBody>
                    <a:bodyPr/>
                    <a:lstStyle/>
                    <a:p>
                      <a:pPr algn="r"/>
                      <a:r>
                        <a:rPr lang="en-US" sz="1400" dirty="0"/>
                        <a:t>Aug.       7</a:t>
                      </a:r>
                    </a:p>
                  </a:txBody>
                  <a:tcPr>
                    <a:solidFill>
                      <a:srgbClr val="FFFAB0"/>
                    </a:solidFill>
                  </a:tcPr>
                </a:tc>
                <a:tc>
                  <a:txBody>
                    <a:bodyPr/>
                    <a:lstStyle/>
                    <a:p>
                      <a:pPr algn="l"/>
                      <a:r>
                        <a:rPr lang="en-US" sz="1400" dirty="0"/>
                        <a:t>Cash sale</a:t>
                      </a:r>
                    </a:p>
                  </a:txBody>
                  <a:tcPr>
                    <a:solidFill>
                      <a:srgbClr val="FFFAB0"/>
                    </a:solidFill>
                  </a:tcPr>
                </a:tc>
                <a:tc>
                  <a:txBody>
                    <a:bodyPr/>
                    <a:lstStyle/>
                    <a:p>
                      <a:pPr algn="r"/>
                      <a:r>
                        <a:rPr lang="en-US" sz="1400" dirty="0"/>
                        <a:t>500</a:t>
                      </a:r>
                    </a:p>
                  </a:txBody>
                  <a:tcPr>
                    <a:solidFill>
                      <a:srgbClr val="FFFAB0"/>
                    </a:solidFill>
                  </a:tcPr>
                </a:tc>
                <a:tc>
                  <a:txBody>
                    <a:bodyPr/>
                    <a:lstStyle/>
                    <a:p>
                      <a:endParaRPr lang="en-US" sz="1400" b="1" dirty="0">
                        <a:solidFill>
                          <a:srgbClr val="C00000"/>
                        </a:solidFill>
                      </a:endParaRPr>
                    </a:p>
                  </a:txBody>
                  <a:tcPr>
                    <a:solidFill>
                      <a:srgbClr val="FFFAB0"/>
                    </a:solidFill>
                  </a:tcPr>
                </a:tc>
                <a:tc>
                  <a:txBody>
                    <a:bodyPr/>
                    <a:lstStyle/>
                    <a:p>
                      <a:pPr algn="r"/>
                      <a:r>
                        <a:rPr lang="en-US" sz="1400" b="0" dirty="0">
                          <a:solidFill>
                            <a:schemeClr val="tx1"/>
                          </a:solidFill>
                        </a:rPr>
                        <a:t>500</a:t>
                      </a:r>
                    </a:p>
                  </a:txBody>
                  <a:tcPr>
                    <a:solidFill>
                      <a:srgbClr val="FFFAB0"/>
                    </a:solidFill>
                  </a:tcPr>
                </a:tc>
                <a:tc>
                  <a:txBody>
                    <a:bodyPr/>
                    <a:lstStyle/>
                    <a:p>
                      <a:pPr algn="r"/>
                      <a:endParaRPr lang="en-US" sz="1400" b="1" dirty="0">
                        <a:solidFill>
                          <a:srgbClr val="C00000"/>
                        </a:solidFill>
                      </a:endParaRPr>
                    </a:p>
                  </a:txBody>
                  <a:tcPr>
                    <a:solidFill>
                      <a:srgbClr val="FFFAB0"/>
                    </a:solidFill>
                  </a:tcPr>
                </a:tc>
                <a:tc>
                  <a:txBody>
                    <a:bodyPr/>
                    <a:lstStyle/>
                    <a:p>
                      <a:pPr algn="r"/>
                      <a:endParaRPr lang="en-US" sz="1400" b="1" dirty="0">
                        <a:solidFill>
                          <a:srgbClr val="C00000"/>
                        </a:solidFill>
                      </a:endParaRPr>
                    </a:p>
                  </a:txBody>
                  <a:tcPr>
                    <a:solidFill>
                      <a:srgbClr val="FFFAB0"/>
                    </a:solidFill>
                  </a:tcPr>
                </a:tc>
                <a:extLst>
                  <a:ext uri="{0D108BD9-81ED-4DB2-BD59-A6C34878D82A}">
                    <a16:rowId xmlns="" xmlns:a16="http://schemas.microsoft.com/office/drawing/2014/main" val="10001"/>
                  </a:ext>
                </a:extLst>
              </a:tr>
              <a:tr h="459400">
                <a:tc>
                  <a:txBody>
                    <a:bodyPr/>
                    <a:lstStyle/>
                    <a:p>
                      <a:pPr algn="r"/>
                      <a:r>
                        <a:rPr lang="en-US" sz="1400" dirty="0"/>
                        <a:t>11</a:t>
                      </a:r>
                    </a:p>
                  </a:txBody>
                  <a:tcPr>
                    <a:solidFill>
                      <a:srgbClr val="FFFAB0"/>
                    </a:solidFill>
                  </a:tcPr>
                </a:tc>
                <a:tc>
                  <a:txBody>
                    <a:bodyPr/>
                    <a:lstStyle/>
                    <a:p>
                      <a:pPr algn="l"/>
                      <a:r>
                        <a:rPr lang="en-US" sz="1400" dirty="0"/>
                        <a:t>Borrowed</a:t>
                      </a:r>
                      <a:r>
                        <a:rPr lang="en-US" sz="1400" baseline="0" dirty="0"/>
                        <a:t> cash</a:t>
                      </a:r>
                      <a:endParaRPr lang="en-US" sz="1400" dirty="0"/>
                    </a:p>
                  </a:txBody>
                  <a:tcPr>
                    <a:solidFill>
                      <a:srgbClr val="FFFAB0"/>
                    </a:solidFill>
                  </a:tcPr>
                </a:tc>
                <a:tc>
                  <a:txBody>
                    <a:bodyPr/>
                    <a:lstStyle/>
                    <a:p>
                      <a:pPr algn="r"/>
                      <a:r>
                        <a:rPr lang="en-US" sz="1400" dirty="0"/>
                        <a:t>10,000</a:t>
                      </a:r>
                    </a:p>
                  </a:txBody>
                  <a:tcPr>
                    <a:solidFill>
                      <a:srgbClr val="FFFAB0"/>
                    </a:solidFill>
                  </a:tcPr>
                </a:tc>
                <a:tc>
                  <a:txBody>
                    <a:bodyPr/>
                    <a:lstStyle/>
                    <a:p>
                      <a:pPr algn="r"/>
                      <a:endParaRPr lang="en-US" sz="1400" dirty="0"/>
                    </a:p>
                  </a:txBody>
                  <a:tcPr>
                    <a:solidFill>
                      <a:srgbClr val="FFFAB0"/>
                    </a:solidFill>
                  </a:tcPr>
                </a:tc>
                <a:tc>
                  <a:txBody>
                    <a:bodyPr/>
                    <a:lstStyle/>
                    <a:p>
                      <a:pPr algn="r"/>
                      <a:endParaRPr lang="en-US" sz="1400" dirty="0"/>
                    </a:p>
                  </a:txBody>
                  <a:tcPr>
                    <a:solidFill>
                      <a:srgbClr val="FFFAB0"/>
                    </a:solidFill>
                  </a:tcPr>
                </a:tc>
                <a:tc>
                  <a:txBody>
                    <a:bodyPr/>
                    <a:lstStyle/>
                    <a:p>
                      <a:pPr algn="r"/>
                      <a:r>
                        <a:rPr lang="en-US" sz="1400" b="1" dirty="0">
                          <a:solidFill>
                            <a:srgbClr val="C00000"/>
                          </a:solidFill>
                        </a:rPr>
                        <a:t>10,000</a:t>
                      </a:r>
                    </a:p>
                  </a:txBody>
                  <a:tcPr>
                    <a:solidFill>
                      <a:srgbClr val="FFFAB0"/>
                    </a:solidFill>
                  </a:tcPr>
                </a:tc>
                <a:tc>
                  <a:txBody>
                    <a:bodyPr/>
                    <a:lstStyle/>
                    <a:p>
                      <a:pPr algn="ctr"/>
                      <a:r>
                        <a:rPr lang="en-US" sz="1400" dirty="0"/>
                        <a:t>Note payable (220)</a:t>
                      </a:r>
                    </a:p>
                  </a:txBody>
                  <a:tcPr>
                    <a:solidFill>
                      <a:srgbClr val="FFFAB0"/>
                    </a:solidFill>
                  </a:tcPr>
                </a:tc>
                <a:extLst>
                  <a:ext uri="{0D108BD9-81ED-4DB2-BD59-A6C34878D82A}">
                    <a16:rowId xmlns="" xmlns:a16="http://schemas.microsoft.com/office/drawing/2014/main" val="10002"/>
                  </a:ext>
                </a:extLst>
              </a:tr>
              <a:tr h="125586">
                <a:tc>
                  <a:txBody>
                    <a:bodyPr/>
                    <a:lstStyle/>
                    <a:p>
                      <a:pPr algn="r"/>
                      <a:r>
                        <a:rPr lang="en-US" sz="1400" dirty="0"/>
                        <a:t>17</a:t>
                      </a:r>
                    </a:p>
                  </a:txBody>
                  <a:tcPr>
                    <a:solidFill>
                      <a:srgbClr val="FFFAB0"/>
                    </a:solidFill>
                  </a:tcPr>
                </a:tc>
                <a:tc>
                  <a:txBody>
                    <a:bodyPr/>
                    <a:lstStyle/>
                    <a:p>
                      <a:pPr algn="l"/>
                      <a:r>
                        <a:rPr lang="en-US" sz="1400" dirty="0"/>
                        <a:t>Leland High School</a:t>
                      </a:r>
                    </a:p>
                  </a:txBody>
                  <a:tcPr>
                    <a:solidFill>
                      <a:srgbClr val="FFFAB0"/>
                    </a:solidFill>
                  </a:tcPr>
                </a:tc>
                <a:tc>
                  <a:txBody>
                    <a:bodyPr/>
                    <a:lstStyle/>
                    <a:p>
                      <a:pPr algn="r"/>
                      <a:r>
                        <a:rPr lang="en-US" sz="1400" b="1" dirty="0">
                          <a:solidFill>
                            <a:srgbClr val="C00000"/>
                          </a:solidFill>
                        </a:rPr>
                        <a:t>750</a:t>
                      </a:r>
                    </a:p>
                  </a:txBody>
                  <a:tcPr>
                    <a:solidFill>
                      <a:srgbClr val="FFFAB0"/>
                    </a:solidFill>
                  </a:tcPr>
                </a:tc>
                <a:tc>
                  <a:txBody>
                    <a:bodyPr/>
                    <a:lstStyle/>
                    <a:p>
                      <a:pPr algn="r"/>
                      <a:r>
                        <a:rPr lang="en-US" sz="1400" dirty="0"/>
                        <a:t>750</a:t>
                      </a:r>
                    </a:p>
                  </a:txBody>
                  <a:tcPr>
                    <a:solidFill>
                      <a:srgbClr val="FFFAB0"/>
                    </a:solidFill>
                  </a:tcPr>
                </a:tc>
                <a:tc>
                  <a:txBody>
                    <a:bodyPr/>
                    <a:lstStyle/>
                    <a:p>
                      <a:pPr algn="r"/>
                      <a:endParaRPr lang="en-US" sz="1400" dirty="0"/>
                    </a:p>
                  </a:txBody>
                  <a:tcPr>
                    <a:solidFill>
                      <a:srgbClr val="FFFAB0"/>
                    </a:solidFill>
                  </a:tcPr>
                </a:tc>
                <a:tc>
                  <a:txBody>
                    <a:bodyPr/>
                    <a:lstStyle/>
                    <a:p>
                      <a:pPr algn="r"/>
                      <a:endParaRPr lang="en-US" sz="1400" dirty="0"/>
                    </a:p>
                  </a:txBody>
                  <a:tcPr>
                    <a:solidFill>
                      <a:srgbClr val="FFFAB0"/>
                    </a:solidFill>
                  </a:tcPr>
                </a:tc>
                <a:tc>
                  <a:txBody>
                    <a:bodyPr/>
                    <a:lstStyle/>
                    <a:p>
                      <a:pPr algn="r"/>
                      <a:endParaRPr lang="en-US" sz="1400" dirty="0"/>
                    </a:p>
                  </a:txBody>
                  <a:tcPr>
                    <a:solidFill>
                      <a:srgbClr val="FFFAB0"/>
                    </a:solidFill>
                  </a:tcPr>
                </a:tc>
                <a:extLst>
                  <a:ext uri="{0D108BD9-81ED-4DB2-BD59-A6C34878D82A}">
                    <a16:rowId xmlns="" xmlns:a16="http://schemas.microsoft.com/office/drawing/2014/main" val="10003"/>
                  </a:ext>
                </a:extLst>
              </a:tr>
              <a:tr h="226086">
                <a:tc>
                  <a:txBody>
                    <a:bodyPr/>
                    <a:lstStyle/>
                    <a:p>
                      <a:pPr algn="r"/>
                      <a:r>
                        <a:rPr lang="en-US" sz="1400" dirty="0"/>
                        <a:t>20</a:t>
                      </a:r>
                    </a:p>
                  </a:txBody>
                  <a:tcPr>
                    <a:solidFill>
                      <a:srgbClr val="FFFAB0"/>
                    </a:solidFill>
                  </a:tcPr>
                </a:tc>
                <a:tc>
                  <a:txBody>
                    <a:bodyPr/>
                    <a:lstStyle/>
                    <a:p>
                      <a:pPr algn="l"/>
                      <a:r>
                        <a:rPr lang="en-US" sz="1400" dirty="0"/>
                        <a:t>Cash sale</a:t>
                      </a:r>
                    </a:p>
                  </a:txBody>
                  <a:tcPr>
                    <a:solidFill>
                      <a:srgbClr val="FFFAB0"/>
                    </a:solidFill>
                  </a:tcPr>
                </a:tc>
                <a:tc>
                  <a:txBody>
                    <a:bodyPr/>
                    <a:lstStyle/>
                    <a:p>
                      <a:pPr algn="r"/>
                      <a:r>
                        <a:rPr lang="en-US" sz="1400" dirty="0"/>
                        <a:t>300</a:t>
                      </a:r>
                    </a:p>
                  </a:txBody>
                  <a:tcPr>
                    <a:solidFill>
                      <a:srgbClr val="FFFAB0"/>
                    </a:solidFill>
                  </a:tcPr>
                </a:tc>
                <a:tc>
                  <a:txBody>
                    <a:bodyPr/>
                    <a:lstStyle/>
                    <a:p>
                      <a:pPr algn="r"/>
                      <a:endParaRPr lang="en-US" sz="1400" dirty="0"/>
                    </a:p>
                  </a:txBody>
                  <a:tcPr>
                    <a:solidFill>
                      <a:srgbClr val="FFFAB0"/>
                    </a:solidFill>
                  </a:tcPr>
                </a:tc>
                <a:tc>
                  <a:txBody>
                    <a:bodyPr/>
                    <a:lstStyle/>
                    <a:p>
                      <a:pPr algn="r"/>
                      <a:r>
                        <a:rPr lang="en-US" sz="1400" dirty="0"/>
                        <a:t>300</a:t>
                      </a:r>
                    </a:p>
                  </a:txBody>
                  <a:tcPr>
                    <a:solidFill>
                      <a:srgbClr val="FFFAB0"/>
                    </a:solidFill>
                  </a:tcPr>
                </a:tc>
                <a:tc>
                  <a:txBody>
                    <a:bodyPr/>
                    <a:lstStyle/>
                    <a:p>
                      <a:pPr algn="r"/>
                      <a:endParaRPr lang="en-US" sz="1400" dirty="0"/>
                    </a:p>
                  </a:txBody>
                  <a:tcPr>
                    <a:solidFill>
                      <a:srgbClr val="FFFAB0"/>
                    </a:solidFill>
                  </a:tcPr>
                </a:tc>
                <a:tc>
                  <a:txBody>
                    <a:bodyPr/>
                    <a:lstStyle/>
                    <a:p>
                      <a:pPr algn="r"/>
                      <a:endParaRPr lang="en-US" sz="1400" dirty="0"/>
                    </a:p>
                  </a:txBody>
                  <a:tcPr>
                    <a:solidFill>
                      <a:srgbClr val="FFFAB0"/>
                    </a:solidFill>
                  </a:tcPr>
                </a:tc>
                <a:extLst>
                  <a:ext uri="{0D108BD9-81ED-4DB2-BD59-A6C34878D82A}">
                    <a16:rowId xmlns="" xmlns:a16="http://schemas.microsoft.com/office/drawing/2014/main" val="10004"/>
                  </a:ext>
                </a:extLst>
              </a:tr>
              <a:tr h="370840">
                <a:tc>
                  <a:txBody>
                    <a:bodyPr/>
                    <a:lstStyle/>
                    <a:p>
                      <a:pPr algn="r"/>
                      <a:r>
                        <a:rPr lang="en-US" sz="1400" dirty="0"/>
                        <a:t>25</a:t>
                      </a:r>
                    </a:p>
                  </a:txBody>
                  <a:tcPr>
                    <a:solidFill>
                      <a:srgbClr val="FFFAB0"/>
                    </a:solidFill>
                  </a:tcPr>
                </a:tc>
                <a:tc>
                  <a:txBody>
                    <a:bodyPr/>
                    <a:lstStyle/>
                    <a:p>
                      <a:pPr algn="l"/>
                      <a:r>
                        <a:rPr lang="en-US" sz="1400" dirty="0"/>
                        <a:t>Mr. John Smith</a:t>
                      </a:r>
                    </a:p>
                  </a:txBody>
                  <a:tcPr>
                    <a:solidFill>
                      <a:srgbClr val="FFFAB0"/>
                    </a:solidFill>
                  </a:tcPr>
                </a:tc>
                <a:tc>
                  <a:txBody>
                    <a:bodyPr/>
                    <a:lstStyle/>
                    <a:p>
                      <a:pPr algn="r"/>
                      <a:r>
                        <a:rPr lang="en-US" sz="1400" u="sng" dirty="0"/>
                        <a:t>  200</a:t>
                      </a:r>
                    </a:p>
                  </a:txBody>
                  <a:tcPr>
                    <a:solidFill>
                      <a:srgbClr val="FFFAB0"/>
                    </a:solidFill>
                  </a:tcPr>
                </a:tc>
                <a:tc>
                  <a:txBody>
                    <a:bodyPr/>
                    <a:lstStyle/>
                    <a:p>
                      <a:pPr algn="r"/>
                      <a:r>
                        <a:rPr lang="en-US" sz="1400" u="sng" dirty="0"/>
                        <a:t>  200</a:t>
                      </a:r>
                    </a:p>
                  </a:txBody>
                  <a:tcPr>
                    <a:solidFill>
                      <a:srgbClr val="FFFAB0"/>
                    </a:solidFill>
                  </a:tcPr>
                </a:tc>
                <a:tc>
                  <a:txBody>
                    <a:bodyPr/>
                    <a:lstStyle/>
                    <a:p>
                      <a:pPr algn="r"/>
                      <a:r>
                        <a:rPr lang="en-US" sz="1400" b="0" u="none" baseline="0" dirty="0">
                          <a:solidFill>
                            <a:schemeClr val="tx1"/>
                          </a:solidFill>
                          <a:uFill>
                            <a:solidFill>
                              <a:schemeClr val="tx1"/>
                            </a:solidFill>
                          </a:uFill>
                        </a:rPr>
                        <a:t>___</a:t>
                      </a:r>
                    </a:p>
                  </a:txBody>
                  <a:tcPr>
                    <a:solidFill>
                      <a:srgbClr val="FFFAB0"/>
                    </a:solidFill>
                  </a:tcPr>
                </a:tc>
                <a:tc>
                  <a:txBody>
                    <a:bodyPr/>
                    <a:lstStyle/>
                    <a:p>
                      <a:pPr algn="r"/>
                      <a:r>
                        <a:rPr lang="en-US" sz="1400" b="0" u="none" baseline="0" dirty="0">
                          <a:solidFill>
                            <a:schemeClr val="tx1"/>
                          </a:solidFill>
                          <a:uFill>
                            <a:solidFill>
                              <a:schemeClr val="tx1"/>
                            </a:solidFill>
                          </a:uFill>
                        </a:rPr>
                        <a:t>_____</a:t>
                      </a:r>
                    </a:p>
                  </a:txBody>
                  <a:tcPr>
                    <a:solidFill>
                      <a:srgbClr val="FFFAB0"/>
                    </a:solidFill>
                  </a:tcPr>
                </a:tc>
                <a:tc>
                  <a:txBody>
                    <a:bodyPr/>
                    <a:lstStyle/>
                    <a:p>
                      <a:pPr algn="r"/>
                      <a:endParaRPr lang="en-US" sz="1400" b="1" u="dbl" baseline="0" dirty="0">
                        <a:solidFill>
                          <a:srgbClr val="C00000"/>
                        </a:solidFill>
                        <a:uFill>
                          <a:solidFill>
                            <a:schemeClr val="tx1"/>
                          </a:solidFill>
                        </a:uFill>
                      </a:endParaRPr>
                    </a:p>
                  </a:txBody>
                  <a:tcPr>
                    <a:solidFill>
                      <a:srgbClr val="FFFAB0"/>
                    </a:solidFill>
                  </a:tcPr>
                </a:tc>
                <a:extLst>
                  <a:ext uri="{0D108BD9-81ED-4DB2-BD59-A6C34878D82A}">
                    <a16:rowId xmlns="" xmlns:a16="http://schemas.microsoft.com/office/drawing/2014/main" val="10005"/>
                  </a:ext>
                </a:extLst>
              </a:tr>
              <a:tr h="370840">
                <a:tc>
                  <a:txBody>
                    <a:bodyPr/>
                    <a:lstStyle/>
                    <a:p>
                      <a:pPr algn="r"/>
                      <a:endParaRPr lang="en-US" sz="1400" dirty="0"/>
                    </a:p>
                  </a:txBody>
                  <a:tcPr>
                    <a:solidFill>
                      <a:srgbClr val="FFFAB0"/>
                    </a:solidFill>
                  </a:tcPr>
                </a:tc>
                <a:tc>
                  <a:txBody>
                    <a:bodyPr/>
                    <a:lstStyle/>
                    <a:p>
                      <a:pPr algn="ctr"/>
                      <a:endParaRPr lang="en-US" sz="1400" dirty="0"/>
                    </a:p>
                  </a:txBody>
                  <a:tcPr>
                    <a:solidFill>
                      <a:srgbClr val="FFFAB0"/>
                    </a:solidFill>
                  </a:tcPr>
                </a:tc>
                <a:tc>
                  <a:txBody>
                    <a:bodyPr/>
                    <a:lstStyle/>
                    <a:p>
                      <a:pPr algn="r"/>
                      <a:r>
                        <a:rPr lang="en-US" sz="1400" u="dbl" baseline="0" dirty="0"/>
                        <a:t>11,750</a:t>
                      </a:r>
                    </a:p>
                  </a:txBody>
                  <a:tcPr>
                    <a:solidFill>
                      <a:srgbClr val="FFFAB0"/>
                    </a:solidFill>
                  </a:tcPr>
                </a:tc>
                <a:tc>
                  <a:txBody>
                    <a:bodyPr/>
                    <a:lstStyle/>
                    <a:p>
                      <a:pPr algn="r"/>
                      <a:r>
                        <a:rPr lang="en-US" sz="1400" b="1" u="dbl" baseline="0" dirty="0">
                          <a:solidFill>
                            <a:srgbClr val="C00000"/>
                          </a:solidFill>
                          <a:uFill>
                            <a:solidFill>
                              <a:schemeClr val="tx1"/>
                            </a:solidFill>
                          </a:uFill>
                        </a:rPr>
                        <a:t>950</a:t>
                      </a:r>
                    </a:p>
                  </a:txBody>
                  <a:tcPr>
                    <a:solidFill>
                      <a:srgbClr val="FFFAB0"/>
                    </a:solidFill>
                  </a:tcPr>
                </a:tc>
                <a:tc>
                  <a:txBody>
                    <a:bodyPr/>
                    <a:lstStyle/>
                    <a:p>
                      <a:pPr algn="r"/>
                      <a:r>
                        <a:rPr lang="en-US" sz="1400" b="1" u="dbl" baseline="0" dirty="0">
                          <a:solidFill>
                            <a:srgbClr val="C00000"/>
                          </a:solidFill>
                          <a:uFill>
                            <a:solidFill>
                              <a:schemeClr val="tx1"/>
                            </a:solidFill>
                          </a:uFill>
                        </a:rPr>
                        <a:t>800</a:t>
                      </a:r>
                    </a:p>
                  </a:txBody>
                  <a:tcPr>
                    <a:solidFill>
                      <a:srgbClr val="FFFAB0"/>
                    </a:solidFill>
                  </a:tcPr>
                </a:tc>
                <a:tc>
                  <a:txBody>
                    <a:bodyPr/>
                    <a:lstStyle/>
                    <a:p>
                      <a:pPr algn="r"/>
                      <a:r>
                        <a:rPr lang="en-US" sz="1400" b="1" u="dbl" baseline="0" dirty="0">
                          <a:solidFill>
                            <a:srgbClr val="C00000"/>
                          </a:solidFill>
                          <a:uFill>
                            <a:solidFill>
                              <a:schemeClr val="tx1"/>
                            </a:solidFill>
                          </a:uFill>
                        </a:rPr>
                        <a:t>10,000</a:t>
                      </a:r>
                    </a:p>
                  </a:txBody>
                  <a:tcPr>
                    <a:solidFill>
                      <a:srgbClr val="FFFAB0"/>
                    </a:solidFill>
                  </a:tcPr>
                </a:tc>
                <a:tc>
                  <a:txBody>
                    <a:bodyPr/>
                    <a:lstStyle/>
                    <a:p>
                      <a:pPr algn="r"/>
                      <a:endParaRPr lang="en-US" sz="1400" b="1" u="dbl" baseline="0" dirty="0">
                        <a:solidFill>
                          <a:srgbClr val="C00000"/>
                        </a:solidFill>
                        <a:uFill>
                          <a:solidFill>
                            <a:schemeClr val="tx1"/>
                          </a:solidFill>
                        </a:uFill>
                      </a:endParaRPr>
                    </a:p>
                  </a:txBody>
                  <a:tcPr>
                    <a:solidFill>
                      <a:srgbClr val="FFFAB0"/>
                    </a:solidFill>
                  </a:tcPr>
                </a:tc>
                <a:extLst>
                  <a:ext uri="{0D108BD9-81ED-4DB2-BD59-A6C34878D82A}">
                    <a16:rowId xmlns="" xmlns:a16="http://schemas.microsoft.com/office/drawing/2014/main" val="10006"/>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162993765"/>
              </p:ext>
            </p:extLst>
          </p:nvPr>
        </p:nvGraphicFramePr>
        <p:xfrm>
          <a:off x="3115427" y="4893911"/>
          <a:ext cx="3775698" cy="1224084"/>
        </p:xfrm>
        <a:graphic>
          <a:graphicData uri="http://schemas.openxmlformats.org/drawingml/2006/table">
            <a:tbl>
              <a:tblPr firstRow="1" bandRow="1">
                <a:tableStyleId>{2D5ABB26-0587-4C30-8999-92F81FD0307C}</a:tableStyleId>
              </a:tblPr>
              <a:tblGrid>
                <a:gridCol w="2050593">
                  <a:extLst>
                    <a:ext uri="{9D8B030D-6E8A-4147-A177-3AD203B41FA5}">
                      <a16:colId xmlns="" xmlns:a16="http://schemas.microsoft.com/office/drawing/2014/main" val="20000"/>
                    </a:ext>
                  </a:extLst>
                </a:gridCol>
                <a:gridCol w="1725105">
                  <a:extLst>
                    <a:ext uri="{9D8B030D-6E8A-4147-A177-3AD203B41FA5}">
                      <a16:colId xmlns="" xmlns:a16="http://schemas.microsoft.com/office/drawing/2014/main" val="20001"/>
                    </a:ext>
                  </a:extLst>
                </a:gridCol>
              </a:tblGrid>
              <a:tr h="289433">
                <a:tc gridSpan="2">
                  <a:txBody>
                    <a:bodyPr/>
                    <a:lstStyle/>
                    <a:p>
                      <a:pPr algn="ctr"/>
                      <a:r>
                        <a:rPr lang="en-US" sz="1400" b="1" dirty="0"/>
                        <a:t>Accounts Receivable</a:t>
                      </a:r>
                      <a:r>
                        <a:rPr lang="en-US" sz="1400" b="1" baseline="0" dirty="0"/>
                        <a:t> Subsidiary Ledger</a:t>
                      </a:r>
                      <a:endParaRPr lang="en-US" sz="1400" b="1" dirty="0"/>
                    </a:p>
                  </a:txBody>
                  <a:tcPr>
                    <a:lnB w="12700" cap="flat" cmpd="sng" algn="ctr">
                      <a:noFill/>
                      <a:prstDash val="solid"/>
                      <a:round/>
                      <a:headEnd type="none" w="med" len="med"/>
                      <a:tailEnd type="none" w="med" len="med"/>
                    </a:lnB>
                  </a:tcPr>
                </a:tc>
                <a:tc hMerge="1">
                  <a:txBody>
                    <a:bodyPr/>
                    <a:lstStyle/>
                    <a:p>
                      <a:endParaRPr lang="en-US" dirty="0"/>
                    </a:p>
                  </a:txBody>
                  <a:tcPr/>
                </a:tc>
                <a:extLst>
                  <a:ext uri="{0D108BD9-81ED-4DB2-BD59-A6C34878D82A}">
                    <a16:rowId xmlns="" xmlns:a16="http://schemas.microsoft.com/office/drawing/2014/main" val="10000"/>
                  </a:ext>
                </a:extLst>
              </a:tr>
              <a:tr h="289433">
                <a:tc gridSpan="2">
                  <a:txBody>
                    <a:bodyPr/>
                    <a:lstStyle/>
                    <a:p>
                      <a:pPr algn="ctr"/>
                      <a:r>
                        <a:rPr lang="en-US" sz="1400" b="1" dirty="0"/>
                        <a:t>                      Leland High School                   </a:t>
                      </a:r>
                      <a:r>
                        <a:rPr lang="en-US" sz="1400" b="1" dirty="0">
                          <a:solidFill>
                            <a:srgbClr val="C00000"/>
                          </a:solidFill>
                        </a:rPr>
                        <a:t>801</a:t>
                      </a:r>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 xmlns:a16="http://schemas.microsoft.com/office/drawing/2014/main" val="10001"/>
                  </a:ext>
                </a:extLst>
              </a:tr>
              <a:tr h="309685">
                <a:tc>
                  <a:txBody>
                    <a:bodyPr/>
                    <a:lstStyle/>
                    <a:p>
                      <a:r>
                        <a:rPr lang="en-US" sz="1400" dirty="0"/>
                        <a:t>August</a:t>
                      </a:r>
                      <a:r>
                        <a:rPr lang="en-US" sz="1400" baseline="0" dirty="0"/>
                        <a:t> 5 SJ1            </a:t>
                      </a:r>
                      <a:r>
                        <a:rPr lang="en-US" sz="1400" b="1" dirty="0">
                          <a:solidFill>
                            <a:srgbClr val="C00000"/>
                          </a:solidFill>
                        </a:rPr>
                        <a:t>1,500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14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2"/>
                  </a:ext>
                </a:extLst>
              </a:tr>
              <a:tr h="190386">
                <a:tc>
                  <a:txBody>
                    <a:bodyPr/>
                    <a:lstStyle/>
                    <a:p>
                      <a:endParaRPr lang="en-US" sz="1400" b="1" dirty="0">
                        <a:solidFill>
                          <a:srgbClr val="C00000"/>
                        </a:solidFill>
                      </a:endParaRP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r>
                        <a:rPr lang="en-US" sz="1400" b="1" dirty="0">
                          <a:solidFill>
                            <a:srgbClr val="C00000"/>
                          </a:solidFill>
                        </a:rPr>
                        <a:t>750</a:t>
                      </a:r>
                      <a:r>
                        <a:rPr lang="en-US" sz="1400" dirty="0"/>
                        <a:t>     August</a:t>
                      </a:r>
                      <a:r>
                        <a:rPr lang="en-US" sz="1400" baseline="0" dirty="0"/>
                        <a:t> 17 CR1</a:t>
                      </a:r>
                      <a:r>
                        <a:rPr lang="en-US" sz="1400" dirty="0"/>
                        <a:t> </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
        <p:nvSpPr>
          <p:cNvPr id="18" name="Rectangle 17"/>
          <p:cNvSpPr/>
          <p:nvPr/>
        </p:nvSpPr>
        <p:spPr>
          <a:xfrm>
            <a:off x="1696825" y="3318235"/>
            <a:ext cx="3959257" cy="301658"/>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46403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2</a:t>
            </a:r>
          </a:p>
        </p:txBody>
      </p:sp>
    </p:spTree>
    <p:extLst>
      <p:ext uri="{BB962C8B-B14F-4D97-AF65-F5344CB8AC3E}">
        <p14:creationId xmlns:p14="http://schemas.microsoft.com/office/powerpoint/2010/main" val="156465891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Arrow Connector 18"/>
          <p:cNvCxnSpPr/>
          <p:nvPr/>
        </p:nvCxnSpPr>
        <p:spPr>
          <a:xfrm flipV="1">
            <a:off x="5509846" y="2461847"/>
            <a:ext cx="996462" cy="566615"/>
          </a:xfrm>
          <a:prstGeom prst="straightConnector1">
            <a:avLst/>
          </a:prstGeom>
          <a:ln w="57150">
            <a:solidFill>
              <a:srgbClr val="ED1C24"/>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5119077" y="3614615"/>
            <a:ext cx="1113692" cy="644771"/>
          </a:xfrm>
          <a:prstGeom prst="straightConnector1">
            <a:avLst/>
          </a:prstGeom>
          <a:ln w="57150">
            <a:solidFill>
              <a:srgbClr val="ED1C24"/>
            </a:solidFill>
            <a:tailEnd type="arrow"/>
          </a:ln>
        </p:spPr>
        <p:style>
          <a:lnRef idx="1">
            <a:schemeClr val="accent1"/>
          </a:lnRef>
          <a:fillRef idx="0">
            <a:schemeClr val="accent1"/>
          </a:fillRef>
          <a:effectRef idx="0">
            <a:schemeClr val="accent1"/>
          </a:effectRef>
          <a:fontRef idx="minor">
            <a:schemeClr val="tx1"/>
          </a:fontRef>
        </p:style>
      </p:cxnSp>
      <p:sp>
        <p:nvSpPr>
          <p:cNvPr id="19457" name="Title 1"/>
          <p:cNvSpPr>
            <a:spLocks noGrp="1"/>
          </p:cNvSpPr>
          <p:nvPr>
            <p:ph type="title"/>
          </p:nvPr>
        </p:nvSpPr>
        <p:spPr>
          <a:xfrm>
            <a:off x="871607" y="365126"/>
            <a:ext cx="7886700" cy="1325563"/>
          </a:xfrm>
        </p:spPr>
        <p:txBody>
          <a:bodyPr>
            <a:normAutofit/>
          </a:bodyPr>
          <a:lstStyle/>
          <a:p>
            <a:r>
              <a:rPr lang="en-US" dirty="0">
                <a:ea typeface="Adobe Fan Heiti Std B"/>
                <a:cs typeface="Adobe Fan Heiti Std B"/>
              </a:rPr>
              <a:t> </a:t>
            </a:r>
            <a:br>
              <a:rPr lang="en-US" dirty="0">
                <a:ea typeface="Adobe Fan Heiti Std B"/>
                <a:cs typeface="Adobe Fan Heiti Std B"/>
              </a:rPr>
            </a:br>
            <a:r>
              <a:rPr lang="en-US" dirty="0">
                <a:ea typeface="Adobe Fan Heiti Std B"/>
                <a:cs typeface="Adobe Fan Heiti Std B"/>
              </a:rPr>
              <a:t>Accounting Equation for a Corporation</a:t>
            </a:r>
            <a:endParaRPr lang="en-IN" dirty="0">
              <a:ea typeface="Adobe Fan Heiti Std B"/>
              <a:cs typeface="Adobe Fan Heiti Std B"/>
            </a:endParaRPr>
          </a:p>
        </p:txBody>
      </p:sp>
      <p:sp>
        <p:nvSpPr>
          <p:cNvPr id="32"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85562"/>
          <a:stretch/>
        </p:blipFill>
        <p:spPr bwMode="auto">
          <a:xfrm>
            <a:off x="849398" y="1737285"/>
            <a:ext cx="7940504" cy="643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435053" y="2985758"/>
            <a:ext cx="3699691" cy="557784"/>
          </a:xfrm>
          <a:prstGeom prst="rect">
            <a:avLst/>
          </a:prstGeom>
          <a:solidFill>
            <a:srgbClr val="C2DDF3"/>
          </a:solidFill>
          <a:ln w="28575">
            <a:solidFill>
              <a:srgbClr val="3E68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2"/>
                </a:solidFill>
              </a:rPr>
              <a:t>+ Paid-In Capital</a:t>
            </a:r>
          </a:p>
        </p:txBody>
      </p:sp>
      <p:sp>
        <p:nvSpPr>
          <p:cNvPr id="9" name="Rectangle 8"/>
          <p:cNvSpPr/>
          <p:nvPr/>
        </p:nvSpPr>
        <p:spPr>
          <a:xfrm>
            <a:off x="5141207" y="2986000"/>
            <a:ext cx="3704052" cy="558137"/>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2"/>
                </a:solidFill>
              </a:rPr>
              <a:t>+ Retained Earnings</a:t>
            </a:r>
          </a:p>
        </p:txBody>
      </p:sp>
      <p:sp>
        <p:nvSpPr>
          <p:cNvPr id="10" name="Rectangle 9"/>
          <p:cNvSpPr/>
          <p:nvPr/>
        </p:nvSpPr>
        <p:spPr>
          <a:xfrm>
            <a:off x="1435053" y="4214690"/>
            <a:ext cx="2322909" cy="879206"/>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tx2"/>
                </a:solidFill>
              </a:rPr>
              <a:t>+ Revenues</a:t>
            </a:r>
          </a:p>
          <a:p>
            <a:r>
              <a:rPr lang="en-US" sz="2800" b="1" dirty="0">
                <a:solidFill>
                  <a:schemeClr val="tx2"/>
                </a:solidFill>
              </a:rPr>
              <a:t>+ Gains</a:t>
            </a:r>
          </a:p>
        </p:txBody>
      </p:sp>
      <p:sp>
        <p:nvSpPr>
          <p:cNvPr id="11" name="Rectangle 10"/>
          <p:cNvSpPr/>
          <p:nvPr/>
        </p:nvSpPr>
        <p:spPr>
          <a:xfrm>
            <a:off x="3757962" y="4214690"/>
            <a:ext cx="2324481" cy="879206"/>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tx2"/>
                </a:solidFill>
              </a:rPr>
              <a:t>— Expenses</a:t>
            </a:r>
          </a:p>
          <a:p>
            <a:r>
              <a:rPr lang="en-US" sz="2800" b="1" dirty="0">
                <a:solidFill>
                  <a:schemeClr val="tx2"/>
                </a:solidFill>
              </a:rPr>
              <a:t>— Losses</a:t>
            </a:r>
          </a:p>
        </p:txBody>
      </p:sp>
      <p:sp>
        <p:nvSpPr>
          <p:cNvPr id="12" name="Rectangle 11"/>
          <p:cNvSpPr/>
          <p:nvPr/>
        </p:nvSpPr>
        <p:spPr>
          <a:xfrm>
            <a:off x="6082443" y="4225143"/>
            <a:ext cx="2762815" cy="83974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tx2"/>
                </a:solidFill>
              </a:rPr>
              <a:t>— Dividends</a:t>
            </a:r>
          </a:p>
        </p:txBody>
      </p:sp>
      <p:sp>
        <p:nvSpPr>
          <p:cNvPr id="2" name="Rectangle 1"/>
          <p:cNvSpPr/>
          <p:nvPr/>
        </p:nvSpPr>
        <p:spPr>
          <a:xfrm>
            <a:off x="1435053" y="2985758"/>
            <a:ext cx="7410205" cy="557784"/>
          </a:xfrm>
          <a:prstGeom prst="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429641" y="4237038"/>
            <a:ext cx="7415617" cy="834510"/>
          </a:xfrm>
          <a:prstGeom prst="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26514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22"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500"/>
                                        <p:tgtEl>
                                          <p:spTgt spid="19"/>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22" presetClass="entr" presetSubtype="1"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 Relationships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15" name="Freeform 14"/>
          <p:cNvSpPr/>
          <p:nvPr/>
        </p:nvSpPr>
        <p:spPr>
          <a:xfrm>
            <a:off x="761999" y="1444625"/>
            <a:ext cx="4006851" cy="2528888"/>
          </a:xfrm>
          <a:custGeom>
            <a:avLst/>
            <a:gdLst>
              <a:gd name="connsiteX0" fmla="*/ 0 w 2528887"/>
              <a:gd name="connsiteY0" fmla="*/ 0 h 4006850"/>
              <a:gd name="connsiteX1" fmla="*/ 2107397 w 2528887"/>
              <a:gd name="connsiteY1" fmla="*/ 0 h 4006850"/>
              <a:gd name="connsiteX2" fmla="*/ 2528887 w 2528887"/>
              <a:gd name="connsiteY2" fmla="*/ 421490 h 4006850"/>
              <a:gd name="connsiteX3" fmla="*/ 2528887 w 2528887"/>
              <a:gd name="connsiteY3" fmla="*/ 4006850 h 4006850"/>
              <a:gd name="connsiteX4" fmla="*/ 0 w 2528887"/>
              <a:gd name="connsiteY4" fmla="*/ 4006850 h 4006850"/>
              <a:gd name="connsiteX5" fmla="*/ 0 w 2528887"/>
              <a:gd name="connsiteY5" fmla="*/ 0 h 400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8887" h="4006850">
                <a:moveTo>
                  <a:pt x="0" y="4006849"/>
                </a:moveTo>
                <a:lnTo>
                  <a:pt x="0" y="667823"/>
                </a:lnTo>
                <a:cubicBezTo>
                  <a:pt x="0" y="298996"/>
                  <a:pt x="119102" y="1"/>
                  <a:pt x="266020" y="1"/>
                </a:cubicBezTo>
                <a:lnTo>
                  <a:pt x="2528887" y="1"/>
                </a:lnTo>
                <a:lnTo>
                  <a:pt x="2528887" y="4006849"/>
                </a:lnTo>
                <a:lnTo>
                  <a:pt x="0" y="4006849"/>
                </a:lnTo>
                <a:close/>
              </a:path>
            </a:pathLst>
          </a:custGeom>
          <a:solidFill>
            <a:srgbClr val="CCC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912" tIns="184911" rIns="184912" bIns="817135" numCol="1" spcCol="1270" anchor="t" anchorCtr="0">
            <a:noAutofit/>
          </a:bodyPr>
          <a:lstStyle/>
          <a:p>
            <a:pPr lvl="0" algn="l" defTabSz="1244600">
              <a:lnSpc>
                <a:spcPct val="90000"/>
              </a:lnSpc>
              <a:spcBef>
                <a:spcPct val="0"/>
              </a:spcBef>
              <a:spcAft>
                <a:spcPct val="35000"/>
              </a:spcAft>
            </a:pPr>
            <a:r>
              <a:rPr lang="en-US" sz="2800" b="1" kern="1200" dirty="0">
                <a:solidFill>
                  <a:srgbClr val="7030A0"/>
                </a:solidFill>
              </a:rPr>
              <a:t>Double-entry system</a:t>
            </a:r>
          </a:p>
          <a:p>
            <a:pPr marL="228600" lvl="1" indent="-228600" algn="l" defTabSz="1155700">
              <a:lnSpc>
                <a:spcPct val="90000"/>
              </a:lnSpc>
              <a:spcBef>
                <a:spcPct val="0"/>
              </a:spcBef>
              <a:spcAft>
                <a:spcPct val="15000"/>
              </a:spcAft>
              <a:buChar char="••"/>
            </a:pPr>
            <a:r>
              <a:rPr lang="en-US" sz="2600" kern="1200" dirty="0">
                <a:solidFill>
                  <a:schemeClr val="tx1"/>
                </a:solidFill>
              </a:rPr>
              <a:t>Refers to the dual effect that each transaction has on the accounting equation</a:t>
            </a:r>
          </a:p>
        </p:txBody>
      </p:sp>
      <p:sp>
        <p:nvSpPr>
          <p:cNvPr id="16" name="Freeform 15"/>
          <p:cNvSpPr/>
          <p:nvPr/>
        </p:nvSpPr>
        <p:spPr>
          <a:xfrm>
            <a:off x="4768850" y="1444625"/>
            <a:ext cx="4006850" cy="2528887"/>
          </a:xfrm>
          <a:custGeom>
            <a:avLst/>
            <a:gdLst>
              <a:gd name="connsiteX0" fmla="*/ 0 w 4006850"/>
              <a:gd name="connsiteY0" fmla="*/ 0 h 2528887"/>
              <a:gd name="connsiteX1" fmla="*/ 3585360 w 4006850"/>
              <a:gd name="connsiteY1" fmla="*/ 0 h 2528887"/>
              <a:gd name="connsiteX2" fmla="*/ 4006850 w 4006850"/>
              <a:gd name="connsiteY2" fmla="*/ 421490 h 2528887"/>
              <a:gd name="connsiteX3" fmla="*/ 4006850 w 4006850"/>
              <a:gd name="connsiteY3" fmla="*/ 2528887 h 2528887"/>
              <a:gd name="connsiteX4" fmla="*/ 0 w 4006850"/>
              <a:gd name="connsiteY4" fmla="*/ 2528887 h 2528887"/>
              <a:gd name="connsiteX5" fmla="*/ 0 w 4006850"/>
              <a:gd name="connsiteY5" fmla="*/ 0 h 252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6850" h="2528887">
                <a:moveTo>
                  <a:pt x="0" y="0"/>
                </a:moveTo>
                <a:lnTo>
                  <a:pt x="3585360" y="0"/>
                </a:lnTo>
                <a:cubicBezTo>
                  <a:pt x="3818142" y="0"/>
                  <a:pt x="4006850" y="188708"/>
                  <a:pt x="4006850" y="421490"/>
                </a:cubicBezTo>
                <a:lnTo>
                  <a:pt x="4006850" y="2528887"/>
                </a:lnTo>
                <a:lnTo>
                  <a:pt x="0" y="2528887"/>
                </a:lnTo>
                <a:lnTo>
                  <a:pt x="0" y="0"/>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912" tIns="184912" rIns="184912" bIns="817134" numCol="1" spcCol="1270" anchor="t" anchorCtr="0">
            <a:noAutofit/>
          </a:bodyPr>
          <a:lstStyle/>
          <a:p>
            <a:pPr lvl="0" algn="l" defTabSz="1244600">
              <a:lnSpc>
                <a:spcPct val="90000"/>
              </a:lnSpc>
              <a:spcBef>
                <a:spcPct val="0"/>
              </a:spcBef>
              <a:spcAft>
                <a:spcPct val="35000"/>
              </a:spcAft>
            </a:pPr>
            <a:r>
              <a:rPr lang="en-US" sz="2800" b="1" kern="1200" dirty="0">
                <a:solidFill>
                  <a:srgbClr val="006386"/>
                </a:solidFill>
              </a:rPr>
              <a:t>Accounts</a:t>
            </a:r>
          </a:p>
          <a:p>
            <a:pPr marL="228600" lvl="1" indent="-228600" algn="l" defTabSz="1155700">
              <a:lnSpc>
                <a:spcPct val="90000"/>
              </a:lnSpc>
              <a:spcBef>
                <a:spcPct val="0"/>
              </a:spcBef>
              <a:spcAft>
                <a:spcPct val="15000"/>
              </a:spcAft>
              <a:buChar char="••"/>
            </a:pPr>
            <a:r>
              <a:rPr lang="en-US" sz="2600" kern="1200" dirty="0">
                <a:solidFill>
                  <a:schemeClr val="tx1"/>
                </a:solidFill>
              </a:rPr>
              <a:t>Represent elements of the accounting equation</a:t>
            </a:r>
          </a:p>
        </p:txBody>
      </p:sp>
      <p:sp>
        <p:nvSpPr>
          <p:cNvPr id="17" name="Freeform 16"/>
          <p:cNvSpPr/>
          <p:nvPr/>
        </p:nvSpPr>
        <p:spPr>
          <a:xfrm>
            <a:off x="762000" y="3973511"/>
            <a:ext cx="4006850" cy="2528888"/>
          </a:xfrm>
          <a:custGeom>
            <a:avLst/>
            <a:gdLst>
              <a:gd name="connsiteX0" fmla="*/ 0 w 4006850"/>
              <a:gd name="connsiteY0" fmla="*/ 0 h 2528887"/>
              <a:gd name="connsiteX1" fmla="*/ 3585360 w 4006850"/>
              <a:gd name="connsiteY1" fmla="*/ 0 h 2528887"/>
              <a:gd name="connsiteX2" fmla="*/ 4006850 w 4006850"/>
              <a:gd name="connsiteY2" fmla="*/ 421490 h 2528887"/>
              <a:gd name="connsiteX3" fmla="*/ 4006850 w 4006850"/>
              <a:gd name="connsiteY3" fmla="*/ 2528887 h 2528887"/>
              <a:gd name="connsiteX4" fmla="*/ 0 w 4006850"/>
              <a:gd name="connsiteY4" fmla="*/ 2528887 h 2528887"/>
              <a:gd name="connsiteX5" fmla="*/ 0 w 4006850"/>
              <a:gd name="connsiteY5" fmla="*/ 0 h 252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6850" h="2528887">
                <a:moveTo>
                  <a:pt x="4006850" y="2528887"/>
                </a:moveTo>
                <a:lnTo>
                  <a:pt x="421490" y="2528887"/>
                </a:lnTo>
                <a:cubicBezTo>
                  <a:pt x="188708" y="2528887"/>
                  <a:pt x="0" y="2340179"/>
                  <a:pt x="0" y="2107397"/>
                </a:cubicBezTo>
                <a:lnTo>
                  <a:pt x="0" y="0"/>
                </a:lnTo>
                <a:lnTo>
                  <a:pt x="4006850" y="0"/>
                </a:lnTo>
                <a:lnTo>
                  <a:pt x="4006850" y="2528887"/>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911" tIns="817135" rIns="184912" bIns="184912" numCol="1" spcCol="1270" anchor="t" anchorCtr="0">
            <a:noAutofit/>
          </a:bodyPr>
          <a:lstStyle/>
          <a:p>
            <a:pPr lvl="0" algn="l" defTabSz="1244600">
              <a:lnSpc>
                <a:spcPct val="90000"/>
              </a:lnSpc>
              <a:spcBef>
                <a:spcPct val="0"/>
              </a:spcBef>
              <a:spcAft>
                <a:spcPct val="35000"/>
              </a:spcAft>
            </a:pPr>
            <a:r>
              <a:rPr lang="en-US" sz="2800" b="1" kern="1200" dirty="0">
                <a:solidFill>
                  <a:srgbClr val="006386"/>
                </a:solidFill>
              </a:rPr>
              <a:t>General ledger</a:t>
            </a:r>
          </a:p>
          <a:p>
            <a:pPr marL="228600" lvl="1" indent="-228600" algn="l" defTabSz="1155700">
              <a:lnSpc>
                <a:spcPct val="90000"/>
              </a:lnSpc>
              <a:spcBef>
                <a:spcPct val="0"/>
              </a:spcBef>
              <a:spcAft>
                <a:spcPct val="15000"/>
              </a:spcAft>
              <a:buChar char="••"/>
            </a:pPr>
            <a:r>
              <a:rPr lang="en-US" sz="2600" kern="1200" dirty="0">
                <a:solidFill>
                  <a:schemeClr val="tx1"/>
                </a:solidFill>
              </a:rPr>
              <a:t>Collection of accounts</a:t>
            </a:r>
          </a:p>
        </p:txBody>
      </p:sp>
      <p:sp>
        <p:nvSpPr>
          <p:cNvPr id="18" name="Freeform 17"/>
          <p:cNvSpPr/>
          <p:nvPr/>
        </p:nvSpPr>
        <p:spPr>
          <a:xfrm>
            <a:off x="4768849" y="3973512"/>
            <a:ext cx="4006851" cy="2528888"/>
          </a:xfrm>
          <a:custGeom>
            <a:avLst/>
            <a:gdLst>
              <a:gd name="connsiteX0" fmla="*/ 0 w 2528887"/>
              <a:gd name="connsiteY0" fmla="*/ 0 h 4006850"/>
              <a:gd name="connsiteX1" fmla="*/ 2107397 w 2528887"/>
              <a:gd name="connsiteY1" fmla="*/ 0 h 4006850"/>
              <a:gd name="connsiteX2" fmla="*/ 2528887 w 2528887"/>
              <a:gd name="connsiteY2" fmla="*/ 421490 h 4006850"/>
              <a:gd name="connsiteX3" fmla="*/ 2528887 w 2528887"/>
              <a:gd name="connsiteY3" fmla="*/ 4006850 h 4006850"/>
              <a:gd name="connsiteX4" fmla="*/ 0 w 2528887"/>
              <a:gd name="connsiteY4" fmla="*/ 4006850 h 4006850"/>
              <a:gd name="connsiteX5" fmla="*/ 0 w 2528887"/>
              <a:gd name="connsiteY5" fmla="*/ 0 h 400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8887" h="4006850">
                <a:moveTo>
                  <a:pt x="2528887" y="1"/>
                </a:moveTo>
                <a:lnTo>
                  <a:pt x="2528887" y="3339027"/>
                </a:lnTo>
                <a:cubicBezTo>
                  <a:pt x="2528887" y="3707854"/>
                  <a:pt x="2409785" y="4006849"/>
                  <a:pt x="2262867" y="4006849"/>
                </a:cubicBezTo>
                <a:lnTo>
                  <a:pt x="0" y="4006849"/>
                </a:lnTo>
                <a:lnTo>
                  <a:pt x="0" y="1"/>
                </a:lnTo>
                <a:lnTo>
                  <a:pt x="2528887" y="1"/>
                </a:lnTo>
                <a:close/>
              </a:path>
            </a:pathLst>
          </a:custGeom>
          <a:solidFill>
            <a:srgbClr val="CCC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913" tIns="817134" rIns="184912" bIns="184913" numCol="1" spcCol="1270" anchor="t" anchorCtr="0">
            <a:noAutofit/>
          </a:bodyPr>
          <a:lstStyle/>
          <a:p>
            <a:pPr lvl="0" algn="l" defTabSz="1244600">
              <a:lnSpc>
                <a:spcPct val="90000"/>
              </a:lnSpc>
              <a:spcBef>
                <a:spcPct val="0"/>
              </a:spcBef>
              <a:spcAft>
                <a:spcPct val="35000"/>
              </a:spcAft>
            </a:pPr>
            <a:r>
              <a:rPr lang="en-US" sz="2800" b="1" kern="1200" dirty="0">
                <a:solidFill>
                  <a:srgbClr val="7030A0"/>
                </a:solidFill>
              </a:rPr>
              <a:t>T-accounts</a:t>
            </a:r>
          </a:p>
          <a:p>
            <a:pPr marL="228600" lvl="1" indent="-228600" algn="l" defTabSz="1155700">
              <a:lnSpc>
                <a:spcPct val="90000"/>
              </a:lnSpc>
              <a:spcBef>
                <a:spcPct val="0"/>
              </a:spcBef>
              <a:spcAft>
                <a:spcPct val="15000"/>
              </a:spcAft>
              <a:buChar char="••"/>
            </a:pPr>
            <a:r>
              <a:rPr lang="en-US" sz="2600" kern="1200" dirty="0">
                <a:solidFill>
                  <a:schemeClr val="tx1"/>
                </a:solidFill>
              </a:rPr>
              <a:t>Used for instructional purposes instead of formal ledger accounts</a:t>
            </a:r>
          </a:p>
        </p:txBody>
      </p:sp>
      <p:sp>
        <p:nvSpPr>
          <p:cNvPr id="19" name="Freeform 18"/>
          <p:cNvSpPr/>
          <p:nvPr/>
        </p:nvSpPr>
        <p:spPr>
          <a:xfrm>
            <a:off x="3566795" y="3341290"/>
            <a:ext cx="2404110" cy="1264443"/>
          </a:xfrm>
          <a:custGeom>
            <a:avLst/>
            <a:gdLst>
              <a:gd name="connsiteX0" fmla="*/ 0 w 2404110"/>
              <a:gd name="connsiteY0" fmla="*/ 210745 h 1264443"/>
              <a:gd name="connsiteX1" fmla="*/ 210745 w 2404110"/>
              <a:gd name="connsiteY1" fmla="*/ 0 h 1264443"/>
              <a:gd name="connsiteX2" fmla="*/ 2193365 w 2404110"/>
              <a:gd name="connsiteY2" fmla="*/ 0 h 1264443"/>
              <a:gd name="connsiteX3" fmla="*/ 2404110 w 2404110"/>
              <a:gd name="connsiteY3" fmla="*/ 210745 h 1264443"/>
              <a:gd name="connsiteX4" fmla="*/ 2404110 w 2404110"/>
              <a:gd name="connsiteY4" fmla="*/ 1053698 h 1264443"/>
              <a:gd name="connsiteX5" fmla="*/ 2193365 w 2404110"/>
              <a:gd name="connsiteY5" fmla="*/ 1264443 h 1264443"/>
              <a:gd name="connsiteX6" fmla="*/ 210745 w 2404110"/>
              <a:gd name="connsiteY6" fmla="*/ 1264443 h 1264443"/>
              <a:gd name="connsiteX7" fmla="*/ 0 w 2404110"/>
              <a:gd name="connsiteY7" fmla="*/ 1053698 h 1264443"/>
              <a:gd name="connsiteX8" fmla="*/ 0 w 2404110"/>
              <a:gd name="connsiteY8" fmla="*/ 210745 h 126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4110" h="1264443">
                <a:moveTo>
                  <a:pt x="0" y="210745"/>
                </a:moveTo>
                <a:cubicBezTo>
                  <a:pt x="0" y="94354"/>
                  <a:pt x="94354" y="0"/>
                  <a:pt x="210745" y="0"/>
                </a:cubicBezTo>
                <a:lnTo>
                  <a:pt x="2193365" y="0"/>
                </a:lnTo>
                <a:cubicBezTo>
                  <a:pt x="2309756" y="0"/>
                  <a:pt x="2404110" y="94354"/>
                  <a:pt x="2404110" y="210745"/>
                </a:cubicBezTo>
                <a:lnTo>
                  <a:pt x="2404110" y="1053698"/>
                </a:lnTo>
                <a:cubicBezTo>
                  <a:pt x="2404110" y="1170089"/>
                  <a:pt x="2309756" y="1264443"/>
                  <a:pt x="2193365" y="1264443"/>
                </a:cubicBezTo>
                <a:lnTo>
                  <a:pt x="210745" y="1264443"/>
                </a:lnTo>
                <a:cubicBezTo>
                  <a:pt x="94354" y="1264443"/>
                  <a:pt x="0" y="1170089"/>
                  <a:pt x="0" y="1053698"/>
                </a:cubicBezTo>
                <a:lnTo>
                  <a:pt x="0" y="210745"/>
                </a:lnTo>
                <a:close/>
              </a:path>
            </a:pathLst>
          </a:custGeom>
          <a:solidFill>
            <a:schemeClr val="bg1"/>
          </a:solidFill>
        </p:spPr>
        <p:style>
          <a:lnRef idx="2">
            <a:schemeClr val="lt1">
              <a:hueOff val="0"/>
              <a:satOff val="0"/>
              <a:lumOff val="0"/>
              <a:alphaOff val="0"/>
            </a:schemeClr>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68405" tIns="168405" rIns="168405" bIns="168405" numCol="1" spcCol="1270" anchor="ctr" anchorCtr="0">
            <a:noAutofit/>
          </a:bodyPr>
          <a:lstStyle/>
          <a:p>
            <a:pPr lvl="0" algn="ctr" defTabSz="1244600">
              <a:lnSpc>
                <a:spcPct val="90000"/>
              </a:lnSpc>
              <a:spcBef>
                <a:spcPct val="0"/>
              </a:spcBef>
              <a:spcAft>
                <a:spcPct val="35000"/>
              </a:spcAft>
            </a:pPr>
            <a:r>
              <a:rPr lang="en-US" sz="2800" b="1" kern="1200" dirty="0">
                <a:solidFill>
                  <a:srgbClr val="000066"/>
                </a:solidFill>
              </a:rPr>
              <a:t>Account Relationships</a:t>
            </a:r>
          </a:p>
        </p:txBody>
      </p:sp>
    </p:spTree>
    <p:extLst>
      <p:ext uri="{BB962C8B-B14F-4D97-AF65-F5344CB8AC3E}">
        <p14:creationId xmlns:p14="http://schemas.microsoft.com/office/powerpoint/2010/main" val="40475589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5"/>
          <p:cNvSpPr>
            <a:spLocks noGrp="1"/>
          </p:cNvSpPr>
          <p:nvPr>
            <p:ph idx="1"/>
          </p:nvPr>
        </p:nvSpPr>
        <p:spPr/>
        <p:txBody>
          <a:bodyPr>
            <a:noAutofit/>
          </a:bodyPr>
          <a:lstStyle/>
          <a:p>
            <a:r>
              <a:rPr lang="en-US" sz="2800" dirty="0"/>
              <a:t>Account title at the top</a:t>
            </a:r>
          </a:p>
          <a:p>
            <a:r>
              <a:rPr lang="en-US" sz="2800" dirty="0"/>
              <a:t>Two sides for recording increases and decreases</a:t>
            </a:r>
          </a:p>
          <a:p>
            <a:pPr lvl="1"/>
            <a:r>
              <a:rPr lang="en-US" sz="2600" b="1" dirty="0">
                <a:solidFill>
                  <a:srgbClr val="00B0F0"/>
                </a:solidFill>
              </a:rPr>
              <a:t>Debits </a:t>
            </a:r>
            <a:r>
              <a:rPr lang="en-US" sz="2600" dirty="0"/>
              <a:t>represent the left side</a:t>
            </a:r>
          </a:p>
          <a:p>
            <a:pPr lvl="1"/>
            <a:r>
              <a:rPr lang="en-US" sz="2600" b="1" dirty="0">
                <a:solidFill>
                  <a:srgbClr val="00B0F0"/>
                </a:solidFill>
              </a:rPr>
              <a:t>Credits </a:t>
            </a:r>
            <a:r>
              <a:rPr lang="en-US" sz="2600" dirty="0"/>
              <a:t>represent the right side</a:t>
            </a:r>
          </a:p>
          <a:p>
            <a:pPr marL="457200" lvl="1" indent="0">
              <a:buNone/>
            </a:pPr>
            <a:endParaRPr lang="en-US" dirty="0"/>
          </a:p>
          <a:p>
            <a:pPr marL="457200" lvl="1" indent="0">
              <a:buNone/>
            </a:pPr>
            <a:endParaRPr lang="en-US" dirty="0"/>
          </a:p>
          <a:p>
            <a:pPr marL="0" indent="0">
              <a:lnSpc>
                <a:spcPts val="1300"/>
              </a:lnSpc>
              <a:buNone/>
            </a:pPr>
            <a:endParaRPr lang="en-US" dirty="0"/>
          </a:p>
          <a:p>
            <a:pPr marL="0" indent="0">
              <a:lnSpc>
                <a:spcPts val="1300"/>
              </a:lnSpc>
              <a:buNone/>
            </a:pPr>
            <a:endParaRPr lang="en-US" dirty="0"/>
          </a:p>
          <a:p>
            <a:pPr marL="0" indent="0">
              <a:buNone/>
            </a:pPr>
            <a:endParaRPr lang="en-US" dirty="0"/>
          </a:p>
        </p:txBody>
      </p:sp>
      <p:sp>
        <p:nvSpPr>
          <p:cNvPr id="3" name="Rectangle 2"/>
          <p:cNvSpPr/>
          <p:nvPr/>
        </p:nvSpPr>
        <p:spPr>
          <a:xfrm>
            <a:off x="1870364" y="3914353"/>
            <a:ext cx="4530436" cy="158123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a:bodyPr>
          <a:lstStyle/>
          <a:p>
            <a:r>
              <a:rPr lang="en-US" dirty="0"/>
              <a:t>T-Account Introduction</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18" name="Rectangle 17"/>
          <p:cNvSpPr/>
          <p:nvPr/>
        </p:nvSpPr>
        <p:spPr>
          <a:xfrm>
            <a:off x="2732991" y="3955917"/>
            <a:ext cx="2826327" cy="3681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rPr>
              <a:t>Accou</a:t>
            </a:r>
            <a:r>
              <a:rPr lang="en-US" sz="2600" b="1" dirty="0">
                <a:solidFill>
                  <a:srgbClr val="000000"/>
                </a:solidFill>
              </a:rPr>
              <a:t>nt Title</a:t>
            </a:r>
          </a:p>
        </p:txBody>
      </p:sp>
      <p:sp>
        <p:nvSpPr>
          <p:cNvPr id="21" name="Rectangle 20"/>
          <p:cNvSpPr/>
          <p:nvPr/>
        </p:nvSpPr>
        <p:spPr>
          <a:xfrm>
            <a:off x="2044563" y="4450341"/>
            <a:ext cx="1989827" cy="4077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debit side</a:t>
            </a:r>
          </a:p>
        </p:txBody>
      </p:sp>
      <p:sp>
        <p:nvSpPr>
          <p:cNvPr id="22" name="Rectangle 21"/>
          <p:cNvSpPr/>
          <p:nvPr/>
        </p:nvSpPr>
        <p:spPr>
          <a:xfrm>
            <a:off x="4267526" y="4448347"/>
            <a:ext cx="1941055" cy="4097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dirty="0">
                <a:solidFill>
                  <a:schemeClr val="tx1"/>
                </a:solidFill>
              </a:rPr>
              <a:t>credit side</a:t>
            </a:r>
          </a:p>
        </p:txBody>
      </p:sp>
      <p:cxnSp>
        <p:nvCxnSpPr>
          <p:cNvPr id="13" name="Straight Connector 12"/>
          <p:cNvCxnSpPr/>
          <p:nvPr/>
        </p:nvCxnSpPr>
        <p:spPr>
          <a:xfrm flipV="1">
            <a:off x="2279917" y="4352188"/>
            <a:ext cx="372883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122602" y="4367101"/>
            <a:ext cx="0" cy="10208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9649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fade">
                                      <p:cBhvr>
                                        <p:cTn id="10" dur="500"/>
                                        <p:tgtEl>
                                          <p:spTgt spid="12">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xEl>
                                              <p:pRg st="2" end="2"/>
                                            </p:txEl>
                                          </p:spTgt>
                                        </p:tgtEl>
                                        <p:attrNameLst>
                                          <p:attrName>style.visibility</p:attrName>
                                        </p:attrNameLst>
                                      </p:cBhvr>
                                      <p:to>
                                        <p:strVal val="visible"/>
                                      </p:to>
                                    </p:set>
                                    <p:animEffect transition="in" filter="fade">
                                      <p:cBhvr>
                                        <p:cTn id="24" dur="500"/>
                                        <p:tgtEl>
                                          <p:spTgt spid="12">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12">
                                            <p:txEl>
                                              <p:pRg st="3" end="3"/>
                                            </p:txEl>
                                          </p:spTgt>
                                        </p:tgtEl>
                                        <p:attrNameLst>
                                          <p:attrName>style.visibility</p:attrName>
                                        </p:attrNameLst>
                                      </p:cBhvr>
                                      <p:to>
                                        <p:strVal val="visible"/>
                                      </p:to>
                                    </p:set>
                                    <p:animEffect transition="in" filter="fade">
                                      <p:cBhvr>
                                        <p:cTn id="32" dur="500"/>
                                        <p:tgtEl>
                                          <p:spTgt spid="12">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5"/>
          <p:cNvSpPr>
            <a:spLocks noGrp="1"/>
          </p:cNvSpPr>
          <p:nvPr>
            <p:ph idx="1"/>
          </p:nvPr>
        </p:nvSpPr>
        <p:spPr/>
        <p:txBody>
          <a:bodyPr>
            <a:noAutofit/>
          </a:bodyPr>
          <a:lstStyle/>
          <a:p>
            <a:r>
              <a:rPr lang="en-US" sz="2800" dirty="0"/>
              <a:t>Account title at the top</a:t>
            </a:r>
          </a:p>
          <a:p>
            <a:r>
              <a:rPr lang="en-US" sz="2800" dirty="0"/>
              <a:t>Two sides for recording increases and decreases</a:t>
            </a:r>
          </a:p>
          <a:p>
            <a:pPr lvl="1"/>
            <a:r>
              <a:rPr lang="en-US" sz="2600" b="1" dirty="0">
                <a:solidFill>
                  <a:srgbClr val="00B0F0"/>
                </a:solidFill>
              </a:rPr>
              <a:t>Debits </a:t>
            </a:r>
            <a:r>
              <a:rPr lang="en-US" sz="2600" dirty="0"/>
              <a:t>represent the left side</a:t>
            </a:r>
          </a:p>
          <a:p>
            <a:pPr lvl="1"/>
            <a:r>
              <a:rPr lang="en-US" sz="2600" b="1" dirty="0">
                <a:solidFill>
                  <a:srgbClr val="00B0F0"/>
                </a:solidFill>
              </a:rPr>
              <a:t>Credits </a:t>
            </a:r>
            <a:r>
              <a:rPr lang="en-US" sz="2600" dirty="0"/>
              <a:t>represent the right side</a:t>
            </a:r>
          </a:p>
          <a:p>
            <a:pPr marL="457200" lvl="1" indent="0">
              <a:buNone/>
            </a:pPr>
            <a:endParaRPr lang="en-US" dirty="0"/>
          </a:p>
          <a:p>
            <a:pPr marL="457200" lvl="1" indent="0">
              <a:buNone/>
            </a:pPr>
            <a:endParaRPr lang="en-US" dirty="0"/>
          </a:p>
          <a:p>
            <a:pPr>
              <a:lnSpc>
                <a:spcPts val="1300"/>
              </a:lnSpc>
            </a:pPr>
            <a:endParaRPr lang="en-US" dirty="0"/>
          </a:p>
          <a:p>
            <a:pPr>
              <a:lnSpc>
                <a:spcPts val="1300"/>
              </a:lnSpc>
            </a:pPr>
            <a:endParaRPr lang="en-US" dirty="0"/>
          </a:p>
        </p:txBody>
      </p:sp>
      <p:sp>
        <p:nvSpPr>
          <p:cNvPr id="2" name="Title 1"/>
          <p:cNvSpPr>
            <a:spLocks noGrp="1"/>
          </p:cNvSpPr>
          <p:nvPr>
            <p:ph type="title"/>
          </p:nvPr>
        </p:nvSpPr>
        <p:spPr/>
        <p:txBody>
          <a:bodyPr>
            <a:normAutofit/>
          </a:bodyPr>
          <a:lstStyle/>
          <a:p>
            <a:r>
              <a:rPr lang="en-US" dirty="0"/>
              <a:t>T-Account Rules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18" name="Rectangle 17"/>
          <p:cNvSpPr/>
          <p:nvPr/>
        </p:nvSpPr>
        <p:spPr>
          <a:xfrm>
            <a:off x="3274847" y="3510313"/>
            <a:ext cx="2826327" cy="3681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rPr>
              <a:t>Assets</a:t>
            </a:r>
          </a:p>
        </p:txBody>
      </p:sp>
      <p:cxnSp>
        <p:nvCxnSpPr>
          <p:cNvPr id="20" name="Straight Connector 19"/>
          <p:cNvCxnSpPr/>
          <p:nvPr/>
        </p:nvCxnSpPr>
        <p:spPr>
          <a:xfrm>
            <a:off x="4664458" y="3921497"/>
            <a:ext cx="0" cy="10208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Up Arrow 2"/>
          <p:cNvSpPr/>
          <p:nvPr/>
        </p:nvSpPr>
        <p:spPr>
          <a:xfrm>
            <a:off x="3362293" y="4101970"/>
            <a:ext cx="647114" cy="682232"/>
          </a:xfrm>
          <a:prstGeom prst="upArrow">
            <a:avLst/>
          </a:prstGeom>
          <a:solidFill>
            <a:srgbClr val="00B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Up Arrow 12"/>
          <p:cNvSpPr/>
          <p:nvPr/>
        </p:nvSpPr>
        <p:spPr>
          <a:xfrm flipV="1">
            <a:off x="5258183" y="4101970"/>
            <a:ext cx="647114" cy="682232"/>
          </a:xfrm>
          <a:prstGeom prst="upArrow">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p:cNvCxnSpPr/>
          <p:nvPr/>
        </p:nvCxnSpPr>
        <p:spPr>
          <a:xfrm flipV="1">
            <a:off x="2204650" y="3906584"/>
            <a:ext cx="49630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2163495" y="5220549"/>
            <a:ext cx="5046444" cy="3681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chemeClr val="tx1"/>
                </a:solidFill>
              </a:rPr>
              <a:t>Liabilities and shareholders’ equity</a:t>
            </a:r>
          </a:p>
        </p:txBody>
      </p:sp>
      <p:cxnSp>
        <p:nvCxnSpPr>
          <p:cNvPr id="11" name="Straight Connector 10"/>
          <p:cNvCxnSpPr/>
          <p:nvPr/>
        </p:nvCxnSpPr>
        <p:spPr>
          <a:xfrm flipV="1">
            <a:off x="2204653" y="5616820"/>
            <a:ext cx="49630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Up Arrow 14"/>
          <p:cNvSpPr/>
          <p:nvPr/>
        </p:nvSpPr>
        <p:spPr>
          <a:xfrm flipV="1">
            <a:off x="3386404" y="5812206"/>
            <a:ext cx="647114" cy="682232"/>
          </a:xfrm>
          <a:prstGeom prst="upArrow">
            <a:avLst/>
          </a:prstGeom>
          <a:solidFill>
            <a:srgbClr val="DA2A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Up Arrow 15"/>
          <p:cNvSpPr/>
          <p:nvPr/>
        </p:nvSpPr>
        <p:spPr>
          <a:xfrm>
            <a:off x="5279234" y="5812206"/>
            <a:ext cx="647114" cy="682232"/>
          </a:xfrm>
          <a:prstGeom prst="upArrow">
            <a:avLst/>
          </a:prstGeom>
          <a:solidFill>
            <a:srgbClr val="00B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Connector 16"/>
          <p:cNvCxnSpPr/>
          <p:nvPr/>
        </p:nvCxnSpPr>
        <p:spPr>
          <a:xfrm>
            <a:off x="4664461" y="5631733"/>
            <a:ext cx="0" cy="10208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511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par>
                          <p:cTn id="30" fill="hold">
                            <p:stCondLst>
                              <p:cond delay="100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animBg="1"/>
      <p:bldP spid="13" grpId="0" animBg="1"/>
      <p:bldP spid="10" grpId="0"/>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IN" sz="2800" b="1" dirty="0">
                <a:solidFill>
                  <a:srgbClr val="C00000"/>
                </a:solidFill>
              </a:rPr>
              <a:t>Example:</a:t>
            </a:r>
            <a:r>
              <a:rPr lang="en-IN" sz="2800" dirty="0"/>
              <a:t> </a:t>
            </a:r>
          </a:p>
          <a:p>
            <a:pPr marL="0" indent="0">
              <a:buNone/>
            </a:pPr>
            <a:r>
              <a:rPr lang="en-IN" sz="2800" b="1" dirty="0">
                <a:solidFill>
                  <a:srgbClr val="C00000"/>
                </a:solidFill>
              </a:rPr>
              <a:t>$40,000</a:t>
            </a:r>
            <a:r>
              <a:rPr lang="en-IN" sz="2800" dirty="0">
                <a:solidFill>
                  <a:srgbClr val="C00000"/>
                </a:solidFill>
              </a:rPr>
              <a:t> </a:t>
            </a:r>
            <a:r>
              <a:rPr lang="en-IN" sz="2800" dirty="0"/>
              <a:t>was borrowed from a bank and a note payable was signed. </a:t>
            </a:r>
            <a:endParaRPr lang="en-US" sz="2800" dirty="0"/>
          </a:p>
        </p:txBody>
      </p:sp>
      <p:sp>
        <p:nvSpPr>
          <p:cNvPr id="2" name="Title 1"/>
          <p:cNvSpPr>
            <a:spLocks noGrp="1"/>
          </p:cNvSpPr>
          <p:nvPr>
            <p:ph type="title"/>
          </p:nvPr>
        </p:nvSpPr>
        <p:spPr/>
        <p:txBody>
          <a:bodyPr>
            <a:normAutofit/>
          </a:bodyPr>
          <a:lstStyle/>
          <a:p>
            <a:r>
              <a:rPr lang="en-US" dirty="0"/>
              <a:t>Example: Account Relationships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3" name="Rectangle 62"/>
          <p:cNvSpPr/>
          <p:nvPr/>
        </p:nvSpPr>
        <p:spPr>
          <a:xfrm>
            <a:off x="570179" y="3917110"/>
            <a:ext cx="1377561" cy="4808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66" name="Rectangle 65"/>
          <p:cNvSpPr/>
          <p:nvPr/>
        </p:nvSpPr>
        <p:spPr>
          <a:xfrm>
            <a:off x="717404" y="4830578"/>
            <a:ext cx="1592257" cy="4750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a:t>
            </a:r>
            <a:r>
              <a:rPr lang="en-US" sz="2400" dirty="0">
                <a:solidFill>
                  <a:srgbClr val="FF0066"/>
                </a:solidFill>
              </a:rPr>
              <a:t>   </a:t>
            </a:r>
            <a:r>
              <a:rPr lang="en-US" sz="2400" b="1" dirty="0">
                <a:solidFill>
                  <a:srgbClr val="C00000"/>
                </a:solidFill>
              </a:rPr>
              <a:t>40,000</a:t>
            </a:r>
          </a:p>
        </p:txBody>
      </p:sp>
      <p:sp>
        <p:nvSpPr>
          <p:cNvPr id="68" name="Rectangle 67"/>
          <p:cNvSpPr/>
          <p:nvPr/>
        </p:nvSpPr>
        <p:spPr>
          <a:xfrm>
            <a:off x="5349235" y="4789727"/>
            <a:ext cx="1665836" cy="512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C00000"/>
                </a:solidFill>
              </a:rPr>
              <a:t>40,000</a:t>
            </a:r>
            <a:r>
              <a:rPr lang="en-US" sz="2400" dirty="0">
                <a:solidFill>
                  <a:srgbClr val="FF0066"/>
                </a:solidFill>
              </a:rPr>
              <a:t>  </a:t>
            </a:r>
            <a:r>
              <a:rPr lang="en-US" sz="2400" dirty="0">
                <a:solidFill>
                  <a:schemeClr val="tx1"/>
                </a:solidFill>
              </a:rPr>
              <a:t>+</a:t>
            </a:r>
          </a:p>
        </p:txBody>
      </p:sp>
      <p:grpSp>
        <p:nvGrpSpPr>
          <p:cNvPr id="6" name="Group 5"/>
          <p:cNvGrpSpPr/>
          <p:nvPr/>
        </p:nvGrpSpPr>
        <p:grpSpPr>
          <a:xfrm>
            <a:off x="839174" y="3162361"/>
            <a:ext cx="7985442" cy="712483"/>
            <a:chOff x="839174" y="3162361"/>
            <a:chExt cx="7985442" cy="712483"/>
          </a:xfrm>
        </p:grpSpPr>
        <p:sp>
          <p:nvSpPr>
            <p:cNvPr id="23" name="Rectangle 22"/>
            <p:cNvSpPr/>
            <p:nvPr/>
          </p:nvSpPr>
          <p:spPr>
            <a:xfrm>
              <a:off x="5969658" y="3459232"/>
              <a:ext cx="403761" cy="1781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grpSp>
          <p:nvGrpSpPr>
            <p:cNvPr id="5" name="Group 4"/>
            <p:cNvGrpSpPr/>
            <p:nvPr/>
          </p:nvGrpSpPr>
          <p:grpSpPr>
            <a:xfrm>
              <a:off x="839174" y="3162361"/>
              <a:ext cx="7985442" cy="712483"/>
              <a:chOff x="849789" y="2717457"/>
              <a:chExt cx="7985442" cy="712483"/>
            </a:xfrm>
          </p:grpSpPr>
          <p:sp>
            <p:nvSpPr>
              <p:cNvPr id="16" name="Rectangle 15"/>
              <p:cNvSpPr/>
              <p:nvPr/>
            </p:nvSpPr>
            <p:spPr>
              <a:xfrm>
                <a:off x="1184919" y="2919238"/>
                <a:ext cx="1866331" cy="356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Assets</a:t>
                </a:r>
              </a:p>
            </p:txBody>
          </p:sp>
          <p:sp>
            <p:nvSpPr>
              <p:cNvPr id="21" name="Rectangle 20"/>
              <p:cNvSpPr/>
              <p:nvPr/>
            </p:nvSpPr>
            <p:spPr>
              <a:xfrm>
                <a:off x="3177376" y="3026186"/>
                <a:ext cx="431317" cy="1781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sp>
            <p:nvSpPr>
              <p:cNvPr id="22" name="Rectangle 21"/>
              <p:cNvSpPr/>
              <p:nvPr/>
            </p:nvSpPr>
            <p:spPr>
              <a:xfrm>
                <a:off x="4115516" y="2919238"/>
                <a:ext cx="1531921" cy="356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Liabilities</a:t>
                </a:r>
              </a:p>
            </p:txBody>
          </p:sp>
          <p:sp>
            <p:nvSpPr>
              <p:cNvPr id="24" name="Rectangle 23"/>
              <p:cNvSpPr/>
              <p:nvPr/>
            </p:nvSpPr>
            <p:spPr>
              <a:xfrm>
                <a:off x="6716870" y="2717457"/>
                <a:ext cx="2113810" cy="712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Owners’ Equity</a:t>
                </a:r>
              </a:p>
            </p:txBody>
          </p:sp>
          <p:cxnSp>
            <p:nvCxnSpPr>
              <p:cNvPr id="8" name="Straight Connector 7"/>
              <p:cNvCxnSpPr/>
              <p:nvPr/>
            </p:nvCxnSpPr>
            <p:spPr>
              <a:xfrm>
                <a:off x="849789" y="3370500"/>
                <a:ext cx="7985442"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1318896" y="2937086"/>
                <a:ext cx="1866331" cy="356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p:txBody>
          </p:sp>
        </p:grpSp>
      </p:grpSp>
      <p:sp>
        <p:nvSpPr>
          <p:cNvPr id="73" name="Rectangle 72"/>
          <p:cNvSpPr/>
          <p:nvPr/>
        </p:nvSpPr>
        <p:spPr>
          <a:xfrm>
            <a:off x="4121477" y="2937086"/>
            <a:ext cx="1531921" cy="3563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grpSp>
        <p:nvGrpSpPr>
          <p:cNvPr id="10" name="Group 9"/>
          <p:cNvGrpSpPr/>
          <p:nvPr/>
        </p:nvGrpSpPr>
        <p:grpSpPr>
          <a:xfrm>
            <a:off x="628650" y="3833830"/>
            <a:ext cx="6340668" cy="1449008"/>
            <a:chOff x="609531" y="3311167"/>
            <a:chExt cx="6340668" cy="1449008"/>
          </a:xfrm>
        </p:grpSpPr>
        <p:sp>
          <p:nvSpPr>
            <p:cNvPr id="43" name="Rectangle 42"/>
            <p:cNvSpPr/>
            <p:nvPr/>
          </p:nvSpPr>
          <p:spPr>
            <a:xfrm>
              <a:off x="1109660" y="3311167"/>
              <a:ext cx="2103850" cy="4750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Cash</a:t>
              </a:r>
            </a:p>
          </p:txBody>
        </p:sp>
        <p:grpSp>
          <p:nvGrpSpPr>
            <p:cNvPr id="9" name="Group 8"/>
            <p:cNvGrpSpPr/>
            <p:nvPr/>
          </p:nvGrpSpPr>
          <p:grpSpPr>
            <a:xfrm>
              <a:off x="609531" y="3372895"/>
              <a:ext cx="6340668" cy="1387280"/>
              <a:chOff x="598258" y="3415112"/>
              <a:chExt cx="6340668" cy="1387280"/>
            </a:xfrm>
          </p:grpSpPr>
          <p:sp>
            <p:nvSpPr>
              <p:cNvPr id="44" name="Rectangle 43"/>
              <p:cNvSpPr/>
              <p:nvPr/>
            </p:nvSpPr>
            <p:spPr>
              <a:xfrm>
                <a:off x="598258" y="3899542"/>
                <a:ext cx="855357" cy="3612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debit</a:t>
                </a:r>
              </a:p>
            </p:txBody>
          </p:sp>
          <p:sp>
            <p:nvSpPr>
              <p:cNvPr id="45" name="Rectangle 44"/>
              <p:cNvSpPr/>
              <p:nvPr/>
            </p:nvSpPr>
            <p:spPr>
              <a:xfrm>
                <a:off x="2504374" y="3932384"/>
                <a:ext cx="1084107" cy="3284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credit</a:t>
                </a:r>
              </a:p>
            </p:txBody>
          </p:sp>
          <p:sp>
            <p:nvSpPr>
              <p:cNvPr id="46" name="Rectangle 45"/>
              <p:cNvSpPr/>
              <p:nvPr/>
            </p:nvSpPr>
            <p:spPr>
              <a:xfrm>
                <a:off x="3869511" y="3415112"/>
                <a:ext cx="2511631" cy="4275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Note payable</a:t>
                </a:r>
              </a:p>
            </p:txBody>
          </p:sp>
          <p:sp>
            <p:nvSpPr>
              <p:cNvPr id="47" name="Rectangle 46"/>
              <p:cNvSpPr/>
              <p:nvPr/>
            </p:nvSpPr>
            <p:spPr>
              <a:xfrm>
                <a:off x="3557003" y="3932384"/>
                <a:ext cx="997553" cy="3284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debit</a:t>
                </a:r>
              </a:p>
            </p:txBody>
          </p:sp>
          <p:sp>
            <p:nvSpPr>
              <p:cNvPr id="48" name="Rectangle 47"/>
              <p:cNvSpPr/>
              <p:nvPr/>
            </p:nvSpPr>
            <p:spPr>
              <a:xfrm>
                <a:off x="5868957" y="3899542"/>
                <a:ext cx="1069969" cy="3612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credit</a:t>
                </a:r>
              </a:p>
            </p:txBody>
          </p:sp>
          <p:cxnSp>
            <p:nvCxnSpPr>
              <p:cNvPr id="57" name="Straight Connector 56"/>
              <p:cNvCxnSpPr/>
              <p:nvPr/>
            </p:nvCxnSpPr>
            <p:spPr>
              <a:xfrm>
                <a:off x="848067" y="3878876"/>
                <a:ext cx="250809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2163875" y="3882166"/>
                <a:ext cx="1" cy="920226"/>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1057085" y="3424056"/>
                <a:ext cx="2103850" cy="4750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cxnSp>
            <p:nvCxnSpPr>
              <p:cNvPr id="65" name="Straight Connector 64"/>
              <p:cNvCxnSpPr/>
              <p:nvPr/>
            </p:nvCxnSpPr>
            <p:spPr>
              <a:xfrm>
                <a:off x="3787554" y="3878876"/>
                <a:ext cx="287739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5049138" y="3882166"/>
                <a:ext cx="1" cy="920226"/>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385841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P spid="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Accounting Equation, Debits and Credits, Increases and Decreases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graphicFrame>
        <p:nvGraphicFramePr>
          <p:cNvPr id="6" name="Table 5"/>
          <p:cNvGraphicFramePr>
            <a:graphicFrameLocks noGrp="1"/>
          </p:cNvGraphicFramePr>
          <p:nvPr>
            <p:extLst>
              <p:ext uri="{D42A27DB-BD31-4B8C-83A1-F6EECF244321}">
                <p14:modId xmlns:p14="http://schemas.microsoft.com/office/powerpoint/2010/main" val="733258242"/>
              </p:ext>
            </p:extLst>
          </p:nvPr>
        </p:nvGraphicFramePr>
        <p:xfrm>
          <a:off x="808748" y="1690689"/>
          <a:ext cx="7706602" cy="4253325"/>
        </p:xfrm>
        <a:graphic>
          <a:graphicData uri="http://schemas.openxmlformats.org/drawingml/2006/table">
            <a:tbl>
              <a:tblPr firstRow="1" bandRow="1">
                <a:tableStyleId>{2D5ABB26-0587-4C30-8999-92F81FD0307C}</a:tableStyleId>
              </a:tblPr>
              <a:tblGrid>
                <a:gridCol w="734668">
                  <a:extLst>
                    <a:ext uri="{9D8B030D-6E8A-4147-A177-3AD203B41FA5}">
                      <a16:colId xmlns="" xmlns:a16="http://schemas.microsoft.com/office/drawing/2014/main" val="20000"/>
                    </a:ext>
                  </a:extLst>
                </a:gridCol>
                <a:gridCol w="874644">
                  <a:extLst>
                    <a:ext uri="{9D8B030D-6E8A-4147-A177-3AD203B41FA5}">
                      <a16:colId xmlns="" xmlns:a16="http://schemas.microsoft.com/office/drawing/2014/main" val="20001"/>
                    </a:ext>
                  </a:extLst>
                </a:gridCol>
                <a:gridCol w="238539">
                  <a:extLst>
                    <a:ext uri="{9D8B030D-6E8A-4147-A177-3AD203B41FA5}">
                      <a16:colId xmlns="" xmlns:a16="http://schemas.microsoft.com/office/drawing/2014/main" val="20002"/>
                    </a:ext>
                  </a:extLst>
                </a:gridCol>
                <a:gridCol w="808382">
                  <a:extLst>
                    <a:ext uri="{9D8B030D-6E8A-4147-A177-3AD203B41FA5}">
                      <a16:colId xmlns="" xmlns:a16="http://schemas.microsoft.com/office/drawing/2014/main" val="20003"/>
                    </a:ext>
                  </a:extLst>
                </a:gridCol>
                <a:gridCol w="821635">
                  <a:extLst>
                    <a:ext uri="{9D8B030D-6E8A-4147-A177-3AD203B41FA5}">
                      <a16:colId xmlns="" xmlns:a16="http://schemas.microsoft.com/office/drawing/2014/main" val="20004"/>
                    </a:ext>
                  </a:extLst>
                </a:gridCol>
                <a:gridCol w="254961">
                  <a:extLst>
                    <a:ext uri="{9D8B030D-6E8A-4147-A177-3AD203B41FA5}">
                      <a16:colId xmlns="" xmlns:a16="http://schemas.microsoft.com/office/drawing/2014/main" val="20005"/>
                    </a:ext>
                  </a:extLst>
                </a:gridCol>
                <a:gridCol w="964239">
                  <a:extLst>
                    <a:ext uri="{9D8B030D-6E8A-4147-A177-3AD203B41FA5}">
                      <a16:colId xmlns="" xmlns:a16="http://schemas.microsoft.com/office/drawing/2014/main" val="20006"/>
                    </a:ext>
                  </a:extLst>
                </a:gridCol>
                <a:gridCol w="821635">
                  <a:extLst>
                    <a:ext uri="{9D8B030D-6E8A-4147-A177-3AD203B41FA5}">
                      <a16:colId xmlns="" xmlns:a16="http://schemas.microsoft.com/office/drawing/2014/main" val="20007"/>
                    </a:ext>
                  </a:extLst>
                </a:gridCol>
                <a:gridCol w="238539">
                  <a:extLst>
                    <a:ext uri="{9D8B030D-6E8A-4147-A177-3AD203B41FA5}">
                      <a16:colId xmlns="" xmlns:a16="http://schemas.microsoft.com/office/drawing/2014/main" val="20008"/>
                    </a:ext>
                  </a:extLst>
                </a:gridCol>
                <a:gridCol w="1033670">
                  <a:extLst>
                    <a:ext uri="{9D8B030D-6E8A-4147-A177-3AD203B41FA5}">
                      <a16:colId xmlns="" xmlns:a16="http://schemas.microsoft.com/office/drawing/2014/main" val="20009"/>
                    </a:ext>
                  </a:extLst>
                </a:gridCol>
                <a:gridCol w="915690">
                  <a:extLst>
                    <a:ext uri="{9D8B030D-6E8A-4147-A177-3AD203B41FA5}">
                      <a16:colId xmlns="" xmlns:a16="http://schemas.microsoft.com/office/drawing/2014/main" val="20010"/>
                    </a:ext>
                  </a:extLst>
                </a:gridCol>
              </a:tblGrid>
              <a:tr h="370840">
                <a:tc gridSpan="2">
                  <a:txBody>
                    <a:bodyPr/>
                    <a:lstStyle/>
                    <a:p>
                      <a:pPr algn="ctr"/>
                      <a:r>
                        <a:rPr lang="en-US" b="1" dirty="0"/>
                        <a:t>Assets</a:t>
                      </a:r>
                    </a:p>
                  </a:txBody>
                  <a:tcPr>
                    <a:solidFill>
                      <a:srgbClr val="FFC000"/>
                    </a:solidFill>
                  </a:tcPr>
                </a:tc>
                <a:tc hMerge="1">
                  <a:txBody>
                    <a:bodyPr/>
                    <a:lstStyle/>
                    <a:p>
                      <a:endParaRPr lang="en-US"/>
                    </a:p>
                  </a:txBody>
                  <a:tcPr/>
                </a:tc>
                <a:tc>
                  <a:txBody>
                    <a:bodyPr/>
                    <a:lstStyle/>
                    <a:p>
                      <a:pPr algn="l"/>
                      <a:r>
                        <a:rPr lang="en-US" b="1" dirty="0"/>
                        <a:t>=   </a:t>
                      </a:r>
                    </a:p>
                  </a:txBody>
                  <a:tcPr>
                    <a:solidFill>
                      <a:srgbClr val="FFC000"/>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Liabilities</a:t>
                      </a:r>
                    </a:p>
                  </a:txBody>
                  <a:tcPr>
                    <a:solidFill>
                      <a:srgbClr val="FFC000"/>
                    </a:solidFill>
                  </a:tcPr>
                </a:tc>
                <a:tc hMerge="1">
                  <a:txBody>
                    <a:bodyPr/>
                    <a:lstStyle/>
                    <a:p>
                      <a:endParaRPr lang="en-US"/>
                    </a:p>
                  </a:txBody>
                  <a:tcPr/>
                </a:tc>
                <a:tc>
                  <a:txBody>
                    <a:bodyPr/>
                    <a:lstStyle/>
                    <a:p>
                      <a:r>
                        <a:rPr lang="en-US" b="1" dirty="0"/>
                        <a:t>+</a:t>
                      </a:r>
                    </a:p>
                  </a:txBody>
                  <a:tcPr/>
                </a:tc>
                <a:tc gridSpan="5">
                  <a:txBody>
                    <a:bodyPr/>
                    <a:lstStyle/>
                    <a:p>
                      <a:pPr algn="ctr"/>
                      <a:r>
                        <a:rPr lang="en-US" b="1" dirty="0"/>
                        <a:t>Shareholders’ Equity</a:t>
                      </a:r>
                    </a:p>
                  </a:txBody>
                  <a:tcPr>
                    <a:solidFill>
                      <a:srgbClr val="A39D50"/>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a:p>
                  </a:txBody>
                  <a:tcPr/>
                </a:tc>
                <a:extLst>
                  <a:ext uri="{0D108BD9-81ED-4DB2-BD59-A6C34878D82A}">
                    <a16:rowId xmlns="" xmlns:a16="http://schemas.microsoft.com/office/drawing/2014/main" val="10000"/>
                  </a:ext>
                </a:extLst>
              </a:tr>
              <a:tr h="489362">
                <a:tc gridSpan="2">
                  <a:txBody>
                    <a:bodyPr/>
                    <a:lstStyle/>
                    <a:p>
                      <a:endParaRPr lang="en-US" dirty="0"/>
                    </a:p>
                  </a:txBody>
                  <a:tcPr/>
                </a:tc>
                <a:tc hMerge="1">
                  <a:txBody>
                    <a:bodyPr/>
                    <a:lstStyle/>
                    <a:p>
                      <a:endParaRPr lang="en-US"/>
                    </a:p>
                  </a:txBody>
                  <a:tcPr/>
                </a:tc>
                <a:tc gridSpan="3">
                  <a:txBody>
                    <a:bodyPr/>
                    <a:lstStyle/>
                    <a:p>
                      <a:endParaRPr lang="en-US" dirty="0"/>
                    </a:p>
                  </a:txBody>
                  <a:tcPr/>
                </a:tc>
                <a:tc hMerge="1">
                  <a:txBody>
                    <a:bodyPr/>
                    <a:lstStyle/>
                    <a:p>
                      <a:endParaRPr lang="en-US"/>
                    </a:p>
                  </a:txBody>
                  <a:tcPr/>
                </a:tc>
                <a:tc hMerge="1">
                  <a:txBody>
                    <a:bodyPr/>
                    <a:lstStyle/>
                    <a:p>
                      <a:endParaRPr lang="en-US"/>
                    </a:p>
                  </a:txBody>
                  <a:tcPr/>
                </a:tc>
                <a:tc>
                  <a:txBody>
                    <a:bodyPr/>
                    <a:lstStyle/>
                    <a:p>
                      <a:endParaRPr lang="en-US"/>
                    </a:p>
                  </a:txBody>
                  <a:tcPr/>
                </a:tc>
                <a:tc gridSpan="5">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a:p>
                  </a:txBody>
                  <a:tcPr/>
                </a:tc>
                <a:extLst>
                  <a:ext uri="{0D108BD9-81ED-4DB2-BD59-A6C34878D82A}">
                    <a16:rowId xmlns="" xmlns:a16="http://schemas.microsoft.com/office/drawing/2014/main" val="10001"/>
                  </a:ext>
                </a:extLst>
              </a:tr>
              <a:tr h="380253">
                <a:tc gridSpan="2">
                  <a:txBody>
                    <a:bodyPr/>
                    <a:lstStyle/>
                    <a:p>
                      <a:pPr algn="ctr"/>
                      <a:r>
                        <a:rPr lang="en-US" b="1" dirty="0"/>
                        <a:t>Assets</a:t>
                      </a:r>
                    </a:p>
                  </a:txBody>
                  <a:tcPr>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pPr algn="ctr"/>
                      <a:r>
                        <a:rPr lang="en-US" b="1" dirty="0"/>
                        <a:t>=</a:t>
                      </a:r>
                    </a:p>
                  </a:txBody>
                  <a:tcPr>
                    <a:solidFill>
                      <a:srgbClr val="FFFAB0"/>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Liabilities</a:t>
                      </a:r>
                    </a:p>
                  </a:txBody>
                  <a:tcPr>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pPr algn="ctr"/>
                      <a:r>
                        <a:rPr lang="en-US" b="1" dirty="0"/>
                        <a:t>+</a:t>
                      </a:r>
                    </a:p>
                  </a:txBody>
                  <a:tcPr/>
                </a:tc>
                <a:tc gridSpan="2">
                  <a:txBody>
                    <a:bodyPr/>
                    <a:lstStyle/>
                    <a:p>
                      <a:pPr algn="ctr"/>
                      <a:r>
                        <a:rPr lang="en-US" b="1" dirty="0"/>
                        <a:t>Paid-in Capital</a:t>
                      </a:r>
                    </a:p>
                  </a:txBody>
                  <a:tcPr>
                    <a:lnB w="12700" cap="flat" cmpd="sng" algn="ctr">
                      <a:solidFill>
                        <a:schemeClr val="tx1"/>
                      </a:solidFill>
                      <a:prstDash val="solid"/>
                      <a:round/>
                      <a:headEnd type="none" w="med" len="med"/>
                      <a:tailEnd type="none" w="med" len="med"/>
                    </a:lnB>
                    <a:solidFill>
                      <a:srgbClr val="ECEAD3"/>
                    </a:solidFill>
                  </a:tcPr>
                </a:tc>
                <a:tc hMerge="1">
                  <a:txBody>
                    <a:bodyPr/>
                    <a:lstStyle/>
                    <a:p>
                      <a:endParaRPr lang="en-US"/>
                    </a:p>
                  </a:txBody>
                  <a:tcPr/>
                </a:tc>
                <a:tc>
                  <a:txBody>
                    <a:bodyPr/>
                    <a:lstStyle/>
                    <a:p>
                      <a:pPr algn="ctr"/>
                      <a:r>
                        <a:rPr lang="en-US" b="1" dirty="0"/>
                        <a:t>+</a:t>
                      </a:r>
                    </a:p>
                  </a:txBody>
                  <a:tcPr>
                    <a:solidFill>
                      <a:srgbClr val="ECEAD3"/>
                    </a:solidFill>
                  </a:tcPr>
                </a:tc>
                <a:tc gridSpan="2">
                  <a:txBody>
                    <a:bodyPr/>
                    <a:lstStyle/>
                    <a:p>
                      <a:pPr algn="ctr"/>
                      <a:r>
                        <a:rPr lang="en-US" b="1" dirty="0"/>
                        <a:t>Retained</a:t>
                      </a:r>
                      <a:r>
                        <a:rPr lang="en-US" b="1" baseline="0" dirty="0"/>
                        <a:t> Earnings</a:t>
                      </a:r>
                      <a:endParaRPr lang="en-US" b="1" dirty="0"/>
                    </a:p>
                  </a:txBody>
                  <a:tcPr>
                    <a:lnB w="12700" cap="flat" cmpd="sng" algn="ctr">
                      <a:solidFill>
                        <a:schemeClr val="tx1"/>
                      </a:solidFill>
                      <a:prstDash val="solid"/>
                      <a:round/>
                      <a:headEnd type="none" w="med" len="med"/>
                      <a:tailEnd type="none" w="med" len="med"/>
                    </a:lnB>
                    <a:solidFill>
                      <a:srgbClr val="ECEAD3"/>
                    </a:solidFill>
                  </a:tcPr>
                </a:tc>
                <a:tc hMerge="1">
                  <a:txBody>
                    <a:bodyPr/>
                    <a:lstStyle/>
                    <a:p>
                      <a:endParaRPr lang="en-US" dirty="0"/>
                    </a:p>
                  </a:txBody>
                  <a:tcPr/>
                </a:tc>
                <a:extLst>
                  <a:ext uri="{0D108BD9-81ED-4DB2-BD59-A6C34878D82A}">
                    <a16:rowId xmlns="" xmlns:a16="http://schemas.microsoft.com/office/drawing/2014/main" val="10002"/>
                  </a:ext>
                </a:extLst>
              </a:tr>
              <a:tr h="370840">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ctr"/>
                      <a:endParaRPr lang="en-US" dirty="0"/>
                    </a:p>
                  </a:txBody>
                  <a:tcPr>
                    <a:lnR w="12700" cap="flat" cmpd="sng" algn="ctr">
                      <a:noFill/>
                      <a:prstDash val="solid"/>
                      <a:round/>
                      <a:headEnd type="none" w="med" len="med"/>
                      <a:tailEnd type="none" w="med" len="med"/>
                    </a:lnR>
                    <a:solidFill>
                      <a:srgbClr val="FFFAB0"/>
                    </a:solidFill>
                  </a:tcPr>
                </a:tc>
                <a:tc>
                  <a:txBody>
                    <a:bodyPr/>
                    <a:lstStyle/>
                    <a:p>
                      <a:pPr algn="ctr"/>
                      <a:r>
                        <a:rPr lang="en-US" dirty="0"/>
                        <a:t>Debit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ctr"/>
                      <a:endParaRPr lang="en-US"/>
                    </a:p>
                  </a:txBody>
                  <a:tcPr/>
                </a:tc>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ECEAD3"/>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ECEAD3"/>
                    </a:solidFill>
                  </a:tcPr>
                </a:tc>
                <a:tc>
                  <a:txBody>
                    <a:bodyPr/>
                    <a:lstStyle/>
                    <a:p>
                      <a:pPr algn="ctr"/>
                      <a:endParaRPr lang="en-US" dirty="0"/>
                    </a:p>
                  </a:txBody>
                  <a:tcPr>
                    <a:solidFill>
                      <a:srgbClr val="ECEAD3"/>
                    </a:solidFill>
                  </a:tcPr>
                </a:tc>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ECEAD3"/>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ECEAD3"/>
                    </a:solidFill>
                  </a:tcPr>
                </a:tc>
                <a:extLst>
                  <a:ext uri="{0D108BD9-81ED-4DB2-BD59-A6C34878D82A}">
                    <a16:rowId xmlns="" xmlns:a16="http://schemas.microsoft.com/office/drawing/2014/main" val="10003"/>
                  </a:ext>
                </a:extLst>
              </a:tr>
              <a:tr h="370840">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FFFAB0"/>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FFFAB0"/>
                    </a:solidFill>
                  </a:tcPr>
                </a:tc>
                <a:tc>
                  <a:txBody>
                    <a:bodyPr/>
                    <a:lstStyle/>
                    <a:p>
                      <a:pPr algn="ctr"/>
                      <a:endParaRPr lang="en-US" dirty="0"/>
                    </a:p>
                  </a:txBody>
                  <a:tcPr>
                    <a:lnR w="12700" cap="flat" cmpd="sng" algn="ctr">
                      <a:noFill/>
                      <a:prstDash val="solid"/>
                      <a:round/>
                      <a:headEnd type="none" w="med" len="med"/>
                      <a:tailEnd type="none" w="med" len="med"/>
                    </a:lnR>
                    <a:solidFill>
                      <a:srgbClr val="FFFAB0"/>
                    </a:solidFill>
                  </a:tcPr>
                </a:tc>
                <a:tc>
                  <a:txBody>
                    <a:bodyPr/>
                    <a:lstStyle/>
                    <a:p>
                      <a:pPr algn="ctr"/>
                      <a:r>
                        <a:rPr lang="en-US" dirty="0"/>
                        <a: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FAB0"/>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FFFAB0"/>
                    </a:solidFill>
                  </a:tcPr>
                </a:tc>
                <a:tc>
                  <a:txBody>
                    <a:bodyPr/>
                    <a:lstStyle/>
                    <a:p>
                      <a:pPr algn="ctr"/>
                      <a:endParaRPr lang="en-US" dirty="0"/>
                    </a:p>
                  </a:txBody>
                  <a:tcPr/>
                </a:tc>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ECEAD3"/>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ECEAD3"/>
                    </a:solidFill>
                  </a:tcPr>
                </a:tc>
                <a:tc>
                  <a:txBody>
                    <a:bodyPr/>
                    <a:lstStyle/>
                    <a:p>
                      <a:pPr algn="ctr"/>
                      <a:endParaRPr lang="en-US" dirty="0"/>
                    </a:p>
                  </a:txBody>
                  <a:tcPr>
                    <a:solidFill>
                      <a:srgbClr val="ECEAD3"/>
                    </a:solidFill>
                  </a:tcPr>
                </a:tc>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ECEAD3"/>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ECEAD3"/>
                    </a:solidFill>
                  </a:tcPr>
                </a:tc>
                <a:extLst>
                  <a:ext uri="{0D108BD9-81ED-4DB2-BD59-A6C34878D82A}">
                    <a16:rowId xmlns="" xmlns:a16="http://schemas.microsoft.com/office/drawing/2014/main" val="10004"/>
                  </a:ext>
                </a:extLst>
              </a:tr>
              <a:tr h="578280">
                <a:tc>
                  <a:txBody>
                    <a:bodyPr/>
                    <a:lstStyle/>
                    <a:p>
                      <a:endParaRPr lang="en-US" dirty="0"/>
                    </a:p>
                  </a:txBody>
                  <a:tcPr>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solidFill>
                      <a:srgbClr val="FFFAB0"/>
                    </a:solidFill>
                  </a:tcPr>
                </a:tc>
                <a:tc>
                  <a:txBody>
                    <a:bodyPr/>
                    <a:lstStyle/>
                    <a:p>
                      <a:endParaRPr lang="en-US" dirty="0"/>
                    </a:p>
                  </a:txBody>
                  <a:tcPr/>
                </a:tc>
                <a:tc>
                  <a:txBody>
                    <a:bodyPr/>
                    <a:lstStyle/>
                    <a:p>
                      <a:endParaRPr lang="en-US" dirty="0"/>
                    </a:p>
                  </a:txBody>
                  <a:tcPr>
                    <a:solidFill>
                      <a:srgbClr val="ECEAD3"/>
                    </a:solidFill>
                  </a:tcPr>
                </a:tc>
                <a:tc>
                  <a:txBody>
                    <a:bodyPr/>
                    <a:lstStyle/>
                    <a:p>
                      <a:endParaRPr lang="en-US" dirty="0"/>
                    </a:p>
                  </a:txBody>
                  <a:tcPr>
                    <a:solidFill>
                      <a:srgbClr val="ECEAD3"/>
                    </a:solidFill>
                  </a:tcPr>
                </a:tc>
                <a:tc>
                  <a:txBody>
                    <a:bodyPr/>
                    <a:lstStyle/>
                    <a:p>
                      <a:endParaRPr lang="en-US" dirty="0"/>
                    </a:p>
                  </a:txBody>
                  <a:tcPr>
                    <a:solidFill>
                      <a:srgbClr val="ECEAD3"/>
                    </a:solidFill>
                  </a:tcPr>
                </a:tc>
                <a:tc>
                  <a:txBody>
                    <a:bodyPr/>
                    <a:lstStyle/>
                    <a:p>
                      <a:endParaRPr lang="en-US" dirty="0"/>
                    </a:p>
                  </a:txBody>
                  <a:tcPr>
                    <a:solidFill>
                      <a:srgbClr val="ECEAD3"/>
                    </a:solidFill>
                  </a:tcPr>
                </a:tc>
                <a:tc>
                  <a:txBody>
                    <a:bodyPr/>
                    <a:lstStyle/>
                    <a:p>
                      <a:endParaRPr lang="en-US" dirty="0"/>
                    </a:p>
                  </a:txBody>
                  <a:tcPr>
                    <a:solidFill>
                      <a:srgbClr val="ECEAD3"/>
                    </a:solidFill>
                  </a:tcPr>
                </a:tc>
                <a:extLst>
                  <a:ext uri="{0D108BD9-81ED-4DB2-BD59-A6C34878D82A}">
                    <a16:rowId xmlns="" xmlns:a16="http://schemas.microsoft.com/office/drawing/2014/main" val="10005"/>
                  </a:ext>
                </a:extLst>
              </a:tr>
              <a:tr h="370840">
                <a:tc>
                  <a:txBody>
                    <a:bodyPr/>
                    <a:lstStyle/>
                    <a:p>
                      <a:endParaRPr lang="en-US" dirty="0"/>
                    </a:p>
                  </a:txBody>
                  <a:tcPr>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solidFill>
                      <a:srgbClr val="FFFAB0"/>
                    </a:solidFill>
                  </a:tcPr>
                </a:tc>
                <a:tc>
                  <a:txBody>
                    <a:bodyPr/>
                    <a:lstStyle/>
                    <a:p>
                      <a:endParaRPr lang="en-US" dirty="0"/>
                    </a:p>
                  </a:txBody>
                  <a:tcPr/>
                </a:tc>
                <a:tc gridSpan="2">
                  <a:txBody>
                    <a:bodyPr/>
                    <a:lstStyle/>
                    <a:p>
                      <a:pPr algn="ctr"/>
                      <a:r>
                        <a:rPr lang="en-US" b="1" dirty="0"/>
                        <a:t>Expenses and Losses</a:t>
                      </a:r>
                    </a:p>
                  </a:txBody>
                  <a:tcPr>
                    <a:lnB w="12700" cap="flat" cmpd="sng" algn="ctr">
                      <a:solidFill>
                        <a:schemeClr val="tx1"/>
                      </a:solidFill>
                      <a:prstDash val="solid"/>
                      <a:round/>
                      <a:headEnd type="none" w="med" len="med"/>
                      <a:tailEnd type="none" w="med" len="med"/>
                    </a:lnB>
                    <a:solidFill>
                      <a:srgbClr val="ECEAD3"/>
                    </a:solidFill>
                  </a:tcPr>
                </a:tc>
                <a:tc hMerge="1">
                  <a:txBody>
                    <a:bodyPr/>
                    <a:lstStyle/>
                    <a:p>
                      <a:endParaRPr lang="en-US" dirty="0"/>
                    </a:p>
                  </a:txBody>
                  <a:tcPr/>
                </a:tc>
                <a:tc>
                  <a:txBody>
                    <a:bodyPr/>
                    <a:lstStyle/>
                    <a:p>
                      <a:endParaRPr lang="en-US" b="1" dirty="0"/>
                    </a:p>
                  </a:txBody>
                  <a:tcPr>
                    <a:solidFill>
                      <a:srgbClr val="ECEAD3"/>
                    </a:solidFill>
                  </a:tcPr>
                </a:tc>
                <a:tc gridSpan="2">
                  <a:txBody>
                    <a:bodyPr/>
                    <a:lstStyle/>
                    <a:p>
                      <a:pPr algn="ctr"/>
                      <a:r>
                        <a:rPr lang="en-US" b="1" dirty="0"/>
                        <a:t>Revenues and Gains</a:t>
                      </a:r>
                    </a:p>
                  </a:txBody>
                  <a:tcPr>
                    <a:lnB w="12700" cap="flat" cmpd="sng" algn="ctr">
                      <a:solidFill>
                        <a:schemeClr val="tx1"/>
                      </a:solidFill>
                      <a:prstDash val="solid"/>
                      <a:round/>
                      <a:headEnd type="none" w="med" len="med"/>
                      <a:tailEnd type="none" w="med" len="med"/>
                    </a:lnB>
                    <a:solidFill>
                      <a:srgbClr val="ECEAD3"/>
                    </a:solidFill>
                  </a:tcPr>
                </a:tc>
                <a:tc hMerge="1">
                  <a:txBody>
                    <a:bodyPr/>
                    <a:lstStyle/>
                    <a:p>
                      <a:endParaRPr lang="en-US" dirty="0"/>
                    </a:p>
                  </a:txBody>
                  <a:tcPr/>
                </a:tc>
                <a:extLst>
                  <a:ext uri="{0D108BD9-81ED-4DB2-BD59-A6C34878D82A}">
                    <a16:rowId xmlns="" xmlns:a16="http://schemas.microsoft.com/office/drawing/2014/main" val="10006"/>
                  </a:ext>
                </a:extLst>
              </a:tr>
              <a:tr h="0">
                <a:tc>
                  <a:txBody>
                    <a:bodyPr/>
                    <a:lstStyle/>
                    <a:p>
                      <a:endParaRPr lang="en-US" dirty="0"/>
                    </a:p>
                  </a:txBody>
                  <a:tcPr>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solidFill>
                      <a:srgbClr val="FFFAB0"/>
                    </a:solidFill>
                  </a:tcPr>
                </a:tc>
                <a:tc>
                  <a:txBody>
                    <a:bodyPr/>
                    <a:lstStyle/>
                    <a:p>
                      <a:endParaRPr lang="en-US" dirty="0"/>
                    </a:p>
                  </a:txBody>
                  <a:tcPr/>
                </a:tc>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ECEAD3"/>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ECEAD3"/>
                    </a:solidFill>
                  </a:tcPr>
                </a:tc>
                <a:tc>
                  <a:txBody>
                    <a:bodyPr/>
                    <a:lstStyle/>
                    <a:p>
                      <a:endParaRPr lang="en-US" dirty="0"/>
                    </a:p>
                  </a:txBody>
                  <a:tcPr>
                    <a:solidFill>
                      <a:srgbClr val="ECEAD3"/>
                    </a:solidFill>
                  </a:tcPr>
                </a:tc>
                <a:tc>
                  <a:txBody>
                    <a:bodyPr/>
                    <a:lstStyle/>
                    <a:p>
                      <a:pPr algn="ctr"/>
                      <a:r>
                        <a:rPr lang="en-US" dirty="0"/>
                        <a:t>Debit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ECEAD3"/>
                    </a:solidFill>
                  </a:tcPr>
                </a:tc>
                <a:tc>
                  <a:txBody>
                    <a:bodyPr/>
                    <a:lstStyle/>
                    <a:p>
                      <a:pPr algn="ctr"/>
                      <a:r>
                        <a:rPr lang="en-US" dirty="0"/>
                        <a:t>Credit</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ECEAD3"/>
                    </a:solidFill>
                  </a:tcPr>
                </a:tc>
                <a:extLst>
                  <a:ext uri="{0D108BD9-81ED-4DB2-BD59-A6C34878D82A}">
                    <a16:rowId xmlns="" xmlns:a16="http://schemas.microsoft.com/office/drawing/2014/main" val="10007"/>
                  </a:ext>
                </a:extLst>
              </a:tr>
              <a:tr h="417830">
                <a:tc>
                  <a:txBody>
                    <a:bodyPr/>
                    <a:lstStyle/>
                    <a:p>
                      <a:endParaRPr lang="en-US" dirty="0"/>
                    </a:p>
                  </a:txBody>
                  <a:tcPr>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rgbClr val="FFFAB0"/>
                    </a:solidFill>
                  </a:tcPr>
                </a:tc>
                <a:tc>
                  <a:txBody>
                    <a:bodyPr/>
                    <a:lstStyle/>
                    <a:p>
                      <a:endParaRPr lang="en-US" dirty="0"/>
                    </a:p>
                  </a:txBody>
                  <a:tcPr>
                    <a:lnL w="12700" cap="flat" cmpd="sng" algn="ctr">
                      <a:noFill/>
                      <a:prstDash val="solid"/>
                      <a:round/>
                      <a:headEnd type="none" w="med" len="med"/>
                      <a:tailEnd type="none" w="med" len="med"/>
                    </a:lnL>
                    <a:solidFill>
                      <a:srgbClr val="FFFAB0"/>
                    </a:solidFill>
                  </a:tcPr>
                </a:tc>
                <a:tc>
                  <a:txBody>
                    <a:bodyPr/>
                    <a:lstStyle/>
                    <a:p>
                      <a:endParaRPr lang="en-US" dirty="0"/>
                    </a:p>
                  </a:txBody>
                  <a:tcPr/>
                </a:tc>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ECEAD3"/>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ECEAD3"/>
                    </a:solidFill>
                  </a:tcPr>
                </a:tc>
                <a:tc>
                  <a:txBody>
                    <a:bodyPr/>
                    <a:lstStyle/>
                    <a:p>
                      <a:endParaRPr lang="en-US" dirty="0"/>
                    </a:p>
                  </a:txBody>
                  <a:tcPr>
                    <a:solidFill>
                      <a:srgbClr val="ECEAD3"/>
                    </a:solidFill>
                  </a:tcPr>
                </a:tc>
                <a:tc>
                  <a:txBody>
                    <a:bodyPr/>
                    <a:lstStyle/>
                    <a:p>
                      <a:pPr algn="ctr"/>
                      <a:r>
                        <a:rPr lang="en-US" dirty="0"/>
                        <a:t>–</a:t>
                      </a:r>
                    </a:p>
                  </a:txBody>
                  <a:tcPr>
                    <a:lnR w="12700" cap="flat" cmpd="sng" algn="ctr">
                      <a:solidFill>
                        <a:schemeClr val="tx1"/>
                      </a:solidFill>
                      <a:prstDash val="solid"/>
                      <a:round/>
                      <a:headEnd type="none" w="med" len="med"/>
                      <a:tailEnd type="none" w="med" len="med"/>
                    </a:lnR>
                    <a:solidFill>
                      <a:srgbClr val="ECEAD3"/>
                    </a:solidFill>
                  </a:tcPr>
                </a:tc>
                <a:tc>
                  <a:txBody>
                    <a:bodyPr/>
                    <a:lstStyle/>
                    <a:p>
                      <a:pPr algn="ctr"/>
                      <a:r>
                        <a:rPr lang="en-US" dirty="0"/>
                        <a:t>+</a:t>
                      </a:r>
                    </a:p>
                  </a:txBody>
                  <a:tcPr>
                    <a:lnL w="12700" cap="flat" cmpd="sng" algn="ctr">
                      <a:solidFill>
                        <a:schemeClr val="tx1"/>
                      </a:solidFill>
                      <a:prstDash val="solid"/>
                      <a:round/>
                      <a:headEnd type="none" w="med" len="med"/>
                      <a:tailEnd type="none" w="med" len="med"/>
                    </a:lnL>
                    <a:solidFill>
                      <a:srgbClr val="ECEAD3"/>
                    </a:solidFill>
                  </a:tcPr>
                </a:tc>
                <a:extLst>
                  <a:ext uri="{0D108BD9-81ED-4DB2-BD59-A6C34878D82A}">
                    <a16:rowId xmlns="" xmlns:a16="http://schemas.microsoft.com/office/drawing/2014/main" val="10008"/>
                  </a:ext>
                </a:extLst>
              </a:tr>
            </a:tbl>
          </a:graphicData>
        </a:graphic>
      </p:graphicFrame>
      <p:sp>
        <p:nvSpPr>
          <p:cNvPr id="7" name="Left Brace 6"/>
          <p:cNvSpPr/>
          <p:nvPr/>
        </p:nvSpPr>
        <p:spPr>
          <a:xfrm rot="5400000">
            <a:off x="6220445" y="549892"/>
            <a:ext cx="386821" cy="350361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Left Brace 7"/>
          <p:cNvSpPr/>
          <p:nvPr/>
        </p:nvSpPr>
        <p:spPr>
          <a:xfrm rot="5400000">
            <a:off x="6330692" y="2344784"/>
            <a:ext cx="479165" cy="3430942"/>
          </a:xfrm>
          <a:prstGeom prst="leftBrace">
            <a:avLst>
              <a:gd name="adj1" fmla="val 8333"/>
              <a:gd name="adj2" fmla="val 20371"/>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547838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76087"/>
            <a:ext cx="8382000" cy="1444625"/>
          </a:xfrm>
        </p:spPr>
        <p:txBody>
          <a:bodyPr/>
          <a:lstStyle/>
          <a:p>
            <a:pPr algn="ctr"/>
            <a:r>
              <a:rPr lang="en-US" dirty="0" smtClean="0"/>
              <a:t>General Ledger Accounts</a:t>
            </a:r>
            <a:endParaRPr lang="en-US" dirty="0"/>
          </a:p>
        </p:txBody>
      </p:sp>
      <p:sp>
        <p:nvSpPr>
          <p:cNvPr id="3" name="Content Placeholder 2"/>
          <p:cNvSpPr>
            <a:spLocks noGrp="1"/>
          </p:cNvSpPr>
          <p:nvPr>
            <p:ph idx="1"/>
          </p:nvPr>
        </p:nvSpPr>
        <p:spPr>
          <a:xfrm>
            <a:off x="761999" y="969204"/>
            <a:ext cx="8013600" cy="5057775"/>
          </a:xfrm>
        </p:spPr>
        <p:txBody>
          <a:bodyPr>
            <a:noAutofit/>
          </a:bodyPr>
          <a:lstStyle/>
          <a:p>
            <a:r>
              <a:rPr lang="en-US" dirty="0"/>
              <a:t>Serve as control </a:t>
            </a:r>
            <a:r>
              <a:rPr lang="en-US" dirty="0" smtClean="0"/>
              <a:t>accounts</a:t>
            </a:r>
          </a:p>
          <a:p>
            <a:pPr>
              <a:buClr>
                <a:schemeClr val="tx1"/>
              </a:buClr>
            </a:pPr>
            <a:r>
              <a:rPr lang="en-US" b="1" dirty="0" smtClean="0">
                <a:solidFill>
                  <a:srgbClr val="C00000"/>
                </a:solidFill>
              </a:rPr>
              <a:t>Subsidiary accounts: </a:t>
            </a:r>
            <a:r>
              <a:rPr lang="en-US" dirty="0" smtClean="0"/>
              <a:t>Maintained in separate subsidiary ledgers. </a:t>
            </a:r>
            <a:r>
              <a:rPr lang="en-US" b="1" dirty="0" smtClean="0">
                <a:solidFill>
                  <a:srgbClr val="000066"/>
                </a:solidFill>
              </a:rPr>
              <a:t>Example:</a:t>
            </a:r>
            <a:r>
              <a:rPr lang="en-US" dirty="0" smtClean="0"/>
              <a:t> Individual account receivable </a:t>
            </a:r>
            <a:r>
              <a:rPr lang="en-US" dirty="0"/>
              <a:t>accounts for each of the company’s credit </a:t>
            </a:r>
            <a:r>
              <a:rPr lang="en-US" dirty="0" smtClean="0"/>
              <a:t>customers</a:t>
            </a:r>
          </a:p>
          <a:p>
            <a:r>
              <a:rPr lang="en-US" dirty="0" smtClean="0"/>
              <a:t>Classified as: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LO2-1</a:t>
            </a:r>
            <a:endParaRPr lang="en-IN" dirty="0"/>
          </a:p>
        </p:txBody>
      </p:sp>
      <p:sp>
        <p:nvSpPr>
          <p:cNvPr id="6" name="Freeform 5"/>
          <p:cNvSpPr/>
          <p:nvPr/>
        </p:nvSpPr>
        <p:spPr>
          <a:xfrm>
            <a:off x="3021834" y="3183945"/>
            <a:ext cx="6013633" cy="1241214"/>
          </a:xfrm>
          <a:custGeom>
            <a:avLst/>
            <a:gdLst>
              <a:gd name="connsiteX0" fmla="*/ 177512 w 1065053"/>
              <a:gd name="connsiteY0" fmla="*/ 0 h 5900348"/>
              <a:gd name="connsiteX1" fmla="*/ 887541 w 1065053"/>
              <a:gd name="connsiteY1" fmla="*/ 0 h 5900348"/>
              <a:gd name="connsiteX2" fmla="*/ 1065053 w 1065053"/>
              <a:gd name="connsiteY2" fmla="*/ 177512 h 5900348"/>
              <a:gd name="connsiteX3" fmla="*/ 1065053 w 1065053"/>
              <a:gd name="connsiteY3" fmla="*/ 5900348 h 5900348"/>
              <a:gd name="connsiteX4" fmla="*/ 1065053 w 1065053"/>
              <a:gd name="connsiteY4" fmla="*/ 5900348 h 5900348"/>
              <a:gd name="connsiteX5" fmla="*/ 0 w 1065053"/>
              <a:gd name="connsiteY5" fmla="*/ 5900348 h 5900348"/>
              <a:gd name="connsiteX6" fmla="*/ 0 w 1065053"/>
              <a:gd name="connsiteY6" fmla="*/ 5900348 h 5900348"/>
              <a:gd name="connsiteX7" fmla="*/ 0 w 1065053"/>
              <a:gd name="connsiteY7" fmla="*/ 177512 h 5900348"/>
              <a:gd name="connsiteX8" fmla="*/ 177512 w 1065053"/>
              <a:gd name="connsiteY8" fmla="*/ 0 h 590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5053" h="5900348">
                <a:moveTo>
                  <a:pt x="1065053" y="983411"/>
                </a:moveTo>
                <a:lnTo>
                  <a:pt x="1065053" y="4916937"/>
                </a:lnTo>
                <a:cubicBezTo>
                  <a:pt x="1065053" y="5460058"/>
                  <a:pt x="1050707" y="5900345"/>
                  <a:pt x="1033011" y="5900345"/>
                </a:cubicBezTo>
                <a:lnTo>
                  <a:pt x="0" y="5900345"/>
                </a:lnTo>
                <a:lnTo>
                  <a:pt x="0" y="5900345"/>
                </a:lnTo>
                <a:lnTo>
                  <a:pt x="0" y="3"/>
                </a:lnTo>
                <a:lnTo>
                  <a:pt x="0" y="3"/>
                </a:lnTo>
                <a:lnTo>
                  <a:pt x="1033011" y="3"/>
                </a:lnTo>
                <a:cubicBezTo>
                  <a:pt x="1050707" y="3"/>
                  <a:pt x="1065053" y="440290"/>
                  <a:pt x="1065053" y="983411"/>
                </a:cubicBezTo>
                <a:close/>
              </a:path>
            </a:pathLst>
          </a:custGeom>
          <a:solidFill>
            <a:srgbClr val="CCCCFF"/>
          </a:solidFill>
          <a:ln>
            <a:solidFill>
              <a:srgbClr val="EAE7FD">
                <a:alpha val="89804"/>
              </a:srgb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75817" rIns="299642" bIns="175818" numCol="1" spcCol="1270" anchor="ctr" anchorCtr="0">
            <a:noAutofit/>
          </a:bodyPr>
          <a:lstStyle/>
          <a:p>
            <a:pPr marL="228600" lvl="1" indent="-228600" algn="l" defTabSz="1066800">
              <a:lnSpc>
                <a:spcPct val="90000"/>
              </a:lnSpc>
              <a:spcBef>
                <a:spcPct val="0"/>
              </a:spcBef>
              <a:spcAft>
                <a:spcPct val="15000"/>
              </a:spcAft>
              <a:buChar char="••"/>
            </a:pPr>
            <a:r>
              <a:rPr lang="en-IN" sz="2600" kern="1200" dirty="0" smtClean="0"/>
              <a:t>Represent the basic financial position elements (</a:t>
            </a:r>
            <a:r>
              <a:rPr lang="en-US" sz="2600" kern="1200" dirty="0" smtClean="0"/>
              <a:t>Assets, liabilities, and shareholders’ equity)</a:t>
            </a:r>
            <a:endParaRPr lang="en-US" sz="2600" kern="1200" dirty="0"/>
          </a:p>
        </p:txBody>
      </p:sp>
      <p:sp>
        <p:nvSpPr>
          <p:cNvPr id="7" name="Freeform 6"/>
          <p:cNvSpPr/>
          <p:nvPr/>
        </p:nvSpPr>
        <p:spPr>
          <a:xfrm>
            <a:off x="663645" y="3194289"/>
            <a:ext cx="2471473" cy="1230869"/>
          </a:xfrm>
          <a:custGeom>
            <a:avLst/>
            <a:gdLst>
              <a:gd name="connsiteX0" fmla="*/ 0 w 2471473"/>
              <a:gd name="connsiteY0" fmla="*/ 192733 h 1156372"/>
              <a:gd name="connsiteX1" fmla="*/ 192733 w 2471473"/>
              <a:gd name="connsiteY1" fmla="*/ 0 h 1156372"/>
              <a:gd name="connsiteX2" fmla="*/ 2278740 w 2471473"/>
              <a:gd name="connsiteY2" fmla="*/ 0 h 1156372"/>
              <a:gd name="connsiteX3" fmla="*/ 2471473 w 2471473"/>
              <a:gd name="connsiteY3" fmla="*/ 192733 h 1156372"/>
              <a:gd name="connsiteX4" fmla="*/ 2471473 w 2471473"/>
              <a:gd name="connsiteY4" fmla="*/ 963639 h 1156372"/>
              <a:gd name="connsiteX5" fmla="*/ 2278740 w 2471473"/>
              <a:gd name="connsiteY5" fmla="*/ 1156372 h 1156372"/>
              <a:gd name="connsiteX6" fmla="*/ 192733 w 2471473"/>
              <a:gd name="connsiteY6" fmla="*/ 1156372 h 1156372"/>
              <a:gd name="connsiteX7" fmla="*/ 0 w 2471473"/>
              <a:gd name="connsiteY7" fmla="*/ 963639 h 1156372"/>
              <a:gd name="connsiteX8" fmla="*/ 0 w 2471473"/>
              <a:gd name="connsiteY8" fmla="*/ 192733 h 115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473" h="1156372">
                <a:moveTo>
                  <a:pt x="0" y="192733"/>
                </a:moveTo>
                <a:cubicBezTo>
                  <a:pt x="0" y="86290"/>
                  <a:pt x="86290" y="0"/>
                  <a:pt x="192733" y="0"/>
                </a:cubicBezTo>
                <a:lnTo>
                  <a:pt x="2278740" y="0"/>
                </a:lnTo>
                <a:cubicBezTo>
                  <a:pt x="2385183" y="0"/>
                  <a:pt x="2471473" y="86290"/>
                  <a:pt x="2471473" y="192733"/>
                </a:cubicBezTo>
                <a:lnTo>
                  <a:pt x="2471473" y="963639"/>
                </a:lnTo>
                <a:cubicBezTo>
                  <a:pt x="2471473" y="1070082"/>
                  <a:pt x="2385183" y="1156372"/>
                  <a:pt x="2278740" y="1156372"/>
                </a:cubicBezTo>
                <a:lnTo>
                  <a:pt x="192733" y="1156372"/>
                </a:lnTo>
                <a:cubicBezTo>
                  <a:pt x="86290" y="1156372"/>
                  <a:pt x="0" y="1070082"/>
                  <a:pt x="0" y="963639"/>
                </a:cubicBezTo>
                <a:lnTo>
                  <a:pt x="0" y="192733"/>
                </a:lnTo>
                <a:close/>
              </a:path>
            </a:pathLst>
          </a:custGeom>
          <a:solidFill>
            <a:srgbClr val="CCCCFF"/>
          </a:solidFill>
          <a:ln>
            <a:noFill/>
          </a:ln>
          <a:effectLst>
            <a:glow rad="63500">
              <a:schemeClr val="accent1">
                <a:satMod val="175000"/>
                <a:alpha val="40000"/>
              </a:schemeClr>
            </a:glow>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155509" tIns="105979" rIns="155509" bIns="105979" numCol="1" spcCol="1270" anchor="ctr" anchorCtr="0">
            <a:noAutofit/>
          </a:bodyPr>
          <a:lstStyle/>
          <a:p>
            <a:pPr lvl="0" algn="ctr" defTabSz="1155700">
              <a:lnSpc>
                <a:spcPct val="90000"/>
              </a:lnSpc>
              <a:spcBef>
                <a:spcPct val="0"/>
              </a:spcBef>
              <a:spcAft>
                <a:spcPct val="35000"/>
              </a:spcAft>
            </a:pPr>
            <a:r>
              <a:rPr lang="en-US" sz="2600" b="1" kern="1200" dirty="0" smtClean="0">
                <a:solidFill>
                  <a:schemeClr val="tx1"/>
                </a:solidFill>
              </a:rPr>
              <a:t>Permanent accounts</a:t>
            </a:r>
            <a:endParaRPr lang="en-US" sz="2600" kern="1200" dirty="0">
              <a:solidFill>
                <a:schemeClr val="tx1"/>
              </a:solidFill>
            </a:endParaRPr>
          </a:p>
        </p:txBody>
      </p:sp>
      <p:sp>
        <p:nvSpPr>
          <p:cNvPr id="8" name="Freeform 7"/>
          <p:cNvSpPr/>
          <p:nvPr/>
        </p:nvSpPr>
        <p:spPr>
          <a:xfrm>
            <a:off x="2969991" y="4444209"/>
            <a:ext cx="6065475" cy="2194213"/>
          </a:xfrm>
          <a:custGeom>
            <a:avLst/>
            <a:gdLst>
              <a:gd name="connsiteX0" fmla="*/ 338489 w 2030894"/>
              <a:gd name="connsiteY0" fmla="*/ 0 h 5900348"/>
              <a:gd name="connsiteX1" fmla="*/ 1692405 w 2030894"/>
              <a:gd name="connsiteY1" fmla="*/ 0 h 5900348"/>
              <a:gd name="connsiteX2" fmla="*/ 2030894 w 2030894"/>
              <a:gd name="connsiteY2" fmla="*/ 338489 h 5900348"/>
              <a:gd name="connsiteX3" fmla="*/ 2030894 w 2030894"/>
              <a:gd name="connsiteY3" fmla="*/ 5900348 h 5900348"/>
              <a:gd name="connsiteX4" fmla="*/ 2030894 w 2030894"/>
              <a:gd name="connsiteY4" fmla="*/ 5900348 h 5900348"/>
              <a:gd name="connsiteX5" fmla="*/ 0 w 2030894"/>
              <a:gd name="connsiteY5" fmla="*/ 5900348 h 5900348"/>
              <a:gd name="connsiteX6" fmla="*/ 0 w 2030894"/>
              <a:gd name="connsiteY6" fmla="*/ 5900348 h 5900348"/>
              <a:gd name="connsiteX7" fmla="*/ 0 w 2030894"/>
              <a:gd name="connsiteY7" fmla="*/ 338489 h 5900348"/>
              <a:gd name="connsiteX8" fmla="*/ 338489 w 2030894"/>
              <a:gd name="connsiteY8" fmla="*/ 0 h 590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0894" h="5900348">
                <a:moveTo>
                  <a:pt x="2030894" y="983412"/>
                </a:moveTo>
                <a:lnTo>
                  <a:pt x="2030894" y="4916936"/>
                </a:lnTo>
                <a:cubicBezTo>
                  <a:pt x="2030894" y="5460058"/>
                  <a:pt x="1978732" y="5900347"/>
                  <a:pt x="1914386" y="5900347"/>
                </a:cubicBezTo>
                <a:lnTo>
                  <a:pt x="0" y="5900347"/>
                </a:lnTo>
                <a:lnTo>
                  <a:pt x="0" y="5900347"/>
                </a:lnTo>
                <a:lnTo>
                  <a:pt x="0" y="1"/>
                </a:lnTo>
                <a:lnTo>
                  <a:pt x="0" y="1"/>
                </a:lnTo>
                <a:lnTo>
                  <a:pt x="1914386" y="1"/>
                </a:lnTo>
                <a:cubicBezTo>
                  <a:pt x="1978732" y="1"/>
                  <a:pt x="2030894" y="440290"/>
                  <a:pt x="2030894" y="983412"/>
                </a:cubicBezTo>
                <a:close/>
              </a:path>
            </a:pathLst>
          </a:custGeom>
          <a:solidFill>
            <a:srgbClr val="CCECFF"/>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222965" rIns="346790" bIns="222965" numCol="1" spcCol="1270" anchor="ctr" anchorCtr="0">
            <a:noAutofit/>
          </a:bodyPr>
          <a:lstStyle/>
          <a:p>
            <a:pPr marL="228600" lvl="1" indent="-228600" defTabSz="1066800">
              <a:lnSpc>
                <a:spcPct val="90000"/>
              </a:lnSpc>
              <a:spcAft>
                <a:spcPct val="15000"/>
              </a:spcAft>
              <a:buChar char="••"/>
            </a:pPr>
            <a:r>
              <a:rPr lang="en-US" sz="2600" kern="1200" dirty="0" smtClean="0"/>
              <a:t>Represent </a:t>
            </a:r>
            <a:r>
              <a:rPr lang="en-US" sz="2600" dirty="0"/>
              <a:t>changes in the </a:t>
            </a:r>
            <a:r>
              <a:rPr lang="en-US" sz="2600" dirty="0" smtClean="0"/>
              <a:t>RE </a:t>
            </a:r>
            <a:r>
              <a:rPr lang="en-US" sz="2600" dirty="0"/>
              <a:t>component of shareholders’ equity caused by revenue, expense, gain, and loss transactions</a:t>
            </a:r>
            <a:endParaRPr lang="en-US" sz="2600" kern="1200" dirty="0"/>
          </a:p>
          <a:p>
            <a:pPr marL="228600" lvl="1" indent="-228600" algn="l" defTabSz="1066800">
              <a:lnSpc>
                <a:spcPct val="90000"/>
              </a:lnSpc>
              <a:spcBef>
                <a:spcPct val="0"/>
              </a:spcBef>
              <a:spcAft>
                <a:spcPct val="15000"/>
              </a:spcAft>
              <a:buChar char="••"/>
            </a:pPr>
            <a:r>
              <a:rPr lang="en-IN" sz="2600" kern="1200" dirty="0" smtClean="0"/>
              <a:t>Balances are closed or zeroed out—closing process</a:t>
            </a:r>
            <a:endParaRPr lang="en-US" sz="2600" kern="1200" dirty="0"/>
          </a:p>
        </p:txBody>
      </p:sp>
      <p:sp>
        <p:nvSpPr>
          <p:cNvPr id="10" name="Freeform 9"/>
          <p:cNvSpPr/>
          <p:nvPr/>
        </p:nvSpPr>
        <p:spPr>
          <a:xfrm>
            <a:off x="663645" y="4415661"/>
            <a:ext cx="2471473" cy="2222761"/>
          </a:xfrm>
          <a:custGeom>
            <a:avLst/>
            <a:gdLst>
              <a:gd name="connsiteX0" fmla="*/ 0 w 2471473"/>
              <a:gd name="connsiteY0" fmla="*/ 377596 h 2265531"/>
              <a:gd name="connsiteX1" fmla="*/ 377596 w 2471473"/>
              <a:gd name="connsiteY1" fmla="*/ 0 h 2265531"/>
              <a:gd name="connsiteX2" fmla="*/ 2093877 w 2471473"/>
              <a:gd name="connsiteY2" fmla="*/ 0 h 2265531"/>
              <a:gd name="connsiteX3" fmla="*/ 2471473 w 2471473"/>
              <a:gd name="connsiteY3" fmla="*/ 377596 h 2265531"/>
              <a:gd name="connsiteX4" fmla="*/ 2471473 w 2471473"/>
              <a:gd name="connsiteY4" fmla="*/ 1887935 h 2265531"/>
              <a:gd name="connsiteX5" fmla="*/ 2093877 w 2471473"/>
              <a:gd name="connsiteY5" fmla="*/ 2265531 h 2265531"/>
              <a:gd name="connsiteX6" fmla="*/ 377596 w 2471473"/>
              <a:gd name="connsiteY6" fmla="*/ 2265531 h 2265531"/>
              <a:gd name="connsiteX7" fmla="*/ 0 w 2471473"/>
              <a:gd name="connsiteY7" fmla="*/ 1887935 h 2265531"/>
              <a:gd name="connsiteX8" fmla="*/ 0 w 2471473"/>
              <a:gd name="connsiteY8" fmla="*/ 377596 h 2265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1473" h="2265531">
                <a:moveTo>
                  <a:pt x="0" y="377596"/>
                </a:moveTo>
                <a:cubicBezTo>
                  <a:pt x="0" y="169055"/>
                  <a:pt x="169055" y="0"/>
                  <a:pt x="377596" y="0"/>
                </a:cubicBezTo>
                <a:lnTo>
                  <a:pt x="2093877" y="0"/>
                </a:lnTo>
                <a:cubicBezTo>
                  <a:pt x="2302418" y="0"/>
                  <a:pt x="2471473" y="169055"/>
                  <a:pt x="2471473" y="377596"/>
                </a:cubicBezTo>
                <a:lnTo>
                  <a:pt x="2471473" y="1887935"/>
                </a:lnTo>
                <a:cubicBezTo>
                  <a:pt x="2471473" y="2096476"/>
                  <a:pt x="2302418" y="2265531"/>
                  <a:pt x="2093877" y="2265531"/>
                </a:cubicBezTo>
                <a:lnTo>
                  <a:pt x="377596" y="2265531"/>
                </a:lnTo>
                <a:cubicBezTo>
                  <a:pt x="169055" y="2265531"/>
                  <a:pt x="0" y="2096476"/>
                  <a:pt x="0" y="1887935"/>
                </a:cubicBezTo>
                <a:lnTo>
                  <a:pt x="0" y="377596"/>
                </a:lnTo>
                <a:close/>
              </a:path>
            </a:pathLst>
          </a:custGeom>
          <a:solidFill>
            <a:srgbClr val="CCECFF"/>
          </a:solidFill>
          <a:ln>
            <a:noFill/>
          </a:ln>
          <a:effectLst>
            <a:glow rad="63500">
              <a:schemeClr val="accent1">
                <a:satMod val="175000"/>
                <a:alpha val="40000"/>
              </a:schemeClr>
            </a:glow>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209654" tIns="160124" rIns="209654" bIns="160124" numCol="1" spcCol="1270" anchor="ctr" anchorCtr="0">
            <a:noAutofit/>
          </a:bodyPr>
          <a:lstStyle/>
          <a:p>
            <a:pPr lvl="0" algn="ctr" defTabSz="1155700">
              <a:lnSpc>
                <a:spcPct val="90000"/>
              </a:lnSpc>
              <a:spcBef>
                <a:spcPct val="0"/>
              </a:spcBef>
              <a:spcAft>
                <a:spcPct val="35000"/>
              </a:spcAft>
            </a:pPr>
            <a:r>
              <a:rPr lang="en-US" sz="2600" b="1" kern="1200" dirty="0" smtClean="0">
                <a:solidFill>
                  <a:schemeClr val="tx1"/>
                </a:solidFill>
              </a:rPr>
              <a:t>Temporary accounts</a:t>
            </a:r>
            <a:endParaRPr lang="en-US" sz="2600" kern="1200" dirty="0">
              <a:solidFill>
                <a:schemeClr val="tx1"/>
              </a:solidFill>
            </a:endParaRPr>
          </a:p>
        </p:txBody>
      </p:sp>
    </p:spTree>
    <p:extLst>
      <p:ext uri="{BB962C8B-B14F-4D97-AF65-F5344CB8AC3E}">
        <p14:creationId xmlns:p14="http://schemas.microsoft.com/office/powerpoint/2010/main" val="31196851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a:t>
            </a:r>
            <a:r>
              <a:rPr lang="en-US" altLang="en-US" dirty="0" smtClean="0"/>
              <a:t>Check: Temporary Accounts</a:t>
            </a:r>
            <a:endParaRPr lang="en-US" dirty="0"/>
          </a:p>
        </p:txBody>
      </p:sp>
      <p:sp>
        <p:nvSpPr>
          <p:cNvPr id="414723" name="Rectangle 3"/>
          <p:cNvSpPr>
            <a:spLocks noGrp="1" noChangeArrowheads="1"/>
          </p:cNvSpPr>
          <p:nvPr>
            <p:ph idx="1"/>
          </p:nvPr>
        </p:nvSpPr>
        <p:spPr>
          <a:solidFill>
            <a:srgbClr val="F2F2F2"/>
          </a:solidFill>
        </p:spPr>
        <p:txBody>
          <a:bodyPr/>
          <a:lstStyle/>
          <a:p>
            <a:pPr marL="0" indent="0">
              <a:spcAft>
                <a:spcPts val="1200"/>
              </a:spcAft>
              <a:buNone/>
            </a:pPr>
            <a:r>
              <a:rPr lang="en-US" sz="2400" dirty="0"/>
              <a:t>Temporary accounts would not include:</a:t>
            </a:r>
          </a:p>
          <a:p>
            <a:pPr marL="457200" indent="-457200">
              <a:buFont typeface="+mj-lt"/>
              <a:buAutoNum type="alphaLcPeriod"/>
            </a:pPr>
            <a:r>
              <a:rPr lang="en-US" sz="2400" dirty="0" smtClean="0"/>
              <a:t>Salaries expense </a:t>
            </a:r>
            <a:endParaRPr lang="en-US" sz="2400" dirty="0"/>
          </a:p>
          <a:p>
            <a:pPr marL="457200" indent="-457200">
              <a:buFont typeface="+mj-lt"/>
              <a:buAutoNum type="alphaLcPeriod"/>
            </a:pPr>
            <a:r>
              <a:rPr lang="en-US" sz="2400" dirty="0" smtClean="0"/>
              <a:t>Accounts receivable </a:t>
            </a:r>
            <a:endParaRPr lang="en-US" sz="2400" dirty="0"/>
          </a:p>
          <a:p>
            <a:pPr marL="457200" indent="-457200">
              <a:buFont typeface="+mj-lt"/>
              <a:buAutoNum type="alphaLcPeriod"/>
            </a:pPr>
            <a:r>
              <a:rPr lang="en-US" sz="2400" dirty="0" smtClean="0"/>
              <a:t>Rent revenue</a:t>
            </a:r>
          </a:p>
          <a:p>
            <a:pPr marL="457200" indent="-457200">
              <a:buFont typeface="+mj-lt"/>
              <a:buAutoNum type="alphaLcPeriod"/>
            </a:pPr>
            <a:r>
              <a:rPr lang="en-US" sz="2400" dirty="0" smtClean="0"/>
              <a:t>All </a:t>
            </a:r>
            <a:r>
              <a:rPr lang="en-US" sz="2400" dirty="0"/>
              <a:t>of these answers are </a:t>
            </a:r>
            <a:r>
              <a:rPr lang="en-US" sz="2400" dirty="0" smtClean="0"/>
              <a:t>incorrect </a:t>
            </a:r>
            <a:endParaRPr lang="en-US" sz="2400" dirty="0"/>
          </a:p>
        </p:txBody>
      </p:sp>
      <p:sp>
        <p:nvSpPr>
          <p:cNvPr id="2" name="Oval 1"/>
          <p:cNvSpPr/>
          <p:nvPr/>
        </p:nvSpPr>
        <p:spPr bwMode="auto">
          <a:xfrm flipV="1">
            <a:off x="738166" y="2528124"/>
            <a:ext cx="416334" cy="44069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1829155" y="4341215"/>
            <a:ext cx="5816946" cy="646331"/>
          </a:xfrm>
          <a:prstGeom prst="rect">
            <a:avLst/>
          </a:prstGeom>
          <a:solidFill>
            <a:srgbClr val="FDEADA"/>
          </a:solidFill>
          <a:ln w="6350">
            <a:solidFill>
              <a:schemeClr val="tx1"/>
            </a:solidFill>
          </a:ln>
        </p:spPr>
        <p:txBody>
          <a:bodyPr wrap="square" rtlCol="0">
            <a:spAutoFit/>
          </a:bodyPr>
          <a:lstStyle/>
          <a:p>
            <a:r>
              <a:rPr lang="en-US" dirty="0" smtClean="0">
                <a:solidFill>
                  <a:prstClr val="black"/>
                </a:solidFill>
              </a:rPr>
              <a:t>The correct answer is </a:t>
            </a:r>
            <a:r>
              <a:rPr lang="en-US" i="1" dirty="0" smtClean="0">
                <a:solidFill>
                  <a:prstClr val="black"/>
                </a:solidFill>
              </a:rPr>
              <a:t>b</a:t>
            </a:r>
            <a:r>
              <a:rPr lang="en-US" dirty="0" smtClean="0">
                <a:solidFill>
                  <a:prstClr val="black"/>
                </a:solidFill>
              </a:rPr>
              <a:t>. Accounts </a:t>
            </a:r>
            <a:r>
              <a:rPr lang="en-US" dirty="0">
                <a:solidFill>
                  <a:prstClr val="black"/>
                </a:solidFill>
              </a:rPr>
              <a:t>receivable is a permanent asset account.</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LO2-1</a:t>
            </a:r>
            <a:endParaRPr lang="en-IN" dirty="0"/>
          </a:p>
        </p:txBody>
      </p:sp>
    </p:spTree>
    <p:extLst>
      <p:ext uri="{BB962C8B-B14F-4D97-AF65-F5344CB8AC3E}">
        <p14:creationId xmlns:p14="http://schemas.microsoft.com/office/powerpoint/2010/main" val="374576771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Steps of the Accounting Processing Cycle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graphicFrame>
        <p:nvGraphicFramePr>
          <p:cNvPr id="6" name="Table 5"/>
          <p:cNvGraphicFramePr>
            <a:graphicFrameLocks noGrp="1"/>
          </p:cNvGraphicFramePr>
          <p:nvPr>
            <p:extLst>
              <p:ext uri="{D42A27DB-BD31-4B8C-83A1-F6EECF244321}">
                <p14:modId xmlns:p14="http://schemas.microsoft.com/office/powerpoint/2010/main" val="1055335514"/>
              </p:ext>
            </p:extLst>
          </p:nvPr>
        </p:nvGraphicFramePr>
        <p:xfrm>
          <a:off x="740565" y="1690689"/>
          <a:ext cx="7774785" cy="4673600"/>
        </p:xfrm>
        <a:graphic>
          <a:graphicData uri="http://schemas.openxmlformats.org/drawingml/2006/table">
            <a:tbl>
              <a:tblPr firstRow="1" bandRow="1">
                <a:tableStyleId>{2D5ABB26-0587-4C30-8999-92F81FD0307C}</a:tableStyleId>
              </a:tblPr>
              <a:tblGrid>
                <a:gridCol w="1259682">
                  <a:extLst>
                    <a:ext uri="{9D8B030D-6E8A-4147-A177-3AD203B41FA5}">
                      <a16:colId xmlns="" xmlns:a16="http://schemas.microsoft.com/office/drawing/2014/main" val="20000"/>
                    </a:ext>
                  </a:extLst>
                </a:gridCol>
                <a:gridCol w="314325">
                  <a:extLst>
                    <a:ext uri="{9D8B030D-6E8A-4147-A177-3AD203B41FA5}">
                      <a16:colId xmlns="" xmlns:a16="http://schemas.microsoft.com/office/drawing/2014/main" val="20001"/>
                    </a:ext>
                  </a:extLst>
                </a:gridCol>
                <a:gridCol w="900112">
                  <a:extLst>
                    <a:ext uri="{9D8B030D-6E8A-4147-A177-3AD203B41FA5}">
                      <a16:colId xmlns="" xmlns:a16="http://schemas.microsoft.com/office/drawing/2014/main" val="20002"/>
                    </a:ext>
                  </a:extLst>
                </a:gridCol>
                <a:gridCol w="5300666">
                  <a:extLst>
                    <a:ext uri="{9D8B030D-6E8A-4147-A177-3AD203B41FA5}">
                      <a16:colId xmlns="" xmlns:a16="http://schemas.microsoft.com/office/drawing/2014/main" val="20003"/>
                    </a:ext>
                  </a:extLst>
                </a:gridCol>
              </a:tblGrid>
              <a:tr h="370840">
                <a:tc rowSpan="4">
                  <a:txBody>
                    <a:bodyPr/>
                    <a:lstStyle/>
                    <a:p>
                      <a:pPr algn="l"/>
                      <a:r>
                        <a:rPr lang="en-US" b="1" dirty="0"/>
                        <a:t>During the accounting period</a:t>
                      </a:r>
                    </a:p>
                  </a:txBody>
                  <a:tcPr anchor="ctr">
                    <a:solidFill>
                      <a:srgbClr val="FAA98C"/>
                    </a:solidFill>
                  </a:tcPr>
                </a:tc>
                <a:tc>
                  <a:txBody>
                    <a:bodyPr/>
                    <a:lstStyle/>
                    <a:p>
                      <a:endParaRPr lang="en-US" dirty="0"/>
                    </a:p>
                  </a:txBody>
                  <a:tcPr>
                    <a:solidFill>
                      <a:srgbClr val="FAA98C"/>
                    </a:solidFill>
                  </a:tcPr>
                </a:tc>
                <a:tc>
                  <a:txBody>
                    <a:bodyPr/>
                    <a:lstStyle/>
                    <a:p>
                      <a:r>
                        <a:rPr lang="en-US" dirty="0"/>
                        <a:t>Step 1</a:t>
                      </a:r>
                    </a:p>
                  </a:txBody>
                  <a:tcPr>
                    <a:solidFill>
                      <a:srgbClr val="FAA98C"/>
                    </a:solidFill>
                  </a:tcPr>
                </a:tc>
                <a:tc>
                  <a:txBody>
                    <a:bodyPr/>
                    <a:lstStyle/>
                    <a:p>
                      <a:r>
                        <a:rPr lang="en-US" dirty="0"/>
                        <a:t>Obtain</a:t>
                      </a:r>
                      <a:r>
                        <a:rPr lang="en-US" baseline="0" dirty="0"/>
                        <a:t> information about external transactions from </a:t>
                      </a:r>
                      <a:r>
                        <a:rPr lang="en-US" b="1" baseline="0" dirty="0"/>
                        <a:t>source </a:t>
                      </a:r>
                      <a:r>
                        <a:rPr lang="en-US" b="1" baseline="0" dirty="0" smtClean="0"/>
                        <a:t>documents</a:t>
                      </a:r>
                      <a:endParaRPr lang="en-US" b="1" baseline="0" dirty="0"/>
                    </a:p>
                  </a:txBody>
                  <a:tcPr>
                    <a:solidFill>
                      <a:srgbClr val="FAA98C"/>
                    </a:solidFill>
                  </a:tcPr>
                </a:tc>
                <a:extLst>
                  <a:ext uri="{0D108BD9-81ED-4DB2-BD59-A6C34878D82A}">
                    <a16:rowId xmlns="" xmlns:a16="http://schemas.microsoft.com/office/drawing/2014/main" val="10000"/>
                  </a:ext>
                </a:extLst>
              </a:tr>
              <a:tr h="370840">
                <a:tc vMerge="1">
                  <a:txBody>
                    <a:bodyPr/>
                    <a:lstStyle/>
                    <a:p>
                      <a:endParaRPr lang="en-US" dirty="0"/>
                    </a:p>
                  </a:txBody>
                  <a:tcPr/>
                </a:tc>
                <a:tc>
                  <a:txBody>
                    <a:bodyPr/>
                    <a:lstStyle/>
                    <a:p>
                      <a:endParaRPr lang="en-US" dirty="0"/>
                    </a:p>
                  </a:txBody>
                  <a:tcPr>
                    <a:solidFill>
                      <a:srgbClr val="FAA98C"/>
                    </a:solidFill>
                  </a:tcPr>
                </a:tc>
                <a:tc>
                  <a:txBody>
                    <a:bodyPr/>
                    <a:lstStyle/>
                    <a:p>
                      <a:r>
                        <a:rPr lang="en-US" dirty="0"/>
                        <a:t>Step 2</a:t>
                      </a:r>
                    </a:p>
                  </a:txBody>
                  <a:tcPr>
                    <a:solidFill>
                      <a:srgbClr val="FAA98C"/>
                    </a:solidFill>
                  </a:tcPr>
                </a:tc>
                <a:tc>
                  <a:txBody>
                    <a:bodyPr/>
                    <a:lstStyle/>
                    <a:p>
                      <a:r>
                        <a:rPr lang="en-US" b="1" dirty="0"/>
                        <a:t>Analyze the </a:t>
                      </a:r>
                      <a:r>
                        <a:rPr lang="en-US" b="1" dirty="0" smtClean="0"/>
                        <a:t>transaction</a:t>
                      </a:r>
                      <a:endParaRPr lang="en-US" b="1" dirty="0"/>
                    </a:p>
                  </a:txBody>
                  <a:tcPr>
                    <a:solidFill>
                      <a:srgbClr val="FAA98C"/>
                    </a:solidFill>
                  </a:tcPr>
                </a:tc>
                <a:extLst>
                  <a:ext uri="{0D108BD9-81ED-4DB2-BD59-A6C34878D82A}">
                    <a16:rowId xmlns="" xmlns:a16="http://schemas.microsoft.com/office/drawing/2014/main" val="10001"/>
                  </a:ext>
                </a:extLst>
              </a:tr>
              <a:tr h="370840">
                <a:tc vMerge="1">
                  <a:txBody>
                    <a:bodyPr/>
                    <a:lstStyle/>
                    <a:p>
                      <a:endParaRPr lang="en-US" dirty="0"/>
                    </a:p>
                  </a:txBody>
                  <a:tcPr/>
                </a:tc>
                <a:tc>
                  <a:txBody>
                    <a:bodyPr/>
                    <a:lstStyle/>
                    <a:p>
                      <a:endParaRPr lang="en-US" dirty="0"/>
                    </a:p>
                  </a:txBody>
                  <a:tcPr>
                    <a:solidFill>
                      <a:srgbClr val="FAA98C"/>
                    </a:solidFill>
                  </a:tcPr>
                </a:tc>
                <a:tc>
                  <a:txBody>
                    <a:bodyPr/>
                    <a:lstStyle/>
                    <a:p>
                      <a:r>
                        <a:rPr lang="en-US" dirty="0"/>
                        <a:t>Step 3</a:t>
                      </a:r>
                    </a:p>
                  </a:txBody>
                  <a:tcPr>
                    <a:solidFill>
                      <a:srgbClr val="FAA98C"/>
                    </a:solidFill>
                  </a:tcPr>
                </a:tc>
                <a:tc>
                  <a:txBody>
                    <a:bodyPr/>
                    <a:lstStyle/>
                    <a:p>
                      <a:r>
                        <a:rPr lang="en-US" dirty="0"/>
                        <a:t>Record the</a:t>
                      </a:r>
                      <a:r>
                        <a:rPr lang="en-US" baseline="0" dirty="0"/>
                        <a:t> transaction in a </a:t>
                      </a:r>
                      <a:r>
                        <a:rPr lang="en-US" b="1" baseline="0" dirty="0" smtClean="0"/>
                        <a:t>journal</a:t>
                      </a:r>
                      <a:endParaRPr lang="en-US" dirty="0"/>
                    </a:p>
                  </a:txBody>
                  <a:tcPr>
                    <a:solidFill>
                      <a:srgbClr val="FAA98C"/>
                    </a:solidFill>
                  </a:tcPr>
                </a:tc>
                <a:extLst>
                  <a:ext uri="{0D108BD9-81ED-4DB2-BD59-A6C34878D82A}">
                    <a16:rowId xmlns="" xmlns:a16="http://schemas.microsoft.com/office/drawing/2014/main" val="10002"/>
                  </a:ext>
                </a:extLst>
              </a:tr>
              <a:tr h="370840">
                <a:tc vMerge="1">
                  <a:txBody>
                    <a:bodyPr/>
                    <a:lstStyle/>
                    <a:p>
                      <a:endParaRPr lang="en-US" dirty="0"/>
                    </a:p>
                  </a:txBody>
                  <a:tcPr/>
                </a:tc>
                <a:tc>
                  <a:txBody>
                    <a:bodyPr/>
                    <a:lstStyle/>
                    <a:p>
                      <a:endParaRPr lang="en-US" dirty="0"/>
                    </a:p>
                  </a:txBody>
                  <a:tcPr>
                    <a:solidFill>
                      <a:srgbClr val="FAA98C"/>
                    </a:solidFill>
                  </a:tcPr>
                </a:tc>
                <a:tc>
                  <a:txBody>
                    <a:bodyPr/>
                    <a:lstStyle/>
                    <a:p>
                      <a:r>
                        <a:rPr lang="en-US" dirty="0"/>
                        <a:t>Step 4</a:t>
                      </a:r>
                    </a:p>
                  </a:txBody>
                  <a:tcPr>
                    <a:solidFill>
                      <a:srgbClr val="FAA98C"/>
                    </a:solidFill>
                  </a:tcPr>
                </a:tc>
                <a:tc>
                  <a:txBody>
                    <a:bodyPr/>
                    <a:lstStyle/>
                    <a:p>
                      <a:r>
                        <a:rPr lang="en-US" b="1" dirty="0"/>
                        <a:t>Post </a:t>
                      </a:r>
                      <a:r>
                        <a:rPr lang="en-US" b="0" dirty="0"/>
                        <a:t>from the journal</a:t>
                      </a:r>
                      <a:r>
                        <a:rPr lang="en-US" b="0" baseline="0" dirty="0"/>
                        <a:t> to the general ledger </a:t>
                      </a:r>
                      <a:r>
                        <a:rPr lang="en-US" b="0" baseline="0" dirty="0" smtClean="0"/>
                        <a:t>accounts</a:t>
                      </a:r>
                      <a:endParaRPr lang="en-US" b="1" dirty="0"/>
                    </a:p>
                  </a:txBody>
                  <a:tcPr>
                    <a:solidFill>
                      <a:srgbClr val="FAA98C"/>
                    </a:solidFill>
                  </a:tcPr>
                </a:tc>
                <a:extLst>
                  <a:ext uri="{0D108BD9-81ED-4DB2-BD59-A6C34878D82A}">
                    <a16:rowId xmlns="" xmlns:a16="http://schemas.microsoft.com/office/drawing/2014/main" val="10003"/>
                  </a:ext>
                </a:extLst>
              </a:tr>
              <a:tr h="0">
                <a:tc>
                  <a:txBody>
                    <a:bodyPr/>
                    <a:lstStyle/>
                    <a:p>
                      <a:endParaRPr lang="en-US" sz="800" b="1" dirty="0"/>
                    </a:p>
                  </a:txBody>
                  <a:tcPr/>
                </a:tc>
                <a:tc>
                  <a:txBody>
                    <a:bodyPr/>
                    <a:lstStyle/>
                    <a:p>
                      <a:endParaRPr lang="en-US" sz="800" dirty="0"/>
                    </a:p>
                  </a:txBody>
                  <a:tcPr/>
                </a:tc>
                <a:tc>
                  <a:txBody>
                    <a:bodyPr/>
                    <a:lstStyle/>
                    <a:p>
                      <a:endParaRPr lang="en-US" sz="800" dirty="0"/>
                    </a:p>
                  </a:txBody>
                  <a:tcPr/>
                </a:tc>
                <a:tc>
                  <a:txBody>
                    <a:bodyPr/>
                    <a:lstStyle/>
                    <a:p>
                      <a:endParaRPr lang="en-US" sz="800" dirty="0"/>
                    </a:p>
                  </a:txBody>
                  <a:tcPr/>
                </a:tc>
                <a:extLst>
                  <a:ext uri="{0D108BD9-81ED-4DB2-BD59-A6C34878D82A}">
                    <a16:rowId xmlns="" xmlns:a16="http://schemas.microsoft.com/office/drawing/2014/main" val="10004"/>
                  </a:ext>
                </a:extLst>
              </a:tr>
              <a:tr h="370840">
                <a:tc rowSpan="4">
                  <a:txBody>
                    <a:bodyPr/>
                    <a:lstStyle/>
                    <a:p>
                      <a:r>
                        <a:rPr lang="en-US" b="1" dirty="0"/>
                        <a:t>At the end of the accounting period</a:t>
                      </a:r>
                    </a:p>
                  </a:txBody>
                  <a:tcPr anchor="ctr">
                    <a:solidFill>
                      <a:srgbClr val="C2DAF4"/>
                    </a:solidFill>
                  </a:tcPr>
                </a:tc>
                <a:tc>
                  <a:txBody>
                    <a:bodyPr/>
                    <a:lstStyle/>
                    <a:p>
                      <a:endParaRPr lang="en-US" dirty="0"/>
                    </a:p>
                  </a:txBody>
                  <a:tcPr>
                    <a:solidFill>
                      <a:srgbClr val="C2DAF4"/>
                    </a:solidFill>
                  </a:tcPr>
                </a:tc>
                <a:tc>
                  <a:txBody>
                    <a:bodyPr/>
                    <a:lstStyle/>
                    <a:p>
                      <a:r>
                        <a:rPr lang="en-US" dirty="0"/>
                        <a:t>Step 5</a:t>
                      </a:r>
                    </a:p>
                  </a:txBody>
                  <a:tcPr>
                    <a:solidFill>
                      <a:srgbClr val="C2DAF4"/>
                    </a:solidFill>
                  </a:tcPr>
                </a:tc>
                <a:tc>
                  <a:txBody>
                    <a:bodyPr/>
                    <a:lstStyle/>
                    <a:p>
                      <a:r>
                        <a:rPr lang="en-US" dirty="0"/>
                        <a:t>Prepare an </a:t>
                      </a:r>
                      <a:r>
                        <a:rPr lang="en-US" b="1" dirty="0"/>
                        <a:t>unadjusted trial </a:t>
                      </a:r>
                      <a:r>
                        <a:rPr lang="en-US" b="1" dirty="0" smtClean="0"/>
                        <a:t>balance</a:t>
                      </a:r>
                      <a:endParaRPr lang="en-US" b="1" baseline="0" dirty="0"/>
                    </a:p>
                  </a:txBody>
                  <a:tcPr>
                    <a:solidFill>
                      <a:srgbClr val="C2DAF4"/>
                    </a:solidFill>
                  </a:tcPr>
                </a:tc>
                <a:extLst>
                  <a:ext uri="{0D108BD9-81ED-4DB2-BD59-A6C34878D82A}">
                    <a16:rowId xmlns="" xmlns:a16="http://schemas.microsoft.com/office/drawing/2014/main" val="10005"/>
                  </a:ext>
                </a:extLst>
              </a:tr>
              <a:tr h="370840">
                <a:tc vMerge="1">
                  <a:txBody>
                    <a:bodyPr/>
                    <a:lstStyle/>
                    <a:p>
                      <a:endParaRPr lang="en-US" dirty="0"/>
                    </a:p>
                  </a:txBody>
                  <a:tcPr/>
                </a:tc>
                <a:tc>
                  <a:txBody>
                    <a:bodyPr/>
                    <a:lstStyle/>
                    <a:p>
                      <a:endParaRPr lang="en-US" dirty="0"/>
                    </a:p>
                  </a:txBody>
                  <a:tcPr>
                    <a:solidFill>
                      <a:srgbClr val="C2DAF4"/>
                    </a:solidFill>
                  </a:tcPr>
                </a:tc>
                <a:tc>
                  <a:txBody>
                    <a:bodyPr/>
                    <a:lstStyle/>
                    <a:p>
                      <a:r>
                        <a:rPr lang="en-US" dirty="0"/>
                        <a:t>Step 6</a:t>
                      </a:r>
                    </a:p>
                  </a:txBody>
                  <a:tcPr>
                    <a:solidFill>
                      <a:srgbClr val="C2DAF4"/>
                    </a:solidFill>
                  </a:tcPr>
                </a:tc>
                <a:tc>
                  <a:txBody>
                    <a:bodyPr/>
                    <a:lstStyle/>
                    <a:p>
                      <a:r>
                        <a:rPr lang="en-US" b="0" dirty="0"/>
                        <a:t>Record </a:t>
                      </a:r>
                      <a:r>
                        <a:rPr lang="en-US" b="1" dirty="0"/>
                        <a:t>adjusting</a:t>
                      </a:r>
                      <a:r>
                        <a:rPr lang="en-US" b="1" baseline="0" dirty="0"/>
                        <a:t> entries</a:t>
                      </a:r>
                      <a:r>
                        <a:rPr lang="en-US" b="0" baseline="0" dirty="0"/>
                        <a:t> and post to the general ledger </a:t>
                      </a:r>
                      <a:r>
                        <a:rPr lang="en-US" b="0" baseline="0" dirty="0" smtClean="0"/>
                        <a:t>accounts</a:t>
                      </a:r>
                      <a:endParaRPr lang="en-US" b="0" dirty="0"/>
                    </a:p>
                  </a:txBody>
                  <a:tcPr>
                    <a:solidFill>
                      <a:srgbClr val="C2DAF4"/>
                    </a:solidFill>
                  </a:tcPr>
                </a:tc>
                <a:extLst>
                  <a:ext uri="{0D108BD9-81ED-4DB2-BD59-A6C34878D82A}">
                    <a16:rowId xmlns="" xmlns:a16="http://schemas.microsoft.com/office/drawing/2014/main" val="10006"/>
                  </a:ext>
                </a:extLst>
              </a:tr>
              <a:tr h="370840">
                <a:tc vMerge="1">
                  <a:txBody>
                    <a:bodyPr/>
                    <a:lstStyle/>
                    <a:p>
                      <a:endParaRPr lang="en-US" dirty="0"/>
                    </a:p>
                  </a:txBody>
                  <a:tcPr/>
                </a:tc>
                <a:tc>
                  <a:txBody>
                    <a:bodyPr/>
                    <a:lstStyle/>
                    <a:p>
                      <a:endParaRPr lang="en-US" dirty="0"/>
                    </a:p>
                  </a:txBody>
                  <a:tcPr>
                    <a:solidFill>
                      <a:srgbClr val="C2DAF4"/>
                    </a:solidFill>
                  </a:tcPr>
                </a:tc>
                <a:tc>
                  <a:txBody>
                    <a:bodyPr/>
                    <a:lstStyle/>
                    <a:p>
                      <a:r>
                        <a:rPr lang="en-US" dirty="0"/>
                        <a:t>Step 7</a:t>
                      </a:r>
                    </a:p>
                  </a:txBody>
                  <a:tcPr>
                    <a:solidFill>
                      <a:srgbClr val="C2DAF4"/>
                    </a:solidFill>
                  </a:tcPr>
                </a:tc>
                <a:tc>
                  <a:txBody>
                    <a:bodyPr/>
                    <a:lstStyle/>
                    <a:p>
                      <a:r>
                        <a:rPr lang="en-US" dirty="0"/>
                        <a:t>Prepare an </a:t>
                      </a:r>
                      <a:r>
                        <a:rPr lang="en-US" b="1" dirty="0"/>
                        <a:t>adjusted trial balance</a:t>
                      </a:r>
                      <a:endParaRPr lang="en-US" dirty="0"/>
                    </a:p>
                  </a:txBody>
                  <a:tcPr>
                    <a:solidFill>
                      <a:srgbClr val="C2DAF4"/>
                    </a:solidFill>
                  </a:tcPr>
                </a:tc>
                <a:extLst>
                  <a:ext uri="{0D108BD9-81ED-4DB2-BD59-A6C34878D82A}">
                    <a16:rowId xmlns="" xmlns:a16="http://schemas.microsoft.com/office/drawing/2014/main" val="10007"/>
                  </a:ext>
                </a:extLst>
              </a:tr>
              <a:tr h="370840">
                <a:tc vMerge="1">
                  <a:txBody>
                    <a:bodyPr/>
                    <a:lstStyle/>
                    <a:p>
                      <a:endParaRPr lang="en-US" dirty="0"/>
                    </a:p>
                  </a:txBody>
                  <a:tcPr/>
                </a:tc>
                <a:tc>
                  <a:txBody>
                    <a:bodyPr/>
                    <a:lstStyle/>
                    <a:p>
                      <a:endParaRPr lang="en-US" dirty="0"/>
                    </a:p>
                  </a:txBody>
                  <a:tcPr>
                    <a:solidFill>
                      <a:srgbClr val="C2DAF4"/>
                    </a:solidFill>
                  </a:tcPr>
                </a:tc>
                <a:tc>
                  <a:txBody>
                    <a:bodyPr/>
                    <a:lstStyle/>
                    <a:p>
                      <a:r>
                        <a:rPr lang="en-US" dirty="0"/>
                        <a:t>Step 8</a:t>
                      </a:r>
                    </a:p>
                  </a:txBody>
                  <a:tcPr>
                    <a:solidFill>
                      <a:srgbClr val="C2DAF4"/>
                    </a:solidFill>
                  </a:tcPr>
                </a:tc>
                <a:tc>
                  <a:txBody>
                    <a:bodyPr/>
                    <a:lstStyle/>
                    <a:p>
                      <a:r>
                        <a:rPr lang="en-US" b="0" dirty="0"/>
                        <a:t>Prepare </a:t>
                      </a:r>
                      <a:r>
                        <a:rPr lang="en-US" b="1" dirty="0"/>
                        <a:t>financial</a:t>
                      </a:r>
                      <a:r>
                        <a:rPr lang="en-US" b="1" baseline="0" dirty="0"/>
                        <a:t> </a:t>
                      </a:r>
                      <a:r>
                        <a:rPr lang="en-US" b="1" baseline="0" dirty="0" smtClean="0"/>
                        <a:t>statements</a:t>
                      </a:r>
                      <a:endParaRPr lang="en-US" b="0" dirty="0"/>
                    </a:p>
                  </a:txBody>
                  <a:tcPr>
                    <a:solidFill>
                      <a:srgbClr val="C2DAF4"/>
                    </a:solidFill>
                  </a:tcPr>
                </a:tc>
                <a:extLst>
                  <a:ext uri="{0D108BD9-81ED-4DB2-BD59-A6C34878D82A}">
                    <a16:rowId xmlns="" xmlns:a16="http://schemas.microsoft.com/office/drawing/2014/main" val="10008"/>
                  </a:ext>
                </a:extLst>
              </a:tr>
              <a:tr h="177166">
                <a:tc>
                  <a:txBody>
                    <a:bodyPr/>
                    <a:lstStyle/>
                    <a:p>
                      <a:endParaRPr lang="en-US" sz="800" dirty="0"/>
                    </a:p>
                  </a:txBody>
                  <a:tcPr anchor="ctr"/>
                </a:tc>
                <a:tc>
                  <a:txBody>
                    <a:bodyPr/>
                    <a:lstStyle/>
                    <a:p>
                      <a:endParaRPr lang="en-US" sz="800" dirty="0"/>
                    </a:p>
                  </a:txBody>
                  <a:tcPr/>
                </a:tc>
                <a:tc>
                  <a:txBody>
                    <a:bodyPr/>
                    <a:lstStyle/>
                    <a:p>
                      <a:endParaRPr lang="en-US" sz="800" dirty="0"/>
                    </a:p>
                  </a:txBody>
                  <a:tcPr/>
                </a:tc>
                <a:tc>
                  <a:txBody>
                    <a:bodyPr/>
                    <a:lstStyle/>
                    <a:p>
                      <a:endParaRPr lang="en-US" sz="800" b="1" dirty="0"/>
                    </a:p>
                  </a:txBody>
                  <a:tcPr/>
                </a:tc>
                <a:extLst>
                  <a:ext uri="{0D108BD9-81ED-4DB2-BD59-A6C34878D82A}">
                    <a16:rowId xmlns="" xmlns:a16="http://schemas.microsoft.com/office/drawing/2014/main" val="10009"/>
                  </a:ext>
                </a:extLst>
              </a:tr>
              <a:tr h="370840">
                <a:tc rowSpan="2">
                  <a:txBody>
                    <a:bodyPr/>
                    <a:lstStyle/>
                    <a:p>
                      <a:r>
                        <a:rPr lang="en-US" b="1" dirty="0"/>
                        <a:t>At the end of the year</a:t>
                      </a:r>
                    </a:p>
                  </a:txBody>
                  <a:tcPr anchor="ctr">
                    <a:solidFill>
                      <a:srgbClr val="FFFAB0"/>
                    </a:solidFill>
                  </a:tcPr>
                </a:tc>
                <a:tc>
                  <a:txBody>
                    <a:bodyPr/>
                    <a:lstStyle/>
                    <a:p>
                      <a:endParaRPr lang="en-US" dirty="0"/>
                    </a:p>
                  </a:txBody>
                  <a:tcPr>
                    <a:solidFill>
                      <a:srgbClr val="FFFAB0"/>
                    </a:solidFill>
                  </a:tcPr>
                </a:tc>
                <a:tc>
                  <a:txBody>
                    <a:bodyPr/>
                    <a:lstStyle/>
                    <a:p>
                      <a:r>
                        <a:rPr lang="en-US" dirty="0"/>
                        <a:t>Step 9</a:t>
                      </a:r>
                    </a:p>
                  </a:txBody>
                  <a:tcPr>
                    <a:solidFill>
                      <a:srgbClr val="FFFAB0"/>
                    </a:solidFill>
                  </a:tcPr>
                </a:tc>
                <a:tc>
                  <a:txBody>
                    <a:bodyPr/>
                    <a:lstStyle/>
                    <a:p>
                      <a:r>
                        <a:rPr lang="en-US" b="1" dirty="0"/>
                        <a:t>Close</a:t>
                      </a:r>
                      <a:r>
                        <a:rPr lang="en-US" b="1" baseline="0" dirty="0"/>
                        <a:t> </a:t>
                      </a:r>
                      <a:r>
                        <a:rPr lang="en-US" b="0" baseline="0" dirty="0"/>
                        <a:t>the temporary accounts to retained </a:t>
                      </a:r>
                      <a:r>
                        <a:rPr lang="en-US" b="0" baseline="0" dirty="0" smtClean="0"/>
                        <a:t>earnings</a:t>
                      </a:r>
                      <a:endParaRPr lang="en-US" b="1" dirty="0"/>
                    </a:p>
                  </a:txBody>
                  <a:tcPr>
                    <a:solidFill>
                      <a:srgbClr val="FFFAB0"/>
                    </a:solidFill>
                  </a:tcPr>
                </a:tc>
                <a:extLst>
                  <a:ext uri="{0D108BD9-81ED-4DB2-BD59-A6C34878D82A}">
                    <a16:rowId xmlns="" xmlns:a16="http://schemas.microsoft.com/office/drawing/2014/main" val="10010"/>
                  </a:ext>
                </a:extLst>
              </a:tr>
              <a:tr h="370840">
                <a:tc vMerge="1">
                  <a:txBody>
                    <a:bodyPr/>
                    <a:lstStyle/>
                    <a:p>
                      <a:endParaRPr lang="en-US" dirty="0"/>
                    </a:p>
                  </a:txBody>
                  <a:tcPr anchor="ctr"/>
                </a:tc>
                <a:tc>
                  <a:txBody>
                    <a:bodyPr/>
                    <a:lstStyle/>
                    <a:p>
                      <a:endParaRPr lang="en-US" dirty="0"/>
                    </a:p>
                  </a:txBody>
                  <a:tcPr>
                    <a:solidFill>
                      <a:srgbClr val="FFFAB0"/>
                    </a:solidFill>
                  </a:tcPr>
                </a:tc>
                <a:tc>
                  <a:txBody>
                    <a:bodyPr/>
                    <a:lstStyle/>
                    <a:p>
                      <a:r>
                        <a:rPr lang="en-US" dirty="0"/>
                        <a:t>Step 10</a:t>
                      </a:r>
                    </a:p>
                  </a:txBody>
                  <a:tcPr>
                    <a:solidFill>
                      <a:srgbClr val="FFFAB0"/>
                    </a:solidFill>
                  </a:tcPr>
                </a:tc>
                <a:tc>
                  <a:txBody>
                    <a:bodyPr/>
                    <a:lstStyle/>
                    <a:p>
                      <a:r>
                        <a:rPr lang="en-US" b="0" dirty="0"/>
                        <a:t>Prepare a </a:t>
                      </a:r>
                      <a:r>
                        <a:rPr lang="en-US" b="1" dirty="0"/>
                        <a:t>post-closing trial </a:t>
                      </a:r>
                      <a:r>
                        <a:rPr lang="en-US" b="1" dirty="0" smtClean="0"/>
                        <a:t>balance</a:t>
                      </a:r>
                      <a:endParaRPr lang="en-US" b="0" dirty="0"/>
                    </a:p>
                  </a:txBody>
                  <a:tcPr>
                    <a:solidFill>
                      <a:srgbClr val="FFFAB0"/>
                    </a:solidFill>
                  </a:tcPr>
                </a:tc>
                <a:extLst>
                  <a:ext uri="{0D108BD9-81ED-4DB2-BD59-A6C34878D82A}">
                    <a16:rowId xmlns="" xmlns:a16="http://schemas.microsoft.com/office/drawing/2014/main" val="10011"/>
                  </a:ext>
                </a:extLst>
              </a:tr>
            </a:tbl>
          </a:graphicData>
        </a:graphic>
      </p:graphicFrame>
      <p:sp>
        <p:nvSpPr>
          <p:cNvPr id="5" name="Left Brace 4"/>
          <p:cNvSpPr/>
          <p:nvPr/>
        </p:nvSpPr>
        <p:spPr>
          <a:xfrm>
            <a:off x="2039794" y="1956952"/>
            <a:ext cx="283464" cy="1340090"/>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
        <p:nvSpPr>
          <p:cNvPr id="7" name="Left Brace 6"/>
          <p:cNvSpPr/>
          <p:nvPr/>
        </p:nvSpPr>
        <p:spPr>
          <a:xfrm>
            <a:off x="2039794" y="3824770"/>
            <a:ext cx="300672" cy="1454925"/>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
        <p:nvSpPr>
          <p:cNvPr id="8" name="Left Brace 7"/>
          <p:cNvSpPr/>
          <p:nvPr/>
        </p:nvSpPr>
        <p:spPr>
          <a:xfrm>
            <a:off x="2064692" y="5742395"/>
            <a:ext cx="225976" cy="508565"/>
          </a:xfrm>
          <a:prstGeom prst="leftBrace">
            <a:avLst>
              <a:gd name="adj1" fmla="val 0"/>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Tree>
    <p:extLst>
      <p:ext uri="{BB962C8B-B14F-4D97-AF65-F5344CB8AC3E}">
        <p14:creationId xmlns:p14="http://schemas.microsoft.com/office/powerpoint/2010/main" val="19355661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230588" y="1912620"/>
            <a:ext cx="3094011" cy="508268"/>
          </a:xfrm>
          <a:prstGeom prst="roundRect">
            <a:avLst>
              <a:gd name="adj" fmla="val 9358"/>
            </a:avLst>
          </a:prstGeom>
          <a:solidFill>
            <a:srgbClr val="AED9E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600" b="1" dirty="0">
                <a:solidFill>
                  <a:schemeClr val="tx1"/>
                </a:solidFill>
              </a:rPr>
              <a:t>Economic Events</a:t>
            </a:r>
          </a:p>
        </p:txBody>
      </p:sp>
      <p:sp>
        <p:nvSpPr>
          <p:cNvPr id="19457" name="Title 1"/>
          <p:cNvSpPr>
            <a:spLocks noGrp="1"/>
          </p:cNvSpPr>
          <p:nvPr>
            <p:ph type="title"/>
          </p:nvPr>
        </p:nvSpPr>
        <p:spPr/>
        <p:txBody>
          <a:bodyPr/>
          <a:lstStyle/>
          <a:p>
            <a:pPr algn="ctr"/>
            <a:r>
              <a:rPr lang="en-IN" dirty="0" smtClean="0">
                <a:ea typeface="Adobe Fan Heiti Std B"/>
                <a:cs typeface="Adobe Fan Heiti Std B"/>
              </a:rPr>
              <a:t>The Basic </a:t>
            </a:r>
            <a:r>
              <a:rPr lang="en-IN" dirty="0">
                <a:ea typeface="Adobe Fan Heiti Std B"/>
                <a:cs typeface="Adobe Fan Heiti Std B"/>
              </a:rPr>
              <a:t>Model</a:t>
            </a:r>
            <a:endParaRPr lang="en-IN" dirty="0" smtClean="0">
              <a:ea typeface="Adobe Fan Heiti Std B"/>
              <a:cs typeface="Adobe Fan Heiti Std B"/>
            </a:endParaRPr>
          </a:p>
        </p:txBody>
      </p:sp>
      <p:cxnSp>
        <p:nvCxnSpPr>
          <p:cNvPr id="16" name="Straight Arrow Connector 15"/>
          <p:cNvCxnSpPr/>
          <p:nvPr/>
        </p:nvCxnSpPr>
        <p:spPr>
          <a:xfrm>
            <a:off x="4759525" y="2420888"/>
            <a:ext cx="0" cy="936104"/>
          </a:xfrm>
          <a:prstGeom prst="straightConnector1">
            <a:avLst/>
          </a:prstGeom>
          <a:ln w="44450">
            <a:solidFill>
              <a:srgbClr val="A7A9A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624790" y="3349538"/>
            <a:ext cx="4269471"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408914" y="3569827"/>
            <a:ext cx="476808"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6633289" y="3569829"/>
            <a:ext cx="476808"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1094309" y="3809185"/>
            <a:ext cx="3094011" cy="508268"/>
          </a:xfrm>
          <a:prstGeom prst="roundRect">
            <a:avLst>
              <a:gd name="adj" fmla="val 9358"/>
            </a:avLst>
          </a:prstGeom>
          <a:solidFill>
            <a:srgbClr val="ABDB7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600" b="1" dirty="0">
                <a:solidFill>
                  <a:schemeClr val="tx1"/>
                </a:solidFill>
              </a:rPr>
              <a:t>External Events</a:t>
            </a:r>
          </a:p>
        </p:txBody>
      </p:sp>
      <p:sp>
        <p:nvSpPr>
          <p:cNvPr id="26" name="Rounded Rectangle 25"/>
          <p:cNvSpPr/>
          <p:nvPr/>
        </p:nvSpPr>
        <p:spPr>
          <a:xfrm>
            <a:off x="5325689" y="3809185"/>
            <a:ext cx="3094011" cy="508268"/>
          </a:xfrm>
          <a:prstGeom prst="roundRect">
            <a:avLst>
              <a:gd name="adj" fmla="val 9358"/>
            </a:avLst>
          </a:prstGeom>
          <a:solidFill>
            <a:srgbClr val="ABDB7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600" b="1" dirty="0">
                <a:solidFill>
                  <a:schemeClr val="tx1"/>
                </a:solidFill>
              </a:rPr>
              <a:t>Internal Events</a:t>
            </a:r>
          </a:p>
        </p:txBody>
      </p:sp>
      <p:sp>
        <p:nvSpPr>
          <p:cNvPr id="27" name="Rectangle 26"/>
          <p:cNvSpPr/>
          <p:nvPr/>
        </p:nvSpPr>
        <p:spPr>
          <a:xfrm>
            <a:off x="628511" y="4533068"/>
            <a:ext cx="4178194" cy="830997"/>
          </a:xfrm>
          <a:prstGeom prst="rect">
            <a:avLst/>
          </a:prstGeom>
        </p:spPr>
        <p:txBody>
          <a:bodyPr wrap="square">
            <a:spAutoFit/>
          </a:bodyPr>
          <a:lstStyle/>
          <a:p>
            <a:pPr algn="ctr"/>
            <a:r>
              <a:rPr lang="en-US" sz="2400" dirty="0" smtClean="0">
                <a:latin typeface="+mn-lt"/>
              </a:rPr>
              <a:t>Involve an </a:t>
            </a:r>
            <a:r>
              <a:rPr lang="en-US" sz="2400" dirty="0">
                <a:latin typeface="+mn-lt"/>
              </a:rPr>
              <a:t>exchange </a:t>
            </a:r>
            <a:endParaRPr lang="en-US" sz="2400" dirty="0" smtClean="0">
              <a:latin typeface="+mn-lt"/>
            </a:endParaRPr>
          </a:p>
          <a:p>
            <a:pPr algn="ctr"/>
            <a:r>
              <a:rPr lang="en-US" sz="2400" dirty="0" smtClean="0">
                <a:latin typeface="+mn-lt"/>
              </a:rPr>
              <a:t>transaction </a:t>
            </a:r>
            <a:r>
              <a:rPr lang="en-US" sz="2400" dirty="0">
                <a:latin typeface="+mn-lt"/>
              </a:rPr>
              <a:t>with another entity</a:t>
            </a:r>
          </a:p>
        </p:txBody>
      </p:sp>
      <p:sp>
        <p:nvSpPr>
          <p:cNvPr id="29" name="Rectangle 28"/>
          <p:cNvSpPr/>
          <p:nvPr/>
        </p:nvSpPr>
        <p:spPr>
          <a:xfrm>
            <a:off x="4757470" y="4533067"/>
            <a:ext cx="4699750" cy="830997"/>
          </a:xfrm>
          <a:prstGeom prst="rect">
            <a:avLst/>
          </a:prstGeom>
        </p:spPr>
        <p:txBody>
          <a:bodyPr wrap="square">
            <a:spAutoFit/>
          </a:bodyPr>
          <a:lstStyle/>
          <a:p>
            <a:pPr algn="ctr"/>
            <a:r>
              <a:rPr lang="en-US" sz="2400" b="1" dirty="0">
                <a:latin typeface="+mn-lt"/>
              </a:rPr>
              <a:t>Do not </a:t>
            </a:r>
            <a:r>
              <a:rPr lang="en-US" sz="2400" dirty="0" smtClean="0">
                <a:latin typeface="+mn-lt"/>
              </a:rPr>
              <a:t>involve an </a:t>
            </a:r>
            <a:r>
              <a:rPr lang="en-US" sz="2400" dirty="0">
                <a:latin typeface="+mn-lt"/>
              </a:rPr>
              <a:t>exchange transaction with another entity</a:t>
            </a:r>
          </a:p>
        </p:txBody>
      </p:sp>
      <p:sp>
        <p:nvSpPr>
          <p:cNvPr id="30" name="Rectangle 29"/>
          <p:cNvSpPr/>
          <p:nvPr/>
        </p:nvSpPr>
        <p:spPr>
          <a:xfrm>
            <a:off x="896253" y="2648027"/>
            <a:ext cx="7757887" cy="492443"/>
          </a:xfrm>
          <a:prstGeom prst="rect">
            <a:avLst/>
          </a:prstGeom>
        </p:spPr>
        <p:txBody>
          <a:bodyPr wrap="square">
            <a:spAutoFit/>
          </a:bodyPr>
          <a:lstStyle/>
          <a:p>
            <a:pPr algn="ctr"/>
            <a:r>
              <a:rPr lang="en-US" sz="2600" dirty="0" smtClean="0">
                <a:latin typeface="+mn-lt"/>
                <a:cs typeface="Arial" panose="020B0604020202020204" pitchFamily="34" charset="0"/>
              </a:rPr>
              <a:t>Cause changes </a:t>
            </a:r>
            <a:r>
              <a:rPr lang="en-US" sz="2600" dirty="0">
                <a:latin typeface="+mn-lt"/>
                <a:cs typeface="Arial" panose="020B0604020202020204" pitchFamily="34" charset="0"/>
              </a:rPr>
              <a:t>in the </a:t>
            </a:r>
            <a:r>
              <a:rPr lang="en-US" sz="2600" dirty="0" smtClean="0">
                <a:latin typeface="+mn-lt"/>
                <a:cs typeface="Arial" panose="020B0604020202020204" pitchFamily="34" charset="0"/>
              </a:rPr>
              <a:t>financial position of the company</a:t>
            </a:r>
            <a:endParaRPr lang="en-US" sz="2600" dirty="0">
              <a:latin typeface="+mn-lt"/>
              <a:cs typeface="Arial" panose="020B0604020202020204" pitchFamily="34" charset="0"/>
            </a:endParaRPr>
          </a:p>
        </p:txBody>
      </p:sp>
      <p:sp>
        <p:nvSpPr>
          <p:cNvPr id="32"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LO2-1</a:t>
            </a:r>
            <a:endParaRPr lang="en-IN" dirty="0"/>
          </a:p>
        </p:txBody>
      </p:sp>
    </p:spTree>
    <p:extLst>
      <p:ext uri="{BB962C8B-B14F-4D97-AF65-F5344CB8AC3E}">
        <p14:creationId xmlns:p14="http://schemas.microsoft.com/office/powerpoint/2010/main" val="12096134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par>
                                <p:cTn id="17" presetID="16" presetClass="entr" presetSubtype="37" fill="hold" nodeType="withEffect">
                                  <p:stCondLst>
                                    <p:cond delay="400"/>
                                  </p:stCondLst>
                                  <p:childTnLst>
                                    <p:set>
                                      <p:cBhvr>
                                        <p:cTn id="18" dur="1" fill="hold">
                                          <p:stCondLst>
                                            <p:cond delay="0"/>
                                          </p:stCondLst>
                                        </p:cTn>
                                        <p:tgtEl>
                                          <p:spTgt spid="18"/>
                                        </p:tgtEl>
                                        <p:attrNameLst>
                                          <p:attrName>style.visibility</p:attrName>
                                        </p:attrNameLst>
                                      </p:cBhvr>
                                      <p:to>
                                        <p:strVal val="visible"/>
                                      </p:to>
                                    </p:set>
                                    <p:animEffect transition="in" filter="barn(outVertical)">
                                      <p:cBhvr>
                                        <p:cTn id="19" dur="500"/>
                                        <p:tgtEl>
                                          <p:spTgt spid="18"/>
                                        </p:tgtEl>
                                      </p:cBhvr>
                                    </p:animEffect>
                                  </p:childTnLst>
                                </p:cTn>
                              </p:par>
                              <p:par>
                                <p:cTn id="20" presetID="22" presetClass="entr" presetSubtype="1" fill="hold" nodeType="withEffect">
                                  <p:stCondLst>
                                    <p:cond delay="90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cTn>
                              </p:par>
                              <p:par>
                                <p:cTn id="23" presetID="22" presetClass="entr" presetSubtype="1" fill="hold" nodeType="withEffect">
                                  <p:stCondLst>
                                    <p:cond delay="90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par>
                                <p:cTn id="26" presetID="10" presetClass="entr" presetSubtype="0" fill="hold" grpId="0" nodeType="withEffect">
                                  <p:stCondLst>
                                    <p:cond delay="13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130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13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5" grpId="0" animBg="1"/>
      <p:bldP spid="26" grpId="0" animBg="1"/>
      <p:bldP spid="27" grpId="0"/>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Accounting </a:t>
            </a:r>
            <a:r>
              <a:rPr lang="en-US" dirty="0"/>
              <a:t>Cycle Process: Steps 1 and 2 </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Content Placeholder 2"/>
          <p:cNvSpPr>
            <a:spLocks noGrp="1"/>
          </p:cNvSpPr>
          <p:nvPr>
            <p:ph idx="1"/>
          </p:nvPr>
        </p:nvSpPr>
        <p:spPr/>
        <p:txBody>
          <a:bodyPr bIns="0">
            <a:noAutofit/>
          </a:bodyPr>
          <a:lstStyle/>
          <a:p>
            <a:pPr marL="0" indent="0">
              <a:buNone/>
            </a:pPr>
            <a:r>
              <a:rPr lang="en-US" sz="2400" b="1" dirty="0" smtClean="0">
                <a:solidFill>
                  <a:srgbClr val="0070C0"/>
                </a:solidFill>
              </a:rPr>
              <a:t>Step1:</a:t>
            </a:r>
          </a:p>
          <a:p>
            <a:r>
              <a:rPr lang="en-US" sz="2400" dirty="0" smtClean="0"/>
              <a:t>To </a:t>
            </a:r>
            <a:r>
              <a:rPr lang="en-US" sz="2400" i="1" dirty="0" smtClean="0"/>
              <a:t>identify </a:t>
            </a:r>
            <a:r>
              <a:rPr lang="en-US" sz="2400" dirty="0"/>
              <a:t>external transactions affecting the </a:t>
            </a:r>
            <a:r>
              <a:rPr lang="en-US" sz="2400" dirty="0" smtClean="0"/>
              <a:t>accounting equation</a:t>
            </a:r>
          </a:p>
          <a:p>
            <a:r>
              <a:rPr lang="en-US" sz="2400" dirty="0"/>
              <a:t>Obtain information </a:t>
            </a:r>
            <a:r>
              <a:rPr lang="en-US" sz="2400" dirty="0" smtClean="0"/>
              <a:t>about transactions </a:t>
            </a:r>
            <a:r>
              <a:rPr lang="en-US" sz="2400" dirty="0"/>
              <a:t>from </a:t>
            </a:r>
            <a:r>
              <a:rPr lang="en-US" sz="2400" b="1" dirty="0" smtClean="0">
                <a:solidFill>
                  <a:srgbClr val="C00000"/>
                </a:solidFill>
              </a:rPr>
              <a:t>source documents</a:t>
            </a:r>
          </a:p>
          <a:p>
            <a:pPr lvl="1">
              <a:buFont typeface="Courier New" panose="02070309020205020404" pitchFamily="49" charset="0"/>
              <a:buChar char="o"/>
            </a:pPr>
            <a:r>
              <a:rPr lang="en-US" sz="2400" dirty="0" smtClean="0"/>
              <a:t>Examples: Sales invoices</a:t>
            </a:r>
            <a:r>
              <a:rPr lang="en-US" sz="2400" dirty="0"/>
              <a:t>, bills from suppliers, and cash register </a:t>
            </a:r>
            <a:r>
              <a:rPr lang="en-US" sz="2400" dirty="0" smtClean="0"/>
              <a:t>tapes</a:t>
            </a:r>
          </a:p>
          <a:p>
            <a:pPr lvl="1">
              <a:buFont typeface="Courier New" panose="02070309020205020404" pitchFamily="49" charset="0"/>
              <a:buChar char="o"/>
            </a:pPr>
            <a:r>
              <a:rPr lang="en-US" sz="2400" dirty="0" smtClean="0"/>
              <a:t>Identify the </a:t>
            </a:r>
            <a:r>
              <a:rPr lang="en-US" sz="2400" dirty="0"/>
              <a:t>date and nature of each transaction, the participating parties, and the monetary </a:t>
            </a:r>
            <a:r>
              <a:rPr lang="en-US" sz="2400" dirty="0" smtClean="0"/>
              <a:t>terms</a:t>
            </a:r>
            <a:endParaRPr lang="en-US" sz="2400" dirty="0"/>
          </a:p>
          <a:p>
            <a:pPr marL="0" lvl="1" indent="0">
              <a:buNone/>
            </a:pPr>
            <a:r>
              <a:rPr lang="en-US" sz="2400" b="1" dirty="0">
                <a:solidFill>
                  <a:srgbClr val="0070C0"/>
                </a:solidFill>
              </a:rPr>
              <a:t>Step 2:</a:t>
            </a:r>
          </a:p>
          <a:p>
            <a:pPr>
              <a:buClr>
                <a:schemeClr val="tx1"/>
              </a:buClr>
            </a:pPr>
            <a:r>
              <a:rPr lang="en-US" sz="2400" b="1" dirty="0" smtClean="0">
                <a:solidFill>
                  <a:srgbClr val="C00000"/>
                </a:solidFill>
              </a:rPr>
              <a:t>Transaction analysis</a:t>
            </a:r>
            <a:r>
              <a:rPr lang="en-US" sz="2400" dirty="0" smtClean="0"/>
              <a:t>—The process </a:t>
            </a:r>
            <a:r>
              <a:rPr lang="en-US" sz="2400" dirty="0"/>
              <a:t>of </a:t>
            </a:r>
            <a:r>
              <a:rPr lang="en-US" sz="2400" dirty="0" smtClean="0"/>
              <a:t>reviewing the </a:t>
            </a:r>
            <a:r>
              <a:rPr lang="en-US" sz="2400" dirty="0"/>
              <a:t>source documents to determine the dual effect on the accounting equation and </a:t>
            </a:r>
            <a:r>
              <a:rPr lang="en-US" sz="2400" dirty="0" smtClean="0"/>
              <a:t>the specific </a:t>
            </a:r>
            <a:r>
              <a:rPr lang="en-US" sz="2400" dirty="0"/>
              <a:t>elements involved</a:t>
            </a:r>
          </a:p>
        </p:txBody>
      </p:sp>
    </p:spTree>
    <p:extLst>
      <p:ext uri="{BB962C8B-B14F-4D97-AF65-F5344CB8AC3E}">
        <p14:creationId xmlns:p14="http://schemas.microsoft.com/office/powerpoint/2010/main" val="26787311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500"/>
                                        <p:tgtEl>
                                          <p:spTgt spid="6">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Effect transition="in" filter="fade">
                                      <p:cBhvr>
                                        <p:cTn id="29"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23810859"/>
              </p:ext>
            </p:extLst>
          </p:nvPr>
        </p:nvGraphicFramePr>
        <p:xfrm>
          <a:off x="961829" y="2252857"/>
          <a:ext cx="8017070" cy="4383160"/>
        </p:xfrm>
        <a:graphic>
          <a:graphicData uri="http://schemas.openxmlformats.org/drawingml/2006/table">
            <a:tbl>
              <a:tblPr firstRow="1"/>
              <a:tblGrid>
                <a:gridCol w="991928">
                  <a:extLst>
                    <a:ext uri="{9D8B030D-6E8A-4147-A177-3AD203B41FA5}">
                      <a16:colId xmlns="" xmlns:a16="http://schemas.microsoft.com/office/drawing/2014/main" val="20000"/>
                    </a:ext>
                  </a:extLst>
                </a:gridCol>
                <a:gridCol w="193826">
                  <a:extLst>
                    <a:ext uri="{9D8B030D-6E8A-4147-A177-3AD203B41FA5}">
                      <a16:colId xmlns="" xmlns:a16="http://schemas.microsoft.com/office/drawing/2014/main" val="20001"/>
                    </a:ext>
                  </a:extLst>
                </a:gridCol>
                <a:gridCol w="239431">
                  <a:extLst>
                    <a:ext uri="{9D8B030D-6E8A-4147-A177-3AD203B41FA5}">
                      <a16:colId xmlns="" xmlns:a16="http://schemas.microsoft.com/office/drawing/2014/main" val="20002"/>
                    </a:ext>
                  </a:extLst>
                </a:gridCol>
                <a:gridCol w="1117344">
                  <a:extLst>
                    <a:ext uri="{9D8B030D-6E8A-4147-A177-3AD203B41FA5}">
                      <a16:colId xmlns="" xmlns:a16="http://schemas.microsoft.com/office/drawing/2014/main" val="20003"/>
                    </a:ext>
                  </a:extLst>
                </a:gridCol>
                <a:gridCol w="253285">
                  <a:extLst>
                    <a:ext uri="{9D8B030D-6E8A-4147-A177-3AD203B41FA5}">
                      <a16:colId xmlns="" xmlns:a16="http://schemas.microsoft.com/office/drawing/2014/main" val="20004"/>
                    </a:ext>
                  </a:extLst>
                </a:gridCol>
                <a:gridCol w="258273">
                  <a:extLst>
                    <a:ext uri="{9D8B030D-6E8A-4147-A177-3AD203B41FA5}">
                      <a16:colId xmlns="" xmlns:a16="http://schemas.microsoft.com/office/drawing/2014/main" val="20005"/>
                    </a:ext>
                  </a:extLst>
                </a:gridCol>
                <a:gridCol w="1083140">
                  <a:extLst>
                    <a:ext uri="{9D8B030D-6E8A-4147-A177-3AD203B41FA5}">
                      <a16:colId xmlns="" xmlns:a16="http://schemas.microsoft.com/office/drawing/2014/main" val="20006"/>
                    </a:ext>
                  </a:extLst>
                </a:gridCol>
                <a:gridCol w="228029">
                  <a:extLst>
                    <a:ext uri="{9D8B030D-6E8A-4147-A177-3AD203B41FA5}">
                      <a16:colId xmlns="" xmlns:a16="http://schemas.microsoft.com/office/drawing/2014/main" val="20007"/>
                    </a:ext>
                  </a:extLst>
                </a:gridCol>
                <a:gridCol w="258433">
                  <a:extLst>
                    <a:ext uri="{9D8B030D-6E8A-4147-A177-3AD203B41FA5}">
                      <a16:colId xmlns="" xmlns:a16="http://schemas.microsoft.com/office/drawing/2014/main" val="20008"/>
                    </a:ext>
                  </a:extLst>
                </a:gridCol>
                <a:gridCol w="1702621">
                  <a:extLst>
                    <a:ext uri="{9D8B030D-6E8A-4147-A177-3AD203B41FA5}">
                      <a16:colId xmlns="" xmlns:a16="http://schemas.microsoft.com/office/drawing/2014/main" val="20009"/>
                    </a:ext>
                  </a:extLst>
                </a:gridCol>
                <a:gridCol w="1690760">
                  <a:extLst>
                    <a:ext uri="{9D8B030D-6E8A-4147-A177-3AD203B41FA5}">
                      <a16:colId xmlns="" xmlns:a16="http://schemas.microsoft.com/office/drawing/2014/main" val="20010"/>
                    </a:ext>
                  </a:extLst>
                </a:gridCol>
              </a:tblGrid>
              <a:tr h="306615">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604512">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lnTlToBr w="12700" cmpd="sng">
                      <a:noFill/>
                      <a:prstDash val="solid"/>
                    </a:lnTlToBr>
                    <a:lnBlToTr w="12700" cmpd="sng">
                      <a:noFill/>
                      <a:prstDash val="solid"/>
                    </a:lnBlToTr>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lnTlToBr w="12700" cmpd="sng">
                      <a:noFill/>
                      <a:prstDash val="solid"/>
                    </a:lnTlToBr>
                    <a:lnBlToTr w="12700" cmpd="sng">
                      <a:noFill/>
                      <a:prstDash val="solid"/>
                    </a:lnBlToTr>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lnTlToBr w="12700" cmpd="sng">
                      <a:noFill/>
                      <a:prstDash val="solid"/>
                    </a:lnTlToBr>
                    <a:lnBlToTr w="12700" cmpd="sng">
                      <a:noFill/>
                      <a:prstDash val="solid"/>
                    </a:lnBlToTr>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lnTlToBr w="12700" cmpd="sng">
                      <a:noFill/>
                      <a:prstDash val="solid"/>
                    </a:lnTlToBr>
                    <a:lnBlToTr w="12700" cmpd="sng">
                      <a:noFill/>
                      <a:prstDash val="solid"/>
                    </a:lnBlToTr>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306615">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06615">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306615">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266574"/>
            <a:ext cx="7886700" cy="1325563"/>
          </a:xfrm>
        </p:spPr>
        <p:txBody>
          <a:bodyPr>
            <a:normAutofit/>
          </a:bodyPr>
          <a:lstStyle/>
          <a:p>
            <a:r>
              <a:rPr lang="en-US" dirty="0"/>
              <a:t>Transaction 1</a:t>
            </a:r>
          </a:p>
        </p:txBody>
      </p:sp>
      <p:grpSp>
        <p:nvGrpSpPr>
          <p:cNvPr id="3" name="Group 2"/>
          <p:cNvGrpSpPr/>
          <p:nvPr/>
        </p:nvGrpSpPr>
        <p:grpSpPr>
          <a:xfrm>
            <a:off x="987229" y="3542438"/>
            <a:ext cx="1437722" cy="700951"/>
            <a:chOff x="925076" y="3401831"/>
            <a:chExt cx="1437722" cy="700951"/>
          </a:xfrm>
        </p:grpSpPr>
        <p:sp>
          <p:nvSpPr>
            <p:cNvPr id="7" name="Rectangle 6"/>
            <p:cNvSpPr/>
            <p:nvPr/>
          </p:nvSpPr>
          <p:spPr>
            <a:xfrm>
              <a:off x="925076" y="3401831"/>
              <a:ext cx="1026242"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+50,000</a:t>
              </a:r>
            </a:p>
          </p:txBody>
        </p:sp>
        <p:sp>
          <p:nvSpPr>
            <p:cNvPr id="8" name="Rectangle 7"/>
            <p:cNvSpPr/>
            <p:nvPr/>
          </p:nvSpPr>
          <p:spPr>
            <a:xfrm>
              <a:off x="1053316" y="3702672"/>
              <a:ext cx="898002" cy="400110"/>
            </a:xfrm>
            <a:prstGeom prst="rect">
              <a:avLst/>
            </a:prstGeom>
          </p:spPr>
          <p:txBody>
            <a:bodyPr wrap="none">
              <a:spAutoFit/>
            </a:bodyPr>
            <a:lstStyle/>
            <a:p>
              <a:pPr algn="r"/>
              <a:r>
                <a:rPr lang="en-US" sz="2000" b="1" dirty="0">
                  <a:latin typeface="+mn-lt"/>
                  <a:cs typeface="Arial" panose="020B0604020202020204" pitchFamily="34" charset="0"/>
                </a:rPr>
                <a:t>50,000</a:t>
              </a:r>
            </a:p>
          </p:txBody>
        </p:sp>
        <p:sp>
          <p:nvSpPr>
            <p:cNvPr id="11" name="Rectangle 10"/>
            <p:cNvSpPr/>
            <p:nvPr/>
          </p:nvSpPr>
          <p:spPr>
            <a:xfrm>
              <a:off x="2049892" y="3702672"/>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13" name="Straight Connector 12"/>
            <p:cNvCxnSpPr/>
            <p:nvPr/>
          </p:nvCxnSpPr>
          <p:spPr>
            <a:xfrm>
              <a:off x="1006770"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3969212" y="3541293"/>
            <a:ext cx="1026242" cy="700951"/>
            <a:chOff x="4018796" y="3401831"/>
            <a:chExt cx="1026242" cy="700951"/>
          </a:xfrm>
        </p:grpSpPr>
        <p:sp>
          <p:nvSpPr>
            <p:cNvPr id="9" name="Rectangle 8"/>
            <p:cNvSpPr/>
            <p:nvPr/>
          </p:nvSpPr>
          <p:spPr>
            <a:xfrm>
              <a:off x="4018796" y="3401831"/>
              <a:ext cx="1026242"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+50,000</a:t>
              </a:r>
            </a:p>
          </p:txBody>
        </p:sp>
        <p:sp>
          <p:nvSpPr>
            <p:cNvPr id="10" name="Rectangle 9"/>
            <p:cNvSpPr/>
            <p:nvPr/>
          </p:nvSpPr>
          <p:spPr>
            <a:xfrm>
              <a:off x="4147036" y="3702672"/>
              <a:ext cx="898002" cy="400110"/>
            </a:xfrm>
            <a:prstGeom prst="rect">
              <a:avLst/>
            </a:prstGeom>
          </p:spPr>
          <p:txBody>
            <a:bodyPr wrap="none">
              <a:spAutoFit/>
            </a:bodyPr>
            <a:lstStyle/>
            <a:p>
              <a:pPr algn="r"/>
              <a:r>
                <a:rPr lang="en-US" sz="2000" b="1" dirty="0">
                  <a:latin typeface="+mn-lt"/>
                  <a:cs typeface="Arial" panose="020B0604020202020204" pitchFamily="34" charset="0"/>
                </a:rPr>
                <a:t>50,000</a:t>
              </a:r>
            </a:p>
          </p:txBody>
        </p:sp>
        <p:cxnSp>
          <p:nvCxnSpPr>
            <p:cNvPr id="15" name="Straight Connector 14"/>
            <p:cNvCxnSpPr/>
            <p:nvPr/>
          </p:nvCxnSpPr>
          <p:spPr>
            <a:xfrm>
              <a:off x="4090965"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4" name="Table 3"/>
          <p:cNvGraphicFramePr>
            <a:graphicFrameLocks noGrp="1"/>
          </p:cNvGraphicFramePr>
          <p:nvPr>
            <p:extLst>
              <p:ext uri="{D42A27DB-BD31-4B8C-83A1-F6EECF244321}">
                <p14:modId xmlns:p14="http://schemas.microsoft.com/office/powerpoint/2010/main" val="1259350620"/>
              </p:ext>
            </p:extLst>
          </p:nvPr>
        </p:nvGraphicFramePr>
        <p:xfrm>
          <a:off x="5406934" y="4921424"/>
          <a:ext cx="3148719" cy="1000125"/>
        </p:xfrm>
        <a:graphic>
          <a:graphicData uri="http://schemas.openxmlformats.org/drawingml/2006/table">
            <a:tbl>
              <a:tblPr firstRow="1"/>
              <a:tblGrid>
                <a:gridCol w="557146">
                  <a:extLst>
                    <a:ext uri="{9D8B030D-6E8A-4147-A177-3AD203B41FA5}">
                      <a16:colId xmlns="" xmlns:a16="http://schemas.microsoft.com/office/drawing/2014/main" val="20000"/>
                    </a:ext>
                  </a:extLst>
                </a:gridCol>
                <a:gridCol w="776628">
                  <a:extLst>
                    <a:ext uri="{9D8B030D-6E8A-4147-A177-3AD203B41FA5}">
                      <a16:colId xmlns="" xmlns:a16="http://schemas.microsoft.com/office/drawing/2014/main" val="20001"/>
                    </a:ext>
                  </a:extLst>
                </a:gridCol>
                <a:gridCol w="253248">
                  <a:extLst>
                    <a:ext uri="{9D8B030D-6E8A-4147-A177-3AD203B41FA5}">
                      <a16:colId xmlns="" xmlns:a16="http://schemas.microsoft.com/office/drawing/2014/main" val="20002"/>
                    </a:ext>
                  </a:extLst>
                </a:gridCol>
                <a:gridCol w="894810">
                  <a:extLst>
                    <a:ext uri="{9D8B030D-6E8A-4147-A177-3AD203B41FA5}">
                      <a16:colId xmlns="" xmlns:a16="http://schemas.microsoft.com/office/drawing/2014/main" val="20003"/>
                    </a:ext>
                  </a:extLst>
                </a:gridCol>
                <a:gridCol w="666887">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Owners' Equity</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50,000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06527138"/>
              </p:ext>
            </p:extLst>
          </p:nvPr>
        </p:nvGraphicFramePr>
        <p:xfrm>
          <a:off x="5406934" y="3483464"/>
          <a:ext cx="3148720" cy="1000125"/>
        </p:xfrm>
        <a:graphic>
          <a:graphicData uri="http://schemas.openxmlformats.org/drawingml/2006/table">
            <a:tbl>
              <a:tblPr firstRow="1"/>
              <a:tblGrid>
                <a:gridCol w="557146">
                  <a:extLst>
                    <a:ext uri="{9D8B030D-6E8A-4147-A177-3AD203B41FA5}">
                      <a16:colId xmlns="" xmlns:a16="http://schemas.microsoft.com/office/drawing/2014/main" val="20000"/>
                    </a:ext>
                  </a:extLst>
                </a:gridCol>
                <a:gridCol w="776629">
                  <a:extLst>
                    <a:ext uri="{9D8B030D-6E8A-4147-A177-3AD203B41FA5}">
                      <a16:colId xmlns="" xmlns:a16="http://schemas.microsoft.com/office/drawing/2014/main" val="20001"/>
                    </a:ext>
                  </a:extLst>
                </a:gridCol>
                <a:gridCol w="253248">
                  <a:extLst>
                    <a:ext uri="{9D8B030D-6E8A-4147-A177-3AD203B41FA5}">
                      <a16:colId xmlns="" xmlns:a16="http://schemas.microsoft.com/office/drawing/2014/main" val="20002"/>
                    </a:ext>
                  </a:extLst>
                </a:gridCol>
                <a:gridCol w="894810">
                  <a:extLst>
                    <a:ext uri="{9D8B030D-6E8A-4147-A177-3AD203B41FA5}">
                      <a16:colId xmlns="" xmlns:a16="http://schemas.microsoft.com/office/drawing/2014/main" val="20003"/>
                    </a:ext>
                  </a:extLst>
                </a:gridCol>
                <a:gridCol w="666887">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Cash</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50,000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1" i="0" u="none" strike="noStrike" dirty="0">
                          <a:solidFill>
                            <a:srgbClr val="00B0F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19" name="TextBox 18"/>
          <p:cNvSpPr txBox="1"/>
          <p:nvPr/>
        </p:nvSpPr>
        <p:spPr>
          <a:xfrm>
            <a:off x="956604" y="1260741"/>
            <a:ext cx="8187396" cy="928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fontAlgn="auto">
              <a:spcBef>
                <a:spcPts val="0"/>
              </a:spcBef>
              <a:spcAft>
                <a:spcPts val="0"/>
              </a:spcAft>
              <a:defRPr sz="2800">
                <a:solidFill>
                  <a:schemeClr val="lt1"/>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endParaRPr lang="en-US" dirty="0"/>
          </a:p>
        </p:txBody>
      </p:sp>
      <p:sp>
        <p:nvSpPr>
          <p:cNvPr id="20" name="Rectangle 19"/>
          <p:cNvSpPr/>
          <p:nvPr/>
        </p:nvSpPr>
        <p:spPr>
          <a:xfrm>
            <a:off x="655316" y="1387790"/>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indent="-514350">
              <a:buFont typeface="+mj-lt"/>
              <a:buAutoNum type="arabicPeriod"/>
            </a:pPr>
            <a:r>
              <a:rPr lang="en-IN" sz="2600" b="1" dirty="0">
                <a:solidFill>
                  <a:schemeClr val="tx1"/>
                </a:solidFill>
              </a:rPr>
              <a:t>An attorney invested </a:t>
            </a:r>
            <a:r>
              <a:rPr lang="en-IN" sz="2600" b="1" dirty="0">
                <a:solidFill>
                  <a:srgbClr val="00B0F0"/>
                </a:solidFill>
              </a:rPr>
              <a:t>$50,000 </a:t>
            </a:r>
            <a:r>
              <a:rPr lang="en-IN" sz="2600" b="1" dirty="0">
                <a:solidFill>
                  <a:schemeClr val="tx1"/>
                </a:solidFill>
              </a:rPr>
              <a:t>to open a law office.</a:t>
            </a:r>
            <a:r>
              <a:rPr lang="en-US" sz="2600" b="1" dirty="0">
                <a:solidFill>
                  <a:schemeClr val="tx1"/>
                </a:solidFill>
              </a:rPr>
              <a:t> </a:t>
            </a:r>
          </a:p>
        </p:txBody>
      </p:sp>
      <p:sp>
        <p:nvSpPr>
          <p:cNvPr id="17"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26596344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993565932"/>
              </p:ext>
            </p:extLst>
          </p:nvPr>
        </p:nvGraphicFramePr>
        <p:xfrm>
          <a:off x="939410" y="2266098"/>
          <a:ext cx="8051669" cy="4383160"/>
        </p:xfrm>
        <a:graphic>
          <a:graphicData uri="http://schemas.openxmlformats.org/drawingml/2006/table">
            <a:tbl>
              <a:tblPr/>
              <a:tblGrid>
                <a:gridCol w="977933">
                  <a:extLst>
                    <a:ext uri="{9D8B030D-6E8A-4147-A177-3AD203B41FA5}">
                      <a16:colId xmlns="" xmlns:a16="http://schemas.microsoft.com/office/drawing/2014/main" val="20000"/>
                    </a:ext>
                  </a:extLst>
                </a:gridCol>
                <a:gridCol w="191091">
                  <a:extLst>
                    <a:ext uri="{9D8B030D-6E8A-4147-A177-3AD203B41FA5}">
                      <a16:colId xmlns="" xmlns:a16="http://schemas.microsoft.com/office/drawing/2014/main" val="20001"/>
                    </a:ext>
                  </a:extLst>
                </a:gridCol>
                <a:gridCol w="236053">
                  <a:extLst>
                    <a:ext uri="{9D8B030D-6E8A-4147-A177-3AD203B41FA5}">
                      <a16:colId xmlns="" xmlns:a16="http://schemas.microsoft.com/office/drawing/2014/main" val="20002"/>
                    </a:ext>
                  </a:extLst>
                </a:gridCol>
                <a:gridCol w="1101579">
                  <a:extLst>
                    <a:ext uri="{9D8B030D-6E8A-4147-A177-3AD203B41FA5}">
                      <a16:colId xmlns="" xmlns:a16="http://schemas.microsoft.com/office/drawing/2014/main" val="20003"/>
                    </a:ext>
                  </a:extLst>
                </a:gridCol>
                <a:gridCol w="249712">
                  <a:extLst>
                    <a:ext uri="{9D8B030D-6E8A-4147-A177-3AD203B41FA5}">
                      <a16:colId xmlns="" xmlns:a16="http://schemas.microsoft.com/office/drawing/2014/main" val="20004"/>
                    </a:ext>
                  </a:extLst>
                </a:gridCol>
                <a:gridCol w="155661">
                  <a:extLst>
                    <a:ext uri="{9D8B030D-6E8A-4147-A177-3AD203B41FA5}">
                      <a16:colId xmlns="" xmlns:a16="http://schemas.microsoft.com/office/drawing/2014/main" val="20005"/>
                    </a:ext>
                  </a:extLst>
                </a:gridCol>
                <a:gridCol w="1166825">
                  <a:extLst>
                    <a:ext uri="{9D8B030D-6E8A-4147-A177-3AD203B41FA5}">
                      <a16:colId xmlns="" xmlns:a16="http://schemas.microsoft.com/office/drawing/2014/main" val="20006"/>
                    </a:ext>
                  </a:extLst>
                </a:gridCol>
                <a:gridCol w="224812">
                  <a:extLst>
                    <a:ext uri="{9D8B030D-6E8A-4147-A177-3AD203B41FA5}">
                      <a16:colId xmlns="" xmlns:a16="http://schemas.microsoft.com/office/drawing/2014/main" val="20007"/>
                    </a:ext>
                  </a:extLst>
                </a:gridCol>
                <a:gridCol w="254786">
                  <a:extLst>
                    <a:ext uri="{9D8B030D-6E8A-4147-A177-3AD203B41FA5}">
                      <a16:colId xmlns="" xmlns:a16="http://schemas.microsoft.com/office/drawing/2014/main" val="20008"/>
                    </a:ext>
                  </a:extLst>
                </a:gridCol>
                <a:gridCol w="1678598">
                  <a:extLst>
                    <a:ext uri="{9D8B030D-6E8A-4147-A177-3AD203B41FA5}">
                      <a16:colId xmlns="" xmlns:a16="http://schemas.microsoft.com/office/drawing/2014/main" val="20009"/>
                    </a:ext>
                  </a:extLst>
                </a:gridCol>
                <a:gridCol w="1814619">
                  <a:extLst>
                    <a:ext uri="{9D8B030D-6E8A-4147-A177-3AD203B41FA5}">
                      <a16:colId xmlns="" xmlns:a16="http://schemas.microsoft.com/office/drawing/2014/main" val="20010"/>
                    </a:ext>
                  </a:extLst>
                </a:gridCol>
              </a:tblGrid>
              <a:tr h="303572">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59851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303572">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303572">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303572">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52687" y="459618"/>
            <a:ext cx="7886700" cy="914882"/>
          </a:xfrm>
        </p:spPr>
        <p:txBody>
          <a:bodyPr>
            <a:normAutofit/>
          </a:bodyPr>
          <a:lstStyle/>
          <a:p>
            <a:r>
              <a:rPr lang="en-US" dirty="0"/>
              <a:t>Transaction 2</a:t>
            </a:r>
          </a:p>
        </p:txBody>
      </p:sp>
      <p:grpSp>
        <p:nvGrpSpPr>
          <p:cNvPr id="14" name="Group 13"/>
          <p:cNvGrpSpPr/>
          <p:nvPr/>
        </p:nvGrpSpPr>
        <p:grpSpPr>
          <a:xfrm>
            <a:off x="978034" y="3630199"/>
            <a:ext cx="1369612" cy="700951"/>
            <a:chOff x="1079051" y="3168439"/>
            <a:chExt cx="1369612" cy="700951"/>
          </a:xfrm>
        </p:grpSpPr>
        <p:sp>
          <p:nvSpPr>
            <p:cNvPr id="11" name="Rectangle 10"/>
            <p:cNvSpPr/>
            <p:nvPr/>
          </p:nvSpPr>
          <p:spPr>
            <a:xfrm>
              <a:off x="2135757" y="3293693"/>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nvGrpSpPr>
            <p:cNvPr id="3" name="Group 2"/>
            <p:cNvGrpSpPr/>
            <p:nvPr/>
          </p:nvGrpSpPr>
          <p:grpSpPr>
            <a:xfrm>
              <a:off x="1079051" y="3168439"/>
              <a:ext cx="1026242" cy="700951"/>
              <a:chOff x="925076" y="3401831"/>
              <a:chExt cx="1026242" cy="700951"/>
            </a:xfrm>
          </p:grpSpPr>
          <p:sp>
            <p:nvSpPr>
              <p:cNvPr id="7" name="Rectangle 6"/>
              <p:cNvSpPr/>
              <p:nvPr/>
            </p:nvSpPr>
            <p:spPr>
              <a:xfrm>
                <a:off x="92507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8" name="Rectangle 7"/>
              <p:cNvSpPr/>
              <p:nvPr/>
            </p:nvSpPr>
            <p:spPr>
              <a:xfrm>
                <a:off x="105331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cxnSp>
            <p:nvCxnSpPr>
              <p:cNvPr id="13" name="Straight Connector 12"/>
              <p:cNvCxnSpPr/>
              <p:nvPr/>
            </p:nvCxnSpPr>
            <p:spPr>
              <a:xfrm>
                <a:off x="1006770"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6" name="Group 5"/>
          <p:cNvGrpSpPr/>
          <p:nvPr/>
        </p:nvGrpSpPr>
        <p:grpSpPr>
          <a:xfrm>
            <a:off x="3917779" y="3692036"/>
            <a:ext cx="1026242" cy="700951"/>
            <a:chOff x="4018796" y="3401831"/>
            <a:chExt cx="1026242" cy="700951"/>
          </a:xfrm>
        </p:grpSpPr>
        <p:sp>
          <p:nvSpPr>
            <p:cNvPr id="9" name="Rectangle 8"/>
            <p:cNvSpPr/>
            <p:nvPr/>
          </p:nvSpPr>
          <p:spPr>
            <a:xfrm>
              <a:off x="401879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0" name="Rectangle 9"/>
            <p:cNvSpPr/>
            <p:nvPr/>
          </p:nvSpPr>
          <p:spPr>
            <a:xfrm>
              <a:off x="414703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cxnSp>
          <p:nvCxnSpPr>
            <p:cNvPr id="15" name="Straight Connector 14"/>
            <p:cNvCxnSpPr/>
            <p:nvPr/>
          </p:nvCxnSpPr>
          <p:spPr>
            <a:xfrm>
              <a:off x="4090965"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894211" y="4457678"/>
            <a:ext cx="4119963" cy="700951"/>
            <a:chOff x="925075" y="4219167"/>
            <a:chExt cx="4119963" cy="700951"/>
          </a:xfrm>
        </p:grpSpPr>
        <p:grpSp>
          <p:nvGrpSpPr>
            <p:cNvPr id="26" name="Group 25"/>
            <p:cNvGrpSpPr/>
            <p:nvPr/>
          </p:nvGrpSpPr>
          <p:grpSpPr>
            <a:xfrm>
              <a:off x="925075" y="4219167"/>
              <a:ext cx="1437723" cy="700951"/>
              <a:chOff x="925075" y="4219167"/>
              <a:chExt cx="1437723" cy="700951"/>
            </a:xfrm>
          </p:grpSpPr>
          <p:sp>
            <p:nvSpPr>
              <p:cNvPr id="20" name="Rectangle 19"/>
              <p:cNvSpPr/>
              <p:nvPr/>
            </p:nvSpPr>
            <p:spPr>
              <a:xfrm>
                <a:off x="2049892" y="4520008"/>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nvGrpSpPr>
              <p:cNvPr id="18" name="Group 17"/>
              <p:cNvGrpSpPr/>
              <p:nvPr/>
            </p:nvGrpSpPr>
            <p:grpSpPr>
              <a:xfrm>
                <a:off x="925075" y="4219167"/>
                <a:ext cx="1026243" cy="700951"/>
                <a:chOff x="925075" y="4219167"/>
                <a:chExt cx="1026243" cy="700951"/>
              </a:xfrm>
            </p:grpSpPr>
            <p:sp>
              <p:nvSpPr>
                <p:cNvPr id="16" name="Rectangle 15"/>
                <p:cNvSpPr/>
                <p:nvPr/>
              </p:nvSpPr>
              <p:spPr>
                <a:xfrm>
                  <a:off x="925075" y="4219167"/>
                  <a:ext cx="10262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+40,000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b="1" dirty="0">
                      <a:latin typeface="+mn-lt"/>
                      <a:cs typeface="Arial" panose="020B0604020202020204" pitchFamily="34" charset="0"/>
                    </a:rPr>
                    <a:t>90,000</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7" name="Group 26"/>
            <p:cNvGrpSpPr/>
            <p:nvPr/>
          </p:nvGrpSpPr>
          <p:grpSpPr>
            <a:xfrm>
              <a:off x="2429479" y="4219167"/>
              <a:ext cx="2615559" cy="700951"/>
              <a:chOff x="2429479" y="4219167"/>
              <a:chExt cx="2615559" cy="700951"/>
            </a:xfrm>
          </p:grpSpPr>
          <p:sp>
            <p:nvSpPr>
              <p:cNvPr id="19" name="Rectangle 18"/>
              <p:cNvSpPr/>
              <p:nvPr/>
            </p:nvSpPr>
            <p:spPr>
              <a:xfrm>
                <a:off x="4147036" y="4520008"/>
                <a:ext cx="898002" cy="400110"/>
              </a:xfrm>
              <a:prstGeom prst="rect">
                <a:avLst/>
              </a:prstGeom>
            </p:spPr>
            <p:txBody>
              <a:bodyPr wrap="none">
                <a:spAutoFit/>
              </a:bodyPr>
              <a:lstStyle/>
              <a:p>
                <a:pPr algn="r"/>
                <a:r>
                  <a:rPr lang="en-US" sz="2000" b="1" dirty="0">
                    <a:latin typeface="+mn-lt"/>
                    <a:cs typeface="Arial" panose="020B0604020202020204" pitchFamily="34" charset="0"/>
                  </a:rPr>
                  <a:t>50,000</a:t>
                </a:r>
              </a:p>
            </p:txBody>
          </p: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429479" y="4219167"/>
                <a:ext cx="10262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+40,000</a:t>
                </a:r>
              </a:p>
            </p:txBody>
          </p:sp>
          <p:sp>
            <p:nvSpPr>
              <p:cNvPr id="25" name="Rectangle 24"/>
              <p:cNvSpPr/>
              <p:nvPr/>
            </p:nvSpPr>
            <p:spPr>
              <a:xfrm>
                <a:off x="2557719" y="4520008"/>
                <a:ext cx="898003" cy="400110"/>
              </a:xfrm>
              <a:prstGeom prst="rect">
                <a:avLst/>
              </a:prstGeom>
            </p:spPr>
            <p:txBody>
              <a:bodyPr wrap="none">
                <a:spAutoFit/>
              </a:bodyPr>
              <a:lstStyle/>
              <a:p>
                <a:pPr algn="r"/>
                <a:r>
                  <a:rPr lang="en-US" sz="2000" b="1" dirty="0">
                    <a:latin typeface="+mn-lt"/>
                    <a:cs typeface="Arial" panose="020B0604020202020204" pitchFamily="34" charset="0"/>
                  </a:rPr>
                  <a:t>40,000</a:t>
                </a:r>
              </a:p>
            </p:txBody>
          </p:sp>
          <p:sp>
            <p:nvSpPr>
              <p:cNvPr id="36" name="Rectangle 35"/>
              <p:cNvSpPr/>
              <p:nvPr/>
            </p:nvSpPr>
            <p:spPr>
              <a:xfrm>
                <a:off x="3575014" y="4520008"/>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grpSp>
      <p:graphicFrame>
        <p:nvGraphicFramePr>
          <p:cNvPr id="4" name="Table 3"/>
          <p:cNvGraphicFramePr>
            <a:graphicFrameLocks noGrp="1"/>
          </p:cNvGraphicFramePr>
          <p:nvPr>
            <p:extLst>
              <p:ext uri="{D42A27DB-BD31-4B8C-83A1-F6EECF244321}">
                <p14:modId xmlns:p14="http://schemas.microsoft.com/office/powerpoint/2010/main" val="396220681"/>
              </p:ext>
            </p:extLst>
          </p:nvPr>
        </p:nvGraphicFramePr>
        <p:xfrm>
          <a:off x="5307788" y="3692869"/>
          <a:ext cx="3355952" cy="1000125"/>
        </p:xfrm>
        <a:graphic>
          <a:graphicData uri="http://schemas.openxmlformats.org/drawingml/2006/table">
            <a:tbl>
              <a:tblPr firstRow="1"/>
              <a:tblGrid>
                <a:gridCol w="593814">
                  <a:extLst>
                    <a:ext uri="{9D8B030D-6E8A-4147-A177-3AD203B41FA5}">
                      <a16:colId xmlns="" xmlns:a16="http://schemas.microsoft.com/office/drawing/2014/main" val="20000"/>
                    </a:ext>
                  </a:extLst>
                </a:gridCol>
                <a:gridCol w="827742">
                  <a:extLst>
                    <a:ext uri="{9D8B030D-6E8A-4147-A177-3AD203B41FA5}">
                      <a16:colId xmlns="" xmlns:a16="http://schemas.microsoft.com/office/drawing/2014/main" val="20001"/>
                    </a:ext>
                  </a:extLst>
                </a:gridCol>
                <a:gridCol w="269916">
                  <a:extLst>
                    <a:ext uri="{9D8B030D-6E8A-4147-A177-3AD203B41FA5}">
                      <a16:colId xmlns="" xmlns:a16="http://schemas.microsoft.com/office/drawing/2014/main" val="20002"/>
                    </a:ext>
                  </a:extLst>
                </a:gridCol>
                <a:gridCol w="953702">
                  <a:extLst>
                    <a:ext uri="{9D8B030D-6E8A-4147-A177-3AD203B41FA5}">
                      <a16:colId xmlns="" xmlns:a16="http://schemas.microsoft.com/office/drawing/2014/main" val="20003"/>
                    </a:ext>
                  </a:extLst>
                </a:gridCol>
                <a:gridCol w="710778">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Cash</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r>
                        <a:rPr lang="en-US" sz="2000" b="0" i="0" u="none" strike="noStrike" dirty="0">
                          <a:solidFill>
                            <a:srgbClr val="000000"/>
                          </a:solidFill>
                          <a:effectLst/>
                          <a:latin typeface="Calibri"/>
                        </a:rPr>
                        <a:t>2.</a:t>
                      </a:r>
                    </a:p>
                  </a:txBody>
                  <a:tcPr marL="9525" marR="9525" marT="9525" marB="0" anchor="b">
                    <a:lnL>
                      <a:noFill/>
                    </a:lnL>
                    <a:lnR>
                      <a:noFill/>
                    </a:lnR>
                    <a:lnT>
                      <a:noFill/>
                    </a:lnT>
                    <a:lnB>
                      <a:noFill/>
                    </a:lnB>
                  </a:tcPr>
                </a:tc>
                <a:tc>
                  <a:txBody>
                    <a:bodyPr/>
                    <a:lstStyle/>
                    <a:p>
                      <a:pPr algn="r" fontAlgn="b"/>
                      <a:r>
                        <a:rPr lang="en-US" sz="2000" b="1" i="0" u="none" strike="noStrike" dirty="0">
                          <a:solidFill>
                            <a:srgbClr val="00B0F0"/>
                          </a:solidFill>
                          <a:effectLst/>
                          <a:latin typeface="Calibri"/>
                        </a:rPr>
                        <a:t>40,000</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855592994"/>
              </p:ext>
            </p:extLst>
          </p:nvPr>
        </p:nvGraphicFramePr>
        <p:xfrm>
          <a:off x="5273290" y="5158629"/>
          <a:ext cx="3355952" cy="1000125"/>
        </p:xfrm>
        <a:graphic>
          <a:graphicData uri="http://schemas.openxmlformats.org/drawingml/2006/table">
            <a:tbl>
              <a:tblPr/>
              <a:tblGrid>
                <a:gridCol w="593814">
                  <a:extLst>
                    <a:ext uri="{9D8B030D-6E8A-4147-A177-3AD203B41FA5}">
                      <a16:colId xmlns="" xmlns:a16="http://schemas.microsoft.com/office/drawing/2014/main" val="20000"/>
                    </a:ext>
                  </a:extLst>
                </a:gridCol>
                <a:gridCol w="827742">
                  <a:extLst>
                    <a:ext uri="{9D8B030D-6E8A-4147-A177-3AD203B41FA5}">
                      <a16:colId xmlns="" xmlns:a16="http://schemas.microsoft.com/office/drawing/2014/main" val="20001"/>
                    </a:ext>
                  </a:extLst>
                </a:gridCol>
                <a:gridCol w="269916">
                  <a:extLst>
                    <a:ext uri="{9D8B030D-6E8A-4147-A177-3AD203B41FA5}">
                      <a16:colId xmlns="" xmlns:a16="http://schemas.microsoft.com/office/drawing/2014/main" val="20002"/>
                    </a:ext>
                  </a:extLst>
                </a:gridCol>
                <a:gridCol w="953702">
                  <a:extLst>
                    <a:ext uri="{9D8B030D-6E8A-4147-A177-3AD203B41FA5}">
                      <a16:colId xmlns="" xmlns:a16="http://schemas.microsoft.com/office/drawing/2014/main" val="20003"/>
                    </a:ext>
                  </a:extLst>
                </a:gridCol>
                <a:gridCol w="710778">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Notes Payable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40,000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30" name="TextBox 29"/>
          <p:cNvSpPr txBox="1"/>
          <p:nvPr/>
        </p:nvSpPr>
        <p:spPr>
          <a:xfrm>
            <a:off x="731025" y="1281184"/>
            <a:ext cx="8187396" cy="1005840"/>
          </a:xfrm>
          <a:prstGeom prst="rect">
            <a:avLst/>
          </a:prstGeom>
          <a:noFill/>
          <a:ln w="19050">
            <a:noFill/>
          </a:ln>
          <a:effectLst/>
        </p:spPr>
        <p:txBody>
          <a:bodyPr wrap="square" rtlCol="0">
            <a:spAutoFit/>
          </a:bodyPr>
          <a:lstStyle/>
          <a:p>
            <a:endParaRPr lang="en-US" dirty="0"/>
          </a:p>
        </p:txBody>
      </p:sp>
      <p:sp>
        <p:nvSpPr>
          <p:cNvPr id="32" name="Rectangle 31"/>
          <p:cNvSpPr/>
          <p:nvPr/>
        </p:nvSpPr>
        <p:spPr>
          <a:xfrm>
            <a:off x="658368" y="1389888"/>
            <a:ext cx="8176519" cy="68775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indent="-514350">
              <a:buClr>
                <a:schemeClr val="tx1"/>
              </a:buClr>
              <a:buFont typeface="+mj-lt"/>
              <a:buAutoNum type="arabicPeriod" startAt="2"/>
            </a:pPr>
            <a:r>
              <a:rPr lang="en-IN" sz="2600" b="1" dirty="0">
                <a:solidFill>
                  <a:srgbClr val="00B0F0"/>
                </a:solidFill>
              </a:rPr>
              <a:t>$40,000 </a:t>
            </a:r>
            <a:r>
              <a:rPr lang="en-IN" sz="2600" b="1" dirty="0">
                <a:solidFill>
                  <a:schemeClr val="tx1"/>
                </a:solidFill>
              </a:rPr>
              <a:t>was borrowed from a bank and a note payable was signed.</a:t>
            </a:r>
            <a:endParaRPr lang="en-US" sz="2600" b="1" dirty="0">
              <a:solidFill>
                <a:schemeClr val="tx1"/>
              </a:solidFill>
            </a:endParaRPr>
          </a:p>
          <a:p>
            <a:endParaRPr lang="en-US" sz="2600" dirty="0">
              <a:solidFill>
                <a:schemeClr val="tx1"/>
              </a:solidFill>
            </a:endParaRPr>
          </a:p>
        </p:txBody>
      </p:sp>
      <p:sp>
        <p:nvSpPr>
          <p:cNvPr id="33"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29075933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073151743"/>
              </p:ext>
            </p:extLst>
          </p:nvPr>
        </p:nvGraphicFramePr>
        <p:xfrm>
          <a:off x="818595" y="2198443"/>
          <a:ext cx="8165770" cy="4434150"/>
        </p:xfrm>
        <a:graphic>
          <a:graphicData uri="http://schemas.openxmlformats.org/drawingml/2006/table">
            <a:tbl>
              <a:tblPr/>
              <a:tblGrid>
                <a:gridCol w="970529">
                  <a:extLst>
                    <a:ext uri="{9D8B030D-6E8A-4147-A177-3AD203B41FA5}">
                      <a16:colId xmlns="" xmlns:a16="http://schemas.microsoft.com/office/drawing/2014/main" val="20000"/>
                    </a:ext>
                  </a:extLst>
                </a:gridCol>
                <a:gridCol w="189644">
                  <a:extLst>
                    <a:ext uri="{9D8B030D-6E8A-4147-A177-3AD203B41FA5}">
                      <a16:colId xmlns="" xmlns:a16="http://schemas.microsoft.com/office/drawing/2014/main" val="20001"/>
                    </a:ext>
                  </a:extLst>
                </a:gridCol>
                <a:gridCol w="234266">
                  <a:extLst>
                    <a:ext uri="{9D8B030D-6E8A-4147-A177-3AD203B41FA5}">
                      <a16:colId xmlns="" xmlns:a16="http://schemas.microsoft.com/office/drawing/2014/main" val="20002"/>
                    </a:ext>
                  </a:extLst>
                </a:gridCol>
                <a:gridCol w="1093239">
                  <a:extLst>
                    <a:ext uri="{9D8B030D-6E8A-4147-A177-3AD203B41FA5}">
                      <a16:colId xmlns="" xmlns:a16="http://schemas.microsoft.com/office/drawing/2014/main" val="20003"/>
                    </a:ext>
                  </a:extLst>
                </a:gridCol>
                <a:gridCol w="247821">
                  <a:extLst>
                    <a:ext uri="{9D8B030D-6E8A-4147-A177-3AD203B41FA5}">
                      <a16:colId xmlns="" xmlns:a16="http://schemas.microsoft.com/office/drawing/2014/main" val="20004"/>
                    </a:ext>
                  </a:extLst>
                </a:gridCol>
                <a:gridCol w="252701">
                  <a:extLst>
                    <a:ext uri="{9D8B030D-6E8A-4147-A177-3AD203B41FA5}">
                      <a16:colId xmlns="" xmlns:a16="http://schemas.microsoft.com/office/drawing/2014/main" val="20005"/>
                    </a:ext>
                  </a:extLst>
                </a:gridCol>
                <a:gridCol w="1059772">
                  <a:extLst>
                    <a:ext uri="{9D8B030D-6E8A-4147-A177-3AD203B41FA5}">
                      <a16:colId xmlns="" xmlns:a16="http://schemas.microsoft.com/office/drawing/2014/main" val="20006"/>
                    </a:ext>
                  </a:extLst>
                </a:gridCol>
                <a:gridCol w="223110">
                  <a:extLst>
                    <a:ext uri="{9D8B030D-6E8A-4147-A177-3AD203B41FA5}">
                      <a16:colId xmlns="" xmlns:a16="http://schemas.microsoft.com/office/drawing/2014/main" val="20007"/>
                    </a:ext>
                  </a:extLst>
                </a:gridCol>
                <a:gridCol w="252857">
                  <a:extLst>
                    <a:ext uri="{9D8B030D-6E8A-4147-A177-3AD203B41FA5}">
                      <a16:colId xmlns="" xmlns:a16="http://schemas.microsoft.com/office/drawing/2014/main" val="20008"/>
                    </a:ext>
                  </a:extLst>
                </a:gridCol>
                <a:gridCol w="1665889">
                  <a:extLst>
                    <a:ext uri="{9D8B030D-6E8A-4147-A177-3AD203B41FA5}">
                      <a16:colId xmlns="" xmlns:a16="http://schemas.microsoft.com/office/drawing/2014/main" val="20009"/>
                    </a:ext>
                  </a:extLst>
                </a:gridCol>
                <a:gridCol w="1975942">
                  <a:extLst>
                    <a:ext uri="{9D8B030D-6E8A-4147-A177-3AD203B41FA5}">
                      <a16:colId xmlns="" xmlns:a16="http://schemas.microsoft.com/office/drawing/2014/main" val="20010"/>
                    </a:ext>
                  </a:extLst>
                </a:gridCol>
              </a:tblGrid>
              <a:tr h="321129">
                <a:tc gridSpan="8">
                  <a:txBody>
                    <a:bodyPr/>
                    <a:lstStyle/>
                    <a:p>
                      <a:pPr algn="ctr" fontAlgn="ctr"/>
                      <a:r>
                        <a:rPr lang="en-US" sz="2000" b="1" i="0" u="none" strike="noStrike" dirty="0" smtClean="0">
                          <a:solidFill>
                            <a:srgbClr val="000000"/>
                          </a:solidFill>
                          <a:effectLst/>
                          <a:latin typeface="Calibri"/>
                        </a:rPr>
                        <a:t>Accounting Equation</a:t>
                      </a:r>
                      <a:endParaRPr lang="en-US" sz="2000" b="1" i="0" u="none" strike="noStrike" dirty="0">
                        <a:solidFill>
                          <a:srgbClr val="000000"/>
                        </a:solidFill>
                        <a:effectLst/>
                        <a:latin typeface="Calibri"/>
                      </a:endParaRP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smtClean="0">
                          <a:solidFill>
                            <a:schemeClr val="tx1"/>
                          </a:solidFill>
                          <a:effectLst/>
                          <a:latin typeface="Calibri"/>
                        </a:rPr>
                        <a:t>Account Entry</a:t>
                      </a:r>
                      <a:endParaRPr lang="en-US" sz="2000" b="1" i="0" u="none" strike="noStrike" dirty="0">
                        <a:solidFill>
                          <a:schemeClr val="tx1"/>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357301">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53075" y="487262"/>
            <a:ext cx="7886700" cy="916058"/>
          </a:xfrm>
        </p:spPr>
        <p:txBody>
          <a:bodyPr>
            <a:normAutofit/>
          </a:bodyPr>
          <a:lstStyle/>
          <a:p>
            <a:r>
              <a:rPr lang="en-US" dirty="0"/>
              <a:t>Transaction 3</a:t>
            </a:r>
          </a:p>
        </p:txBody>
      </p:sp>
      <p:grpSp>
        <p:nvGrpSpPr>
          <p:cNvPr id="3" name="Group 2"/>
          <p:cNvGrpSpPr/>
          <p:nvPr/>
        </p:nvGrpSpPr>
        <p:grpSpPr>
          <a:xfrm>
            <a:off x="931847" y="3400391"/>
            <a:ext cx="4119962" cy="700951"/>
            <a:chOff x="925076" y="3401831"/>
            <a:chExt cx="4119962" cy="700951"/>
          </a:xfrm>
        </p:grpSpPr>
        <p:sp>
          <p:nvSpPr>
            <p:cNvPr id="7" name="Rectangle 6"/>
            <p:cNvSpPr/>
            <p:nvPr/>
          </p:nvSpPr>
          <p:spPr>
            <a:xfrm>
              <a:off x="92507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8" name="Rectangle 7"/>
            <p:cNvSpPr/>
            <p:nvPr/>
          </p:nvSpPr>
          <p:spPr>
            <a:xfrm>
              <a:off x="105331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9" name="Rectangle 8"/>
            <p:cNvSpPr/>
            <p:nvPr/>
          </p:nvSpPr>
          <p:spPr>
            <a:xfrm>
              <a:off x="401879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0" name="Rectangle 9"/>
            <p:cNvSpPr/>
            <p:nvPr/>
          </p:nvSpPr>
          <p:spPr>
            <a:xfrm>
              <a:off x="414703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1" name="Rectangle 10"/>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13" name="Straight Connector 12"/>
            <p:cNvCxnSpPr/>
            <p:nvPr/>
          </p:nvCxnSpPr>
          <p:spPr>
            <a:xfrm>
              <a:off x="1006770"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90965"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931847" y="4312348"/>
            <a:ext cx="4119963" cy="700951"/>
            <a:chOff x="925075" y="4219167"/>
            <a:chExt cx="4119963" cy="700951"/>
          </a:xfrm>
        </p:grpSpPr>
        <p:sp>
          <p:nvSpPr>
            <p:cNvPr id="16" name="Rectangle 15"/>
            <p:cNvSpPr/>
            <p:nvPr/>
          </p:nvSpPr>
          <p:spPr>
            <a:xfrm>
              <a:off x="925075" y="4219167"/>
              <a:ext cx="102624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dirty="0">
                  <a:latin typeface="+mn-lt"/>
                  <a:cs typeface="Arial" panose="020B0604020202020204" pitchFamily="34" charset="0"/>
                </a:rPr>
                <a:t>90,000</a:t>
              </a:r>
            </a:p>
          </p:txBody>
        </p:sp>
        <p:sp>
          <p:nvSpPr>
            <p:cNvPr id="19" name="Rectangle 18"/>
            <p:cNvSpPr/>
            <p:nvPr/>
          </p:nvSpPr>
          <p:spPr>
            <a:xfrm>
              <a:off x="4147036" y="4520008"/>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20" name="Rectangle 19"/>
            <p:cNvSpPr/>
            <p:nvPr/>
          </p:nvSpPr>
          <p:spPr>
            <a:xfrm>
              <a:off x="204989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429479" y="4219167"/>
              <a:ext cx="102624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25" name="Rectangle 24"/>
            <p:cNvSpPr/>
            <p:nvPr/>
          </p:nvSpPr>
          <p:spPr>
            <a:xfrm>
              <a:off x="2557719" y="4520008"/>
              <a:ext cx="89800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36" name="Rectangle 35"/>
            <p:cNvSpPr/>
            <p:nvPr/>
          </p:nvSpPr>
          <p:spPr>
            <a:xfrm>
              <a:off x="350404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14" name="Group 13"/>
          <p:cNvGrpSpPr/>
          <p:nvPr/>
        </p:nvGrpSpPr>
        <p:grpSpPr>
          <a:xfrm>
            <a:off x="1029482" y="5256898"/>
            <a:ext cx="4038268" cy="700951"/>
            <a:chOff x="1006770" y="5042855"/>
            <a:chExt cx="4038268" cy="700951"/>
          </a:xfrm>
        </p:grpSpPr>
        <p:sp>
          <p:nvSpPr>
            <p:cNvPr id="26" name="Rectangle 25"/>
            <p:cNvSpPr/>
            <p:nvPr/>
          </p:nvSpPr>
          <p:spPr>
            <a:xfrm>
              <a:off x="1054919" y="5042855"/>
              <a:ext cx="896399"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+3,000</a:t>
              </a:r>
            </a:p>
          </p:txBody>
        </p:sp>
        <p:sp>
          <p:nvSpPr>
            <p:cNvPr id="27" name="Rectangle 26"/>
            <p:cNvSpPr/>
            <p:nvPr/>
          </p:nvSpPr>
          <p:spPr>
            <a:xfrm>
              <a:off x="1053315" y="5343696"/>
              <a:ext cx="898003" cy="400110"/>
            </a:xfrm>
            <a:prstGeom prst="rect">
              <a:avLst/>
            </a:prstGeom>
          </p:spPr>
          <p:txBody>
            <a:bodyPr wrap="none">
              <a:spAutoFit/>
            </a:bodyPr>
            <a:lstStyle/>
            <a:p>
              <a:pPr algn="r"/>
              <a:r>
                <a:rPr lang="en-US" sz="2000" b="1" dirty="0">
                  <a:latin typeface="+mn-lt"/>
                  <a:cs typeface="Arial" panose="020B0604020202020204" pitchFamily="34" charset="0"/>
                </a:rPr>
                <a:t>93,000</a:t>
              </a:r>
            </a:p>
          </p:txBody>
        </p:sp>
        <p:sp>
          <p:nvSpPr>
            <p:cNvPr id="29" name="Rectangle 28"/>
            <p:cNvSpPr/>
            <p:nvPr/>
          </p:nvSpPr>
          <p:spPr>
            <a:xfrm>
              <a:off x="4147036" y="5343696"/>
              <a:ext cx="898002" cy="400110"/>
            </a:xfrm>
            <a:prstGeom prst="rect">
              <a:avLst/>
            </a:prstGeom>
          </p:spPr>
          <p:txBody>
            <a:bodyPr wrap="none">
              <a:spAutoFit/>
            </a:bodyPr>
            <a:lstStyle/>
            <a:p>
              <a:pPr algn="r"/>
              <a:r>
                <a:rPr lang="en-US" sz="2000" b="1" dirty="0">
                  <a:latin typeface="+mn-lt"/>
                  <a:cs typeface="Arial" panose="020B0604020202020204" pitchFamily="34" charset="0"/>
                </a:rPr>
                <a:t>50,000</a:t>
              </a:r>
            </a:p>
          </p:txBody>
        </p:sp>
        <p:sp>
          <p:nvSpPr>
            <p:cNvPr id="30" name="Rectangle 29"/>
            <p:cNvSpPr/>
            <p:nvPr/>
          </p:nvSpPr>
          <p:spPr>
            <a:xfrm>
              <a:off x="204989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31" name="Straight Connector 30"/>
            <p:cNvCxnSpPr/>
            <p:nvPr/>
          </p:nvCxnSpPr>
          <p:spPr>
            <a:xfrm>
              <a:off x="1006770"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50219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9096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559323" y="5042855"/>
              <a:ext cx="896399"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+3,000</a:t>
              </a:r>
            </a:p>
          </p:txBody>
        </p:sp>
        <p:sp>
          <p:nvSpPr>
            <p:cNvPr id="35" name="Rectangle 34"/>
            <p:cNvSpPr/>
            <p:nvPr/>
          </p:nvSpPr>
          <p:spPr>
            <a:xfrm>
              <a:off x="2557719" y="5343696"/>
              <a:ext cx="898003" cy="400110"/>
            </a:xfrm>
            <a:prstGeom prst="rect">
              <a:avLst/>
            </a:prstGeom>
          </p:spPr>
          <p:txBody>
            <a:bodyPr wrap="none">
              <a:spAutoFit/>
            </a:bodyPr>
            <a:lstStyle/>
            <a:p>
              <a:pPr algn="r"/>
              <a:r>
                <a:rPr lang="en-US" sz="2000" b="1" dirty="0">
                  <a:latin typeface="+mn-lt"/>
                  <a:cs typeface="Arial" panose="020B0604020202020204" pitchFamily="34" charset="0"/>
                </a:rPr>
                <a:t>43,000</a:t>
              </a:r>
            </a:p>
          </p:txBody>
        </p:sp>
        <p:sp>
          <p:nvSpPr>
            <p:cNvPr id="37" name="Rectangle 36"/>
            <p:cNvSpPr/>
            <p:nvPr/>
          </p:nvSpPr>
          <p:spPr>
            <a:xfrm>
              <a:off x="350404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graphicFrame>
        <p:nvGraphicFramePr>
          <p:cNvPr id="4" name="Table 3"/>
          <p:cNvGraphicFramePr>
            <a:graphicFrameLocks noGrp="1"/>
          </p:cNvGraphicFramePr>
          <p:nvPr>
            <p:extLst>
              <p:ext uri="{D42A27DB-BD31-4B8C-83A1-F6EECF244321}">
                <p14:modId xmlns:p14="http://schemas.microsoft.com/office/powerpoint/2010/main" val="75953208"/>
              </p:ext>
            </p:extLst>
          </p:nvPr>
        </p:nvGraphicFramePr>
        <p:xfrm>
          <a:off x="5435118" y="3385230"/>
          <a:ext cx="3026630" cy="1000125"/>
        </p:xfrm>
        <a:graphic>
          <a:graphicData uri="http://schemas.openxmlformats.org/drawingml/2006/table">
            <a:tbl>
              <a:tblPr/>
              <a:tblGrid>
                <a:gridCol w="535543">
                  <a:extLst>
                    <a:ext uri="{9D8B030D-6E8A-4147-A177-3AD203B41FA5}">
                      <a16:colId xmlns="" xmlns:a16="http://schemas.microsoft.com/office/drawing/2014/main" val="20000"/>
                    </a:ext>
                  </a:extLst>
                </a:gridCol>
                <a:gridCol w="746515">
                  <a:extLst>
                    <a:ext uri="{9D8B030D-6E8A-4147-A177-3AD203B41FA5}">
                      <a16:colId xmlns="" xmlns:a16="http://schemas.microsoft.com/office/drawing/2014/main" val="20001"/>
                    </a:ext>
                  </a:extLst>
                </a:gridCol>
                <a:gridCol w="243429">
                  <a:extLst>
                    <a:ext uri="{9D8B030D-6E8A-4147-A177-3AD203B41FA5}">
                      <a16:colId xmlns="" xmlns:a16="http://schemas.microsoft.com/office/drawing/2014/main" val="20002"/>
                    </a:ext>
                  </a:extLst>
                </a:gridCol>
                <a:gridCol w="860114">
                  <a:extLst>
                    <a:ext uri="{9D8B030D-6E8A-4147-A177-3AD203B41FA5}">
                      <a16:colId xmlns="" xmlns:a16="http://schemas.microsoft.com/office/drawing/2014/main" val="20003"/>
                    </a:ext>
                  </a:extLst>
                </a:gridCol>
                <a:gridCol w="641029">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Supplies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3,000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582457561"/>
              </p:ext>
            </p:extLst>
          </p:nvPr>
        </p:nvGraphicFramePr>
        <p:xfrm>
          <a:off x="5385881" y="4628839"/>
          <a:ext cx="3125104" cy="1000125"/>
        </p:xfrm>
        <a:graphic>
          <a:graphicData uri="http://schemas.openxmlformats.org/drawingml/2006/table">
            <a:tbl>
              <a:tblPr/>
              <a:tblGrid>
                <a:gridCol w="552967">
                  <a:extLst>
                    <a:ext uri="{9D8B030D-6E8A-4147-A177-3AD203B41FA5}">
                      <a16:colId xmlns="" xmlns:a16="http://schemas.microsoft.com/office/drawing/2014/main" val="20000"/>
                    </a:ext>
                  </a:extLst>
                </a:gridCol>
                <a:gridCol w="770804">
                  <a:extLst>
                    <a:ext uri="{9D8B030D-6E8A-4147-A177-3AD203B41FA5}">
                      <a16:colId xmlns="" xmlns:a16="http://schemas.microsoft.com/office/drawing/2014/main" val="20001"/>
                    </a:ext>
                  </a:extLst>
                </a:gridCol>
                <a:gridCol w="251349">
                  <a:extLst>
                    <a:ext uri="{9D8B030D-6E8A-4147-A177-3AD203B41FA5}">
                      <a16:colId xmlns="" xmlns:a16="http://schemas.microsoft.com/office/drawing/2014/main" val="20002"/>
                    </a:ext>
                  </a:extLst>
                </a:gridCol>
                <a:gridCol w="888099">
                  <a:extLst>
                    <a:ext uri="{9D8B030D-6E8A-4147-A177-3AD203B41FA5}">
                      <a16:colId xmlns="" xmlns:a16="http://schemas.microsoft.com/office/drawing/2014/main" val="20003"/>
                    </a:ext>
                  </a:extLst>
                </a:gridCol>
                <a:gridCol w="661885">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Accounts Payable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3,000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39" name="TextBox 38"/>
          <p:cNvSpPr txBox="1"/>
          <p:nvPr/>
        </p:nvSpPr>
        <p:spPr>
          <a:xfrm>
            <a:off x="731025" y="1281184"/>
            <a:ext cx="8187396" cy="914400"/>
          </a:xfrm>
          <a:prstGeom prst="rect">
            <a:avLst/>
          </a:prstGeom>
          <a:noFill/>
          <a:ln w="19050">
            <a:noFill/>
          </a:ln>
          <a:effectLst/>
        </p:spPr>
        <p:txBody>
          <a:bodyPr wrap="square" rtlCol="0">
            <a:spAutoFit/>
          </a:bodyPr>
          <a:lstStyle/>
          <a:p>
            <a:endParaRPr lang="en-US" dirty="0"/>
          </a:p>
        </p:txBody>
      </p:sp>
      <p:sp>
        <p:nvSpPr>
          <p:cNvPr id="40" name="Rectangle 39"/>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lvl="0" indent="-514350" fontAlgn="auto">
              <a:spcBef>
                <a:spcPct val="20000"/>
              </a:spcBef>
              <a:spcAft>
                <a:spcPts val="0"/>
              </a:spcAft>
              <a:buFont typeface="+mj-lt"/>
              <a:buAutoNum type="arabicPeriod" startAt="3"/>
            </a:pPr>
            <a:r>
              <a:rPr lang="en-IN" sz="2600" b="1" dirty="0">
                <a:solidFill>
                  <a:prstClr val="black"/>
                </a:solidFill>
              </a:rPr>
              <a:t>Supplies costing </a:t>
            </a:r>
            <a:r>
              <a:rPr lang="en-IN" sz="2600" b="1" dirty="0">
                <a:solidFill>
                  <a:srgbClr val="00B0F0"/>
                </a:solidFill>
              </a:rPr>
              <a:t>$3,000 </a:t>
            </a:r>
            <a:r>
              <a:rPr lang="en-IN" sz="2600" b="1" dirty="0">
                <a:solidFill>
                  <a:prstClr val="black"/>
                </a:solidFill>
              </a:rPr>
              <a:t>were purchased on account.</a:t>
            </a:r>
            <a:endParaRPr lang="en-US" sz="2600" b="1" dirty="0">
              <a:solidFill>
                <a:prstClr val="black"/>
              </a:solidFill>
            </a:endParaRPr>
          </a:p>
          <a:p>
            <a:endParaRPr lang="en-US" sz="2600" dirty="0">
              <a:solidFill>
                <a:schemeClr val="tx1"/>
              </a:solidFill>
            </a:endParaRPr>
          </a:p>
        </p:txBody>
      </p:sp>
      <p:sp>
        <p:nvSpPr>
          <p:cNvPr id="38"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35775652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163147170"/>
              </p:ext>
            </p:extLst>
          </p:nvPr>
        </p:nvGraphicFramePr>
        <p:xfrm>
          <a:off x="857351" y="2224447"/>
          <a:ext cx="8172350" cy="4383160"/>
        </p:xfrm>
        <a:graphic>
          <a:graphicData uri="http://schemas.openxmlformats.org/drawingml/2006/table">
            <a:tbl>
              <a:tblPr/>
              <a:tblGrid>
                <a:gridCol w="1005646">
                  <a:extLst>
                    <a:ext uri="{9D8B030D-6E8A-4147-A177-3AD203B41FA5}">
                      <a16:colId xmlns="" xmlns:a16="http://schemas.microsoft.com/office/drawing/2014/main" val="20000"/>
                    </a:ext>
                  </a:extLst>
                </a:gridCol>
                <a:gridCol w="196505">
                  <a:extLst>
                    <a:ext uri="{9D8B030D-6E8A-4147-A177-3AD203B41FA5}">
                      <a16:colId xmlns="" xmlns:a16="http://schemas.microsoft.com/office/drawing/2014/main" val="20001"/>
                    </a:ext>
                  </a:extLst>
                </a:gridCol>
                <a:gridCol w="242742">
                  <a:extLst>
                    <a:ext uri="{9D8B030D-6E8A-4147-A177-3AD203B41FA5}">
                      <a16:colId xmlns="" xmlns:a16="http://schemas.microsoft.com/office/drawing/2014/main" val="20002"/>
                    </a:ext>
                  </a:extLst>
                </a:gridCol>
                <a:gridCol w="1132794">
                  <a:extLst>
                    <a:ext uri="{9D8B030D-6E8A-4147-A177-3AD203B41FA5}">
                      <a16:colId xmlns="" xmlns:a16="http://schemas.microsoft.com/office/drawing/2014/main" val="20003"/>
                    </a:ext>
                  </a:extLst>
                </a:gridCol>
                <a:gridCol w="256788">
                  <a:extLst>
                    <a:ext uri="{9D8B030D-6E8A-4147-A177-3AD203B41FA5}">
                      <a16:colId xmlns="" xmlns:a16="http://schemas.microsoft.com/office/drawing/2014/main" val="20004"/>
                    </a:ext>
                  </a:extLst>
                </a:gridCol>
                <a:gridCol w="261843">
                  <a:extLst>
                    <a:ext uri="{9D8B030D-6E8A-4147-A177-3AD203B41FA5}">
                      <a16:colId xmlns="" xmlns:a16="http://schemas.microsoft.com/office/drawing/2014/main" val="20005"/>
                    </a:ext>
                  </a:extLst>
                </a:gridCol>
                <a:gridCol w="1098116">
                  <a:extLst>
                    <a:ext uri="{9D8B030D-6E8A-4147-A177-3AD203B41FA5}">
                      <a16:colId xmlns="" xmlns:a16="http://schemas.microsoft.com/office/drawing/2014/main" val="20006"/>
                    </a:ext>
                  </a:extLst>
                </a:gridCol>
                <a:gridCol w="231184">
                  <a:extLst>
                    <a:ext uri="{9D8B030D-6E8A-4147-A177-3AD203B41FA5}">
                      <a16:colId xmlns="" xmlns:a16="http://schemas.microsoft.com/office/drawing/2014/main" val="20007"/>
                    </a:ext>
                  </a:extLst>
                </a:gridCol>
                <a:gridCol w="262006">
                  <a:extLst>
                    <a:ext uri="{9D8B030D-6E8A-4147-A177-3AD203B41FA5}">
                      <a16:colId xmlns="" xmlns:a16="http://schemas.microsoft.com/office/drawing/2014/main" val="20008"/>
                    </a:ext>
                  </a:extLst>
                </a:gridCol>
                <a:gridCol w="1726163">
                  <a:extLst>
                    <a:ext uri="{9D8B030D-6E8A-4147-A177-3AD203B41FA5}">
                      <a16:colId xmlns="" xmlns:a16="http://schemas.microsoft.com/office/drawing/2014/main" val="20009"/>
                    </a:ext>
                  </a:extLst>
                </a:gridCol>
                <a:gridCol w="1758563">
                  <a:extLst>
                    <a:ext uri="{9D8B030D-6E8A-4147-A177-3AD203B41FA5}">
                      <a16:colId xmlns="" xmlns:a16="http://schemas.microsoft.com/office/drawing/2014/main" val="20010"/>
                    </a:ext>
                  </a:extLst>
                </a:gridCol>
              </a:tblGrid>
              <a:tr h="257168">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365126"/>
            <a:ext cx="7886700" cy="786971"/>
          </a:xfrm>
        </p:spPr>
        <p:txBody>
          <a:bodyPr>
            <a:normAutofit/>
          </a:bodyPr>
          <a:lstStyle/>
          <a:p>
            <a:r>
              <a:rPr lang="en-US" dirty="0"/>
              <a:t>Transaction 4</a:t>
            </a:r>
          </a:p>
        </p:txBody>
      </p:sp>
      <p:grpSp>
        <p:nvGrpSpPr>
          <p:cNvPr id="3" name="Group 2"/>
          <p:cNvGrpSpPr/>
          <p:nvPr/>
        </p:nvGrpSpPr>
        <p:grpSpPr>
          <a:xfrm>
            <a:off x="843578" y="3484356"/>
            <a:ext cx="4119962" cy="700951"/>
            <a:chOff x="925076" y="3401831"/>
            <a:chExt cx="4119962" cy="700951"/>
          </a:xfrm>
        </p:grpSpPr>
        <p:sp>
          <p:nvSpPr>
            <p:cNvPr id="7" name="Rectangle 6"/>
            <p:cNvSpPr/>
            <p:nvPr/>
          </p:nvSpPr>
          <p:spPr>
            <a:xfrm>
              <a:off x="92507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8" name="Rectangle 7"/>
            <p:cNvSpPr/>
            <p:nvPr/>
          </p:nvSpPr>
          <p:spPr>
            <a:xfrm>
              <a:off x="105331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9" name="Rectangle 8"/>
            <p:cNvSpPr/>
            <p:nvPr/>
          </p:nvSpPr>
          <p:spPr>
            <a:xfrm>
              <a:off x="4018796" y="3401831"/>
              <a:ext cx="102624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0" name="Rectangle 9"/>
            <p:cNvSpPr/>
            <p:nvPr/>
          </p:nvSpPr>
          <p:spPr>
            <a:xfrm>
              <a:off x="4147036" y="3702672"/>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11" name="Rectangle 10"/>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13" name="Straight Connector 12"/>
            <p:cNvCxnSpPr/>
            <p:nvPr/>
          </p:nvCxnSpPr>
          <p:spPr>
            <a:xfrm>
              <a:off x="1006770"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90965" y="3769347"/>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857350" y="4314394"/>
            <a:ext cx="4119963" cy="700951"/>
            <a:chOff x="925075" y="4219167"/>
            <a:chExt cx="4119963" cy="700951"/>
          </a:xfrm>
        </p:grpSpPr>
        <p:sp>
          <p:nvSpPr>
            <p:cNvPr id="16" name="Rectangle 15"/>
            <p:cNvSpPr/>
            <p:nvPr/>
          </p:nvSpPr>
          <p:spPr>
            <a:xfrm>
              <a:off x="925075" y="4219167"/>
              <a:ext cx="102624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dirty="0">
                  <a:latin typeface="+mn-lt"/>
                  <a:cs typeface="Arial" panose="020B0604020202020204" pitchFamily="34" charset="0"/>
                </a:rPr>
                <a:t>90,000</a:t>
              </a:r>
            </a:p>
          </p:txBody>
        </p:sp>
        <p:sp>
          <p:nvSpPr>
            <p:cNvPr id="19" name="Rectangle 18"/>
            <p:cNvSpPr/>
            <p:nvPr/>
          </p:nvSpPr>
          <p:spPr>
            <a:xfrm>
              <a:off x="4147036" y="4520008"/>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20" name="Rectangle 19"/>
            <p:cNvSpPr/>
            <p:nvPr/>
          </p:nvSpPr>
          <p:spPr>
            <a:xfrm>
              <a:off x="204989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429479" y="4219167"/>
              <a:ext cx="102624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25" name="Rectangle 24"/>
            <p:cNvSpPr/>
            <p:nvPr/>
          </p:nvSpPr>
          <p:spPr>
            <a:xfrm>
              <a:off x="2557719" y="4520008"/>
              <a:ext cx="898003" cy="400110"/>
            </a:xfrm>
            <a:prstGeom prst="rect">
              <a:avLst/>
            </a:prstGeom>
          </p:spPr>
          <p:txBody>
            <a:bodyPr wrap="none">
              <a:spAutoFit/>
            </a:bodyPr>
            <a:lstStyle/>
            <a:p>
              <a:pPr algn="r"/>
              <a:r>
                <a:rPr lang="en-US" sz="2000" dirty="0">
                  <a:latin typeface="+mn-lt"/>
                  <a:cs typeface="Arial" panose="020B0604020202020204" pitchFamily="34" charset="0"/>
                </a:rPr>
                <a:t>40,000</a:t>
              </a:r>
            </a:p>
          </p:txBody>
        </p:sp>
        <p:sp>
          <p:nvSpPr>
            <p:cNvPr id="36" name="Rectangle 35"/>
            <p:cNvSpPr/>
            <p:nvPr/>
          </p:nvSpPr>
          <p:spPr>
            <a:xfrm>
              <a:off x="350404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14" name="Group 13"/>
          <p:cNvGrpSpPr/>
          <p:nvPr/>
        </p:nvGrpSpPr>
        <p:grpSpPr>
          <a:xfrm>
            <a:off x="939045" y="5137301"/>
            <a:ext cx="4038268" cy="700951"/>
            <a:chOff x="1006770" y="5042855"/>
            <a:chExt cx="4038268" cy="700951"/>
          </a:xfrm>
        </p:grpSpPr>
        <p:sp>
          <p:nvSpPr>
            <p:cNvPr id="26" name="Rectangle 25"/>
            <p:cNvSpPr/>
            <p:nvPr/>
          </p:nvSpPr>
          <p:spPr>
            <a:xfrm>
              <a:off x="1054919" y="5042855"/>
              <a:ext cx="896399" cy="400110"/>
            </a:xfrm>
            <a:prstGeom prst="rect">
              <a:avLst/>
            </a:prstGeom>
          </p:spPr>
          <p:txBody>
            <a:bodyPr wrap="none">
              <a:spAutoFit/>
            </a:bodyPr>
            <a:lstStyle/>
            <a:p>
              <a:pPr algn="r"/>
              <a:r>
                <a:rPr lang="en-US" sz="2000" dirty="0">
                  <a:latin typeface="+mn-lt"/>
                  <a:cs typeface="Arial" panose="020B0604020202020204" pitchFamily="34" charset="0"/>
                </a:rPr>
                <a:t>+3,000</a:t>
              </a:r>
            </a:p>
          </p:txBody>
        </p:sp>
        <p:sp>
          <p:nvSpPr>
            <p:cNvPr id="27" name="Rectangle 26"/>
            <p:cNvSpPr/>
            <p:nvPr/>
          </p:nvSpPr>
          <p:spPr>
            <a:xfrm>
              <a:off x="1053315" y="5343696"/>
              <a:ext cx="898003" cy="400110"/>
            </a:xfrm>
            <a:prstGeom prst="rect">
              <a:avLst/>
            </a:prstGeom>
          </p:spPr>
          <p:txBody>
            <a:bodyPr wrap="none">
              <a:spAutoFit/>
            </a:bodyPr>
            <a:lstStyle/>
            <a:p>
              <a:pPr algn="r"/>
              <a:r>
                <a:rPr lang="en-US" sz="2000" dirty="0">
                  <a:latin typeface="+mn-lt"/>
                  <a:cs typeface="Arial" panose="020B0604020202020204" pitchFamily="34" charset="0"/>
                </a:rPr>
                <a:t>93,000</a:t>
              </a:r>
            </a:p>
          </p:txBody>
        </p:sp>
        <p:sp>
          <p:nvSpPr>
            <p:cNvPr id="29" name="Rectangle 28"/>
            <p:cNvSpPr/>
            <p:nvPr/>
          </p:nvSpPr>
          <p:spPr>
            <a:xfrm>
              <a:off x="4147036" y="5343696"/>
              <a:ext cx="898002" cy="400110"/>
            </a:xfrm>
            <a:prstGeom prst="rect">
              <a:avLst/>
            </a:prstGeom>
          </p:spPr>
          <p:txBody>
            <a:bodyPr wrap="none">
              <a:spAutoFit/>
            </a:bodyPr>
            <a:lstStyle/>
            <a:p>
              <a:pPr algn="r"/>
              <a:r>
                <a:rPr lang="en-US" sz="2000" dirty="0">
                  <a:latin typeface="+mn-lt"/>
                  <a:cs typeface="Arial" panose="020B0604020202020204" pitchFamily="34" charset="0"/>
                </a:rPr>
                <a:t>50,000</a:t>
              </a:r>
            </a:p>
          </p:txBody>
        </p:sp>
        <p:sp>
          <p:nvSpPr>
            <p:cNvPr id="30" name="Rectangle 29"/>
            <p:cNvSpPr/>
            <p:nvPr/>
          </p:nvSpPr>
          <p:spPr>
            <a:xfrm>
              <a:off x="2049892" y="5343696"/>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cxnSp>
          <p:nvCxnSpPr>
            <p:cNvPr id="31" name="Straight Connector 30"/>
            <p:cNvCxnSpPr/>
            <p:nvPr/>
          </p:nvCxnSpPr>
          <p:spPr>
            <a:xfrm>
              <a:off x="1006770"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50219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9096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559323" y="5042855"/>
              <a:ext cx="896399" cy="400110"/>
            </a:xfrm>
            <a:prstGeom prst="rect">
              <a:avLst/>
            </a:prstGeom>
          </p:spPr>
          <p:txBody>
            <a:bodyPr wrap="none">
              <a:spAutoFit/>
            </a:bodyPr>
            <a:lstStyle/>
            <a:p>
              <a:pPr algn="r"/>
              <a:r>
                <a:rPr lang="en-US" sz="2000" dirty="0">
                  <a:latin typeface="+mn-lt"/>
                  <a:cs typeface="Arial" panose="020B0604020202020204" pitchFamily="34" charset="0"/>
                </a:rPr>
                <a:t>+3,000</a:t>
              </a:r>
            </a:p>
          </p:txBody>
        </p:sp>
        <p:sp>
          <p:nvSpPr>
            <p:cNvPr id="35" name="Rectangle 34"/>
            <p:cNvSpPr/>
            <p:nvPr/>
          </p:nvSpPr>
          <p:spPr>
            <a:xfrm>
              <a:off x="2557719" y="5343696"/>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37" name="Rectangle 36"/>
            <p:cNvSpPr/>
            <p:nvPr/>
          </p:nvSpPr>
          <p:spPr>
            <a:xfrm>
              <a:off x="3504042" y="5343696"/>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18" name="Group 17"/>
          <p:cNvGrpSpPr/>
          <p:nvPr/>
        </p:nvGrpSpPr>
        <p:grpSpPr>
          <a:xfrm>
            <a:off x="894507" y="5910573"/>
            <a:ext cx="4123169" cy="700951"/>
            <a:chOff x="921869" y="5872893"/>
            <a:chExt cx="4123169" cy="700951"/>
          </a:xfrm>
        </p:grpSpPr>
        <p:sp>
          <p:nvSpPr>
            <p:cNvPr id="38" name="Rectangle 37"/>
            <p:cNvSpPr/>
            <p:nvPr/>
          </p:nvSpPr>
          <p:spPr>
            <a:xfrm>
              <a:off x="925075" y="5872893"/>
              <a:ext cx="10262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+10,000</a:t>
              </a:r>
            </a:p>
          </p:txBody>
        </p:sp>
        <p:sp>
          <p:nvSpPr>
            <p:cNvPr id="39" name="Rectangle 38"/>
            <p:cNvSpPr/>
            <p:nvPr/>
          </p:nvSpPr>
          <p:spPr>
            <a:xfrm>
              <a:off x="921869" y="6173734"/>
              <a:ext cx="1029449" cy="400110"/>
            </a:xfrm>
            <a:prstGeom prst="rect">
              <a:avLst/>
            </a:prstGeom>
          </p:spPr>
          <p:txBody>
            <a:bodyPr wrap="none">
              <a:spAutoFit/>
            </a:bodyPr>
            <a:lstStyle/>
            <a:p>
              <a:pPr algn="r"/>
              <a:r>
                <a:rPr lang="en-US" sz="2000" b="1" dirty="0">
                  <a:latin typeface="+mn-lt"/>
                  <a:cs typeface="Arial" panose="020B0604020202020204" pitchFamily="34" charset="0"/>
                </a:rPr>
                <a:t>103,000</a:t>
              </a:r>
            </a:p>
          </p:txBody>
        </p:sp>
        <p:sp>
          <p:nvSpPr>
            <p:cNvPr id="40" name="Rectangle 39"/>
            <p:cNvSpPr/>
            <p:nvPr/>
          </p:nvSpPr>
          <p:spPr>
            <a:xfrm>
              <a:off x="4018796" y="5872893"/>
              <a:ext cx="1026242"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+10,000</a:t>
              </a:r>
            </a:p>
          </p:txBody>
        </p:sp>
        <p:sp>
          <p:nvSpPr>
            <p:cNvPr id="41" name="Rectangle 40"/>
            <p:cNvSpPr/>
            <p:nvPr/>
          </p:nvSpPr>
          <p:spPr>
            <a:xfrm>
              <a:off x="4147036" y="6173734"/>
              <a:ext cx="898002" cy="400110"/>
            </a:xfrm>
            <a:prstGeom prst="rect">
              <a:avLst/>
            </a:prstGeom>
          </p:spPr>
          <p:txBody>
            <a:bodyPr wrap="none">
              <a:spAutoFit/>
            </a:bodyPr>
            <a:lstStyle/>
            <a:p>
              <a:pPr algn="r"/>
              <a:r>
                <a:rPr lang="en-US" sz="2000" b="1" dirty="0">
                  <a:latin typeface="+mn-lt"/>
                  <a:cs typeface="Arial" panose="020B0604020202020204" pitchFamily="34" charset="0"/>
                </a:rPr>
                <a:t>60,000</a:t>
              </a:r>
            </a:p>
          </p:txBody>
        </p:sp>
        <p:sp>
          <p:nvSpPr>
            <p:cNvPr id="42" name="Rectangle 41"/>
            <p:cNvSpPr/>
            <p:nvPr/>
          </p:nvSpPr>
          <p:spPr>
            <a:xfrm>
              <a:off x="2049892" y="6173734"/>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43" name="Straight Connector 42"/>
            <p:cNvCxnSpPr/>
            <p:nvPr/>
          </p:nvCxnSpPr>
          <p:spPr>
            <a:xfrm>
              <a:off x="1006770"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502195"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090965"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557719" y="6173734"/>
              <a:ext cx="898003" cy="400110"/>
            </a:xfrm>
            <a:prstGeom prst="rect">
              <a:avLst/>
            </a:prstGeom>
          </p:spPr>
          <p:txBody>
            <a:bodyPr wrap="none">
              <a:spAutoFit/>
            </a:bodyPr>
            <a:lstStyle/>
            <a:p>
              <a:pPr algn="r"/>
              <a:r>
                <a:rPr lang="en-US" sz="2000" b="1" dirty="0">
                  <a:latin typeface="+mn-lt"/>
                  <a:cs typeface="Arial" panose="020B0604020202020204" pitchFamily="34" charset="0"/>
                </a:rPr>
                <a:t>43,000</a:t>
              </a:r>
            </a:p>
          </p:txBody>
        </p:sp>
        <p:sp>
          <p:nvSpPr>
            <p:cNvPr id="48" name="Rectangle 47"/>
            <p:cNvSpPr/>
            <p:nvPr/>
          </p:nvSpPr>
          <p:spPr>
            <a:xfrm>
              <a:off x="3504042" y="6173734"/>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graphicFrame>
        <p:nvGraphicFramePr>
          <p:cNvPr id="4" name="Table 3"/>
          <p:cNvGraphicFramePr>
            <a:graphicFrameLocks noGrp="1"/>
          </p:cNvGraphicFramePr>
          <p:nvPr>
            <p:extLst>
              <p:ext uri="{D42A27DB-BD31-4B8C-83A1-F6EECF244321}">
                <p14:modId xmlns:p14="http://schemas.microsoft.com/office/powerpoint/2010/main" val="599202702"/>
              </p:ext>
            </p:extLst>
          </p:nvPr>
        </p:nvGraphicFramePr>
        <p:xfrm>
          <a:off x="5455475" y="3681785"/>
          <a:ext cx="3112404" cy="1000125"/>
        </p:xfrm>
        <a:graphic>
          <a:graphicData uri="http://schemas.openxmlformats.org/drawingml/2006/table">
            <a:tbl>
              <a:tblPr/>
              <a:tblGrid>
                <a:gridCol w="550720">
                  <a:extLst>
                    <a:ext uri="{9D8B030D-6E8A-4147-A177-3AD203B41FA5}">
                      <a16:colId xmlns="" xmlns:a16="http://schemas.microsoft.com/office/drawing/2014/main" val="20000"/>
                    </a:ext>
                  </a:extLst>
                </a:gridCol>
                <a:gridCol w="767671">
                  <a:extLst>
                    <a:ext uri="{9D8B030D-6E8A-4147-A177-3AD203B41FA5}">
                      <a16:colId xmlns="" xmlns:a16="http://schemas.microsoft.com/office/drawing/2014/main" val="20001"/>
                    </a:ext>
                  </a:extLst>
                </a:gridCol>
                <a:gridCol w="250328">
                  <a:extLst>
                    <a:ext uri="{9D8B030D-6E8A-4147-A177-3AD203B41FA5}">
                      <a16:colId xmlns="" xmlns:a16="http://schemas.microsoft.com/office/drawing/2014/main" val="20002"/>
                    </a:ext>
                  </a:extLst>
                </a:gridCol>
                <a:gridCol w="884490">
                  <a:extLst>
                    <a:ext uri="{9D8B030D-6E8A-4147-A177-3AD203B41FA5}">
                      <a16:colId xmlns="" xmlns:a16="http://schemas.microsoft.com/office/drawing/2014/main" val="20003"/>
                    </a:ext>
                  </a:extLst>
                </a:gridCol>
                <a:gridCol w="659195">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Accounts Receivable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10,000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406556614"/>
              </p:ext>
            </p:extLst>
          </p:nvPr>
        </p:nvGraphicFramePr>
        <p:xfrm>
          <a:off x="5405221" y="4908867"/>
          <a:ext cx="3230540" cy="1000125"/>
        </p:xfrm>
        <a:graphic>
          <a:graphicData uri="http://schemas.openxmlformats.org/drawingml/2006/table">
            <a:tbl>
              <a:tblPr/>
              <a:tblGrid>
                <a:gridCol w="571624">
                  <a:extLst>
                    <a:ext uri="{9D8B030D-6E8A-4147-A177-3AD203B41FA5}">
                      <a16:colId xmlns="" xmlns:a16="http://schemas.microsoft.com/office/drawing/2014/main" val="20000"/>
                    </a:ext>
                  </a:extLst>
                </a:gridCol>
                <a:gridCol w="796809">
                  <a:extLst>
                    <a:ext uri="{9D8B030D-6E8A-4147-A177-3AD203B41FA5}">
                      <a16:colId xmlns="" xmlns:a16="http://schemas.microsoft.com/office/drawing/2014/main" val="20001"/>
                    </a:ext>
                  </a:extLst>
                </a:gridCol>
                <a:gridCol w="259829">
                  <a:extLst>
                    <a:ext uri="{9D8B030D-6E8A-4147-A177-3AD203B41FA5}">
                      <a16:colId xmlns="" xmlns:a16="http://schemas.microsoft.com/office/drawing/2014/main" val="20002"/>
                    </a:ext>
                  </a:extLst>
                </a:gridCol>
                <a:gridCol w="918062">
                  <a:extLst>
                    <a:ext uri="{9D8B030D-6E8A-4147-A177-3AD203B41FA5}">
                      <a16:colId xmlns="" xmlns:a16="http://schemas.microsoft.com/office/drawing/2014/main" val="20003"/>
                    </a:ext>
                  </a:extLst>
                </a:gridCol>
                <a:gridCol w="684216">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Owners' Equity (Revenue)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10,000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54" name="TextBox 53"/>
          <p:cNvSpPr txBox="1"/>
          <p:nvPr/>
        </p:nvSpPr>
        <p:spPr>
          <a:xfrm>
            <a:off x="731025" y="1281184"/>
            <a:ext cx="8187396" cy="914400"/>
          </a:xfrm>
          <a:prstGeom prst="rect">
            <a:avLst/>
          </a:prstGeom>
          <a:noFill/>
          <a:ln w="19050">
            <a:noFill/>
          </a:ln>
          <a:effectLst/>
        </p:spPr>
        <p:txBody>
          <a:bodyPr wrap="square" rtlCol="0">
            <a:spAutoFit/>
          </a:bodyPr>
          <a:lstStyle/>
          <a:p>
            <a:endParaRPr lang="en-US" dirty="0"/>
          </a:p>
        </p:txBody>
      </p:sp>
      <p:sp>
        <p:nvSpPr>
          <p:cNvPr id="55" name="Rectangle 54"/>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lvl="0" indent="-514350" fontAlgn="auto">
              <a:spcBef>
                <a:spcPct val="20000"/>
              </a:spcBef>
              <a:spcAft>
                <a:spcPts val="0"/>
              </a:spcAft>
              <a:buFont typeface="+mj-lt"/>
              <a:buAutoNum type="arabicPeriod" startAt="4"/>
            </a:pPr>
            <a:r>
              <a:rPr lang="en-IN" sz="2600" b="1" dirty="0">
                <a:solidFill>
                  <a:prstClr val="black"/>
                </a:solidFill>
              </a:rPr>
              <a:t>Services were performed on account for </a:t>
            </a:r>
            <a:r>
              <a:rPr lang="en-IN" sz="2600" b="1" dirty="0">
                <a:solidFill>
                  <a:srgbClr val="00B0F0"/>
                </a:solidFill>
              </a:rPr>
              <a:t>$10,000</a:t>
            </a:r>
            <a:r>
              <a:rPr lang="en-IN" sz="2600" b="1" dirty="0">
                <a:solidFill>
                  <a:prstClr val="black"/>
                </a:solidFill>
              </a:rPr>
              <a:t>.</a:t>
            </a:r>
            <a:endParaRPr lang="en-US" sz="2600" b="1" dirty="0">
              <a:solidFill>
                <a:prstClr val="black"/>
              </a:solidFill>
            </a:endParaRPr>
          </a:p>
          <a:p>
            <a:endParaRPr lang="en-US" sz="2600" dirty="0">
              <a:solidFill>
                <a:schemeClr val="tx1"/>
              </a:solidFill>
            </a:endParaRPr>
          </a:p>
        </p:txBody>
      </p:sp>
      <p:sp>
        <p:nvSpPr>
          <p:cNvPr id="4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35775652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926089365"/>
              </p:ext>
            </p:extLst>
          </p:nvPr>
        </p:nvGraphicFramePr>
        <p:xfrm>
          <a:off x="872046" y="2216510"/>
          <a:ext cx="8119553" cy="4390569"/>
        </p:xfrm>
        <a:graphic>
          <a:graphicData uri="http://schemas.openxmlformats.org/drawingml/2006/table">
            <a:tbl>
              <a:tblPr/>
              <a:tblGrid>
                <a:gridCol w="999148">
                  <a:extLst>
                    <a:ext uri="{9D8B030D-6E8A-4147-A177-3AD203B41FA5}">
                      <a16:colId xmlns="" xmlns:a16="http://schemas.microsoft.com/office/drawing/2014/main" val="20000"/>
                    </a:ext>
                  </a:extLst>
                </a:gridCol>
                <a:gridCol w="195236">
                  <a:extLst>
                    <a:ext uri="{9D8B030D-6E8A-4147-A177-3AD203B41FA5}">
                      <a16:colId xmlns="" xmlns:a16="http://schemas.microsoft.com/office/drawing/2014/main" val="20001"/>
                    </a:ext>
                  </a:extLst>
                </a:gridCol>
                <a:gridCol w="241174">
                  <a:extLst>
                    <a:ext uri="{9D8B030D-6E8A-4147-A177-3AD203B41FA5}">
                      <a16:colId xmlns="" xmlns:a16="http://schemas.microsoft.com/office/drawing/2014/main" val="20002"/>
                    </a:ext>
                  </a:extLst>
                </a:gridCol>
                <a:gridCol w="1125476">
                  <a:extLst>
                    <a:ext uri="{9D8B030D-6E8A-4147-A177-3AD203B41FA5}">
                      <a16:colId xmlns="" xmlns:a16="http://schemas.microsoft.com/office/drawing/2014/main" val="20003"/>
                    </a:ext>
                  </a:extLst>
                </a:gridCol>
                <a:gridCol w="255129">
                  <a:extLst>
                    <a:ext uri="{9D8B030D-6E8A-4147-A177-3AD203B41FA5}">
                      <a16:colId xmlns="" xmlns:a16="http://schemas.microsoft.com/office/drawing/2014/main" val="20004"/>
                    </a:ext>
                  </a:extLst>
                </a:gridCol>
                <a:gridCol w="260153">
                  <a:extLst>
                    <a:ext uri="{9D8B030D-6E8A-4147-A177-3AD203B41FA5}">
                      <a16:colId xmlns="" xmlns:a16="http://schemas.microsoft.com/office/drawing/2014/main" val="20005"/>
                    </a:ext>
                  </a:extLst>
                </a:gridCol>
                <a:gridCol w="1091022">
                  <a:extLst>
                    <a:ext uri="{9D8B030D-6E8A-4147-A177-3AD203B41FA5}">
                      <a16:colId xmlns="" xmlns:a16="http://schemas.microsoft.com/office/drawing/2014/main" val="20006"/>
                    </a:ext>
                  </a:extLst>
                </a:gridCol>
                <a:gridCol w="229689">
                  <a:extLst>
                    <a:ext uri="{9D8B030D-6E8A-4147-A177-3AD203B41FA5}">
                      <a16:colId xmlns="" xmlns:a16="http://schemas.microsoft.com/office/drawing/2014/main" val="20007"/>
                    </a:ext>
                  </a:extLst>
                </a:gridCol>
                <a:gridCol w="260313">
                  <a:extLst>
                    <a:ext uri="{9D8B030D-6E8A-4147-A177-3AD203B41FA5}">
                      <a16:colId xmlns="" xmlns:a16="http://schemas.microsoft.com/office/drawing/2014/main" val="20008"/>
                    </a:ext>
                  </a:extLst>
                </a:gridCol>
                <a:gridCol w="1715012">
                  <a:extLst>
                    <a:ext uri="{9D8B030D-6E8A-4147-A177-3AD203B41FA5}">
                      <a16:colId xmlns="" xmlns:a16="http://schemas.microsoft.com/office/drawing/2014/main" val="20009"/>
                    </a:ext>
                  </a:extLst>
                </a:gridCol>
                <a:gridCol w="1747201">
                  <a:extLst>
                    <a:ext uri="{9D8B030D-6E8A-4147-A177-3AD203B41FA5}">
                      <a16:colId xmlns="" xmlns:a16="http://schemas.microsoft.com/office/drawing/2014/main" val="20010"/>
                    </a:ext>
                  </a:extLst>
                </a:gridCol>
              </a:tblGrid>
              <a:tr h="321129">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365127"/>
            <a:ext cx="7886700" cy="742432"/>
          </a:xfrm>
        </p:spPr>
        <p:txBody>
          <a:bodyPr>
            <a:normAutofit/>
          </a:bodyPr>
          <a:lstStyle/>
          <a:p>
            <a:r>
              <a:rPr lang="en-US" dirty="0"/>
              <a:t>Transaction 5</a:t>
            </a:r>
          </a:p>
        </p:txBody>
      </p:sp>
      <p:grpSp>
        <p:nvGrpSpPr>
          <p:cNvPr id="6" name="Group 5"/>
          <p:cNvGrpSpPr/>
          <p:nvPr/>
        </p:nvGrpSpPr>
        <p:grpSpPr>
          <a:xfrm>
            <a:off x="972466" y="4179716"/>
            <a:ext cx="4038269" cy="700951"/>
            <a:chOff x="1006770" y="4219167"/>
            <a:chExt cx="4038269" cy="700951"/>
          </a:xfrm>
        </p:grpSpPr>
        <p:sp>
          <p:nvSpPr>
            <p:cNvPr id="16" name="Rectangle 15"/>
            <p:cNvSpPr/>
            <p:nvPr/>
          </p:nvSpPr>
          <p:spPr>
            <a:xfrm>
              <a:off x="1104612" y="4219167"/>
              <a:ext cx="846706"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b="1" dirty="0">
                  <a:latin typeface="+mn-lt"/>
                  <a:cs typeface="Arial" panose="020B0604020202020204" pitchFamily="34" charset="0"/>
                </a:rPr>
                <a:t>98,000</a:t>
              </a:r>
            </a:p>
          </p:txBody>
        </p:sp>
        <p:sp>
          <p:nvSpPr>
            <p:cNvPr id="19" name="Rectangle 18"/>
            <p:cNvSpPr/>
            <p:nvPr/>
          </p:nvSpPr>
          <p:spPr>
            <a:xfrm>
              <a:off x="4147035" y="4520008"/>
              <a:ext cx="898003" cy="400110"/>
            </a:xfrm>
            <a:prstGeom prst="rect">
              <a:avLst/>
            </a:prstGeom>
          </p:spPr>
          <p:txBody>
            <a:bodyPr wrap="none">
              <a:spAutoFit/>
            </a:bodyPr>
            <a:lstStyle/>
            <a:p>
              <a:pPr algn="r"/>
              <a:r>
                <a:rPr lang="en-US" sz="2000" b="1" dirty="0">
                  <a:latin typeface="+mn-lt"/>
                  <a:cs typeface="Arial" panose="020B0604020202020204" pitchFamily="34" charset="0"/>
                </a:rPr>
                <a:t>55,000</a:t>
              </a:r>
            </a:p>
          </p:txBody>
        </p:sp>
        <p:sp>
          <p:nvSpPr>
            <p:cNvPr id="20" name="Rectangle 19"/>
            <p:cNvSpPr/>
            <p:nvPr/>
          </p:nvSpPr>
          <p:spPr>
            <a:xfrm>
              <a:off x="2049892" y="4520008"/>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2557719" y="4520008"/>
              <a:ext cx="898003" cy="400110"/>
            </a:xfrm>
            <a:prstGeom prst="rect">
              <a:avLst/>
            </a:prstGeom>
          </p:spPr>
          <p:txBody>
            <a:bodyPr wrap="none">
              <a:spAutoFit/>
            </a:bodyPr>
            <a:lstStyle/>
            <a:p>
              <a:pPr algn="r"/>
              <a:r>
                <a:rPr lang="en-US" sz="2000" b="1" dirty="0">
                  <a:latin typeface="+mn-lt"/>
                  <a:cs typeface="Arial" panose="020B0604020202020204" pitchFamily="34" charset="0"/>
                </a:rPr>
                <a:t>43,000</a:t>
              </a:r>
            </a:p>
          </p:txBody>
        </p:sp>
        <p:sp>
          <p:nvSpPr>
            <p:cNvPr id="36" name="Rectangle 35"/>
            <p:cNvSpPr/>
            <p:nvPr/>
          </p:nvSpPr>
          <p:spPr>
            <a:xfrm>
              <a:off x="3504042" y="4520008"/>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sp>
          <p:nvSpPr>
            <p:cNvPr id="52" name="Rectangle 51"/>
            <p:cNvSpPr/>
            <p:nvPr/>
          </p:nvSpPr>
          <p:spPr>
            <a:xfrm>
              <a:off x="4198332" y="4219167"/>
              <a:ext cx="846707"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-5,000</a:t>
              </a:r>
            </a:p>
          </p:txBody>
        </p:sp>
      </p:grpSp>
      <p:graphicFrame>
        <p:nvGraphicFramePr>
          <p:cNvPr id="4" name="Table 3"/>
          <p:cNvGraphicFramePr>
            <a:graphicFrameLocks noGrp="1"/>
          </p:cNvGraphicFramePr>
          <p:nvPr>
            <p:extLst>
              <p:ext uri="{D42A27DB-BD31-4B8C-83A1-F6EECF244321}">
                <p14:modId xmlns:p14="http://schemas.microsoft.com/office/powerpoint/2010/main" val="616463738"/>
              </p:ext>
            </p:extLst>
          </p:nvPr>
        </p:nvGraphicFramePr>
        <p:xfrm>
          <a:off x="5586780" y="3642905"/>
          <a:ext cx="3005312" cy="1333500"/>
        </p:xfrm>
        <a:graphic>
          <a:graphicData uri="http://schemas.openxmlformats.org/drawingml/2006/table">
            <a:tbl>
              <a:tblPr/>
              <a:tblGrid>
                <a:gridCol w="531771">
                  <a:extLst>
                    <a:ext uri="{9D8B030D-6E8A-4147-A177-3AD203B41FA5}">
                      <a16:colId xmlns="" xmlns:a16="http://schemas.microsoft.com/office/drawing/2014/main" val="20000"/>
                    </a:ext>
                  </a:extLst>
                </a:gridCol>
                <a:gridCol w="741257">
                  <a:extLst>
                    <a:ext uri="{9D8B030D-6E8A-4147-A177-3AD203B41FA5}">
                      <a16:colId xmlns="" xmlns:a16="http://schemas.microsoft.com/office/drawing/2014/main" val="20001"/>
                    </a:ext>
                  </a:extLst>
                </a:gridCol>
                <a:gridCol w="241714">
                  <a:extLst>
                    <a:ext uri="{9D8B030D-6E8A-4147-A177-3AD203B41FA5}">
                      <a16:colId xmlns="" xmlns:a16="http://schemas.microsoft.com/office/drawing/2014/main" val="20002"/>
                    </a:ext>
                  </a:extLst>
                </a:gridCol>
                <a:gridCol w="854056">
                  <a:extLst>
                    <a:ext uri="{9D8B030D-6E8A-4147-A177-3AD203B41FA5}">
                      <a16:colId xmlns="" xmlns:a16="http://schemas.microsoft.com/office/drawing/2014/main" val="20003"/>
                    </a:ext>
                  </a:extLst>
                </a:gridCol>
                <a:gridCol w="636514">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Cash</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5,000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r>
                        <a:rPr lang="en-US" sz="2000" b="0" i="0" u="none" strike="noStrike" dirty="0">
                          <a:solidFill>
                            <a:srgbClr val="000000"/>
                          </a:solidFill>
                          <a:effectLst/>
                          <a:latin typeface="Calibri"/>
                        </a:rPr>
                        <a:t>2.</a:t>
                      </a:r>
                    </a:p>
                  </a:txBody>
                  <a:tcPr marL="9525" marR="9525" marT="9525" marB="0" anchor="b">
                    <a:lnL>
                      <a:noFill/>
                    </a:lnL>
                    <a:lnR>
                      <a:noFill/>
                    </a:lnR>
                    <a:lnT>
                      <a:noFill/>
                    </a:lnT>
                    <a:lnB>
                      <a:noFill/>
                    </a:lnB>
                  </a:tcPr>
                </a:tc>
                <a:tc>
                  <a:txBody>
                    <a:bodyPr/>
                    <a:lstStyle/>
                    <a:p>
                      <a:pPr algn="r" fontAlgn="b"/>
                      <a:r>
                        <a:rPr lang="en-US" sz="2000" b="0" i="0" u="none" strike="noStrike" dirty="0">
                          <a:solidFill>
                            <a:srgbClr val="000000"/>
                          </a:solidFill>
                          <a:effectLst/>
                          <a:latin typeface="Calibri"/>
                        </a:rPr>
                        <a:t>40,000</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3"/>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944396907"/>
              </p:ext>
            </p:extLst>
          </p:nvPr>
        </p:nvGraphicFramePr>
        <p:xfrm>
          <a:off x="5462539" y="4982875"/>
          <a:ext cx="3253794" cy="1583619"/>
        </p:xfrm>
        <a:graphic>
          <a:graphicData uri="http://schemas.openxmlformats.org/drawingml/2006/table">
            <a:tbl>
              <a:tblPr/>
              <a:tblGrid>
                <a:gridCol w="641243">
                  <a:extLst>
                    <a:ext uri="{9D8B030D-6E8A-4147-A177-3AD203B41FA5}">
                      <a16:colId xmlns="" xmlns:a16="http://schemas.microsoft.com/office/drawing/2014/main" val="20000"/>
                    </a:ext>
                  </a:extLst>
                </a:gridCol>
                <a:gridCol w="782915">
                  <a:extLst>
                    <a:ext uri="{9D8B030D-6E8A-4147-A177-3AD203B41FA5}">
                      <a16:colId xmlns="" xmlns:a16="http://schemas.microsoft.com/office/drawing/2014/main" val="20001"/>
                    </a:ext>
                  </a:extLst>
                </a:gridCol>
                <a:gridCol w="255298">
                  <a:extLst>
                    <a:ext uri="{9D8B030D-6E8A-4147-A177-3AD203B41FA5}">
                      <a16:colId xmlns="" xmlns:a16="http://schemas.microsoft.com/office/drawing/2014/main" val="20002"/>
                    </a:ext>
                  </a:extLst>
                </a:gridCol>
                <a:gridCol w="902053">
                  <a:extLst>
                    <a:ext uri="{9D8B030D-6E8A-4147-A177-3AD203B41FA5}">
                      <a16:colId xmlns="" xmlns:a16="http://schemas.microsoft.com/office/drawing/2014/main" val="20003"/>
                    </a:ext>
                  </a:extLst>
                </a:gridCol>
                <a:gridCol w="672285">
                  <a:extLst>
                    <a:ext uri="{9D8B030D-6E8A-4147-A177-3AD203B41FA5}">
                      <a16:colId xmlns="" xmlns:a16="http://schemas.microsoft.com/office/drawing/2014/main" val="20004"/>
                    </a:ext>
                  </a:extLst>
                </a:gridCol>
              </a:tblGrid>
              <a:tr h="482247">
                <a:tc gridSpan="5">
                  <a:txBody>
                    <a:bodyPr/>
                    <a:lstStyle/>
                    <a:p>
                      <a:pPr algn="ctr" fontAlgn="b"/>
                      <a:r>
                        <a:rPr lang="en-US" sz="2000" b="1" i="0" u="none" strike="noStrike" dirty="0">
                          <a:solidFill>
                            <a:srgbClr val="000000"/>
                          </a:solidFill>
                          <a:effectLst/>
                          <a:latin typeface="Calibri"/>
                        </a:rPr>
                        <a:t>Owners' Equity </a:t>
                      </a:r>
                    </a:p>
                    <a:p>
                      <a:pPr algn="ctr" fontAlgn="b"/>
                      <a:r>
                        <a:rPr lang="en-US" sz="2000" b="1" i="0" u="none" strike="noStrike" dirty="0">
                          <a:solidFill>
                            <a:srgbClr val="000000"/>
                          </a:solidFill>
                          <a:effectLst/>
                          <a:latin typeface="Calibri"/>
                        </a:rPr>
                        <a:t>(Salaries Expense)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482247">
                <a:tc>
                  <a:txBody>
                    <a:bodyPr/>
                    <a:lstStyle/>
                    <a:p>
                      <a:pPr algn="l" fontAlgn="b"/>
                      <a:r>
                        <a:rPr lang="en-US" sz="2000" b="0" i="0" u="none" strike="noStrike" dirty="0">
                          <a:solidFill>
                            <a:srgbClr val="000000"/>
                          </a:solidFill>
                          <a:effectLst/>
                          <a:latin typeface="Calibri"/>
                        </a:rPr>
                        <a:t>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r>
                        <a:rPr lang="en-US" sz="2000" b="1" i="0" u="none" strike="noStrike" dirty="0">
                          <a:solidFill>
                            <a:srgbClr val="00B0F0"/>
                          </a:solidFill>
                          <a:effectLst/>
                          <a:latin typeface="Calibri"/>
                        </a:rPr>
                        <a:t>5,000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l" fontAlgn="b"/>
                      <a:r>
                        <a:rPr lang="en-US" sz="2000" b="1" i="0" u="none" strike="noStrike" dirty="0">
                          <a:solidFill>
                            <a:srgbClr val="00B0F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endParaRPr lang="en-US" sz="2000" b="1" i="0" u="none" strike="noStrike" dirty="0">
                        <a:solidFill>
                          <a:srgbClr val="00B0F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82247">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extLst>
                  <a:ext uri="{0D108BD9-81ED-4DB2-BD59-A6C34878D82A}">
                    <a16:rowId xmlns="" xmlns:a16="http://schemas.microsoft.com/office/drawing/2014/main" val="10002"/>
                  </a:ext>
                </a:extLst>
              </a:tr>
            </a:tbl>
          </a:graphicData>
        </a:graphic>
      </p:graphicFrame>
      <p:sp>
        <p:nvSpPr>
          <p:cNvPr id="31" name="TextBox 30"/>
          <p:cNvSpPr txBox="1"/>
          <p:nvPr/>
        </p:nvSpPr>
        <p:spPr>
          <a:xfrm>
            <a:off x="741902" y="1263721"/>
            <a:ext cx="8187396" cy="914400"/>
          </a:xfrm>
          <a:prstGeom prst="rect">
            <a:avLst/>
          </a:prstGeom>
          <a:noFill/>
          <a:ln w="19050">
            <a:noFill/>
          </a:ln>
          <a:effectLst/>
        </p:spPr>
        <p:txBody>
          <a:bodyPr wrap="square" rtlCol="0">
            <a:spAutoFit/>
          </a:bodyPr>
          <a:lstStyle/>
          <a:p>
            <a:endParaRPr lang="en-US" dirty="0"/>
          </a:p>
        </p:txBody>
      </p:sp>
      <p:sp>
        <p:nvSpPr>
          <p:cNvPr id="32" name="Rectangle 31"/>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lvl="0" indent="-514350" fontAlgn="auto">
              <a:spcBef>
                <a:spcPct val="20000"/>
              </a:spcBef>
              <a:spcAft>
                <a:spcPts val="0"/>
              </a:spcAft>
              <a:buFont typeface="+mj-lt"/>
              <a:buAutoNum type="arabicPeriod" startAt="5"/>
            </a:pPr>
            <a:r>
              <a:rPr lang="en-IN" sz="2600" b="1" dirty="0">
                <a:solidFill>
                  <a:schemeClr val="tx1"/>
                </a:solidFill>
              </a:rPr>
              <a:t>Salaries of </a:t>
            </a:r>
            <a:r>
              <a:rPr lang="en-IN" sz="2600" b="1" dirty="0">
                <a:solidFill>
                  <a:srgbClr val="00B0F0"/>
                </a:solidFill>
              </a:rPr>
              <a:t>$5,000 </a:t>
            </a:r>
            <a:r>
              <a:rPr lang="en-IN" sz="2600" b="1" dirty="0">
                <a:solidFill>
                  <a:schemeClr val="tx1"/>
                </a:solidFill>
              </a:rPr>
              <a:t>were paid to employees.</a:t>
            </a:r>
            <a:endParaRPr lang="en-US" sz="2600" b="1" dirty="0">
              <a:solidFill>
                <a:schemeClr val="tx1"/>
              </a:solidFill>
            </a:endParaRPr>
          </a:p>
        </p:txBody>
      </p:sp>
      <p:grpSp>
        <p:nvGrpSpPr>
          <p:cNvPr id="3" name="Group 2"/>
          <p:cNvGrpSpPr/>
          <p:nvPr/>
        </p:nvGrpSpPr>
        <p:grpSpPr>
          <a:xfrm>
            <a:off x="888408" y="3571657"/>
            <a:ext cx="4121565" cy="400110"/>
            <a:chOff x="923473" y="3702672"/>
            <a:chExt cx="4121565" cy="400110"/>
          </a:xfrm>
        </p:grpSpPr>
        <p:sp>
          <p:nvSpPr>
            <p:cNvPr id="8" name="Rectangle 7"/>
            <p:cNvSpPr/>
            <p:nvPr/>
          </p:nvSpPr>
          <p:spPr>
            <a:xfrm>
              <a:off x="923473" y="3702672"/>
              <a:ext cx="1027845" cy="400110"/>
            </a:xfrm>
            <a:prstGeom prst="rect">
              <a:avLst/>
            </a:prstGeom>
          </p:spPr>
          <p:txBody>
            <a:bodyPr wrap="none">
              <a:spAutoFit/>
            </a:bodyPr>
            <a:lstStyle/>
            <a:p>
              <a:pPr algn="r"/>
              <a:r>
                <a:rPr lang="en-US" sz="2000" dirty="0">
                  <a:latin typeface="+mn-lt"/>
                  <a:cs typeface="Arial" panose="020B0604020202020204" pitchFamily="34" charset="0"/>
                </a:rPr>
                <a:t>103,000</a:t>
              </a:r>
            </a:p>
          </p:txBody>
        </p:sp>
        <p:sp>
          <p:nvSpPr>
            <p:cNvPr id="10" name="Rectangle 9"/>
            <p:cNvSpPr/>
            <p:nvPr/>
          </p:nvSpPr>
          <p:spPr>
            <a:xfrm>
              <a:off x="4147035" y="3702672"/>
              <a:ext cx="898003" cy="400110"/>
            </a:xfrm>
            <a:prstGeom prst="rect">
              <a:avLst/>
            </a:prstGeom>
          </p:spPr>
          <p:txBody>
            <a:bodyPr wrap="none">
              <a:spAutoFit/>
            </a:bodyPr>
            <a:lstStyle/>
            <a:p>
              <a:pPr algn="r"/>
              <a:r>
                <a:rPr lang="en-US" sz="2000" dirty="0">
                  <a:latin typeface="+mn-lt"/>
                  <a:cs typeface="Arial" panose="020B0604020202020204" pitchFamily="34" charset="0"/>
                </a:rPr>
                <a:t>60,000</a:t>
              </a:r>
            </a:p>
          </p:txBody>
        </p:sp>
        <p:sp>
          <p:nvSpPr>
            <p:cNvPr id="11" name="Rectangle 10"/>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50" name="Rectangle 49"/>
            <p:cNvSpPr/>
            <p:nvPr/>
          </p:nvSpPr>
          <p:spPr>
            <a:xfrm>
              <a:off x="2577665" y="3702672"/>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27" name="Rectangle 26"/>
            <p:cNvSpPr/>
            <p:nvPr/>
          </p:nvSpPr>
          <p:spPr>
            <a:xfrm>
              <a:off x="350404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sp>
        <p:nvSpPr>
          <p:cNvPr id="30"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Tree>
    <p:extLst>
      <p:ext uri="{BB962C8B-B14F-4D97-AF65-F5344CB8AC3E}">
        <p14:creationId xmlns:p14="http://schemas.microsoft.com/office/powerpoint/2010/main" val="3229181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972577232"/>
              </p:ext>
            </p:extLst>
          </p:nvPr>
        </p:nvGraphicFramePr>
        <p:xfrm>
          <a:off x="913611" y="2205654"/>
          <a:ext cx="8077990" cy="4390569"/>
        </p:xfrm>
        <a:graphic>
          <a:graphicData uri="http://schemas.openxmlformats.org/drawingml/2006/table">
            <a:tbl>
              <a:tblPr/>
              <a:tblGrid>
                <a:gridCol w="994033">
                  <a:extLst>
                    <a:ext uri="{9D8B030D-6E8A-4147-A177-3AD203B41FA5}">
                      <a16:colId xmlns="" xmlns:a16="http://schemas.microsoft.com/office/drawing/2014/main" val="20000"/>
                    </a:ext>
                  </a:extLst>
                </a:gridCol>
                <a:gridCol w="194236">
                  <a:extLst>
                    <a:ext uri="{9D8B030D-6E8A-4147-A177-3AD203B41FA5}">
                      <a16:colId xmlns="" xmlns:a16="http://schemas.microsoft.com/office/drawing/2014/main" val="20001"/>
                    </a:ext>
                  </a:extLst>
                </a:gridCol>
                <a:gridCol w="239940">
                  <a:extLst>
                    <a:ext uri="{9D8B030D-6E8A-4147-A177-3AD203B41FA5}">
                      <a16:colId xmlns="" xmlns:a16="http://schemas.microsoft.com/office/drawing/2014/main" val="20002"/>
                    </a:ext>
                  </a:extLst>
                </a:gridCol>
                <a:gridCol w="1119714">
                  <a:extLst>
                    <a:ext uri="{9D8B030D-6E8A-4147-A177-3AD203B41FA5}">
                      <a16:colId xmlns="" xmlns:a16="http://schemas.microsoft.com/office/drawing/2014/main" val="20003"/>
                    </a:ext>
                  </a:extLst>
                </a:gridCol>
                <a:gridCol w="253823">
                  <a:extLst>
                    <a:ext uri="{9D8B030D-6E8A-4147-A177-3AD203B41FA5}">
                      <a16:colId xmlns="" xmlns:a16="http://schemas.microsoft.com/office/drawing/2014/main" val="20004"/>
                    </a:ext>
                  </a:extLst>
                </a:gridCol>
                <a:gridCol w="258821">
                  <a:extLst>
                    <a:ext uri="{9D8B030D-6E8A-4147-A177-3AD203B41FA5}">
                      <a16:colId xmlns="" xmlns:a16="http://schemas.microsoft.com/office/drawing/2014/main" val="20005"/>
                    </a:ext>
                  </a:extLst>
                </a:gridCol>
                <a:gridCol w="1085437">
                  <a:extLst>
                    <a:ext uri="{9D8B030D-6E8A-4147-A177-3AD203B41FA5}">
                      <a16:colId xmlns="" xmlns:a16="http://schemas.microsoft.com/office/drawing/2014/main" val="20006"/>
                    </a:ext>
                  </a:extLst>
                </a:gridCol>
                <a:gridCol w="228514">
                  <a:extLst>
                    <a:ext uri="{9D8B030D-6E8A-4147-A177-3AD203B41FA5}">
                      <a16:colId xmlns="" xmlns:a16="http://schemas.microsoft.com/office/drawing/2014/main" val="20007"/>
                    </a:ext>
                  </a:extLst>
                </a:gridCol>
                <a:gridCol w="258981">
                  <a:extLst>
                    <a:ext uri="{9D8B030D-6E8A-4147-A177-3AD203B41FA5}">
                      <a16:colId xmlns="" xmlns:a16="http://schemas.microsoft.com/office/drawing/2014/main" val="20008"/>
                    </a:ext>
                  </a:extLst>
                </a:gridCol>
                <a:gridCol w="1706233">
                  <a:extLst>
                    <a:ext uri="{9D8B030D-6E8A-4147-A177-3AD203B41FA5}">
                      <a16:colId xmlns="" xmlns:a16="http://schemas.microsoft.com/office/drawing/2014/main" val="20009"/>
                    </a:ext>
                  </a:extLst>
                </a:gridCol>
                <a:gridCol w="1738258">
                  <a:extLst>
                    <a:ext uri="{9D8B030D-6E8A-4147-A177-3AD203B41FA5}">
                      <a16:colId xmlns="" xmlns:a16="http://schemas.microsoft.com/office/drawing/2014/main" val="20010"/>
                    </a:ext>
                  </a:extLst>
                </a:gridCol>
              </a:tblGrid>
              <a:tr h="321129">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chemeClr val="tx1"/>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chemeClr val="tx1"/>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chemeClr val="tx1"/>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chemeClr val="tx1"/>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chemeClr val="tx1"/>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365127"/>
            <a:ext cx="7886700" cy="742432"/>
          </a:xfrm>
        </p:spPr>
        <p:txBody>
          <a:bodyPr>
            <a:normAutofit/>
          </a:bodyPr>
          <a:lstStyle/>
          <a:p>
            <a:r>
              <a:rPr lang="en-US" dirty="0"/>
              <a:t>Transaction 6</a:t>
            </a:r>
          </a:p>
        </p:txBody>
      </p:sp>
      <p:grpSp>
        <p:nvGrpSpPr>
          <p:cNvPr id="14" name="Group 13"/>
          <p:cNvGrpSpPr/>
          <p:nvPr/>
        </p:nvGrpSpPr>
        <p:grpSpPr>
          <a:xfrm>
            <a:off x="1016091" y="5179793"/>
            <a:ext cx="4041105" cy="700951"/>
            <a:chOff x="1006770" y="5042855"/>
            <a:chExt cx="4041105" cy="700951"/>
          </a:xfrm>
        </p:grpSpPr>
        <p:sp>
          <p:nvSpPr>
            <p:cNvPr id="30" name="Rectangle 29"/>
            <p:cNvSpPr/>
            <p:nvPr/>
          </p:nvSpPr>
          <p:spPr>
            <a:xfrm>
              <a:off x="204989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nvGrpSpPr>
            <p:cNvPr id="6" name="Group 5"/>
            <p:cNvGrpSpPr/>
            <p:nvPr/>
          </p:nvGrpSpPr>
          <p:grpSpPr>
            <a:xfrm>
              <a:off x="1006770" y="5042855"/>
              <a:ext cx="4041105" cy="700951"/>
              <a:chOff x="1006770" y="5042855"/>
              <a:chExt cx="4041105" cy="700951"/>
            </a:xfrm>
          </p:grpSpPr>
          <p:sp>
            <p:nvSpPr>
              <p:cNvPr id="26" name="Rectangle 25"/>
              <p:cNvSpPr/>
              <p:nvPr/>
            </p:nvSpPr>
            <p:spPr>
              <a:xfrm>
                <a:off x="1298575" y="5042855"/>
                <a:ext cx="6527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a:t>
                </a:r>
              </a:p>
            </p:txBody>
          </p:sp>
          <p:sp>
            <p:nvSpPr>
              <p:cNvPr id="27" name="Rectangle 26"/>
              <p:cNvSpPr/>
              <p:nvPr/>
            </p:nvSpPr>
            <p:spPr>
              <a:xfrm>
                <a:off x="1053315" y="5343696"/>
                <a:ext cx="898003" cy="400110"/>
              </a:xfrm>
              <a:prstGeom prst="rect">
                <a:avLst/>
              </a:prstGeom>
            </p:spPr>
            <p:txBody>
              <a:bodyPr wrap="none">
                <a:spAutoFit/>
              </a:bodyPr>
              <a:lstStyle/>
              <a:p>
                <a:pPr algn="r"/>
                <a:r>
                  <a:rPr lang="en-US" sz="2000" b="1" dirty="0">
                    <a:latin typeface="+mn-lt"/>
                    <a:cs typeface="Arial" panose="020B0604020202020204" pitchFamily="34" charset="0"/>
                  </a:rPr>
                  <a:t>97,500</a:t>
                </a:r>
              </a:p>
            </p:txBody>
          </p:sp>
          <p:sp>
            <p:nvSpPr>
              <p:cNvPr id="29" name="Rectangle 28"/>
              <p:cNvSpPr/>
              <p:nvPr/>
            </p:nvSpPr>
            <p:spPr>
              <a:xfrm>
                <a:off x="4147035" y="5343696"/>
                <a:ext cx="898003" cy="400110"/>
              </a:xfrm>
              <a:prstGeom prst="rect">
                <a:avLst/>
              </a:prstGeom>
            </p:spPr>
            <p:txBody>
              <a:bodyPr wrap="none">
                <a:spAutoFit/>
              </a:bodyPr>
              <a:lstStyle/>
              <a:p>
                <a:pPr algn="r"/>
                <a:r>
                  <a:rPr lang="en-US" sz="2000" b="1" dirty="0">
                    <a:latin typeface="+mn-lt"/>
                    <a:cs typeface="Arial" panose="020B0604020202020204" pitchFamily="34" charset="0"/>
                  </a:rPr>
                  <a:t>54,500</a:t>
                </a:r>
              </a:p>
            </p:txBody>
          </p:sp>
          <p:cxnSp>
            <p:nvCxnSpPr>
              <p:cNvPr id="31" name="Straight Connector 30"/>
              <p:cNvCxnSpPr/>
              <p:nvPr/>
            </p:nvCxnSpPr>
            <p:spPr>
              <a:xfrm>
                <a:off x="1006770"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50219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9096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2557719" y="5343696"/>
                <a:ext cx="898003" cy="400110"/>
              </a:xfrm>
              <a:prstGeom prst="rect">
                <a:avLst/>
              </a:prstGeom>
            </p:spPr>
            <p:txBody>
              <a:bodyPr wrap="none">
                <a:spAutoFit/>
              </a:bodyPr>
              <a:lstStyle/>
              <a:p>
                <a:pPr algn="r"/>
                <a:r>
                  <a:rPr lang="en-US" sz="2000" b="1" dirty="0">
                    <a:latin typeface="+mn-lt"/>
                    <a:cs typeface="Arial" panose="020B0604020202020204" pitchFamily="34" charset="0"/>
                  </a:rPr>
                  <a:t>43,000</a:t>
                </a:r>
              </a:p>
            </p:txBody>
          </p:sp>
          <p:sp>
            <p:nvSpPr>
              <p:cNvPr id="37" name="Rectangle 36"/>
              <p:cNvSpPr/>
              <p:nvPr/>
            </p:nvSpPr>
            <p:spPr>
              <a:xfrm>
                <a:off x="350404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sp>
            <p:nvSpPr>
              <p:cNvPr id="53" name="Rectangle 52"/>
              <p:cNvSpPr/>
              <p:nvPr/>
            </p:nvSpPr>
            <p:spPr>
              <a:xfrm>
                <a:off x="4395132" y="5042855"/>
                <a:ext cx="652743"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-500</a:t>
                </a:r>
              </a:p>
            </p:txBody>
          </p:sp>
        </p:grpSp>
      </p:grpSp>
      <p:graphicFrame>
        <p:nvGraphicFramePr>
          <p:cNvPr id="4" name="Table 3"/>
          <p:cNvGraphicFramePr>
            <a:graphicFrameLocks noGrp="1"/>
          </p:cNvGraphicFramePr>
          <p:nvPr>
            <p:extLst>
              <p:ext uri="{D42A27DB-BD31-4B8C-83A1-F6EECF244321}">
                <p14:modId xmlns:p14="http://schemas.microsoft.com/office/powerpoint/2010/main" val="1865951343"/>
              </p:ext>
            </p:extLst>
          </p:nvPr>
        </p:nvGraphicFramePr>
        <p:xfrm>
          <a:off x="5619528" y="3775564"/>
          <a:ext cx="3001230" cy="1000125"/>
        </p:xfrm>
        <a:graphic>
          <a:graphicData uri="http://schemas.openxmlformats.org/drawingml/2006/table">
            <a:tbl>
              <a:tblPr/>
              <a:tblGrid>
                <a:gridCol w="531049">
                  <a:extLst>
                    <a:ext uri="{9D8B030D-6E8A-4147-A177-3AD203B41FA5}">
                      <a16:colId xmlns="" xmlns:a16="http://schemas.microsoft.com/office/drawing/2014/main" val="20000"/>
                    </a:ext>
                  </a:extLst>
                </a:gridCol>
                <a:gridCol w="740250">
                  <a:extLst>
                    <a:ext uri="{9D8B030D-6E8A-4147-A177-3AD203B41FA5}">
                      <a16:colId xmlns="" xmlns:a16="http://schemas.microsoft.com/office/drawing/2014/main" val="20001"/>
                    </a:ext>
                  </a:extLst>
                </a:gridCol>
                <a:gridCol w="241386">
                  <a:extLst>
                    <a:ext uri="{9D8B030D-6E8A-4147-A177-3AD203B41FA5}">
                      <a16:colId xmlns="" xmlns:a16="http://schemas.microsoft.com/office/drawing/2014/main" val="20002"/>
                    </a:ext>
                  </a:extLst>
                </a:gridCol>
                <a:gridCol w="852896">
                  <a:extLst>
                    <a:ext uri="{9D8B030D-6E8A-4147-A177-3AD203B41FA5}">
                      <a16:colId xmlns="" xmlns:a16="http://schemas.microsoft.com/office/drawing/2014/main" val="20003"/>
                    </a:ext>
                  </a:extLst>
                </a:gridCol>
                <a:gridCol w="635649">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Supplies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3,000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500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530604110"/>
              </p:ext>
            </p:extLst>
          </p:nvPr>
        </p:nvGraphicFramePr>
        <p:xfrm>
          <a:off x="5536380" y="4963803"/>
          <a:ext cx="3084378" cy="1285875"/>
        </p:xfrm>
        <a:graphic>
          <a:graphicData uri="http://schemas.openxmlformats.org/drawingml/2006/table">
            <a:tbl>
              <a:tblPr/>
              <a:tblGrid>
                <a:gridCol w="603562">
                  <a:extLst>
                    <a:ext uri="{9D8B030D-6E8A-4147-A177-3AD203B41FA5}">
                      <a16:colId xmlns="" xmlns:a16="http://schemas.microsoft.com/office/drawing/2014/main" val="20000"/>
                    </a:ext>
                  </a:extLst>
                </a:gridCol>
                <a:gridCol w="743437">
                  <a:extLst>
                    <a:ext uri="{9D8B030D-6E8A-4147-A177-3AD203B41FA5}">
                      <a16:colId xmlns="" xmlns:a16="http://schemas.microsoft.com/office/drawing/2014/main" val="20001"/>
                    </a:ext>
                  </a:extLst>
                </a:gridCol>
                <a:gridCol w="242425">
                  <a:extLst>
                    <a:ext uri="{9D8B030D-6E8A-4147-A177-3AD203B41FA5}">
                      <a16:colId xmlns="" xmlns:a16="http://schemas.microsoft.com/office/drawing/2014/main" val="20002"/>
                    </a:ext>
                  </a:extLst>
                </a:gridCol>
                <a:gridCol w="856568">
                  <a:extLst>
                    <a:ext uri="{9D8B030D-6E8A-4147-A177-3AD203B41FA5}">
                      <a16:colId xmlns="" xmlns:a16="http://schemas.microsoft.com/office/drawing/2014/main" val="20003"/>
                    </a:ext>
                  </a:extLst>
                </a:gridCol>
                <a:gridCol w="638386">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Owners' Equity</a:t>
                      </a:r>
                    </a:p>
                    <a:p>
                      <a:pPr algn="ctr" fontAlgn="b"/>
                      <a:r>
                        <a:rPr lang="en-US" sz="2000" b="1" i="0" u="none" strike="noStrike" dirty="0">
                          <a:solidFill>
                            <a:srgbClr val="000000"/>
                          </a:solidFill>
                          <a:effectLst/>
                          <a:latin typeface="Calibri"/>
                        </a:rPr>
                        <a:t> (Supplies Expense)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r>
                        <a:rPr lang="en-US" sz="2000" b="1" i="0" u="none" strike="noStrike" dirty="0">
                          <a:solidFill>
                            <a:srgbClr val="00B0F0"/>
                          </a:solidFill>
                          <a:effectLst/>
                          <a:latin typeface="Calibri"/>
                        </a:rPr>
                        <a:t>500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AB0"/>
                    </a:solidFill>
                  </a:tcPr>
                </a:tc>
                <a:tc>
                  <a:txBody>
                    <a:bodyPr/>
                    <a:lstStyle/>
                    <a:p>
                      <a:pPr algn="r" fontAlgn="b"/>
                      <a:endParaRPr lang="en-US" sz="2000" b="0" i="0" u="none" strike="noStrike" dirty="0">
                        <a:solidFill>
                          <a:srgbClr val="000000"/>
                        </a:solidFill>
                        <a:effectLst/>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B0"/>
                    </a:solidFill>
                  </a:tcPr>
                </a:tc>
                <a:extLst>
                  <a:ext uri="{0D108BD9-81ED-4DB2-BD59-A6C34878D82A}">
                    <a16:rowId xmlns="" xmlns:a16="http://schemas.microsoft.com/office/drawing/2014/main" val="10002"/>
                  </a:ext>
                </a:extLst>
              </a:tr>
            </a:tbl>
          </a:graphicData>
        </a:graphic>
      </p:graphicFrame>
      <p:sp>
        <p:nvSpPr>
          <p:cNvPr id="41" name="TextBox 40"/>
          <p:cNvSpPr txBox="1"/>
          <p:nvPr/>
        </p:nvSpPr>
        <p:spPr>
          <a:xfrm>
            <a:off x="731025" y="1281184"/>
            <a:ext cx="8187396" cy="914400"/>
          </a:xfrm>
          <a:prstGeom prst="rect">
            <a:avLst/>
          </a:prstGeom>
          <a:noFill/>
          <a:ln w="19050">
            <a:noFill/>
          </a:ln>
          <a:effectLst/>
        </p:spPr>
        <p:txBody>
          <a:bodyPr wrap="square" rtlCol="0">
            <a:spAutoFit/>
          </a:bodyPr>
          <a:lstStyle/>
          <a:p>
            <a:endParaRPr lang="en-US" dirty="0"/>
          </a:p>
        </p:txBody>
      </p:sp>
      <p:sp>
        <p:nvSpPr>
          <p:cNvPr id="42" name="Rectangle 41"/>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lvl="0" indent="-514350" fontAlgn="auto">
              <a:spcBef>
                <a:spcPct val="20000"/>
              </a:spcBef>
              <a:spcAft>
                <a:spcPts val="0"/>
              </a:spcAft>
              <a:buClr>
                <a:schemeClr val="tx1"/>
              </a:buClr>
              <a:buFont typeface="+mj-lt"/>
              <a:buAutoNum type="arabicPeriod" startAt="6"/>
            </a:pPr>
            <a:r>
              <a:rPr lang="en-IN" sz="2600" b="1" dirty="0">
                <a:solidFill>
                  <a:srgbClr val="00B0F0"/>
                </a:solidFill>
              </a:rPr>
              <a:t>$500 </a:t>
            </a:r>
            <a:r>
              <a:rPr lang="en-IN" sz="2600" b="1" dirty="0">
                <a:solidFill>
                  <a:schemeClr val="tx1"/>
                </a:solidFill>
              </a:rPr>
              <a:t>of supplies were used.</a:t>
            </a:r>
            <a:endParaRPr lang="en-US" sz="2600" b="1" dirty="0">
              <a:solidFill>
                <a:schemeClr val="tx1"/>
              </a:solidFill>
            </a:endParaRPr>
          </a:p>
        </p:txBody>
      </p:sp>
      <p:grpSp>
        <p:nvGrpSpPr>
          <p:cNvPr id="38" name="Group 37"/>
          <p:cNvGrpSpPr/>
          <p:nvPr/>
        </p:nvGrpSpPr>
        <p:grpSpPr>
          <a:xfrm>
            <a:off x="902839" y="3635157"/>
            <a:ext cx="4121565" cy="400110"/>
            <a:chOff x="923473" y="3702672"/>
            <a:chExt cx="4121565" cy="400110"/>
          </a:xfrm>
        </p:grpSpPr>
        <p:sp>
          <p:nvSpPr>
            <p:cNvPr id="39" name="Rectangle 38"/>
            <p:cNvSpPr/>
            <p:nvPr/>
          </p:nvSpPr>
          <p:spPr>
            <a:xfrm>
              <a:off x="923473" y="3702672"/>
              <a:ext cx="1027845" cy="400110"/>
            </a:xfrm>
            <a:prstGeom prst="rect">
              <a:avLst/>
            </a:prstGeom>
          </p:spPr>
          <p:txBody>
            <a:bodyPr wrap="none">
              <a:spAutoFit/>
            </a:bodyPr>
            <a:lstStyle/>
            <a:p>
              <a:pPr algn="r"/>
              <a:r>
                <a:rPr lang="en-US" sz="2000" dirty="0">
                  <a:latin typeface="+mn-lt"/>
                  <a:cs typeface="Arial" panose="020B0604020202020204" pitchFamily="34" charset="0"/>
                </a:rPr>
                <a:t>103,000</a:t>
              </a:r>
            </a:p>
          </p:txBody>
        </p:sp>
        <p:sp>
          <p:nvSpPr>
            <p:cNvPr id="40" name="Rectangle 39"/>
            <p:cNvSpPr/>
            <p:nvPr/>
          </p:nvSpPr>
          <p:spPr>
            <a:xfrm>
              <a:off x="4147035" y="3702672"/>
              <a:ext cx="898003" cy="400110"/>
            </a:xfrm>
            <a:prstGeom prst="rect">
              <a:avLst/>
            </a:prstGeom>
          </p:spPr>
          <p:txBody>
            <a:bodyPr wrap="none">
              <a:spAutoFit/>
            </a:bodyPr>
            <a:lstStyle/>
            <a:p>
              <a:pPr algn="r"/>
              <a:r>
                <a:rPr lang="en-US" sz="2000" dirty="0">
                  <a:latin typeface="+mn-lt"/>
                  <a:cs typeface="Arial" panose="020B0604020202020204" pitchFamily="34" charset="0"/>
                </a:rPr>
                <a:t>60,000</a:t>
              </a:r>
            </a:p>
          </p:txBody>
        </p:sp>
        <p:sp>
          <p:nvSpPr>
            <p:cNvPr id="43" name="Rectangle 42"/>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44" name="Rectangle 43"/>
            <p:cNvSpPr/>
            <p:nvPr/>
          </p:nvSpPr>
          <p:spPr>
            <a:xfrm>
              <a:off x="2577665" y="3702672"/>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45" name="Rectangle 44"/>
            <p:cNvSpPr/>
            <p:nvPr/>
          </p:nvSpPr>
          <p:spPr>
            <a:xfrm>
              <a:off x="350404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sp>
        <p:nvSpPr>
          <p:cNvPr id="4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grpSp>
        <p:nvGrpSpPr>
          <p:cNvPr id="18" name="Group 17"/>
          <p:cNvGrpSpPr/>
          <p:nvPr/>
        </p:nvGrpSpPr>
        <p:grpSpPr>
          <a:xfrm>
            <a:off x="1005214" y="4200884"/>
            <a:ext cx="4038269" cy="700951"/>
            <a:chOff x="731025" y="3475334"/>
            <a:chExt cx="4038269" cy="700951"/>
          </a:xfrm>
        </p:grpSpPr>
        <p:grpSp>
          <p:nvGrpSpPr>
            <p:cNvPr id="3" name="Group 2"/>
            <p:cNvGrpSpPr/>
            <p:nvPr/>
          </p:nvGrpSpPr>
          <p:grpSpPr>
            <a:xfrm>
              <a:off x="731025" y="3475334"/>
              <a:ext cx="4038269" cy="700951"/>
              <a:chOff x="1006770" y="4219167"/>
              <a:chExt cx="4038269" cy="700951"/>
            </a:xfrm>
          </p:grpSpPr>
          <p:sp>
            <p:nvSpPr>
              <p:cNvPr id="16" name="Rectangle 15"/>
              <p:cNvSpPr/>
              <p:nvPr/>
            </p:nvSpPr>
            <p:spPr>
              <a:xfrm>
                <a:off x="1104612" y="4219167"/>
                <a:ext cx="846706" cy="400110"/>
              </a:xfrm>
              <a:prstGeom prst="rect">
                <a:avLst/>
              </a:prstGeom>
            </p:spPr>
            <p:txBody>
              <a:bodyPr wrap="none">
                <a:spAutoFit/>
              </a:bodyPr>
              <a:lstStyle/>
              <a:p>
                <a:pPr algn="r"/>
                <a:r>
                  <a:rPr lang="en-US" sz="2000" dirty="0">
                    <a:latin typeface="+mn-lt"/>
                    <a:cs typeface="Arial" panose="020B0604020202020204" pitchFamily="34" charset="0"/>
                  </a:rPr>
                  <a:t>-5,000</a:t>
                </a:r>
              </a:p>
            </p:txBody>
          </p:sp>
          <p:sp>
            <p:nvSpPr>
              <p:cNvPr id="17" name="Rectangle 16"/>
              <p:cNvSpPr/>
              <p:nvPr/>
            </p:nvSpPr>
            <p:spPr>
              <a:xfrm>
                <a:off x="1053315" y="4520008"/>
                <a:ext cx="898003" cy="400110"/>
              </a:xfrm>
              <a:prstGeom prst="rect">
                <a:avLst/>
              </a:prstGeom>
            </p:spPr>
            <p:txBody>
              <a:bodyPr wrap="none">
                <a:spAutoFit/>
              </a:bodyPr>
              <a:lstStyle/>
              <a:p>
                <a:pPr algn="r"/>
                <a:r>
                  <a:rPr lang="en-US" sz="2000" dirty="0">
                    <a:latin typeface="+mn-lt"/>
                    <a:cs typeface="Arial" panose="020B0604020202020204" pitchFamily="34" charset="0"/>
                  </a:rPr>
                  <a:t>98,000</a:t>
                </a:r>
              </a:p>
            </p:txBody>
          </p:sp>
          <p:sp>
            <p:nvSpPr>
              <p:cNvPr id="19" name="Rectangle 18"/>
              <p:cNvSpPr/>
              <p:nvPr/>
            </p:nvSpPr>
            <p:spPr>
              <a:xfrm>
                <a:off x="4147035" y="4520008"/>
                <a:ext cx="898003" cy="400110"/>
              </a:xfrm>
              <a:prstGeom prst="rect">
                <a:avLst/>
              </a:prstGeom>
            </p:spPr>
            <p:txBody>
              <a:bodyPr wrap="none">
                <a:spAutoFit/>
              </a:bodyPr>
              <a:lstStyle/>
              <a:p>
                <a:pPr algn="r"/>
                <a:r>
                  <a:rPr lang="en-US" sz="2000" dirty="0">
                    <a:latin typeface="+mn-lt"/>
                    <a:cs typeface="Arial" panose="020B0604020202020204" pitchFamily="34" charset="0"/>
                  </a:rPr>
                  <a:t>55,000</a:t>
                </a:r>
              </a:p>
            </p:txBody>
          </p:sp>
          <p:cxnSp>
            <p:nvCxnSpPr>
              <p:cNvPr id="21" name="Straight Connector 20"/>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2557719" y="4520008"/>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36" name="Rectangle 35"/>
              <p:cNvSpPr/>
              <p:nvPr/>
            </p:nvSpPr>
            <p:spPr>
              <a:xfrm>
                <a:off x="350404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52" name="Rectangle 51"/>
              <p:cNvSpPr/>
              <p:nvPr/>
            </p:nvSpPr>
            <p:spPr>
              <a:xfrm>
                <a:off x="4198332" y="4219167"/>
                <a:ext cx="846707" cy="400110"/>
              </a:xfrm>
              <a:prstGeom prst="rect">
                <a:avLst/>
              </a:prstGeom>
            </p:spPr>
            <p:txBody>
              <a:bodyPr wrap="none">
                <a:spAutoFit/>
              </a:bodyPr>
              <a:lstStyle/>
              <a:p>
                <a:pPr algn="r"/>
                <a:r>
                  <a:rPr lang="en-US" sz="2000" dirty="0">
                    <a:latin typeface="+mn-lt"/>
                    <a:cs typeface="Arial" panose="020B0604020202020204" pitchFamily="34" charset="0"/>
                  </a:rPr>
                  <a:t>-5,000</a:t>
                </a:r>
              </a:p>
            </p:txBody>
          </p:sp>
        </p:grpSp>
        <p:sp>
          <p:nvSpPr>
            <p:cNvPr id="47" name="Rectangle 46"/>
            <p:cNvSpPr/>
            <p:nvPr/>
          </p:nvSpPr>
          <p:spPr>
            <a:xfrm>
              <a:off x="1781974" y="3605724"/>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spTree>
    <p:extLst>
      <p:ext uri="{BB962C8B-B14F-4D97-AF65-F5344CB8AC3E}">
        <p14:creationId xmlns:p14="http://schemas.microsoft.com/office/powerpoint/2010/main" val="18628906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008947057"/>
              </p:ext>
            </p:extLst>
          </p:nvPr>
        </p:nvGraphicFramePr>
        <p:xfrm>
          <a:off x="943934" y="2208636"/>
          <a:ext cx="8060366" cy="4390569"/>
        </p:xfrm>
        <a:graphic>
          <a:graphicData uri="http://schemas.openxmlformats.org/drawingml/2006/table">
            <a:tbl>
              <a:tblPr/>
              <a:tblGrid>
                <a:gridCol w="991864">
                  <a:extLst>
                    <a:ext uri="{9D8B030D-6E8A-4147-A177-3AD203B41FA5}">
                      <a16:colId xmlns="" xmlns:a16="http://schemas.microsoft.com/office/drawing/2014/main" val="20000"/>
                    </a:ext>
                  </a:extLst>
                </a:gridCol>
                <a:gridCol w="193813">
                  <a:extLst>
                    <a:ext uri="{9D8B030D-6E8A-4147-A177-3AD203B41FA5}">
                      <a16:colId xmlns="" xmlns:a16="http://schemas.microsoft.com/office/drawing/2014/main" val="20001"/>
                    </a:ext>
                  </a:extLst>
                </a:gridCol>
                <a:gridCol w="239416">
                  <a:extLst>
                    <a:ext uri="{9D8B030D-6E8A-4147-A177-3AD203B41FA5}">
                      <a16:colId xmlns="" xmlns:a16="http://schemas.microsoft.com/office/drawing/2014/main" val="20002"/>
                    </a:ext>
                  </a:extLst>
                </a:gridCol>
                <a:gridCol w="1117272">
                  <a:extLst>
                    <a:ext uri="{9D8B030D-6E8A-4147-A177-3AD203B41FA5}">
                      <a16:colId xmlns="" xmlns:a16="http://schemas.microsoft.com/office/drawing/2014/main" val="20003"/>
                    </a:ext>
                  </a:extLst>
                </a:gridCol>
                <a:gridCol w="253269">
                  <a:extLst>
                    <a:ext uri="{9D8B030D-6E8A-4147-A177-3AD203B41FA5}">
                      <a16:colId xmlns="" xmlns:a16="http://schemas.microsoft.com/office/drawing/2014/main" val="20004"/>
                    </a:ext>
                  </a:extLst>
                </a:gridCol>
                <a:gridCol w="258256">
                  <a:extLst>
                    <a:ext uri="{9D8B030D-6E8A-4147-A177-3AD203B41FA5}">
                      <a16:colId xmlns="" xmlns:a16="http://schemas.microsoft.com/office/drawing/2014/main" val="20005"/>
                    </a:ext>
                  </a:extLst>
                </a:gridCol>
                <a:gridCol w="1083069">
                  <a:extLst>
                    <a:ext uri="{9D8B030D-6E8A-4147-A177-3AD203B41FA5}">
                      <a16:colId xmlns="" xmlns:a16="http://schemas.microsoft.com/office/drawing/2014/main" val="20006"/>
                    </a:ext>
                  </a:extLst>
                </a:gridCol>
                <a:gridCol w="228015">
                  <a:extLst>
                    <a:ext uri="{9D8B030D-6E8A-4147-A177-3AD203B41FA5}">
                      <a16:colId xmlns="" xmlns:a16="http://schemas.microsoft.com/office/drawing/2014/main" val="20007"/>
                    </a:ext>
                  </a:extLst>
                </a:gridCol>
                <a:gridCol w="258416">
                  <a:extLst>
                    <a:ext uri="{9D8B030D-6E8A-4147-A177-3AD203B41FA5}">
                      <a16:colId xmlns="" xmlns:a16="http://schemas.microsoft.com/office/drawing/2014/main" val="20008"/>
                    </a:ext>
                  </a:extLst>
                </a:gridCol>
                <a:gridCol w="1702511">
                  <a:extLst>
                    <a:ext uri="{9D8B030D-6E8A-4147-A177-3AD203B41FA5}">
                      <a16:colId xmlns="" xmlns:a16="http://schemas.microsoft.com/office/drawing/2014/main" val="20009"/>
                    </a:ext>
                  </a:extLst>
                </a:gridCol>
                <a:gridCol w="1734465">
                  <a:extLst>
                    <a:ext uri="{9D8B030D-6E8A-4147-A177-3AD203B41FA5}">
                      <a16:colId xmlns="" xmlns:a16="http://schemas.microsoft.com/office/drawing/2014/main" val="20010"/>
                    </a:ext>
                  </a:extLst>
                </a:gridCol>
              </a:tblGrid>
              <a:tr h="321129">
                <a:tc gridSpan="8">
                  <a:txBody>
                    <a:bodyPr/>
                    <a:lstStyle/>
                    <a:p>
                      <a:pPr algn="ctr" fontAlgn="ctr"/>
                      <a:r>
                        <a:rPr lang="en-US" sz="2000" b="1" i="0" u="none" strike="noStrike" dirty="0">
                          <a:solidFill>
                            <a:srgbClr val="000000"/>
                          </a:solidFill>
                          <a:effectLst/>
                          <a:latin typeface="Calibri"/>
                        </a:rPr>
                        <a:t>Accounting Equation</a:t>
                      </a:r>
                    </a:p>
                  </a:txBody>
                  <a:tcPr marL="8915" marR="8915" marT="8920" marB="0" anchor="ctr">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300" b="0"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w="12700" cap="flat" cmpd="sng" algn="ctr">
                      <a:solidFill>
                        <a:srgbClr val="F79646"/>
                      </a:solidFill>
                      <a:prstDash val="solid"/>
                      <a:round/>
                      <a:headEnd type="none" w="med" len="med"/>
                      <a:tailEnd type="none" w="med" len="med"/>
                    </a:lnT>
                    <a:lnB>
                      <a:noFill/>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0"/>
                  </a:ext>
                </a:extLst>
              </a:tr>
              <a:tr h="499533">
                <a:tc gridSpan="2">
                  <a:txBody>
                    <a:bodyPr/>
                    <a:lstStyle/>
                    <a:p>
                      <a:pPr algn="ctr" fontAlgn="b"/>
                      <a:r>
                        <a:rPr lang="en-US" sz="2000" b="1" i="0" u="none" strike="noStrike" dirty="0">
                          <a:solidFill>
                            <a:srgbClr val="C00000"/>
                          </a:solidFill>
                          <a:effectLst/>
                          <a:latin typeface="Calibri"/>
                        </a:rPr>
                        <a:t>Assets</a:t>
                      </a:r>
                    </a:p>
                  </a:txBody>
                  <a:tcPr marL="8915" marR="8915" marT="8920" marB="0" anchor="b">
                    <a:lnL w="12700" cap="flat" cmpd="sng" algn="ctr">
                      <a:solidFill>
                        <a:srgbClr val="F79646"/>
                      </a:solidFill>
                      <a:prstDash val="solid"/>
                      <a:round/>
                      <a:headEnd type="none" w="med" len="med"/>
                      <a:tailEnd type="none" w="med" len="med"/>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Liabilities</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a:txBody>
                    <a:bodyPr/>
                    <a:lstStyle/>
                    <a:p>
                      <a:pPr algn="ctr" fontAlgn="b"/>
                      <a:r>
                        <a:rPr lang="en-US" sz="2000" b="1" i="0" u="none" strike="noStrike" dirty="0">
                          <a:solidFill>
                            <a:srgbClr val="C00000"/>
                          </a:solidFill>
                          <a:effectLst/>
                          <a:latin typeface="Calibri"/>
                        </a:rPr>
                        <a:t>+</a:t>
                      </a:r>
                    </a:p>
                  </a:txBody>
                  <a:tcPr marL="8915" marR="8915" marT="8920" marB="0" anchor="b">
                    <a:lnL>
                      <a:noFill/>
                    </a:lnL>
                    <a:lnR>
                      <a:noFill/>
                    </a:lnR>
                    <a:lnT>
                      <a:noFill/>
                    </a:lnT>
                    <a:lnB>
                      <a:noFill/>
                    </a:lnB>
                    <a:solidFill>
                      <a:srgbClr val="FFFAB0"/>
                    </a:solidFill>
                  </a:tcPr>
                </a:tc>
                <a:tc gridSpan="2">
                  <a:txBody>
                    <a:bodyPr/>
                    <a:lstStyle/>
                    <a:p>
                      <a:pPr algn="ctr" fontAlgn="b"/>
                      <a:r>
                        <a:rPr lang="en-US" sz="2000" b="1" i="0" u="none" strike="noStrike" dirty="0">
                          <a:solidFill>
                            <a:srgbClr val="C00000"/>
                          </a:solidFill>
                          <a:effectLst/>
                          <a:latin typeface="Calibri"/>
                        </a:rPr>
                        <a:t>Owners' Equity</a:t>
                      </a:r>
                    </a:p>
                  </a:txBody>
                  <a:tcPr marL="8915" marR="8915" marT="8920" marB="0" anchor="b">
                    <a:lnL>
                      <a:noFill/>
                    </a:lnL>
                    <a:lnR>
                      <a:noFill/>
                    </a:lnR>
                    <a:lnT>
                      <a:noFill/>
                    </a:lnT>
                    <a:lnB>
                      <a:noFill/>
                    </a:lnB>
                    <a:solidFill>
                      <a:srgbClr val="FFFAB0"/>
                    </a:solidFill>
                  </a:tcPr>
                </a:tc>
                <a:tc hMerge="1">
                  <a:txBody>
                    <a:bodyPr/>
                    <a:lstStyle/>
                    <a:p>
                      <a:pPr algn="l" fontAlgn="b"/>
                      <a:endParaRPr lang="en-US" sz="1500" b="1" i="0" u="none" strike="noStrike" dirty="0">
                        <a:solidFill>
                          <a:srgbClr val="000000"/>
                        </a:solidFill>
                        <a:effectLst/>
                        <a:latin typeface="Calibri"/>
                      </a:endParaRPr>
                    </a:p>
                  </a:txBody>
                  <a:tcPr marL="8920" marR="8920" marT="8920" marB="0" anchor="b">
                    <a:lnL>
                      <a:noFill/>
                    </a:lnL>
                    <a:lnR>
                      <a:noFill/>
                    </a:lnR>
                    <a:lnT>
                      <a:noFill/>
                    </a:lnT>
                    <a:lnB>
                      <a:noFill/>
                    </a:lnB>
                  </a:tcPr>
                </a:tc>
                <a:tc gridSpan="3">
                  <a:txBody>
                    <a:bodyPr/>
                    <a:lstStyle/>
                    <a:p>
                      <a:pPr algn="ctr" fontAlgn="b"/>
                      <a:r>
                        <a:rPr lang="en-US" sz="2000" b="1" i="0" u="none" strike="noStrike" dirty="0">
                          <a:solidFill>
                            <a:srgbClr val="000000"/>
                          </a:solidFill>
                          <a:effectLst/>
                          <a:latin typeface="Calibri"/>
                        </a:rPr>
                        <a:t>Account Entry</a:t>
                      </a:r>
                    </a:p>
                  </a:txBody>
                  <a:tcPr marL="8915" marR="8915" marT="8920" marB="0" anchor="b">
                    <a:lnL>
                      <a:noFill/>
                    </a:lnL>
                    <a:lnR w="12700" cap="flat" cmpd="sng" algn="ctr">
                      <a:solidFill>
                        <a:srgbClr val="F79646"/>
                      </a:solidFill>
                      <a:prstDash val="solid"/>
                      <a:round/>
                      <a:headEnd type="none" w="med" len="med"/>
                      <a:tailEnd type="none" w="med" len="med"/>
                    </a:lnR>
                    <a:lnT>
                      <a:noFill/>
                    </a:lnT>
                    <a:lnB>
                      <a:noFill/>
                    </a:lnB>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223006">
                <a:tc>
                  <a:txBody>
                    <a:bodyPr/>
                    <a:lstStyle/>
                    <a:p>
                      <a:pPr algn="l" fontAlgn="b"/>
                      <a:endParaRPr lang="en-US" sz="2000" b="0" i="0" u="none" strike="noStrike" dirty="0">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a:noFill/>
                    </a:lnR>
                    <a:lnT>
                      <a:noFill/>
                    </a:lnT>
                    <a:lnB w="3175" cap="flat" cmpd="sng" algn="ctr">
                      <a:noFill/>
                      <a:prstDash val="solid"/>
                      <a:round/>
                      <a:headEnd type="none" w="med" len="med"/>
                      <a:tailEnd type="none" w="med" len="med"/>
                    </a:lnB>
                    <a:solidFill>
                      <a:srgbClr val="FFFAB0"/>
                    </a:solidFill>
                  </a:tcPr>
                </a:tc>
                <a:tc>
                  <a:txBody>
                    <a:bodyPr/>
                    <a:lstStyle/>
                    <a:p>
                      <a:pPr algn="l" fontAlgn="b"/>
                      <a:endParaRPr lang="en-US" sz="2000" b="0" i="0" u="none" strike="noStrike" dirty="0">
                        <a:solidFill>
                          <a:srgbClr val="000000"/>
                        </a:solidFill>
                        <a:effectLst/>
                        <a:latin typeface="Calibri"/>
                      </a:endParaRPr>
                    </a:p>
                  </a:txBody>
                  <a:tcPr marL="8915" marR="8915" marT="8920" marB="0" anchor="b">
                    <a:lnL>
                      <a:noFill/>
                    </a:lnL>
                    <a:lnR w="12700" cap="flat" cmpd="sng" algn="ctr">
                      <a:solidFill>
                        <a:srgbClr val="F79646"/>
                      </a:solidFill>
                      <a:prstDash val="solid"/>
                      <a:round/>
                      <a:headEnd type="none" w="med" len="med"/>
                      <a:tailEnd type="none" w="med" len="med"/>
                    </a:lnR>
                    <a:lnT>
                      <a:noFill/>
                    </a:lnT>
                    <a:lnB w="3175"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23006">
                <a:tc>
                  <a:txBody>
                    <a:bodyPr/>
                    <a:lstStyle/>
                    <a:p>
                      <a:pPr algn="r"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3006">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12700" cap="flat" cmpd="sng" algn="ctr">
                      <a:solidFill>
                        <a:srgbClr val="F79646"/>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ln>
                          <a:solidFill>
                            <a:schemeClr val="bg1">
                              <a:lumMod val="95000"/>
                            </a:schemeClr>
                          </a:solidFill>
                        </a:ln>
                        <a:solidFill>
                          <a:srgbClr val="000000"/>
                        </a:solidFill>
                        <a:effectLst/>
                        <a:latin typeface="Calibri"/>
                      </a:endParaRPr>
                    </a:p>
                  </a:txBody>
                  <a:tcPr marL="8915" marR="8915" marT="8920" marB="0" anchor="b">
                    <a:lnL w="3175"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317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2" name="Title 1"/>
          <p:cNvSpPr>
            <a:spLocks noGrp="1"/>
          </p:cNvSpPr>
          <p:nvPr>
            <p:ph type="title"/>
          </p:nvPr>
        </p:nvSpPr>
        <p:spPr>
          <a:xfrm>
            <a:off x="628650" y="365127"/>
            <a:ext cx="7886700" cy="742432"/>
          </a:xfrm>
        </p:spPr>
        <p:txBody>
          <a:bodyPr>
            <a:normAutofit/>
          </a:bodyPr>
          <a:lstStyle/>
          <a:p>
            <a:r>
              <a:rPr lang="en-US" dirty="0"/>
              <a:t>Transaction 7</a:t>
            </a:r>
          </a:p>
        </p:txBody>
      </p:sp>
      <p:grpSp>
        <p:nvGrpSpPr>
          <p:cNvPr id="14" name="Group 13"/>
          <p:cNvGrpSpPr/>
          <p:nvPr/>
        </p:nvGrpSpPr>
        <p:grpSpPr>
          <a:xfrm>
            <a:off x="987946" y="5796870"/>
            <a:ext cx="4038268" cy="710476"/>
            <a:chOff x="1006770" y="5872893"/>
            <a:chExt cx="4038268" cy="710476"/>
          </a:xfrm>
        </p:grpSpPr>
        <p:sp>
          <p:nvSpPr>
            <p:cNvPr id="38" name="Rectangle 37"/>
            <p:cNvSpPr/>
            <p:nvPr/>
          </p:nvSpPr>
          <p:spPr>
            <a:xfrm>
              <a:off x="1104612" y="5872893"/>
              <a:ext cx="846706"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-1,000</a:t>
              </a:r>
            </a:p>
          </p:txBody>
        </p:sp>
        <p:sp>
          <p:nvSpPr>
            <p:cNvPr id="54" name="Rectangle 53"/>
            <p:cNvSpPr/>
            <p:nvPr/>
          </p:nvSpPr>
          <p:spPr>
            <a:xfrm>
              <a:off x="2603313" y="5872893"/>
              <a:ext cx="846706" cy="400110"/>
            </a:xfrm>
            <a:prstGeom prst="rect">
              <a:avLst/>
            </a:prstGeom>
          </p:spPr>
          <p:txBody>
            <a:bodyPr wrap="none">
              <a:spAutoFit/>
            </a:bodyPr>
            <a:lstStyle/>
            <a:p>
              <a:pPr algn="r"/>
              <a:r>
                <a:rPr lang="en-US" sz="2000" b="1" dirty="0">
                  <a:solidFill>
                    <a:srgbClr val="00B0F0"/>
                  </a:solidFill>
                  <a:latin typeface="+mn-lt"/>
                  <a:cs typeface="Arial" panose="020B0604020202020204" pitchFamily="34" charset="0"/>
                </a:rPr>
                <a:t>-1,000</a:t>
              </a:r>
            </a:p>
          </p:txBody>
        </p:sp>
        <p:grpSp>
          <p:nvGrpSpPr>
            <p:cNvPr id="6" name="Group 5"/>
            <p:cNvGrpSpPr/>
            <p:nvPr/>
          </p:nvGrpSpPr>
          <p:grpSpPr>
            <a:xfrm>
              <a:off x="1006770" y="6173734"/>
              <a:ext cx="4038268" cy="409635"/>
              <a:chOff x="1006770" y="6173734"/>
              <a:chExt cx="4038268" cy="409635"/>
            </a:xfrm>
          </p:grpSpPr>
          <p:sp>
            <p:nvSpPr>
              <p:cNvPr id="39" name="Rectangle 38"/>
              <p:cNvSpPr/>
              <p:nvPr/>
            </p:nvSpPr>
            <p:spPr>
              <a:xfrm>
                <a:off x="1053315" y="6173734"/>
                <a:ext cx="898003" cy="400110"/>
              </a:xfrm>
              <a:prstGeom prst="rect">
                <a:avLst/>
              </a:prstGeom>
            </p:spPr>
            <p:txBody>
              <a:bodyPr wrap="none">
                <a:spAutoFit/>
              </a:bodyPr>
              <a:lstStyle/>
              <a:p>
                <a:pPr algn="r"/>
                <a:r>
                  <a:rPr lang="en-US" sz="2000" b="1" dirty="0">
                    <a:latin typeface="+mn-lt"/>
                    <a:cs typeface="Arial" panose="020B0604020202020204" pitchFamily="34" charset="0"/>
                  </a:rPr>
                  <a:t>96,500</a:t>
                </a:r>
              </a:p>
            </p:txBody>
          </p:sp>
          <p:sp>
            <p:nvSpPr>
              <p:cNvPr id="41" name="Rectangle 40"/>
              <p:cNvSpPr/>
              <p:nvPr/>
            </p:nvSpPr>
            <p:spPr>
              <a:xfrm>
                <a:off x="4147035" y="6173734"/>
                <a:ext cx="898003" cy="400110"/>
              </a:xfrm>
              <a:prstGeom prst="rect">
                <a:avLst/>
              </a:prstGeom>
            </p:spPr>
            <p:txBody>
              <a:bodyPr wrap="none">
                <a:spAutoFit/>
              </a:bodyPr>
              <a:lstStyle/>
              <a:p>
                <a:pPr algn="r"/>
                <a:r>
                  <a:rPr lang="en-US" sz="2000" b="1" dirty="0">
                    <a:latin typeface="+mn-lt"/>
                    <a:cs typeface="Arial" panose="020B0604020202020204" pitchFamily="34" charset="0"/>
                  </a:rPr>
                  <a:t>54,500</a:t>
                </a:r>
              </a:p>
            </p:txBody>
          </p:sp>
          <p:sp>
            <p:nvSpPr>
              <p:cNvPr id="42" name="Rectangle 41"/>
              <p:cNvSpPr/>
              <p:nvPr/>
            </p:nvSpPr>
            <p:spPr>
              <a:xfrm>
                <a:off x="2049892" y="6173734"/>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43" name="Straight Connector 42"/>
              <p:cNvCxnSpPr/>
              <p:nvPr/>
            </p:nvCxnSpPr>
            <p:spPr>
              <a:xfrm>
                <a:off x="1006770"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502195"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090965" y="624040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557719" y="6173734"/>
                <a:ext cx="898003" cy="400110"/>
              </a:xfrm>
              <a:prstGeom prst="rect">
                <a:avLst/>
              </a:prstGeom>
            </p:spPr>
            <p:txBody>
              <a:bodyPr wrap="none">
                <a:spAutoFit/>
              </a:bodyPr>
              <a:lstStyle/>
              <a:p>
                <a:pPr algn="r"/>
                <a:r>
                  <a:rPr lang="en-US" sz="2000" b="1" dirty="0">
                    <a:latin typeface="+mn-lt"/>
                    <a:cs typeface="Arial" panose="020B0604020202020204" pitchFamily="34" charset="0"/>
                  </a:rPr>
                  <a:t>42,000</a:t>
                </a:r>
              </a:p>
            </p:txBody>
          </p:sp>
          <p:sp>
            <p:nvSpPr>
              <p:cNvPr id="48" name="Rectangle 47"/>
              <p:cNvSpPr/>
              <p:nvPr/>
            </p:nvSpPr>
            <p:spPr>
              <a:xfrm>
                <a:off x="3504042" y="6173734"/>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cxnSp>
            <p:nvCxnSpPr>
              <p:cNvPr id="55" name="Straight Connector 54"/>
              <p:cNvCxnSpPr/>
              <p:nvPr/>
            </p:nvCxnSpPr>
            <p:spPr>
              <a:xfrm>
                <a:off x="1006770" y="6539875"/>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2502195" y="6539875"/>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090965" y="6539875"/>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1006770" y="658336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502195" y="658336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4090965" y="6583369"/>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graphicFrame>
        <p:nvGraphicFramePr>
          <p:cNvPr id="4" name="Table 3"/>
          <p:cNvGraphicFramePr>
            <a:graphicFrameLocks noGrp="1"/>
          </p:cNvGraphicFramePr>
          <p:nvPr>
            <p:extLst>
              <p:ext uri="{D42A27DB-BD31-4B8C-83A1-F6EECF244321}">
                <p14:modId xmlns:p14="http://schemas.microsoft.com/office/powerpoint/2010/main" val="4004899494"/>
              </p:ext>
            </p:extLst>
          </p:nvPr>
        </p:nvGraphicFramePr>
        <p:xfrm>
          <a:off x="5472937" y="3692588"/>
          <a:ext cx="3079754" cy="1333500"/>
        </p:xfrm>
        <a:graphic>
          <a:graphicData uri="http://schemas.openxmlformats.org/drawingml/2006/table">
            <a:tbl>
              <a:tblPr/>
              <a:tblGrid>
                <a:gridCol w="544943">
                  <a:extLst>
                    <a:ext uri="{9D8B030D-6E8A-4147-A177-3AD203B41FA5}">
                      <a16:colId xmlns="" xmlns:a16="http://schemas.microsoft.com/office/drawing/2014/main" val="20000"/>
                    </a:ext>
                  </a:extLst>
                </a:gridCol>
                <a:gridCol w="759618">
                  <a:extLst>
                    <a:ext uri="{9D8B030D-6E8A-4147-A177-3AD203B41FA5}">
                      <a16:colId xmlns="" xmlns:a16="http://schemas.microsoft.com/office/drawing/2014/main" val="20001"/>
                    </a:ext>
                  </a:extLst>
                </a:gridCol>
                <a:gridCol w="247702">
                  <a:extLst>
                    <a:ext uri="{9D8B030D-6E8A-4147-A177-3AD203B41FA5}">
                      <a16:colId xmlns="" xmlns:a16="http://schemas.microsoft.com/office/drawing/2014/main" val="20002"/>
                    </a:ext>
                  </a:extLst>
                </a:gridCol>
                <a:gridCol w="875211">
                  <a:extLst>
                    <a:ext uri="{9D8B030D-6E8A-4147-A177-3AD203B41FA5}">
                      <a16:colId xmlns="" xmlns:a16="http://schemas.microsoft.com/office/drawing/2014/main" val="20003"/>
                    </a:ext>
                  </a:extLst>
                </a:gridCol>
                <a:gridCol w="652280">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Cash</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50,000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r>
                        <a:rPr lang="en-US" sz="2000" b="0" i="0" u="none" strike="noStrike" dirty="0">
                          <a:solidFill>
                            <a:srgbClr val="000000"/>
                          </a:solidFill>
                          <a:effectLst/>
                          <a:latin typeface="Calibri"/>
                        </a:rPr>
                        <a:t>2.</a:t>
                      </a:r>
                    </a:p>
                  </a:txBody>
                  <a:tcPr marL="9525" marR="9525" marT="9525" marB="0" anchor="b">
                    <a:lnL>
                      <a:noFill/>
                    </a:lnL>
                    <a:lnR>
                      <a:noFill/>
                    </a:lnR>
                    <a:lnT>
                      <a:noFill/>
                    </a:lnT>
                    <a:lnB>
                      <a:noFill/>
                    </a:lnB>
                  </a:tcPr>
                </a:tc>
                <a:tc>
                  <a:txBody>
                    <a:bodyPr/>
                    <a:lstStyle/>
                    <a:p>
                      <a:pPr algn="r" fontAlgn="b"/>
                      <a:r>
                        <a:rPr lang="en-US" sz="2000" b="0" i="0" u="none" strike="noStrike" dirty="0">
                          <a:solidFill>
                            <a:srgbClr val="000000"/>
                          </a:solidFill>
                          <a:effectLst/>
                          <a:latin typeface="Calibri"/>
                        </a:rPr>
                        <a:t>40,000</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2000" b="1" i="0" u="none" strike="noStrike" dirty="0">
                          <a:solidFill>
                            <a:srgbClr val="00B0F0"/>
                          </a:solidFill>
                          <a:effectLst/>
                          <a:latin typeface="Calibri"/>
                        </a:rPr>
                        <a:t>1,000</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2000" b="0" i="0" u="none" strike="noStrike" dirty="0">
                          <a:solidFill>
                            <a:srgbClr val="000000"/>
                          </a:solidFill>
                          <a:effectLst/>
                          <a:latin typeface="Calibri"/>
                        </a:rPr>
                        <a:t>7.</a:t>
                      </a: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3"/>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201755428"/>
              </p:ext>
            </p:extLst>
          </p:nvPr>
        </p:nvGraphicFramePr>
        <p:xfrm>
          <a:off x="5522200" y="5243552"/>
          <a:ext cx="3086817" cy="1000125"/>
        </p:xfrm>
        <a:graphic>
          <a:graphicData uri="http://schemas.openxmlformats.org/drawingml/2006/table">
            <a:tbl>
              <a:tblPr/>
              <a:tblGrid>
                <a:gridCol w="546193">
                  <a:extLst>
                    <a:ext uri="{9D8B030D-6E8A-4147-A177-3AD203B41FA5}">
                      <a16:colId xmlns="" xmlns:a16="http://schemas.microsoft.com/office/drawing/2014/main" val="20000"/>
                    </a:ext>
                  </a:extLst>
                </a:gridCol>
                <a:gridCol w="761360">
                  <a:extLst>
                    <a:ext uri="{9D8B030D-6E8A-4147-A177-3AD203B41FA5}">
                      <a16:colId xmlns="" xmlns:a16="http://schemas.microsoft.com/office/drawing/2014/main" val="20001"/>
                    </a:ext>
                  </a:extLst>
                </a:gridCol>
                <a:gridCol w="248270">
                  <a:extLst>
                    <a:ext uri="{9D8B030D-6E8A-4147-A177-3AD203B41FA5}">
                      <a16:colId xmlns="" xmlns:a16="http://schemas.microsoft.com/office/drawing/2014/main" val="20002"/>
                    </a:ext>
                  </a:extLst>
                </a:gridCol>
                <a:gridCol w="877218">
                  <a:extLst>
                    <a:ext uri="{9D8B030D-6E8A-4147-A177-3AD203B41FA5}">
                      <a16:colId xmlns="" xmlns:a16="http://schemas.microsoft.com/office/drawing/2014/main" val="20003"/>
                    </a:ext>
                  </a:extLst>
                </a:gridCol>
                <a:gridCol w="653776">
                  <a:extLst>
                    <a:ext uri="{9D8B030D-6E8A-4147-A177-3AD203B41FA5}">
                      <a16:colId xmlns="" xmlns:a16="http://schemas.microsoft.com/office/drawing/2014/main" val="20004"/>
                    </a:ext>
                  </a:extLst>
                </a:gridCol>
              </a:tblGrid>
              <a:tr h="333375">
                <a:tc gridSpan="5">
                  <a:txBody>
                    <a:bodyPr/>
                    <a:lstStyle/>
                    <a:p>
                      <a:pPr algn="ctr" fontAlgn="b"/>
                      <a:r>
                        <a:rPr lang="en-US" sz="2000" b="1" i="0" u="none" strike="noStrike" dirty="0">
                          <a:solidFill>
                            <a:srgbClr val="000000"/>
                          </a:solidFill>
                          <a:effectLst/>
                          <a:latin typeface="Calibri"/>
                        </a:rPr>
                        <a:t>Accounts Payable</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3375">
                <a:tc>
                  <a:txBody>
                    <a:bodyPr/>
                    <a:lstStyle/>
                    <a:p>
                      <a:pPr algn="l" fontAlgn="b"/>
                      <a:r>
                        <a:rPr lang="en-US" sz="2000" b="0" i="0" u="none" strike="noStrike" dirty="0">
                          <a:solidFill>
                            <a:srgbClr val="000000"/>
                          </a:solidFill>
                          <a:effectLst/>
                          <a:latin typeface="Calibri"/>
                        </a:rPr>
                        <a:t>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1" i="0" u="none" strike="noStrike" dirty="0">
                          <a:solidFill>
                            <a:srgbClr val="00B0F0"/>
                          </a:solidFill>
                          <a:effectLst/>
                          <a:latin typeface="Calibri"/>
                        </a:rPr>
                        <a:t>1,000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2000" b="1" i="0" u="none" strike="noStrike" dirty="0">
                          <a:solidFill>
                            <a:srgbClr val="00B0F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3,000</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Calibri"/>
                        </a:rPr>
                        <a:t>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333375">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2000" b="0" i="0" u="none" strike="noStrike" dirty="0">
                        <a:solidFill>
                          <a:srgbClr val="000000"/>
                        </a:solidFill>
                        <a:effectLst/>
                        <a:latin typeface="Calibri"/>
                      </a:endParaRPr>
                    </a:p>
                  </a:txBody>
                  <a:tcPr marL="9525" marR="9525" marT="9525" marB="0" anchor="b">
                    <a:lnL>
                      <a:noFill/>
                    </a:lnL>
                    <a:lnR>
                      <a:noFill/>
                    </a:lnR>
                    <a:lnT>
                      <a:noFill/>
                    </a:lnT>
                    <a:lnB>
                      <a:noFill/>
                    </a:lnB>
                  </a:tcPr>
                </a:tc>
                <a:extLst>
                  <a:ext uri="{0D108BD9-81ED-4DB2-BD59-A6C34878D82A}">
                    <a16:rowId xmlns="" xmlns:a16="http://schemas.microsoft.com/office/drawing/2014/main" val="10002"/>
                  </a:ext>
                </a:extLst>
              </a:tr>
            </a:tbl>
          </a:graphicData>
        </a:graphic>
      </p:graphicFrame>
      <p:sp>
        <p:nvSpPr>
          <p:cNvPr id="66" name="TextBox 65"/>
          <p:cNvSpPr txBox="1"/>
          <p:nvPr/>
        </p:nvSpPr>
        <p:spPr>
          <a:xfrm>
            <a:off x="731025" y="1281184"/>
            <a:ext cx="8187396" cy="914400"/>
          </a:xfrm>
          <a:prstGeom prst="rect">
            <a:avLst/>
          </a:prstGeom>
          <a:noFill/>
          <a:ln w="19050">
            <a:noFill/>
          </a:ln>
          <a:effectLst/>
        </p:spPr>
        <p:txBody>
          <a:bodyPr wrap="square" rtlCol="0">
            <a:spAutoFit/>
          </a:bodyPr>
          <a:lstStyle/>
          <a:p>
            <a:endParaRPr lang="en-US" dirty="0"/>
          </a:p>
        </p:txBody>
      </p:sp>
      <p:sp>
        <p:nvSpPr>
          <p:cNvPr id="67" name="Rectangle 66"/>
          <p:cNvSpPr/>
          <p:nvPr/>
        </p:nvSpPr>
        <p:spPr>
          <a:xfrm>
            <a:off x="658368" y="1389888"/>
            <a:ext cx="8176519" cy="6877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514350" indent="-514350">
              <a:buClr>
                <a:schemeClr val="tx1"/>
              </a:buClr>
              <a:buFont typeface="+mj-lt"/>
              <a:buAutoNum type="arabicPeriod" startAt="7"/>
            </a:pPr>
            <a:r>
              <a:rPr lang="en-IN" sz="2400" b="1" dirty="0">
                <a:solidFill>
                  <a:srgbClr val="00B0F0"/>
                </a:solidFill>
              </a:rPr>
              <a:t>$1,000 </a:t>
            </a:r>
            <a:r>
              <a:rPr lang="en-IN" sz="2400" b="1" dirty="0">
                <a:solidFill>
                  <a:schemeClr val="tx1"/>
                </a:solidFill>
              </a:rPr>
              <a:t>was paid on account to the supplies vendor.</a:t>
            </a:r>
            <a:endParaRPr lang="en-US" sz="2400" b="1" dirty="0">
              <a:solidFill>
                <a:schemeClr val="tx1"/>
              </a:solidFill>
            </a:endParaRPr>
          </a:p>
        </p:txBody>
      </p:sp>
      <p:sp>
        <p:nvSpPr>
          <p:cNvPr id="61"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grpSp>
        <p:nvGrpSpPr>
          <p:cNvPr id="62" name="Group 61"/>
          <p:cNvGrpSpPr/>
          <p:nvPr/>
        </p:nvGrpSpPr>
        <p:grpSpPr>
          <a:xfrm>
            <a:off x="888408" y="3608027"/>
            <a:ext cx="4121565" cy="400110"/>
            <a:chOff x="923473" y="3702672"/>
            <a:chExt cx="4121565" cy="400110"/>
          </a:xfrm>
        </p:grpSpPr>
        <p:sp>
          <p:nvSpPr>
            <p:cNvPr id="63" name="Rectangle 62"/>
            <p:cNvSpPr/>
            <p:nvPr/>
          </p:nvSpPr>
          <p:spPr>
            <a:xfrm>
              <a:off x="923473" y="3702672"/>
              <a:ext cx="1027845" cy="400110"/>
            </a:xfrm>
            <a:prstGeom prst="rect">
              <a:avLst/>
            </a:prstGeom>
          </p:spPr>
          <p:txBody>
            <a:bodyPr wrap="none">
              <a:spAutoFit/>
            </a:bodyPr>
            <a:lstStyle/>
            <a:p>
              <a:pPr algn="r"/>
              <a:r>
                <a:rPr lang="en-US" sz="2000" dirty="0">
                  <a:latin typeface="+mn-lt"/>
                  <a:cs typeface="Arial" panose="020B0604020202020204" pitchFamily="34" charset="0"/>
                </a:rPr>
                <a:t>103,000</a:t>
              </a:r>
            </a:p>
          </p:txBody>
        </p:sp>
        <p:sp>
          <p:nvSpPr>
            <p:cNvPr id="64" name="Rectangle 63"/>
            <p:cNvSpPr/>
            <p:nvPr/>
          </p:nvSpPr>
          <p:spPr>
            <a:xfrm>
              <a:off x="4147035" y="3702672"/>
              <a:ext cx="898003" cy="400110"/>
            </a:xfrm>
            <a:prstGeom prst="rect">
              <a:avLst/>
            </a:prstGeom>
          </p:spPr>
          <p:txBody>
            <a:bodyPr wrap="none">
              <a:spAutoFit/>
            </a:bodyPr>
            <a:lstStyle/>
            <a:p>
              <a:pPr algn="r"/>
              <a:r>
                <a:rPr lang="en-US" sz="2000" dirty="0">
                  <a:latin typeface="+mn-lt"/>
                  <a:cs typeface="Arial" panose="020B0604020202020204" pitchFamily="34" charset="0"/>
                </a:rPr>
                <a:t>60,000</a:t>
              </a:r>
            </a:p>
          </p:txBody>
        </p:sp>
        <p:sp>
          <p:nvSpPr>
            <p:cNvPr id="65" name="Rectangle 64"/>
            <p:cNvSpPr/>
            <p:nvPr/>
          </p:nvSpPr>
          <p:spPr>
            <a:xfrm>
              <a:off x="204989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68" name="Rectangle 67"/>
            <p:cNvSpPr/>
            <p:nvPr/>
          </p:nvSpPr>
          <p:spPr>
            <a:xfrm>
              <a:off x="2577665" y="3702672"/>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69" name="Rectangle 68"/>
            <p:cNvSpPr/>
            <p:nvPr/>
          </p:nvSpPr>
          <p:spPr>
            <a:xfrm>
              <a:off x="3504042" y="3702672"/>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3" name="Group 2"/>
          <p:cNvGrpSpPr/>
          <p:nvPr/>
        </p:nvGrpSpPr>
        <p:grpSpPr>
          <a:xfrm>
            <a:off x="987946" y="4103080"/>
            <a:ext cx="4038269" cy="700951"/>
            <a:chOff x="731025" y="3475334"/>
            <a:chExt cx="4038269" cy="700951"/>
          </a:xfrm>
        </p:grpSpPr>
        <p:grpSp>
          <p:nvGrpSpPr>
            <p:cNvPr id="70" name="Group 69"/>
            <p:cNvGrpSpPr/>
            <p:nvPr/>
          </p:nvGrpSpPr>
          <p:grpSpPr>
            <a:xfrm>
              <a:off x="731025" y="3475334"/>
              <a:ext cx="4038269" cy="700951"/>
              <a:chOff x="1006770" y="4219167"/>
              <a:chExt cx="4038269" cy="700951"/>
            </a:xfrm>
          </p:grpSpPr>
          <p:sp>
            <p:nvSpPr>
              <p:cNvPr id="71" name="Rectangle 70"/>
              <p:cNvSpPr/>
              <p:nvPr/>
            </p:nvSpPr>
            <p:spPr>
              <a:xfrm>
                <a:off x="1104612" y="4219167"/>
                <a:ext cx="846706" cy="400110"/>
              </a:xfrm>
              <a:prstGeom prst="rect">
                <a:avLst/>
              </a:prstGeom>
            </p:spPr>
            <p:txBody>
              <a:bodyPr wrap="none">
                <a:spAutoFit/>
              </a:bodyPr>
              <a:lstStyle/>
              <a:p>
                <a:pPr algn="r"/>
                <a:r>
                  <a:rPr lang="en-US" sz="2000" dirty="0">
                    <a:latin typeface="+mn-lt"/>
                    <a:cs typeface="Arial" panose="020B0604020202020204" pitchFamily="34" charset="0"/>
                  </a:rPr>
                  <a:t>-5,000</a:t>
                </a:r>
              </a:p>
            </p:txBody>
          </p:sp>
          <p:sp>
            <p:nvSpPr>
              <p:cNvPr id="72" name="Rectangle 71"/>
              <p:cNvSpPr/>
              <p:nvPr/>
            </p:nvSpPr>
            <p:spPr>
              <a:xfrm>
                <a:off x="1053315" y="4520008"/>
                <a:ext cx="898003" cy="400110"/>
              </a:xfrm>
              <a:prstGeom prst="rect">
                <a:avLst/>
              </a:prstGeom>
            </p:spPr>
            <p:txBody>
              <a:bodyPr wrap="none">
                <a:spAutoFit/>
              </a:bodyPr>
              <a:lstStyle/>
              <a:p>
                <a:pPr algn="r"/>
                <a:r>
                  <a:rPr lang="en-US" sz="2000" dirty="0">
                    <a:latin typeface="+mn-lt"/>
                    <a:cs typeface="Arial" panose="020B0604020202020204" pitchFamily="34" charset="0"/>
                  </a:rPr>
                  <a:t>98,000</a:t>
                </a:r>
              </a:p>
            </p:txBody>
          </p:sp>
          <p:sp>
            <p:nvSpPr>
              <p:cNvPr id="73" name="Rectangle 72"/>
              <p:cNvSpPr/>
              <p:nvPr/>
            </p:nvSpPr>
            <p:spPr>
              <a:xfrm>
                <a:off x="4147035" y="4520008"/>
                <a:ext cx="898003" cy="400110"/>
              </a:xfrm>
              <a:prstGeom prst="rect">
                <a:avLst/>
              </a:prstGeom>
            </p:spPr>
            <p:txBody>
              <a:bodyPr wrap="none">
                <a:spAutoFit/>
              </a:bodyPr>
              <a:lstStyle/>
              <a:p>
                <a:pPr algn="r"/>
                <a:r>
                  <a:rPr lang="en-US" sz="2000" dirty="0">
                    <a:latin typeface="+mn-lt"/>
                    <a:cs typeface="Arial" panose="020B0604020202020204" pitchFamily="34" charset="0"/>
                  </a:rPr>
                  <a:t>55,000</a:t>
                </a:r>
              </a:p>
            </p:txBody>
          </p:sp>
          <p:cxnSp>
            <p:nvCxnSpPr>
              <p:cNvPr id="74" name="Straight Connector 73"/>
              <p:cNvCxnSpPr/>
              <p:nvPr/>
            </p:nvCxnSpPr>
            <p:spPr>
              <a:xfrm>
                <a:off x="1006770"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250219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090965" y="4586683"/>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a:xfrm>
                <a:off x="2557719" y="4520008"/>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78" name="Rectangle 77"/>
              <p:cNvSpPr/>
              <p:nvPr/>
            </p:nvSpPr>
            <p:spPr>
              <a:xfrm>
                <a:off x="3504042" y="4520008"/>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sp>
            <p:nvSpPr>
              <p:cNvPr id="79" name="Rectangle 78"/>
              <p:cNvSpPr/>
              <p:nvPr/>
            </p:nvSpPr>
            <p:spPr>
              <a:xfrm>
                <a:off x="4198332" y="4219167"/>
                <a:ext cx="846707" cy="400110"/>
              </a:xfrm>
              <a:prstGeom prst="rect">
                <a:avLst/>
              </a:prstGeom>
            </p:spPr>
            <p:txBody>
              <a:bodyPr wrap="none">
                <a:spAutoFit/>
              </a:bodyPr>
              <a:lstStyle/>
              <a:p>
                <a:pPr algn="r"/>
                <a:r>
                  <a:rPr lang="en-US" sz="2000" dirty="0">
                    <a:latin typeface="+mn-lt"/>
                    <a:cs typeface="Arial" panose="020B0604020202020204" pitchFamily="34" charset="0"/>
                  </a:rPr>
                  <a:t>-5,000</a:t>
                </a:r>
              </a:p>
            </p:txBody>
          </p:sp>
        </p:grpSp>
        <p:sp>
          <p:nvSpPr>
            <p:cNvPr id="80" name="Rectangle 79"/>
            <p:cNvSpPr/>
            <p:nvPr/>
          </p:nvSpPr>
          <p:spPr>
            <a:xfrm>
              <a:off x="1752754" y="3625756"/>
              <a:ext cx="312906" cy="400110"/>
            </a:xfrm>
            <a:prstGeom prst="rect">
              <a:avLst/>
            </a:prstGeom>
          </p:spPr>
          <p:txBody>
            <a:bodyPr wrap="none">
              <a:spAutoFit/>
            </a:bodyPr>
            <a:lstStyle/>
            <a:p>
              <a:pPr algn="r"/>
              <a:r>
                <a:rPr lang="en-US" sz="2000" dirty="0">
                  <a:latin typeface="+mn-lt"/>
                  <a:cs typeface="Arial" panose="020B0604020202020204" pitchFamily="34" charset="0"/>
                </a:rPr>
                <a:t>=</a:t>
              </a:r>
            </a:p>
          </p:txBody>
        </p:sp>
      </p:grpSp>
      <p:grpSp>
        <p:nvGrpSpPr>
          <p:cNvPr id="81" name="Group 80"/>
          <p:cNvGrpSpPr/>
          <p:nvPr/>
        </p:nvGrpSpPr>
        <p:grpSpPr>
          <a:xfrm>
            <a:off x="987946" y="4937411"/>
            <a:ext cx="4041105" cy="700951"/>
            <a:chOff x="1006770" y="5042855"/>
            <a:chExt cx="4041105" cy="700951"/>
          </a:xfrm>
        </p:grpSpPr>
        <p:sp>
          <p:nvSpPr>
            <p:cNvPr id="82" name="Rectangle 81"/>
            <p:cNvSpPr/>
            <p:nvPr/>
          </p:nvSpPr>
          <p:spPr>
            <a:xfrm>
              <a:off x="204989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grpSp>
          <p:nvGrpSpPr>
            <p:cNvPr id="83" name="Group 82"/>
            <p:cNvGrpSpPr/>
            <p:nvPr/>
          </p:nvGrpSpPr>
          <p:grpSpPr>
            <a:xfrm>
              <a:off x="1006770" y="5042855"/>
              <a:ext cx="4041105" cy="700951"/>
              <a:chOff x="1006770" y="5042855"/>
              <a:chExt cx="4041105" cy="700951"/>
            </a:xfrm>
          </p:grpSpPr>
          <p:sp>
            <p:nvSpPr>
              <p:cNvPr id="84" name="Rectangle 83"/>
              <p:cNvSpPr/>
              <p:nvPr/>
            </p:nvSpPr>
            <p:spPr>
              <a:xfrm>
                <a:off x="1298575" y="5042855"/>
                <a:ext cx="652743" cy="400110"/>
              </a:xfrm>
              <a:prstGeom prst="rect">
                <a:avLst/>
              </a:prstGeom>
            </p:spPr>
            <p:txBody>
              <a:bodyPr wrap="none">
                <a:spAutoFit/>
              </a:bodyPr>
              <a:lstStyle/>
              <a:p>
                <a:pPr algn="r"/>
                <a:r>
                  <a:rPr lang="en-US" sz="2000" dirty="0">
                    <a:latin typeface="+mn-lt"/>
                    <a:cs typeface="Arial" panose="020B0604020202020204" pitchFamily="34" charset="0"/>
                  </a:rPr>
                  <a:t>-500</a:t>
                </a:r>
              </a:p>
            </p:txBody>
          </p:sp>
          <p:sp>
            <p:nvSpPr>
              <p:cNvPr id="85" name="Rectangle 84"/>
              <p:cNvSpPr/>
              <p:nvPr/>
            </p:nvSpPr>
            <p:spPr>
              <a:xfrm>
                <a:off x="1053315" y="5343696"/>
                <a:ext cx="898003" cy="400110"/>
              </a:xfrm>
              <a:prstGeom prst="rect">
                <a:avLst/>
              </a:prstGeom>
            </p:spPr>
            <p:txBody>
              <a:bodyPr wrap="none">
                <a:spAutoFit/>
              </a:bodyPr>
              <a:lstStyle/>
              <a:p>
                <a:pPr algn="r"/>
                <a:r>
                  <a:rPr lang="en-US" sz="2000" dirty="0">
                    <a:latin typeface="+mn-lt"/>
                    <a:cs typeface="Arial" panose="020B0604020202020204" pitchFamily="34" charset="0"/>
                  </a:rPr>
                  <a:t>97,500</a:t>
                </a:r>
              </a:p>
            </p:txBody>
          </p:sp>
          <p:sp>
            <p:nvSpPr>
              <p:cNvPr id="86" name="Rectangle 85"/>
              <p:cNvSpPr/>
              <p:nvPr/>
            </p:nvSpPr>
            <p:spPr>
              <a:xfrm>
                <a:off x="4147035" y="5343696"/>
                <a:ext cx="898003" cy="400110"/>
              </a:xfrm>
              <a:prstGeom prst="rect">
                <a:avLst/>
              </a:prstGeom>
            </p:spPr>
            <p:txBody>
              <a:bodyPr wrap="none">
                <a:spAutoFit/>
              </a:bodyPr>
              <a:lstStyle/>
              <a:p>
                <a:pPr algn="r"/>
                <a:r>
                  <a:rPr lang="en-US" sz="2000" dirty="0">
                    <a:latin typeface="+mn-lt"/>
                    <a:cs typeface="Arial" panose="020B0604020202020204" pitchFamily="34" charset="0"/>
                  </a:rPr>
                  <a:t>54,500</a:t>
                </a:r>
              </a:p>
            </p:txBody>
          </p:sp>
          <p:cxnSp>
            <p:nvCxnSpPr>
              <p:cNvPr id="87" name="Straight Connector 86"/>
              <p:cNvCxnSpPr/>
              <p:nvPr/>
            </p:nvCxnSpPr>
            <p:spPr>
              <a:xfrm>
                <a:off x="1006770"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50219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4090965" y="5410371"/>
                <a:ext cx="87187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Rectangle 89"/>
              <p:cNvSpPr/>
              <p:nvPr/>
            </p:nvSpPr>
            <p:spPr>
              <a:xfrm>
                <a:off x="2557719" y="5343696"/>
                <a:ext cx="898003" cy="400110"/>
              </a:xfrm>
              <a:prstGeom prst="rect">
                <a:avLst/>
              </a:prstGeom>
            </p:spPr>
            <p:txBody>
              <a:bodyPr wrap="none">
                <a:spAutoFit/>
              </a:bodyPr>
              <a:lstStyle/>
              <a:p>
                <a:pPr algn="r"/>
                <a:r>
                  <a:rPr lang="en-US" sz="2000" dirty="0">
                    <a:latin typeface="+mn-lt"/>
                    <a:cs typeface="Arial" panose="020B0604020202020204" pitchFamily="34" charset="0"/>
                  </a:rPr>
                  <a:t>43,000</a:t>
                </a:r>
              </a:p>
            </p:txBody>
          </p:sp>
          <p:sp>
            <p:nvSpPr>
              <p:cNvPr id="91" name="Rectangle 90"/>
              <p:cNvSpPr/>
              <p:nvPr/>
            </p:nvSpPr>
            <p:spPr>
              <a:xfrm>
                <a:off x="3504042" y="5343696"/>
                <a:ext cx="312906" cy="400110"/>
              </a:xfrm>
              <a:prstGeom prst="rect">
                <a:avLst/>
              </a:prstGeom>
            </p:spPr>
            <p:txBody>
              <a:bodyPr wrap="none">
                <a:spAutoFit/>
              </a:bodyPr>
              <a:lstStyle/>
              <a:p>
                <a:pPr algn="r"/>
                <a:r>
                  <a:rPr lang="en-US" sz="2000" b="1" dirty="0">
                    <a:latin typeface="+mn-lt"/>
                    <a:cs typeface="Arial" panose="020B0604020202020204" pitchFamily="34" charset="0"/>
                  </a:rPr>
                  <a:t>+</a:t>
                </a:r>
              </a:p>
            </p:txBody>
          </p:sp>
          <p:sp>
            <p:nvSpPr>
              <p:cNvPr id="92" name="Rectangle 91"/>
              <p:cNvSpPr/>
              <p:nvPr/>
            </p:nvSpPr>
            <p:spPr>
              <a:xfrm>
                <a:off x="4395132" y="5042855"/>
                <a:ext cx="652743" cy="400110"/>
              </a:xfrm>
              <a:prstGeom prst="rect">
                <a:avLst/>
              </a:prstGeom>
            </p:spPr>
            <p:txBody>
              <a:bodyPr wrap="none">
                <a:spAutoFit/>
              </a:bodyPr>
              <a:lstStyle/>
              <a:p>
                <a:pPr algn="r"/>
                <a:r>
                  <a:rPr lang="en-US" sz="2000" dirty="0">
                    <a:latin typeface="+mn-lt"/>
                    <a:cs typeface="Arial" panose="020B0604020202020204" pitchFamily="34" charset="0"/>
                  </a:rPr>
                  <a:t>-500</a:t>
                </a:r>
              </a:p>
            </p:txBody>
          </p:sp>
        </p:grpSp>
      </p:grpSp>
    </p:spTree>
    <p:extLst>
      <p:ext uri="{BB962C8B-B14F-4D97-AF65-F5344CB8AC3E}">
        <p14:creationId xmlns:p14="http://schemas.microsoft.com/office/powerpoint/2010/main" val="18628906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smtClean="0"/>
              <a:t>Step 3: Record the Transaction in a Journal</a:t>
            </a:r>
            <a:endParaRPr lang="en-US" dirty="0"/>
          </a:p>
        </p:txBody>
      </p:sp>
      <p:sp>
        <p:nvSpPr>
          <p:cNvPr id="3" name="Content Placeholder 2"/>
          <p:cNvSpPr>
            <a:spLocks noGrp="1"/>
          </p:cNvSpPr>
          <p:nvPr>
            <p:ph idx="1"/>
          </p:nvPr>
        </p:nvSpPr>
        <p:spPr>
          <a:xfrm>
            <a:off x="761999" y="1349376"/>
            <a:ext cx="8013600" cy="5057775"/>
          </a:xfrm>
        </p:spPr>
        <p:txBody>
          <a:bodyPr/>
          <a:lstStyle/>
          <a:p>
            <a:pPr marL="0" indent="0">
              <a:buNone/>
            </a:pPr>
            <a:r>
              <a:rPr lang="en-US" sz="2800" b="1" dirty="0">
                <a:solidFill>
                  <a:srgbClr val="CC0000"/>
                </a:solidFill>
              </a:rPr>
              <a:t>Journals:</a:t>
            </a:r>
          </a:p>
          <a:p>
            <a:r>
              <a:rPr lang="en-US" sz="2800" dirty="0" smtClean="0"/>
              <a:t>Provide a chronological </a:t>
            </a:r>
            <a:r>
              <a:rPr lang="en-US" sz="2800" dirty="0"/>
              <a:t>record of all economic events affecting a </a:t>
            </a:r>
            <a:r>
              <a:rPr lang="en-US" sz="2800" dirty="0" smtClean="0"/>
              <a:t>company</a:t>
            </a:r>
          </a:p>
          <a:p>
            <a:r>
              <a:rPr lang="en-US" sz="2800" dirty="0" smtClean="0"/>
              <a:t>Each </a:t>
            </a:r>
            <a:r>
              <a:rPr lang="en-US" sz="2800" dirty="0"/>
              <a:t>entry is expressed </a:t>
            </a:r>
            <a:r>
              <a:rPr lang="en-IN" sz="2800" dirty="0" smtClean="0"/>
              <a:t>in terms of equal debits and credits</a:t>
            </a:r>
          </a:p>
          <a:p>
            <a:pPr>
              <a:lnSpc>
                <a:spcPts val="500"/>
              </a:lnSpc>
            </a:pPr>
            <a:endParaRPr lang="en-IN" dirty="0" smtClean="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LO2-2</a:t>
            </a:r>
            <a:endParaRPr lang="en-IN" dirty="0"/>
          </a:p>
        </p:txBody>
      </p:sp>
      <p:graphicFrame>
        <p:nvGraphicFramePr>
          <p:cNvPr id="5" name="Diagram 4"/>
          <p:cNvGraphicFramePr/>
          <p:nvPr>
            <p:extLst>
              <p:ext uri="{D42A27DB-BD31-4B8C-83A1-F6EECF244321}">
                <p14:modId xmlns:p14="http://schemas.microsoft.com/office/powerpoint/2010/main" val="824083088"/>
              </p:ext>
            </p:extLst>
          </p:nvPr>
        </p:nvGraphicFramePr>
        <p:xfrm>
          <a:off x="687999" y="3746305"/>
          <a:ext cx="8016875" cy="28514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52659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6375" y="1719549"/>
            <a:ext cx="7886700" cy="4637086"/>
          </a:xfrm>
        </p:spPr>
        <p:txBody>
          <a:bodyPr/>
          <a:lstStyle/>
          <a:p>
            <a:pPr marL="0" indent="0">
              <a:buNone/>
            </a:pPr>
            <a:r>
              <a:rPr lang="en-US" sz="2800" b="1" dirty="0">
                <a:solidFill>
                  <a:srgbClr val="C00000"/>
                </a:solidFill>
              </a:rPr>
              <a:t>Journal:</a:t>
            </a:r>
          </a:p>
          <a:p>
            <a:r>
              <a:rPr lang="en-US" sz="2800" dirty="0"/>
              <a:t>Each entry is expressed </a:t>
            </a:r>
            <a:r>
              <a:rPr lang="en-IN" sz="2800" dirty="0"/>
              <a:t>in terms of equal debits and </a:t>
            </a:r>
            <a:r>
              <a:rPr lang="en-IN" sz="2800" dirty="0" smtClean="0"/>
              <a:t>credits</a:t>
            </a:r>
            <a:endParaRPr lang="en-IN" sz="2800" dirty="0"/>
          </a:p>
          <a:p>
            <a:pPr marL="0" lvl="1" indent="0">
              <a:spcBef>
                <a:spcPts val="1000"/>
              </a:spcBef>
              <a:buNone/>
            </a:pPr>
            <a:r>
              <a:rPr lang="en-IN" sz="2800" b="1" dirty="0">
                <a:solidFill>
                  <a:srgbClr val="C00000"/>
                </a:solidFill>
              </a:rPr>
              <a:t>Example: </a:t>
            </a:r>
          </a:p>
          <a:p>
            <a:pPr marL="0" lvl="1" indent="0">
              <a:spcBef>
                <a:spcPts val="1000"/>
              </a:spcBef>
              <a:buNone/>
            </a:pPr>
            <a:r>
              <a:rPr lang="en-IN" sz="2800" dirty="0"/>
              <a:t>$</a:t>
            </a:r>
            <a:r>
              <a:rPr lang="en-IN" sz="2800" dirty="0">
                <a:solidFill>
                  <a:prstClr val="black"/>
                </a:solidFill>
              </a:rPr>
              <a:t>40,000 borrowed from a bank by signing a note </a:t>
            </a:r>
            <a:r>
              <a:rPr lang="en-IN" sz="2800" dirty="0" smtClean="0">
                <a:solidFill>
                  <a:prstClr val="black"/>
                </a:solidFill>
              </a:rPr>
              <a:t>payable</a:t>
            </a:r>
            <a:endParaRPr lang="en-US" sz="2800" dirty="0">
              <a:solidFill>
                <a:srgbClr val="0000FF"/>
              </a:solidFill>
            </a:endParaRPr>
          </a:p>
          <a:p>
            <a:endParaRPr lang="en-IN" sz="2800" dirty="0"/>
          </a:p>
        </p:txBody>
      </p:sp>
      <p:sp>
        <p:nvSpPr>
          <p:cNvPr id="2" name="Title 1"/>
          <p:cNvSpPr>
            <a:spLocks noGrp="1"/>
          </p:cNvSpPr>
          <p:nvPr>
            <p:ph type="title"/>
          </p:nvPr>
        </p:nvSpPr>
        <p:spPr/>
        <p:txBody>
          <a:bodyPr>
            <a:normAutofit/>
          </a:bodyPr>
          <a:lstStyle/>
          <a:p>
            <a:r>
              <a:rPr lang="en-IN" dirty="0"/>
              <a:t>Example Recording in the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6" name="Group 5"/>
          <p:cNvGrpSpPr/>
          <p:nvPr/>
        </p:nvGrpSpPr>
        <p:grpSpPr>
          <a:xfrm>
            <a:off x="815864" y="4679887"/>
            <a:ext cx="7943167" cy="1438275"/>
            <a:chOff x="876300" y="5298866"/>
            <a:chExt cx="7943167" cy="1438275"/>
          </a:xfrm>
        </p:grpSpPr>
        <p:sp>
          <p:nvSpPr>
            <p:cNvPr id="16" name="Rectangle 15"/>
            <p:cNvSpPr/>
            <p:nvPr/>
          </p:nvSpPr>
          <p:spPr>
            <a:xfrm>
              <a:off x="876301" y="5298866"/>
              <a:ext cx="7921625" cy="1438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800" dirty="0"/>
            </a:p>
          </p:txBody>
        </p:sp>
        <p:grpSp>
          <p:nvGrpSpPr>
            <p:cNvPr id="5" name="Group 4"/>
            <p:cNvGrpSpPr/>
            <p:nvPr/>
          </p:nvGrpSpPr>
          <p:grpSpPr>
            <a:xfrm>
              <a:off x="876300" y="5303627"/>
              <a:ext cx="7943167" cy="1295163"/>
              <a:chOff x="876300" y="5303627"/>
              <a:chExt cx="7943167" cy="1295163"/>
            </a:xfrm>
          </p:grpSpPr>
          <p:sp>
            <p:nvSpPr>
              <p:cNvPr id="19" name="TextBox 18"/>
              <p:cNvSpPr txBox="1">
                <a:spLocks noChangeArrowheads="1"/>
              </p:cNvSpPr>
              <p:nvPr/>
            </p:nvSpPr>
            <p:spPr bwMode="auto">
              <a:xfrm>
                <a:off x="876300" y="5309979"/>
                <a:ext cx="4686300" cy="523220"/>
              </a:xfrm>
              <a:prstGeom prst="rect">
                <a:avLst/>
              </a:prstGeom>
              <a:noFill/>
              <a:ln w="9525">
                <a:noFill/>
                <a:miter lim="800000"/>
                <a:headEnd/>
                <a:tailEnd/>
              </a:ln>
            </p:spPr>
            <p:txBody>
              <a:bodyPr>
                <a:spAutoFit/>
              </a:bodyPr>
              <a:lstStyle/>
              <a:p>
                <a:pPr algn="ctr"/>
                <a:r>
                  <a:rPr lang="en-US" sz="2800" b="1" dirty="0">
                    <a:latin typeface="+mn-lt"/>
                  </a:rPr>
                  <a:t>Journal Entry</a:t>
                </a:r>
                <a:endParaRPr lang="en-IN" sz="2800" b="1" baseline="30000" dirty="0">
                  <a:latin typeface="+mn-lt"/>
                </a:endParaRPr>
              </a:p>
            </p:txBody>
          </p:sp>
          <p:sp>
            <p:nvSpPr>
              <p:cNvPr id="20" name="TextBox 19"/>
              <p:cNvSpPr txBox="1">
                <a:spLocks noChangeArrowheads="1"/>
              </p:cNvSpPr>
              <p:nvPr/>
            </p:nvSpPr>
            <p:spPr bwMode="auto">
              <a:xfrm>
                <a:off x="7530417" y="5303627"/>
                <a:ext cx="1289050" cy="523220"/>
              </a:xfrm>
              <a:prstGeom prst="rect">
                <a:avLst/>
              </a:prstGeom>
              <a:noFill/>
              <a:ln w="9525">
                <a:noFill/>
                <a:miter lim="800000"/>
                <a:headEnd/>
                <a:tailEnd/>
              </a:ln>
            </p:spPr>
            <p:txBody>
              <a:bodyPr>
                <a:spAutoFit/>
              </a:bodyPr>
              <a:lstStyle/>
              <a:p>
                <a:pPr algn="ctr"/>
                <a:r>
                  <a:rPr lang="en-US" sz="2800" b="1" dirty="0">
                    <a:latin typeface="+mn-lt"/>
                  </a:rPr>
                  <a:t>Credit</a:t>
                </a:r>
                <a:endParaRPr lang="en-IN" sz="2800" b="1" baseline="30000" dirty="0">
                  <a:latin typeface="+mn-lt"/>
                </a:endParaRPr>
              </a:p>
            </p:txBody>
          </p:sp>
          <p:sp>
            <p:nvSpPr>
              <p:cNvPr id="21" name="TextBox 20"/>
              <p:cNvSpPr txBox="1">
                <a:spLocks noChangeArrowheads="1"/>
              </p:cNvSpPr>
              <p:nvPr/>
            </p:nvSpPr>
            <p:spPr bwMode="auto">
              <a:xfrm>
                <a:off x="6173104" y="5303627"/>
                <a:ext cx="1289050" cy="523220"/>
              </a:xfrm>
              <a:prstGeom prst="rect">
                <a:avLst/>
              </a:prstGeom>
              <a:noFill/>
              <a:ln w="9525">
                <a:noFill/>
                <a:miter lim="800000"/>
                <a:headEnd/>
                <a:tailEnd/>
              </a:ln>
            </p:spPr>
            <p:txBody>
              <a:bodyPr>
                <a:spAutoFit/>
              </a:bodyPr>
              <a:lstStyle/>
              <a:p>
                <a:pPr algn="ctr"/>
                <a:r>
                  <a:rPr lang="en-US" sz="2800" b="1" dirty="0">
                    <a:latin typeface="+mn-lt"/>
                  </a:rPr>
                  <a:t>Debit</a:t>
                </a:r>
                <a:endParaRPr lang="en-IN" sz="2800" b="1" baseline="30000" dirty="0">
                  <a:latin typeface="+mn-lt"/>
                </a:endParaRPr>
              </a:p>
            </p:txBody>
          </p:sp>
          <p:cxnSp>
            <p:nvCxnSpPr>
              <p:cNvPr id="23" name="Straight Connector 22"/>
              <p:cNvCxnSpPr/>
              <p:nvPr/>
            </p:nvCxnSpPr>
            <p:spPr>
              <a:xfrm>
                <a:off x="969605" y="5786227"/>
                <a:ext cx="7720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896940" y="5815854"/>
                <a:ext cx="5153025" cy="404812"/>
              </a:xfrm>
              <a:prstGeom prst="rect">
                <a:avLst/>
              </a:prstGeom>
              <a:noFill/>
              <a:ln w="9525">
                <a:noFill/>
                <a:miter lim="800000"/>
                <a:headEnd/>
                <a:tailEnd/>
              </a:ln>
            </p:spPr>
            <p:txBody>
              <a:bodyPr/>
              <a:lstStyle/>
              <a:p>
                <a:r>
                  <a:rPr lang="en-IN" sz="2800" dirty="0">
                    <a:latin typeface="+mn-lt"/>
                  </a:rPr>
                  <a:t>Cash</a:t>
                </a:r>
              </a:p>
            </p:txBody>
          </p:sp>
          <p:sp>
            <p:nvSpPr>
              <p:cNvPr id="26" name="TextBox 25"/>
              <p:cNvSpPr txBox="1">
                <a:spLocks noChangeArrowheads="1"/>
              </p:cNvSpPr>
              <p:nvPr/>
            </p:nvSpPr>
            <p:spPr bwMode="auto">
              <a:xfrm>
                <a:off x="5954715" y="5815854"/>
                <a:ext cx="1563687" cy="404812"/>
              </a:xfrm>
              <a:prstGeom prst="rect">
                <a:avLst/>
              </a:prstGeom>
              <a:noFill/>
              <a:ln w="9525">
                <a:noFill/>
                <a:miter lim="800000"/>
                <a:headEnd/>
                <a:tailEnd/>
              </a:ln>
            </p:spPr>
            <p:txBody>
              <a:bodyPr/>
              <a:lstStyle/>
              <a:p>
                <a:pPr algn="r"/>
                <a:r>
                  <a:rPr lang="en-IN" sz="2800" dirty="0">
                    <a:latin typeface="+mn-lt"/>
                  </a:rPr>
                  <a:t>40,000</a:t>
                </a:r>
              </a:p>
            </p:txBody>
          </p:sp>
          <p:sp>
            <p:nvSpPr>
              <p:cNvPr id="27" name="TextBox 26"/>
              <p:cNvSpPr txBox="1">
                <a:spLocks noChangeArrowheads="1"/>
              </p:cNvSpPr>
              <p:nvPr/>
            </p:nvSpPr>
            <p:spPr bwMode="auto">
              <a:xfrm>
                <a:off x="7234240" y="6179104"/>
                <a:ext cx="1563687" cy="404813"/>
              </a:xfrm>
              <a:prstGeom prst="rect">
                <a:avLst/>
              </a:prstGeom>
              <a:noFill/>
              <a:ln w="9525">
                <a:noFill/>
                <a:miter lim="800000"/>
                <a:headEnd/>
                <a:tailEnd/>
              </a:ln>
            </p:spPr>
            <p:txBody>
              <a:bodyPr/>
              <a:lstStyle/>
              <a:p>
                <a:pPr algn="r"/>
                <a:r>
                  <a:rPr lang="en-IN" sz="2800" dirty="0">
                    <a:latin typeface="+mn-lt"/>
                  </a:rPr>
                  <a:t>40,000</a:t>
                </a:r>
              </a:p>
            </p:txBody>
          </p:sp>
          <p:sp>
            <p:nvSpPr>
              <p:cNvPr id="28" name="TextBox 27"/>
              <p:cNvSpPr txBox="1">
                <a:spLocks noChangeArrowheads="1"/>
              </p:cNvSpPr>
              <p:nvPr/>
            </p:nvSpPr>
            <p:spPr bwMode="auto">
              <a:xfrm>
                <a:off x="894593" y="6193978"/>
                <a:ext cx="5153025" cy="404812"/>
              </a:xfrm>
              <a:prstGeom prst="rect">
                <a:avLst/>
              </a:prstGeom>
              <a:noFill/>
              <a:ln w="9525">
                <a:noFill/>
                <a:miter lim="800000"/>
                <a:headEnd/>
                <a:tailEnd/>
              </a:ln>
            </p:spPr>
            <p:txBody>
              <a:bodyPr/>
              <a:lstStyle/>
              <a:p>
                <a:pPr lvl="1"/>
                <a:r>
                  <a:rPr lang="en-IN" sz="2800" dirty="0">
                    <a:latin typeface="+mn-lt"/>
                  </a:rPr>
                  <a:t>Notes payable</a:t>
                </a:r>
              </a:p>
            </p:txBody>
          </p:sp>
        </p:grpSp>
      </p:grpSp>
      <p:sp>
        <p:nvSpPr>
          <p:cNvPr id="7" name="TextBox 6"/>
          <p:cNvSpPr txBox="1"/>
          <p:nvPr/>
        </p:nvSpPr>
        <p:spPr>
          <a:xfrm>
            <a:off x="10578105" y="3939472"/>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08662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52123" y="2459174"/>
            <a:ext cx="6473645" cy="81915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 name="Content Placeholder 2"/>
          <p:cNvSpPr>
            <a:spLocks noGrp="1"/>
          </p:cNvSpPr>
          <p:nvPr>
            <p:ph idx="1"/>
          </p:nvPr>
        </p:nvSpPr>
        <p:spPr>
          <a:xfrm>
            <a:off x="628650" y="1390047"/>
            <a:ext cx="7886700" cy="4637086"/>
          </a:xfrm>
        </p:spPr>
        <p:txBody>
          <a:bodyPr>
            <a:normAutofit/>
          </a:bodyPr>
          <a:lstStyle/>
          <a:p>
            <a:r>
              <a:rPr lang="en-US" sz="2600" dirty="0"/>
              <a:t>Underlies the process used to capture the effect of economic events:</a:t>
            </a:r>
            <a:endParaRPr lang="en-IN" sz="2600" dirty="0"/>
          </a:p>
        </p:txBody>
      </p:sp>
      <p:sp>
        <p:nvSpPr>
          <p:cNvPr id="19457" name="Title 1"/>
          <p:cNvSpPr>
            <a:spLocks noGrp="1"/>
          </p:cNvSpPr>
          <p:nvPr>
            <p:ph type="title"/>
          </p:nvPr>
        </p:nvSpPr>
        <p:spPr/>
        <p:txBody>
          <a:bodyPr/>
          <a:lstStyle/>
          <a:p>
            <a:r>
              <a:rPr lang="en-IN" dirty="0" smtClean="0">
                <a:ea typeface="Adobe Fan Heiti Std B"/>
                <a:cs typeface="Adobe Fan Heiti Std B"/>
              </a:rPr>
              <a:t>The Accounting Equation</a:t>
            </a:r>
            <a:endParaRPr lang="en-IN" dirty="0">
              <a:ea typeface="Adobe Fan Heiti Std B"/>
              <a:cs typeface="Adobe Fan Heiti Std B"/>
            </a:endParaRP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2" name="TextBox 1"/>
          <p:cNvSpPr txBox="1"/>
          <p:nvPr/>
        </p:nvSpPr>
        <p:spPr>
          <a:xfrm>
            <a:off x="1627879" y="2575012"/>
            <a:ext cx="1383941" cy="492443"/>
          </a:xfrm>
          <a:prstGeom prst="rect">
            <a:avLst/>
          </a:prstGeom>
          <a:noFill/>
        </p:spPr>
        <p:txBody>
          <a:bodyPr wrap="square" rtlCol="0">
            <a:spAutoFit/>
          </a:bodyPr>
          <a:lstStyle/>
          <a:p>
            <a:pPr algn="ctr"/>
            <a:r>
              <a:rPr lang="en-US" sz="2600" b="1" dirty="0">
                <a:latin typeface="+mn-lt"/>
              </a:rPr>
              <a:t>Assets</a:t>
            </a:r>
            <a:endParaRPr lang="en-IN" sz="2600" b="1" dirty="0">
              <a:latin typeface="+mn-lt"/>
            </a:endParaRPr>
          </a:p>
        </p:txBody>
      </p:sp>
      <p:sp>
        <p:nvSpPr>
          <p:cNvPr id="7" name="TextBox 6"/>
          <p:cNvSpPr txBox="1"/>
          <p:nvPr/>
        </p:nvSpPr>
        <p:spPr>
          <a:xfrm>
            <a:off x="3406366" y="2575012"/>
            <a:ext cx="1674568" cy="492443"/>
          </a:xfrm>
          <a:prstGeom prst="rect">
            <a:avLst/>
          </a:prstGeom>
          <a:noFill/>
        </p:spPr>
        <p:txBody>
          <a:bodyPr wrap="square" rtlCol="0">
            <a:spAutoFit/>
          </a:bodyPr>
          <a:lstStyle/>
          <a:p>
            <a:pPr algn="ctr"/>
            <a:r>
              <a:rPr lang="en-US" sz="2600" b="1" dirty="0">
                <a:latin typeface="+mn-lt"/>
              </a:rPr>
              <a:t>Liabilities</a:t>
            </a:r>
            <a:endParaRPr lang="en-IN" sz="2600" b="1" dirty="0">
              <a:latin typeface="+mn-lt"/>
            </a:endParaRPr>
          </a:p>
        </p:txBody>
      </p:sp>
      <p:sp>
        <p:nvSpPr>
          <p:cNvPr id="8" name="TextBox 7"/>
          <p:cNvSpPr txBox="1"/>
          <p:nvPr/>
        </p:nvSpPr>
        <p:spPr>
          <a:xfrm>
            <a:off x="5494531" y="2591819"/>
            <a:ext cx="2451736" cy="489607"/>
          </a:xfrm>
          <a:prstGeom prst="rect">
            <a:avLst/>
          </a:prstGeom>
          <a:noFill/>
        </p:spPr>
        <p:txBody>
          <a:bodyPr wrap="square" rtlCol="0">
            <a:spAutoFit/>
          </a:bodyPr>
          <a:lstStyle/>
          <a:p>
            <a:pPr algn="ctr"/>
            <a:r>
              <a:rPr lang="en-US" sz="2600" b="1" dirty="0">
                <a:latin typeface="+mn-lt"/>
              </a:rPr>
              <a:t>Owners’ Equity</a:t>
            </a:r>
            <a:endParaRPr lang="en-IN" sz="2600" b="1" dirty="0">
              <a:latin typeface="+mn-lt"/>
            </a:endParaRPr>
          </a:p>
        </p:txBody>
      </p:sp>
      <p:sp>
        <p:nvSpPr>
          <p:cNvPr id="9" name="TextBox 8"/>
          <p:cNvSpPr txBox="1"/>
          <p:nvPr/>
        </p:nvSpPr>
        <p:spPr>
          <a:xfrm>
            <a:off x="2957037" y="2575012"/>
            <a:ext cx="485062" cy="523220"/>
          </a:xfrm>
          <a:prstGeom prst="rect">
            <a:avLst/>
          </a:prstGeom>
          <a:noFill/>
        </p:spPr>
        <p:txBody>
          <a:bodyPr wrap="square" rtlCol="0">
            <a:spAutoFit/>
          </a:bodyPr>
          <a:lstStyle/>
          <a:p>
            <a:pPr algn="ctr"/>
            <a:r>
              <a:rPr lang="en-US" sz="2800" b="1" dirty="0">
                <a:latin typeface="+mn-lt"/>
              </a:rPr>
              <a:t>=</a:t>
            </a:r>
            <a:endParaRPr lang="en-IN" sz="2800" b="1" dirty="0">
              <a:latin typeface="+mn-lt"/>
            </a:endParaRPr>
          </a:p>
        </p:txBody>
      </p:sp>
      <p:sp>
        <p:nvSpPr>
          <p:cNvPr id="10" name="TextBox 9"/>
          <p:cNvSpPr txBox="1"/>
          <p:nvPr/>
        </p:nvSpPr>
        <p:spPr>
          <a:xfrm>
            <a:off x="5045201" y="2560582"/>
            <a:ext cx="485062" cy="523220"/>
          </a:xfrm>
          <a:prstGeom prst="rect">
            <a:avLst/>
          </a:prstGeom>
          <a:noFill/>
        </p:spPr>
        <p:txBody>
          <a:bodyPr wrap="square" rtlCol="0">
            <a:spAutoFit/>
          </a:bodyPr>
          <a:lstStyle/>
          <a:p>
            <a:pPr algn="ctr"/>
            <a:r>
              <a:rPr lang="en-US" sz="2800" b="1" dirty="0">
                <a:latin typeface="+mn-lt"/>
              </a:rPr>
              <a:t>+</a:t>
            </a:r>
            <a:endParaRPr lang="en-IN" sz="2800" b="1" dirty="0">
              <a:latin typeface="+mn-lt"/>
            </a:endParaRPr>
          </a:p>
        </p:txBody>
      </p:sp>
      <p:sp>
        <p:nvSpPr>
          <p:cNvPr id="11" name="TextBox 10"/>
          <p:cNvSpPr txBox="1"/>
          <p:nvPr/>
        </p:nvSpPr>
        <p:spPr>
          <a:xfrm>
            <a:off x="1030232" y="4361861"/>
            <a:ext cx="2198198" cy="830997"/>
          </a:xfrm>
          <a:prstGeom prst="rect">
            <a:avLst/>
          </a:prstGeom>
          <a:noFill/>
        </p:spPr>
        <p:txBody>
          <a:bodyPr wrap="square" rtlCol="0">
            <a:spAutoFit/>
          </a:bodyPr>
          <a:lstStyle>
            <a:defPPr>
              <a:defRPr lang="en-US"/>
            </a:defPPr>
            <a:lvl1pPr algn="ctr">
              <a:defRPr sz="2800">
                <a:latin typeface="+mn-lt"/>
              </a:defRPr>
            </a:lvl1pPr>
          </a:lstStyle>
          <a:p>
            <a:r>
              <a:rPr lang="en-IN" sz="2400" dirty="0"/>
              <a:t>Total Economic Resources</a:t>
            </a:r>
          </a:p>
        </p:txBody>
      </p:sp>
      <p:sp>
        <p:nvSpPr>
          <p:cNvPr id="12" name="TextBox 11"/>
          <p:cNvSpPr txBox="1"/>
          <p:nvPr/>
        </p:nvSpPr>
        <p:spPr>
          <a:xfrm>
            <a:off x="4889568" y="4360855"/>
            <a:ext cx="1590923" cy="830997"/>
          </a:xfrm>
          <a:prstGeom prst="rect">
            <a:avLst/>
          </a:prstGeom>
          <a:noFill/>
        </p:spPr>
        <p:txBody>
          <a:bodyPr wrap="square" rtlCol="0">
            <a:spAutoFit/>
          </a:bodyPr>
          <a:lstStyle>
            <a:defPPr>
              <a:defRPr lang="en-US"/>
            </a:defPPr>
            <a:lvl1pPr algn="ctr">
              <a:defRPr sz="2800">
                <a:latin typeface="+mn-lt"/>
              </a:defRPr>
            </a:lvl1pPr>
          </a:lstStyle>
          <a:p>
            <a:r>
              <a:rPr lang="en-IN" sz="2400" dirty="0"/>
              <a:t>Total Claims</a:t>
            </a:r>
          </a:p>
        </p:txBody>
      </p:sp>
      <p:cxnSp>
        <p:nvCxnSpPr>
          <p:cNvPr id="13" name="Straight Arrow Connector 12"/>
          <p:cNvCxnSpPr>
            <a:endCxn id="11" idx="0"/>
          </p:cNvCxnSpPr>
          <p:nvPr/>
        </p:nvCxnSpPr>
        <p:spPr>
          <a:xfrm>
            <a:off x="2121394" y="3261248"/>
            <a:ext cx="7937" cy="1100613"/>
          </a:xfrm>
          <a:prstGeom prst="straightConnector1">
            <a:avLst/>
          </a:prstGeom>
          <a:ln w="28575">
            <a:solidFill>
              <a:srgbClr val="A7A9AC"/>
            </a:solidFill>
            <a:tailEnd type="arrow"/>
          </a:ln>
        </p:spPr>
        <p:style>
          <a:lnRef idx="1">
            <a:schemeClr val="accent1"/>
          </a:lnRef>
          <a:fillRef idx="0">
            <a:schemeClr val="accent1"/>
          </a:fillRef>
          <a:effectRef idx="0">
            <a:schemeClr val="accent1"/>
          </a:effectRef>
          <a:fontRef idx="minor">
            <a:schemeClr val="tx1"/>
          </a:fontRef>
        </p:style>
      </p:cxnSp>
      <p:sp>
        <p:nvSpPr>
          <p:cNvPr id="14" name="Right Brace 13"/>
          <p:cNvSpPr/>
          <p:nvPr/>
        </p:nvSpPr>
        <p:spPr>
          <a:xfrm rot="5400000">
            <a:off x="5484814" y="1330078"/>
            <a:ext cx="400432" cy="4356591"/>
          </a:xfrm>
          <a:prstGeom prst="rightBrace">
            <a:avLst>
              <a:gd name="adj1" fmla="val 40502"/>
              <a:gd name="adj2" fmla="val 49563"/>
            </a:avLst>
          </a:prstGeom>
          <a:ln w="28575">
            <a:solidFill>
              <a:srgbClr val="A7A9A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cxnSp>
        <p:nvCxnSpPr>
          <p:cNvPr id="18" name="Straight Arrow Connector 17"/>
          <p:cNvCxnSpPr/>
          <p:nvPr/>
        </p:nvCxnSpPr>
        <p:spPr>
          <a:xfrm>
            <a:off x="5702488" y="3874861"/>
            <a:ext cx="0" cy="474084"/>
          </a:xfrm>
          <a:prstGeom prst="straightConnector1">
            <a:avLst/>
          </a:prstGeom>
          <a:ln w="28575">
            <a:solidFill>
              <a:srgbClr val="A7A9AC"/>
            </a:solidFill>
            <a:tailEnd type="arrow"/>
          </a:ln>
        </p:spPr>
        <p:style>
          <a:lnRef idx="1">
            <a:schemeClr val="accent1"/>
          </a:lnRef>
          <a:fillRef idx="0">
            <a:schemeClr val="accent1"/>
          </a:fillRef>
          <a:effectRef idx="0">
            <a:schemeClr val="accent1"/>
          </a:effectRef>
          <a:fontRef idx="minor">
            <a:schemeClr val="tx1"/>
          </a:fontRef>
        </p:style>
      </p:cxnSp>
      <p:sp>
        <p:nvSpPr>
          <p:cNvPr id="25" name="Right Brace 24"/>
          <p:cNvSpPr/>
          <p:nvPr/>
        </p:nvSpPr>
        <p:spPr>
          <a:xfrm rot="5400000">
            <a:off x="4510408" y="2019434"/>
            <a:ext cx="400432" cy="7003277"/>
          </a:xfrm>
          <a:prstGeom prst="rightBrace">
            <a:avLst>
              <a:gd name="adj1" fmla="val 40502"/>
              <a:gd name="adj2" fmla="val 49563"/>
            </a:avLst>
          </a:prstGeom>
          <a:ln w="28575">
            <a:solidFill>
              <a:srgbClr val="A7A9A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15" name="Rectangle 14"/>
          <p:cNvSpPr/>
          <p:nvPr/>
        </p:nvSpPr>
        <p:spPr>
          <a:xfrm>
            <a:off x="1853124" y="5750654"/>
            <a:ext cx="6103938" cy="830997"/>
          </a:xfrm>
          <a:prstGeom prst="rect">
            <a:avLst/>
          </a:prstGeom>
        </p:spPr>
        <p:txBody>
          <a:bodyPr wrap="square">
            <a:spAutoFit/>
          </a:bodyPr>
          <a:lstStyle/>
          <a:p>
            <a:r>
              <a:rPr lang="en-US" sz="2400" dirty="0">
                <a:latin typeface="+mn-lt"/>
                <a:cs typeface="Arial" panose="020B0604020202020204" pitchFamily="34" charset="0"/>
              </a:rPr>
              <a:t>Each event, or transaction, has a dual effect on the accounting </a:t>
            </a:r>
            <a:r>
              <a:rPr lang="en-US" sz="2400" dirty="0" smtClean="0">
                <a:latin typeface="+mn-lt"/>
                <a:cs typeface="Arial" panose="020B0604020202020204" pitchFamily="34" charset="0"/>
              </a:rPr>
              <a:t>equation</a:t>
            </a:r>
            <a:endParaRPr lang="en-US" sz="2400" dirty="0">
              <a:latin typeface="+mn-lt"/>
              <a:cs typeface="Arial" panose="020B0604020202020204" pitchFamily="34" charset="0"/>
            </a:endParaRPr>
          </a:p>
        </p:txBody>
      </p:sp>
    </p:spTree>
    <p:extLst>
      <p:ext uri="{BB962C8B-B14F-4D97-AF65-F5344CB8AC3E}">
        <p14:creationId xmlns:p14="http://schemas.microsoft.com/office/powerpoint/2010/main" val="37151694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500"/>
                                        <p:tgtEl>
                                          <p:spTgt spid="18"/>
                                        </p:tgtEl>
                                      </p:cBhvr>
                                    </p:animEffect>
                                  </p:childTnLst>
                                </p:cTn>
                              </p:par>
                            </p:childTnLst>
                          </p:cTn>
                        </p:par>
                        <p:par>
                          <p:cTn id="37" fill="hold">
                            <p:stCondLst>
                              <p:cond delay="1500"/>
                            </p:stCondLst>
                            <p:childTnLst>
                              <p:par>
                                <p:cTn id="38" presetID="10" presetClass="entr" presetSubtype="0" fill="hold" grpId="0" nodeType="afterEffect">
                                  <p:stCondLst>
                                    <p:cond delay="0"/>
                                  </p:stCondLst>
                                  <p:iterate type="lt">
                                    <p:tmPct val="0"/>
                                  </p:iterate>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0"/>
                                  </p:stCondLst>
                                  <p:iterate type="lt">
                                    <p:tmPct val="0"/>
                                  </p:iterate>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7" grpId="0"/>
      <p:bldP spid="8" grpId="0"/>
      <p:bldP spid="9" grpId="0"/>
      <p:bldP spid="10" grpId="0"/>
      <p:bldP spid="11" grpId="0"/>
      <p:bldP spid="12" grpId="0"/>
      <p:bldP spid="14" grpId="0" animBg="1"/>
      <p:bldP spid="25"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External Transactions </a:t>
            </a:r>
            <a:r>
              <a:rPr lang="en-US" smtClean="0"/>
              <a:t>in 2018</a:t>
            </a:r>
            <a:endParaRPr lang="en-US" dirty="0"/>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LO2-2</a:t>
            </a:r>
            <a:endParaRPr lang="en-IN" dirty="0"/>
          </a:p>
        </p:txBody>
      </p:sp>
      <p:pic>
        <p:nvPicPr>
          <p:cNvPr id="7" name="Content Placeholder 6" descr="Screen Shot 2016-12-21 at 1.34.37 PM.png"/>
          <p:cNvPicPr>
            <a:picLocks noGrp="1" noChangeAspect="1"/>
          </p:cNvPicPr>
          <p:nvPr>
            <p:ph idx="1"/>
          </p:nvPr>
        </p:nvPicPr>
        <p:blipFill>
          <a:blip r:embed="rId3">
            <a:extLst>
              <a:ext uri="{28A0092B-C50C-407E-A947-70E740481C1C}">
                <a14:useLocalDpi xmlns:a14="http://schemas.microsoft.com/office/drawing/2010/main" val="0"/>
              </a:ext>
            </a:extLst>
          </a:blip>
          <a:srcRect l="-5788" r="-5788"/>
          <a:stretch>
            <a:fillRect/>
          </a:stretch>
        </p:blipFill>
        <p:spPr>
          <a:xfrm>
            <a:off x="745431" y="1243934"/>
            <a:ext cx="8013600" cy="5243227"/>
          </a:xfrm>
        </p:spPr>
      </p:pic>
    </p:spTree>
    <p:extLst>
      <p:ext uri="{BB962C8B-B14F-4D97-AF65-F5344CB8AC3E}">
        <p14:creationId xmlns:p14="http://schemas.microsoft.com/office/powerpoint/2010/main" val="148371545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2"/>
          <p:cNvSpPr>
            <a:spLocks noGrp="1"/>
          </p:cNvSpPr>
          <p:nvPr>
            <p:ph idx="1"/>
          </p:nvPr>
        </p:nvSpPr>
        <p:spPr>
          <a:xfrm>
            <a:off x="623771" y="1695487"/>
            <a:ext cx="7886700" cy="4637086"/>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 </a:t>
            </a:r>
          </a:p>
          <a:p>
            <a:pPr marL="0" indent="0">
              <a:buNone/>
            </a:pPr>
            <a:r>
              <a:rPr lang="en-IN" sz="2800" dirty="0"/>
              <a:t>Two individuals each invested $30,000 in the corporation. Each investor was issued 3,000 shares of common stock.</a:t>
            </a:r>
            <a:endParaRPr lang="en-US" sz="2800" dirty="0"/>
          </a:p>
        </p:txBody>
      </p:sp>
      <p:sp>
        <p:nvSpPr>
          <p:cNvPr id="2" name="Title 1"/>
          <p:cNvSpPr>
            <a:spLocks noGrp="1"/>
          </p:cNvSpPr>
          <p:nvPr>
            <p:ph type="title"/>
          </p:nvPr>
        </p:nvSpPr>
        <p:spPr/>
        <p:txBody>
          <a:bodyPr>
            <a:normAutofit/>
          </a:bodyPr>
          <a:lstStyle/>
          <a:p>
            <a:r>
              <a:rPr lang="en-IN" dirty="0"/>
              <a:t>Record Investment Transaction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5" name="Rectangle 4"/>
          <p:cNvSpPr/>
          <p:nvPr/>
        </p:nvSpPr>
        <p:spPr>
          <a:xfrm>
            <a:off x="814647" y="1512919"/>
            <a:ext cx="8313478" cy="11366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grpSp>
        <p:nvGrpSpPr>
          <p:cNvPr id="3" name="Group 2"/>
          <p:cNvGrpSpPr/>
          <p:nvPr/>
        </p:nvGrpSpPr>
        <p:grpSpPr>
          <a:xfrm>
            <a:off x="751148" y="3712912"/>
            <a:ext cx="7921625" cy="1417024"/>
            <a:chOff x="876301" y="3398114"/>
            <a:chExt cx="7921625" cy="1417024"/>
          </a:xfrm>
          <a:solidFill>
            <a:srgbClr val="FFFAB0"/>
          </a:solidFill>
        </p:grpSpPr>
        <p:sp>
          <p:nvSpPr>
            <p:cNvPr id="15" name="Rectangle 14"/>
            <p:cNvSpPr/>
            <p:nvPr/>
          </p:nvSpPr>
          <p:spPr>
            <a:xfrm>
              <a:off x="876301" y="3398114"/>
              <a:ext cx="7921625" cy="1417024"/>
            </a:xfrm>
            <a:prstGeom prst="rect">
              <a:avLst/>
            </a:prstGeom>
            <a:grp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7" name="TextBox 16"/>
            <p:cNvSpPr txBox="1">
              <a:spLocks noChangeArrowheads="1"/>
            </p:cNvSpPr>
            <p:nvPr/>
          </p:nvSpPr>
          <p:spPr bwMode="auto">
            <a:xfrm>
              <a:off x="901446" y="3434376"/>
              <a:ext cx="4686300" cy="523875"/>
            </a:xfrm>
            <a:prstGeom prst="rect">
              <a:avLst/>
            </a:prstGeom>
            <a:solidFill>
              <a:srgbClr val="FFFAB0"/>
            </a:solid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a:t>
              </a:r>
              <a:endParaRPr lang="en-IN" sz="2800" b="1" baseline="30000" dirty="0">
                <a:solidFill>
                  <a:srgbClr val="C00000"/>
                </a:solidFill>
                <a:latin typeface="Calibri" pitchFamily="34" charset="0"/>
              </a:endParaRPr>
            </a:p>
          </p:txBody>
        </p:sp>
        <p:sp>
          <p:nvSpPr>
            <p:cNvPr id="18" name="TextBox 17"/>
            <p:cNvSpPr txBox="1">
              <a:spLocks noChangeArrowheads="1"/>
            </p:cNvSpPr>
            <p:nvPr/>
          </p:nvSpPr>
          <p:spPr bwMode="auto">
            <a:xfrm>
              <a:off x="7492698" y="3415449"/>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0" name="TextBox 19"/>
            <p:cNvSpPr txBox="1">
              <a:spLocks noChangeArrowheads="1"/>
            </p:cNvSpPr>
            <p:nvPr/>
          </p:nvSpPr>
          <p:spPr bwMode="auto">
            <a:xfrm>
              <a:off x="6173104" y="3428024"/>
              <a:ext cx="1289050" cy="538162"/>
            </a:xfrm>
            <a:prstGeom prst="rect">
              <a:avLst/>
            </a:prstGeom>
            <a:solidFill>
              <a:srgbClr val="FFFAB0"/>
            </a:solid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1" name="Straight Connector 20"/>
            <p:cNvCxnSpPr/>
            <p:nvPr/>
          </p:nvCxnSpPr>
          <p:spPr>
            <a:xfrm>
              <a:off x="970822" y="3885474"/>
              <a:ext cx="7720718"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896940" y="3915101"/>
              <a:ext cx="5153025" cy="404812"/>
            </a:xfrm>
            <a:prstGeom prst="rect">
              <a:avLst/>
            </a:prstGeom>
            <a:grpFill/>
            <a:ln w="9525">
              <a:noFill/>
              <a:miter lim="800000"/>
              <a:headEnd/>
              <a:tailEnd/>
            </a:ln>
          </p:spPr>
          <p:txBody>
            <a:bodyPr/>
            <a:lstStyle/>
            <a:p>
              <a:r>
                <a:rPr lang="en-IN" sz="2800" dirty="0">
                  <a:latin typeface="Calibri" pitchFamily="34" charset="0"/>
                </a:rPr>
                <a:t>Cash</a:t>
              </a:r>
            </a:p>
          </p:txBody>
        </p:sp>
        <p:sp>
          <p:nvSpPr>
            <p:cNvPr id="31" name="TextBox 30"/>
            <p:cNvSpPr txBox="1">
              <a:spLocks noChangeArrowheads="1"/>
            </p:cNvSpPr>
            <p:nvPr/>
          </p:nvSpPr>
          <p:spPr bwMode="auto">
            <a:xfrm>
              <a:off x="5954715" y="3915101"/>
              <a:ext cx="1563687" cy="404812"/>
            </a:xfrm>
            <a:prstGeom prst="rect">
              <a:avLst/>
            </a:prstGeom>
            <a:grpFill/>
            <a:ln w="9525">
              <a:noFill/>
              <a:miter lim="800000"/>
              <a:headEnd/>
              <a:tailEnd/>
            </a:ln>
          </p:spPr>
          <p:txBody>
            <a:bodyPr/>
            <a:lstStyle/>
            <a:p>
              <a:pPr algn="r"/>
              <a:r>
                <a:rPr lang="en-IN" sz="2800" dirty="0">
                  <a:latin typeface="Calibri" pitchFamily="34" charset="0"/>
                </a:rPr>
                <a:t>60,000</a:t>
              </a:r>
            </a:p>
          </p:txBody>
        </p:sp>
        <p:sp>
          <p:nvSpPr>
            <p:cNvPr id="32" name="TextBox 31"/>
            <p:cNvSpPr txBox="1">
              <a:spLocks noChangeArrowheads="1"/>
            </p:cNvSpPr>
            <p:nvPr/>
          </p:nvSpPr>
          <p:spPr bwMode="auto">
            <a:xfrm>
              <a:off x="7221667" y="4319915"/>
              <a:ext cx="1563687" cy="404813"/>
            </a:xfrm>
            <a:prstGeom prst="rect">
              <a:avLst/>
            </a:prstGeom>
            <a:grpFill/>
            <a:ln w="9525">
              <a:noFill/>
              <a:miter lim="800000"/>
              <a:headEnd/>
              <a:tailEnd/>
            </a:ln>
          </p:spPr>
          <p:txBody>
            <a:bodyPr/>
            <a:lstStyle/>
            <a:p>
              <a:pPr algn="r"/>
              <a:r>
                <a:rPr lang="en-IN" sz="2800" dirty="0">
                  <a:latin typeface="Calibri" pitchFamily="34" charset="0"/>
                </a:rPr>
                <a:t>60,000</a:t>
              </a:r>
            </a:p>
          </p:txBody>
        </p:sp>
        <p:sp>
          <p:nvSpPr>
            <p:cNvPr id="33" name="TextBox 32"/>
            <p:cNvSpPr txBox="1">
              <a:spLocks noChangeArrowheads="1"/>
            </p:cNvSpPr>
            <p:nvPr/>
          </p:nvSpPr>
          <p:spPr bwMode="auto">
            <a:xfrm>
              <a:off x="894593" y="4334789"/>
              <a:ext cx="5153025" cy="404812"/>
            </a:xfrm>
            <a:prstGeom prst="rect">
              <a:avLst/>
            </a:prstGeom>
            <a:grpFill/>
            <a:ln w="9525">
              <a:noFill/>
              <a:miter lim="800000"/>
              <a:headEnd/>
              <a:tailEnd/>
            </a:ln>
          </p:spPr>
          <p:txBody>
            <a:bodyPr/>
            <a:lstStyle/>
            <a:p>
              <a:pPr lvl="1"/>
              <a:r>
                <a:rPr lang="en-IN" sz="2800" dirty="0">
                  <a:latin typeface="Calibri" pitchFamily="34" charset="0"/>
                </a:rPr>
                <a:t>Common stock</a:t>
              </a:r>
            </a:p>
          </p:txBody>
        </p:sp>
      </p:grpSp>
    </p:spTree>
    <p:extLst>
      <p:ext uri="{BB962C8B-B14F-4D97-AF65-F5344CB8AC3E}">
        <p14:creationId xmlns:p14="http://schemas.microsoft.com/office/powerpoint/2010/main" val="27472286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fade">
                                      <p:cBhvr>
                                        <p:cTn id="11" dur="500"/>
                                        <p:tgtEl>
                                          <p:spTgt spid="19">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 </a:t>
            </a:r>
          </a:p>
          <a:p>
            <a:pPr marL="0" indent="0">
              <a:buNone/>
            </a:pPr>
            <a:r>
              <a:rPr lang="en-IN" sz="2800" dirty="0"/>
              <a:t>Borrowed $40,000 from a local bank and signed two notes. The first note for $10,000 requires payment of principal and 10% interest in six months. The second note for $30,000 requires the payment of principal in two years. Interest at 10% is payable each year on July 1, 2019, and July 1, 2020.</a:t>
            </a:r>
          </a:p>
          <a:p>
            <a:pPr marL="0" indent="0">
              <a:buNone/>
            </a:pPr>
            <a:endParaRPr lang="en-US" dirty="0"/>
          </a:p>
        </p:txBody>
      </p:sp>
      <p:sp>
        <p:nvSpPr>
          <p:cNvPr id="2" name="Title 1"/>
          <p:cNvSpPr>
            <a:spLocks noGrp="1"/>
          </p:cNvSpPr>
          <p:nvPr>
            <p:ph type="title"/>
          </p:nvPr>
        </p:nvSpPr>
        <p:spPr/>
        <p:txBody>
          <a:bodyPr>
            <a:normAutofit/>
          </a:bodyPr>
          <a:lstStyle/>
          <a:p>
            <a:r>
              <a:rPr lang="en-IN" dirty="0"/>
              <a:t>Record Borrowing Transaction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5" name="Group 4"/>
          <p:cNvGrpSpPr/>
          <p:nvPr/>
        </p:nvGrpSpPr>
        <p:grpSpPr>
          <a:xfrm>
            <a:off x="815865" y="4794343"/>
            <a:ext cx="7921625" cy="1417024"/>
            <a:chOff x="876301" y="4541124"/>
            <a:chExt cx="7921625" cy="1417024"/>
          </a:xfrm>
          <a:solidFill>
            <a:srgbClr val="FFFAB0"/>
          </a:solidFill>
        </p:grpSpPr>
        <p:sp>
          <p:nvSpPr>
            <p:cNvPr id="14" name="Rectangle 13"/>
            <p:cNvSpPr/>
            <p:nvPr/>
          </p:nvSpPr>
          <p:spPr>
            <a:xfrm>
              <a:off x="876301" y="4541124"/>
              <a:ext cx="7921625" cy="1417024"/>
            </a:xfrm>
            <a:prstGeom prst="rect">
              <a:avLst/>
            </a:prstGeom>
            <a:grp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solidFill>
                  <a:srgbClr val="FFFF00"/>
                </a:solidFill>
              </a:endParaRPr>
            </a:p>
          </p:txBody>
        </p:sp>
        <p:sp>
          <p:nvSpPr>
            <p:cNvPr id="15" name="TextBox 14"/>
            <p:cNvSpPr txBox="1">
              <a:spLocks noChangeArrowheads="1"/>
            </p:cNvSpPr>
            <p:nvPr/>
          </p:nvSpPr>
          <p:spPr bwMode="auto">
            <a:xfrm>
              <a:off x="914019" y="4564811"/>
              <a:ext cx="4686300" cy="523875"/>
            </a:xfrm>
            <a:prstGeom prst="rect">
              <a:avLst/>
            </a:prstGeom>
            <a:grp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a:t>
              </a:r>
              <a:endParaRPr lang="en-IN" sz="2800" b="1" baseline="30000" dirty="0">
                <a:solidFill>
                  <a:srgbClr val="C00000"/>
                </a:solidFill>
                <a:latin typeface="Calibri" pitchFamily="34" charset="0"/>
              </a:endParaRPr>
            </a:p>
          </p:txBody>
        </p:sp>
        <p:sp>
          <p:nvSpPr>
            <p:cNvPr id="16" name="TextBox 15"/>
            <p:cNvSpPr txBox="1">
              <a:spLocks noChangeArrowheads="1"/>
            </p:cNvSpPr>
            <p:nvPr/>
          </p:nvSpPr>
          <p:spPr bwMode="auto">
            <a:xfrm>
              <a:off x="7492698" y="4571034"/>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7" name="TextBox 16"/>
            <p:cNvSpPr txBox="1">
              <a:spLocks noChangeArrowheads="1"/>
            </p:cNvSpPr>
            <p:nvPr/>
          </p:nvSpPr>
          <p:spPr bwMode="auto">
            <a:xfrm>
              <a:off x="6173104" y="4571034"/>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7" name="Straight Connector 26"/>
            <p:cNvCxnSpPr/>
            <p:nvPr/>
          </p:nvCxnSpPr>
          <p:spPr>
            <a:xfrm>
              <a:off x="1027330" y="5028484"/>
              <a:ext cx="7677424"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896940" y="5058111"/>
              <a:ext cx="5153025" cy="404812"/>
            </a:xfrm>
            <a:prstGeom prst="rect">
              <a:avLst/>
            </a:prstGeom>
            <a:grpFill/>
            <a:ln w="9525">
              <a:noFill/>
              <a:miter lim="800000"/>
              <a:headEnd/>
              <a:tailEnd/>
            </a:ln>
          </p:spPr>
          <p:txBody>
            <a:bodyPr/>
            <a:lstStyle/>
            <a:p>
              <a:r>
                <a:rPr lang="en-IN" sz="2800" dirty="0">
                  <a:latin typeface="Calibri" pitchFamily="34" charset="0"/>
                </a:rPr>
                <a:t>Cash</a:t>
              </a:r>
            </a:p>
          </p:txBody>
        </p:sp>
        <p:sp>
          <p:nvSpPr>
            <p:cNvPr id="29" name="TextBox 28"/>
            <p:cNvSpPr txBox="1">
              <a:spLocks noChangeArrowheads="1"/>
            </p:cNvSpPr>
            <p:nvPr/>
          </p:nvSpPr>
          <p:spPr bwMode="auto">
            <a:xfrm>
              <a:off x="5954715" y="5058111"/>
              <a:ext cx="1563687" cy="404812"/>
            </a:xfrm>
            <a:prstGeom prst="rect">
              <a:avLst/>
            </a:prstGeom>
            <a:grpFill/>
            <a:ln w="9525">
              <a:noFill/>
              <a:miter lim="800000"/>
              <a:headEnd/>
              <a:tailEnd/>
            </a:ln>
          </p:spPr>
          <p:txBody>
            <a:bodyPr/>
            <a:lstStyle/>
            <a:p>
              <a:pPr algn="r"/>
              <a:r>
                <a:rPr lang="en-IN" sz="2800" dirty="0">
                  <a:latin typeface="Calibri" pitchFamily="34" charset="0"/>
                </a:rPr>
                <a:t>40,000</a:t>
              </a:r>
            </a:p>
          </p:txBody>
        </p:sp>
        <p:sp>
          <p:nvSpPr>
            <p:cNvPr id="30" name="TextBox 29"/>
            <p:cNvSpPr txBox="1">
              <a:spLocks noChangeArrowheads="1"/>
            </p:cNvSpPr>
            <p:nvPr/>
          </p:nvSpPr>
          <p:spPr bwMode="auto">
            <a:xfrm>
              <a:off x="7196521" y="5462925"/>
              <a:ext cx="1563687" cy="404813"/>
            </a:xfrm>
            <a:prstGeom prst="rect">
              <a:avLst/>
            </a:prstGeom>
            <a:grpFill/>
            <a:ln w="9525">
              <a:noFill/>
              <a:miter lim="800000"/>
              <a:headEnd/>
              <a:tailEnd/>
            </a:ln>
          </p:spPr>
          <p:txBody>
            <a:bodyPr/>
            <a:lstStyle/>
            <a:p>
              <a:pPr algn="r"/>
              <a:r>
                <a:rPr lang="en-IN" sz="2800" dirty="0">
                  <a:latin typeface="Calibri" pitchFamily="34" charset="0"/>
                </a:rPr>
                <a:t>40,000</a:t>
              </a:r>
            </a:p>
          </p:txBody>
        </p:sp>
        <p:sp>
          <p:nvSpPr>
            <p:cNvPr id="31" name="TextBox 30"/>
            <p:cNvSpPr txBox="1">
              <a:spLocks noChangeArrowheads="1"/>
            </p:cNvSpPr>
            <p:nvPr/>
          </p:nvSpPr>
          <p:spPr bwMode="auto">
            <a:xfrm>
              <a:off x="894593" y="5477799"/>
              <a:ext cx="5153025" cy="404812"/>
            </a:xfrm>
            <a:prstGeom prst="rect">
              <a:avLst/>
            </a:prstGeom>
            <a:grpFill/>
            <a:ln w="9525">
              <a:noFill/>
              <a:miter lim="800000"/>
              <a:headEnd/>
              <a:tailEnd/>
            </a:ln>
          </p:spPr>
          <p:txBody>
            <a:bodyPr/>
            <a:lstStyle/>
            <a:p>
              <a:pPr lvl="1"/>
              <a:r>
                <a:rPr lang="en-IN" sz="2800" dirty="0">
                  <a:latin typeface="Calibri" pitchFamily="34" charset="0"/>
                </a:rPr>
                <a:t>Notes payable</a:t>
              </a:r>
            </a:p>
          </p:txBody>
        </p:sp>
      </p:grpSp>
    </p:spTree>
    <p:extLst>
      <p:ext uri="{BB962C8B-B14F-4D97-AF65-F5344CB8AC3E}">
        <p14:creationId xmlns:p14="http://schemas.microsoft.com/office/powerpoint/2010/main" val="1263357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
          <p:cNvSpPr>
            <a:spLocks noGrp="1"/>
          </p:cNvSpPr>
          <p:nvPr>
            <p:ph idx="1"/>
          </p:nvPr>
        </p:nvSpPr>
        <p:spPr>
          <a:xfrm>
            <a:off x="628650" y="1703914"/>
            <a:ext cx="7886700" cy="4391023"/>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 </a:t>
            </a:r>
          </a:p>
          <a:p>
            <a:pPr marL="0" indent="0">
              <a:buNone/>
            </a:pPr>
            <a:r>
              <a:rPr lang="en-IN" sz="2800" dirty="0"/>
              <a:t>Paid $24,000 in advance for one year’s rent on the store building.</a:t>
            </a:r>
            <a:endParaRPr lang="en-US" dirty="0"/>
          </a:p>
        </p:txBody>
      </p:sp>
      <p:sp>
        <p:nvSpPr>
          <p:cNvPr id="2" name="Title 1"/>
          <p:cNvSpPr>
            <a:spLocks noGrp="1"/>
          </p:cNvSpPr>
          <p:nvPr>
            <p:ph type="title"/>
          </p:nvPr>
        </p:nvSpPr>
        <p:spPr/>
        <p:txBody>
          <a:bodyPr>
            <a:normAutofit/>
          </a:bodyPr>
          <a:lstStyle/>
          <a:p>
            <a:r>
              <a:rPr lang="en-IN" dirty="0"/>
              <a:t>Record Rent Prepayment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70131" y="3445330"/>
            <a:ext cx="7921625" cy="1417024"/>
            <a:chOff x="834737" y="3065602"/>
            <a:chExt cx="7921625" cy="1417024"/>
          </a:xfrm>
          <a:solidFill>
            <a:srgbClr val="FFFAB0"/>
          </a:solidFill>
        </p:grpSpPr>
        <p:sp>
          <p:nvSpPr>
            <p:cNvPr id="33" name="Rectangle 32"/>
            <p:cNvSpPr/>
            <p:nvPr/>
          </p:nvSpPr>
          <p:spPr>
            <a:xfrm>
              <a:off x="834737" y="3065602"/>
              <a:ext cx="7921625" cy="1417024"/>
            </a:xfrm>
            <a:prstGeom prst="rect">
              <a:avLst/>
            </a:prstGeom>
            <a:grp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4" name="TextBox 33"/>
            <p:cNvSpPr txBox="1">
              <a:spLocks noChangeArrowheads="1"/>
            </p:cNvSpPr>
            <p:nvPr/>
          </p:nvSpPr>
          <p:spPr bwMode="auto">
            <a:xfrm>
              <a:off x="859882" y="3101864"/>
              <a:ext cx="4686300" cy="523875"/>
            </a:xfrm>
            <a:prstGeom prst="rect">
              <a:avLst/>
            </a:prstGeom>
            <a:grp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a:t>
              </a:r>
              <a:endParaRPr lang="en-IN" sz="2800" b="1" baseline="30000" dirty="0">
                <a:solidFill>
                  <a:srgbClr val="C00000"/>
                </a:solidFill>
                <a:latin typeface="Calibri" pitchFamily="34" charset="0"/>
              </a:endParaRPr>
            </a:p>
          </p:txBody>
        </p:sp>
        <p:sp>
          <p:nvSpPr>
            <p:cNvPr id="35" name="TextBox 34"/>
            <p:cNvSpPr txBox="1">
              <a:spLocks noChangeArrowheads="1"/>
            </p:cNvSpPr>
            <p:nvPr/>
          </p:nvSpPr>
          <p:spPr bwMode="auto">
            <a:xfrm>
              <a:off x="7451134" y="3095512"/>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6" name="TextBox 35"/>
            <p:cNvSpPr txBox="1">
              <a:spLocks noChangeArrowheads="1"/>
            </p:cNvSpPr>
            <p:nvPr/>
          </p:nvSpPr>
          <p:spPr bwMode="auto">
            <a:xfrm>
              <a:off x="6144113" y="3095512"/>
              <a:ext cx="1289050" cy="538162"/>
            </a:xfrm>
            <a:prstGeom prst="rect">
              <a:avLst/>
            </a:prstGeom>
            <a:grp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7" name="Straight Connector 36"/>
            <p:cNvCxnSpPr/>
            <p:nvPr/>
          </p:nvCxnSpPr>
          <p:spPr>
            <a:xfrm>
              <a:off x="944913" y="3552962"/>
              <a:ext cx="7706287"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855376" y="3582589"/>
              <a:ext cx="5153025" cy="404812"/>
            </a:xfrm>
            <a:prstGeom prst="rect">
              <a:avLst/>
            </a:prstGeom>
            <a:grpFill/>
            <a:ln w="9525">
              <a:noFill/>
              <a:miter lim="800000"/>
              <a:headEnd/>
              <a:tailEnd/>
            </a:ln>
          </p:spPr>
          <p:txBody>
            <a:bodyPr/>
            <a:lstStyle/>
            <a:p>
              <a:r>
                <a:rPr lang="en-IN" sz="2800" dirty="0">
                  <a:latin typeface="Calibri" pitchFamily="34" charset="0"/>
                </a:rPr>
                <a:t>Prepaid rent</a:t>
              </a:r>
            </a:p>
          </p:txBody>
        </p:sp>
        <p:sp>
          <p:nvSpPr>
            <p:cNvPr id="39" name="TextBox 38"/>
            <p:cNvSpPr txBox="1">
              <a:spLocks noChangeArrowheads="1"/>
            </p:cNvSpPr>
            <p:nvPr/>
          </p:nvSpPr>
          <p:spPr bwMode="auto">
            <a:xfrm>
              <a:off x="5913151" y="3582589"/>
              <a:ext cx="1563687" cy="404812"/>
            </a:xfrm>
            <a:prstGeom prst="rect">
              <a:avLst/>
            </a:prstGeom>
            <a:grpFill/>
            <a:ln w="9525">
              <a:noFill/>
              <a:miter lim="800000"/>
              <a:headEnd/>
              <a:tailEnd/>
            </a:ln>
          </p:spPr>
          <p:txBody>
            <a:bodyPr/>
            <a:lstStyle/>
            <a:p>
              <a:pPr algn="r"/>
              <a:r>
                <a:rPr lang="en-IN" sz="2800" dirty="0">
                  <a:latin typeface="Calibri" pitchFamily="34" charset="0"/>
                </a:rPr>
                <a:t>24,000</a:t>
              </a:r>
            </a:p>
          </p:txBody>
        </p:sp>
        <p:sp>
          <p:nvSpPr>
            <p:cNvPr id="40" name="TextBox 39"/>
            <p:cNvSpPr txBox="1">
              <a:spLocks noChangeArrowheads="1"/>
            </p:cNvSpPr>
            <p:nvPr/>
          </p:nvSpPr>
          <p:spPr bwMode="auto">
            <a:xfrm>
              <a:off x="7167530" y="3999978"/>
              <a:ext cx="1563687" cy="404813"/>
            </a:xfrm>
            <a:prstGeom prst="rect">
              <a:avLst/>
            </a:prstGeom>
            <a:grpFill/>
            <a:ln w="9525">
              <a:noFill/>
              <a:miter lim="800000"/>
              <a:headEnd/>
              <a:tailEnd/>
            </a:ln>
          </p:spPr>
          <p:txBody>
            <a:bodyPr/>
            <a:lstStyle/>
            <a:p>
              <a:pPr algn="r"/>
              <a:r>
                <a:rPr lang="en-IN" sz="2800" dirty="0">
                  <a:latin typeface="Calibri" pitchFamily="34" charset="0"/>
                </a:rPr>
                <a:t>24,000</a:t>
              </a:r>
            </a:p>
          </p:txBody>
        </p:sp>
        <p:sp>
          <p:nvSpPr>
            <p:cNvPr id="47" name="TextBox 46"/>
            <p:cNvSpPr txBox="1">
              <a:spLocks noChangeArrowheads="1"/>
            </p:cNvSpPr>
            <p:nvPr/>
          </p:nvSpPr>
          <p:spPr bwMode="auto">
            <a:xfrm>
              <a:off x="853029" y="4002277"/>
              <a:ext cx="5153025" cy="404812"/>
            </a:xfrm>
            <a:prstGeom prst="rect">
              <a:avLst/>
            </a:prstGeom>
            <a:grp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37187433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animEffect transition="in" filter="fade">
                                      <p:cBhvr>
                                        <p:cTn id="11" dur="500"/>
                                        <p:tgtEl>
                                          <p:spTgt spid="2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a:xfrm>
            <a:off x="628650" y="1703914"/>
            <a:ext cx="7886700" cy="4391023"/>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 </a:t>
            </a:r>
          </a:p>
          <a:p>
            <a:pPr marL="0" indent="0">
              <a:buNone/>
            </a:pPr>
            <a:r>
              <a:rPr lang="en-IN" sz="2800" dirty="0"/>
              <a:t>Purchased office equipment from </a:t>
            </a:r>
            <a:r>
              <a:rPr lang="en-IN" sz="2800" dirty="0" err="1"/>
              <a:t>eTronics</a:t>
            </a:r>
            <a:r>
              <a:rPr lang="en-IN" sz="2800" dirty="0"/>
              <a:t> for $12,000 cash.</a:t>
            </a:r>
          </a:p>
        </p:txBody>
      </p:sp>
      <p:sp>
        <p:nvSpPr>
          <p:cNvPr id="2" name="Title 1"/>
          <p:cNvSpPr>
            <a:spLocks noGrp="1"/>
          </p:cNvSpPr>
          <p:nvPr>
            <p:ph type="title"/>
          </p:nvPr>
        </p:nvSpPr>
        <p:spPr/>
        <p:txBody>
          <a:bodyPr>
            <a:normAutofit/>
          </a:bodyPr>
          <a:lstStyle/>
          <a:p>
            <a:r>
              <a:rPr lang="en-IN" dirty="0"/>
              <a:t>Record Asset Purchases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70127" y="3445325"/>
            <a:ext cx="7943167" cy="1417024"/>
            <a:chOff x="834736" y="3065602"/>
            <a:chExt cx="7943167" cy="1417024"/>
          </a:xfrm>
        </p:grpSpPr>
        <p:sp>
          <p:nvSpPr>
            <p:cNvPr id="61" name="Rectangle 60"/>
            <p:cNvSpPr/>
            <p:nvPr/>
          </p:nvSpPr>
          <p:spPr>
            <a:xfrm>
              <a:off x="834737" y="3065602"/>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2" name="TextBox 61"/>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a:t>
              </a:r>
              <a:endParaRPr lang="en-IN" sz="2800" b="1" baseline="30000" dirty="0">
                <a:solidFill>
                  <a:srgbClr val="C00000"/>
                </a:solidFill>
                <a:latin typeface="Calibri" pitchFamily="34" charset="0"/>
              </a:endParaRPr>
            </a:p>
          </p:txBody>
        </p:sp>
        <p:sp>
          <p:nvSpPr>
            <p:cNvPr id="63" name="TextBox 62"/>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64" name="TextBox 63"/>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65" name="Straight Connector 64"/>
            <p:cNvCxnSpPr/>
            <p:nvPr/>
          </p:nvCxnSpPr>
          <p:spPr>
            <a:xfrm>
              <a:off x="930482" y="3552962"/>
              <a:ext cx="773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Office equipment</a:t>
              </a:r>
            </a:p>
          </p:txBody>
        </p:sp>
        <p:sp>
          <p:nvSpPr>
            <p:cNvPr id="67" name="TextBox 66"/>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12,000</a:t>
              </a:r>
            </a:p>
          </p:txBody>
        </p:sp>
        <p:sp>
          <p:nvSpPr>
            <p:cNvPr id="68" name="TextBox 67"/>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12,000</a:t>
              </a:r>
            </a:p>
          </p:txBody>
        </p:sp>
        <p:sp>
          <p:nvSpPr>
            <p:cNvPr id="69" name="TextBox 68"/>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39944134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3</a:t>
            </a:r>
          </a:p>
          <a:p>
            <a:pPr marL="0" indent="0">
              <a:buNone/>
            </a:pPr>
            <a:r>
              <a:rPr lang="en-IN" sz="2800" dirty="0"/>
              <a:t>Purchased $60,000 of clothing inventory on account from the Birdwell </a:t>
            </a:r>
            <a:r>
              <a:rPr lang="en-US" sz="2800" dirty="0"/>
              <a:t>Wholesale Clothing Company.</a:t>
            </a:r>
          </a:p>
        </p:txBody>
      </p:sp>
      <p:sp>
        <p:nvSpPr>
          <p:cNvPr id="2" name="Title 1"/>
          <p:cNvSpPr>
            <a:spLocks noGrp="1"/>
          </p:cNvSpPr>
          <p:nvPr>
            <p:ph type="title"/>
          </p:nvPr>
        </p:nvSpPr>
        <p:spPr/>
        <p:txBody>
          <a:bodyPr>
            <a:normAutofit/>
          </a:bodyPr>
          <a:lstStyle/>
          <a:p>
            <a:r>
              <a:rPr lang="en-IN" dirty="0"/>
              <a:t>Record Purchase of Inventory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3" name="Group 2"/>
          <p:cNvGrpSpPr/>
          <p:nvPr/>
        </p:nvGrpSpPr>
        <p:grpSpPr>
          <a:xfrm>
            <a:off x="773531" y="3451222"/>
            <a:ext cx="7943167" cy="1417024"/>
            <a:chOff x="834736" y="3065602"/>
            <a:chExt cx="7943167" cy="1417024"/>
          </a:xfrm>
        </p:grpSpPr>
        <p:sp>
          <p:nvSpPr>
            <p:cNvPr id="22" name="Rectangle 21"/>
            <p:cNvSpPr/>
            <p:nvPr/>
          </p:nvSpPr>
          <p:spPr>
            <a:xfrm>
              <a:off x="834737" y="3065602"/>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3" name="TextBox 22"/>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3</a:t>
              </a:r>
              <a:endParaRPr lang="en-IN" sz="2800" b="1" baseline="30000" dirty="0">
                <a:solidFill>
                  <a:srgbClr val="C00000"/>
                </a:solidFill>
                <a:latin typeface="Calibri" pitchFamily="34" charset="0"/>
              </a:endParaRPr>
            </a:p>
          </p:txBody>
        </p:sp>
        <p:sp>
          <p:nvSpPr>
            <p:cNvPr id="24" name="TextBox 23"/>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5" name="TextBox 24"/>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6" name="Straight Connector 25"/>
            <p:cNvCxnSpPr/>
            <p:nvPr/>
          </p:nvCxnSpPr>
          <p:spPr>
            <a:xfrm>
              <a:off x="913609" y="3552962"/>
              <a:ext cx="77640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Inventory</a:t>
              </a:r>
            </a:p>
          </p:txBody>
        </p:sp>
        <p:sp>
          <p:nvSpPr>
            <p:cNvPr id="28" name="TextBox 27"/>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60,000</a:t>
              </a:r>
            </a:p>
          </p:txBody>
        </p:sp>
        <p:sp>
          <p:nvSpPr>
            <p:cNvPr id="29" name="TextBox 28"/>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60,000</a:t>
              </a:r>
            </a:p>
          </p:txBody>
        </p:sp>
        <p:sp>
          <p:nvSpPr>
            <p:cNvPr id="30" name="TextBox 29"/>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Accounts payable</a:t>
              </a:r>
            </a:p>
          </p:txBody>
        </p:sp>
      </p:grpSp>
    </p:spTree>
    <p:extLst>
      <p:ext uri="{BB962C8B-B14F-4D97-AF65-F5344CB8AC3E}">
        <p14:creationId xmlns:p14="http://schemas.microsoft.com/office/powerpoint/2010/main" val="7907113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animEffect transition="in" filter="fade">
                                      <p:cBhvr>
                                        <p:cTn id="11" dur="500"/>
                                        <p:tgtEl>
                                          <p:spTgt spid="1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2"/>
          <p:cNvSpPr>
            <a:spLocks noGrp="1"/>
          </p:cNvSpPr>
          <p:nvPr>
            <p:ph idx="1"/>
          </p:nvPr>
        </p:nvSpPr>
        <p:spPr>
          <a:xfrm>
            <a:off x="628650" y="1703914"/>
            <a:ext cx="7886700" cy="4391023"/>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6</a:t>
            </a:r>
          </a:p>
          <a:p>
            <a:pPr marL="0" indent="0">
              <a:buNone/>
            </a:pPr>
            <a:r>
              <a:rPr lang="en-IN" sz="2800" dirty="0"/>
              <a:t>Purchased $2,000 of supplies for cash.</a:t>
            </a:r>
            <a:endParaRPr lang="en-US" sz="2800" dirty="0"/>
          </a:p>
        </p:txBody>
      </p:sp>
      <p:sp>
        <p:nvSpPr>
          <p:cNvPr id="2" name="Title 1"/>
          <p:cNvSpPr>
            <a:spLocks noGrp="1"/>
          </p:cNvSpPr>
          <p:nvPr>
            <p:ph type="title"/>
          </p:nvPr>
        </p:nvSpPr>
        <p:spPr/>
        <p:txBody>
          <a:bodyPr>
            <a:normAutofit/>
          </a:bodyPr>
          <a:lstStyle/>
          <a:p>
            <a:r>
              <a:rPr lang="en-IN" dirty="0"/>
              <a:t>Record Purchase of Supplies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3" name="Group 2"/>
          <p:cNvGrpSpPr/>
          <p:nvPr/>
        </p:nvGrpSpPr>
        <p:grpSpPr>
          <a:xfrm>
            <a:off x="773530" y="3452007"/>
            <a:ext cx="7943167" cy="1417024"/>
            <a:chOff x="834736" y="3065602"/>
            <a:chExt cx="7943167" cy="1417024"/>
          </a:xfrm>
        </p:grpSpPr>
        <p:sp>
          <p:nvSpPr>
            <p:cNvPr id="22" name="Rectangle 21"/>
            <p:cNvSpPr/>
            <p:nvPr/>
          </p:nvSpPr>
          <p:spPr>
            <a:xfrm>
              <a:off x="834737" y="3065602"/>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3" name="TextBox 22"/>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6</a:t>
              </a:r>
              <a:endParaRPr lang="en-IN" sz="2800" b="1" baseline="30000" dirty="0">
                <a:solidFill>
                  <a:srgbClr val="C00000"/>
                </a:solidFill>
                <a:latin typeface="Calibri" pitchFamily="34" charset="0"/>
              </a:endParaRPr>
            </a:p>
          </p:txBody>
        </p:sp>
        <p:sp>
          <p:nvSpPr>
            <p:cNvPr id="24" name="TextBox 23"/>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5" name="TextBox 24"/>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6" name="Straight Connector 25"/>
            <p:cNvCxnSpPr/>
            <p:nvPr/>
          </p:nvCxnSpPr>
          <p:spPr>
            <a:xfrm>
              <a:off x="956903" y="3552962"/>
              <a:ext cx="774958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Supplies</a:t>
              </a:r>
            </a:p>
          </p:txBody>
        </p:sp>
        <p:sp>
          <p:nvSpPr>
            <p:cNvPr id="28" name="TextBox 27"/>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2,000</a:t>
              </a:r>
            </a:p>
          </p:txBody>
        </p:sp>
        <p:sp>
          <p:nvSpPr>
            <p:cNvPr id="29" name="TextBox 28"/>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2,000</a:t>
              </a:r>
            </a:p>
          </p:txBody>
        </p:sp>
        <p:sp>
          <p:nvSpPr>
            <p:cNvPr id="30" name="TextBox 29"/>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7409894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Effect transition="in" filter="fade">
                                      <p:cBhvr>
                                        <p:cTn id="7" dur="500"/>
                                        <p:tgtEl>
                                          <p:spTgt spid="31">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xEl>
                                              <p:pRg st="1" end="1"/>
                                            </p:txEl>
                                          </p:spTgt>
                                        </p:tgtEl>
                                        <p:attrNameLst>
                                          <p:attrName>style.visibility</p:attrName>
                                        </p:attrNameLst>
                                      </p:cBhvr>
                                      <p:to>
                                        <p:strVal val="visible"/>
                                      </p:to>
                                    </p:set>
                                    <p:animEffect transition="in" filter="fade">
                                      <p:cBhvr>
                                        <p:cTn id="11" dur="500"/>
                                        <p:tgtEl>
                                          <p:spTgt spid="31">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4 </a:t>
            </a:r>
            <a:r>
              <a:rPr lang="en-IN" sz="2800" b="1" dirty="0" smtClean="0">
                <a:solidFill>
                  <a:srgbClr val="C00000"/>
                </a:solidFill>
                <a:latin typeface="Calibri" pitchFamily="34" charset="0"/>
                <a:cs typeface="Arial" charset="0"/>
              </a:rPr>
              <a:t>– </a:t>
            </a:r>
            <a:r>
              <a:rPr lang="en-IN" sz="2800" b="1" dirty="0">
                <a:solidFill>
                  <a:srgbClr val="C00000"/>
                </a:solidFill>
                <a:latin typeface="Calibri" pitchFamily="34" charset="0"/>
                <a:cs typeface="Arial" charset="0"/>
              </a:rPr>
              <a:t>31</a:t>
            </a:r>
          </a:p>
          <a:p>
            <a:pPr marL="0" indent="0">
              <a:buNone/>
            </a:pPr>
            <a:r>
              <a:rPr lang="en-IN" sz="2800" dirty="0"/>
              <a:t>During the month, sold merchandise costing $20,000 for $35,000 cash.</a:t>
            </a:r>
            <a:endParaRPr lang="en-US" sz="2800" dirty="0"/>
          </a:p>
        </p:txBody>
      </p:sp>
      <p:sp>
        <p:nvSpPr>
          <p:cNvPr id="2" name="Title 1"/>
          <p:cNvSpPr>
            <a:spLocks noGrp="1"/>
          </p:cNvSpPr>
          <p:nvPr>
            <p:ph type="title"/>
          </p:nvPr>
        </p:nvSpPr>
        <p:spPr/>
        <p:txBody>
          <a:bodyPr>
            <a:normAutofit/>
          </a:bodyPr>
          <a:lstStyle/>
          <a:p>
            <a:r>
              <a:rPr lang="en-IN" dirty="0"/>
              <a:t>Record Sales for Cash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5" name="Group 4"/>
          <p:cNvGrpSpPr/>
          <p:nvPr/>
        </p:nvGrpSpPr>
        <p:grpSpPr>
          <a:xfrm>
            <a:off x="794697" y="3459366"/>
            <a:ext cx="7943167" cy="2238227"/>
            <a:chOff x="834736" y="3065601"/>
            <a:chExt cx="7943167" cy="2238227"/>
          </a:xfrm>
        </p:grpSpPr>
        <p:sp>
          <p:nvSpPr>
            <p:cNvPr id="39" name="Rectangle 38"/>
            <p:cNvSpPr/>
            <p:nvPr/>
          </p:nvSpPr>
          <p:spPr>
            <a:xfrm>
              <a:off x="834737" y="3065601"/>
              <a:ext cx="7921625" cy="2238227"/>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40" name="TextBox 39"/>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a:t>
              </a:r>
              <a:r>
                <a:rPr lang="en-US" sz="2800" b="1" dirty="0" smtClean="0">
                  <a:latin typeface="Calibri" pitchFamily="34" charset="0"/>
                </a:rPr>
                <a:t>Entries </a:t>
              </a:r>
              <a:r>
                <a:rPr lang="en-US" sz="2800" b="1" dirty="0">
                  <a:latin typeface="Calibri" pitchFamily="34" charset="0"/>
                </a:rPr>
                <a:t>– </a:t>
              </a:r>
              <a:r>
                <a:rPr lang="en-US" sz="2800" b="1" dirty="0">
                  <a:solidFill>
                    <a:srgbClr val="C00000"/>
                  </a:solidFill>
                  <a:latin typeface="Calibri" pitchFamily="34" charset="0"/>
                </a:rPr>
                <a:t>July </a:t>
              </a:r>
              <a:r>
                <a:rPr lang="en-US" sz="2800" b="1" dirty="0" smtClean="0">
                  <a:solidFill>
                    <a:srgbClr val="C00000"/>
                  </a:solidFill>
                  <a:latin typeface="Calibri" pitchFamily="34" charset="0"/>
                </a:rPr>
                <a:t>4 – 31</a:t>
              </a:r>
              <a:endParaRPr lang="en-IN" sz="2800" b="1" baseline="30000" dirty="0">
                <a:solidFill>
                  <a:srgbClr val="C00000"/>
                </a:solidFill>
                <a:latin typeface="Calibri" pitchFamily="34" charset="0"/>
              </a:endParaRPr>
            </a:p>
          </p:txBody>
        </p:sp>
        <p:sp>
          <p:nvSpPr>
            <p:cNvPr id="41" name="TextBox 40"/>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2" name="TextBox 41"/>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43" name="Straight Connector 42"/>
            <p:cNvCxnSpPr/>
            <p:nvPr/>
          </p:nvCxnSpPr>
          <p:spPr>
            <a:xfrm>
              <a:off x="956903" y="3552962"/>
              <a:ext cx="76774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Cash</a:t>
              </a:r>
            </a:p>
          </p:txBody>
        </p:sp>
        <p:sp>
          <p:nvSpPr>
            <p:cNvPr id="50" name="TextBox 49"/>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35,000</a:t>
              </a:r>
            </a:p>
          </p:txBody>
        </p:sp>
        <p:sp>
          <p:nvSpPr>
            <p:cNvPr id="51" name="TextBox 50"/>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35,000</a:t>
              </a:r>
            </a:p>
          </p:txBody>
        </p:sp>
        <p:sp>
          <p:nvSpPr>
            <p:cNvPr id="52" name="TextBox 51"/>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Sales revenue</a:t>
              </a:r>
            </a:p>
          </p:txBody>
        </p:sp>
        <p:sp>
          <p:nvSpPr>
            <p:cNvPr id="53" name="TextBox 52"/>
            <p:cNvSpPr txBox="1">
              <a:spLocks noChangeArrowheads="1"/>
            </p:cNvSpPr>
            <p:nvPr/>
          </p:nvSpPr>
          <p:spPr bwMode="auto">
            <a:xfrm>
              <a:off x="850684" y="4393824"/>
              <a:ext cx="5153025" cy="404812"/>
            </a:xfrm>
            <a:prstGeom prst="rect">
              <a:avLst/>
            </a:prstGeom>
            <a:noFill/>
            <a:ln w="9525">
              <a:noFill/>
              <a:miter lim="800000"/>
              <a:headEnd/>
              <a:tailEnd/>
            </a:ln>
          </p:spPr>
          <p:txBody>
            <a:bodyPr/>
            <a:lstStyle/>
            <a:p>
              <a:r>
                <a:rPr lang="en-IN" sz="2800" dirty="0">
                  <a:latin typeface="Calibri" pitchFamily="34" charset="0"/>
                </a:rPr>
                <a:t>Cost of goods sold (expense)</a:t>
              </a:r>
            </a:p>
          </p:txBody>
        </p:sp>
        <p:sp>
          <p:nvSpPr>
            <p:cNvPr id="54" name="TextBox 53"/>
            <p:cNvSpPr txBox="1">
              <a:spLocks noChangeArrowheads="1"/>
            </p:cNvSpPr>
            <p:nvPr/>
          </p:nvSpPr>
          <p:spPr bwMode="auto">
            <a:xfrm>
              <a:off x="850684" y="4787724"/>
              <a:ext cx="5153025" cy="404812"/>
            </a:xfrm>
            <a:prstGeom prst="rect">
              <a:avLst/>
            </a:prstGeom>
            <a:noFill/>
            <a:ln w="9525">
              <a:noFill/>
              <a:miter lim="800000"/>
              <a:headEnd/>
              <a:tailEnd/>
            </a:ln>
          </p:spPr>
          <p:txBody>
            <a:bodyPr/>
            <a:lstStyle/>
            <a:p>
              <a:pPr lvl="1"/>
              <a:r>
                <a:rPr lang="en-IN" sz="2800" dirty="0">
                  <a:latin typeface="Calibri" pitchFamily="34" charset="0"/>
                </a:rPr>
                <a:t>Inventory</a:t>
              </a:r>
            </a:p>
          </p:txBody>
        </p:sp>
        <p:sp>
          <p:nvSpPr>
            <p:cNvPr id="55" name="TextBox 54"/>
            <p:cNvSpPr txBox="1">
              <a:spLocks noChangeArrowheads="1"/>
            </p:cNvSpPr>
            <p:nvPr/>
          </p:nvSpPr>
          <p:spPr bwMode="auto">
            <a:xfrm>
              <a:off x="5913150" y="4367567"/>
              <a:ext cx="1563687" cy="404813"/>
            </a:xfrm>
            <a:prstGeom prst="rect">
              <a:avLst/>
            </a:prstGeom>
            <a:noFill/>
            <a:ln w="9525">
              <a:noFill/>
              <a:miter lim="800000"/>
              <a:headEnd/>
              <a:tailEnd/>
            </a:ln>
          </p:spPr>
          <p:txBody>
            <a:bodyPr/>
            <a:lstStyle/>
            <a:p>
              <a:pPr algn="r"/>
              <a:r>
                <a:rPr lang="en-IN" sz="2800" dirty="0">
                  <a:latin typeface="Calibri" pitchFamily="34" charset="0"/>
                </a:rPr>
                <a:t>20,000</a:t>
              </a:r>
            </a:p>
          </p:txBody>
        </p:sp>
        <p:sp>
          <p:nvSpPr>
            <p:cNvPr id="56" name="TextBox 55"/>
            <p:cNvSpPr txBox="1">
              <a:spLocks noChangeArrowheads="1"/>
            </p:cNvSpPr>
            <p:nvPr/>
          </p:nvSpPr>
          <p:spPr bwMode="auto">
            <a:xfrm>
              <a:off x="7189600" y="4787723"/>
              <a:ext cx="1563687" cy="404813"/>
            </a:xfrm>
            <a:prstGeom prst="rect">
              <a:avLst/>
            </a:prstGeom>
            <a:noFill/>
            <a:ln w="9525">
              <a:noFill/>
              <a:miter lim="800000"/>
              <a:headEnd/>
              <a:tailEnd/>
            </a:ln>
          </p:spPr>
          <p:txBody>
            <a:bodyPr/>
            <a:lstStyle/>
            <a:p>
              <a:pPr algn="r"/>
              <a:r>
                <a:rPr lang="en-IN" sz="2800" dirty="0">
                  <a:latin typeface="Calibri" pitchFamily="34" charset="0"/>
                </a:rPr>
                <a:t>20,000</a:t>
              </a:r>
            </a:p>
          </p:txBody>
        </p:sp>
      </p:grpSp>
    </p:spTree>
    <p:extLst>
      <p:ext uri="{BB962C8B-B14F-4D97-AF65-F5344CB8AC3E}">
        <p14:creationId xmlns:p14="http://schemas.microsoft.com/office/powerpoint/2010/main" val="10289192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animEffect transition="in" filter="fade">
                                      <p:cBhvr>
                                        <p:cTn id="7" dur="500"/>
                                        <p:tgtEl>
                                          <p:spTgt spid="5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7">
                                            <p:txEl>
                                              <p:pRg st="1" end="1"/>
                                            </p:txEl>
                                          </p:spTgt>
                                        </p:tgtEl>
                                        <p:attrNameLst>
                                          <p:attrName>style.visibility</p:attrName>
                                        </p:attrNameLst>
                                      </p:cBhvr>
                                      <p:to>
                                        <p:strVal val="visible"/>
                                      </p:to>
                                    </p:set>
                                    <p:animEffect transition="in" filter="fade">
                                      <p:cBhvr>
                                        <p:cTn id="11" dur="500"/>
                                        <p:tgtEl>
                                          <p:spTgt spid="5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9</a:t>
            </a:r>
          </a:p>
          <a:p>
            <a:pPr marL="0" indent="0">
              <a:buNone/>
            </a:pPr>
            <a:r>
              <a:rPr lang="en-IN" sz="2800" dirty="0"/>
              <a:t>Sold clothing on account to Briarfield School for Girls for $3,500. The </a:t>
            </a:r>
            <a:r>
              <a:rPr lang="en-US" sz="2800" dirty="0"/>
              <a:t>clothing cost $2,000.</a:t>
            </a:r>
          </a:p>
        </p:txBody>
      </p:sp>
      <p:sp>
        <p:nvSpPr>
          <p:cNvPr id="2" name="Title 1"/>
          <p:cNvSpPr>
            <a:spLocks noGrp="1"/>
          </p:cNvSpPr>
          <p:nvPr>
            <p:ph type="title"/>
          </p:nvPr>
        </p:nvSpPr>
        <p:spPr/>
        <p:txBody>
          <a:bodyPr>
            <a:normAutofit/>
          </a:bodyPr>
          <a:lstStyle/>
          <a:p>
            <a:r>
              <a:rPr lang="en-IN" dirty="0"/>
              <a:t>Record Sales on Account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3" name="Group 2"/>
          <p:cNvGrpSpPr/>
          <p:nvPr/>
        </p:nvGrpSpPr>
        <p:grpSpPr>
          <a:xfrm>
            <a:off x="773530" y="3459235"/>
            <a:ext cx="7943167" cy="2238227"/>
            <a:chOff x="834736" y="3065601"/>
            <a:chExt cx="7943167" cy="2238227"/>
          </a:xfrm>
        </p:grpSpPr>
        <p:sp>
          <p:nvSpPr>
            <p:cNvPr id="16" name="Rectangle 15"/>
            <p:cNvSpPr/>
            <p:nvPr/>
          </p:nvSpPr>
          <p:spPr>
            <a:xfrm>
              <a:off x="834737" y="3065601"/>
              <a:ext cx="7921625" cy="2238227"/>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7" name="TextBox 16"/>
            <p:cNvSpPr txBox="1">
              <a:spLocks noChangeArrowheads="1"/>
            </p:cNvSpPr>
            <p:nvPr/>
          </p:nvSpPr>
          <p:spPr bwMode="auto">
            <a:xfrm>
              <a:off x="834736" y="3076714"/>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a:t>
              </a:r>
              <a:r>
                <a:rPr lang="en-US" sz="2800" b="1" dirty="0" smtClean="0">
                  <a:latin typeface="Calibri" pitchFamily="34" charset="0"/>
                </a:rPr>
                <a:t>Entries </a:t>
              </a:r>
              <a:r>
                <a:rPr lang="en-US" sz="2800" b="1" dirty="0">
                  <a:latin typeface="Calibri" pitchFamily="34" charset="0"/>
                </a:rPr>
                <a:t>– </a:t>
              </a:r>
              <a:r>
                <a:rPr lang="en-US" sz="2800" b="1" dirty="0">
                  <a:solidFill>
                    <a:srgbClr val="C00000"/>
                  </a:solidFill>
                  <a:latin typeface="Calibri" pitchFamily="34" charset="0"/>
                </a:rPr>
                <a:t>July 9</a:t>
              </a:r>
              <a:endParaRPr lang="en-IN" sz="2800" b="1" baseline="30000" dirty="0">
                <a:solidFill>
                  <a:srgbClr val="C00000"/>
                </a:solidFill>
                <a:latin typeface="Calibri" pitchFamily="34" charset="0"/>
              </a:endParaRPr>
            </a:p>
          </p:txBody>
        </p:sp>
        <p:sp>
          <p:nvSpPr>
            <p:cNvPr id="18" name="TextBox 17"/>
            <p:cNvSpPr txBox="1">
              <a:spLocks noChangeArrowheads="1"/>
            </p:cNvSpPr>
            <p:nvPr/>
          </p:nvSpPr>
          <p:spPr bwMode="auto">
            <a:xfrm>
              <a:off x="7488853"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9" name="TextBox 18"/>
            <p:cNvSpPr txBox="1">
              <a:spLocks noChangeArrowheads="1"/>
            </p:cNvSpPr>
            <p:nvPr/>
          </p:nvSpPr>
          <p:spPr bwMode="auto">
            <a:xfrm>
              <a:off x="6131540" y="307036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0" name="Straight Connector 19"/>
            <p:cNvCxnSpPr/>
            <p:nvPr/>
          </p:nvCxnSpPr>
          <p:spPr>
            <a:xfrm>
              <a:off x="956903" y="3552962"/>
              <a:ext cx="77207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855376" y="3582589"/>
              <a:ext cx="5153025" cy="404812"/>
            </a:xfrm>
            <a:prstGeom prst="rect">
              <a:avLst/>
            </a:prstGeom>
            <a:noFill/>
            <a:ln w="9525">
              <a:noFill/>
              <a:miter lim="800000"/>
              <a:headEnd/>
              <a:tailEnd/>
            </a:ln>
          </p:spPr>
          <p:txBody>
            <a:bodyPr/>
            <a:lstStyle/>
            <a:p>
              <a:r>
                <a:rPr lang="en-IN" sz="2800" dirty="0">
                  <a:latin typeface="Calibri" pitchFamily="34" charset="0"/>
                </a:rPr>
                <a:t>Accounts receivable</a:t>
              </a:r>
            </a:p>
          </p:txBody>
        </p:sp>
        <p:sp>
          <p:nvSpPr>
            <p:cNvPr id="22" name="TextBox 21"/>
            <p:cNvSpPr txBox="1">
              <a:spLocks noChangeArrowheads="1"/>
            </p:cNvSpPr>
            <p:nvPr/>
          </p:nvSpPr>
          <p:spPr bwMode="auto">
            <a:xfrm>
              <a:off x="5913151" y="3582589"/>
              <a:ext cx="1563687" cy="404812"/>
            </a:xfrm>
            <a:prstGeom prst="rect">
              <a:avLst/>
            </a:prstGeom>
            <a:noFill/>
            <a:ln w="9525">
              <a:noFill/>
              <a:miter lim="800000"/>
              <a:headEnd/>
              <a:tailEnd/>
            </a:ln>
          </p:spPr>
          <p:txBody>
            <a:bodyPr/>
            <a:lstStyle/>
            <a:p>
              <a:pPr algn="r"/>
              <a:r>
                <a:rPr lang="en-IN" sz="2800" dirty="0">
                  <a:latin typeface="Calibri" pitchFamily="34" charset="0"/>
                </a:rPr>
                <a:t>3,500</a:t>
              </a:r>
            </a:p>
          </p:txBody>
        </p:sp>
        <p:sp>
          <p:nvSpPr>
            <p:cNvPr id="23" name="TextBox 22"/>
            <p:cNvSpPr txBox="1">
              <a:spLocks noChangeArrowheads="1"/>
            </p:cNvSpPr>
            <p:nvPr/>
          </p:nvSpPr>
          <p:spPr bwMode="auto">
            <a:xfrm>
              <a:off x="7192676" y="3987403"/>
              <a:ext cx="1563687" cy="404813"/>
            </a:xfrm>
            <a:prstGeom prst="rect">
              <a:avLst/>
            </a:prstGeom>
            <a:noFill/>
            <a:ln w="9525">
              <a:noFill/>
              <a:miter lim="800000"/>
              <a:headEnd/>
              <a:tailEnd/>
            </a:ln>
          </p:spPr>
          <p:txBody>
            <a:bodyPr/>
            <a:lstStyle/>
            <a:p>
              <a:pPr algn="r"/>
              <a:r>
                <a:rPr lang="en-IN" sz="2800" dirty="0">
                  <a:latin typeface="Calibri" pitchFamily="34" charset="0"/>
                </a:rPr>
                <a:t>3,500</a:t>
              </a:r>
            </a:p>
          </p:txBody>
        </p:sp>
        <p:sp>
          <p:nvSpPr>
            <p:cNvPr id="24" name="TextBox 23"/>
            <p:cNvSpPr txBox="1">
              <a:spLocks noChangeArrowheads="1"/>
            </p:cNvSpPr>
            <p:nvPr/>
          </p:nvSpPr>
          <p:spPr bwMode="auto">
            <a:xfrm>
              <a:off x="853029" y="4002277"/>
              <a:ext cx="5153025" cy="404812"/>
            </a:xfrm>
            <a:prstGeom prst="rect">
              <a:avLst/>
            </a:prstGeom>
            <a:noFill/>
            <a:ln w="9525">
              <a:noFill/>
              <a:miter lim="800000"/>
              <a:headEnd/>
              <a:tailEnd/>
            </a:ln>
          </p:spPr>
          <p:txBody>
            <a:bodyPr/>
            <a:lstStyle/>
            <a:p>
              <a:pPr lvl="1"/>
              <a:r>
                <a:rPr lang="en-IN" sz="2800" dirty="0">
                  <a:latin typeface="Calibri" pitchFamily="34" charset="0"/>
                </a:rPr>
                <a:t>Sales revenue			</a:t>
              </a:r>
            </a:p>
          </p:txBody>
        </p:sp>
        <p:sp>
          <p:nvSpPr>
            <p:cNvPr id="25" name="TextBox 24"/>
            <p:cNvSpPr txBox="1">
              <a:spLocks noChangeArrowheads="1"/>
            </p:cNvSpPr>
            <p:nvPr/>
          </p:nvSpPr>
          <p:spPr bwMode="auto">
            <a:xfrm>
              <a:off x="850684" y="4393824"/>
              <a:ext cx="5153025" cy="404812"/>
            </a:xfrm>
            <a:prstGeom prst="rect">
              <a:avLst/>
            </a:prstGeom>
            <a:noFill/>
            <a:ln w="9525">
              <a:noFill/>
              <a:miter lim="800000"/>
              <a:headEnd/>
              <a:tailEnd/>
            </a:ln>
          </p:spPr>
          <p:txBody>
            <a:bodyPr/>
            <a:lstStyle/>
            <a:p>
              <a:r>
                <a:rPr lang="en-IN" sz="2800" dirty="0">
                  <a:latin typeface="Calibri" pitchFamily="34" charset="0"/>
                </a:rPr>
                <a:t>Cost of goods sold</a:t>
              </a:r>
            </a:p>
          </p:txBody>
        </p:sp>
        <p:sp>
          <p:nvSpPr>
            <p:cNvPr id="26" name="TextBox 25"/>
            <p:cNvSpPr txBox="1">
              <a:spLocks noChangeArrowheads="1"/>
            </p:cNvSpPr>
            <p:nvPr/>
          </p:nvSpPr>
          <p:spPr bwMode="auto">
            <a:xfrm>
              <a:off x="850684" y="4787724"/>
              <a:ext cx="5153025" cy="404812"/>
            </a:xfrm>
            <a:prstGeom prst="rect">
              <a:avLst/>
            </a:prstGeom>
            <a:noFill/>
            <a:ln w="9525">
              <a:noFill/>
              <a:miter lim="800000"/>
              <a:headEnd/>
              <a:tailEnd/>
            </a:ln>
          </p:spPr>
          <p:txBody>
            <a:bodyPr/>
            <a:lstStyle/>
            <a:p>
              <a:pPr lvl="1"/>
              <a:r>
                <a:rPr lang="en-IN" sz="2800" dirty="0">
                  <a:latin typeface="Calibri" pitchFamily="34" charset="0"/>
                </a:rPr>
                <a:t>Inventory</a:t>
              </a:r>
            </a:p>
          </p:txBody>
        </p:sp>
        <p:sp>
          <p:nvSpPr>
            <p:cNvPr id="27" name="TextBox 26"/>
            <p:cNvSpPr txBox="1">
              <a:spLocks noChangeArrowheads="1"/>
            </p:cNvSpPr>
            <p:nvPr/>
          </p:nvSpPr>
          <p:spPr bwMode="auto">
            <a:xfrm>
              <a:off x="5913150" y="4367567"/>
              <a:ext cx="1563687" cy="404813"/>
            </a:xfrm>
            <a:prstGeom prst="rect">
              <a:avLst/>
            </a:prstGeom>
            <a:noFill/>
            <a:ln w="9525">
              <a:noFill/>
              <a:miter lim="800000"/>
              <a:headEnd/>
              <a:tailEnd/>
            </a:ln>
          </p:spPr>
          <p:txBody>
            <a:bodyPr/>
            <a:lstStyle/>
            <a:p>
              <a:pPr algn="r"/>
              <a:r>
                <a:rPr lang="en-IN" sz="2800" dirty="0">
                  <a:latin typeface="Calibri" pitchFamily="34" charset="0"/>
                </a:rPr>
                <a:t>2,000</a:t>
              </a:r>
            </a:p>
          </p:txBody>
        </p:sp>
        <p:sp>
          <p:nvSpPr>
            <p:cNvPr id="28" name="TextBox 27"/>
            <p:cNvSpPr txBox="1">
              <a:spLocks noChangeArrowheads="1"/>
            </p:cNvSpPr>
            <p:nvPr/>
          </p:nvSpPr>
          <p:spPr bwMode="auto">
            <a:xfrm>
              <a:off x="7189600" y="4787723"/>
              <a:ext cx="1563687" cy="404813"/>
            </a:xfrm>
            <a:prstGeom prst="rect">
              <a:avLst/>
            </a:prstGeom>
            <a:noFill/>
            <a:ln w="9525">
              <a:noFill/>
              <a:miter lim="800000"/>
              <a:headEnd/>
              <a:tailEnd/>
            </a:ln>
          </p:spPr>
          <p:txBody>
            <a:bodyPr/>
            <a:lstStyle/>
            <a:p>
              <a:pPr algn="r"/>
              <a:r>
                <a:rPr lang="en-IN" sz="2800" dirty="0">
                  <a:latin typeface="Calibri" pitchFamily="34" charset="0"/>
                </a:rPr>
                <a:t>2,000</a:t>
              </a:r>
            </a:p>
          </p:txBody>
        </p:sp>
      </p:grpSp>
    </p:spTree>
    <p:extLst>
      <p:ext uri="{BB962C8B-B14F-4D97-AF65-F5344CB8AC3E}">
        <p14:creationId xmlns:p14="http://schemas.microsoft.com/office/powerpoint/2010/main" val="18896090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fade">
                                      <p:cBhvr>
                                        <p:cTn id="11" dur="500"/>
                                        <p:tgtEl>
                                          <p:spTgt spid="30">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Additional </a:t>
            </a:r>
            <a:r>
              <a:rPr lang="en-US" dirty="0" smtClean="0"/>
              <a:t>Consideration—Sales </a:t>
            </a:r>
            <a:r>
              <a:rPr lang="en-US" dirty="0"/>
              <a:t>of Inventory</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91464841"/>
              </p:ext>
            </p:extLst>
          </p:nvPr>
        </p:nvGraphicFramePr>
        <p:xfrm>
          <a:off x="854964" y="1690689"/>
          <a:ext cx="7886700" cy="4637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98021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067912" y="2395430"/>
            <a:ext cx="7662993" cy="155847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 name="Content Placeholder 2"/>
          <p:cNvSpPr>
            <a:spLocks noGrp="1"/>
          </p:cNvSpPr>
          <p:nvPr>
            <p:ph idx="1"/>
          </p:nvPr>
        </p:nvSpPr>
        <p:spPr/>
        <p:txBody>
          <a:bodyPr>
            <a:normAutofit/>
          </a:bodyPr>
          <a:lstStyle/>
          <a:p>
            <a:pPr marL="514350" indent="-514350">
              <a:buAutoNum type="arabicPeriod"/>
            </a:pPr>
            <a:r>
              <a:rPr lang="en-IN" sz="2600" dirty="0"/>
              <a:t>An attorney invested </a:t>
            </a:r>
            <a:r>
              <a:rPr lang="en-IN" sz="2600" b="1" dirty="0">
                <a:solidFill>
                  <a:srgbClr val="EC008C"/>
                </a:solidFill>
              </a:rPr>
              <a:t>$50,000</a:t>
            </a:r>
            <a:r>
              <a:rPr lang="en-IN" sz="2600" dirty="0">
                <a:solidFill>
                  <a:srgbClr val="EC008C"/>
                </a:solidFill>
              </a:rPr>
              <a:t> </a:t>
            </a:r>
            <a:r>
              <a:rPr lang="en-IN" sz="2600" dirty="0"/>
              <a:t>to open a law office.</a:t>
            </a:r>
          </a:p>
          <a:p>
            <a:pPr marL="514350" indent="-514350">
              <a:buAutoNum type="arabicPeriod"/>
            </a:pPr>
            <a:endParaRPr lang="en-IN" sz="2800" dirty="0"/>
          </a:p>
          <a:p>
            <a:pPr marL="514350" indent="-514350">
              <a:buAutoNum type="arabicPeriod"/>
            </a:pPr>
            <a:endParaRPr lang="en-IN" sz="2800" dirty="0"/>
          </a:p>
          <a:p>
            <a:pPr marL="514350" indent="-514350">
              <a:buAutoNum type="arabicPeriod"/>
            </a:pPr>
            <a:endParaRPr lang="en-IN" sz="2800" dirty="0"/>
          </a:p>
          <a:p>
            <a:pPr marL="514350" indent="-514350">
              <a:buAutoNum type="arabicPeriod"/>
            </a:pPr>
            <a:endParaRPr lang="en-IN" sz="2800" dirty="0"/>
          </a:p>
          <a:p>
            <a:pPr marL="463550" indent="0">
              <a:buNone/>
            </a:pPr>
            <a:r>
              <a:rPr lang="en-IN" sz="2600" dirty="0"/>
              <a:t>An investment by the owner causes both assets and owners’ equity to increase.</a:t>
            </a:r>
          </a:p>
          <a:p>
            <a:pPr marL="514350" indent="-514350">
              <a:buAutoNum type="arabicPeriod"/>
            </a:pPr>
            <a:endParaRPr lang="en-US" sz="2800" dirty="0"/>
          </a:p>
        </p:txBody>
      </p:sp>
      <p:sp>
        <p:nvSpPr>
          <p:cNvPr id="2" name="Title 1"/>
          <p:cNvSpPr>
            <a:spLocks noGrp="1"/>
          </p:cNvSpPr>
          <p:nvPr>
            <p:ph type="title"/>
          </p:nvPr>
        </p:nvSpPr>
        <p:spPr/>
        <p:txBody>
          <a:bodyPr/>
          <a:lstStyle/>
          <a:p>
            <a:r>
              <a:rPr lang="en-IN" dirty="0">
                <a:ea typeface="Adobe Fan Heiti Std B"/>
                <a:cs typeface="Adobe Fan Heiti Std B"/>
              </a:rPr>
              <a:t>Accounting Equation—Owner Investment</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7" name="Rectangle 6"/>
          <p:cNvSpPr/>
          <p:nvPr/>
        </p:nvSpPr>
        <p:spPr>
          <a:xfrm>
            <a:off x="890461" y="2490359"/>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
        <p:nvSpPr>
          <p:cNvPr id="11" name="Rectangle 10"/>
          <p:cNvSpPr/>
          <p:nvPr/>
        </p:nvSpPr>
        <p:spPr>
          <a:xfrm>
            <a:off x="5290667" y="2967364"/>
            <a:ext cx="3653359" cy="8415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$50,000 </a:t>
            </a:r>
          </a:p>
          <a:p>
            <a:pPr algn="ctr"/>
            <a:r>
              <a:rPr lang="en-US" sz="2600" dirty="0">
                <a:solidFill>
                  <a:schemeClr val="tx2"/>
                </a:solidFill>
              </a:rPr>
              <a:t>(Investment by owner)</a:t>
            </a:r>
          </a:p>
        </p:txBody>
      </p:sp>
      <p:sp>
        <p:nvSpPr>
          <p:cNvPr id="10" name="Rectangle 9"/>
          <p:cNvSpPr/>
          <p:nvPr/>
        </p:nvSpPr>
        <p:spPr>
          <a:xfrm>
            <a:off x="930166" y="2933274"/>
            <a:ext cx="1748911"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$50,000 </a:t>
            </a:r>
          </a:p>
          <a:p>
            <a:pPr algn="ctr"/>
            <a:r>
              <a:rPr lang="en-US" sz="2600" dirty="0">
                <a:solidFill>
                  <a:schemeClr val="tx2"/>
                </a:solidFill>
              </a:rPr>
              <a:t>   (Cash)</a:t>
            </a:r>
          </a:p>
        </p:txBody>
      </p:sp>
    </p:spTree>
    <p:extLst>
      <p:ext uri="{BB962C8B-B14F-4D97-AF65-F5344CB8AC3E}">
        <p14:creationId xmlns:p14="http://schemas.microsoft.com/office/powerpoint/2010/main" val="5799463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p:bldP spid="11"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16</a:t>
            </a:r>
          </a:p>
          <a:p>
            <a:pPr marL="0" indent="0">
              <a:buNone/>
            </a:pPr>
            <a:r>
              <a:rPr lang="en-US" sz="2800" dirty="0"/>
              <a:t>Subleased a portion of the building to a jewelry store. Received $1,000 in advance for the first two months’ rent beginning on July 16.</a:t>
            </a:r>
          </a:p>
        </p:txBody>
      </p:sp>
      <p:sp>
        <p:nvSpPr>
          <p:cNvPr id="2" name="Title 1"/>
          <p:cNvSpPr>
            <a:spLocks noGrp="1"/>
          </p:cNvSpPr>
          <p:nvPr>
            <p:ph type="title"/>
          </p:nvPr>
        </p:nvSpPr>
        <p:spPr/>
        <p:txBody>
          <a:bodyPr>
            <a:normAutofit/>
          </a:bodyPr>
          <a:lstStyle/>
          <a:p>
            <a:r>
              <a:rPr lang="en-IN" dirty="0"/>
              <a:t>Record Receipt of Prepaid Rent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48961" y="3910996"/>
            <a:ext cx="7943167" cy="1417024"/>
            <a:chOff x="834736" y="3356550"/>
            <a:chExt cx="7943167" cy="1417024"/>
          </a:xfrm>
        </p:grpSpPr>
        <p:sp>
          <p:nvSpPr>
            <p:cNvPr id="13" name="Rectangle 12"/>
            <p:cNvSpPr/>
            <p:nvPr/>
          </p:nvSpPr>
          <p:spPr>
            <a:xfrm>
              <a:off x="834737" y="3356550"/>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834736" y="336766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16</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7488853"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31540"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930482" y="3843910"/>
              <a:ext cx="773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55376" y="3873537"/>
              <a:ext cx="5153025" cy="404812"/>
            </a:xfrm>
            <a:prstGeom prst="rect">
              <a:avLst/>
            </a:prstGeom>
            <a:noFill/>
            <a:ln w="9525">
              <a:noFill/>
              <a:miter lim="800000"/>
              <a:headEnd/>
              <a:tailEnd/>
            </a:ln>
          </p:spPr>
          <p:txBody>
            <a:bodyPr/>
            <a:lstStyle/>
            <a:p>
              <a:r>
                <a:rPr lang="en-IN" sz="2800" dirty="0">
                  <a:latin typeface="Calibri" pitchFamily="34" charset="0"/>
                </a:rPr>
                <a:t>Cash</a:t>
              </a:r>
            </a:p>
          </p:txBody>
        </p:sp>
        <p:sp>
          <p:nvSpPr>
            <p:cNvPr id="19" name="TextBox 18"/>
            <p:cNvSpPr txBox="1">
              <a:spLocks noChangeArrowheads="1"/>
            </p:cNvSpPr>
            <p:nvPr/>
          </p:nvSpPr>
          <p:spPr bwMode="auto">
            <a:xfrm>
              <a:off x="5913151" y="3873537"/>
              <a:ext cx="1563687" cy="404812"/>
            </a:xfrm>
            <a:prstGeom prst="rect">
              <a:avLst/>
            </a:prstGeom>
            <a:noFill/>
            <a:ln w="9525">
              <a:noFill/>
              <a:miter lim="800000"/>
              <a:headEnd/>
              <a:tailEnd/>
            </a:ln>
          </p:spPr>
          <p:txBody>
            <a:bodyPr/>
            <a:lstStyle/>
            <a:p>
              <a:pPr algn="r"/>
              <a:r>
                <a:rPr lang="en-IN" sz="2800" dirty="0">
                  <a:latin typeface="Calibri" pitchFamily="34" charset="0"/>
                </a:rPr>
                <a:t>1,000</a:t>
              </a:r>
            </a:p>
          </p:txBody>
        </p:sp>
        <p:sp>
          <p:nvSpPr>
            <p:cNvPr id="20" name="TextBox 19"/>
            <p:cNvSpPr txBox="1">
              <a:spLocks noChangeArrowheads="1"/>
            </p:cNvSpPr>
            <p:nvPr/>
          </p:nvSpPr>
          <p:spPr bwMode="auto">
            <a:xfrm>
              <a:off x="7192676" y="4278351"/>
              <a:ext cx="1563687" cy="404813"/>
            </a:xfrm>
            <a:prstGeom prst="rect">
              <a:avLst/>
            </a:prstGeom>
            <a:noFill/>
            <a:ln w="9525">
              <a:noFill/>
              <a:miter lim="800000"/>
              <a:headEnd/>
              <a:tailEnd/>
            </a:ln>
          </p:spPr>
          <p:txBody>
            <a:bodyPr/>
            <a:lstStyle/>
            <a:p>
              <a:pPr algn="r"/>
              <a:r>
                <a:rPr lang="en-IN" sz="2800" dirty="0">
                  <a:latin typeface="Calibri" pitchFamily="34" charset="0"/>
                </a:rPr>
                <a:t>1,000</a:t>
              </a:r>
            </a:p>
          </p:txBody>
        </p:sp>
        <p:sp>
          <p:nvSpPr>
            <p:cNvPr id="21" name="TextBox 20"/>
            <p:cNvSpPr txBox="1">
              <a:spLocks noChangeArrowheads="1"/>
            </p:cNvSpPr>
            <p:nvPr/>
          </p:nvSpPr>
          <p:spPr bwMode="auto">
            <a:xfrm>
              <a:off x="853029" y="4293225"/>
              <a:ext cx="5153025" cy="404812"/>
            </a:xfrm>
            <a:prstGeom prst="rect">
              <a:avLst/>
            </a:prstGeom>
            <a:noFill/>
            <a:ln w="9525">
              <a:noFill/>
              <a:miter lim="800000"/>
              <a:headEnd/>
              <a:tailEnd/>
            </a:ln>
          </p:spPr>
          <p:txBody>
            <a:bodyPr/>
            <a:lstStyle/>
            <a:p>
              <a:pPr lvl="1"/>
              <a:r>
                <a:rPr lang="en-IN" sz="2800" dirty="0">
                  <a:latin typeface="Calibri" pitchFamily="34" charset="0"/>
                </a:rPr>
                <a:t>Deferred rent revenue</a:t>
              </a:r>
            </a:p>
          </p:txBody>
        </p:sp>
      </p:grpSp>
    </p:spTree>
    <p:extLst>
      <p:ext uri="{BB962C8B-B14F-4D97-AF65-F5344CB8AC3E}">
        <p14:creationId xmlns:p14="http://schemas.microsoft.com/office/powerpoint/2010/main" val="12702748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a:xfrm>
            <a:off x="628650" y="1693333"/>
            <a:ext cx="7886700" cy="4634441"/>
          </a:xfrm>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20</a:t>
            </a:r>
          </a:p>
          <a:p>
            <a:pPr marL="0" indent="0">
              <a:buNone/>
            </a:pPr>
            <a:r>
              <a:rPr lang="en-IN" sz="2800" dirty="0"/>
              <a:t>Paid Birdwell Wholesale Clothing $25,000 on account.</a:t>
            </a:r>
            <a:endParaRPr lang="en-US" sz="2800" dirty="0"/>
          </a:p>
        </p:txBody>
      </p:sp>
      <p:sp>
        <p:nvSpPr>
          <p:cNvPr id="2" name="Title 1"/>
          <p:cNvSpPr>
            <a:spLocks noGrp="1"/>
          </p:cNvSpPr>
          <p:nvPr>
            <p:ph type="title"/>
          </p:nvPr>
        </p:nvSpPr>
        <p:spPr/>
        <p:txBody>
          <a:bodyPr>
            <a:normAutofit/>
          </a:bodyPr>
          <a:lstStyle/>
          <a:p>
            <a:r>
              <a:rPr lang="en-IN" dirty="0"/>
              <a:t>Record Payment on Account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48962" y="3910997"/>
            <a:ext cx="7943167" cy="1417024"/>
            <a:chOff x="834736" y="3356550"/>
            <a:chExt cx="7943167" cy="1417024"/>
          </a:xfrm>
        </p:grpSpPr>
        <p:sp>
          <p:nvSpPr>
            <p:cNvPr id="13" name="Rectangle 12"/>
            <p:cNvSpPr/>
            <p:nvPr/>
          </p:nvSpPr>
          <p:spPr>
            <a:xfrm>
              <a:off x="834737" y="3356550"/>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834736" y="336766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20</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7488853"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31540"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959344" y="3843910"/>
              <a:ext cx="7691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55376" y="3873537"/>
              <a:ext cx="5153025" cy="404812"/>
            </a:xfrm>
            <a:prstGeom prst="rect">
              <a:avLst/>
            </a:prstGeom>
            <a:noFill/>
            <a:ln w="9525">
              <a:noFill/>
              <a:miter lim="800000"/>
              <a:headEnd/>
              <a:tailEnd/>
            </a:ln>
          </p:spPr>
          <p:txBody>
            <a:bodyPr/>
            <a:lstStyle/>
            <a:p>
              <a:r>
                <a:rPr lang="en-IN" sz="2800" dirty="0">
                  <a:latin typeface="Calibri" pitchFamily="34" charset="0"/>
                </a:rPr>
                <a:t>Accounts payable</a:t>
              </a:r>
            </a:p>
          </p:txBody>
        </p:sp>
        <p:sp>
          <p:nvSpPr>
            <p:cNvPr id="19" name="TextBox 18"/>
            <p:cNvSpPr txBox="1">
              <a:spLocks noChangeArrowheads="1"/>
            </p:cNvSpPr>
            <p:nvPr/>
          </p:nvSpPr>
          <p:spPr bwMode="auto">
            <a:xfrm>
              <a:off x="5913151" y="3873537"/>
              <a:ext cx="1563687" cy="404812"/>
            </a:xfrm>
            <a:prstGeom prst="rect">
              <a:avLst/>
            </a:prstGeom>
            <a:noFill/>
            <a:ln w="9525">
              <a:noFill/>
              <a:miter lim="800000"/>
              <a:headEnd/>
              <a:tailEnd/>
            </a:ln>
          </p:spPr>
          <p:txBody>
            <a:bodyPr/>
            <a:lstStyle/>
            <a:p>
              <a:pPr algn="r"/>
              <a:r>
                <a:rPr lang="en-IN" sz="2800" dirty="0">
                  <a:latin typeface="Calibri" pitchFamily="34" charset="0"/>
                </a:rPr>
                <a:t>25,000</a:t>
              </a:r>
            </a:p>
          </p:txBody>
        </p:sp>
        <p:sp>
          <p:nvSpPr>
            <p:cNvPr id="20" name="TextBox 19"/>
            <p:cNvSpPr txBox="1">
              <a:spLocks noChangeArrowheads="1"/>
            </p:cNvSpPr>
            <p:nvPr/>
          </p:nvSpPr>
          <p:spPr bwMode="auto">
            <a:xfrm>
              <a:off x="7192676" y="4278351"/>
              <a:ext cx="1563687" cy="404813"/>
            </a:xfrm>
            <a:prstGeom prst="rect">
              <a:avLst/>
            </a:prstGeom>
            <a:noFill/>
            <a:ln w="9525">
              <a:noFill/>
              <a:miter lim="800000"/>
              <a:headEnd/>
              <a:tailEnd/>
            </a:ln>
          </p:spPr>
          <p:txBody>
            <a:bodyPr/>
            <a:lstStyle/>
            <a:p>
              <a:pPr algn="r"/>
              <a:r>
                <a:rPr lang="en-IN" sz="2800" dirty="0">
                  <a:latin typeface="Calibri" pitchFamily="34" charset="0"/>
                </a:rPr>
                <a:t>25,000</a:t>
              </a:r>
            </a:p>
          </p:txBody>
        </p:sp>
        <p:sp>
          <p:nvSpPr>
            <p:cNvPr id="21" name="TextBox 20"/>
            <p:cNvSpPr txBox="1">
              <a:spLocks noChangeArrowheads="1"/>
            </p:cNvSpPr>
            <p:nvPr/>
          </p:nvSpPr>
          <p:spPr bwMode="auto">
            <a:xfrm>
              <a:off x="853029" y="4293225"/>
              <a:ext cx="5153025" cy="404812"/>
            </a:xfrm>
            <a:prstGeom prst="rect">
              <a:avLst/>
            </a:prstGeom>
            <a:no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30299738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p:txBody>
          <a:bodyPr/>
          <a:lstStyle/>
          <a:p>
            <a:pPr marL="0" indent="0" fontAlgn="base">
              <a:spcBef>
                <a:spcPct val="0"/>
              </a:spcBef>
              <a:spcAft>
                <a:spcPct val="0"/>
              </a:spcAft>
              <a:buNone/>
            </a:pPr>
            <a:r>
              <a:rPr lang="en-IN" sz="2800" b="1" dirty="0">
                <a:solidFill>
                  <a:srgbClr val="C00000"/>
                </a:solidFill>
                <a:latin typeface="Calibri" pitchFamily="34" charset="0"/>
                <a:cs typeface="Arial" charset="0"/>
              </a:rPr>
              <a:t>July 20</a:t>
            </a:r>
          </a:p>
          <a:p>
            <a:pPr marL="0" indent="0">
              <a:buNone/>
            </a:pPr>
            <a:r>
              <a:rPr lang="en-IN" sz="2800" dirty="0"/>
              <a:t>Paid salaries to employees for the first half of the month, $5,000.</a:t>
            </a:r>
            <a:endParaRPr lang="en-US" sz="2800" dirty="0"/>
          </a:p>
        </p:txBody>
      </p:sp>
      <p:sp>
        <p:nvSpPr>
          <p:cNvPr id="2" name="Title 1"/>
          <p:cNvSpPr>
            <a:spLocks noGrp="1"/>
          </p:cNvSpPr>
          <p:nvPr>
            <p:ph type="title"/>
          </p:nvPr>
        </p:nvSpPr>
        <p:spPr/>
        <p:txBody>
          <a:bodyPr>
            <a:normAutofit/>
          </a:bodyPr>
          <a:lstStyle/>
          <a:p>
            <a:r>
              <a:rPr lang="en-IN" dirty="0"/>
              <a:t>Record Payment of Salaries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grpSp>
        <p:nvGrpSpPr>
          <p:cNvPr id="3" name="Group 2"/>
          <p:cNvGrpSpPr/>
          <p:nvPr/>
        </p:nvGrpSpPr>
        <p:grpSpPr>
          <a:xfrm>
            <a:off x="758140" y="3916043"/>
            <a:ext cx="7943167" cy="1417024"/>
            <a:chOff x="777012" y="3500850"/>
            <a:chExt cx="7943167" cy="1417024"/>
          </a:xfrm>
        </p:grpSpPr>
        <p:sp>
          <p:nvSpPr>
            <p:cNvPr id="13" name="Rectangle 12"/>
            <p:cNvSpPr/>
            <p:nvPr/>
          </p:nvSpPr>
          <p:spPr>
            <a:xfrm>
              <a:off x="777013" y="3500850"/>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777012" y="351196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20</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7431129" y="35056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073816" y="35056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913610" y="3988210"/>
              <a:ext cx="7691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797652" y="4017837"/>
              <a:ext cx="5153025" cy="404812"/>
            </a:xfrm>
            <a:prstGeom prst="rect">
              <a:avLst/>
            </a:prstGeom>
            <a:noFill/>
            <a:ln w="9525">
              <a:noFill/>
              <a:miter lim="800000"/>
              <a:headEnd/>
              <a:tailEnd/>
            </a:ln>
          </p:spPr>
          <p:txBody>
            <a:bodyPr/>
            <a:lstStyle/>
            <a:p>
              <a:r>
                <a:rPr lang="en-IN" sz="2800" dirty="0">
                  <a:latin typeface="Calibri" pitchFamily="34" charset="0"/>
                </a:rPr>
                <a:t>Salaries expense</a:t>
              </a:r>
            </a:p>
          </p:txBody>
        </p:sp>
        <p:sp>
          <p:nvSpPr>
            <p:cNvPr id="19" name="TextBox 18"/>
            <p:cNvSpPr txBox="1">
              <a:spLocks noChangeArrowheads="1"/>
            </p:cNvSpPr>
            <p:nvPr/>
          </p:nvSpPr>
          <p:spPr bwMode="auto">
            <a:xfrm>
              <a:off x="5855427" y="4017837"/>
              <a:ext cx="1563687" cy="404812"/>
            </a:xfrm>
            <a:prstGeom prst="rect">
              <a:avLst/>
            </a:prstGeom>
            <a:noFill/>
            <a:ln w="9525">
              <a:noFill/>
              <a:miter lim="800000"/>
              <a:headEnd/>
              <a:tailEnd/>
            </a:ln>
          </p:spPr>
          <p:txBody>
            <a:bodyPr/>
            <a:lstStyle/>
            <a:p>
              <a:pPr algn="r"/>
              <a:r>
                <a:rPr lang="en-IN" sz="2800" dirty="0">
                  <a:latin typeface="Calibri" pitchFamily="34" charset="0"/>
                </a:rPr>
                <a:t>5,000</a:t>
              </a:r>
            </a:p>
          </p:txBody>
        </p:sp>
        <p:sp>
          <p:nvSpPr>
            <p:cNvPr id="20" name="TextBox 19"/>
            <p:cNvSpPr txBox="1">
              <a:spLocks noChangeArrowheads="1"/>
            </p:cNvSpPr>
            <p:nvPr/>
          </p:nvSpPr>
          <p:spPr bwMode="auto">
            <a:xfrm>
              <a:off x="7134952" y="4422651"/>
              <a:ext cx="1563687" cy="404813"/>
            </a:xfrm>
            <a:prstGeom prst="rect">
              <a:avLst/>
            </a:prstGeom>
            <a:noFill/>
            <a:ln w="9525">
              <a:noFill/>
              <a:miter lim="800000"/>
              <a:headEnd/>
              <a:tailEnd/>
            </a:ln>
          </p:spPr>
          <p:txBody>
            <a:bodyPr/>
            <a:lstStyle/>
            <a:p>
              <a:pPr algn="r"/>
              <a:r>
                <a:rPr lang="en-IN" sz="2800" dirty="0">
                  <a:latin typeface="Calibri" pitchFamily="34" charset="0"/>
                </a:rPr>
                <a:t>5,000</a:t>
              </a:r>
            </a:p>
          </p:txBody>
        </p:sp>
        <p:sp>
          <p:nvSpPr>
            <p:cNvPr id="21" name="TextBox 20"/>
            <p:cNvSpPr txBox="1">
              <a:spLocks noChangeArrowheads="1"/>
            </p:cNvSpPr>
            <p:nvPr/>
          </p:nvSpPr>
          <p:spPr bwMode="auto">
            <a:xfrm>
              <a:off x="795305" y="4437525"/>
              <a:ext cx="5153025" cy="404812"/>
            </a:xfrm>
            <a:prstGeom prst="rect">
              <a:avLst/>
            </a:prstGeom>
            <a:noFill/>
            <a:ln w="9525">
              <a:noFill/>
              <a:miter lim="800000"/>
              <a:headEnd/>
              <a:tailEnd/>
            </a:ln>
          </p:spPr>
          <p:txBody>
            <a:bodyPr/>
            <a:lstStyle/>
            <a:p>
              <a:pPr lvl="1"/>
              <a:r>
                <a:rPr lang="en-IN" sz="2800" dirty="0">
                  <a:latin typeface="Calibri" pitchFamily="34" charset="0"/>
                </a:rPr>
                <a:t>Cash</a:t>
              </a:r>
            </a:p>
          </p:txBody>
        </p:sp>
      </p:grpSp>
    </p:spTree>
    <p:extLst>
      <p:ext uri="{BB962C8B-B14F-4D97-AF65-F5344CB8AC3E}">
        <p14:creationId xmlns:p14="http://schemas.microsoft.com/office/powerpoint/2010/main" val="9773323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a:xfrm>
            <a:off x="628650" y="1693333"/>
            <a:ext cx="7886700" cy="4634442"/>
          </a:xfrm>
        </p:spPr>
        <p:txBody>
          <a:bodyPr/>
          <a:lstStyle/>
          <a:p>
            <a:pPr marL="0" indent="0">
              <a:buNone/>
            </a:pPr>
            <a:r>
              <a:rPr lang="en-IN" sz="2800" b="1" dirty="0">
                <a:solidFill>
                  <a:srgbClr val="C00000"/>
                </a:solidFill>
              </a:rPr>
              <a:t>July 25</a:t>
            </a:r>
          </a:p>
          <a:p>
            <a:pPr marL="0" indent="0">
              <a:buNone/>
            </a:pPr>
            <a:r>
              <a:rPr lang="en-IN" sz="2800" dirty="0"/>
              <a:t>Received $1,500 on account from Briarfield.</a:t>
            </a:r>
            <a:endParaRPr lang="en-US" sz="2800" dirty="0"/>
          </a:p>
        </p:txBody>
      </p:sp>
      <p:sp>
        <p:nvSpPr>
          <p:cNvPr id="2" name="Title 1"/>
          <p:cNvSpPr>
            <a:spLocks noGrp="1"/>
          </p:cNvSpPr>
          <p:nvPr>
            <p:ph type="title"/>
          </p:nvPr>
        </p:nvSpPr>
        <p:spPr/>
        <p:txBody>
          <a:bodyPr>
            <a:normAutofit/>
          </a:bodyPr>
          <a:lstStyle/>
          <a:p>
            <a:r>
              <a:rPr lang="en-IN" dirty="0"/>
              <a:t>Record Receipt of Cash on Account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65835" y="3910997"/>
            <a:ext cx="7943167" cy="1417024"/>
            <a:chOff x="805874" y="3356550"/>
            <a:chExt cx="7943167" cy="1417024"/>
          </a:xfrm>
        </p:grpSpPr>
        <p:sp>
          <p:nvSpPr>
            <p:cNvPr id="13" name="Rectangle 12"/>
            <p:cNvSpPr/>
            <p:nvPr/>
          </p:nvSpPr>
          <p:spPr>
            <a:xfrm>
              <a:off x="805875" y="3356550"/>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805874" y="336766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25</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7459991"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02678"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913610" y="3843910"/>
              <a:ext cx="77640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55376" y="3873537"/>
              <a:ext cx="5153025"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19" name="TextBox 18"/>
            <p:cNvSpPr txBox="1">
              <a:spLocks noChangeArrowheads="1"/>
            </p:cNvSpPr>
            <p:nvPr/>
          </p:nvSpPr>
          <p:spPr bwMode="auto">
            <a:xfrm>
              <a:off x="5884289" y="3873537"/>
              <a:ext cx="1563687" cy="404812"/>
            </a:xfrm>
            <a:prstGeom prst="rect">
              <a:avLst/>
            </a:prstGeom>
            <a:noFill/>
            <a:ln w="9525">
              <a:noFill/>
              <a:miter lim="800000"/>
              <a:headEnd/>
              <a:tailEnd/>
            </a:ln>
          </p:spPr>
          <p:txBody>
            <a:bodyPr/>
            <a:lstStyle/>
            <a:p>
              <a:pPr algn="r"/>
              <a:r>
                <a:rPr lang="en-IN" sz="2600" dirty="0">
                  <a:latin typeface="Calibri" pitchFamily="34" charset="0"/>
                </a:rPr>
                <a:t>1,500</a:t>
              </a:r>
            </a:p>
          </p:txBody>
        </p:sp>
        <p:sp>
          <p:nvSpPr>
            <p:cNvPr id="20" name="TextBox 19"/>
            <p:cNvSpPr txBox="1">
              <a:spLocks noChangeArrowheads="1"/>
            </p:cNvSpPr>
            <p:nvPr/>
          </p:nvSpPr>
          <p:spPr bwMode="auto">
            <a:xfrm>
              <a:off x="7163814" y="4278351"/>
              <a:ext cx="1563687" cy="404813"/>
            </a:xfrm>
            <a:prstGeom prst="rect">
              <a:avLst/>
            </a:prstGeom>
            <a:noFill/>
            <a:ln w="9525">
              <a:noFill/>
              <a:miter lim="800000"/>
              <a:headEnd/>
              <a:tailEnd/>
            </a:ln>
          </p:spPr>
          <p:txBody>
            <a:bodyPr/>
            <a:lstStyle/>
            <a:p>
              <a:pPr algn="r"/>
              <a:r>
                <a:rPr lang="en-IN" sz="2600" dirty="0">
                  <a:latin typeface="Calibri" pitchFamily="34" charset="0"/>
                </a:rPr>
                <a:t>1,500</a:t>
              </a:r>
            </a:p>
          </p:txBody>
        </p:sp>
        <p:sp>
          <p:nvSpPr>
            <p:cNvPr id="21" name="TextBox 20"/>
            <p:cNvSpPr txBox="1">
              <a:spLocks noChangeArrowheads="1"/>
            </p:cNvSpPr>
            <p:nvPr/>
          </p:nvSpPr>
          <p:spPr bwMode="auto">
            <a:xfrm>
              <a:off x="824167" y="4293225"/>
              <a:ext cx="5153025" cy="404812"/>
            </a:xfrm>
            <a:prstGeom prst="rect">
              <a:avLst/>
            </a:prstGeom>
            <a:noFill/>
            <a:ln w="9525">
              <a:noFill/>
              <a:miter lim="800000"/>
              <a:headEnd/>
              <a:tailEnd/>
            </a:ln>
          </p:spPr>
          <p:txBody>
            <a:bodyPr/>
            <a:lstStyle/>
            <a:p>
              <a:pPr lvl="1"/>
              <a:r>
                <a:rPr lang="en-IN" sz="2600" dirty="0">
                  <a:latin typeface="Calibri" pitchFamily="34" charset="0"/>
                </a:rPr>
                <a:t>Accounts receivable</a:t>
              </a:r>
            </a:p>
          </p:txBody>
        </p:sp>
      </p:grpSp>
    </p:spTree>
    <p:extLst>
      <p:ext uri="{BB962C8B-B14F-4D97-AF65-F5344CB8AC3E}">
        <p14:creationId xmlns:p14="http://schemas.microsoft.com/office/powerpoint/2010/main" val="1993694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p:cNvSpPr>
            <a:spLocks noGrp="1"/>
          </p:cNvSpPr>
          <p:nvPr>
            <p:ph idx="1"/>
          </p:nvPr>
        </p:nvSpPr>
        <p:spPr/>
        <p:txBody>
          <a:bodyPr/>
          <a:lstStyle/>
          <a:p>
            <a:pPr marL="0" indent="0">
              <a:buNone/>
            </a:pPr>
            <a:r>
              <a:rPr lang="en-IN" sz="2800" b="1" dirty="0">
                <a:solidFill>
                  <a:srgbClr val="C00000"/>
                </a:solidFill>
              </a:rPr>
              <a:t>July 30</a:t>
            </a:r>
          </a:p>
          <a:p>
            <a:pPr marL="0" indent="0">
              <a:buNone/>
            </a:pPr>
            <a:r>
              <a:rPr lang="en-IN" sz="2800" dirty="0"/>
              <a:t>The corporation paid its shareholders a cash dividend of $1,000.</a:t>
            </a:r>
            <a:endParaRPr lang="en-US" sz="2800" dirty="0"/>
          </a:p>
        </p:txBody>
      </p:sp>
      <p:sp>
        <p:nvSpPr>
          <p:cNvPr id="2" name="Title 1"/>
          <p:cNvSpPr>
            <a:spLocks noGrp="1"/>
          </p:cNvSpPr>
          <p:nvPr>
            <p:ph type="title"/>
          </p:nvPr>
        </p:nvSpPr>
        <p:spPr/>
        <p:txBody>
          <a:bodyPr>
            <a:normAutofit/>
          </a:bodyPr>
          <a:lstStyle/>
          <a:p>
            <a:r>
              <a:rPr lang="en-IN" dirty="0"/>
              <a:t>Record Payment of Dividends in a Journal</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
        <p:nvSpPr>
          <p:cNvPr id="12" name="Rectangle 11"/>
          <p:cNvSpPr/>
          <p:nvPr/>
        </p:nvSpPr>
        <p:spPr>
          <a:xfrm>
            <a:off x="798026" y="1496290"/>
            <a:ext cx="8113216" cy="192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200" dirty="0">
              <a:solidFill>
                <a:schemeClr val="tx1"/>
              </a:solidFill>
            </a:endParaRPr>
          </a:p>
        </p:txBody>
      </p:sp>
      <p:grpSp>
        <p:nvGrpSpPr>
          <p:cNvPr id="3" name="Group 2"/>
          <p:cNvGrpSpPr/>
          <p:nvPr/>
        </p:nvGrpSpPr>
        <p:grpSpPr>
          <a:xfrm>
            <a:off x="776859" y="3899356"/>
            <a:ext cx="7943167" cy="1417024"/>
            <a:chOff x="834736" y="3356550"/>
            <a:chExt cx="7943167" cy="1417024"/>
          </a:xfrm>
        </p:grpSpPr>
        <p:sp>
          <p:nvSpPr>
            <p:cNvPr id="13" name="Rectangle 12"/>
            <p:cNvSpPr/>
            <p:nvPr/>
          </p:nvSpPr>
          <p:spPr>
            <a:xfrm>
              <a:off x="834737" y="3356550"/>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834736" y="336766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t>
              </a:r>
              <a:r>
                <a:rPr lang="en-US" sz="2800" b="1" dirty="0">
                  <a:solidFill>
                    <a:srgbClr val="C00000"/>
                  </a:solidFill>
                  <a:latin typeface="Calibri" pitchFamily="34" charset="0"/>
                </a:rPr>
                <a:t>July 30</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7488853"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31540" y="336131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974741" y="3843910"/>
              <a:ext cx="7691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55376" y="3873537"/>
              <a:ext cx="5153025" cy="404812"/>
            </a:xfrm>
            <a:prstGeom prst="rect">
              <a:avLst/>
            </a:prstGeom>
            <a:noFill/>
            <a:ln w="9525">
              <a:noFill/>
              <a:miter lim="800000"/>
              <a:headEnd/>
              <a:tailEnd/>
            </a:ln>
          </p:spPr>
          <p:txBody>
            <a:bodyPr/>
            <a:lstStyle/>
            <a:p>
              <a:r>
                <a:rPr lang="en-IN" sz="2600" dirty="0">
                  <a:latin typeface="Calibri" pitchFamily="34" charset="0"/>
                </a:rPr>
                <a:t>Retained earnings</a:t>
              </a:r>
            </a:p>
          </p:txBody>
        </p:sp>
        <p:sp>
          <p:nvSpPr>
            <p:cNvPr id="19" name="TextBox 18"/>
            <p:cNvSpPr txBox="1">
              <a:spLocks noChangeArrowheads="1"/>
            </p:cNvSpPr>
            <p:nvPr/>
          </p:nvSpPr>
          <p:spPr bwMode="auto">
            <a:xfrm>
              <a:off x="5913151" y="3873537"/>
              <a:ext cx="1563687" cy="404812"/>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20" name="TextBox 19"/>
            <p:cNvSpPr txBox="1">
              <a:spLocks noChangeArrowheads="1"/>
            </p:cNvSpPr>
            <p:nvPr/>
          </p:nvSpPr>
          <p:spPr bwMode="auto">
            <a:xfrm>
              <a:off x="7192676" y="4278351"/>
              <a:ext cx="1563687" cy="404813"/>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21" name="TextBox 20"/>
            <p:cNvSpPr txBox="1">
              <a:spLocks noChangeArrowheads="1"/>
            </p:cNvSpPr>
            <p:nvPr/>
          </p:nvSpPr>
          <p:spPr bwMode="auto">
            <a:xfrm>
              <a:off x="853029" y="4293225"/>
              <a:ext cx="5153025" cy="404812"/>
            </a:xfrm>
            <a:prstGeom prst="rect">
              <a:avLst/>
            </a:prstGeom>
            <a:noFill/>
            <a:ln w="9525">
              <a:noFill/>
              <a:miter lim="800000"/>
              <a:headEnd/>
              <a:tailEnd/>
            </a:ln>
          </p:spPr>
          <p:txBody>
            <a:bodyPr/>
            <a:lstStyle/>
            <a:p>
              <a:pPr lvl="1"/>
              <a:r>
                <a:rPr lang="en-IN" sz="2600" dirty="0">
                  <a:latin typeface="Calibri" pitchFamily="34" charset="0"/>
                </a:rPr>
                <a:t>Cash</a:t>
              </a:r>
            </a:p>
          </p:txBody>
        </p:sp>
      </p:grpSp>
    </p:spTree>
    <p:extLst>
      <p:ext uri="{BB962C8B-B14F-4D97-AF65-F5344CB8AC3E}">
        <p14:creationId xmlns:p14="http://schemas.microsoft.com/office/powerpoint/2010/main" val="1605452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a:t>
            </a:r>
            <a:r>
              <a:rPr lang="en-US" altLang="en-US" sz="3200" dirty="0" smtClean="0"/>
              <a:t>Check: Recording an Expense</a:t>
            </a:r>
            <a:endParaRPr lang="en-US" sz="3200"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Recording an expense for salaries incurred and paid in cash would be recorded by: </a:t>
            </a:r>
          </a:p>
          <a:p>
            <a:pPr marL="457200" indent="-457200">
              <a:buFont typeface="+mj-lt"/>
              <a:buAutoNum type="alphaLcPeriod"/>
            </a:pPr>
            <a:r>
              <a:rPr lang="en-US" sz="2400" dirty="0" smtClean="0"/>
              <a:t>Debiting </a:t>
            </a:r>
            <a:r>
              <a:rPr lang="en-US" sz="2400" dirty="0"/>
              <a:t>a </a:t>
            </a:r>
            <a:r>
              <a:rPr lang="en-US" sz="2400" dirty="0" smtClean="0"/>
              <a:t>liability </a:t>
            </a:r>
            <a:endParaRPr lang="en-US" sz="2400" dirty="0"/>
          </a:p>
          <a:p>
            <a:pPr marL="457200" indent="-457200">
              <a:buFont typeface="+mj-lt"/>
              <a:buAutoNum type="alphaLcPeriod"/>
            </a:pPr>
            <a:r>
              <a:rPr lang="en-US" sz="2400" dirty="0" smtClean="0"/>
              <a:t>Debiting </a:t>
            </a:r>
            <a:r>
              <a:rPr lang="en-US" sz="2400" dirty="0"/>
              <a:t>an </a:t>
            </a:r>
            <a:r>
              <a:rPr lang="en-US" sz="2400" dirty="0" smtClean="0"/>
              <a:t>expense </a:t>
            </a:r>
            <a:endParaRPr lang="en-US" sz="2400" dirty="0"/>
          </a:p>
          <a:p>
            <a:pPr marL="457200" indent="-457200">
              <a:buFont typeface="+mj-lt"/>
              <a:buAutoNum type="alphaLcPeriod"/>
            </a:pPr>
            <a:r>
              <a:rPr lang="en-US" sz="2400" dirty="0" smtClean="0"/>
              <a:t>Debiting cash </a:t>
            </a:r>
            <a:endParaRPr lang="en-US" sz="2400" dirty="0"/>
          </a:p>
          <a:p>
            <a:pPr marL="457200" indent="-457200">
              <a:buFont typeface="+mj-lt"/>
              <a:buAutoNum type="alphaLcPeriod"/>
            </a:pPr>
            <a:r>
              <a:rPr lang="en-US" sz="2400" dirty="0" smtClean="0"/>
              <a:t>Crediting </a:t>
            </a:r>
            <a:r>
              <a:rPr lang="en-US" sz="2400" dirty="0"/>
              <a:t>an </a:t>
            </a:r>
            <a:r>
              <a:rPr lang="en-US" sz="2400" dirty="0" smtClean="0"/>
              <a:t>expense </a:t>
            </a:r>
            <a:endParaRPr lang="en-US" sz="2400" dirty="0"/>
          </a:p>
          <a:p>
            <a:pPr marL="0" indent="0">
              <a:buNone/>
              <a:tabLst>
                <a:tab pos="7772400" algn="dec"/>
              </a:tabLst>
              <a:defRPr/>
            </a:pPr>
            <a:endParaRPr lang="en-US" sz="2000" dirty="0"/>
          </a:p>
          <a:p>
            <a:pPr marL="0" indent="0">
              <a:buNone/>
              <a:tabLst>
                <a:tab pos="7772400" algn="dec"/>
              </a:tabLst>
              <a:defRPr/>
            </a:pPr>
            <a:endParaRPr lang="en-US" sz="1800" dirty="0"/>
          </a:p>
        </p:txBody>
      </p:sp>
      <p:sp>
        <p:nvSpPr>
          <p:cNvPr id="2" name="Oval 1"/>
          <p:cNvSpPr/>
          <p:nvPr/>
        </p:nvSpPr>
        <p:spPr bwMode="auto">
          <a:xfrm flipV="1">
            <a:off x="761999" y="28576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1348121" y="4660233"/>
            <a:ext cx="6858000" cy="1015663"/>
          </a:xfrm>
          <a:prstGeom prst="rect">
            <a:avLst/>
          </a:prstGeom>
          <a:solidFill>
            <a:srgbClr val="FDEADA"/>
          </a:solidFill>
          <a:ln w="6350">
            <a:solidFill>
              <a:schemeClr val="tx1"/>
            </a:solidFill>
          </a:ln>
        </p:spPr>
        <p:txBody>
          <a:bodyPr wrap="square" rtlCol="0">
            <a:spAutoFit/>
          </a:bodyPr>
          <a:lstStyle/>
          <a:p>
            <a:r>
              <a:rPr lang="en-US" sz="2000" dirty="0" smtClean="0">
                <a:solidFill>
                  <a:prstClr val="black"/>
                </a:solidFill>
              </a:rPr>
              <a:t>The correct answer is </a:t>
            </a:r>
            <a:r>
              <a:rPr lang="en-US" sz="2000" i="1" dirty="0" smtClean="0">
                <a:solidFill>
                  <a:prstClr val="black"/>
                </a:solidFill>
              </a:rPr>
              <a:t>b</a:t>
            </a:r>
            <a:r>
              <a:rPr lang="en-US" sz="2000" dirty="0" smtClean="0">
                <a:solidFill>
                  <a:prstClr val="black"/>
                </a:solidFill>
              </a:rPr>
              <a:t>. When </a:t>
            </a:r>
            <a:r>
              <a:rPr lang="en-US" sz="2000" dirty="0">
                <a:solidFill>
                  <a:prstClr val="black"/>
                </a:solidFill>
              </a:rPr>
              <a:t>an expense is incurred, it is recorded as a debit to a temporary owners’ equity account, in this case salaries expense.</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Tree>
    <p:extLst>
      <p:ext uri="{BB962C8B-B14F-4D97-AF65-F5344CB8AC3E}">
        <p14:creationId xmlns:p14="http://schemas.microsoft.com/office/powerpoint/2010/main" val="331520600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ltLang="en-US" dirty="0"/>
              <a:t>Concept </a:t>
            </a:r>
            <a:r>
              <a:rPr lang="en-US" altLang="en-US" dirty="0" smtClean="0"/>
              <a:t>Check: Recording Common Stock</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The journal entry to record the issuance of common stock in exchange for cash involves:</a:t>
            </a:r>
          </a:p>
          <a:p>
            <a:pPr marL="457200" indent="-457200">
              <a:buFont typeface="+mj-lt"/>
              <a:buAutoNum type="alphaLcPeriod"/>
            </a:pPr>
            <a:r>
              <a:rPr lang="en-US" sz="2400" dirty="0" smtClean="0"/>
              <a:t>A </a:t>
            </a:r>
            <a:r>
              <a:rPr lang="en-US" sz="2400" dirty="0"/>
              <a:t>debit to common stock and a credit to </a:t>
            </a:r>
            <a:r>
              <a:rPr lang="en-US" sz="2400" dirty="0" smtClean="0"/>
              <a:t>cash </a:t>
            </a:r>
            <a:endParaRPr lang="en-US" sz="2400" dirty="0"/>
          </a:p>
          <a:p>
            <a:pPr marL="457200" indent="-457200">
              <a:buFont typeface="+mj-lt"/>
              <a:buAutoNum type="alphaLcPeriod"/>
            </a:pPr>
            <a:r>
              <a:rPr lang="en-US" sz="2400" dirty="0" smtClean="0"/>
              <a:t>A </a:t>
            </a:r>
            <a:r>
              <a:rPr lang="en-US" sz="2400" dirty="0"/>
              <a:t>debit to cash and credits to common stock and retained </a:t>
            </a:r>
            <a:r>
              <a:rPr lang="en-US" sz="2400" dirty="0" smtClean="0"/>
              <a:t>earnings </a:t>
            </a:r>
            <a:endParaRPr lang="en-US" sz="2400" dirty="0"/>
          </a:p>
          <a:p>
            <a:pPr marL="457200" indent="-457200">
              <a:buFont typeface="+mj-lt"/>
              <a:buAutoNum type="alphaLcPeriod"/>
            </a:pPr>
            <a:r>
              <a:rPr lang="en-US" sz="2400" dirty="0" smtClean="0"/>
              <a:t>A </a:t>
            </a:r>
            <a:r>
              <a:rPr lang="en-US" sz="2400" dirty="0"/>
              <a:t>debit to cash and a credit to common </a:t>
            </a:r>
            <a:r>
              <a:rPr lang="en-US" sz="2400" dirty="0" smtClean="0"/>
              <a:t>stock </a:t>
            </a:r>
            <a:endParaRPr lang="en-US" sz="2400" dirty="0"/>
          </a:p>
          <a:p>
            <a:pPr marL="457200" indent="-457200">
              <a:buFont typeface="+mj-lt"/>
              <a:buAutoNum type="alphaLcPeriod"/>
            </a:pPr>
            <a:r>
              <a:rPr lang="en-US" sz="2400" dirty="0" smtClean="0"/>
              <a:t>All </a:t>
            </a:r>
            <a:r>
              <a:rPr lang="en-US" sz="2400" dirty="0"/>
              <a:t>of these answer choices are </a:t>
            </a:r>
            <a:r>
              <a:rPr lang="en-US" sz="2400" dirty="0" smtClean="0"/>
              <a:t>incorrect </a:t>
            </a:r>
            <a:endParaRPr lang="en-US" sz="2400" dirty="0"/>
          </a:p>
          <a:p>
            <a:pPr marL="0" indent="0">
              <a:buNone/>
              <a:tabLst>
                <a:tab pos="7772400" algn="dec"/>
              </a:tabLst>
              <a:defRPr/>
            </a:pPr>
            <a:endParaRPr lang="en-US" sz="2000" dirty="0"/>
          </a:p>
          <a:p>
            <a:pPr marL="0" indent="0">
              <a:buNone/>
              <a:tabLst>
                <a:tab pos="7772400" algn="dec"/>
              </a:tabLst>
              <a:defRPr/>
            </a:pPr>
            <a:endParaRPr lang="en-US" sz="1800" dirty="0"/>
          </a:p>
        </p:txBody>
      </p:sp>
      <p:sp>
        <p:nvSpPr>
          <p:cNvPr id="2" name="Oval 1"/>
          <p:cNvSpPr/>
          <p:nvPr/>
        </p:nvSpPr>
        <p:spPr bwMode="auto">
          <a:xfrm flipV="1">
            <a:off x="761999" y="3657155"/>
            <a:ext cx="380343" cy="38483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1354670" y="4792325"/>
            <a:ext cx="6858000" cy="1569660"/>
          </a:xfrm>
          <a:prstGeom prst="rect">
            <a:avLst/>
          </a:prstGeom>
          <a:solidFill>
            <a:srgbClr val="FDEADA"/>
          </a:solidFill>
          <a:ln w="6350">
            <a:solidFill>
              <a:schemeClr val="tx1"/>
            </a:solidFill>
          </a:ln>
        </p:spPr>
        <p:txBody>
          <a:bodyPr wrap="square" rtlCol="0">
            <a:spAutoFit/>
          </a:bodyPr>
          <a:lstStyle/>
          <a:p>
            <a:r>
              <a:rPr lang="en-US" sz="2400" dirty="0" smtClean="0">
                <a:solidFill>
                  <a:prstClr val="black"/>
                </a:solidFill>
              </a:rPr>
              <a:t>The correct answer is </a:t>
            </a:r>
            <a:r>
              <a:rPr lang="en-US" sz="2400" i="1" dirty="0" smtClean="0">
                <a:solidFill>
                  <a:prstClr val="black"/>
                </a:solidFill>
              </a:rPr>
              <a:t>c</a:t>
            </a:r>
            <a:r>
              <a:rPr lang="en-US" sz="2400" dirty="0" smtClean="0">
                <a:solidFill>
                  <a:prstClr val="black"/>
                </a:solidFill>
              </a:rPr>
              <a:t>. Cash </a:t>
            </a:r>
            <a:r>
              <a:rPr lang="en-US" sz="2400" dirty="0">
                <a:solidFill>
                  <a:prstClr val="black"/>
                </a:solidFill>
              </a:rPr>
              <a:t>is an asset, so it is increased with a debit and common stock is a permanent equity account, so it is increased with a credit.</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LO2-2</a:t>
            </a:r>
          </a:p>
        </p:txBody>
      </p:sp>
    </p:spTree>
    <p:extLst>
      <p:ext uri="{BB962C8B-B14F-4D97-AF65-F5344CB8AC3E}">
        <p14:creationId xmlns:p14="http://schemas.microsoft.com/office/powerpoint/2010/main" val="64030493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306013076"/>
              </p:ext>
            </p:extLst>
          </p:nvPr>
        </p:nvGraphicFramePr>
        <p:xfrm>
          <a:off x="895920" y="1307110"/>
          <a:ext cx="7976618" cy="4832703"/>
        </p:xfrm>
        <a:graphic>
          <a:graphicData uri="http://schemas.openxmlformats.org/drawingml/2006/table">
            <a:tbl>
              <a:tblPr firstRow="1" bandRow="1">
                <a:tableStyleId>{2D5ABB26-0587-4C30-8999-92F81FD0307C}</a:tableStyleId>
              </a:tblPr>
              <a:tblGrid>
                <a:gridCol w="1004042">
                  <a:extLst>
                    <a:ext uri="{9D8B030D-6E8A-4147-A177-3AD203B41FA5}">
                      <a16:colId xmlns="" xmlns:a16="http://schemas.microsoft.com/office/drawing/2014/main" val="20000"/>
                    </a:ext>
                  </a:extLst>
                </a:gridCol>
                <a:gridCol w="294598">
                  <a:extLst>
                    <a:ext uri="{9D8B030D-6E8A-4147-A177-3AD203B41FA5}">
                      <a16:colId xmlns="" xmlns:a16="http://schemas.microsoft.com/office/drawing/2014/main" val="20001"/>
                    </a:ext>
                  </a:extLst>
                </a:gridCol>
                <a:gridCol w="873760">
                  <a:extLst>
                    <a:ext uri="{9D8B030D-6E8A-4147-A177-3AD203B41FA5}">
                      <a16:colId xmlns="" xmlns:a16="http://schemas.microsoft.com/office/drawing/2014/main" val="20002"/>
                    </a:ext>
                  </a:extLst>
                </a:gridCol>
                <a:gridCol w="792480">
                  <a:extLst>
                    <a:ext uri="{9D8B030D-6E8A-4147-A177-3AD203B41FA5}">
                      <a16:colId xmlns="" xmlns:a16="http://schemas.microsoft.com/office/drawing/2014/main" val="20003"/>
                    </a:ext>
                  </a:extLst>
                </a:gridCol>
                <a:gridCol w="1107440">
                  <a:extLst>
                    <a:ext uri="{9D8B030D-6E8A-4147-A177-3AD203B41FA5}">
                      <a16:colId xmlns="" xmlns:a16="http://schemas.microsoft.com/office/drawing/2014/main" val="20004"/>
                    </a:ext>
                  </a:extLst>
                </a:gridCol>
                <a:gridCol w="21722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674373">
                  <a:extLst>
                    <a:ext uri="{9D8B030D-6E8A-4147-A177-3AD203B41FA5}">
                      <a16:colId xmlns="" xmlns:a16="http://schemas.microsoft.com/office/drawing/2014/main" val="20007"/>
                    </a:ext>
                  </a:extLst>
                </a:gridCol>
                <a:gridCol w="505407">
                  <a:extLst>
                    <a:ext uri="{9D8B030D-6E8A-4147-A177-3AD203B41FA5}">
                      <a16:colId xmlns="" xmlns:a16="http://schemas.microsoft.com/office/drawing/2014/main" val="20008"/>
                    </a:ext>
                  </a:extLst>
                </a:gridCol>
                <a:gridCol w="377246">
                  <a:extLst>
                    <a:ext uri="{9D8B030D-6E8A-4147-A177-3AD203B41FA5}">
                      <a16:colId xmlns="" xmlns:a16="http://schemas.microsoft.com/office/drawing/2014/main" val="20009"/>
                    </a:ext>
                  </a:extLst>
                </a:gridCol>
                <a:gridCol w="435554">
                  <a:extLst>
                    <a:ext uri="{9D8B030D-6E8A-4147-A177-3AD203B41FA5}">
                      <a16:colId xmlns="" xmlns:a16="http://schemas.microsoft.com/office/drawing/2014/main" val="20010"/>
                    </a:ext>
                  </a:extLst>
                </a:gridCol>
                <a:gridCol w="514386">
                  <a:extLst>
                    <a:ext uri="{9D8B030D-6E8A-4147-A177-3AD203B41FA5}">
                      <a16:colId xmlns="" xmlns:a16="http://schemas.microsoft.com/office/drawing/2014/main" val="20011"/>
                    </a:ext>
                  </a:extLst>
                </a:gridCol>
                <a:gridCol w="971832">
                  <a:extLst>
                    <a:ext uri="{9D8B030D-6E8A-4147-A177-3AD203B41FA5}">
                      <a16:colId xmlns="" xmlns:a16="http://schemas.microsoft.com/office/drawing/2014/main" val="20012"/>
                    </a:ext>
                  </a:extLst>
                </a:gridCol>
              </a:tblGrid>
              <a:tr h="370840">
                <a:tc gridSpan="13">
                  <a:txBody>
                    <a:bodyPr/>
                    <a:lstStyle/>
                    <a:p>
                      <a:pPr algn="ctr"/>
                      <a:r>
                        <a:rPr lang="en-US" b="1" dirty="0"/>
                        <a:t>General Journal</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extLst>
                  <a:ext uri="{0D108BD9-81ED-4DB2-BD59-A6C34878D82A}">
                    <a16:rowId xmlns="" xmlns:a16="http://schemas.microsoft.com/office/drawing/2014/main" val="10000"/>
                  </a:ext>
                </a:extLst>
              </a:tr>
              <a:tr h="370840">
                <a:tc>
                  <a:txBody>
                    <a:bodyPr/>
                    <a:lstStyle/>
                    <a:p>
                      <a:r>
                        <a:rPr lang="en-US" sz="1600" b="1" dirty="0"/>
                        <a:t>Date </a:t>
                      </a:r>
                      <a:r>
                        <a:rPr lang="en-US" sz="1600" b="1" dirty="0" smtClean="0"/>
                        <a:t>2018</a:t>
                      </a:r>
                      <a:endParaRPr lang="en-US" sz="1600" b="1" dirty="0"/>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gridSpan="5">
                  <a:txBody>
                    <a:bodyPr/>
                    <a:lstStyle/>
                    <a:p>
                      <a:pPr algn="ctr"/>
                      <a:r>
                        <a:rPr lang="en-US" sz="1600" b="1" dirty="0"/>
                        <a:t>Account Title and Expansion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endParaRPr lang="en-US" sz="16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r>
                        <a:rPr lang="en-US" sz="1600" b="1" dirty="0"/>
                        <a:t>Post Ref.</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pPr algn="l"/>
                      <a:r>
                        <a:rPr lang="en-US" sz="1600" b="1" dirty="0"/>
                        <a:t>Debit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r>
                        <a:rPr lang="en-US" sz="1600" b="1" dirty="0"/>
                        <a:t>Credit</a:t>
                      </a:r>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370840">
                <a:tc>
                  <a:txBody>
                    <a:bodyPr/>
                    <a:lstStyle/>
                    <a:p>
                      <a:r>
                        <a:rPr lang="en-US" sz="1600" dirty="0"/>
                        <a:t>July </a:t>
                      </a:r>
                      <a:r>
                        <a:rPr lang="en-US" sz="1600" baseline="0" dirty="0"/>
                        <a:t>      1</a:t>
                      </a:r>
                      <a:endParaRPr lang="en-US" sz="1600" dirty="0"/>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gridSpan="5">
                  <a:txBody>
                    <a:bodyPr/>
                    <a:lstStyle/>
                    <a:p>
                      <a:r>
                        <a:rPr lang="en-US" sz="1600" dirty="0"/>
                        <a:t>Prepaid</a:t>
                      </a:r>
                      <a:r>
                        <a:rPr lang="en-US" sz="1600" baseline="0" dirty="0"/>
                        <a:t> rent</a:t>
                      </a:r>
                    </a:p>
                    <a:p>
                      <a:r>
                        <a:rPr lang="en-US" sz="1600" baseline="0" dirty="0"/>
                        <a:t>    Cash</a:t>
                      </a:r>
                    </a:p>
                    <a:p>
                      <a:r>
                        <a:rPr lang="en-US" sz="1600" i="1" baseline="0" dirty="0"/>
                        <a:t>To record the payment of one year’s rent in advance.</a:t>
                      </a:r>
                      <a:endParaRPr lang="en-US" sz="1600" i="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r>
                        <a:rPr lang="en-US" sz="1600" dirty="0"/>
                        <a:t>130</a:t>
                      </a:r>
                    </a:p>
                    <a:p>
                      <a:r>
                        <a:rPr lang="en-US" sz="1600" dirty="0"/>
                        <a:t>100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r>
                        <a:rPr lang="en-US" sz="1600" dirty="0"/>
                        <a:t>24,000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endParaRPr lang="en-US" sz="1600" dirty="0"/>
                    </a:p>
                    <a:p>
                      <a:r>
                        <a:rPr lang="en-US" sz="1600" dirty="0"/>
                        <a:t>24,000</a:t>
                      </a:r>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370840">
                <a:tc gridSpan="13">
                  <a:txBody>
                    <a:bodyPr/>
                    <a:lstStyle/>
                    <a:p>
                      <a:pPr algn="ctr"/>
                      <a:r>
                        <a:rPr lang="en-US" sz="1600" b="1" i="0" dirty="0"/>
                        <a:t>General Ledger Accounts</a:t>
                      </a: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b="1" i="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352143">
                <a:tc gridSpan="2">
                  <a:txBody>
                    <a:bodyPr/>
                    <a:lstStyle/>
                    <a:p>
                      <a:endParaRPr lang="en-US" sz="16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i="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600" b="1" i="0" dirty="0"/>
                        <a:t>Cash</a:t>
                      </a:r>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a:txBody>
                    <a:bodyPr/>
                    <a:lstStyle/>
                    <a:p>
                      <a:pPr algn="r"/>
                      <a:r>
                        <a:rPr lang="en-US" sz="1600" b="1" dirty="0"/>
                        <a:t>100</a:t>
                      </a:r>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gridSpan="2">
                  <a:txBody>
                    <a:bodyPr/>
                    <a:lstStyle/>
                    <a:p>
                      <a:endParaRPr lang="en-US"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pPr algn="r"/>
                      <a:endParaRPr lang="en-US" sz="1600" b="1"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C3"/>
                    </a:solidFill>
                  </a:tcPr>
                </a:tc>
                <a:tc gridSpan="6">
                  <a:txBody>
                    <a:bodyPr/>
                    <a:lstStyle/>
                    <a:p>
                      <a:pPr algn="r"/>
                      <a:r>
                        <a:rPr lang="en-US" sz="1600" b="1" dirty="0"/>
                        <a:t>Prepaid</a:t>
                      </a:r>
                      <a:r>
                        <a:rPr lang="en-US" sz="1600" b="1" baseline="0" dirty="0"/>
                        <a:t> Rent                 </a:t>
                      </a:r>
                      <a:r>
                        <a:rPr lang="en-US" sz="1600" b="1" dirty="0"/>
                        <a:t>130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b="1"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C3"/>
                    </a:solidFill>
                  </a:tcPr>
                </a:tc>
                <a:tc hMerge="1">
                  <a:txBody>
                    <a:bodyPr/>
                    <a:lstStyle/>
                    <a:p>
                      <a:endParaRPr lang="en-US"/>
                    </a:p>
                  </a:txBody>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600" b="1"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C3"/>
                    </a:solidFill>
                  </a:tcPr>
                </a:tc>
                <a:extLst>
                  <a:ext uri="{0D108BD9-81ED-4DB2-BD59-A6C34878D82A}">
                    <a16:rowId xmlns="" xmlns:a16="http://schemas.microsoft.com/office/drawing/2014/main" val="10004"/>
                  </a:ext>
                </a:extLst>
              </a:tr>
              <a:tr h="1708503">
                <a:tc gridSpan="2">
                  <a:txBody>
                    <a:bodyPr/>
                    <a:lstStyle/>
                    <a:p>
                      <a:r>
                        <a:rPr lang="en-US" sz="1600" dirty="0"/>
                        <a:t>July 1 GJ1</a:t>
                      </a:r>
                    </a:p>
                    <a:p>
                      <a:r>
                        <a:rPr lang="en-US" sz="1600" dirty="0"/>
                        <a:t>        1 GJ1</a:t>
                      </a:r>
                    </a:p>
                    <a:p>
                      <a:r>
                        <a:rPr lang="en-US" sz="1600" dirty="0"/>
                        <a:t>        4–31GJ1</a:t>
                      </a:r>
                    </a:p>
                    <a:p>
                      <a:r>
                        <a:rPr lang="en-US" sz="1600" dirty="0"/>
                        <a:t>        16 GJ1</a:t>
                      </a:r>
                    </a:p>
                    <a:p>
                      <a:r>
                        <a:rPr lang="en-US" sz="1600" dirty="0"/>
                        <a:t>        25GJ1</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i="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i="0" dirty="0"/>
                        <a:t>60,000</a:t>
                      </a:r>
                    </a:p>
                    <a:p>
                      <a:r>
                        <a:rPr lang="en-US" sz="1600" i="0" dirty="0"/>
                        <a:t>40,000</a:t>
                      </a:r>
                    </a:p>
                    <a:p>
                      <a:r>
                        <a:rPr lang="en-US" sz="1600" i="0" dirty="0"/>
                        <a:t>35,000</a:t>
                      </a:r>
                    </a:p>
                    <a:p>
                      <a:r>
                        <a:rPr lang="en-US" sz="1600" i="0" dirty="0"/>
                        <a:t>1,000</a:t>
                      </a:r>
                    </a:p>
                    <a:p>
                      <a:r>
                        <a:rPr lang="en-US" sz="1600" i="0" dirty="0"/>
                        <a:t>1,500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sz="1600" dirty="0"/>
                        <a:t>24,000</a:t>
                      </a:r>
                    </a:p>
                    <a:p>
                      <a:r>
                        <a:rPr lang="en-US" sz="1600" dirty="0"/>
                        <a:t>12,000</a:t>
                      </a:r>
                    </a:p>
                    <a:p>
                      <a:r>
                        <a:rPr lang="en-US" sz="1600" dirty="0"/>
                        <a:t>2,000</a:t>
                      </a:r>
                    </a:p>
                    <a:p>
                      <a:r>
                        <a:rPr lang="en-US" sz="1600" dirty="0"/>
                        <a:t>25,000</a:t>
                      </a:r>
                    </a:p>
                    <a:p>
                      <a:r>
                        <a:rPr lang="en-US" sz="1600" dirty="0"/>
                        <a:t>5,000</a:t>
                      </a:r>
                    </a:p>
                    <a:p>
                      <a:r>
                        <a:rPr lang="en-US" sz="1600" dirty="0"/>
                        <a:t>1,000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pPr algn="r"/>
                      <a:r>
                        <a:rPr lang="en-US" sz="1600" dirty="0"/>
                        <a:t>July   1 GJ1</a:t>
                      </a:r>
                    </a:p>
                    <a:p>
                      <a:pPr algn="r"/>
                      <a:r>
                        <a:rPr lang="en-US" sz="1600" baseline="0" dirty="0"/>
                        <a:t>          1GJ1</a:t>
                      </a:r>
                    </a:p>
                    <a:p>
                      <a:pPr algn="r"/>
                      <a:r>
                        <a:rPr lang="en-US" sz="1600" baseline="0" dirty="0"/>
                        <a:t>          6GJ1</a:t>
                      </a:r>
                    </a:p>
                    <a:p>
                      <a:pPr algn="r"/>
                      <a:r>
                        <a:rPr lang="en-US" sz="1600" baseline="0" dirty="0"/>
                        <a:t>        20GJ1</a:t>
                      </a:r>
                    </a:p>
                    <a:p>
                      <a:pPr algn="r"/>
                      <a:r>
                        <a:rPr lang="en-US" sz="1600" baseline="0" dirty="0"/>
                        <a:t>        20GJ1</a:t>
                      </a:r>
                    </a:p>
                    <a:p>
                      <a:pPr algn="r"/>
                      <a:r>
                        <a:rPr lang="en-US" sz="1600" baseline="0" dirty="0"/>
                        <a:t>        30GJ1</a:t>
                      </a:r>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gridSpan="2">
                  <a:txBody>
                    <a:bodyPr/>
                    <a:lstStyle/>
                    <a:p>
                      <a:endParaRPr lang="en-US"/>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sz="1600"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C3"/>
                    </a:solidFill>
                  </a:tcPr>
                </a:tc>
                <a:tc gridSpan="2">
                  <a:txBody>
                    <a:bodyPr/>
                    <a:lstStyle/>
                    <a:p>
                      <a:r>
                        <a:rPr lang="en-US" sz="1600" dirty="0"/>
                        <a:t>July 1   GJ1</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C3"/>
                    </a:solidFill>
                  </a:tcPr>
                </a:tc>
                <a:tc gridSpan="2">
                  <a:txBody>
                    <a:bodyPr/>
                    <a:lstStyle/>
                    <a:p>
                      <a:r>
                        <a:rPr lang="en-US" sz="1600" dirty="0"/>
                        <a:t>24,000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C3"/>
                    </a:solidFill>
                  </a:tcPr>
                </a:tc>
                <a:extLst>
                  <a:ext uri="{0D108BD9-81ED-4DB2-BD59-A6C34878D82A}">
                    <a16:rowId xmlns="" xmlns:a16="http://schemas.microsoft.com/office/drawing/2014/main" val="10005"/>
                  </a:ext>
                </a:extLst>
              </a:tr>
              <a:tr h="370840">
                <a:tc gridSpan="2">
                  <a:txBody>
                    <a:bodyPr/>
                    <a:lstStyle/>
                    <a:p>
                      <a:r>
                        <a:rPr lang="en-US" sz="1600" b="1" dirty="0"/>
                        <a:t>July 31 Bal.</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b="1" i="0" dirty="0"/>
                    </a:p>
                  </a:txBody>
                  <a:tcPr>
                    <a:lnT w="12700" cap="flat" cmpd="sng" algn="ctr">
                      <a:solidFill>
                        <a:schemeClr val="tx1"/>
                      </a:solidFill>
                      <a:prstDash val="solid"/>
                      <a:round/>
                      <a:headEnd type="none" w="med" len="med"/>
                      <a:tailEnd type="none" w="med" len="med"/>
                    </a:lnT>
                  </a:tcPr>
                </a:tc>
                <a:tc>
                  <a:txBody>
                    <a:bodyPr/>
                    <a:lstStyle/>
                    <a:p>
                      <a:r>
                        <a:rPr lang="en-US" sz="1600" b="1" i="0" dirty="0"/>
                        <a:t>68,500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endParaRPr lang="en-US" sz="1600" b="1" dirty="0"/>
                    </a:p>
                  </a:txBody>
                  <a:tcP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gridSpan="2">
                  <a:txBody>
                    <a:bodyPr/>
                    <a:lstStyle/>
                    <a:p>
                      <a:endParaRPr lang="en-US"/>
                    </a:p>
                  </a:txBody>
                  <a:tcP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600" b="1" dirty="0"/>
                    </a:p>
                  </a:txBody>
                  <a:tcPr>
                    <a:lnT w="12700" cap="flat" cmpd="sng" algn="ctr">
                      <a:noFill/>
                      <a:prstDash val="solid"/>
                      <a:round/>
                      <a:headEnd type="none" w="med" len="med"/>
                      <a:tailEnd type="none" w="med" len="med"/>
                    </a:lnT>
                    <a:solidFill>
                      <a:srgbClr val="FFFAC3"/>
                    </a:solid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t>July</a:t>
                      </a:r>
                      <a:r>
                        <a:rPr lang="en-US" sz="1600" b="1" baseline="0" dirty="0"/>
                        <a:t> 31 Bal.</a:t>
                      </a:r>
                      <a:endParaRPr lang="en-US" sz="1600" b="1" dirty="0"/>
                    </a:p>
                  </a:txBody>
                  <a:tcP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txBody>
                  <a:tcPr>
                    <a:lnT w="12700" cap="flat" cmpd="sng" algn="ctr">
                      <a:solidFill>
                        <a:schemeClr val="tx1"/>
                      </a:solidFill>
                      <a:prstDash val="solid"/>
                      <a:round/>
                      <a:headEnd type="none" w="med" len="med"/>
                      <a:tailEnd type="none" w="med" len="med"/>
                    </a:lnT>
                    <a:solidFill>
                      <a:srgbClr val="FFFAC3"/>
                    </a:solidFill>
                  </a:tcPr>
                </a:tc>
                <a:tc gridSpan="2">
                  <a:txBody>
                    <a:bodyPr/>
                    <a:lstStyle/>
                    <a:p>
                      <a:r>
                        <a:rPr lang="en-US" sz="1600" b="1" dirty="0"/>
                        <a:t>24,000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dirty="0"/>
                    </a:p>
                  </a:txBody>
                  <a:tcPr>
                    <a:lnT w="12700" cap="flat" cmpd="sng" algn="ctr">
                      <a:solidFill>
                        <a:schemeClr val="tx1"/>
                      </a:solidFill>
                      <a:prstDash val="solid"/>
                      <a:round/>
                      <a:headEnd type="none" w="med" len="med"/>
                      <a:tailEnd type="none" w="med" len="med"/>
                    </a:lnT>
                  </a:tcPr>
                </a:tc>
                <a:tc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dirty="0"/>
                    </a:p>
                  </a:txBody>
                  <a:tcPr>
                    <a:lnT w="12700" cap="flat" cmpd="sng" algn="ctr">
                      <a:solidFill>
                        <a:schemeClr val="tx1"/>
                      </a:solidFill>
                      <a:prstDash val="solid"/>
                      <a:round/>
                      <a:headEnd type="none" w="med" len="med"/>
                      <a:tailEnd type="none" w="med" len="med"/>
                    </a:lnT>
                    <a:solidFill>
                      <a:srgbClr val="FFFAC3"/>
                    </a:solidFill>
                  </a:tcPr>
                </a:tc>
                <a:extLst>
                  <a:ext uri="{0D108BD9-81ED-4DB2-BD59-A6C34878D82A}">
                    <a16:rowId xmlns="" xmlns:a16="http://schemas.microsoft.com/office/drawing/2014/main" val="10006"/>
                  </a:ext>
                </a:extLst>
              </a:tr>
            </a:tbl>
          </a:graphicData>
        </a:graphic>
      </p:graphicFrame>
      <p:sp>
        <p:nvSpPr>
          <p:cNvPr id="2" name="Title 1"/>
          <p:cNvSpPr>
            <a:spLocks noGrp="1"/>
          </p:cNvSpPr>
          <p:nvPr>
            <p:ph type="title"/>
          </p:nvPr>
        </p:nvSpPr>
        <p:spPr>
          <a:xfrm>
            <a:off x="628650" y="426587"/>
            <a:ext cx="7886700" cy="926407"/>
          </a:xfrm>
        </p:spPr>
        <p:txBody>
          <a:bodyPr>
            <a:normAutofit fontScale="90000"/>
          </a:bodyPr>
          <a:lstStyle/>
          <a:p>
            <a:r>
              <a:rPr lang="en-IN" dirty="0"/>
              <a:t>Step 4: Posting Example</a:t>
            </a:r>
            <a:br>
              <a:rPr lang="en-IN" dirty="0"/>
            </a:b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LO2-3</a:t>
            </a:r>
          </a:p>
        </p:txBody>
      </p:sp>
      <p:grpSp>
        <p:nvGrpSpPr>
          <p:cNvPr id="19" name="Group 18"/>
          <p:cNvGrpSpPr/>
          <p:nvPr/>
        </p:nvGrpSpPr>
        <p:grpSpPr>
          <a:xfrm>
            <a:off x="6607315" y="2608523"/>
            <a:ext cx="718658" cy="1799147"/>
            <a:chOff x="6163908" y="2712275"/>
            <a:chExt cx="740483" cy="2323241"/>
          </a:xfrm>
        </p:grpSpPr>
        <p:cxnSp>
          <p:nvCxnSpPr>
            <p:cNvPr id="8" name="Straight Connector 7"/>
            <p:cNvCxnSpPr/>
            <p:nvPr/>
          </p:nvCxnSpPr>
          <p:spPr>
            <a:xfrm flipH="1">
              <a:off x="6534150" y="2712275"/>
              <a:ext cx="205968" cy="189175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6163908" y="4640480"/>
              <a:ext cx="740483" cy="39503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8" name="Group 17"/>
          <p:cNvGrpSpPr/>
          <p:nvPr/>
        </p:nvGrpSpPr>
        <p:grpSpPr>
          <a:xfrm>
            <a:off x="2915920" y="2512860"/>
            <a:ext cx="5811520" cy="1869440"/>
            <a:chOff x="2681850" y="2567277"/>
            <a:chExt cx="6114010" cy="2407010"/>
          </a:xfrm>
        </p:grpSpPr>
        <p:sp>
          <p:nvSpPr>
            <p:cNvPr id="6" name="Oval 5"/>
            <p:cNvSpPr/>
            <p:nvPr/>
          </p:nvSpPr>
          <p:spPr>
            <a:xfrm>
              <a:off x="7909916" y="2567277"/>
              <a:ext cx="885944" cy="394576"/>
            </a:xfrm>
            <a:prstGeom prst="ellipse">
              <a:avLst/>
            </a:prstGeom>
            <a:noFill/>
            <a:ln w="28575">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2681850" y="4579711"/>
              <a:ext cx="1138074" cy="394576"/>
            </a:xfrm>
            <a:prstGeom prst="ellipse">
              <a:avLst/>
            </a:prstGeom>
            <a:noFill/>
            <a:ln w="28575">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Connector 15"/>
            <p:cNvCxnSpPr>
              <a:stCxn id="6" idx="3"/>
            </p:cNvCxnSpPr>
            <p:nvPr/>
          </p:nvCxnSpPr>
          <p:spPr>
            <a:xfrm flipH="1">
              <a:off x="3819924" y="2904069"/>
              <a:ext cx="4219735" cy="1872719"/>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grpSp>
      <p:sp>
        <p:nvSpPr>
          <p:cNvPr id="20" name="Oval 19"/>
          <p:cNvSpPr/>
          <p:nvPr/>
        </p:nvSpPr>
        <p:spPr>
          <a:xfrm>
            <a:off x="6946937" y="2304731"/>
            <a:ext cx="718658" cy="30379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5892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7221" y="139769"/>
            <a:ext cx="2857736" cy="5862162"/>
          </a:xfrm>
        </p:spPr>
        <p:txBody>
          <a:bodyPr anchor="ctr">
            <a:noAutofit/>
          </a:bodyPr>
          <a:lstStyle/>
          <a:p>
            <a:r>
              <a:rPr lang="en-US" sz="3000" dirty="0" smtClean="0"/>
              <a:t>Step 4: General </a:t>
            </a:r>
            <a:r>
              <a:rPr lang="en-US" sz="3000" dirty="0"/>
              <a:t>Ledger </a:t>
            </a:r>
            <a:r>
              <a:rPr lang="en-US" sz="3000" dirty="0" smtClean="0"/>
              <a:t/>
            </a:r>
            <a:br>
              <a:rPr lang="en-US" sz="3000" dirty="0" smtClean="0"/>
            </a:br>
            <a:r>
              <a:rPr lang="en-US" sz="3000" dirty="0" smtClean="0"/>
              <a:t>Accounts</a:t>
            </a:r>
            <a:endParaRPr lang="en-US" sz="30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LO2-3</a:t>
            </a:r>
          </a:p>
        </p:txBody>
      </p:sp>
      <p:graphicFrame>
        <p:nvGraphicFramePr>
          <p:cNvPr id="7" name="Table 6"/>
          <p:cNvGraphicFramePr>
            <a:graphicFrameLocks noGrp="1" noChangeAspect="1"/>
          </p:cNvGraphicFramePr>
          <p:nvPr>
            <p:extLst>
              <p:ext uri="{D42A27DB-BD31-4B8C-83A1-F6EECF244321}">
                <p14:modId xmlns:p14="http://schemas.microsoft.com/office/powerpoint/2010/main" val="2662869477"/>
              </p:ext>
            </p:extLst>
          </p:nvPr>
        </p:nvGraphicFramePr>
        <p:xfrm>
          <a:off x="590871" y="101097"/>
          <a:ext cx="5785630" cy="6552878"/>
        </p:xfrm>
        <a:graphic>
          <a:graphicData uri="http://schemas.openxmlformats.org/drawingml/2006/table">
            <a:tbl>
              <a:tblPr firstRow="1" bandRow="1">
                <a:tableStyleId>{5C22544A-7EE6-4342-B048-85BDC9FD1C3A}</a:tableStyleId>
              </a:tblPr>
              <a:tblGrid>
                <a:gridCol w="837227">
                  <a:extLst>
                    <a:ext uri="{9D8B030D-6E8A-4147-A177-3AD203B41FA5}">
                      <a16:colId xmlns="" xmlns:a16="http://schemas.microsoft.com/office/drawing/2014/main" val="20000"/>
                    </a:ext>
                  </a:extLst>
                </a:gridCol>
                <a:gridCol w="536273">
                  <a:extLst>
                    <a:ext uri="{9D8B030D-6E8A-4147-A177-3AD203B41FA5}">
                      <a16:colId xmlns="" xmlns:a16="http://schemas.microsoft.com/office/drawing/2014/main" val="20001"/>
                    </a:ext>
                  </a:extLst>
                </a:gridCol>
                <a:gridCol w="533648">
                  <a:extLst>
                    <a:ext uri="{9D8B030D-6E8A-4147-A177-3AD203B41FA5}">
                      <a16:colId xmlns="" xmlns:a16="http://schemas.microsoft.com/office/drawing/2014/main" val="20002"/>
                    </a:ext>
                  </a:extLst>
                </a:gridCol>
                <a:gridCol w="758220">
                  <a:extLst>
                    <a:ext uri="{9D8B030D-6E8A-4147-A177-3AD203B41FA5}">
                      <a16:colId xmlns="" xmlns:a16="http://schemas.microsoft.com/office/drawing/2014/main" val="20003"/>
                    </a:ext>
                  </a:extLst>
                </a:gridCol>
                <a:gridCol w="184676">
                  <a:extLst>
                    <a:ext uri="{9D8B030D-6E8A-4147-A177-3AD203B41FA5}">
                      <a16:colId xmlns="" xmlns:a16="http://schemas.microsoft.com/office/drawing/2014/main" val="20004"/>
                    </a:ext>
                  </a:extLst>
                </a:gridCol>
                <a:gridCol w="781414">
                  <a:extLst>
                    <a:ext uri="{9D8B030D-6E8A-4147-A177-3AD203B41FA5}">
                      <a16:colId xmlns="" xmlns:a16="http://schemas.microsoft.com/office/drawing/2014/main" val="20005"/>
                    </a:ext>
                  </a:extLst>
                </a:gridCol>
                <a:gridCol w="618075">
                  <a:extLst>
                    <a:ext uri="{9D8B030D-6E8A-4147-A177-3AD203B41FA5}">
                      <a16:colId xmlns="" xmlns:a16="http://schemas.microsoft.com/office/drawing/2014/main" val="20006"/>
                    </a:ext>
                  </a:extLst>
                </a:gridCol>
                <a:gridCol w="754415">
                  <a:extLst>
                    <a:ext uri="{9D8B030D-6E8A-4147-A177-3AD203B41FA5}">
                      <a16:colId xmlns="" xmlns:a16="http://schemas.microsoft.com/office/drawing/2014/main" val="20007"/>
                    </a:ext>
                  </a:extLst>
                </a:gridCol>
                <a:gridCol w="781682">
                  <a:extLst>
                    <a:ext uri="{9D8B030D-6E8A-4147-A177-3AD203B41FA5}">
                      <a16:colId xmlns="" xmlns:a16="http://schemas.microsoft.com/office/drawing/2014/main" val="20008"/>
                    </a:ext>
                  </a:extLst>
                </a:gridCol>
              </a:tblGrid>
              <a:tr h="231112">
                <a:tc gridSpan="9">
                  <a:txBody>
                    <a:bodyPr/>
                    <a:lstStyle/>
                    <a:p>
                      <a:pPr algn="ctr"/>
                      <a:r>
                        <a:rPr lang="en-US" sz="900" dirty="0">
                          <a:solidFill>
                            <a:srgbClr val="C00000"/>
                          </a:solidFill>
                        </a:rPr>
                        <a:t>Balance</a:t>
                      </a:r>
                      <a:r>
                        <a:rPr lang="en-US" sz="900" baseline="0" dirty="0">
                          <a:solidFill>
                            <a:srgbClr val="C00000"/>
                          </a:solidFill>
                        </a:rPr>
                        <a:t> Sheet Accounts</a:t>
                      </a:r>
                      <a:endParaRPr lang="en-US" sz="900" dirty="0">
                        <a:solidFill>
                          <a:srgbClr val="C00000"/>
                        </a:solidFill>
                      </a:endParaRPr>
                    </a:p>
                  </a:txBody>
                  <a:tcPr marL="65075" marR="65075" marT="32538" marB="32538">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DF2D8"/>
                    </a:solidFill>
                  </a:tcPr>
                </a:tc>
                <a:tc hMerge="1">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DF2D8"/>
                    </a:solidFill>
                  </a:tcPr>
                </a:tc>
                <a:tc hMerge="1">
                  <a:txBody>
                    <a:bodyPr/>
                    <a:lstStyle/>
                    <a:p>
                      <a:endParaRPr 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31112">
                <a:tc gridSpan="4">
                  <a:txBody>
                    <a:bodyPr/>
                    <a:lstStyle/>
                    <a:p>
                      <a:pPr algn="r"/>
                      <a:r>
                        <a:rPr lang="en-US" sz="900" b="1" baseline="0" dirty="0" smtClean="0"/>
                        <a:t>                                      </a:t>
                      </a:r>
                      <a:r>
                        <a:rPr lang="en-US" sz="900" b="1" dirty="0" smtClean="0"/>
                        <a:t>Cash                                    100</a:t>
                      </a:r>
                      <a:endParaRPr lang="en-US" sz="900" b="1" dirty="0"/>
                    </a:p>
                  </a:txBody>
                  <a:tcPr marL="65075" marR="65075" marT="32538" marB="32538">
                    <a:lnL w="12700" cap="flat" cmpd="sng" algn="ctr">
                      <a:solidFill>
                        <a:srgbClr val="F79646"/>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DF2D8"/>
                    </a:solidFill>
                  </a:tcPr>
                </a:tc>
                <a:tc>
                  <a:txBody>
                    <a:bodyPr/>
                    <a:lstStyle/>
                    <a:p>
                      <a:endParaRPr lang="en-US" sz="600" dirty="0"/>
                    </a:p>
                  </a:txBody>
                  <a:tcPr marL="65075" marR="65075" marT="32538" marB="32538">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900" b="1" dirty="0"/>
                        <a:t>                      </a:t>
                      </a:r>
                      <a:r>
                        <a:rPr lang="en-US" sz="900" b="1" dirty="0" smtClean="0"/>
                        <a:t> </a:t>
                      </a:r>
                      <a:r>
                        <a:rPr lang="en-US" sz="900" b="1" dirty="0"/>
                        <a:t>Prepaid Rent        </a:t>
                      </a:r>
                      <a:r>
                        <a:rPr lang="en-US" sz="900" b="1" dirty="0" smtClean="0"/>
                        <a:t>                       </a:t>
                      </a:r>
                      <a:r>
                        <a:rPr lang="en-US" sz="900" b="1" baseline="0" dirty="0" smtClean="0"/>
                        <a:t> </a:t>
                      </a:r>
                      <a:r>
                        <a:rPr lang="en-US" sz="900" b="1" dirty="0" smtClean="0"/>
                        <a:t>    </a:t>
                      </a:r>
                      <a:r>
                        <a:rPr lang="en-US" sz="900" b="1" dirty="0"/>
                        <a:t>130</a:t>
                      </a:r>
                    </a:p>
                  </a:txBody>
                  <a:tcPr marL="65075" marR="65075" marT="32538" marB="32538">
                    <a:lnL w="12700" cmpd="sng">
                      <a:noFill/>
                    </a:lnL>
                    <a:lnR w="12700" cap="flat" cmpd="sng" algn="ctr">
                      <a:solidFill>
                        <a:srgbClr val="F79646"/>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199911">
                <a:tc>
                  <a:txBody>
                    <a:bodyPr/>
                    <a:lstStyle/>
                    <a:p>
                      <a:pPr algn="l"/>
                      <a:r>
                        <a:rPr lang="en-US" sz="900" dirty="0"/>
                        <a:t>July 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60,000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24,000</a:t>
                      </a:r>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July 1 GJ1</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dirty="0"/>
                        <a:t>July 1 GJ1  </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24,000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215462">
                <a:tc>
                  <a:txBody>
                    <a:bodyPr/>
                    <a:lstStyle/>
                    <a:p>
                      <a:pPr algn="l"/>
                      <a:r>
                        <a:rPr lang="en-US" sz="900" baseline="0" dirty="0" smtClean="0"/>
                        <a:t>       </a:t>
                      </a:r>
                      <a:r>
                        <a:rPr lang="en-US" sz="900" dirty="0" smtClean="0"/>
                        <a:t>1 </a:t>
                      </a:r>
                      <a:r>
                        <a:rPr lang="en-US" sz="900" dirty="0"/>
                        <a:t>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40,000</a:t>
                      </a:r>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12,000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1 GJ1</a:t>
                      </a:r>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40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27009">
                <a:tc>
                  <a:txBody>
                    <a:bodyPr/>
                    <a:lstStyle/>
                    <a:p>
                      <a:pPr algn="l"/>
                      <a:r>
                        <a:rPr lang="en-US" sz="900" dirty="0" smtClean="0"/>
                        <a:t>       4</a:t>
                      </a:r>
                      <a:r>
                        <a:rPr lang="en-US" sz="900" dirty="0"/>
                        <a:t>-31 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35,000</a:t>
                      </a:r>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6 GJ1</a:t>
                      </a:r>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40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25959">
                <a:tc>
                  <a:txBody>
                    <a:bodyPr/>
                    <a:lstStyle/>
                    <a:p>
                      <a:pPr algn="l"/>
                      <a:r>
                        <a:rPr lang="en-US" sz="900" dirty="0" smtClean="0"/>
                        <a:t>       16 </a:t>
                      </a:r>
                      <a:r>
                        <a:rPr lang="en-US" sz="900" dirty="0"/>
                        <a:t>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1,000</a:t>
                      </a:r>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25,000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20 GJ1</a:t>
                      </a:r>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40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54107">
                <a:tc>
                  <a:txBody>
                    <a:bodyPr/>
                    <a:lstStyle/>
                    <a:p>
                      <a:pPr algn="l"/>
                      <a:r>
                        <a:rPr lang="en-US" sz="900" dirty="0" smtClean="0"/>
                        <a:t>       25 </a:t>
                      </a:r>
                      <a:r>
                        <a:rPr lang="en-US" sz="900" dirty="0"/>
                        <a:t>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1,500</a:t>
                      </a:r>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5,000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20 GJ1</a:t>
                      </a:r>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400" dirty="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152865">
                <a:tc>
                  <a:txBody>
                    <a:bodyPr/>
                    <a:lstStyle/>
                    <a:p>
                      <a:endParaRPr lang="en-US" sz="900" dirty="0"/>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900" dirty="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1,000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30 GJ1</a:t>
                      </a:r>
                    </a:p>
                  </a:txBody>
                  <a:tcPr marL="65075" marR="65075" marT="32538" marB="3253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400" dirty="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193610">
                <a:tc>
                  <a:txBody>
                    <a:bodyPr/>
                    <a:lstStyle/>
                    <a:p>
                      <a:r>
                        <a:rPr lang="en-US" sz="900" b="1" dirty="0"/>
                        <a:t>July 31 Bal. </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b="1" dirty="0"/>
                        <a:t>68,500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b="1" dirty="0"/>
                        <a:t>July 31 Bal. </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b="1" dirty="0"/>
                        <a:t>24,000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82264">
                <a:tc gridSpan="4">
                  <a:txBody>
                    <a:bodyPr/>
                    <a:lstStyle/>
                    <a:p>
                      <a:pPr algn="r"/>
                      <a:r>
                        <a:rPr lang="en-US" sz="900" b="1" dirty="0"/>
                        <a:t>                         </a:t>
                      </a:r>
                      <a:r>
                        <a:rPr lang="en-US" sz="900" b="1" dirty="0" smtClean="0"/>
                        <a:t>Accounts </a:t>
                      </a:r>
                      <a:r>
                        <a:rPr lang="en-US" sz="900" b="1" dirty="0"/>
                        <a:t>Receivable  </a:t>
                      </a:r>
                      <a:r>
                        <a:rPr lang="en-US" sz="900" b="1" dirty="0" smtClean="0"/>
                        <a:t>                 </a:t>
                      </a:r>
                      <a:r>
                        <a:rPr lang="en-US" sz="900" b="1" baseline="0" dirty="0" smtClean="0"/>
                        <a:t> </a:t>
                      </a:r>
                      <a:r>
                        <a:rPr lang="en-US" sz="900" b="1" dirty="0" smtClean="0"/>
                        <a:t>  </a:t>
                      </a:r>
                      <a:r>
                        <a:rPr lang="en-US" sz="900" b="1" dirty="0"/>
                        <a:t>110</a:t>
                      </a:r>
                    </a:p>
                  </a:txBody>
                  <a:tcPr marL="65075" marR="65075" marT="32538" marB="32538">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sz="1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900" b="1" dirty="0"/>
                        <a:t>                                 </a:t>
                      </a:r>
                      <a:r>
                        <a:rPr lang="en-US" sz="900" b="1" dirty="0" smtClean="0"/>
                        <a:t>Inventory</a:t>
                      </a:r>
                      <a:r>
                        <a:rPr lang="en-US" sz="900" b="1" baseline="0" dirty="0" smtClean="0"/>
                        <a:t>                                         140</a:t>
                      </a:r>
                      <a:endParaRPr lang="en-US" sz="900" b="1" dirty="0"/>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9"/>
                  </a:ext>
                </a:extLst>
              </a:tr>
              <a:tr h="260678">
                <a:tc>
                  <a:txBody>
                    <a:bodyPr/>
                    <a:lstStyle/>
                    <a:p>
                      <a:r>
                        <a:rPr lang="en-US" sz="900" dirty="0"/>
                        <a:t>July 9 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3,500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900" dirty="0"/>
                        <a:t>1,500 </a:t>
                      </a:r>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July 25 GJ1</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dirty="0"/>
                        <a:t>July 3 GJ1</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900" dirty="0"/>
                        <a:t>60,000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20,000</a:t>
                      </a:r>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dirty="0"/>
                        <a:t>July 4–31</a:t>
                      </a:r>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131393">
                <a:tc>
                  <a:txBody>
                    <a:bodyPr/>
                    <a:lstStyle/>
                    <a:p>
                      <a:endParaRPr lang="en-US" sz="900" b="1" dirty="0"/>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b="1" dirty="0"/>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900" dirty="0"/>
                    </a:p>
                  </a:txBody>
                  <a:tcPr marL="65075" marR="65075" marT="32538" marB="32538">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2,000</a:t>
                      </a:r>
                    </a:p>
                  </a:txBody>
                  <a:tcPr marL="65075" marR="65075" marT="32538" marB="32538">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9 GJ1</a:t>
                      </a:r>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21142">
                <a:tc>
                  <a:txBody>
                    <a:bodyPr/>
                    <a:lstStyle/>
                    <a:p>
                      <a:r>
                        <a:rPr lang="en-US" sz="900" b="1" dirty="0"/>
                        <a:t>July 31 Bal.</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b="1" dirty="0"/>
                        <a:t>2,000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b="1" dirty="0"/>
                        <a:t>July 31 Bal.</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900" b="1" dirty="0"/>
                        <a:t>38,000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endParaRPr lang="en-US" sz="9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r h="262787">
                <a:tc gridSpan="4">
                  <a:txBody>
                    <a:bodyPr/>
                    <a:lstStyle/>
                    <a:p>
                      <a:pPr algn="r"/>
                      <a:r>
                        <a:rPr lang="en-US" sz="900" b="1" dirty="0"/>
                        <a:t>                          </a:t>
                      </a:r>
                      <a:r>
                        <a:rPr lang="en-US" sz="900" b="1" dirty="0" smtClean="0"/>
                        <a:t>    Supplies                                  125</a:t>
                      </a:r>
                      <a:endParaRPr lang="en-US" sz="900" b="1" dirty="0"/>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900" b="1" dirty="0"/>
                        <a:t>                       </a:t>
                      </a:r>
                      <a:r>
                        <a:rPr lang="en-US" sz="900" b="1" dirty="0" smtClean="0"/>
                        <a:t>Office </a:t>
                      </a:r>
                      <a:r>
                        <a:rPr lang="en-US" sz="900" b="1" dirty="0"/>
                        <a:t>equipment                       </a:t>
                      </a:r>
                      <a:r>
                        <a:rPr lang="en-US" sz="900" b="1" dirty="0" smtClean="0"/>
                        <a:t>      </a:t>
                      </a:r>
                      <a:r>
                        <a:rPr lang="en-US" sz="900" b="1" dirty="0"/>
                        <a:t>150</a:t>
                      </a:r>
                    </a:p>
                  </a:txBody>
                  <a:tcPr marL="65075" marR="65075" marT="32538" marB="32538">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13"/>
                  </a:ext>
                </a:extLst>
              </a:tr>
              <a:tr h="233588">
                <a:tc>
                  <a:txBody>
                    <a:bodyPr/>
                    <a:lstStyle/>
                    <a:p>
                      <a:r>
                        <a:rPr lang="en-US" sz="900" dirty="0"/>
                        <a:t>July 6 GJ1</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2,000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900" dirty="0"/>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dirty="0"/>
                        <a:t>July 1 BJ1</a:t>
                      </a:r>
                    </a:p>
                  </a:txBody>
                  <a:tcPr marL="65075" marR="65075" marT="32538" marB="32538">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dirty="0"/>
                        <a:t>12,000</a:t>
                      </a:r>
                    </a:p>
                  </a:txBody>
                  <a:tcPr marL="65075" marR="65075" marT="32538" marB="32538">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endParaRPr lang="en-US" sz="1400" dirty="0"/>
                    </a:p>
                  </a:txBody>
                  <a:tcPr marL="65075" marR="65075" marT="32538" marB="32538">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14"/>
                  </a:ext>
                </a:extLst>
              </a:tr>
              <a:tr h="217938">
                <a:tc>
                  <a:txBody>
                    <a:bodyPr/>
                    <a:lstStyle/>
                    <a:p>
                      <a:r>
                        <a:rPr lang="en-US" sz="900" b="1" dirty="0"/>
                        <a:t>July 31 Bal. </a:t>
                      </a:r>
                    </a:p>
                  </a:txBody>
                  <a:tcPr marL="65075" marR="65075" marT="32538" marB="32538">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b="1" dirty="0"/>
                        <a:t>2,000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900" dirty="0"/>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65075" marR="65075" marT="32538" marB="3253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900" b="1" dirty="0"/>
                        <a:t>July 31 Bal. </a:t>
                      </a:r>
                    </a:p>
                  </a:txBody>
                  <a:tcPr marL="65075" marR="65075" marT="32538" marB="32538">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900" b="1" dirty="0"/>
                        <a:t>12,000</a:t>
                      </a:r>
                    </a:p>
                  </a:txBody>
                  <a:tcPr marL="65075" marR="65075" marT="32538" marB="3253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400" dirty="0"/>
                    </a:p>
                  </a:txBody>
                  <a:tcPr marL="65075" marR="65075" marT="32538" marB="32538">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5"/>
                  </a:ext>
                </a:extLst>
              </a:tr>
              <a:tr h="261736">
                <a:tc gridSpan="4">
                  <a:txBody>
                    <a:bodyPr/>
                    <a:lstStyle/>
                    <a:p>
                      <a:pPr algn="r"/>
                      <a:r>
                        <a:rPr lang="en-US" sz="800" b="1" dirty="0">
                          <a:solidFill>
                            <a:schemeClr val="tx1"/>
                          </a:solidFill>
                        </a:rPr>
                        <a:t>                              Accounts</a:t>
                      </a:r>
                      <a:r>
                        <a:rPr lang="en-US" sz="800" b="1" baseline="0" dirty="0">
                          <a:solidFill>
                            <a:schemeClr val="tx1"/>
                          </a:solidFill>
                        </a:rPr>
                        <a:t> Payable</a:t>
                      </a:r>
                      <a:r>
                        <a:rPr lang="en-US" sz="800" b="1" dirty="0">
                          <a:solidFill>
                            <a:schemeClr val="tx1"/>
                          </a:solidFill>
                        </a:rPr>
                        <a:t>     </a:t>
                      </a:r>
                      <a:r>
                        <a:rPr lang="en-US" sz="800" b="1" baseline="0" dirty="0">
                          <a:solidFill>
                            <a:schemeClr val="tx1"/>
                          </a:solidFill>
                        </a:rPr>
                        <a:t> </a:t>
                      </a:r>
                      <a:r>
                        <a:rPr lang="en-US" sz="800" b="1" dirty="0">
                          <a:solidFill>
                            <a:schemeClr val="tx1"/>
                          </a:solidFill>
                        </a:rPr>
                        <a:t>      </a:t>
                      </a:r>
                      <a:r>
                        <a:rPr lang="en-US" sz="800" b="1" dirty="0" smtClean="0">
                          <a:solidFill>
                            <a:schemeClr val="tx1"/>
                          </a:solidFill>
                        </a:rPr>
                        <a:t>                </a:t>
                      </a:r>
                      <a:r>
                        <a:rPr lang="en-US" sz="800" b="1" dirty="0">
                          <a:solidFill>
                            <a:schemeClr val="tx1"/>
                          </a:solidFill>
                        </a:rPr>
                        <a:t>210</a:t>
                      </a:r>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solidFill>
                          <a:schemeClr val="tx1"/>
                        </a:solidFill>
                      </a:endParaRPr>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800" b="1" dirty="0">
                          <a:solidFill>
                            <a:schemeClr val="tx1"/>
                          </a:solidFill>
                        </a:rPr>
                        <a:t>                                   Notes Payable    </a:t>
                      </a:r>
                      <a:r>
                        <a:rPr lang="en-US" sz="800" b="1" dirty="0" smtClean="0">
                          <a:solidFill>
                            <a:schemeClr val="tx1"/>
                          </a:solidFill>
                        </a:rPr>
                        <a:t>                                      </a:t>
                      </a:r>
                      <a:r>
                        <a:rPr lang="en-US" sz="800" b="1" dirty="0">
                          <a:solidFill>
                            <a:schemeClr val="tx1"/>
                          </a:solidFill>
                        </a:rPr>
                        <a:t>220</a:t>
                      </a:r>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6"/>
                  </a:ext>
                </a:extLst>
              </a:tr>
              <a:tr h="261736">
                <a:tc>
                  <a:txBody>
                    <a:bodyPr/>
                    <a:lstStyle/>
                    <a:p>
                      <a:r>
                        <a:rPr lang="en-US" sz="800" dirty="0"/>
                        <a:t>July 20 GJ1</a:t>
                      </a:r>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25,000</a:t>
                      </a:r>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60,000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July 3 GJ1</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800"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40,000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July 1 GJ1</a:t>
                      </a:r>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7"/>
                  </a:ext>
                </a:extLst>
              </a:tr>
              <a:tr h="261736">
                <a:tc>
                  <a:txBody>
                    <a:bodyPr/>
                    <a:lstStyle/>
                    <a:p>
                      <a:endParaRPr lang="en-US" sz="800" b="1"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35,000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July 31</a:t>
                      </a:r>
                      <a:r>
                        <a:rPr lang="en-US" sz="800" b="1" baseline="0" dirty="0"/>
                        <a:t> </a:t>
                      </a:r>
                      <a:r>
                        <a:rPr lang="en-US" sz="800" b="1" dirty="0"/>
                        <a:t>Bal.</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8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sz="800" b="1"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800" b="1"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40,000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July 31 Bal.</a:t>
                      </a:r>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8"/>
                  </a:ext>
                </a:extLst>
              </a:tr>
              <a:tr h="261736">
                <a:tc gridSpan="9">
                  <a:txBody>
                    <a:bodyPr/>
                    <a:lstStyle/>
                    <a:p>
                      <a:r>
                        <a:rPr lang="en-US" sz="800" b="1" dirty="0"/>
                        <a:t>                   </a:t>
                      </a:r>
                      <a:r>
                        <a:rPr lang="en-US" sz="800" b="1" dirty="0" smtClean="0"/>
                        <a:t>                  </a:t>
                      </a:r>
                      <a:r>
                        <a:rPr lang="en-US" sz="800" b="1" dirty="0"/>
                        <a:t>Deferred Rent Revenue            </a:t>
                      </a:r>
                      <a:r>
                        <a:rPr lang="en-US" sz="800" b="1" dirty="0" smtClean="0"/>
                        <a:t>             </a:t>
                      </a:r>
                      <a:r>
                        <a:rPr lang="en-US" sz="800" b="1" dirty="0"/>
                        <a:t>230</a:t>
                      </a:r>
                    </a:p>
                  </a:txBody>
                  <a:tcPr marL="56273" marR="56273" marT="28135" marB="28135">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6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sz="800" b="1"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9"/>
                  </a:ext>
                </a:extLst>
              </a:tr>
              <a:tr h="261736">
                <a:tc>
                  <a:txBody>
                    <a:bodyPr/>
                    <a:lstStyle/>
                    <a:p>
                      <a:endParaRPr lang="en-US" sz="800"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1,000 </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July 16 GJ1</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8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sz="800"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rowSpan="2"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marL="56273" marR="56273" marT="28135" marB="28135">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rowSpan="2" hMerge="1">
                  <a:txBody>
                    <a:bodyPr/>
                    <a:lstStyle/>
                    <a:p>
                      <a:endParaRPr lang="en-US" sz="800" dirty="0"/>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rowSpan="2">
                  <a:txBody>
                    <a:bodyPr/>
                    <a:lstStyle/>
                    <a:p>
                      <a:endParaRPr lang="en-US" sz="800" dirty="0"/>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0"/>
                  </a:ext>
                </a:extLst>
              </a:tr>
              <a:tr h="261736">
                <a:tc>
                  <a:txBody>
                    <a:bodyPr/>
                    <a:lstStyle/>
                    <a:p>
                      <a:endParaRPr lang="en-US" sz="800" b="1"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3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1,000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July 31 Bal.</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8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800" dirty="0"/>
                    </a:p>
                  </a:txBody>
                  <a:tcPr marL="56273" marR="56273" marT="28135" marB="28135">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vMerge="1">
                  <a:txBody>
                    <a:bodyPr/>
                    <a:lstStyle/>
                    <a:p>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vMerge="1">
                  <a:txBody>
                    <a:bodyPr/>
                    <a:lstStyle/>
                    <a:p>
                      <a:endParaRPr lang="en-US" sz="800" dirty="0"/>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vMerge="1">
                  <a:txBody>
                    <a:bodyPr/>
                    <a:lstStyle/>
                    <a:p>
                      <a:endParaRPr lang="en-US" sz="800"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1"/>
                  </a:ext>
                </a:extLst>
              </a:tr>
              <a:tr h="261736">
                <a:tc gridSpan="5">
                  <a:txBody>
                    <a:bodyPr/>
                    <a:lstStyle/>
                    <a:p>
                      <a:pPr algn="ctr"/>
                      <a:r>
                        <a:rPr lang="en-US" sz="800" b="1" dirty="0"/>
                        <a:t>                               Common Stock          </a:t>
                      </a:r>
                      <a:r>
                        <a:rPr lang="en-US" sz="800" b="1" dirty="0" smtClean="0"/>
                        <a:t>                            </a:t>
                      </a:r>
                      <a:r>
                        <a:rPr lang="en-US" sz="800" b="1" dirty="0"/>
                        <a:t>300</a:t>
                      </a:r>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6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pPr algn="r"/>
                      <a:r>
                        <a:rPr lang="en-US" sz="800" b="1" dirty="0"/>
                        <a:t>                            Retained Earnings       </a:t>
                      </a:r>
                      <a:r>
                        <a:rPr lang="en-US" sz="800" b="1" dirty="0" smtClean="0"/>
                        <a:t>                                 </a:t>
                      </a:r>
                      <a:r>
                        <a:rPr lang="en-US" sz="800" b="1" dirty="0"/>
                        <a:t>310</a:t>
                      </a:r>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2"/>
                  </a:ext>
                </a:extLst>
              </a:tr>
              <a:tr h="261736">
                <a:tc>
                  <a:txBody>
                    <a:bodyPr/>
                    <a:lstStyle/>
                    <a:p>
                      <a:endParaRPr lang="en-US" sz="800"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800"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60,000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July 1 GJ1</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56273" marR="56273" marT="28135" marB="2813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800" dirty="0"/>
                        <a:t>July 30 BJ1</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dirty="0"/>
                        <a:t>1,000</a:t>
                      </a:r>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300" dirty="0"/>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300" dirty="0"/>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3"/>
                  </a:ext>
                </a:extLst>
              </a:tr>
              <a:tr h="261736">
                <a:tc>
                  <a:txBody>
                    <a:bodyPr/>
                    <a:lstStyle/>
                    <a:p>
                      <a:endParaRPr lang="en-US" sz="800" b="1" dirty="0"/>
                    </a:p>
                  </a:txBody>
                  <a:tcPr marL="56273" marR="56273" marT="28135" marB="28135">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800" b="1" dirty="0"/>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60,000</a:t>
                      </a:r>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July</a:t>
                      </a:r>
                      <a:r>
                        <a:rPr lang="en-US" sz="800" b="1" baseline="0" dirty="0"/>
                        <a:t> 31 Bal.</a:t>
                      </a:r>
                      <a:endParaRPr lang="en-US" sz="800" b="1" dirty="0"/>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600" dirty="0"/>
                    </a:p>
                  </a:txBody>
                  <a:tcPr marL="56273" marR="56273" marT="28135" marB="28135">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800" b="1" dirty="0"/>
                        <a:t>July 31 Bal. </a:t>
                      </a:r>
                    </a:p>
                  </a:txBody>
                  <a:tcPr marL="56273" marR="56273" marT="28135" marB="28135">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800" b="1" dirty="0"/>
                        <a:t>1,000</a:t>
                      </a:r>
                    </a:p>
                  </a:txBody>
                  <a:tcPr marL="56273" marR="56273" marT="28135" marB="2813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300" dirty="0"/>
                    </a:p>
                  </a:txBody>
                  <a:tcPr marL="56273" marR="56273" marT="28135" marB="2813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300" dirty="0"/>
                    </a:p>
                  </a:txBody>
                  <a:tcPr marL="56273" marR="56273" marT="28135" marB="28135">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4"/>
                  </a:ext>
                </a:extLst>
              </a:tr>
            </a:tbl>
          </a:graphicData>
        </a:graphic>
      </p:graphicFrame>
    </p:spTree>
    <p:extLst>
      <p:ext uri="{BB962C8B-B14F-4D97-AF65-F5344CB8AC3E}">
        <p14:creationId xmlns:p14="http://schemas.microsoft.com/office/powerpoint/2010/main" val="2503372794"/>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8650" y="180743"/>
            <a:ext cx="7886700" cy="1325563"/>
          </a:xfrm>
        </p:spPr>
        <p:txBody>
          <a:bodyPr>
            <a:normAutofit/>
          </a:bodyPr>
          <a:lstStyle/>
          <a:p>
            <a:r>
              <a:rPr lang="en-IN" dirty="0" smtClean="0"/>
              <a:t>Step </a:t>
            </a:r>
            <a:r>
              <a:rPr lang="en-IN" dirty="0"/>
              <a:t>4: Posting from the Journal to the General Ledger Accounts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60973909"/>
              </p:ext>
            </p:extLst>
          </p:nvPr>
        </p:nvGraphicFramePr>
        <p:xfrm>
          <a:off x="757946" y="2106448"/>
          <a:ext cx="8248393" cy="3237344"/>
        </p:xfrm>
        <a:graphic>
          <a:graphicData uri="http://schemas.openxmlformats.org/drawingml/2006/table">
            <a:tbl>
              <a:tblPr firstRow="1" bandRow="1">
                <a:tableStyleId>{5C22544A-7EE6-4342-B048-85BDC9FD1C3A}</a:tableStyleId>
              </a:tblPr>
              <a:tblGrid>
                <a:gridCol w="677603">
                  <a:extLst>
                    <a:ext uri="{9D8B030D-6E8A-4147-A177-3AD203B41FA5}">
                      <a16:colId xmlns="" xmlns:a16="http://schemas.microsoft.com/office/drawing/2014/main" val="20000"/>
                    </a:ext>
                  </a:extLst>
                </a:gridCol>
                <a:gridCol w="508560">
                  <a:extLst>
                    <a:ext uri="{9D8B030D-6E8A-4147-A177-3AD203B41FA5}">
                      <a16:colId xmlns="" xmlns:a16="http://schemas.microsoft.com/office/drawing/2014/main" val="20001"/>
                    </a:ext>
                  </a:extLst>
                </a:gridCol>
                <a:gridCol w="523091">
                  <a:extLst>
                    <a:ext uri="{9D8B030D-6E8A-4147-A177-3AD203B41FA5}">
                      <a16:colId xmlns="" xmlns:a16="http://schemas.microsoft.com/office/drawing/2014/main" val="20003"/>
                    </a:ext>
                  </a:extLst>
                </a:gridCol>
                <a:gridCol w="151327">
                  <a:extLst>
                    <a:ext uri="{9D8B030D-6E8A-4147-A177-3AD203B41FA5}">
                      <a16:colId xmlns="" xmlns:a16="http://schemas.microsoft.com/office/drawing/2014/main" val="20004"/>
                    </a:ext>
                  </a:extLst>
                </a:gridCol>
                <a:gridCol w="614171">
                  <a:extLst>
                    <a:ext uri="{9D8B030D-6E8A-4147-A177-3AD203B41FA5}">
                      <a16:colId xmlns="" xmlns:a16="http://schemas.microsoft.com/office/drawing/2014/main" val="20005"/>
                    </a:ext>
                  </a:extLst>
                </a:gridCol>
                <a:gridCol w="1352518">
                  <a:extLst>
                    <a:ext uri="{9D8B030D-6E8A-4147-A177-3AD203B41FA5}">
                      <a16:colId xmlns="" xmlns:a16="http://schemas.microsoft.com/office/drawing/2014/main" val="20006"/>
                    </a:ext>
                  </a:extLst>
                </a:gridCol>
                <a:gridCol w="208280">
                  <a:extLst>
                    <a:ext uri="{9D8B030D-6E8A-4147-A177-3AD203B41FA5}">
                      <a16:colId xmlns="" xmlns:a16="http://schemas.microsoft.com/office/drawing/2014/main" val="20008"/>
                    </a:ext>
                  </a:extLst>
                </a:gridCol>
                <a:gridCol w="1291054">
                  <a:extLst>
                    <a:ext uri="{9D8B030D-6E8A-4147-A177-3AD203B41FA5}">
                      <a16:colId xmlns="" xmlns:a16="http://schemas.microsoft.com/office/drawing/2014/main" val="20009"/>
                    </a:ext>
                  </a:extLst>
                </a:gridCol>
                <a:gridCol w="765637">
                  <a:extLst>
                    <a:ext uri="{9D8B030D-6E8A-4147-A177-3AD203B41FA5}">
                      <a16:colId xmlns="" xmlns:a16="http://schemas.microsoft.com/office/drawing/2014/main" val="20011"/>
                    </a:ext>
                  </a:extLst>
                </a:gridCol>
                <a:gridCol w="1058939">
                  <a:extLst>
                    <a:ext uri="{9D8B030D-6E8A-4147-A177-3AD203B41FA5}">
                      <a16:colId xmlns="" xmlns:a16="http://schemas.microsoft.com/office/drawing/2014/main" val="20012"/>
                    </a:ext>
                  </a:extLst>
                </a:gridCol>
                <a:gridCol w="1097213">
                  <a:extLst>
                    <a:ext uri="{9D8B030D-6E8A-4147-A177-3AD203B41FA5}">
                      <a16:colId xmlns="" xmlns:a16="http://schemas.microsoft.com/office/drawing/2014/main" val="20013"/>
                    </a:ext>
                  </a:extLst>
                </a:gridCol>
              </a:tblGrid>
              <a:tr h="402952">
                <a:tc gridSpan="11">
                  <a:txBody>
                    <a:bodyPr/>
                    <a:lstStyle/>
                    <a:p>
                      <a:pPr algn="ctr"/>
                      <a:r>
                        <a:rPr lang="en-US" sz="1600" b="1" dirty="0">
                          <a:solidFill>
                            <a:srgbClr val="C00000"/>
                          </a:solidFill>
                        </a:rPr>
                        <a:t>Income Statement</a:t>
                      </a:r>
                      <a:r>
                        <a:rPr lang="en-US" sz="1600" b="1" baseline="0" dirty="0">
                          <a:solidFill>
                            <a:srgbClr val="C00000"/>
                          </a:solidFill>
                        </a:rPr>
                        <a:t> Accounts</a:t>
                      </a:r>
                      <a:endParaRPr lang="en-US" sz="1600" b="1" dirty="0">
                        <a:solidFill>
                          <a:srgbClr val="C00000"/>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endParaRPr lang="en-US" sz="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endParaRPr lang="en-US" sz="1200" b="1"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09"/>
                  </a:ext>
                </a:extLst>
              </a:tr>
              <a:tr h="416680">
                <a:tc gridSpan="6">
                  <a:txBody>
                    <a:bodyPr/>
                    <a:lstStyle/>
                    <a:p>
                      <a:pPr algn="r"/>
                      <a:r>
                        <a:rPr lang="en-US" sz="1600" b="1" dirty="0"/>
                        <a:t>                   </a:t>
                      </a:r>
                      <a:r>
                        <a:rPr lang="en-US" sz="1600" b="1" dirty="0" smtClean="0"/>
                        <a:t>Sales </a:t>
                      </a:r>
                      <a:r>
                        <a:rPr lang="en-US" sz="1600" b="1" dirty="0"/>
                        <a:t>Revenue                </a:t>
                      </a:r>
                      <a:r>
                        <a:rPr lang="en-US" sz="1600" b="1" dirty="0" smtClean="0"/>
                        <a:t>    </a:t>
                      </a:r>
                      <a:r>
                        <a:rPr lang="en-US" sz="1600" b="1" dirty="0"/>
                        <a:t>400</a:t>
                      </a:r>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a:txBody>
                    <a:bodyPr/>
                    <a:lstStyle/>
                    <a:p>
                      <a:endParaRPr lang="en-US" sz="1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4">
                  <a:txBody>
                    <a:bodyPr/>
                    <a:lstStyle/>
                    <a:p>
                      <a:r>
                        <a:rPr lang="en-US" sz="1600" b="1"/>
                        <a:t>                   </a:t>
                      </a:r>
                      <a:r>
                        <a:rPr lang="en-US" sz="1600" b="1" smtClean="0"/>
                        <a:t> </a:t>
                      </a:r>
                      <a:r>
                        <a:rPr lang="en-US" sz="1600" b="1" dirty="0"/>
                        <a:t>Cost of Goods Sold                        500</a:t>
                      </a:r>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10"/>
                  </a:ext>
                </a:extLst>
              </a:tr>
              <a:tr h="402952">
                <a:tc>
                  <a:txBody>
                    <a:bodyPr/>
                    <a:lstStyle/>
                    <a:p>
                      <a:endParaRPr lang="en-US" sz="1600" b="0" dirty="0"/>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1600"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pPr algn="r"/>
                      <a:r>
                        <a:rPr lang="en-US" sz="1600" b="0" dirty="0"/>
                        <a:t>35,000</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0"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a:txBody>
                    <a:bodyPr/>
                    <a:lstStyle/>
                    <a:p>
                      <a:pPr algn="r"/>
                      <a:r>
                        <a:rPr lang="en-US" sz="1600" b="0" dirty="0"/>
                        <a:t>July 4–31 GJ1</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600" b="0" dirty="0"/>
                        <a:t>July 4–31 GJ2</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600" b="0" dirty="0"/>
                        <a:t>20,000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402952">
                <a:tc>
                  <a:txBody>
                    <a:bodyPr/>
                    <a:lstStyle/>
                    <a:p>
                      <a:endParaRPr lang="en-US" sz="1600" b="0" dirty="0"/>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1600" dirty="0"/>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pPr algn="r"/>
                      <a:r>
                        <a:rPr lang="en-US" sz="1600" b="0" dirty="0"/>
                        <a:t>3,500</a:t>
                      </a: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0" dirty="0"/>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DF2D8"/>
                    </a:solidFill>
                  </a:tcPr>
                </a:tc>
                <a:tc>
                  <a:txBody>
                    <a:bodyPr/>
                    <a:lstStyle/>
                    <a:p>
                      <a:pPr algn="r"/>
                      <a:r>
                        <a:rPr lang="en-US" sz="1600" b="0" dirty="0"/>
                        <a:t>9 GJ2</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600" b="0" dirty="0" smtClean="0"/>
                        <a:t>9 </a:t>
                      </a:r>
                      <a:r>
                        <a:rPr lang="en-US" sz="1600" b="0" dirty="0"/>
                        <a:t>GJ1</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600" b="0" dirty="0"/>
                        <a:t>2,000</a:t>
                      </a: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0" dirty="0"/>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r h="402952">
                <a:tc>
                  <a:txBody>
                    <a:bodyPr/>
                    <a:lstStyle/>
                    <a:p>
                      <a:endParaRPr lang="en-US" sz="1600" b="1" dirty="0"/>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sz="1600"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pPr algn="r"/>
                      <a:r>
                        <a:rPr lang="en-US" sz="1600" b="1" dirty="0"/>
                        <a:t>38,500</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1"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DF2D8"/>
                    </a:solidFill>
                  </a:tcPr>
                </a:tc>
                <a:tc>
                  <a:txBody>
                    <a:bodyPr/>
                    <a:lstStyle/>
                    <a:p>
                      <a:pPr algn="r"/>
                      <a:r>
                        <a:rPr lang="en-US" sz="1600" b="1" dirty="0"/>
                        <a:t>July 31 Bal.</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r>
                        <a:rPr lang="en-US" sz="1600" b="1" dirty="0"/>
                        <a:t>July</a:t>
                      </a:r>
                      <a:r>
                        <a:rPr lang="en-US" sz="1600" b="1" baseline="0" dirty="0"/>
                        <a:t> 31 Bal.</a:t>
                      </a:r>
                      <a:endParaRPr lang="en-US" sz="1600" b="1"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600" b="1" dirty="0"/>
                        <a:t>22,000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3"/>
                  </a:ext>
                </a:extLst>
              </a:tr>
              <a:tr h="402952">
                <a:tc gridSpan="6">
                  <a:txBody>
                    <a:bodyPr/>
                    <a:lstStyle/>
                    <a:p>
                      <a:pPr algn="r"/>
                      <a:r>
                        <a:rPr lang="en-US" sz="1600" b="1" dirty="0" smtClean="0"/>
                        <a:t>                  Salaries Expense                510</a:t>
                      </a:r>
                      <a:endParaRPr lang="en-US" sz="1600" b="1" dirty="0"/>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endParaRPr lang="en-US" sz="1200" b="1"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hMerge="1">
                  <a:txBody>
                    <a:bodyPr/>
                    <a:lstStyle/>
                    <a:p>
                      <a:endParaRPr lang="en-US"/>
                    </a:p>
                  </a:txBody>
                  <a:tcPr/>
                </a:tc>
                <a:tc hMerge="1">
                  <a:txBody>
                    <a:bodyPr/>
                    <a:lstStyle/>
                    <a:p>
                      <a:pPr algn="r"/>
                      <a:endParaRPr lang="en-US" sz="1200" b="1"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a:txBody>
                    <a:bodyPr/>
                    <a:lstStyle/>
                    <a:p>
                      <a:endParaRPr lang="en-US" sz="16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4"/>
                  </a:ext>
                </a:extLst>
              </a:tr>
              <a:tr h="402952">
                <a:tc gridSpan="2">
                  <a:txBody>
                    <a:bodyPr/>
                    <a:lstStyle/>
                    <a:p>
                      <a:r>
                        <a:rPr lang="en-US" sz="1600" b="0" dirty="0"/>
                        <a:t>July 20 GJ1</a:t>
                      </a:r>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gridSpan="2">
                  <a:txBody>
                    <a:bodyPr/>
                    <a:lstStyle/>
                    <a:p>
                      <a:pPr algn="r"/>
                      <a:r>
                        <a:rPr lang="en-US" sz="1600" dirty="0"/>
                        <a:t>5,000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1"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2D8"/>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600" b="1"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5"/>
                  </a:ext>
                </a:extLst>
              </a:tr>
              <a:tr h="402952">
                <a:tc gridSpan="2">
                  <a:txBody>
                    <a:bodyPr/>
                    <a:lstStyle/>
                    <a:p>
                      <a:r>
                        <a:rPr lang="en-US" sz="1600" b="1"/>
                        <a:t>July 31 Bal.</a:t>
                      </a:r>
                      <a:endParaRPr lang="en-US" sz="1600" b="1" dirty="0"/>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DF2D8"/>
                    </a:solidFill>
                  </a:tcPr>
                </a:tc>
                <a:tc gridSpan="2">
                  <a:txBody>
                    <a:bodyPr/>
                    <a:lstStyle/>
                    <a:p>
                      <a:pPr algn="r"/>
                      <a:r>
                        <a:rPr lang="en-US" sz="1600" b="1" dirty="0"/>
                        <a:t>5,000</a:t>
                      </a: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sz="1200" b="1"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DF2D8"/>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600" b="1" dirty="0"/>
                    </a:p>
                  </a:txBody>
                  <a:tcPr>
                    <a:lnL w="12700" cmpd="sng">
                      <a:noFill/>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b="1" dirty="0"/>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1600" dirty="0"/>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6"/>
                  </a:ext>
                </a:extLst>
              </a:tr>
            </a:tbl>
          </a:graphicData>
        </a:graphic>
      </p:graphicFrame>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LO2-3</a:t>
            </a:r>
          </a:p>
        </p:txBody>
      </p:sp>
    </p:spTree>
    <p:extLst>
      <p:ext uri="{BB962C8B-B14F-4D97-AF65-F5344CB8AC3E}">
        <p14:creationId xmlns:p14="http://schemas.microsoft.com/office/powerpoint/2010/main" val="14045537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38138" indent="-338138">
              <a:buNone/>
            </a:pPr>
            <a:r>
              <a:rPr lang="en-IN" sz="2600" dirty="0"/>
              <a:t>2. </a:t>
            </a:r>
            <a:r>
              <a:rPr lang="en-IN" sz="2600" b="1" dirty="0">
                <a:solidFill>
                  <a:srgbClr val="EC008C"/>
                </a:solidFill>
              </a:rPr>
              <a:t>$40,000 </a:t>
            </a:r>
            <a:r>
              <a:rPr lang="en-IN" sz="2600" dirty="0"/>
              <a:t>was borrowed from a bank and a note payable was signed.</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338138" indent="0">
              <a:buNone/>
            </a:pPr>
            <a:r>
              <a:rPr lang="en-US" sz="2600" dirty="0"/>
              <a:t>This transaction causes assets and liabilities to increase</a:t>
            </a:r>
            <a:r>
              <a:rPr lang="en-US" sz="2600" dirty="0" smtClean="0"/>
              <a:t>. A </a:t>
            </a:r>
            <a:r>
              <a:rPr lang="en-US" sz="2600" dirty="0"/>
              <a:t>bank loan increases cash and creates an obligation to repay it.</a:t>
            </a:r>
          </a:p>
        </p:txBody>
      </p:sp>
      <p:sp>
        <p:nvSpPr>
          <p:cNvPr id="12" name="Rectangle 11"/>
          <p:cNvSpPr/>
          <p:nvPr/>
        </p:nvSpPr>
        <p:spPr>
          <a:xfrm>
            <a:off x="959423" y="2805500"/>
            <a:ext cx="6934470" cy="150915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4" name="Title 1"/>
          <p:cNvSpPr>
            <a:spLocks noGrp="1"/>
          </p:cNvSpPr>
          <p:nvPr>
            <p:ph type="title"/>
          </p:nvPr>
        </p:nvSpPr>
        <p:spPr/>
        <p:txBody>
          <a:bodyPr/>
          <a:lstStyle/>
          <a:p>
            <a:r>
              <a:rPr lang="en-IN" dirty="0">
                <a:ea typeface="Adobe Fan Heiti Std B"/>
                <a:cs typeface="Adobe Fan Heiti Std B"/>
              </a:rPr>
              <a:t>Accounting Equation—Borrowing Money from the Bank</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9" name="Rectangle 8"/>
          <p:cNvSpPr/>
          <p:nvPr/>
        </p:nvSpPr>
        <p:spPr>
          <a:xfrm>
            <a:off x="872026" y="3320618"/>
            <a:ext cx="1748911"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$40,000 </a:t>
            </a:r>
          </a:p>
          <a:p>
            <a:pPr algn="ctr"/>
            <a:r>
              <a:rPr lang="en-US" sz="2600" dirty="0">
                <a:solidFill>
                  <a:schemeClr val="tx2"/>
                </a:solidFill>
              </a:rPr>
              <a:t>   (Cash)</a:t>
            </a:r>
          </a:p>
        </p:txBody>
      </p:sp>
      <p:sp>
        <p:nvSpPr>
          <p:cNvPr id="11" name="Rectangle 10"/>
          <p:cNvSpPr/>
          <p:nvPr/>
        </p:nvSpPr>
        <p:spPr>
          <a:xfrm>
            <a:off x="2277114" y="3277067"/>
            <a:ext cx="3756647"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$40,000 </a:t>
            </a:r>
          </a:p>
          <a:p>
            <a:pPr algn="ctr"/>
            <a:r>
              <a:rPr lang="en-US" sz="2600" dirty="0">
                <a:solidFill>
                  <a:schemeClr val="tx2"/>
                </a:solidFill>
              </a:rPr>
              <a:t>(Note Payable)</a:t>
            </a:r>
          </a:p>
        </p:txBody>
      </p:sp>
      <p:sp>
        <p:nvSpPr>
          <p:cNvPr id="10" name="Rectangle 9"/>
          <p:cNvSpPr/>
          <p:nvPr/>
        </p:nvSpPr>
        <p:spPr>
          <a:xfrm>
            <a:off x="800251" y="2866473"/>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24964427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p:bldP spid="9"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en-US" sz="2800" b="1" dirty="0">
                <a:solidFill>
                  <a:srgbClr val="C00000"/>
                </a:solidFill>
              </a:rPr>
              <a:t>Unadjusted trial balance</a:t>
            </a:r>
          </a:p>
          <a:p>
            <a:r>
              <a:rPr lang="en-US" sz="2800" dirty="0" smtClean="0"/>
              <a:t>List of </a:t>
            </a:r>
            <a:r>
              <a:rPr lang="en-US" sz="2800" dirty="0"/>
              <a:t>the general ledger </a:t>
            </a:r>
            <a:r>
              <a:rPr lang="en-US" sz="2800" dirty="0" smtClean="0"/>
              <a:t>accounts along </a:t>
            </a:r>
            <a:r>
              <a:rPr lang="en-US" sz="2800" dirty="0"/>
              <a:t>with </a:t>
            </a:r>
            <a:r>
              <a:rPr lang="en-US" sz="2800" dirty="0" smtClean="0"/>
              <a:t>their balances</a:t>
            </a:r>
          </a:p>
          <a:p>
            <a:r>
              <a:rPr lang="en-US" sz="2800" dirty="0" smtClean="0"/>
              <a:t>Purpose:</a:t>
            </a:r>
          </a:p>
          <a:p>
            <a:pPr lvl="1">
              <a:buFont typeface="Calibri"/>
              <a:buChar char="–"/>
            </a:pPr>
            <a:r>
              <a:rPr lang="en-US" sz="2600" dirty="0" smtClean="0"/>
              <a:t>To check for completeness and prove that accounting equation is in balance</a:t>
            </a:r>
          </a:p>
          <a:p>
            <a:endParaRPr lang="en-IN" sz="2800" dirty="0" smtClean="0"/>
          </a:p>
          <a:p>
            <a:endParaRPr lang="en-IN" sz="2800" dirty="0" smtClean="0"/>
          </a:p>
          <a:p>
            <a:pPr marL="0" indent="0">
              <a:buNone/>
            </a:pPr>
            <a:endParaRPr lang="en-IN" sz="2800" dirty="0" smtClean="0"/>
          </a:p>
          <a:p>
            <a:r>
              <a:rPr lang="en-IN" sz="2800" dirty="0" smtClean="0"/>
              <a:t>May contain </a:t>
            </a:r>
            <a:r>
              <a:rPr lang="en-IN" sz="2800" dirty="0"/>
              <a:t>offsetting </a:t>
            </a:r>
            <a:r>
              <a:rPr lang="en-US" sz="2800" dirty="0" smtClean="0"/>
              <a:t>errors</a:t>
            </a:r>
          </a:p>
          <a:p>
            <a:r>
              <a:rPr lang="en-US" sz="2800" dirty="0" smtClean="0"/>
              <a:t>Facilitates </a:t>
            </a:r>
            <a:r>
              <a:rPr lang="en-US" sz="2800" dirty="0"/>
              <a:t>the preparation </a:t>
            </a:r>
            <a:r>
              <a:rPr lang="en-US" sz="2800" dirty="0" smtClean="0"/>
              <a:t>of adjusting </a:t>
            </a:r>
            <a:r>
              <a:rPr lang="en-US" sz="2800" dirty="0"/>
              <a:t>entries</a:t>
            </a:r>
          </a:p>
        </p:txBody>
      </p:sp>
      <p:sp>
        <p:nvSpPr>
          <p:cNvPr id="2" name="Title 1"/>
          <p:cNvSpPr>
            <a:spLocks noGrp="1"/>
          </p:cNvSpPr>
          <p:nvPr>
            <p:ph type="title"/>
          </p:nvPr>
        </p:nvSpPr>
        <p:spPr/>
        <p:txBody>
          <a:bodyPr>
            <a:normAutofit/>
          </a:bodyPr>
          <a:lstStyle/>
          <a:p>
            <a:r>
              <a:rPr lang="en-US" dirty="0" smtClean="0"/>
              <a:t>Step 5: Prepare </a:t>
            </a:r>
            <a:r>
              <a:rPr lang="en-US" dirty="0"/>
              <a:t>an U</a:t>
            </a:r>
            <a:r>
              <a:rPr lang="en-US" dirty="0" smtClean="0"/>
              <a:t>nadjusted </a:t>
            </a:r>
            <a:r>
              <a:rPr lang="en-US" dirty="0"/>
              <a:t>T</a:t>
            </a:r>
            <a:r>
              <a:rPr lang="en-US" dirty="0" smtClean="0"/>
              <a:t>rial </a:t>
            </a:r>
            <a:r>
              <a:rPr lang="en-US" dirty="0"/>
              <a:t>B</a:t>
            </a:r>
            <a:r>
              <a:rPr lang="en-US" dirty="0" smtClean="0"/>
              <a:t>alance</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LO2-3</a:t>
            </a:r>
            <a:endParaRPr lang="en-IN" dirty="0"/>
          </a:p>
        </p:txBody>
      </p:sp>
      <p:sp>
        <p:nvSpPr>
          <p:cNvPr id="5" name="Equal 4"/>
          <p:cNvSpPr/>
          <p:nvPr/>
        </p:nvSpPr>
        <p:spPr>
          <a:xfrm>
            <a:off x="4184397" y="4438357"/>
            <a:ext cx="549812" cy="478301"/>
          </a:xfrm>
          <a:prstGeom prst="mathEqual">
            <a:avLst>
              <a:gd name="adj1" fmla="val 11755"/>
              <a:gd name="adj2" fmla="val 17647"/>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ffectLst/>
            </a:endParaRPr>
          </a:p>
        </p:txBody>
      </p:sp>
      <p:sp>
        <p:nvSpPr>
          <p:cNvPr id="6" name="Rectangle 5"/>
          <p:cNvSpPr/>
          <p:nvPr/>
        </p:nvSpPr>
        <p:spPr>
          <a:xfrm>
            <a:off x="1392699" y="4192173"/>
            <a:ext cx="2053883" cy="970671"/>
          </a:xfrm>
          <a:prstGeom prst="rect">
            <a:avLst/>
          </a:prstGeom>
          <a:solidFill>
            <a:srgbClr val="F79646"/>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600" b="1" dirty="0" smtClean="0">
                <a:solidFill>
                  <a:schemeClr val="tx1"/>
                </a:solidFill>
              </a:rPr>
              <a:t>Total debit balances</a:t>
            </a:r>
            <a:endParaRPr lang="en-US" sz="2600" b="1" dirty="0">
              <a:solidFill>
                <a:schemeClr val="tx1"/>
              </a:solidFill>
            </a:endParaRPr>
          </a:p>
        </p:txBody>
      </p:sp>
      <p:sp>
        <p:nvSpPr>
          <p:cNvPr id="7" name="Rectangle 6"/>
          <p:cNvSpPr/>
          <p:nvPr/>
        </p:nvSpPr>
        <p:spPr>
          <a:xfrm>
            <a:off x="5526257" y="4206241"/>
            <a:ext cx="2053883" cy="970671"/>
          </a:xfrm>
          <a:prstGeom prst="rect">
            <a:avLst/>
          </a:prstGeom>
          <a:solidFill>
            <a:srgbClr val="F79646"/>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1"/>
                </a:solidFill>
              </a:rPr>
              <a:t>Total credit balances</a:t>
            </a:r>
            <a:endParaRPr lang="en-US" sz="2600" b="1" dirty="0">
              <a:solidFill>
                <a:schemeClr val="tx1"/>
              </a:solidFill>
            </a:endParaRPr>
          </a:p>
        </p:txBody>
      </p:sp>
    </p:spTree>
    <p:extLst>
      <p:ext uri="{BB962C8B-B14F-4D97-AF65-F5344CB8AC3E}">
        <p14:creationId xmlns:p14="http://schemas.microsoft.com/office/powerpoint/2010/main" val="22513985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5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Unadjusted Trial Balance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LO2-3</a:t>
            </a:r>
          </a:p>
        </p:txBody>
      </p:sp>
      <p:graphicFrame>
        <p:nvGraphicFramePr>
          <p:cNvPr id="3" name="Table 2"/>
          <p:cNvGraphicFramePr>
            <a:graphicFrameLocks noGrp="1"/>
          </p:cNvGraphicFramePr>
          <p:nvPr>
            <p:extLst>
              <p:ext uri="{D42A27DB-BD31-4B8C-83A1-F6EECF244321}">
                <p14:modId xmlns:p14="http://schemas.microsoft.com/office/powerpoint/2010/main" val="2904991148"/>
              </p:ext>
            </p:extLst>
          </p:nvPr>
        </p:nvGraphicFramePr>
        <p:xfrm>
          <a:off x="2018766" y="1377383"/>
          <a:ext cx="4688840" cy="4836160"/>
        </p:xfrm>
        <a:graphic>
          <a:graphicData uri="http://schemas.openxmlformats.org/drawingml/2006/table">
            <a:tbl>
              <a:tblPr firstRow="1">
                <a:tableStyleId>{2D5ABB26-0587-4C30-8999-92F81FD0307C}</a:tableStyleId>
              </a:tblPr>
              <a:tblGrid>
                <a:gridCol w="1996071">
                  <a:extLst>
                    <a:ext uri="{9D8B030D-6E8A-4147-A177-3AD203B41FA5}">
                      <a16:colId xmlns="" xmlns:a16="http://schemas.microsoft.com/office/drawing/2014/main" val="20000"/>
                    </a:ext>
                  </a:extLst>
                </a:gridCol>
                <a:gridCol w="1330715">
                  <a:extLst>
                    <a:ext uri="{9D8B030D-6E8A-4147-A177-3AD203B41FA5}">
                      <a16:colId xmlns="" xmlns:a16="http://schemas.microsoft.com/office/drawing/2014/main" val="20001"/>
                    </a:ext>
                  </a:extLst>
                </a:gridCol>
                <a:gridCol w="1362054">
                  <a:extLst>
                    <a:ext uri="{9D8B030D-6E8A-4147-A177-3AD203B41FA5}">
                      <a16:colId xmlns="" xmlns:a16="http://schemas.microsoft.com/office/drawing/2014/main" val="20002"/>
                    </a:ext>
                  </a:extLst>
                </a:gridCol>
              </a:tblGrid>
              <a:tr h="695585">
                <a:tc gridSpan="3">
                  <a:txBody>
                    <a:bodyPr/>
                    <a:lstStyle/>
                    <a:p>
                      <a:pPr algn="ctr" fontAlgn="base"/>
                      <a:r>
                        <a:rPr lang="en-US" sz="1200" b="1" dirty="0">
                          <a:effectLst/>
                        </a:rPr>
                        <a:t>DRESS RIGHT CLOTHING CORPORATION</a:t>
                      </a:r>
                      <a:br>
                        <a:rPr lang="en-US" sz="1200" b="1" dirty="0">
                          <a:effectLst/>
                        </a:rPr>
                      </a:br>
                      <a:r>
                        <a:rPr lang="en-US" sz="1200" b="1" dirty="0">
                          <a:effectLst/>
                        </a:rPr>
                        <a:t>Unadjusted Trial Balance</a:t>
                      </a:r>
                      <a:br>
                        <a:rPr lang="en-US" sz="1200" b="1" dirty="0">
                          <a:effectLst/>
                        </a:rPr>
                      </a:br>
                      <a:r>
                        <a:rPr lang="en-US" sz="1200" b="1" dirty="0">
                          <a:effectLst/>
                        </a:rPr>
                        <a:t>July 31, 2018</a:t>
                      </a:r>
                      <a:endParaRPr lang="en-US" sz="1200" b="1" dirty="0">
                        <a:effectLst/>
                        <a:latin typeface="proximanovacond" charset="0"/>
                      </a:endParaRPr>
                    </a:p>
                  </a:txBody>
                  <a:tcPr marL="127000" marR="127000" marT="127000" marB="38100">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68833">
                <a:tc>
                  <a:txBody>
                    <a:bodyPr/>
                    <a:lstStyle/>
                    <a:p>
                      <a:pPr algn="l" fontAlgn="base"/>
                      <a:r>
                        <a:rPr lang="en-US" sz="1400" b="1" dirty="0">
                          <a:effectLst/>
                        </a:rPr>
                        <a:t>Account Title</a:t>
                      </a:r>
                      <a:endParaRPr lang="en-US" sz="1400" b="1"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400" b="1" dirty="0" smtClean="0">
                          <a:effectLst/>
                        </a:rPr>
                        <a:t>         Debits</a:t>
                      </a:r>
                      <a:endParaRPr lang="en-US" sz="1400" b="1" dirty="0">
                        <a:effectLst/>
                        <a:latin typeface="proximanovacond" charset="0"/>
                      </a:endParaRPr>
                    </a:p>
                  </a:txBody>
                  <a:tcPr marL="127000"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400" b="1" dirty="0" smtClean="0">
                          <a:effectLst/>
                        </a:rPr>
                        <a:t>    Credits</a:t>
                      </a:r>
                      <a:endParaRPr lang="en-US" sz="1400" b="1"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3279893">
                <a:tc>
                  <a:txBody>
                    <a:bodyPr/>
                    <a:lstStyle/>
                    <a:p>
                      <a:pPr algn="l" fontAlgn="base"/>
                      <a:r>
                        <a:rPr lang="en-US" sz="1400" dirty="0">
                          <a:effectLst/>
                          <a:latin typeface="+mn-lt"/>
                        </a:rPr>
                        <a:t>Cash</a:t>
                      </a:r>
                    </a:p>
                    <a:p>
                      <a:pPr algn="l" fontAlgn="base"/>
                      <a:r>
                        <a:rPr lang="en-US" sz="1400" dirty="0">
                          <a:effectLst/>
                          <a:latin typeface="+mn-lt"/>
                        </a:rPr>
                        <a:t>Accounts receivable</a:t>
                      </a:r>
                    </a:p>
                    <a:p>
                      <a:pPr algn="l" fontAlgn="base"/>
                      <a:r>
                        <a:rPr lang="en-US" sz="1400" dirty="0">
                          <a:effectLst/>
                          <a:latin typeface="+mn-lt"/>
                        </a:rPr>
                        <a:t>Supplies</a:t>
                      </a:r>
                    </a:p>
                    <a:p>
                      <a:pPr algn="l" fontAlgn="base"/>
                      <a:r>
                        <a:rPr lang="en-US" sz="1400" dirty="0">
                          <a:effectLst/>
                          <a:latin typeface="+mn-lt"/>
                        </a:rPr>
                        <a:t>Prepaid rent</a:t>
                      </a:r>
                    </a:p>
                    <a:p>
                      <a:pPr algn="l" fontAlgn="base"/>
                      <a:r>
                        <a:rPr lang="en-US" sz="1400" dirty="0">
                          <a:effectLst/>
                          <a:latin typeface="+mn-lt"/>
                        </a:rPr>
                        <a:t>Inventory</a:t>
                      </a:r>
                    </a:p>
                    <a:p>
                      <a:pPr algn="l" fontAlgn="base"/>
                      <a:r>
                        <a:rPr lang="en-US" sz="1400" dirty="0">
                          <a:effectLst/>
                          <a:latin typeface="+mn-lt"/>
                        </a:rPr>
                        <a:t>Office</a:t>
                      </a:r>
                      <a:r>
                        <a:rPr lang="en-US" sz="1400" baseline="0" dirty="0">
                          <a:effectLst/>
                          <a:latin typeface="+mn-lt"/>
                        </a:rPr>
                        <a:t> equipment</a:t>
                      </a:r>
                    </a:p>
                    <a:p>
                      <a:pPr algn="l" fontAlgn="base"/>
                      <a:r>
                        <a:rPr lang="en-US" sz="1400" baseline="0" dirty="0">
                          <a:effectLst/>
                          <a:latin typeface="+mn-lt"/>
                        </a:rPr>
                        <a:t>Accounts payable</a:t>
                      </a:r>
                    </a:p>
                    <a:p>
                      <a:pPr algn="l" fontAlgn="base"/>
                      <a:r>
                        <a:rPr lang="en-US" sz="1400" baseline="0" dirty="0">
                          <a:effectLst/>
                          <a:latin typeface="+mn-lt"/>
                        </a:rPr>
                        <a:t>Notes payable</a:t>
                      </a:r>
                    </a:p>
                    <a:p>
                      <a:pPr algn="l" fontAlgn="base"/>
                      <a:r>
                        <a:rPr lang="en-US" sz="1400" baseline="0" dirty="0">
                          <a:effectLst/>
                          <a:latin typeface="+mn-lt"/>
                        </a:rPr>
                        <a:t>Deferred rent revenue</a:t>
                      </a:r>
                    </a:p>
                    <a:p>
                      <a:pPr algn="l" fontAlgn="base"/>
                      <a:r>
                        <a:rPr lang="en-US" sz="1400" baseline="0" dirty="0">
                          <a:effectLst/>
                          <a:latin typeface="+mn-lt"/>
                        </a:rPr>
                        <a:t>Common stock</a:t>
                      </a:r>
                    </a:p>
                    <a:p>
                      <a:pPr algn="l" fontAlgn="base"/>
                      <a:r>
                        <a:rPr lang="en-US" sz="1400" baseline="0" dirty="0">
                          <a:effectLst/>
                          <a:latin typeface="+mn-lt"/>
                        </a:rPr>
                        <a:t>Retained earnings</a:t>
                      </a:r>
                    </a:p>
                    <a:p>
                      <a:pPr algn="l" fontAlgn="base"/>
                      <a:r>
                        <a:rPr lang="en-US" sz="1400" baseline="0" dirty="0">
                          <a:effectLst/>
                          <a:latin typeface="+mn-lt"/>
                        </a:rPr>
                        <a:t>Sales revenue</a:t>
                      </a:r>
                    </a:p>
                    <a:p>
                      <a:pPr algn="l" fontAlgn="base"/>
                      <a:r>
                        <a:rPr lang="en-US" sz="1400" baseline="0" dirty="0">
                          <a:effectLst/>
                          <a:latin typeface="+mn-lt"/>
                        </a:rPr>
                        <a:t>Cost of goods sold</a:t>
                      </a:r>
                    </a:p>
                    <a:p>
                      <a:pPr algn="l" fontAlgn="base"/>
                      <a:r>
                        <a:rPr lang="en-US" sz="1400" baseline="0" dirty="0">
                          <a:effectLst/>
                          <a:latin typeface="+mn-lt"/>
                        </a:rPr>
                        <a:t>Salaries expense</a:t>
                      </a:r>
                    </a:p>
                  </a:txBody>
                  <a:tcPr marR="127000" marT="127000" marB="38100">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r" fontAlgn="base"/>
                      <a:r>
                        <a:rPr lang="en-US" sz="1400" dirty="0">
                          <a:effectLst/>
                          <a:latin typeface="+mn-lt"/>
                        </a:rPr>
                        <a:t>68,500</a:t>
                      </a:r>
                    </a:p>
                    <a:p>
                      <a:pPr algn="r" fontAlgn="base"/>
                      <a:r>
                        <a:rPr lang="en-US" sz="1400" dirty="0">
                          <a:effectLst/>
                          <a:latin typeface="+mn-lt"/>
                        </a:rPr>
                        <a:t>2,000</a:t>
                      </a:r>
                    </a:p>
                    <a:p>
                      <a:pPr algn="r" fontAlgn="base"/>
                      <a:r>
                        <a:rPr lang="en-US" sz="1400" dirty="0">
                          <a:effectLst/>
                          <a:latin typeface="+mn-lt"/>
                        </a:rPr>
                        <a:t>2,000</a:t>
                      </a:r>
                    </a:p>
                    <a:p>
                      <a:pPr algn="r" fontAlgn="base"/>
                      <a:r>
                        <a:rPr lang="en-US" sz="1400" dirty="0">
                          <a:effectLst/>
                          <a:latin typeface="+mn-lt"/>
                        </a:rPr>
                        <a:t>24,000</a:t>
                      </a:r>
                    </a:p>
                    <a:p>
                      <a:pPr algn="r" fontAlgn="base"/>
                      <a:r>
                        <a:rPr lang="en-US" sz="1400" dirty="0">
                          <a:effectLst/>
                          <a:latin typeface="+mn-lt"/>
                        </a:rPr>
                        <a:t>38,000</a:t>
                      </a:r>
                    </a:p>
                    <a:p>
                      <a:pPr algn="r" fontAlgn="base"/>
                      <a:r>
                        <a:rPr lang="en-US" sz="1400" dirty="0">
                          <a:effectLst/>
                          <a:latin typeface="+mn-lt"/>
                        </a:rPr>
                        <a:t>12,000</a:t>
                      </a:r>
                    </a:p>
                    <a:p>
                      <a:pPr algn="r" fontAlgn="base"/>
                      <a:endParaRPr lang="en-US" sz="1400" dirty="0">
                        <a:effectLst/>
                        <a:latin typeface="+mn-lt"/>
                      </a:endParaRPr>
                    </a:p>
                    <a:p>
                      <a:pPr algn="r" fontAlgn="base"/>
                      <a:endParaRPr lang="en-US" sz="1400" dirty="0">
                        <a:effectLst/>
                        <a:latin typeface="+mn-lt"/>
                      </a:endParaRPr>
                    </a:p>
                    <a:p>
                      <a:pPr algn="r" fontAlgn="base"/>
                      <a:endParaRPr lang="en-US" sz="1400" dirty="0">
                        <a:effectLst/>
                        <a:latin typeface="+mn-lt"/>
                      </a:endParaRPr>
                    </a:p>
                    <a:p>
                      <a:pPr algn="r" fontAlgn="base"/>
                      <a:endParaRPr lang="en-US" sz="1400" dirty="0">
                        <a:effectLst/>
                        <a:latin typeface="+mn-lt"/>
                      </a:endParaRPr>
                    </a:p>
                    <a:p>
                      <a:pPr algn="r" fontAlgn="base"/>
                      <a:r>
                        <a:rPr lang="en-US" sz="1400" dirty="0">
                          <a:effectLst/>
                          <a:latin typeface="+mn-lt"/>
                        </a:rPr>
                        <a:t>1,000</a:t>
                      </a:r>
                    </a:p>
                    <a:p>
                      <a:pPr algn="r" fontAlgn="base"/>
                      <a:endParaRPr lang="en-US" sz="1400" dirty="0">
                        <a:effectLst/>
                        <a:latin typeface="+mn-lt"/>
                      </a:endParaRPr>
                    </a:p>
                    <a:p>
                      <a:pPr algn="r" fontAlgn="base"/>
                      <a:endParaRPr lang="en-US" sz="1400" dirty="0">
                        <a:effectLst/>
                        <a:latin typeface="+mn-lt"/>
                      </a:endParaRPr>
                    </a:p>
                    <a:p>
                      <a:pPr algn="r" fontAlgn="base"/>
                      <a:r>
                        <a:rPr lang="en-US" sz="1400" dirty="0">
                          <a:effectLst/>
                          <a:latin typeface="+mn-lt"/>
                        </a:rPr>
                        <a:t>22,000</a:t>
                      </a:r>
                      <a:endParaRPr lang="en-US" sz="1400" u="sng" dirty="0">
                        <a:effectLst/>
                        <a:latin typeface="+mn-lt"/>
                      </a:endParaRPr>
                    </a:p>
                    <a:p>
                      <a:pPr algn="r" fontAlgn="base"/>
                      <a:r>
                        <a:rPr lang="en-US" sz="1400" u="sng" dirty="0" smtClean="0">
                          <a:effectLst/>
                          <a:latin typeface="+mn-lt"/>
                        </a:rPr>
                        <a:t>    5,000</a:t>
                      </a:r>
                      <a:endParaRPr lang="en-US" sz="1400" u="sng" dirty="0">
                        <a:effectLst/>
                        <a:latin typeface="+mn-lt"/>
                      </a:endParaRPr>
                    </a:p>
                  </a:txBody>
                  <a:tcPr marL="127000" marR="127000" marT="127000" marB="38100">
                    <a:lnT w="12700" cap="flat" cmpd="sng" algn="ctr">
                      <a:solidFill>
                        <a:schemeClr val="tx1"/>
                      </a:solidFill>
                      <a:prstDash val="solid"/>
                      <a:round/>
                      <a:headEnd type="none" w="med" len="med"/>
                      <a:tailEnd type="none" w="med" len="med"/>
                    </a:lnT>
                    <a:solidFill>
                      <a:srgbClr val="FFFAB0"/>
                    </a:solidFill>
                  </a:tcPr>
                </a:tc>
                <a:tc>
                  <a:txBody>
                    <a:bodyPr/>
                    <a:lstStyle/>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endParaRPr lang="en-US" sz="1400" dirty="0">
                        <a:effectLst/>
                      </a:endParaRPr>
                    </a:p>
                    <a:p>
                      <a:pPr algn="r" fontAlgn="base"/>
                      <a:r>
                        <a:rPr lang="en-US" sz="1400" dirty="0">
                          <a:effectLst/>
                        </a:rPr>
                        <a:t>35,000</a:t>
                      </a:r>
                    </a:p>
                    <a:p>
                      <a:pPr algn="r" fontAlgn="base"/>
                      <a:r>
                        <a:rPr lang="en-US" sz="1400" dirty="0">
                          <a:effectLst/>
                        </a:rPr>
                        <a:t>40,000</a:t>
                      </a:r>
                    </a:p>
                    <a:p>
                      <a:pPr algn="r" fontAlgn="base"/>
                      <a:r>
                        <a:rPr lang="en-US" sz="1400" dirty="0">
                          <a:effectLst/>
                        </a:rPr>
                        <a:t>1,000</a:t>
                      </a:r>
                    </a:p>
                    <a:p>
                      <a:pPr algn="r" fontAlgn="base"/>
                      <a:r>
                        <a:rPr lang="en-US" sz="1400" dirty="0">
                          <a:effectLst/>
                        </a:rPr>
                        <a:t>60,000</a:t>
                      </a:r>
                    </a:p>
                    <a:p>
                      <a:pPr algn="r" fontAlgn="base"/>
                      <a:endParaRPr lang="en-US" sz="1400" dirty="0">
                        <a:effectLst/>
                      </a:endParaRPr>
                    </a:p>
                    <a:p>
                      <a:pPr algn="r" fontAlgn="base"/>
                      <a:r>
                        <a:rPr lang="en-US" sz="1400" dirty="0">
                          <a:effectLst/>
                        </a:rPr>
                        <a:t>38,500</a:t>
                      </a:r>
                    </a:p>
                    <a:p>
                      <a:pPr algn="r" fontAlgn="base"/>
                      <a:r>
                        <a:rPr lang="en-US" sz="1400" b="0" i="0" kern="1200" dirty="0">
                          <a:solidFill>
                            <a:schemeClr val="tx1"/>
                          </a:solidFill>
                          <a:effectLst/>
                          <a:latin typeface="+mn-lt"/>
                          <a:ea typeface="+mn-ea"/>
                          <a:cs typeface="+mn-cs"/>
                        </a:rPr>
                        <a:t>    </a:t>
                      </a:r>
                    </a:p>
                    <a:p>
                      <a:pPr algn="r" fontAlgn="base"/>
                      <a:r>
                        <a:rPr lang="en-US" sz="1400" b="0" i="0" kern="1200" dirty="0">
                          <a:solidFill>
                            <a:schemeClr val="tx1"/>
                          </a:solidFill>
                          <a:effectLst/>
                          <a:latin typeface="+mn-lt"/>
                          <a:ea typeface="+mn-ea"/>
                          <a:cs typeface="+mn-cs"/>
                        </a:rPr>
                        <a:t>  </a:t>
                      </a:r>
                      <a:r>
                        <a:rPr lang="en-US" sz="1400" b="0" i="0" u="sng" kern="1200" dirty="0">
                          <a:solidFill>
                            <a:schemeClr val="tx1"/>
                          </a:solidFill>
                          <a:effectLst/>
                          <a:latin typeface="+mn-lt"/>
                          <a:ea typeface="+mn-ea"/>
                          <a:cs typeface="+mn-cs"/>
                        </a:rPr>
                        <a:t>    </a:t>
                      </a:r>
                      <a:r>
                        <a:rPr lang="en-US" sz="1400" b="0" i="0" u="sng" kern="1200" dirty="0" smtClean="0">
                          <a:solidFill>
                            <a:schemeClr val="tx1"/>
                          </a:solidFill>
                          <a:effectLst/>
                          <a:latin typeface="+mn-lt"/>
                          <a:ea typeface="+mn-ea"/>
                          <a:cs typeface="+mn-cs"/>
                        </a:rPr>
                        <a:t>      </a:t>
                      </a:r>
                      <a:r>
                        <a:rPr lang="en-US" sz="1400" b="0" i="0" u="sng" kern="1200" dirty="0">
                          <a:solidFill>
                            <a:schemeClr val="tx1"/>
                          </a:solidFill>
                          <a:effectLst/>
                          <a:latin typeface="+mn-lt"/>
                          <a:ea typeface="+mn-ea"/>
                          <a:cs typeface="+mn-cs"/>
                        </a:rPr>
                        <a:t>   </a:t>
                      </a:r>
                      <a:r>
                        <a:rPr lang="en-US" sz="1400" b="0" i="0" kern="1200" dirty="0">
                          <a:solidFill>
                            <a:schemeClr val="tx1"/>
                          </a:solidFill>
                          <a:effectLst/>
                          <a:latin typeface="+mn-lt"/>
                          <a:ea typeface="+mn-ea"/>
                          <a:cs typeface="+mn-cs"/>
                        </a:rPr>
                        <a:t> </a:t>
                      </a:r>
                      <a:endParaRPr lang="en-US" sz="1400" dirty="0">
                        <a:effectLst/>
                      </a:endParaRPr>
                    </a:p>
                  </a:txBody>
                  <a:tcPr marL="127000" marR="127000" marT="127000" marB="38100">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 xmlns:a16="http://schemas.microsoft.com/office/drawing/2014/main" val="10002"/>
                  </a:ext>
                </a:extLst>
              </a:tr>
              <a:tr h="368833">
                <a:tc>
                  <a:txBody>
                    <a:bodyPr/>
                    <a:lstStyle/>
                    <a:p>
                      <a:pPr algn="l" fontAlgn="base"/>
                      <a:r>
                        <a:rPr lang="en-US" sz="1400" baseline="0" dirty="0">
                          <a:effectLst/>
                        </a:rPr>
                        <a:t>    </a:t>
                      </a:r>
                      <a:r>
                        <a:rPr lang="en-US" sz="1400" dirty="0">
                          <a:effectLst/>
                        </a:rPr>
                        <a:t>Totals</a:t>
                      </a:r>
                      <a:endParaRPr lang="en-US" sz="1400"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400" u="dbl" strike="noStrike" baseline="0" dirty="0">
                          <a:effectLst/>
                        </a:rPr>
                        <a:t>174,500</a:t>
                      </a:r>
                      <a:endParaRPr lang="en-US" sz="1400" u="dbl" baseline="0" dirty="0">
                        <a:effectLst/>
                        <a:latin typeface="proximanovacond" charset="0"/>
                      </a:endParaRPr>
                    </a:p>
                  </a:txBody>
                  <a:tcPr marL="127000" marR="127000" marT="127000" marB="38100">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400" u="dbl" strike="noStrike" baseline="0" dirty="0">
                          <a:effectLst/>
                        </a:rPr>
                        <a:t>174,500</a:t>
                      </a:r>
                      <a:endParaRPr lang="en-US" sz="1400" u="dbl" baseline="0"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3"/>
                  </a:ext>
                </a:extLst>
              </a:tr>
            </a:tbl>
          </a:graphicData>
        </a:graphic>
      </p:graphicFrame>
      <p:sp>
        <p:nvSpPr>
          <p:cNvPr id="5" name="Oval 4"/>
          <p:cNvSpPr/>
          <p:nvPr/>
        </p:nvSpPr>
        <p:spPr>
          <a:xfrm>
            <a:off x="4424764" y="5900236"/>
            <a:ext cx="1065221" cy="471199"/>
          </a:xfrm>
          <a:prstGeom prst="ellipse">
            <a:avLst/>
          </a:prstGeom>
          <a:noFill/>
          <a:ln w="38100" cmpd="sng">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710117" y="5888740"/>
            <a:ext cx="1065221" cy="471199"/>
          </a:xfrm>
          <a:prstGeom prst="ellipse">
            <a:avLst/>
          </a:prstGeom>
          <a:noFill/>
          <a:ln w="38100" cmpd="sng">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86281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936752"/>
            <a:ext cx="7886700" cy="4637086"/>
          </a:xfrm>
        </p:spPr>
        <p:txBody>
          <a:bodyPr/>
          <a:lstStyle/>
          <a:p>
            <a:r>
              <a:rPr lang="en-US" sz="2400" dirty="0" smtClean="0">
                <a:solidFill>
                  <a:srgbClr val="000000"/>
                </a:solidFill>
              </a:rPr>
              <a:t>Record the </a:t>
            </a:r>
            <a:r>
              <a:rPr lang="en-US" sz="2400" dirty="0">
                <a:solidFill>
                  <a:srgbClr val="000000"/>
                </a:solidFill>
              </a:rPr>
              <a:t>effect of internal events </a:t>
            </a:r>
            <a:r>
              <a:rPr lang="en-US" sz="2400" dirty="0"/>
              <a:t>on the accounting </a:t>
            </a:r>
            <a:r>
              <a:rPr lang="en-US" sz="2400" dirty="0" smtClean="0"/>
              <a:t>equation</a:t>
            </a:r>
            <a:endParaRPr lang="en-US" sz="2400" dirty="0"/>
          </a:p>
          <a:p>
            <a:pPr lvl="1">
              <a:buFont typeface="Calibri"/>
              <a:buChar char="–"/>
            </a:pPr>
            <a:r>
              <a:rPr lang="en-US" sz="2400" dirty="0"/>
              <a:t>Recorded at the</a:t>
            </a:r>
            <a:r>
              <a:rPr lang="en-US" sz="2400" dirty="0">
                <a:solidFill>
                  <a:srgbClr val="000000"/>
                </a:solidFill>
              </a:rPr>
              <a:t> end </a:t>
            </a:r>
            <a:r>
              <a:rPr lang="en-US" sz="2400" dirty="0"/>
              <a:t>of any period when financial statements are </a:t>
            </a:r>
            <a:r>
              <a:rPr lang="en-US" sz="2400" dirty="0" smtClean="0"/>
              <a:t>prepared</a:t>
            </a:r>
            <a:endParaRPr lang="en-US" sz="2400" dirty="0"/>
          </a:p>
          <a:p>
            <a:pPr>
              <a:buClr>
                <a:schemeClr val="tx1"/>
              </a:buClr>
            </a:pPr>
            <a:r>
              <a:rPr lang="en-US" sz="2400" b="1" dirty="0">
                <a:solidFill>
                  <a:srgbClr val="C00000"/>
                </a:solidFill>
              </a:rPr>
              <a:t>Objective:</a:t>
            </a:r>
          </a:p>
          <a:p>
            <a:pPr lvl="1">
              <a:buFont typeface="Calibri"/>
              <a:buChar char="–"/>
            </a:pPr>
            <a:r>
              <a:rPr lang="en-US" sz="2400" dirty="0"/>
              <a:t>To implement the </a:t>
            </a:r>
            <a:r>
              <a:rPr lang="en-US" sz="2400" dirty="0">
                <a:solidFill>
                  <a:srgbClr val="000000"/>
                </a:solidFill>
              </a:rPr>
              <a:t>accrual accounting </a:t>
            </a:r>
            <a:r>
              <a:rPr lang="en-US" sz="2400" dirty="0" smtClean="0">
                <a:solidFill>
                  <a:srgbClr val="000000"/>
                </a:solidFill>
              </a:rPr>
              <a:t>model</a:t>
            </a:r>
            <a:endParaRPr lang="en-US" sz="2400" dirty="0">
              <a:solidFill>
                <a:srgbClr val="000000"/>
              </a:solidFill>
            </a:endParaRPr>
          </a:p>
          <a:p>
            <a:pPr marL="1371600" lvl="2" indent="-457200">
              <a:buFont typeface="+mj-lt"/>
              <a:buAutoNum type="arabicPeriod"/>
            </a:pPr>
            <a:r>
              <a:rPr lang="en-US" sz="2400" dirty="0"/>
              <a:t>To ensure that all </a:t>
            </a:r>
            <a:r>
              <a:rPr lang="en-US" sz="2400" dirty="0">
                <a:solidFill>
                  <a:srgbClr val="000000"/>
                </a:solidFill>
              </a:rPr>
              <a:t>revenues are recognized in the period goods or services are transferred to customers </a:t>
            </a:r>
            <a:endParaRPr lang="en-US" sz="2400" dirty="0" smtClean="0">
              <a:solidFill>
                <a:srgbClr val="000000"/>
              </a:solidFill>
            </a:endParaRPr>
          </a:p>
          <a:p>
            <a:pPr marL="1371600" lvl="2" indent="-457200">
              <a:buFont typeface="+mj-lt"/>
              <a:buAutoNum type="arabicPeriod"/>
            </a:pPr>
            <a:r>
              <a:rPr lang="en-US" sz="2400" dirty="0" smtClean="0">
                <a:solidFill>
                  <a:srgbClr val="000000"/>
                </a:solidFill>
              </a:rPr>
              <a:t>To </a:t>
            </a:r>
            <a:r>
              <a:rPr lang="en-US" sz="2400" dirty="0">
                <a:solidFill>
                  <a:srgbClr val="000000"/>
                </a:solidFill>
              </a:rPr>
              <a:t>ensure that all expenses are recognized </a:t>
            </a:r>
            <a:r>
              <a:rPr lang="en-US" sz="2400" dirty="0"/>
              <a:t>in the period </a:t>
            </a:r>
            <a:r>
              <a:rPr lang="en-US" sz="2400" dirty="0" smtClean="0"/>
              <a:t>incurred</a:t>
            </a:r>
            <a:endParaRPr lang="en-US" dirty="0"/>
          </a:p>
        </p:txBody>
      </p:sp>
      <p:sp>
        <p:nvSpPr>
          <p:cNvPr id="3" name="Title 2"/>
          <p:cNvSpPr>
            <a:spLocks noGrp="1"/>
          </p:cNvSpPr>
          <p:nvPr>
            <p:ph type="title"/>
          </p:nvPr>
        </p:nvSpPr>
        <p:spPr/>
        <p:txBody>
          <a:bodyPr/>
          <a:lstStyle/>
          <a:p>
            <a:r>
              <a:rPr lang="en-US" dirty="0"/>
              <a:t>Step 6: Record Adjusting Entries and Post to the Ledger Accounts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LO2-4</a:t>
            </a:r>
          </a:p>
        </p:txBody>
      </p:sp>
    </p:spTree>
    <p:extLst>
      <p:ext uri="{BB962C8B-B14F-4D97-AF65-F5344CB8AC3E}">
        <p14:creationId xmlns:p14="http://schemas.microsoft.com/office/powerpoint/2010/main" val="11618905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fade">
                                      <p:cBhvr>
                                        <p:cTn id="24" dur="500"/>
                                        <p:tgtEl>
                                          <p:spTgt spid="2">
                                            <p:txEl>
                                              <p:pRg st="4" end="4"/>
                                            </p:txEl>
                                          </p:spTgt>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Adjusting Entries</a:t>
            </a:r>
            <a:endParaRPr lang="en-US" dirty="0"/>
          </a:p>
        </p:txBody>
      </p:sp>
      <p:sp>
        <p:nvSpPr>
          <p:cNvPr id="8"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LO2-4</a:t>
            </a:r>
            <a:endParaRPr lang="en-IN" dirty="0"/>
          </a:p>
        </p:txBody>
      </p:sp>
      <p:sp>
        <p:nvSpPr>
          <p:cNvPr id="6" name="Rectangle 5"/>
          <p:cNvSpPr/>
          <p:nvPr/>
        </p:nvSpPr>
        <p:spPr>
          <a:xfrm>
            <a:off x="3297622" y="1750907"/>
            <a:ext cx="2791448" cy="504056"/>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800" b="1" dirty="0" smtClean="0">
                <a:solidFill>
                  <a:schemeClr val="tx1"/>
                </a:solidFill>
              </a:rPr>
              <a:t>Adjusting Entries</a:t>
            </a:r>
            <a:endParaRPr lang="en-US" sz="2800" b="1" dirty="0">
              <a:solidFill>
                <a:schemeClr val="tx1"/>
              </a:solidFill>
            </a:endParaRPr>
          </a:p>
        </p:txBody>
      </p:sp>
      <p:sp>
        <p:nvSpPr>
          <p:cNvPr id="7" name="Rectangle 6"/>
          <p:cNvSpPr/>
          <p:nvPr/>
        </p:nvSpPr>
        <p:spPr>
          <a:xfrm>
            <a:off x="1340536" y="2759056"/>
            <a:ext cx="2448272" cy="504056"/>
          </a:xfrm>
          <a:prstGeom prst="rect">
            <a:avLst/>
          </a:prstGeom>
          <a:solidFill>
            <a:srgbClr val="D7E4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800" b="1" dirty="0" smtClean="0">
                <a:solidFill>
                  <a:schemeClr val="tx1"/>
                </a:solidFill>
              </a:rPr>
              <a:t>Prepayments</a:t>
            </a:r>
            <a:endParaRPr lang="en-US" sz="2800" b="1" dirty="0">
              <a:solidFill>
                <a:schemeClr val="tx1"/>
              </a:solidFill>
            </a:endParaRPr>
          </a:p>
        </p:txBody>
      </p:sp>
      <p:sp>
        <p:nvSpPr>
          <p:cNvPr id="9" name="Rectangle 8"/>
          <p:cNvSpPr/>
          <p:nvPr/>
        </p:nvSpPr>
        <p:spPr>
          <a:xfrm>
            <a:off x="819031" y="3613965"/>
            <a:ext cx="3461561" cy="1134978"/>
          </a:xfrm>
          <a:prstGeom prst="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23838" indent="-223838">
              <a:buFont typeface="Arial" panose="020B0604020202020204" pitchFamily="34" charset="0"/>
              <a:buChar char="•"/>
            </a:pPr>
            <a:r>
              <a:rPr lang="en-US" sz="2800" b="1" dirty="0" smtClean="0">
                <a:solidFill>
                  <a:schemeClr val="tx1"/>
                </a:solidFill>
              </a:rPr>
              <a:t>Prepaid Expenses</a:t>
            </a:r>
          </a:p>
          <a:p>
            <a:pPr marL="223838" indent="-223838">
              <a:buFont typeface="Arial" panose="020B0604020202020204" pitchFamily="34" charset="0"/>
              <a:buChar char="•"/>
            </a:pPr>
            <a:r>
              <a:rPr lang="en-US" sz="2800" b="1" dirty="0">
                <a:solidFill>
                  <a:schemeClr val="tx1"/>
                </a:solidFill>
              </a:rPr>
              <a:t>Deferred </a:t>
            </a:r>
            <a:r>
              <a:rPr lang="en-US" sz="2800" b="1" dirty="0" smtClean="0">
                <a:solidFill>
                  <a:schemeClr val="tx1"/>
                </a:solidFill>
              </a:rPr>
              <a:t>Revenues</a:t>
            </a:r>
            <a:endParaRPr lang="en-US" sz="2800" b="1" dirty="0">
              <a:solidFill>
                <a:schemeClr val="tx1"/>
              </a:solidFill>
            </a:endParaRPr>
          </a:p>
        </p:txBody>
      </p:sp>
      <p:cxnSp>
        <p:nvCxnSpPr>
          <p:cNvPr id="34" name="Straight Connector 33"/>
          <p:cNvCxnSpPr/>
          <p:nvPr/>
        </p:nvCxnSpPr>
        <p:spPr>
          <a:xfrm flipV="1">
            <a:off x="2543674" y="2562849"/>
            <a:ext cx="4341479" cy="13"/>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2472757" y="2662083"/>
            <a:ext cx="18383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6769994" y="2662083"/>
            <a:ext cx="183830" cy="0"/>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811474" y="2254199"/>
            <a:ext cx="0" cy="2739726"/>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5637206" y="2759056"/>
            <a:ext cx="2448272" cy="504056"/>
          </a:xfrm>
          <a:prstGeom prst="rect">
            <a:avLst/>
          </a:prstGeom>
          <a:solidFill>
            <a:srgbClr val="D7E4B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800" b="1" dirty="0" smtClean="0">
                <a:solidFill>
                  <a:schemeClr val="tx1"/>
                </a:solidFill>
              </a:rPr>
              <a:t>Accruals</a:t>
            </a:r>
            <a:endParaRPr lang="en-US" sz="2800" b="1" dirty="0">
              <a:solidFill>
                <a:schemeClr val="tx1"/>
              </a:solidFill>
            </a:endParaRPr>
          </a:p>
        </p:txBody>
      </p:sp>
      <p:sp>
        <p:nvSpPr>
          <p:cNvPr id="41" name="Rectangle 40"/>
          <p:cNvSpPr/>
          <p:nvPr/>
        </p:nvSpPr>
        <p:spPr>
          <a:xfrm>
            <a:off x="3587338" y="4993925"/>
            <a:ext cx="2448272" cy="504056"/>
          </a:xfrm>
          <a:prstGeom prst="rect">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800" b="1" dirty="0" smtClean="0">
                <a:solidFill>
                  <a:schemeClr val="tx1"/>
                </a:solidFill>
              </a:rPr>
              <a:t>Estimates</a:t>
            </a:r>
            <a:endParaRPr lang="en-US" sz="2800" b="1" dirty="0">
              <a:solidFill>
                <a:schemeClr val="tx1"/>
              </a:solidFill>
            </a:endParaRPr>
          </a:p>
        </p:txBody>
      </p:sp>
      <p:sp>
        <p:nvSpPr>
          <p:cNvPr id="42" name="Rectangle 41"/>
          <p:cNvSpPr/>
          <p:nvPr/>
        </p:nvSpPr>
        <p:spPr>
          <a:xfrm>
            <a:off x="5382758" y="3593144"/>
            <a:ext cx="3462792" cy="1134978"/>
          </a:xfrm>
          <a:prstGeom prst="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223838" indent="-223838">
              <a:buFont typeface="Arial" panose="020B0604020202020204" pitchFamily="34" charset="0"/>
              <a:buChar char="•"/>
            </a:pPr>
            <a:r>
              <a:rPr lang="en-US" sz="2800" b="1" dirty="0" smtClean="0">
                <a:solidFill>
                  <a:schemeClr val="tx1"/>
                </a:solidFill>
              </a:rPr>
              <a:t>Accrued Liabilities</a:t>
            </a:r>
          </a:p>
          <a:p>
            <a:pPr marL="223838" indent="-223838">
              <a:buFont typeface="Arial" panose="020B0604020202020204" pitchFamily="34" charset="0"/>
              <a:buChar char="•"/>
            </a:pPr>
            <a:r>
              <a:rPr lang="en-US" sz="2800" b="1" dirty="0">
                <a:solidFill>
                  <a:schemeClr val="tx1"/>
                </a:solidFill>
              </a:rPr>
              <a:t>Accrued </a:t>
            </a:r>
            <a:r>
              <a:rPr lang="en-US" sz="2800" b="1" dirty="0" smtClean="0">
                <a:solidFill>
                  <a:schemeClr val="tx1"/>
                </a:solidFill>
              </a:rPr>
              <a:t>Receivables</a:t>
            </a:r>
            <a:endParaRPr lang="en-US" sz="2800" b="1" dirty="0">
              <a:solidFill>
                <a:schemeClr val="tx1"/>
              </a:solidFill>
            </a:endParaRPr>
          </a:p>
        </p:txBody>
      </p:sp>
      <p:cxnSp>
        <p:nvCxnSpPr>
          <p:cNvPr id="43" name="Straight Connector 42"/>
          <p:cNvCxnSpPr/>
          <p:nvPr/>
        </p:nvCxnSpPr>
        <p:spPr>
          <a:xfrm>
            <a:off x="2564672" y="3262970"/>
            <a:ext cx="567" cy="327752"/>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6861342" y="3262970"/>
            <a:ext cx="567" cy="327752"/>
          </a:xfrm>
          <a:prstGeom prst="line">
            <a:avLst/>
          </a:prstGeom>
          <a:ln w="44450">
            <a:solidFill>
              <a:srgbClr val="A7A9A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4048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up)">
                                      <p:cBhvr>
                                        <p:cTn id="10" dur="500"/>
                                        <p:tgtEl>
                                          <p:spTgt spid="38"/>
                                        </p:tgtEl>
                                      </p:cBhvr>
                                    </p:animEffect>
                                  </p:childTnLst>
                                </p:cTn>
                              </p:par>
                              <p:par>
                                <p:cTn id="11" presetID="16" presetClass="entr" presetSubtype="37"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barn(outVertical)">
                                      <p:cBhvr>
                                        <p:cTn id="13" dur="500"/>
                                        <p:tgtEl>
                                          <p:spTgt spid="34"/>
                                        </p:tgtEl>
                                      </p:cBhvr>
                                    </p:animEffect>
                                  </p:childTnLst>
                                </p:cTn>
                              </p:par>
                              <p:par>
                                <p:cTn id="14" presetID="22" presetClass="entr" presetSubtype="1" fill="hold" nodeType="withEffect">
                                  <p:stCondLst>
                                    <p:cond delay="300"/>
                                  </p:stCondLst>
                                  <p:childTnLst>
                                    <p:set>
                                      <p:cBhvr>
                                        <p:cTn id="15" dur="1" fill="hold">
                                          <p:stCondLst>
                                            <p:cond delay="0"/>
                                          </p:stCondLst>
                                        </p:cTn>
                                        <p:tgtEl>
                                          <p:spTgt spid="35"/>
                                        </p:tgtEl>
                                        <p:attrNameLst>
                                          <p:attrName>style.visibility</p:attrName>
                                        </p:attrNameLst>
                                      </p:cBhvr>
                                      <p:to>
                                        <p:strVal val="visible"/>
                                      </p:to>
                                    </p:set>
                                    <p:animEffect transition="in" filter="wipe(up)">
                                      <p:cBhvr>
                                        <p:cTn id="16" dur="500"/>
                                        <p:tgtEl>
                                          <p:spTgt spid="35"/>
                                        </p:tgtEl>
                                      </p:cBhvr>
                                    </p:animEffect>
                                  </p:childTnLst>
                                </p:cTn>
                              </p:par>
                              <p:par>
                                <p:cTn id="17" presetID="22" presetClass="entr" presetSubtype="1" fill="hold" nodeType="withEffect">
                                  <p:stCondLst>
                                    <p:cond delay="30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80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up)">
                                      <p:cBhvr>
                                        <p:cTn id="33" dur="500"/>
                                        <p:tgtEl>
                                          <p:spTgt spid="43"/>
                                        </p:tgtEl>
                                      </p:cBhvr>
                                    </p:animEffect>
                                  </p:childTnLst>
                                </p:cTn>
                              </p:par>
                              <p:par>
                                <p:cTn id="34" presetID="22" presetClass="entr" presetSubtype="1"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up)">
                                      <p:cBhvr>
                                        <p:cTn id="36" dur="500"/>
                                        <p:tgtEl>
                                          <p:spTgt spid="44"/>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39" grpId="0" animBg="1"/>
      <p:bldP spid="41" grpId="0" animBg="1"/>
      <p:bldP spid="4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600" dirty="0" smtClean="0"/>
              <a:t>Occur when the cash </a:t>
            </a:r>
            <a:r>
              <a:rPr lang="en-US" sz="3600" b="1" i="1" dirty="0" smtClean="0">
                <a:solidFill>
                  <a:srgbClr val="C00000"/>
                </a:solidFill>
              </a:rPr>
              <a:t>precedes</a:t>
            </a:r>
            <a:r>
              <a:rPr lang="en-US" sz="3600" b="1" i="1" dirty="0" smtClean="0"/>
              <a:t> </a:t>
            </a:r>
            <a:r>
              <a:rPr lang="en-US" sz="3600" dirty="0" smtClean="0"/>
              <a:t>either expense or revenue recognition</a:t>
            </a:r>
          </a:p>
          <a:p>
            <a:r>
              <a:rPr lang="en-US" sz="3600" dirty="0" smtClean="0"/>
              <a:t>Sometimes referred to as </a:t>
            </a:r>
            <a:r>
              <a:rPr lang="en-US" sz="3600" b="1" i="1" dirty="0" smtClean="0">
                <a:solidFill>
                  <a:srgbClr val="C00000"/>
                </a:solidFill>
              </a:rPr>
              <a:t>deferrals</a:t>
            </a:r>
            <a:r>
              <a:rPr lang="en-US" sz="3600" b="1" i="1" dirty="0" smtClean="0"/>
              <a:t> </a:t>
            </a:r>
            <a:endParaRPr lang="en-US" sz="3600" dirty="0" smtClean="0"/>
          </a:p>
          <a:p>
            <a:r>
              <a:rPr lang="en-US" sz="3600" dirty="0" smtClean="0"/>
              <a:t>Includes:</a:t>
            </a:r>
          </a:p>
          <a:p>
            <a:pPr lvl="1">
              <a:buClr>
                <a:schemeClr val="tx1"/>
              </a:buClr>
              <a:buFont typeface="Calibri"/>
              <a:buChar char="–"/>
            </a:pPr>
            <a:r>
              <a:rPr lang="en-US" sz="3600" b="1" dirty="0" smtClean="0">
                <a:solidFill>
                  <a:srgbClr val="000099"/>
                </a:solidFill>
              </a:rPr>
              <a:t>Prepaid expenses</a:t>
            </a:r>
          </a:p>
          <a:p>
            <a:pPr lvl="1">
              <a:buClr>
                <a:schemeClr val="tx1"/>
              </a:buClr>
              <a:buFont typeface="Calibri"/>
              <a:buChar char="–"/>
            </a:pPr>
            <a:r>
              <a:rPr lang="en-US" sz="3600" b="1" dirty="0" smtClean="0">
                <a:solidFill>
                  <a:srgbClr val="000099"/>
                </a:solidFill>
              </a:rPr>
              <a:t>Deferred revenues</a:t>
            </a:r>
            <a:endParaRPr lang="en-US" sz="3600" b="1" dirty="0">
              <a:solidFill>
                <a:srgbClr val="000099"/>
              </a:solidFill>
            </a:endParaRPr>
          </a:p>
        </p:txBody>
      </p:sp>
      <p:sp>
        <p:nvSpPr>
          <p:cNvPr id="3" name="Title 2"/>
          <p:cNvSpPr>
            <a:spLocks noGrp="1"/>
          </p:cNvSpPr>
          <p:nvPr>
            <p:ph type="title"/>
          </p:nvPr>
        </p:nvSpPr>
        <p:spPr/>
        <p:txBody>
          <a:bodyPr/>
          <a:lstStyle/>
          <a:p>
            <a:r>
              <a:rPr lang="en-US" dirty="0"/>
              <a:t>Prepayments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LO2-4</a:t>
            </a:r>
          </a:p>
        </p:txBody>
      </p:sp>
    </p:spTree>
    <p:extLst>
      <p:ext uri="{BB962C8B-B14F-4D97-AF65-F5344CB8AC3E}">
        <p14:creationId xmlns:p14="http://schemas.microsoft.com/office/powerpoint/2010/main" val="27059134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Cost of </a:t>
            </a:r>
            <a:r>
              <a:rPr lang="en-US" dirty="0"/>
              <a:t>assets </a:t>
            </a:r>
            <a:r>
              <a:rPr lang="en-US" i="1" dirty="0"/>
              <a:t>acquired</a:t>
            </a:r>
            <a:r>
              <a:rPr lang="en-US" dirty="0"/>
              <a:t> in </a:t>
            </a:r>
            <a:r>
              <a:rPr lang="en-US" dirty="0" smtClean="0"/>
              <a:t>one period </a:t>
            </a:r>
            <a:r>
              <a:rPr lang="en-US" dirty="0"/>
              <a:t>and </a:t>
            </a:r>
            <a:r>
              <a:rPr lang="en-US" i="1" dirty="0"/>
              <a:t>expensed</a:t>
            </a:r>
            <a:r>
              <a:rPr lang="en-US" dirty="0"/>
              <a:t> in a future </a:t>
            </a:r>
            <a:r>
              <a:rPr lang="en-US" dirty="0" smtClean="0"/>
              <a:t>period</a:t>
            </a:r>
          </a:p>
          <a:p>
            <a:pPr marL="0" indent="0">
              <a:buNone/>
            </a:pPr>
            <a:endParaRPr lang="en-US" dirty="0"/>
          </a:p>
          <a:p>
            <a:pPr marL="0" indent="0">
              <a:buNone/>
            </a:pPr>
            <a:endParaRPr lang="en-IN" dirty="0" smtClean="0"/>
          </a:p>
        </p:txBody>
      </p:sp>
      <p:sp>
        <p:nvSpPr>
          <p:cNvPr id="2" name="Title 1"/>
          <p:cNvSpPr>
            <a:spLocks noGrp="1"/>
          </p:cNvSpPr>
          <p:nvPr>
            <p:ph type="title"/>
          </p:nvPr>
        </p:nvSpPr>
        <p:spPr/>
        <p:txBody>
          <a:bodyPr/>
          <a:lstStyle/>
          <a:p>
            <a:r>
              <a:rPr lang="en-US" dirty="0" smtClean="0"/>
              <a:t>Prepaid Expenses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LO2-5</a:t>
            </a:r>
            <a:endParaRPr lang="en-IN" dirty="0"/>
          </a:p>
        </p:txBody>
      </p:sp>
      <p:pic>
        <p:nvPicPr>
          <p:cNvPr id="5" name="Picture 4" descr="Screen Shot 2016-12-21 at 5.09.3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730" y="3356686"/>
            <a:ext cx="7385767" cy="2226049"/>
          </a:xfrm>
          <a:prstGeom prst="rect">
            <a:avLst/>
          </a:prstGeom>
        </p:spPr>
      </p:pic>
      <p:sp>
        <p:nvSpPr>
          <p:cNvPr id="10" name="TextBox 9"/>
          <p:cNvSpPr txBox="1"/>
          <p:nvPr/>
        </p:nvSpPr>
        <p:spPr>
          <a:xfrm>
            <a:off x="808207" y="2718851"/>
            <a:ext cx="4612933" cy="523220"/>
          </a:xfrm>
          <a:prstGeom prst="rect">
            <a:avLst/>
          </a:prstGeom>
          <a:noFill/>
        </p:spPr>
        <p:txBody>
          <a:bodyPr wrap="square" rtlCol="0">
            <a:spAutoFit/>
          </a:bodyPr>
          <a:lstStyle/>
          <a:p>
            <a:r>
              <a:rPr lang="en-US" sz="2800" b="1" dirty="0" smtClean="0">
                <a:solidFill>
                  <a:srgbClr val="C00000"/>
                </a:solidFill>
                <a:latin typeface="+mn-lt"/>
                <a:cs typeface="Arial" panose="020B0604020202020204" pitchFamily="34" charset="0"/>
              </a:rPr>
              <a:t>Adjusting entries</a:t>
            </a:r>
            <a:endParaRPr lang="en-US" sz="2800" b="1" dirty="0">
              <a:solidFill>
                <a:srgbClr val="C00000"/>
              </a:solidFill>
              <a:latin typeface="+mn-lt"/>
              <a:cs typeface="Arial" panose="020B0604020202020204" pitchFamily="34" charset="0"/>
            </a:endParaRPr>
          </a:p>
        </p:txBody>
      </p:sp>
    </p:spTree>
    <p:extLst>
      <p:ext uri="{BB962C8B-B14F-4D97-AF65-F5344CB8AC3E}">
        <p14:creationId xmlns:p14="http://schemas.microsoft.com/office/powerpoint/2010/main" val="6052881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52146"/>
            <a:ext cx="7886700" cy="4637086"/>
          </a:xfrm>
        </p:spPr>
        <p:txBody>
          <a:bodyPr/>
          <a:lstStyle/>
          <a:p>
            <a:pPr marL="0" indent="0">
              <a:buNone/>
            </a:pPr>
            <a:r>
              <a:rPr lang="en-IN" sz="2800" b="1" dirty="0">
                <a:solidFill>
                  <a:srgbClr val="C00000"/>
                </a:solidFill>
              </a:rPr>
              <a:t>Example:</a:t>
            </a:r>
          </a:p>
          <a:p>
            <a:pPr marL="0" indent="0">
              <a:buNone/>
            </a:pPr>
            <a:r>
              <a:rPr lang="en-IN" sz="2600" dirty="0"/>
              <a:t>The Dress Right Clothing Corporation purchased $2,000 of supplies in July. </a:t>
            </a:r>
            <a:r>
              <a:rPr lang="en-US" sz="2600" dirty="0"/>
              <a:t>Assume that Dress Right </a:t>
            </a:r>
            <a:r>
              <a:rPr lang="en-IN" sz="2600" dirty="0"/>
              <a:t>determines that at the end of July, $1,200 of supplies remain.</a:t>
            </a:r>
          </a:p>
          <a:p>
            <a:endParaRPr lang="en-IN" dirty="0"/>
          </a:p>
          <a:p>
            <a:endParaRPr lang="en-US" dirty="0"/>
          </a:p>
        </p:txBody>
      </p:sp>
      <p:sp>
        <p:nvSpPr>
          <p:cNvPr id="2" name="Title 1"/>
          <p:cNvSpPr>
            <a:spLocks noGrp="1"/>
          </p:cNvSpPr>
          <p:nvPr>
            <p:ph type="title"/>
          </p:nvPr>
        </p:nvSpPr>
        <p:spPr/>
        <p:txBody>
          <a:bodyPr/>
          <a:lstStyle/>
          <a:p>
            <a:r>
              <a:rPr lang="en-US" dirty="0"/>
              <a:t>Adjustment for </a:t>
            </a:r>
            <a:r>
              <a:rPr lang="en-US" dirty="0" smtClean="0"/>
              <a:t>Supplies—Prepaid </a:t>
            </a:r>
            <a:r>
              <a:rPr lang="en-US" dirty="0"/>
              <a:t>Expense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2" name="Rectangle 51"/>
          <p:cNvSpPr/>
          <p:nvPr/>
        </p:nvSpPr>
        <p:spPr>
          <a:xfrm>
            <a:off x="5975651" y="567166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800</a:t>
            </a:r>
          </a:p>
        </p:txBody>
      </p:sp>
      <p:grpSp>
        <p:nvGrpSpPr>
          <p:cNvPr id="9" name="Group 8"/>
          <p:cNvGrpSpPr/>
          <p:nvPr/>
        </p:nvGrpSpPr>
        <p:grpSpPr>
          <a:xfrm>
            <a:off x="4987961" y="4907057"/>
            <a:ext cx="3892188" cy="1451069"/>
            <a:chOff x="4984002" y="5316456"/>
            <a:chExt cx="3892188" cy="1451069"/>
          </a:xfrm>
        </p:grpSpPr>
        <p:sp>
          <p:nvSpPr>
            <p:cNvPr id="47" name="Rectangle 46"/>
            <p:cNvSpPr/>
            <p:nvPr/>
          </p:nvSpPr>
          <p:spPr>
            <a:xfrm>
              <a:off x="5456718" y="531645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Supplies Expense</a:t>
              </a:r>
            </a:p>
          </p:txBody>
        </p:sp>
        <p:cxnSp>
          <p:nvCxnSpPr>
            <p:cNvPr id="48" name="Straight Connector 47"/>
            <p:cNvCxnSpPr/>
            <p:nvPr/>
          </p:nvCxnSpPr>
          <p:spPr>
            <a:xfrm flipH="1">
              <a:off x="6963624" y="5697998"/>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4984002" y="5679180"/>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0" name="Rectangle 49"/>
            <p:cNvSpPr/>
            <p:nvPr/>
          </p:nvSpPr>
          <p:spPr>
            <a:xfrm>
              <a:off x="6399309" y="5748973"/>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54" name="Straight Connector 53"/>
            <p:cNvCxnSpPr/>
            <p:nvPr/>
          </p:nvCxnSpPr>
          <p:spPr>
            <a:xfrm>
              <a:off x="5056683" y="640754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4984002" y="6390631"/>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56" name="Rectangle 55"/>
            <p:cNvSpPr/>
            <p:nvPr/>
          </p:nvSpPr>
          <p:spPr>
            <a:xfrm>
              <a:off x="5971692" y="6440100"/>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800</a:t>
              </a:r>
            </a:p>
          </p:txBody>
        </p:sp>
        <p:cxnSp>
          <p:nvCxnSpPr>
            <p:cNvPr id="43" name="Straight Connector 42"/>
            <p:cNvCxnSpPr/>
            <p:nvPr/>
          </p:nvCxnSpPr>
          <p:spPr>
            <a:xfrm>
              <a:off x="5056683" y="569799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Rectangle 58"/>
          <p:cNvSpPr/>
          <p:nvPr/>
        </p:nvSpPr>
        <p:spPr>
          <a:xfrm>
            <a:off x="2948972" y="5701054"/>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b="1" dirty="0">
                <a:solidFill>
                  <a:srgbClr val="C00000"/>
                </a:solidFill>
              </a:rPr>
              <a:t>800</a:t>
            </a:r>
          </a:p>
        </p:txBody>
      </p:sp>
      <p:grpSp>
        <p:nvGrpSpPr>
          <p:cNvPr id="8" name="Group 7"/>
          <p:cNvGrpSpPr/>
          <p:nvPr/>
        </p:nvGrpSpPr>
        <p:grpSpPr>
          <a:xfrm>
            <a:off x="815663" y="4965844"/>
            <a:ext cx="3892188" cy="1451069"/>
            <a:chOff x="755006" y="5316456"/>
            <a:chExt cx="3892188" cy="1451069"/>
          </a:xfrm>
        </p:grpSpPr>
        <p:cxnSp>
          <p:nvCxnSpPr>
            <p:cNvPr id="45" name="Straight Connector 44"/>
            <p:cNvCxnSpPr/>
            <p:nvPr/>
          </p:nvCxnSpPr>
          <p:spPr>
            <a:xfrm flipH="1">
              <a:off x="2734628" y="5697998"/>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1213208" y="531645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Supplies</a:t>
              </a:r>
            </a:p>
          </p:txBody>
        </p:sp>
        <p:sp>
          <p:nvSpPr>
            <p:cNvPr id="46" name="Rectangle 45"/>
            <p:cNvSpPr/>
            <p:nvPr/>
          </p:nvSpPr>
          <p:spPr>
            <a:xfrm>
              <a:off x="755006" y="5679180"/>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7" name="Rectangle 56"/>
            <p:cNvSpPr/>
            <p:nvPr/>
          </p:nvSpPr>
          <p:spPr>
            <a:xfrm>
              <a:off x="2170313" y="5748973"/>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sp>
          <p:nvSpPr>
            <p:cNvPr id="58" name="Rectangle 57"/>
            <p:cNvSpPr/>
            <p:nvPr/>
          </p:nvSpPr>
          <p:spPr>
            <a:xfrm>
              <a:off x="1748529" y="6053514"/>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2,000</a:t>
              </a:r>
            </a:p>
          </p:txBody>
        </p:sp>
        <p:cxnSp>
          <p:nvCxnSpPr>
            <p:cNvPr id="60" name="Straight Connector 59"/>
            <p:cNvCxnSpPr/>
            <p:nvPr/>
          </p:nvCxnSpPr>
          <p:spPr>
            <a:xfrm>
              <a:off x="827687" y="640754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755006" y="6390631"/>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62" name="Rectangle 61"/>
            <p:cNvSpPr/>
            <p:nvPr/>
          </p:nvSpPr>
          <p:spPr>
            <a:xfrm>
              <a:off x="1748529" y="6427384"/>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1,200</a:t>
              </a:r>
            </a:p>
          </p:txBody>
        </p:sp>
        <p:cxnSp>
          <p:nvCxnSpPr>
            <p:cNvPr id="63" name="Straight Connector 62"/>
            <p:cNvCxnSpPr/>
            <p:nvPr/>
          </p:nvCxnSpPr>
          <p:spPr>
            <a:xfrm>
              <a:off x="827687" y="569799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815865" y="3408199"/>
            <a:ext cx="7574073" cy="1417024"/>
            <a:chOff x="876300" y="3728397"/>
            <a:chExt cx="7943167" cy="1417024"/>
          </a:xfrm>
        </p:grpSpPr>
        <p:sp>
          <p:nvSpPr>
            <p:cNvPr id="32" name="Rectangle 31"/>
            <p:cNvSpPr/>
            <p:nvPr/>
          </p:nvSpPr>
          <p:spPr>
            <a:xfrm>
              <a:off x="876301" y="3728397"/>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33" name="TextBox 32"/>
            <p:cNvSpPr txBox="1">
              <a:spLocks noChangeArrowheads="1"/>
            </p:cNvSpPr>
            <p:nvPr/>
          </p:nvSpPr>
          <p:spPr bwMode="auto">
            <a:xfrm>
              <a:off x="876300" y="3739509"/>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34" name="TextBox 33"/>
            <p:cNvSpPr txBox="1">
              <a:spLocks noChangeArrowheads="1"/>
            </p:cNvSpPr>
            <p:nvPr/>
          </p:nvSpPr>
          <p:spPr bwMode="auto">
            <a:xfrm>
              <a:off x="7530417" y="373315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5" name="TextBox 34"/>
            <p:cNvSpPr txBox="1">
              <a:spLocks noChangeArrowheads="1"/>
            </p:cNvSpPr>
            <p:nvPr/>
          </p:nvSpPr>
          <p:spPr bwMode="auto">
            <a:xfrm>
              <a:off x="6173104" y="373315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6" name="Straight Connector 35"/>
            <p:cNvCxnSpPr/>
            <p:nvPr/>
          </p:nvCxnSpPr>
          <p:spPr>
            <a:xfrm>
              <a:off x="1019554" y="4215757"/>
              <a:ext cx="76731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896940" y="4245384"/>
              <a:ext cx="5153025" cy="404812"/>
            </a:xfrm>
            <a:prstGeom prst="rect">
              <a:avLst/>
            </a:prstGeom>
            <a:noFill/>
            <a:ln w="9525">
              <a:noFill/>
              <a:miter lim="800000"/>
              <a:headEnd/>
              <a:tailEnd/>
            </a:ln>
          </p:spPr>
          <p:txBody>
            <a:bodyPr/>
            <a:lstStyle/>
            <a:p>
              <a:r>
                <a:rPr lang="en-IN" sz="2600" dirty="0">
                  <a:latin typeface="Calibri" pitchFamily="34" charset="0"/>
                </a:rPr>
                <a:t>Supplies expense</a:t>
              </a:r>
            </a:p>
          </p:txBody>
        </p:sp>
        <p:sp>
          <p:nvSpPr>
            <p:cNvPr id="38" name="TextBox 37"/>
            <p:cNvSpPr txBox="1">
              <a:spLocks noChangeArrowheads="1"/>
            </p:cNvSpPr>
            <p:nvPr/>
          </p:nvSpPr>
          <p:spPr bwMode="auto">
            <a:xfrm>
              <a:off x="5954715" y="4245384"/>
              <a:ext cx="1563687" cy="404812"/>
            </a:xfrm>
            <a:prstGeom prst="rect">
              <a:avLst/>
            </a:prstGeom>
            <a:noFill/>
            <a:ln w="9525">
              <a:noFill/>
              <a:miter lim="800000"/>
              <a:headEnd/>
              <a:tailEnd/>
            </a:ln>
          </p:spPr>
          <p:txBody>
            <a:bodyPr/>
            <a:lstStyle/>
            <a:p>
              <a:pPr algn="r"/>
              <a:r>
                <a:rPr lang="en-IN" sz="2600" dirty="0">
                  <a:latin typeface="Calibri" pitchFamily="34" charset="0"/>
                </a:rPr>
                <a:t>800</a:t>
              </a:r>
            </a:p>
          </p:txBody>
        </p:sp>
        <p:sp>
          <p:nvSpPr>
            <p:cNvPr id="39" name="TextBox 38"/>
            <p:cNvSpPr txBox="1">
              <a:spLocks noChangeArrowheads="1"/>
            </p:cNvSpPr>
            <p:nvPr/>
          </p:nvSpPr>
          <p:spPr bwMode="auto">
            <a:xfrm>
              <a:off x="7234240" y="4650198"/>
              <a:ext cx="1563687" cy="404813"/>
            </a:xfrm>
            <a:prstGeom prst="rect">
              <a:avLst/>
            </a:prstGeom>
            <a:noFill/>
            <a:ln w="9525">
              <a:noFill/>
              <a:miter lim="800000"/>
              <a:headEnd/>
              <a:tailEnd/>
            </a:ln>
          </p:spPr>
          <p:txBody>
            <a:bodyPr/>
            <a:lstStyle/>
            <a:p>
              <a:pPr algn="r"/>
              <a:r>
                <a:rPr lang="en-IN" sz="2600" dirty="0">
                  <a:latin typeface="Calibri" pitchFamily="34" charset="0"/>
                </a:rPr>
                <a:t>800</a:t>
              </a:r>
            </a:p>
          </p:txBody>
        </p:sp>
        <p:sp>
          <p:nvSpPr>
            <p:cNvPr id="40" name="TextBox 39"/>
            <p:cNvSpPr txBox="1">
              <a:spLocks noChangeArrowheads="1"/>
            </p:cNvSpPr>
            <p:nvPr/>
          </p:nvSpPr>
          <p:spPr bwMode="auto">
            <a:xfrm>
              <a:off x="894593" y="4665072"/>
              <a:ext cx="5153025" cy="404812"/>
            </a:xfrm>
            <a:prstGeom prst="rect">
              <a:avLst/>
            </a:prstGeom>
            <a:noFill/>
            <a:ln w="9525">
              <a:noFill/>
              <a:miter lim="800000"/>
              <a:headEnd/>
              <a:tailEnd/>
            </a:ln>
          </p:spPr>
          <p:txBody>
            <a:bodyPr/>
            <a:lstStyle/>
            <a:p>
              <a:pPr lvl="1"/>
              <a:r>
                <a:rPr lang="en-IN" sz="2600" dirty="0">
                  <a:latin typeface="Calibri" pitchFamily="34" charset="0"/>
                </a:rPr>
                <a:t>Supplies</a:t>
              </a:r>
            </a:p>
          </p:txBody>
        </p:sp>
      </p:grpSp>
    </p:spTree>
    <p:extLst>
      <p:ext uri="{BB962C8B-B14F-4D97-AF65-F5344CB8AC3E}">
        <p14:creationId xmlns:p14="http://schemas.microsoft.com/office/powerpoint/2010/main" val="1495409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331" y="1340098"/>
            <a:ext cx="7886700" cy="4637086"/>
          </a:xfrm>
        </p:spPr>
        <p:txBody>
          <a:bodyPr/>
          <a:lstStyle/>
          <a:p>
            <a:pPr marL="0" indent="0">
              <a:buNone/>
            </a:pPr>
            <a:r>
              <a:rPr lang="en-IN" sz="2800" b="1" dirty="0">
                <a:solidFill>
                  <a:srgbClr val="C00000"/>
                </a:solidFill>
              </a:rPr>
              <a:t>Example:</a:t>
            </a:r>
            <a:endParaRPr lang="en-US" sz="2800" b="1" dirty="0">
              <a:solidFill>
                <a:srgbClr val="C00000"/>
              </a:solidFill>
            </a:endParaRPr>
          </a:p>
          <a:p>
            <a:pPr marL="0" indent="0">
              <a:buNone/>
            </a:pPr>
            <a:r>
              <a:rPr lang="en-US" sz="2800" dirty="0"/>
              <a:t>At the beginning of July, Dress Right Clothing Corporation paid $24,000 to its landlord representing one year’s rent paid in advance.</a:t>
            </a:r>
            <a:endParaRPr lang="en-IN" sz="2800" dirty="0"/>
          </a:p>
          <a:p>
            <a:endParaRPr lang="en-US" dirty="0"/>
          </a:p>
        </p:txBody>
      </p:sp>
      <p:sp>
        <p:nvSpPr>
          <p:cNvPr id="2" name="Title 1"/>
          <p:cNvSpPr>
            <a:spLocks noGrp="1"/>
          </p:cNvSpPr>
          <p:nvPr>
            <p:ph type="title"/>
          </p:nvPr>
        </p:nvSpPr>
        <p:spPr>
          <a:xfrm>
            <a:off x="628650" y="365126"/>
            <a:ext cx="7886700" cy="1030631"/>
          </a:xfrm>
        </p:spPr>
        <p:txBody>
          <a:bodyPr/>
          <a:lstStyle/>
          <a:p>
            <a:r>
              <a:rPr lang="en-US" dirty="0"/>
              <a:t>Adjustment for Prepaid Rent</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2" name="Rectangle 51"/>
          <p:cNvSpPr/>
          <p:nvPr/>
        </p:nvSpPr>
        <p:spPr>
          <a:xfrm>
            <a:off x="5865047" y="5639275"/>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2,000</a:t>
            </a:r>
          </a:p>
        </p:txBody>
      </p:sp>
      <p:sp>
        <p:nvSpPr>
          <p:cNvPr id="53" name="Rectangle 52"/>
          <p:cNvSpPr/>
          <p:nvPr/>
        </p:nvSpPr>
        <p:spPr>
          <a:xfrm>
            <a:off x="7899590" y="5991172"/>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chemeClr val="tx1"/>
              </a:solidFill>
            </a:endParaRPr>
          </a:p>
        </p:txBody>
      </p:sp>
      <p:grpSp>
        <p:nvGrpSpPr>
          <p:cNvPr id="7" name="Group 6"/>
          <p:cNvGrpSpPr/>
          <p:nvPr/>
        </p:nvGrpSpPr>
        <p:grpSpPr>
          <a:xfrm>
            <a:off x="4858537" y="4891939"/>
            <a:ext cx="3892188" cy="1451069"/>
            <a:chOff x="4984002" y="5254114"/>
            <a:chExt cx="3892188" cy="1451069"/>
          </a:xfrm>
        </p:grpSpPr>
        <p:sp>
          <p:nvSpPr>
            <p:cNvPr id="47" name="Rectangle 46"/>
            <p:cNvSpPr/>
            <p:nvPr/>
          </p:nvSpPr>
          <p:spPr>
            <a:xfrm>
              <a:off x="5456718" y="5254114"/>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Rent Expense</a:t>
              </a:r>
            </a:p>
          </p:txBody>
        </p:sp>
        <p:cxnSp>
          <p:nvCxnSpPr>
            <p:cNvPr id="48" name="Straight Connector 47"/>
            <p:cNvCxnSpPr/>
            <p:nvPr/>
          </p:nvCxnSpPr>
          <p:spPr>
            <a:xfrm flipH="1">
              <a:off x="6963624" y="5635656"/>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4984002" y="561683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0" name="Rectangle 49"/>
            <p:cNvSpPr/>
            <p:nvPr/>
          </p:nvSpPr>
          <p:spPr>
            <a:xfrm>
              <a:off x="6399309" y="5686631"/>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54" name="Straight Connector 53"/>
            <p:cNvCxnSpPr/>
            <p:nvPr/>
          </p:nvCxnSpPr>
          <p:spPr>
            <a:xfrm>
              <a:off x="5056683" y="6345206"/>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4984002" y="6328289"/>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56" name="Rectangle 55"/>
            <p:cNvSpPr/>
            <p:nvPr/>
          </p:nvSpPr>
          <p:spPr>
            <a:xfrm>
              <a:off x="5971901" y="6381859"/>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2,000</a:t>
              </a:r>
            </a:p>
          </p:txBody>
        </p:sp>
        <p:cxnSp>
          <p:nvCxnSpPr>
            <p:cNvPr id="43" name="Straight Connector 42"/>
            <p:cNvCxnSpPr/>
            <p:nvPr/>
          </p:nvCxnSpPr>
          <p:spPr>
            <a:xfrm>
              <a:off x="5056683" y="5635656"/>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Rectangle 58"/>
          <p:cNvSpPr/>
          <p:nvPr/>
        </p:nvSpPr>
        <p:spPr>
          <a:xfrm>
            <a:off x="2797451" y="5653591"/>
            <a:ext cx="887818"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2,000</a:t>
            </a:r>
          </a:p>
        </p:txBody>
      </p:sp>
      <p:grpSp>
        <p:nvGrpSpPr>
          <p:cNvPr id="6" name="Group 5"/>
          <p:cNvGrpSpPr/>
          <p:nvPr/>
        </p:nvGrpSpPr>
        <p:grpSpPr>
          <a:xfrm>
            <a:off x="771453" y="4913973"/>
            <a:ext cx="3892188" cy="1451069"/>
            <a:chOff x="755006" y="5254114"/>
            <a:chExt cx="3892188" cy="1451069"/>
          </a:xfrm>
        </p:grpSpPr>
        <p:sp>
          <p:nvSpPr>
            <p:cNvPr id="44" name="Rectangle 43"/>
            <p:cNvSpPr/>
            <p:nvPr/>
          </p:nvSpPr>
          <p:spPr>
            <a:xfrm>
              <a:off x="1213208" y="5254114"/>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Prepaid Rent</a:t>
              </a:r>
            </a:p>
          </p:txBody>
        </p:sp>
        <p:cxnSp>
          <p:nvCxnSpPr>
            <p:cNvPr id="45" name="Straight Connector 44"/>
            <p:cNvCxnSpPr/>
            <p:nvPr/>
          </p:nvCxnSpPr>
          <p:spPr>
            <a:xfrm flipH="1">
              <a:off x="2734628" y="5635656"/>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755006" y="561683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7" name="Rectangle 56"/>
            <p:cNvSpPr/>
            <p:nvPr/>
          </p:nvSpPr>
          <p:spPr>
            <a:xfrm>
              <a:off x="2170313" y="5686631"/>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sp>
          <p:nvSpPr>
            <p:cNvPr id="58" name="Rectangle 57"/>
            <p:cNvSpPr/>
            <p:nvPr/>
          </p:nvSpPr>
          <p:spPr>
            <a:xfrm>
              <a:off x="1748529" y="5991172"/>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24,000</a:t>
              </a:r>
            </a:p>
          </p:txBody>
        </p:sp>
        <p:cxnSp>
          <p:nvCxnSpPr>
            <p:cNvPr id="60" name="Straight Connector 59"/>
            <p:cNvCxnSpPr/>
            <p:nvPr/>
          </p:nvCxnSpPr>
          <p:spPr>
            <a:xfrm>
              <a:off x="827687" y="6345206"/>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755006" y="6328289"/>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62" name="Rectangle 61"/>
            <p:cNvSpPr/>
            <p:nvPr/>
          </p:nvSpPr>
          <p:spPr>
            <a:xfrm>
              <a:off x="1748529" y="6365042"/>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22,000</a:t>
              </a:r>
            </a:p>
          </p:txBody>
        </p:sp>
        <p:cxnSp>
          <p:nvCxnSpPr>
            <p:cNvPr id="63" name="Straight Connector 62"/>
            <p:cNvCxnSpPr/>
            <p:nvPr/>
          </p:nvCxnSpPr>
          <p:spPr>
            <a:xfrm>
              <a:off x="827687" y="5635656"/>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755006" y="3349979"/>
            <a:ext cx="7714244" cy="1405280"/>
            <a:chOff x="876300" y="3395885"/>
            <a:chExt cx="7943167" cy="1417024"/>
          </a:xfrm>
        </p:grpSpPr>
        <p:sp>
          <p:nvSpPr>
            <p:cNvPr id="70" name="Rectangle 69"/>
            <p:cNvSpPr/>
            <p:nvPr/>
          </p:nvSpPr>
          <p:spPr>
            <a:xfrm>
              <a:off x="876301" y="3395885"/>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71" name="TextBox 70"/>
            <p:cNvSpPr txBox="1">
              <a:spLocks noChangeArrowheads="1"/>
            </p:cNvSpPr>
            <p:nvPr/>
          </p:nvSpPr>
          <p:spPr bwMode="auto">
            <a:xfrm>
              <a:off x="876300" y="3406997"/>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72" name="TextBox 71"/>
            <p:cNvSpPr txBox="1">
              <a:spLocks noChangeArrowheads="1"/>
            </p:cNvSpPr>
            <p:nvPr/>
          </p:nvSpPr>
          <p:spPr bwMode="auto">
            <a:xfrm>
              <a:off x="7530417" y="3400645"/>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3" name="TextBox 72"/>
            <p:cNvSpPr txBox="1">
              <a:spLocks noChangeArrowheads="1"/>
            </p:cNvSpPr>
            <p:nvPr/>
          </p:nvSpPr>
          <p:spPr bwMode="auto">
            <a:xfrm>
              <a:off x="6173104" y="3400645"/>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74" name="Straight Connector 73"/>
            <p:cNvCxnSpPr/>
            <p:nvPr/>
          </p:nvCxnSpPr>
          <p:spPr>
            <a:xfrm>
              <a:off x="1005318" y="3883245"/>
              <a:ext cx="76972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a:spLocks noChangeArrowheads="1"/>
            </p:cNvSpPr>
            <p:nvPr/>
          </p:nvSpPr>
          <p:spPr bwMode="auto">
            <a:xfrm>
              <a:off x="896940" y="3912872"/>
              <a:ext cx="5153025" cy="404812"/>
            </a:xfrm>
            <a:prstGeom prst="rect">
              <a:avLst/>
            </a:prstGeom>
            <a:noFill/>
            <a:ln w="9525">
              <a:noFill/>
              <a:miter lim="800000"/>
              <a:headEnd/>
              <a:tailEnd/>
            </a:ln>
          </p:spPr>
          <p:txBody>
            <a:bodyPr/>
            <a:lstStyle/>
            <a:p>
              <a:r>
                <a:rPr lang="en-IN" sz="2600" dirty="0">
                  <a:latin typeface="Calibri" pitchFamily="34" charset="0"/>
                </a:rPr>
                <a:t>Rent </a:t>
              </a:r>
              <a:r>
                <a:rPr lang="en-IN" sz="2600">
                  <a:latin typeface="Calibri" pitchFamily="34" charset="0"/>
                </a:rPr>
                <a:t>expense </a:t>
              </a:r>
              <a:r>
                <a:rPr lang="en-IN" sz="2600" smtClean="0">
                  <a:latin typeface="Calibri" pitchFamily="34" charset="0"/>
                </a:rPr>
                <a:t>($24,000 </a:t>
              </a:r>
              <a:r>
                <a:rPr lang="sv-SE" sz="2600" dirty="0">
                  <a:latin typeface="+mn-lt"/>
                </a:rPr>
                <a:t>÷</a:t>
              </a:r>
              <a:r>
                <a:rPr lang="en-IN" sz="2600" dirty="0">
                  <a:latin typeface="Calibri" pitchFamily="34" charset="0"/>
                </a:rPr>
                <a:t> 12)</a:t>
              </a:r>
            </a:p>
          </p:txBody>
        </p:sp>
        <p:sp>
          <p:nvSpPr>
            <p:cNvPr id="76" name="TextBox 75"/>
            <p:cNvSpPr txBox="1">
              <a:spLocks noChangeArrowheads="1"/>
            </p:cNvSpPr>
            <p:nvPr/>
          </p:nvSpPr>
          <p:spPr bwMode="auto">
            <a:xfrm>
              <a:off x="5954715" y="3912872"/>
              <a:ext cx="1563687" cy="404812"/>
            </a:xfrm>
            <a:prstGeom prst="rect">
              <a:avLst/>
            </a:prstGeom>
            <a:noFill/>
            <a:ln w="9525">
              <a:noFill/>
              <a:miter lim="800000"/>
              <a:headEnd/>
              <a:tailEnd/>
            </a:ln>
          </p:spPr>
          <p:txBody>
            <a:bodyPr/>
            <a:lstStyle/>
            <a:p>
              <a:pPr algn="r"/>
              <a:r>
                <a:rPr lang="en-IN" sz="2600" dirty="0">
                  <a:latin typeface="Calibri" pitchFamily="34" charset="0"/>
                </a:rPr>
                <a:t>2,000</a:t>
              </a:r>
            </a:p>
          </p:txBody>
        </p:sp>
        <p:sp>
          <p:nvSpPr>
            <p:cNvPr id="77" name="TextBox 76"/>
            <p:cNvSpPr txBox="1">
              <a:spLocks noChangeArrowheads="1"/>
            </p:cNvSpPr>
            <p:nvPr/>
          </p:nvSpPr>
          <p:spPr bwMode="auto">
            <a:xfrm>
              <a:off x="7234240" y="4317686"/>
              <a:ext cx="1563687" cy="404813"/>
            </a:xfrm>
            <a:prstGeom prst="rect">
              <a:avLst/>
            </a:prstGeom>
            <a:noFill/>
            <a:ln w="9525">
              <a:noFill/>
              <a:miter lim="800000"/>
              <a:headEnd/>
              <a:tailEnd/>
            </a:ln>
          </p:spPr>
          <p:txBody>
            <a:bodyPr/>
            <a:lstStyle/>
            <a:p>
              <a:pPr algn="r"/>
              <a:r>
                <a:rPr lang="en-IN" sz="2600" dirty="0">
                  <a:latin typeface="Calibri" pitchFamily="34" charset="0"/>
                </a:rPr>
                <a:t>2,000</a:t>
              </a:r>
            </a:p>
          </p:txBody>
        </p:sp>
        <p:sp>
          <p:nvSpPr>
            <p:cNvPr id="78" name="TextBox 77"/>
            <p:cNvSpPr txBox="1">
              <a:spLocks noChangeArrowheads="1"/>
            </p:cNvSpPr>
            <p:nvPr/>
          </p:nvSpPr>
          <p:spPr bwMode="auto">
            <a:xfrm>
              <a:off x="894593" y="4332560"/>
              <a:ext cx="5153025" cy="404812"/>
            </a:xfrm>
            <a:prstGeom prst="rect">
              <a:avLst/>
            </a:prstGeom>
            <a:noFill/>
            <a:ln w="9525">
              <a:noFill/>
              <a:miter lim="800000"/>
              <a:headEnd/>
              <a:tailEnd/>
            </a:ln>
          </p:spPr>
          <p:txBody>
            <a:bodyPr/>
            <a:lstStyle/>
            <a:p>
              <a:pPr lvl="1"/>
              <a:r>
                <a:rPr lang="en-IN" sz="2600" dirty="0">
                  <a:latin typeface="Calibri" pitchFamily="34" charset="0"/>
                </a:rPr>
                <a:t>Prepaid rent</a:t>
              </a:r>
            </a:p>
          </p:txBody>
        </p:sp>
      </p:grpSp>
    </p:spTree>
    <p:extLst>
      <p:ext uri="{BB962C8B-B14F-4D97-AF65-F5344CB8AC3E}">
        <p14:creationId xmlns:p14="http://schemas.microsoft.com/office/powerpoint/2010/main" val="26371117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IN" sz="2600" b="1" dirty="0">
                <a:solidFill>
                  <a:srgbClr val="C00000"/>
                </a:solidFill>
              </a:rPr>
              <a:t>Example:</a:t>
            </a:r>
            <a:endParaRPr lang="en-US" sz="2600" dirty="0">
              <a:solidFill>
                <a:srgbClr val="C00000"/>
              </a:solidFill>
            </a:endParaRPr>
          </a:p>
          <a:p>
            <a:pPr marL="0" indent="0">
              <a:buNone/>
            </a:pPr>
            <a:r>
              <a:rPr lang="en-US" sz="2600" dirty="0"/>
              <a:t>Office equipment was purchased during the month of July for $12,000. Assume that </a:t>
            </a:r>
            <a:r>
              <a:rPr lang="en-US" sz="2600" dirty="0" smtClean="0"/>
              <a:t>its </a:t>
            </a:r>
            <a:r>
              <a:rPr lang="en-US" sz="2600" dirty="0"/>
              <a:t>useful life is five years (60 months) and  it will be worthless at the end of that period.</a:t>
            </a:r>
            <a:endParaRPr lang="en-IN" sz="2600" dirty="0"/>
          </a:p>
          <a:p>
            <a:endParaRPr lang="en-US" dirty="0"/>
          </a:p>
        </p:txBody>
      </p:sp>
      <p:sp>
        <p:nvSpPr>
          <p:cNvPr id="2" name="Title 1"/>
          <p:cNvSpPr>
            <a:spLocks noGrp="1"/>
          </p:cNvSpPr>
          <p:nvPr>
            <p:ph type="title"/>
          </p:nvPr>
        </p:nvSpPr>
        <p:spPr/>
        <p:txBody>
          <a:bodyPr/>
          <a:lstStyle/>
          <a:p>
            <a:r>
              <a:rPr lang="en-US" dirty="0"/>
              <a:t>Adjustment for Long Lived </a:t>
            </a:r>
            <a:r>
              <a:rPr lang="en-US" dirty="0" smtClean="0"/>
              <a:t>Assets—Depreciation</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grpSp>
        <p:nvGrpSpPr>
          <p:cNvPr id="7" name="Group 6"/>
          <p:cNvGrpSpPr/>
          <p:nvPr/>
        </p:nvGrpSpPr>
        <p:grpSpPr>
          <a:xfrm>
            <a:off x="815864" y="4009232"/>
            <a:ext cx="7943167" cy="1802123"/>
            <a:chOff x="876300" y="3977780"/>
            <a:chExt cx="7943167" cy="1802123"/>
          </a:xfrm>
        </p:grpSpPr>
        <p:sp>
          <p:nvSpPr>
            <p:cNvPr id="79" name="Rectangle 78"/>
            <p:cNvSpPr/>
            <p:nvPr/>
          </p:nvSpPr>
          <p:spPr>
            <a:xfrm>
              <a:off x="876301" y="3977780"/>
              <a:ext cx="7921625" cy="1802123"/>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80" name="TextBox 79"/>
            <p:cNvSpPr txBox="1">
              <a:spLocks noChangeArrowheads="1"/>
            </p:cNvSpPr>
            <p:nvPr/>
          </p:nvSpPr>
          <p:spPr bwMode="auto">
            <a:xfrm>
              <a:off x="876300" y="398889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81" name="TextBox 80"/>
            <p:cNvSpPr txBox="1">
              <a:spLocks noChangeArrowheads="1"/>
            </p:cNvSpPr>
            <p:nvPr/>
          </p:nvSpPr>
          <p:spPr bwMode="auto">
            <a:xfrm>
              <a:off x="7530417" y="398254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82" name="TextBox 81"/>
            <p:cNvSpPr txBox="1">
              <a:spLocks noChangeArrowheads="1"/>
            </p:cNvSpPr>
            <p:nvPr/>
          </p:nvSpPr>
          <p:spPr bwMode="auto">
            <a:xfrm>
              <a:off x="6173104" y="398254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3" name="Straight Connector 82"/>
            <p:cNvCxnSpPr/>
            <p:nvPr/>
          </p:nvCxnSpPr>
          <p:spPr>
            <a:xfrm>
              <a:off x="1012898" y="4465141"/>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TextBox 83"/>
            <p:cNvSpPr txBox="1">
              <a:spLocks noChangeArrowheads="1"/>
            </p:cNvSpPr>
            <p:nvPr/>
          </p:nvSpPr>
          <p:spPr bwMode="auto">
            <a:xfrm>
              <a:off x="896940" y="4494768"/>
              <a:ext cx="5153025" cy="404812"/>
            </a:xfrm>
            <a:prstGeom prst="rect">
              <a:avLst/>
            </a:prstGeom>
            <a:noFill/>
            <a:ln w="9525">
              <a:noFill/>
              <a:miter lim="800000"/>
              <a:headEnd/>
              <a:tailEnd/>
            </a:ln>
          </p:spPr>
          <p:txBody>
            <a:bodyPr/>
            <a:lstStyle/>
            <a:p>
              <a:r>
                <a:rPr lang="en-IN" sz="2600" dirty="0">
                  <a:latin typeface="Calibri" pitchFamily="34" charset="0"/>
                </a:rPr>
                <a:t>Depreciation expense</a:t>
              </a:r>
            </a:p>
          </p:txBody>
        </p:sp>
        <p:sp>
          <p:nvSpPr>
            <p:cNvPr id="85" name="TextBox 84"/>
            <p:cNvSpPr txBox="1">
              <a:spLocks noChangeArrowheads="1"/>
            </p:cNvSpPr>
            <p:nvPr/>
          </p:nvSpPr>
          <p:spPr bwMode="auto">
            <a:xfrm>
              <a:off x="6149147" y="4494768"/>
              <a:ext cx="1174822" cy="404812"/>
            </a:xfrm>
            <a:prstGeom prst="rect">
              <a:avLst/>
            </a:prstGeom>
            <a:noFill/>
            <a:ln w="9525">
              <a:noFill/>
              <a:miter lim="800000"/>
              <a:headEnd/>
              <a:tailEnd/>
            </a:ln>
          </p:spPr>
          <p:txBody>
            <a:bodyPr/>
            <a:lstStyle/>
            <a:p>
              <a:pPr algn="r"/>
              <a:r>
                <a:rPr lang="en-IN" sz="2600" dirty="0">
                  <a:latin typeface="Calibri" pitchFamily="34" charset="0"/>
                </a:rPr>
                <a:t>200</a:t>
              </a:r>
            </a:p>
          </p:txBody>
        </p:sp>
        <p:sp>
          <p:nvSpPr>
            <p:cNvPr id="86" name="TextBox 85"/>
            <p:cNvSpPr txBox="1">
              <a:spLocks noChangeArrowheads="1"/>
            </p:cNvSpPr>
            <p:nvPr/>
          </p:nvSpPr>
          <p:spPr bwMode="auto">
            <a:xfrm>
              <a:off x="7234240" y="5279413"/>
              <a:ext cx="1563687" cy="404813"/>
            </a:xfrm>
            <a:prstGeom prst="rect">
              <a:avLst/>
            </a:prstGeom>
            <a:noFill/>
            <a:ln w="9525">
              <a:noFill/>
              <a:miter lim="800000"/>
              <a:headEnd/>
              <a:tailEnd/>
            </a:ln>
          </p:spPr>
          <p:txBody>
            <a:bodyPr/>
            <a:lstStyle/>
            <a:p>
              <a:pPr algn="r"/>
              <a:r>
                <a:rPr lang="en-IN" sz="2600" dirty="0">
                  <a:latin typeface="Calibri" pitchFamily="34" charset="0"/>
                </a:rPr>
                <a:t>200</a:t>
              </a:r>
            </a:p>
          </p:txBody>
        </p:sp>
        <p:sp>
          <p:nvSpPr>
            <p:cNvPr id="87" name="TextBox 86"/>
            <p:cNvSpPr txBox="1">
              <a:spLocks noChangeArrowheads="1"/>
            </p:cNvSpPr>
            <p:nvPr/>
          </p:nvSpPr>
          <p:spPr bwMode="auto">
            <a:xfrm>
              <a:off x="894593" y="4914456"/>
              <a:ext cx="5153025" cy="404812"/>
            </a:xfrm>
            <a:prstGeom prst="rect">
              <a:avLst/>
            </a:prstGeom>
            <a:noFill/>
            <a:ln w="9525">
              <a:noFill/>
              <a:miter lim="800000"/>
              <a:headEnd/>
              <a:tailEnd/>
            </a:ln>
          </p:spPr>
          <p:txBody>
            <a:bodyPr/>
            <a:lstStyle/>
            <a:p>
              <a:pPr lvl="1"/>
              <a:r>
                <a:rPr lang="en-IN" sz="2600" dirty="0">
                  <a:latin typeface="Calibri" pitchFamily="34" charset="0"/>
                </a:rPr>
                <a:t>Accumulated </a:t>
              </a:r>
              <a:r>
                <a:rPr lang="en-IN" sz="2600" dirty="0" smtClean="0">
                  <a:latin typeface="Calibri" pitchFamily="34" charset="0"/>
                </a:rPr>
                <a:t>depreciation—office </a:t>
              </a:r>
              <a:r>
                <a:rPr lang="en-IN" sz="2600" dirty="0">
                  <a:latin typeface="Calibri" pitchFamily="34" charset="0"/>
                </a:rPr>
                <a:t>equipment</a:t>
              </a:r>
            </a:p>
          </p:txBody>
        </p:sp>
      </p:grpSp>
      <p:sp>
        <p:nvSpPr>
          <p:cNvPr id="15" name="TextBox 14"/>
          <p:cNvSpPr txBox="1"/>
          <p:nvPr/>
        </p:nvSpPr>
        <p:spPr>
          <a:xfrm>
            <a:off x="801655" y="6099647"/>
            <a:ext cx="4046455" cy="523220"/>
          </a:xfrm>
          <a:prstGeom prst="rect">
            <a:avLst/>
          </a:prstGeom>
          <a:noFill/>
          <a:ln>
            <a:solidFill>
              <a:srgbClr val="6C0036"/>
            </a:solidFill>
          </a:ln>
        </p:spPr>
        <p:txBody>
          <a:bodyPr wrap="square" rtlCol="0">
            <a:spAutoFit/>
          </a:bodyPr>
          <a:lstStyle/>
          <a:p>
            <a:pPr algn="ctr"/>
            <a:r>
              <a:rPr lang="en-US" sz="2800" b="1" dirty="0">
                <a:solidFill>
                  <a:srgbClr val="6C0036"/>
                </a:solidFill>
              </a:rPr>
              <a:t>Contra asset account</a:t>
            </a:r>
            <a:endParaRPr lang="en-IN" sz="2600" dirty="0">
              <a:solidFill>
                <a:srgbClr val="6C0036"/>
              </a:solidFill>
              <a:latin typeface="Calibri" pitchFamily="34" charset="0"/>
            </a:endParaRPr>
          </a:p>
        </p:txBody>
      </p:sp>
      <p:sp>
        <p:nvSpPr>
          <p:cNvPr id="17" name="TextBox 16"/>
          <p:cNvSpPr txBox="1"/>
          <p:nvPr/>
        </p:nvSpPr>
        <p:spPr>
          <a:xfrm>
            <a:off x="5558186" y="6130637"/>
            <a:ext cx="3040161" cy="492443"/>
          </a:xfrm>
          <a:prstGeom prst="rect">
            <a:avLst/>
          </a:prstGeom>
          <a:noFill/>
          <a:ln>
            <a:solidFill>
              <a:srgbClr val="AC2100"/>
            </a:solidFill>
          </a:ln>
        </p:spPr>
        <p:txBody>
          <a:bodyPr wrap="square" rtlCol="0">
            <a:spAutoFit/>
          </a:bodyPr>
          <a:lstStyle/>
          <a:p>
            <a:pPr algn="ctr"/>
            <a:r>
              <a:rPr lang="en-IN" sz="2600" dirty="0" smtClean="0">
                <a:latin typeface="Calibri" pitchFamily="34" charset="0"/>
              </a:rPr>
              <a:t>12,000 </a:t>
            </a:r>
            <a:r>
              <a:rPr lang="sv-SE" sz="2600" dirty="0"/>
              <a:t>÷</a:t>
            </a:r>
            <a:r>
              <a:rPr lang="en-IN" sz="2600" dirty="0">
                <a:latin typeface="Calibri" pitchFamily="34" charset="0"/>
              </a:rPr>
              <a:t> </a:t>
            </a:r>
            <a:r>
              <a:rPr lang="en-IN" sz="2600" dirty="0" smtClean="0">
                <a:latin typeface="Calibri" pitchFamily="34" charset="0"/>
              </a:rPr>
              <a:t>60</a:t>
            </a:r>
            <a:r>
              <a:rPr lang="en-IN" sz="2600" dirty="0">
                <a:latin typeface="Calibri" pitchFamily="34" charset="0"/>
              </a:rPr>
              <a:t> </a:t>
            </a:r>
            <a:r>
              <a:rPr lang="en-IN" sz="2600" dirty="0" smtClean="0">
                <a:latin typeface="Calibri" pitchFamily="34" charset="0"/>
              </a:rPr>
              <a:t>months</a:t>
            </a:r>
            <a:endParaRPr lang="en-IN" sz="2600" dirty="0">
              <a:latin typeface="Calibri" pitchFamily="34" charset="0"/>
            </a:endParaRPr>
          </a:p>
        </p:txBody>
      </p:sp>
      <p:cxnSp>
        <p:nvCxnSpPr>
          <p:cNvPr id="18" name="Straight Arrow Connector 17"/>
          <p:cNvCxnSpPr/>
          <p:nvPr/>
        </p:nvCxnSpPr>
        <p:spPr>
          <a:xfrm flipV="1">
            <a:off x="6983885" y="4914456"/>
            <a:ext cx="0" cy="1216181"/>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1269930" y="4978475"/>
            <a:ext cx="4555622" cy="1115616"/>
            <a:chOff x="1269930" y="4978475"/>
            <a:chExt cx="4555622" cy="1115616"/>
          </a:xfrm>
        </p:grpSpPr>
        <p:cxnSp>
          <p:nvCxnSpPr>
            <p:cNvPr id="16" name="Straight Arrow Connector 15"/>
            <p:cNvCxnSpPr/>
            <p:nvPr/>
          </p:nvCxnSpPr>
          <p:spPr>
            <a:xfrm flipV="1">
              <a:off x="2668156" y="5784705"/>
              <a:ext cx="174068" cy="309386"/>
            </a:xfrm>
            <a:prstGeom prst="straightConnector1">
              <a:avLst/>
            </a:prstGeom>
            <a:ln w="38100">
              <a:solidFill>
                <a:srgbClr val="6C0036"/>
              </a:solidFill>
              <a:tailEnd type="arrow"/>
            </a:ln>
          </p:spPr>
          <p:style>
            <a:lnRef idx="1">
              <a:schemeClr val="accent1"/>
            </a:lnRef>
            <a:fillRef idx="0">
              <a:schemeClr val="accent1"/>
            </a:fillRef>
            <a:effectRef idx="0">
              <a:schemeClr val="accent1"/>
            </a:effectRef>
            <a:fontRef idx="minor">
              <a:schemeClr val="tx1"/>
            </a:fontRef>
          </p:style>
        </p:cxnSp>
        <p:sp>
          <p:nvSpPr>
            <p:cNvPr id="5" name="Rounded Rectangle 4"/>
            <p:cNvSpPr/>
            <p:nvPr/>
          </p:nvSpPr>
          <p:spPr>
            <a:xfrm>
              <a:off x="1269930" y="4978475"/>
              <a:ext cx="4555622" cy="846541"/>
            </a:xfrm>
            <a:prstGeom prst="roundRect">
              <a:avLst/>
            </a:prstGeom>
            <a:noFill/>
            <a:ln w="38100" cmpd="sng">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77012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dirty="0"/>
              <a:t>Concept </a:t>
            </a:r>
            <a:r>
              <a:rPr lang="en-US" altLang="en-US" dirty="0" smtClean="0"/>
              <a:t>Check: Prepaid Expenses</a:t>
            </a:r>
            <a:endParaRPr lang="en-US" dirty="0"/>
          </a:p>
        </p:txBody>
      </p:sp>
      <p:sp>
        <p:nvSpPr>
          <p:cNvPr id="414723" name="Rectangle 3"/>
          <p:cNvSpPr>
            <a:spLocks noGrp="1" noChangeArrowheads="1"/>
          </p:cNvSpPr>
          <p:nvPr>
            <p:ph idx="1"/>
          </p:nvPr>
        </p:nvSpPr>
        <p:spPr>
          <a:xfrm>
            <a:off x="723735" y="1292226"/>
            <a:ext cx="8148122" cy="5250088"/>
          </a:xfrm>
          <a:solidFill>
            <a:schemeClr val="bg1">
              <a:lumMod val="95000"/>
            </a:schemeClr>
          </a:solidFill>
        </p:spPr>
        <p:txBody>
          <a:bodyPr>
            <a:normAutofit/>
          </a:bodyPr>
          <a:lstStyle/>
          <a:p>
            <a:pPr marL="0" indent="0">
              <a:spcAft>
                <a:spcPts val="1200"/>
              </a:spcAft>
              <a:buNone/>
            </a:pPr>
            <a:r>
              <a:rPr lang="en-US" sz="2400" dirty="0"/>
              <a:t>The correct amount of prepaid insurance shown on a </a:t>
            </a:r>
            <a:r>
              <a:rPr lang="en-US" sz="2400" dirty="0" smtClean="0"/>
              <a:t>company’s </a:t>
            </a:r>
            <a:r>
              <a:rPr lang="en-US" sz="2400" dirty="0"/>
              <a:t>December 31, 2018, balance sheet was $1,400. </a:t>
            </a:r>
            <a:r>
              <a:rPr lang="en-US" sz="2400" dirty="0" smtClean="0"/>
              <a:t>On </a:t>
            </a:r>
            <a:r>
              <a:rPr lang="en-US" sz="2400" dirty="0"/>
              <a:t>May 1, 2019, the company paid an additional insurance premium of $1,100. </a:t>
            </a:r>
            <a:r>
              <a:rPr lang="en-US" sz="2400" dirty="0" smtClean="0"/>
              <a:t>In </a:t>
            </a:r>
            <a:r>
              <a:rPr lang="en-US" sz="2400" dirty="0"/>
              <a:t>the December 31, 2019, balance sheet, the amount of prepaid insurance was correctly shown as $1,000</a:t>
            </a:r>
            <a:r>
              <a:rPr lang="en-US" sz="2400" dirty="0" smtClean="0"/>
              <a:t>. </a:t>
            </a:r>
            <a:r>
              <a:rPr lang="en-US" sz="2400" dirty="0"/>
              <a:t>The amount of </a:t>
            </a:r>
            <a:r>
              <a:rPr lang="en-US" sz="2400" i="1" dirty="0"/>
              <a:t>insurance expense</a:t>
            </a:r>
            <a:r>
              <a:rPr lang="en-US" sz="2400" dirty="0"/>
              <a:t> that should appear in the </a:t>
            </a:r>
            <a:r>
              <a:rPr lang="en-US" sz="2400" dirty="0" smtClean="0"/>
              <a:t>company’s </a:t>
            </a:r>
            <a:r>
              <a:rPr lang="en-US" sz="2400" dirty="0"/>
              <a:t>2019 income statement is:</a:t>
            </a:r>
          </a:p>
          <a:p>
            <a:pPr marL="457200" indent="-457200">
              <a:buFont typeface="+mj-lt"/>
              <a:buAutoNum type="alphaLcPeriod"/>
            </a:pPr>
            <a:r>
              <a:rPr lang="en-US" sz="2400" dirty="0" smtClean="0"/>
              <a:t>$2,000 </a:t>
            </a:r>
            <a:endParaRPr lang="en-US" sz="2400" dirty="0"/>
          </a:p>
          <a:p>
            <a:pPr marL="457200" indent="-457200">
              <a:buFont typeface="+mj-lt"/>
              <a:buAutoNum type="alphaLcPeriod"/>
            </a:pPr>
            <a:r>
              <a:rPr lang="en-US" sz="2400" dirty="0" smtClean="0"/>
              <a:t>$1,900</a:t>
            </a:r>
          </a:p>
          <a:p>
            <a:pPr marL="457200" indent="-457200">
              <a:buFont typeface="+mj-lt"/>
              <a:buAutoNum type="alphaLcPeriod"/>
            </a:pPr>
            <a:r>
              <a:rPr lang="en-US" sz="2400" dirty="0" smtClean="0"/>
              <a:t>$1,500</a:t>
            </a:r>
            <a:endParaRPr lang="en-US" sz="2400" dirty="0"/>
          </a:p>
          <a:p>
            <a:pPr marL="457200" indent="-457200">
              <a:buFont typeface="+mj-lt"/>
              <a:buAutoNum type="alphaLcPeriod"/>
            </a:pPr>
            <a:r>
              <a:rPr lang="en-US" sz="2400" dirty="0" smtClean="0"/>
              <a:t>$1,600</a:t>
            </a:r>
            <a:endParaRPr lang="en-US" sz="2400" dirty="0"/>
          </a:p>
          <a:p>
            <a:pPr marL="0" indent="0">
              <a:buNone/>
              <a:tabLst>
                <a:tab pos="7772400" algn="dec"/>
              </a:tabLst>
              <a:defRPr/>
            </a:pPr>
            <a:endParaRPr lang="en-US" sz="2000" dirty="0"/>
          </a:p>
          <a:p>
            <a:pPr marL="0" indent="0">
              <a:buNone/>
              <a:tabLst>
                <a:tab pos="7772400" algn="dec"/>
              </a:tabLst>
              <a:defRPr/>
            </a:pPr>
            <a:endParaRPr lang="en-US" sz="1800" dirty="0"/>
          </a:p>
        </p:txBody>
      </p:sp>
      <p:sp>
        <p:nvSpPr>
          <p:cNvPr id="2" name="Oval 1"/>
          <p:cNvSpPr/>
          <p:nvPr/>
        </p:nvSpPr>
        <p:spPr bwMode="auto">
          <a:xfrm>
            <a:off x="723735" y="4864916"/>
            <a:ext cx="381000" cy="37147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503714" y="4298648"/>
            <a:ext cx="6271935" cy="1015663"/>
          </a:xfrm>
          <a:prstGeom prst="rect">
            <a:avLst/>
          </a:prstGeom>
          <a:solidFill>
            <a:srgbClr val="FDEADA"/>
          </a:solidFill>
          <a:ln w="6350">
            <a:solidFill>
              <a:schemeClr val="tx1"/>
            </a:solidFill>
          </a:ln>
        </p:spPr>
        <p:txBody>
          <a:bodyPr wrap="square" rtlCol="0">
            <a:spAutoFit/>
          </a:bodyPr>
          <a:lstStyle/>
          <a:p>
            <a:r>
              <a:rPr lang="en-US" sz="2000" dirty="0" smtClean="0">
                <a:solidFill>
                  <a:prstClr val="black"/>
                </a:solidFill>
              </a:rPr>
              <a:t>The correct answer is </a:t>
            </a:r>
            <a:r>
              <a:rPr lang="en-US" sz="2000" i="1" dirty="0" smtClean="0">
                <a:solidFill>
                  <a:prstClr val="black"/>
                </a:solidFill>
              </a:rPr>
              <a:t>c</a:t>
            </a:r>
            <a:r>
              <a:rPr lang="en-US" sz="2000" dirty="0">
                <a:solidFill>
                  <a:prstClr val="black"/>
                </a:solidFill>
              </a:rPr>
              <a:t>:</a:t>
            </a:r>
            <a:endParaRPr lang="en-US" sz="2000" dirty="0" smtClean="0">
              <a:solidFill>
                <a:prstClr val="black"/>
              </a:solidFill>
            </a:endParaRPr>
          </a:p>
          <a:p>
            <a:r>
              <a:rPr lang="en-US" sz="2000" dirty="0" smtClean="0">
                <a:solidFill>
                  <a:prstClr val="black"/>
                </a:solidFill>
              </a:rPr>
              <a:t>[</a:t>
            </a:r>
            <a:r>
              <a:rPr lang="en-US" sz="2000" dirty="0">
                <a:solidFill>
                  <a:prstClr val="black"/>
                </a:solidFill>
              </a:rPr>
              <a:t>$1,400 (beginning balance) + $1,100 (additional payment) </a:t>
            </a:r>
            <a:r>
              <a:rPr lang="en-US" sz="2000" dirty="0" smtClean="0">
                <a:solidFill>
                  <a:prstClr val="black"/>
                </a:solidFill>
              </a:rPr>
              <a:t>− </a:t>
            </a:r>
            <a:r>
              <a:rPr lang="en-US" sz="2000" dirty="0">
                <a:solidFill>
                  <a:prstClr val="black"/>
                </a:solidFill>
              </a:rPr>
              <a:t>$1,000 (ending balance)] = </a:t>
            </a:r>
            <a:r>
              <a:rPr lang="en-US" sz="2000" b="1" dirty="0"/>
              <a:t>$1,500</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a:t>
            </a:r>
            <a:r>
              <a:rPr lang="en-IN" dirty="0" smtClean="0"/>
              <a:t>-5</a:t>
            </a:r>
            <a:endParaRPr lang="en-IN" dirty="0"/>
          </a:p>
        </p:txBody>
      </p:sp>
    </p:spTree>
    <p:extLst>
      <p:ext uri="{BB962C8B-B14F-4D97-AF65-F5344CB8AC3E}">
        <p14:creationId xmlns:p14="http://schemas.microsoft.com/office/powerpoint/2010/main" val="25977858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338138" indent="-338138">
              <a:buNone/>
            </a:pPr>
            <a:r>
              <a:rPr lang="en-IN" sz="2600" dirty="0"/>
              <a:t>3. Supplies costing </a:t>
            </a:r>
            <a:r>
              <a:rPr lang="en-IN" sz="2600" b="1" dirty="0">
                <a:solidFill>
                  <a:srgbClr val="EC008C"/>
                </a:solidFill>
              </a:rPr>
              <a:t>$3,000 </a:t>
            </a:r>
            <a:r>
              <a:rPr lang="en-IN" sz="2600" dirty="0"/>
              <a:t>were purchased on account.</a:t>
            </a:r>
          </a:p>
          <a:p>
            <a:pPr marL="338138" indent="-338138">
              <a:buNone/>
            </a:pPr>
            <a:endParaRPr lang="en-IN" sz="2800" dirty="0"/>
          </a:p>
          <a:p>
            <a:pPr marL="338138" indent="-338138">
              <a:buNone/>
            </a:pPr>
            <a:endParaRPr lang="en-IN" sz="2800" dirty="0"/>
          </a:p>
          <a:p>
            <a:pPr marL="338138" indent="-338138">
              <a:buNone/>
            </a:pPr>
            <a:endParaRPr lang="en-IN" sz="2800" dirty="0"/>
          </a:p>
          <a:p>
            <a:pPr marL="338138" indent="-338138">
              <a:buNone/>
            </a:pPr>
            <a:endParaRPr lang="en-IN" sz="2800" dirty="0"/>
          </a:p>
          <a:p>
            <a:pPr marL="338138" indent="0">
              <a:buNone/>
            </a:pPr>
            <a:r>
              <a:rPr lang="en-IN" sz="2600" dirty="0"/>
              <a:t>Buying supplies on credit also increases both assets and liabilities.</a:t>
            </a:r>
            <a:endParaRPr lang="en-US" sz="2600" dirty="0"/>
          </a:p>
        </p:txBody>
      </p:sp>
      <p:sp>
        <p:nvSpPr>
          <p:cNvPr id="14" name="Rectangle 13"/>
          <p:cNvSpPr/>
          <p:nvPr/>
        </p:nvSpPr>
        <p:spPr>
          <a:xfrm>
            <a:off x="1039047" y="2560197"/>
            <a:ext cx="6941431" cy="149472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2" name="Title 1"/>
          <p:cNvSpPr>
            <a:spLocks noGrp="1"/>
          </p:cNvSpPr>
          <p:nvPr>
            <p:ph type="title"/>
          </p:nvPr>
        </p:nvSpPr>
        <p:spPr/>
        <p:txBody>
          <a:bodyPr/>
          <a:lstStyle/>
          <a:p>
            <a:r>
              <a:rPr lang="en-IN" dirty="0">
                <a:ea typeface="Adobe Fan Heiti Std B"/>
                <a:cs typeface="Adobe Fan Heiti Std B"/>
              </a:rPr>
              <a:t>Accounting Equation—Supplies Purchased on Account</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9" name="Rectangle 8"/>
          <p:cNvSpPr/>
          <p:nvPr/>
        </p:nvSpPr>
        <p:spPr>
          <a:xfrm>
            <a:off x="1014682" y="2997897"/>
            <a:ext cx="1748911"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$3,000 </a:t>
            </a:r>
          </a:p>
          <a:p>
            <a:pPr algn="ctr"/>
            <a:r>
              <a:rPr lang="en-US" sz="2600" dirty="0">
                <a:solidFill>
                  <a:schemeClr val="tx2"/>
                </a:solidFill>
              </a:rPr>
              <a:t>(Supplies)</a:t>
            </a:r>
          </a:p>
        </p:txBody>
      </p:sp>
      <p:sp>
        <p:nvSpPr>
          <p:cNvPr id="11" name="Rectangle 10"/>
          <p:cNvSpPr/>
          <p:nvPr/>
        </p:nvSpPr>
        <p:spPr>
          <a:xfrm>
            <a:off x="2763593" y="2966206"/>
            <a:ext cx="3104668"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$3,000 </a:t>
            </a:r>
          </a:p>
          <a:p>
            <a:pPr algn="ctr"/>
            <a:r>
              <a:rPr lang="en-US" sz="2600" dirty="0">
                <a:solidFill>
                  <a:schemeClr val="tx2"/>
                </a:solidFill>
              </a:rPr>
              <a:t>(Accounts payable)</a:t>
            </a:r>
          </a:p>
        </p:txBody>
      </p:sp>
      <p:sp>
        <p:nvSpPr>
          <p:cNvPr id="10" name="Rectangle 9"/>
          <p:cNvSpPr/>
          <p:nvPr/>
        </p:nvSpPr>
        <p:spPr>
          <a:xfrm>
            <a:off x="891381" y="2604609"/>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37992933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9" grpId="0"/>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02833"/>
            <a:ext cx="7886700" cy="4869711"/>
          </a:xfrm>
        </p:spPr>
        <p:txBody>
          <a:bodyPr>
            <a:normAutofit/>
          </a:bodyPr>
          <a:lstStyle/>
          <a:p>
            <a:r>
              <a:rPr lang="en-US" sz="2800" dirty="0"/>
              <a:t>Cash received from customers in advance of providing a good or service</a:t>
            </a:r>
          </a:p>
          <a:p>
            <a:r>
              <a:rPr lang="en-US" sz="2800" dirty="0"/>
              <a:t>Represent a </a:t>
            </a:r>
            <a:r>
              <a:rPr lang="en-US" sz="2800" dirty="0" smtClean="0"/>
              <a:t>company’s </a:t>
            </a:r>
            <a:r>
              <a:rPr lang="en-US" sz="2800" dirty="0"/>
              <a:t>obligation to provide goods or services in the future</a:t>
            </a:r>
          </a:p>
        </p:txBody>
      </p:sp>
      <p:sp>
        <p:nvSpPr>
          <p:cNvPr id="2" name="Title 1"/>
          <p:cNvSpPr>
            <a:spLocks noGrp="1"/>
          </p:cNvSpPr>
          <p:nvPr>
            <p:ph type="title"/>
          </p:nvPr>
        </p:nvSpPr>
        <p:spPr/>
        <p:txBody>
          <a:bodyPr>
            <a:normAutofit/>
          </a:bodyPr>
          <a:lstStyle/>
          <a:p>
            <a:r>
              <a:rPr lang="en-US" dirty="0"/>
              <a:t>Deferred Revenues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4407" y="3968888"/>
            <a:ext cx="7991153" cy="263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84407" y="3410999"/>
            <a:ext cx="4612933" cy="523220"/>
          </a:xfrm>
          <a:prstGeom prst="rect">
            <a:avLst/>
          </a:prstGeom>
          <a:noFill/>
        </p:spPr>
        <p:txBody>
          <a:bodyPr wrap="square" rtlCol="0">
            <a:spAutoFit/>
          </a:bodyPr>
          <a:lstStyle/>
          <a:p>
            <a:r>
              <a:rPr lang="en-US" sz="2800" b="1" dirty="0" smtClean="0">
                <a:solidFill>
                  <a:srgbClr val="C00000"/>
                </a:solidFill>
                <a:latin typeface="+mn-lt"/>
                <a:cs typeface="Arial" panose="020B0604020202020204" pitchFamily="34" charset="0"/>
              </a:rPr>
              <a:t>Adjusting entries</a:t>
            </a:r>
            <a:endParaRPr lang="en-US" sz="2800" b="1" dirty="0">
              <a:solidFill>
                <a:srgbClr val="C00000"/>
              </a:solidFill>
              <a:latin typeface="+mn-lt"/>
              <a:cs typeface="Arial" panose="020B0604020202020204" pitchFamily="34" charset="0"/>
            </a:endParaRPr>
          </a:p>
        </p:txBody>
      </p:sp>
    </p:spTree>
    <p:extLst>
      <p:ext uri="{BB962C8B-B14F-4D97-AF65-F5344CB8AC3E}">
        <p14:creationId xmlns:p14="http://schemas.microsoft.com/office/powerpoint/2010/main" val="28740019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8310" y="1084499"/>
            <a:ext cx="7886700" cy="4637086"/>
          </a:xfrm>
        </p:spPr>
        <p:txBody>
          <a:bodyPr/>
          <a:lstStyle/>
          <a:p>
            <a:pPr marL="0" indent="0">
              <a:buNone/>
            </a:pPr>
            <a:r>
              <a:rPr lang="en-US" sz="2400" b="1" dirty="0">
                <a:solidFill>
                  <a:srgbClr val="C00000"/>
                </a:solidFill>
              </a:rPr>
              <a:t>Example:</a:t>
            </a:r>
          </a:p>
          <a:p>
            <a:pPr marL="0" indent="0">
              <a:buNone/>
            </a:pPr>
            <a:r>
              <a:rPr lang="en-US" sz="2400" dirty="0"/>
              <a:t>Dress Right Clothing Corporation subleased space to a jewelry store for $500 per month. On July 16, the jewelry store paid Dress Right $1,000 in advance for the first two months’ rent. By the end of July, one half of one month’s rent service has been provided.</a:t>
            </a:r>
            <a:endParaRPr lang="en-IN" sz="2400" dirty="0"/>
          </a:p>
          <a:p>
            <a:endParaRPr lang="en-US" dirty="0"/>
          </a:p>
        </p:txBody>
      </p:sp>
      <p:sp>
        <p:nvSpPr>
          <p:cNvPr id="2" name="Title 1"/>
          <p:cNvSpPr>
            <a:spLocks noGrp="1"/>
          </p:cNvSpPr>
          <p:nvPr>
            <p:ph type="title"/>
          </p:nvPr>
        </p:nvSpPr>
        <p:spPr>
          <a:xfrm>
            <a:off x="592277" y="134045"/>
            <a:ext cx="7886700" cy="1126049"/>
          </a:xfrm>
        </p:spPr>
        <p:txBody>
          <a:bodyPr>
            <a:normAutofit/>
          </a:bodyPr>
          <a:lstStyle/>
          <a:p>
            <a:r>
              <a:rPr lang="en-US" dirty="0"/>
              <a:t>Deferred Revenue Adjusting Entry</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2" name="Rectangle 51"/>
          <p:cNvSpPr/>
          <p:nvPr/>
        </p:nvSpPr>
        <p:spPr>
          <a:xfrm>
            <a:off x="6712842" y="567577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250</a:t>
            </a:r>
          </a:p>
        </p:txBody>
      </p:sp>
      <p:grpSp>
        <p:nvGrpSpPr>
          <p:cNvPr id="7" name="Group 6"/>
          <p:cNvGrpSpPr/>
          <p:nvPr/>
        </p:nvGrpSpPr>
        <p:grpSpPr>
          <a:xfrm>
            <a:off x="4908226" y="4943498"/>
            <a:ext cx="3921105" cy="1451069"/>
            <a:chOff x="5056683" y="5260190"/>
            <a:chExt cx="3921105" cy="1451069"/>
          </a:xfrm>
        </p:grpSpPr>
        <p:sp>
          <p:nvSpPr>
            <p:cNvPr id="47" name="Rectangle 46"/>
            <p:cNvSpPr/>
            <p:nvPr/>
          </p:nvSpPr>
          <p:spPr>
            <a:xfrm>
              <a:off x="5456718" y="526019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Rent Revenue</a:t>
              </a:r>
            </a:p>
          </p:txBody>
        </p:sp>
        <p:cxnSp>
          <p:nvCxnSpPr>
            <p:cNvPr id="48" name="Straight Connector 47"/>
            <p:cNvCxnSpPr/>
            <p:nvPr/>
          </p:nvCxnSpPr>
          <p:spPr>
            <a:xfrm flipH="1">
              <a:off x="6963624" y="5641732"/>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7882842" y="5622914"/>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50" name="Rectangle 49"/>
            <p:cNvSpPr/>
            <p:nvPr/>
          </p:nvSpPr>
          <p:spPr>
            <a:xfrm>
              <a:off x="7270149" y="5692707"/>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54" name="Straight Connector 53"/>
            <p:cNvCxnSpPr/>
            <p:nvPr/>
          </p:nvCxnSpPr>
          <p:spPr>
            <a:xfrm>
              <a:off x="5056683" y="635128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7882842" y="633436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56" name="Rectangle 55"/>
            <p:cNvSpPr/>
            <p:nvPr/>
          </p:nvSpPr>
          <p:spPr>
            <a:xfrm>
              <a:off x="6848365" y="6371118"/>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250</a:t>
              </a:r>
            </a:p>
          </p:txBody>
        </p:sp>
        <p:cxnSp>
          <p:nvCxnSpPr>
            <p:cNvPr id="43" name="Straight Connector 42"/>
            <p:cNvCxnSpPr/>
            <p:nvPr/>
          </p:nvCxnSpPr>
          <p:spPr>
            <a:xfrm>
              <a:off x="5056683" y="564173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Rectangle 58"/>
          <p:cNvSpPr/>
          <p:nvPr/>
        </p:nvSpPr>
        <p:spPr>
          <a:xfrm>
            <a:off x="1607717" y="5645399"/>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250</a:t>
            </a:r>
          </a:p>
        </p:txBody>
      </p:sp>
      <p:grpSp>
        <p:nvGrpSpPr>
          <p:cNvPr id="6" name="Group 5"/>
          <p:cNvGrpSpPr/>
          <p:nvPr/>
        </p:nvGrpSpPr>
        <p:grpSpPr>
          <a:xfrm>
            <a:off x="716120" y="4920049"/>
            <a:ext cx="3921105" cy="1451069"/>
            <a:chOff x="827687" y="5260190"/>
            <a:chExt cx="3921105" cy="1451069"/>
          </a:xfrm>
        </p:grpSpPr>
        <p:sp>
          <p:nvSpPr>
            <p:cNvPr id="44" name="Rectangle 43"/>
            <p:cNvSpPr/>
            <p:nvPr/>
          </p:nvSpPr>
          <p:spPr>
            <a:xfrm>
              <a:off x="1213208" y="526019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Deferred Rent Revenue</a:t>
              </a:r>
            </a:p>
          </p:txBody>
        </p:sp>
        <p:cxnSp>
          <p:nvCxnSpPr>
            <p:cNvPr id="45" name="Straight Connector 44"/>
            <p:cNvCxnSpPr/>
            <p:nvPr/>
          </p:nvCxnSpPr>
          <p:spPr>
            <a:xfrm flipH="1">
              <a:off x="2734628" y="5641732"/>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3653846" y="5622914"/>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57" name="Rectangle 56"/>
            <p:cNvSpPr/>
            <p:nvPr/>
          </p:nvSpPr>
          <p:spPr>
            <a:xfrm>
              <a:off x="3054233" y="5692707"/>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sp>
          <p:nvSpPr>
            <p:cNvPr id="58" name="Rectangle 57"/>
            <p:cNvSpPr/>
            <p:nvPr/>
          </p:nvSpPr>
          <p:spPr>
            <a:xfrm>
              <a:off x="2632449" y="5997248"/>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1,000</a:t>
              </a:r>
            </a:p>
          </p:txBody>
        </p:sp>
        <p:cxnSp>
          <p:nvCxnSpPr>
            <p:cNvPr id="60" name="Straight Connector 59"/>
            <p:cNvCxnSpPr/>
            <p:nvPr/>
          </p:nvCxnSpPr>
          <p:spPr>
            <a:xfrm>
              <a:off x="827687" y="635128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3653846" y="633436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62" name="Rectangle 61"/>
            <p:cNvSpPr/>
            <p:nvPr/>
          </p:nvSpPr>
          <p:spPr>
            <a:xfrm>
              <a:off x="2632449" y="6371118"/>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750</a:t>
              </a:r>
            </a:p>
          </p:txBody>
        </p:sp>
        <p:cxnSp>
          <p:nvCxnSpPr>
            <p:cNvPr id="63" name="Straight Connector 62"/>
            <p:cNvCxnSpPr/>
            <p:nvPr/>
          </p:nvCxnSpPr>
          <p:spPr>
            <a:xfrm>
              <a:off x="827687" y="564173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786683" y="3354037"/>
            <a:ext cx="7772996" cy="1365170"/>
            <a:chOff x="876300" y="3684275"/>
            <a:chExt cx="7943167" cy="1417024"/>
          </a:xfrm>
        </p:grpSpPr>
        <p:sp>
          <p:nvSpPr>
            <p:cNvPr id="31" name="Rectangle 30"/>
            <p:cNvSpPr/>
            <p:nvPr/>
          </p:nvSpPr>
          <p:spPr>
            <a:xfrm>
              <a:off x="876301" y="3684275"/>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32" name="TextBox 31"/>
            <p:cNvSpPr txBox="1">
              <a:spLocks noChangeArrowheads="1"/>
            </p:cNvSpPr>
            <p:nvPr/>
          </p:nvSpPr>
          <p:spPr bwMode="auto">
            <a:xfrm>
              <a:off x="876300" y="3695387"/>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33" name="TextBox 32"/>
            <p:cNvSpPr txBox="1">
              <a:spLocks noChangeArrowheads="1"/>
            </p:cNvSpPr>
            <p:nvPr/>
          </p:nvSpPr>
          <p:spPr bwMode="auto">
            <a:xfrm>
              <a:off x="7530417" y="3689035"/>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4" name="TextBox 33"/>
            <p:cNvSpPr txBox="1">
              <a:spLocks noChangeArrowheads="1"/>
            </p:cNvSpPr>
            <p:nvPr/>
          </p:nvSpPr>
          <p:spPr bwMode="auto">
            <a:xfrm>
              <a:off x="6173104" y="3689035"/>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5" name="Straight Connector 34"/>
            <p:cNvCxnSpPr/>
            <p:nvPr/>
          </p:nvCxnSpPr>
          <p:spPr>
            <a:xfrm>
              <a:off x="1030961" y="4171635"/>
              <a:ext cx="76832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896940" y="4201262"/>
              <a:ext cx="5153025" cy="404812"/>
            </a:xfrm>
            <a:prstGeom prst="rect">
              <a:avLst/>
            </a:prstGeom>
            <a:noFill/>
            <a:ln w="9525">
              <a:noFill/>
              <a:miter lim="800000"/>
              <a:headEnd/>
              <a:tailEnd/>
            </a:ln>
          </p:spPr>
          <p:txBody>
            <a:bodyPr/>
            <a:lstStyle/>
            <a:p>
              <a:r>
                <a:rPr lang="en-IN" sz="2600" dirty="0">
                  <a:latin typeface="Calibri" pitchFamily="34" charset="0"/>
                </a:rPr>
                <a:t>Deferred rent revenue</a:t>
              </a:r>
            </a:p>
          </p:txBody>
        </p:sp>
        <p:sp>
          <p:nvSpPr>
            <p:cNvPr id="37" name="TextBox 36"/>
            <p:cNvSpPr txBox="1">
              <a:spLocks noChangeArrowheads="1"/>
            </p:cNvSpPr>
            <p:nvPr/>
          </p:nvSpPr>
          <p:spPr bwMode="auto">
            <a:xfrm>
              <a:off x="5954715" y="4201262"/>
              <a:ext cx="1563687" cy="404812"/>
            </a:xfrm>
            <a:prstGeom prst="rect">
              <a:avLst/>
            </a:prstGeom>
            <a:noFill/>
            <a:ln w="9525">
              <a:noFill/>
              <a:miter lim="800000"/>
              <a:headEnd/>
              <a:tailEnd/>
            </a:ln>
          </p:spPr>
          <p:txBody>
            <a:bodyPr/>
            <a:lstStyle/>
            <a:p>
              <a:pPr algn="r"/>
              <a:r>
                <a:rPr lang="en-IN" sz="2600" dirty="0">
                  <a:latin typeface="Calibri" pitchFamily="34" charset="0"/>
                </a:rPr>
                <a:t>250</a:t>
              </a:r>
            </a:p>
          </p:txBody>
        </p:sp>
        <p:sp>
          <p:nvSpPr>
            <p:cNvPr id="38" name="TextBox 37"/>
            <p:cNvSpPr txBox="1">
              <a:spLocks noChangeArrowheads="1"/>
            </p:cNvSpPr>
            <p:nvPr/>
          </p:nvSpPr>
          <p:spPr bwMode="auto">
            <a:xfrm>
              <a:off x="7234240" y="4606076"/>
              <a:ext cx="1563687" cy="404813"/>
            </a:xfrm>
            <a:prstGeom prst="rect">
              <a:avLst/>
            </a:prstGeom>
            <a:noFill/>
            <a:ln w="9525">
              <a:noFill/>
              <a:miter lim="800000"/>
              <a:headEnd/>
              <a:tailEnd/>
            </a:ln>
          </p:spPr>
          <p:txBody>
            <a:bodyPr/>
            <a:lstStyle/>
            <a:p>
              <a:pPr algn="r"/>
              <a:r>
                <a:rPr lang="en-IN" sz="2600" dirty="0">
                  <a:latin typeface="Calibri" pitchFamily="34" charset="0"/>
                </a:rPr>
                <a:t>250</a:t>
              </a:r>
            </a:p>
          </p:txBody>
        </p:sp>
        <p:sp>
          <p:nvSpPr>
            <p:cNvPr id="39" name="TextBox 38"/>
            <p:cNvSpPr txBox="1">
              <a:spLocks noChangeArrowheads="1"/>
            </p:cNvSpPr>
            <p:nvPr/>
          </p:nvSpPr>
          <p:spPr bwMode="auto">
            <a:xfrm>
              <a:off x="894593" y="4620950"/>
              <a:ext cx="5153025" cy="404812"/>
            </a:xfrm>
            <a:prstGeom prst="rect">
              <a:avLst/>
            </a:prstGeom>
            <a:noFill/>
            <a:ln w="9525">
              <a:noFill/>
              <a:miter lim="800000"/>
              <a:headEnd/>
              <a:tailEnd/>
            </a:ln>
          </p:spPr>
          <p:txBody>
            <a:bodyPr/>
            <a:lstStyle/>
            <a:p>
              <a:pPr lvl="1"/>
              <a:r>
                <a:rPr lang="en-IN" sz="2600" dirty="0">
                  <a:latin typeface="Calibri" pitchFamily="34" charset="0"/>
                </a:rPr>
                <a:t>Rent revenue</a:t>
              </a:r>
            </a:p>
          </p:txBody>
        </p:sp>
      </p:grpSp>
    </p:spTree>
    <p:extLst>
      <p:ext uri="{BB962C8B-B14F-4D97-AF65-F5344CB8AC3E}">
        <p14:creationId xmlns:p14="http://schemas.microsoft.com/office/powerpoint/2010/main" val="683427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a:t>Concept </a:t>
            </a:r>
            <a:r>
              <a:rPr lang="en-US" altLang="en-US" smtClean="0"/>
              <a:t>Check: Deferred Revenue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The Contra Costa Times Company reported a $17,200 liability in its 2018 balance sheet for subscription revenue received in advance</a:t>
            </a:r>
            <a:r>
              <a:rPr lang="en-US" sz="2400" dirty="0" smtClean="0"/>
              <a:t>. During </a:t>
            </a:r>
            <a:r>
              <a:rPr lang="en-US" sz="2400" dirty="0"/>
              <a:t>2019, $68,000 was received from customers for subscriptions and the 2019 income statement reported subscription revenue of $69,700</a:t>
            </a:r>
            <a:r>
              <a:rPr lang="en-US" sz="2400" dirty="0" smtClean="0"/>
              <a:t>. What </a:t>
            </a:r>
            <a:r>
              <a:rPr lang="en-US" sz="2400" dirty="0"/>
              <a:t>is the liability amount for deferred subscription revenue that will appear in the 2019 balance sheet? </a:t>
            </a:r>
          </a:p>
          <a:p>
            <a:pPr marL="457200" indent="-457200">
              <a:buFont typeface="+mj-lt"/>
              <a:buAutoNum type="alphaLcPeriod"/>
            </a:pPr>
            <a:r>
              <a:rPr lang="en-US" sz="2400" dirty="0" smtClean="0"/>
              <a:t>$0 </a:t>
            </a:r>
            <a:endParaRPr lang="en-US" sz="2400" dirty="0"/>
          </a:p>
          <a:p>
            <a:pPr marL="457200" indent="-457200">
              <a:buFont typeface="+mj-lt"/>
              <a:buAutoNum type="alphaLcPeriod"/>
            </a:pPr>
            <a:r>
              <a:rPr lang="en-US" sz="2400" dirty="0" smtClean="0"/>
              <a:t>$17,200 </a:t>
            </a:r>
            <a:endParaRPr lang="en-US" sz="2400" dirty="0"/>
          </a:p>
          <a:p>
            <a:pPr marL="457200" indent="-457200">
              <a:buFont typeface="+mj-lt"/>
              <a:buAutoNum type="alphaLcPeriod"/>
            </a:pPr>
            <a:r>
              <a:rPr lang="en-US" sz="2400" dirty="0" smtClean="0"/>
              <a:t>$18,900 </a:t>
            </a:r>
          </a:p>
          <a:p>
            <a:pPr marL="457200" indent="-457200">
              <a:buFont typeface="+mj-lt"/>
              <a:buAutoNum type="alphaLcPeriod"/>
            </a:pPr>
            <a:r>
              <a:rPr lang="en-US" sz="2400" dirty="0" smtClean="0"/>
              <a:t>$15,500</a:t>
            </a:r>
            <a:endParaRPr lang="en-US" sz="2400" dirty="0"/>
          </a:p>
          <a:p>
            <a:pPr marL="0" indent="0">
              <a:buNone/>
              <a:tabLst>
                <a:tab pos="7772400" algn="dec"/>
              </a:tabLst>
              <a:defRPr/>
            </a:pPr>
            <a:endParaRPr lang="en-US" sz="2000" dirty="0" smtClean="0"/>
          </a:p>
          <a:p>
            <a:pPr marL="0" indent="0">
              <a:buNone/>
              <a:tabLst>
                <a:tab pos="7772400" algn="dec"/>
              </a:tabLst>
              <a:defRPr/>
            </a:pPr>
            <a:endParaRPr lang="en-US" sz="1800" dirty="0"/>
          </a:p>
        </p:txBody>
      </p:sp>
      <p:sp>
        <p:nvSpPr>
          <p:cNvPr id="2" name="Oval 1"/>
          <p:cNvSpPr/>
          <p:nvPr/>
        </p:nvSpPr>
        <p:spPr bwMode="auto">
          <a:xfrm flipV="1">
            <a:off x="761999" y="5438464"/>
            <a:ext cx="381000" cy="34500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3045640" y="3999912"/>
            <a:ext cx="5441429" cy="1938992"/>
          </a:xfrm>
          <a:prstGeom prst="rect">
            <a:avLst/>
          </a:prstGeom>
          <a:solidFill>
            <a:srgbClr val="FDEADA"/>
          </a:solidFill>
          <a:ln w="6350">
            <a:solidFill>
              <a:schemeClr val="tx1"/>
            </a:solidFill>
          </a:ln>
        </p:spPr>
        <p:txBody>
          <a:bodyPr wrap="square" rtlCol="0">
            <a:spAutoFit/>
          </a:bodyPr>
          <a:lstStyle/>
          <a:p>
            <a:r>
              <a:rPr lang="en-US" dirty="0" smtClean="0">
                <a:solidFill>
                  <a:prstClr val="black"/>
                </a:solidFill>
              </a:rPr>
              <a:t>Th</a:t>
            </a:r>
            <a:r>
              <a:rPr lang="en-US" sz="2000" dirty="0" smtClean="0">
                <a:solidFill>
                  <a:prstClr val="black"/>
                </a:solidFill>
              </a:rPr>
              <a:t>e correct answer is </a:t>
            </a:r>
            <a:r>
              <a:rPr lang="en-US" sz="2000" i="1" dirty="0" smtClean="0">
                <a:solidFill>
                  <a:prstClr val="black"/>
                </a:solidFill>
              </a:rPr>
              <a:t>d</a:t>
            </a:r>
            <a:r>
              <a:rPr lang="en-US" sz="2000" dirty="0" smtClean="0">
                <a:solidFill>
                  <a:prstClr val="black"/>
                </a:solidFill>
              </a:rPr>
              <a:t>:</a:t>
            </a:r>
          </a:p>
          <a:p>
            <a:endParaRPr lang="en-US" sz="2000" dirty="0">
              <a:solidFill>
                <a:prstClr val="black"/>
              </a:solidFill>
            </a:endParaRPr>
          </a:p>
          <a:p>
            <a:pPr>
              <a:tabLst>
                <a:tab pos="1371600" algn="dec"/>
              </a:tabLst>
            </a:pPr>
            <a:r>
              <a:rPr lang="en-US" sz="2000" dirty="0">
                <a:solidFill>
                  <a:prstClr val="black"/>
                </a:solidFill>
              </a:rPr>
              <a:t>	$17,200 beginning balance</a:t>
            </a:r>
          </a:p>
          <a:p>
            <a:pPr>
              <a:tabLst>
                <a:tab pos="1371600" algn="dec"/>
              </a:tabLst>
            </a:pPr>
            <a:r>
              <a:rPr lang="en-US" sz="2000" dirty="0">
                <a:solidFill>
                  <a:prstClr val="black"/>
                </a:solidFill>
              </a:rPr>
              <a:t>	68,000 additional receipts</a:t>
            </a:r>
          </a:p>
          <a:p>
            <a:pPr>
              <a:tabLst>
                <a:tab pos="1371600" algn="dec"/>
              </a:tabLst>
            </a:pPr>
            <a:r>
              <a:rPr lang="en-US" sz="2000" dirty="0">
                <a:solidFill>
                  <a:prstClr val="black"/>
                </a:solidFill>
              </a:rPr>
              <a:t>	</a:t>
            </a:r>
            <a:r>
              <a:rPr lang="en-US" sz="2000" u="sng" dirty="0">
                <a:solidFill>
                  <a:prstClr val="black"/>
                </a:solidFill>
              </a:rPr>
              <a:t>(69,700) </a:t>
            </a:r>
            <a:r>
              <a:rPr lang="en-US" sz="2000" dirty="0">
                <a:solidFill>
                  <a:prstClr val="black"/>
                </a:solidFill>
              </a:rPr>
              <a:t>subscription revenue recognized</a:t>
            </a:r>
          </a:p>
          <a:p>
            <a:pPr>
              <a:tabLst>
                <a:tab pos="1371600" algn="dec"/>
              </a:tabLst>
            </a:pPr>
            <a:r>
              <a:rPr lang="en-US" sz="2000" b="1" dirty="0">
                <a:solidFill>
                  <a:prstClr val="black"/>
                </a:solidFill>
              </a:rPr>
              <a:t>	</a:t>
            </a:r>
            <a:r>
              <a:rPr lang="en-US" sz="2000" b="1" dirty="0">
                <a:solidFill>
                  <a:srgbClr val="C00000"/>
                </a:solidFill>
              </a:rPr>
              <a:t>$</a:t>
            </a:r>
            <a:r>
              <a:rPr lang="en-US" sz="2000" b="1" dirty="0" smtClean="0">
                <a:solidFill>
                  <a:srgbClr val="C00000"/>
                </a:solidFill>
              </a:rPr>
              <a:t>15,500</a:t>
            </a:r>
            <a:endParaRPr lang="en-US" sz="2000" b="1" dirty="0">
              <a:solidFill>
                <a:srgbClr val="C00000"/>
              </a:solidFill>
            </a:endParaRP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a:t>
            </a:r>
            <a:r>
              <a:rPr lang="en-IN" dirty="0" smtClean="0"/>
              <a:t>-5</a:t>
            </a:r>
            <a:endParaRPr lang="en-IN" dirty="0"/>
          </a:p>
        </p:txBody>
      </p:sp>
    </p:spTree>
    <p:extLst>
      <p:ext uri="{BB962C8B-B14F-4D97-AF65-F5344CB8AC3E}">
        <p14:creationId xmlns:p14="http://schemas.microsoft.com/office/powerpoint/2010/main" val="311925917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49270"/>
            <a:ext cx="7886700" cy="4637086"/>
          </a:xfrm>
        </p:spPr>
        <p:txBody>
          <a:bodyPr>
            <a:normAutofit/>
          </a:bodyPr>
          <a:lstStyle/>
          <a:p>
            <a:pPr marL="0" indent="0">
              <a:buNone/>
            </a:pPr>
            <a:r>
              <a:rPr lang="en-US" sz="2400" b="1" dirty="0">
                <a:solidFill>
                  <a:srgbClr val="C00000"/>
                </a:solidFill>
              </a:rPr>
              <a:t>Example:</a:t>
            </a:r>
          </a:p>
          <a:p>
            <a:pPr marL="0" indent="0">
              <a:buNone/>
            </a:pPr>
            <a:r>
              <a:rPr lang="en-US" sz="2200" dirty="0"/>
              <a:t>On July 1, 2018, Dress Right paid $24,000 in cash for one year’s rent on its building. The company could have debited rent expense, and the adjusting entry records the prepaid rent as of the end of July.</a:t>
            </a:r>
          </a:p>
        </p:txBody>
      </p:sp>
      <p:sp>
        <p:nvSpPr>
          <p:cNvPr id="2" name="Title 1"/>
          <p:cNvSpPr>
            <a:spLocks noGrp="1"/>
          </p:cNvSpPr>
          <p:nvPr>
            <p:ph type="title"/>
          </p:nvPr>
        </p:nvSpPr>
        <p:spPr>
          <a:xfrm>
            <a:off x="628650" y="365126"/>
            <a:ext cx="7886700" cy="1226265"/>
          </a:xfrm>
        </p:spPr>
        <p:txBody>
          <a:bodyPr>
            <a:normAutofit/>
          </a:bodyPr>
          <a:lstStyle/>
          <a:p>
            <a:r>
              <a:rPr lang="en-US" dirty="0"/>
              <a:t>Alternative Approach to Record Prepaid Expenses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9" name="Rectangle 58"/>
          <p:cNvSpPr/>
          <p:nvPr/>
        </p:nvSpPr>
        <p:spPr>
          <a:xfrm>
            <a:off x="2921213" y="5657481"/>
            <a:ext cx="1293299" cy="2948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C00000"/>
                </a:solidFill>
              </a:rPr>
              <a:t>22,000</a:t>
            </a:r>
          </a:p>
        </p:txBody>
      </p:sp>
      <p:grpSp>
        <p:nvGrpSpPr>
          <p:cNvPr id="6" name="Group 5"/>
          <p:cNvGrpSpPr/>
          <p:nvPr/>
        </p:nvGrpSpPr>
        <p:grpSpPr>
          <a:xfrm>
            <a:off x="760452" y="4916955"/>
            <a:ext cx="4273139" cy="1409505"/>
            <a:chOff x="872823" y="5373680"/>
            <a:chExt cx="4273139" cy="1409505"/>
          </a:xfrm>
        </p:grpSpPr>
        <p:sp>
          <p:nvSpPr>
            <p:cNvPr id="44" name="Rectangle 43"/>
            <p:cNvSpPr/>
            <p:nvPr/>
          </p:nvSpPr>
          <p:spPr>
            <a:xfrm>
              <a:off x="1711976" y="537368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Rent Expense</a:t>
              </a:r>
            </a:p>
          </p:txBody>
        </p:sp>
        <p:cxnSp>
          <p:nvCxnSpPr>
            <p:cNvPr id="45" name="Straight Connector 44"/>
            <p:cNvCxnSpPr/>
            <p:nvPr/>
          </p:nvCxnSpPr>
          <p:spPr>
            <a:xfrm flipH="1">
              <a:off x="3233396" y="5755222"/>
              <a:ext cx="0" cy="10058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872823" y="5736404"/>
              <a:ext cx="1538243"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57" name="Rectangle 56"/>
            <p:cNvSpPr/>
            <p:nvPr/>
          </p:nvSpPr>
          <p:spPr>
            <a:xfrm>
              <a:off x="2669081" y="5806197"/>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sp>
          <p:nvSpPr>
            <p:cNvPr id="58" name="Rectangle 57"/>
            <p:cNvSpPr/>
            <p:nvPr/>
          </p:nvSpPr>
          <p:spPr>
            <a:xfrm>
              <a:off x="2098949" y="6110738"/>
              <a:ext cx="1116792"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24,000</a:t>
              </a:r>
            </a:p>
          </p:txBody>
        </p:sp>
        <p:cxnSp>
          <p:nvCxnSpPr>
            <p:cNvPr id="60" name="Straight Connector 59"/>
            <p:cNvCxnSpPr/>
            <p:nvPr/>
          </p:nvCxnSpPr>
          <p:spPr>
            <a:xfrm>
              <a:off x="1326455" y="6423208"/>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872823" y="6406291"/>
              <a:ext cx="1538243" cy="3768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62" name="Rectangle 61"/>
            <p:cNvSpPr/>
            <p:nvPr/>
          </p:nvSpPr>
          <p:spPr>
            <a:xfrm>
              <a:off x="2247297" y="6443044"/>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2,000</a:t>
              </a:r>
            </a:p>
          </p:txBody>
        </p:sp>
        <p:cxnSp>
          <p:nvCxnSpPr>
            <p:cNvPr id="63" name="Straight Connector 62"/>
            <p:cNvCxnSpPr/>
            <p:nvPr/>
          </p:nvCxnSpPr>
          <p:spPr>
            <a:xfrm>
              <a:off x="1326455" y="575522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 name="Rectangle 33"/>
          <p:cNvSpPr/>
          <p:nvPr/>
        </p:nvSpPr>
        <p:spPr>
          <a:xfrm>
            <a:off x="6186762" y="5602262"/>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C00000"/>
                </a:solidFill>
              </a:rPr>
              <a:t>22,000</a:t>
            </a:r>
          </a:p>
        </p:txBody>
      </p:sp>
      <p:sp>
        <p:nvSpPr>
          <p:cNvPr id="35" name="Rectangle 34"/>
          <p:cNvSpPr/>
          <p:nvPr/>
        </p:nvSpPr>
        <p:spPr>
          <a:xfrm>
            <a:off x="8045064" y="6089956"/>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chemeClr val="tx1"/>
              </a:solidFill>
            </a:endParaRPr>
          </a:p>
        </p:txBody>
      </p:sp>
      <p:grpSp>
        <p:nvGrpSpPr>
          <p:cNvPr id="7" name="Group 6"/>
          <p:cNvGrpSpPr/>
          <p:nvPr/>
        </p:nvGrpSpPr>
        <p:grpSpPr>
          <a:xfrm>
            <a:off x="5184411" y="4891918"/>
            <a:ext cx="3892188" cy="1430287"/>
            <a:chOff x="5129476" y="5373680"/>
            <a:chExt cx="3892188" cy="1430287"/>
          </a:xfrm>
        </p:grpSpPr>
        <p:sp>
          <p:nvSpPr>
            <p:cNvPr id="30" name="Rectangle 29"/>
            <p:cNvSpPr/>
            <p:nvPr/>
          </p:nvSpPr>
          <p:spPr>
            <a:xfrm>
              <a:off x="5602192" y="537368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Prepaid Rent</a:t>
              </a:r>
            </a:p>
          </p:txBody>
        </p:sp>
        <p:cxnSp>
          <p:nvCxnSpPr>
            <p:cNvPr id="31" name="Straight Connector 30"/>
            <p:cNvCxnSpPr/>
            <p:nvPr/>
          </p:nvCxnSpPr>
          <p:spPr>
            <a:xfrm flipH="1">
              <a:off x="7109098" y="5734440"/>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5129476" y="5715622"/>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33" name="Rectangle 32"/>
            <p:cNvSpPr/>
            <p:nvPr/>
          </p:nvSpPr>
          <p:spPr>
            <a:xfrm>
              <a:off x="6544783" y="5785415"/>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36" name="Straight Connector 35"/>
            <p:cNvCxnSpPr/>
            <p:nvPr/>
          </p:nvCxnSpPr>
          <p:spPr>
            <a:xfrm>
              <a:off x="5202157" y="6443990"/>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5129476" y="6427073"/>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38" name="Rectangle 37"/>
            <p:cNvSpPr/>
            <p:nvPr/>
          </p:nvSpPr>
          <p:spPr>
            <a:xfrm>
              <a:off x="6122999" y="6463826"/>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22,000</a:t>
              </a:r>
            </a:p>
          </p:txBody>
        </p:sp>
        <p:cxnSp>
          <p:nvCxnSpPr>
            <p:cNvPr id="39" name="Straight Connector 38"/>
            <p:cNvCxnSpPr/>
            <p:nvPr/>
          </p:nvCxnSpPr>
          <p:spPr>
            <a:xfrm>
              <a:off x="5202157" y="575522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9" name="Table 8"/>
          <p:cNvGraphicFramePr>
            <a:graphicFrameLocks noGrp="1"/>
          </p:cNvGraphicFramePr>
          <p:nvPr>
            <p:extLst>
              <p:ext uri="{D42A27DB-BD31-4B8C-83A1-F6EECF244321}">
                <p14:modId xmlns:p14="http://schemas.microsoft.com/office/powerpoint/2010/main" val="2927132158"/>
              </p:ext>
            </p:extLst>
          </p:nvPr>
        </p:nvGraphicFramePr>
        <p:xfrm>
          <a:off x="2246868" y="3022918"/>
          <a:ext cx="5677932" cy="1798320"/>
        </p:xfrm>
        <a:graphic>
          <a:graphicData uri="http://schemas.openxmlformats.org/drawingml/2006/table">
            <a:tbl>
              <a:tblPr firstRow="1" bandRow="1">
                <a:tableStyleId>{5C22544A-7EE6-4342-B048-85BDC9FD1C3A}</a:tableStyleId>
              </a:tblPr>
              <a:tblGrid>
                <a:gridCol w="970072">
                  <a:extLst>
                    <a:ext uri="{9D8B030D-6E8A-4147-A177-3AD203B41FA5}">
                      <a16:colId xmlns="" xmlns:a16="http://schemas.microsoft.com/office/drawing/2014/main" val="20000"/>
                    </a:ext>
                  </a:extLst>
                </a:gridCol>
                <a:gridCol w="2773300">
                  <a:extLst>
                    <a:ext uri="{9D8B030D-6E8A-4147-A177-3AD203B41FA5}">
                      <a16:colId xmlns="" xmlns:a16="http://schemas.microsoft.com/office/drawing/2014/main" val="20001"/>
                    </a:ext>
                  </a:extLst>
                </a:gridCol>
                <a:gridCol w="1017433">
                  <a:extLst>
                    <a:ext uri="{9D8B030D-6E8A-4147-A177-3AD203B41FA5}">
                      <a16:colId xmlns="" xmlns:a16="http://schemas.microsoft.com/office/drawing/2014/main" val="20002"/>
                    </a:ext>
                  </a:extLst>
                </a:gridCol>
                <a:gridCol w="917127">
                  <a:extLst>
                    <a:ext uri="{9D8B030D-6E8A-4147-A177-3AD203B41FA5}">
                      <a16:colId xmlns="" xmlns:a16="http://schemas.microsoft.com/office/drawing/2014/main" val="20003"/>
                    </a:ext>
                  </a:extLst>
                </a:gridCol>
              </a:tblGrid>
              <a:tr h="378515">
                <a:tc>
                  <a:txBody>
                    <a:bodyPr/>
                    <a:lstStyle/>
                    <a:p>
                      <a:endParaRPr lang="en-US" sz="2000" dirty="0"/>
                    </a:p>
                  </a:txBody>
                  <a:tcPr>
                    <a:lnL w="12700" cap="flat" cmpd="sng" algn="ctr">
                      <a:solidFill>
                        <a:srgbClr val="0072A2"/>
                      </a:solidFill>
                      <a:prstDash val="solid"/>
                      <a:round/>
                      <a:headEnd type="none" w="med" len="med"/>
                      <a:tailEnd type="none" w="med" len="med"/>
                    </a:lnL>
                    <a:lnR w="12700" cmpd="sng">
                      <a:noFill/>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b="1" dirty="0">
                          <a:solidFill>
                            <a:schemeClr val="tx2"/>
                          </a:solidFill>
                        </a:rPr>
                        <a:t>Journal Entry</a:t>
                      </a: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b="1" dirty="0">
                          <a:solidFill>
                            <a:schemeClr val="tx2"/>
                          </a:solidFill>
                        </a:rPr>
                        <a:t>Debit</a:t>
                      </a: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b="1" dirty="0">
                          <a:solidFill>
                            <a:schemeClr val="tx2"/>
                          </a:solidFill>
                        </a:rPr>
                        <a:t>Credit</a:t>
                      </a:r>
                    </a:p>
                  </a:txBody>
                  <a:tcPr>
                    <a:lnL w="12700" cmpd="sng">
                      <a:noFill/>
                    </a:lnL>
                    <a:lnR w="12700" cap="flat" cmpd="sng" algn="ctr">
                      <a:solidFill>
                        <a:srgbClr val="0072A2"/>
                      </a:solidFill>
                      <a:prstDash val="solid"/>
                      <a:round/>
                      <a:headEnd type="none" w="med" len="med"/>
                      <a:tailEnd type="none" w="med" len="med"/>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extLst>
                  <a:ext uri="{0D108BD9-81ED-4DB2-BD59-A6C34878D82A}">
                    <a16:rowId xmlns="" xmlns:a16="http://schemas.microsoft.com/office/drawing/2014/main" val="10000"/>
                  </a:ext>
                </a:extLst>
              </a:tr>
              <a:tr h="378515">
                <a:tc>
                  <a:txBody>
                    <a:bodyPr/>
                    <a:lstStyle/>
                    <a:p>
                      <a:r>
                        <a:rPr lang="en-US" sz="2000" dirty="0">
                          <a:solidFill>
                            <a:srgbClr val="000000"/>
                          </a:solidFill>
                        </a:rPr>
                        <a:t>July 1</a:t>
                      </a:r>
                    </a:p>
                  </a:txBody>
                  <a:tcPr>
                    <a:lnL w="12700" cap="flat" cmpd="sng" algn="ctr">
                      <a:solidFill>
                        <a:srgbClr val="0072A2"/>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dirty="0"/>
                        <a:t>Rent</a:t>
                      </a:r>
                      <a:r>
                        <a:rPr lang="en-US" sz="2000" baseline="0" dirty="0"/>
                        <a:t> expense</a:t>
                      </a:r>
                    </a:p>
                    <a:p>
                      <a:r>
                        <a:rPr lang="en-US" sz="2000" baseline="0" dirty="0"/>
                        <a:t>    Cash</a:t>
                      </a:r>
                      <a:endParaRPr lang="en-US" sz="2000" dirty="0"/>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dirty="0"/>
                        <a:t>24,000</a:t>
                      </a:r>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endParaRPr lang="en-US" sz="2000" dirty="0"/>
                    </a:p>
                    <a:p>
                      <a:r>
                        <a:rPr lang="en-US" sz="2000" dirty="0"/>
                        <a:t>24,000</a:t>
                      </a:r>
                    </a:p>
                  </a:txBody>
                  <a:tcPr>
                    <a:lnL w="12700" cmpd="sng">
                      <a:noFill/>
                    </a:lnL>
                    <a:lnR w="12700" cap="flat" cmpd="sng" algn="ctr">
                      <a:solidFill>
                        <a:srgbClr val="0072A2"/>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DECFF"/>
                    </a:solidFill>
                  </a:tcPr>
                </a:tc>
                <a:extLst>
                  <a:ext uri="{0D108BD9-81ED-4DB2-BD59-A6C34878D82A}">
                    <a16:rowId xmlns="" xmlns:a16="http://schemas.microsoft.com/office/drawing/2014/main" val="10001"/>
                  </a:ext>
                </a:extLst>
              </a:tr>
              <a:tr h="402557">
                <a:tc>
                  <a:txBody>
                    <a:bodyPr/>
                    <a:lstStyle/>
                    <a:p>
                      <a:r>
                        <a:rPr lang="en-US" sz="2000" dirty="0">
                          <a:solidFill>
                            <a:srgbClr val="000000"/>
                          </a:solidFill>
                        </a:rPr>
                        <a:t>July 31</a:t>
                      </a:r>
                    </a:p>
                  </a:txBody>
                  <a:tcPr>
                    <a:lnL w="12700" cap="flat" cmpd="sng" algn="ctr">
                      <a:solidFill>
                        <a:srgbClr val="0072A2"/>
                      </a:solidFill>
                      <a:prstDash val="solid"/>
                      <a:round/>
                      <a:headEnd type="none" w="med" len="med"/>
                      <a:tailEnd type="none" w="med" len="med"/>
                    </a:lnL>
                    <a:lnR w="12700" cmpd="sng">
                      <a:noFill/>
                    </a:lnR>
                    <a:lnT w="12700" cap="flat" cmpd="sng" algn="ctr">
                      <a:solidFill>
                        <a:srgbClr val="0072A2"/>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CCCFF"/>
                    </a:solidFill>
                  </a:tcPr>
                </a:tc>
                <a:tc>
                  <a:txBody>
                    <a:bodyPr/>
                    <a:lstStyle/>
                    <a:p>
                      <a:r>
                        <a:rPr lang="en-US" sz="2000" dirty="0"/>
                        <a:t>Prepaid rent</a:t>
                      </a:r>
                    </a:p>
                    <a:p>
                      <a:r>
                        <a:rPr lang="en-US" sz="2000" dirty="0"/>
                        <a:t>    Rent expense</a:t>
                      </a: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CCCFF"/>
                    </a:solidFill>
                  </a:tcPr>
                </a:tc>
                <a:tc>
                  <a:txBody>
                    <a:bodyPr/>
                    <a:lstStyle/>
                    <a:p>
                      <a:r>
                        <a:rPr lang="en-US" sz="2000" dirty="0"/>
                        <a:t>22,000</a:t>
                      </a: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CCCFF"/>
                    </a:solidFill>
                  </a:tcPr>
                </a:tc>
                <a:tc>
                  <a:txBody>
                    <a:bodyPr/>
                    <a:lstStyle/>
                    <a:p>
                      <a:endParaRPr lang="en-US" sz="2000" dirty="0"/>
                    </a:p>
                    <a:p>
                      <a:r>
                        <a:rPr lang="en-US" sz="2000" dirty="0"/>
                        <a:t>22,000</a:t>
                      </a:r>
                    </a:p>
                  </a:txBody>
                  <a:tcPr>
                    <a:lnL w="12700" cmpd="sng">
                      <a:noFill/>
                    </a:lnL>
                    <a:lnR w="12700" cap="flat" cmpd="sng" algn="ctr">
                      <a:solidFill>
                        <a:srgbClr val="0072A2"/>
                      </a:solidFill>
                      <a:prstDash val="solid"/>
                      <a:round/>
                      <a:headEnd type="none" w="med" len="med"/>
                      <a:tailEnd type="none" w="med" len="med"/>
                    </a:lnR>
                    <a:lnT w="12700" cap="flat" cmpd="sng" algn="ctr">
                      <a:solidFill>
                        <a:srgbClr val="0072A2"/>
                      </a:solidFill>
                      <a:prstDash val="solid"/>
                      <a:round/>
                      <a:headEnd type="none" w="med" len="med"/>
                      <a:tailEnd type="none" w="med" len="med"/>
                    </a:lnT>
                    <a:lnB w="12700" cap="flat" cmpd="sng" algn="ctr">
                      <a:solidFill>
                        <a:srgbClr val="0072A2"/>
                      </a:solidFill>
                      <a:prstDash val="solid"/>
                      <a:round/>
                      <a:headEnd type="none" w="med" len="med"/>
                      <a:tailEnd type="none" w="med" len="med"/>
                    </a:lnB>
                    <a:lnTlToBr w="12700" cmpd="sng">
                      <a:noFill/>
                      <a:prstDash val="solid"/>
                    </a:lnTlToBr>
                    <a:lnBlToTr w="12700" cmpd="sng">
                      <a:noFill/>
                      <a:prstDash val="solid"/>
                    </a:lnBlToTr>
                    <a:solidFill>
                      <a:srgbClr val="CCCCFF"/>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876696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3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03414"/>
            <a:ext cx="7886700" cy="4637086"/>
          </a:xfrm>
        </p:spPr>
        <p:txBody>
          <a:bodyPr>
            <a:normAutofit/>
          </a:bodyPr>
          <a:lstStyle/>
          <a:p>
            <a:pPr marL="0" indent="0">
              <a:buNone/>
            </a:pPr>
            <a:r>
              <a:rPr lang="en-US" sz="2200" b="1" dirty="0" smtClean="0">
                <a:solidFill>
                  <a:srgbClr val="C00000"/>
                </a:solidFill>
              </a:rPr>
              <a:t>Example:</a:t>
            </a:r>
          </a:p>
          <a:p>
            <a:pPr marL="0" indent="0">
              <a:spcBef>
                <a:spcPts val="400"/>
              </a:spcBef>
              <a:buNone/>
            </a:pPr>
            <a:r>
              <a:rPr lang="en-US" sz="2200" dirty="0" smtClean="0"/>
              <a:t>Dress </a:t>
            </a:r>
            <a:r>
              <a:rPr lang="en-US" sz="2200" dirty="0"/>
              <a:t>Right Clothing Corporation subleased a portion of its building for $500 per month. On July 16, the jewelry store paid Dress Right $1,000 in advance for the first two months’ </a:t>
            </a:r>
            <a:r>
              <a:rPr lang="en-US" sz="2200" dirty="0" smtClean="0"/>
              <a:t>rent.</a:t>
            </a:r>
            <a:endParaRPr lang="en-US" sz="2200" dirty="0"/>
          </a:p>
        </p:txBody>
      </p:sp>
      <p:sp>
        <p:nvSpPr>
          <p:cNvPr id="2" name="Title 1"/>
          <p:cNvSpPr>
            <a:spLocks noGrp="1"/>
          </p:cNvSpPr>
          <p:nvPr>
            <p:ph type="title"/>
          </p:nvPr>
        </p:nvSpPr>
        <p:spPr>
          <a:xfrm>
            <a:off x="628650" y="365127"/>
            <a:ext cx="7886700" cy="989522"/>
          </a:xfrm>
        </p:spPr>
        <p:txBody>
          <a:bodyPr>
            <a:normAutofit/>
          </a:bodyPr>
          <a:lstStyle/>
          <a:p>
            <a:r>
              <a:rPr lang="en-US" dirty="0"/>
              <a:t>Alternative Approach to Deferred Revenues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1" name="Rectangle 50"/>
          <p:cNvSpPr/>
          <p:nvPr/>
        </p:nvSpPr>
        <p:spPr>
          <a:xfrm>
            <a:off x="6816247" y="5812817"/>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C00000"/>
                </a:solidFill>
              </a:rPr>
              <a:t>750</a:t>
            </a:r>
          </a:p>
        </p:txBody>
      </p:sp>
      <p:grpSp>
        <p:nvGrpSpPr>
          <p:cNvPr id="8" name="Group 7"/>
          <p:cNvGrpSpPr/>
          <p:nvPr/>
        </p:nvGrpSpPr>
        <p:grpSpPr>
          <a:xfrm>
            <a:off x="5024565" y="5087282"/>
            <a:ext cx="3921105" cy="1451069"/>
            <a:chOff x="5056683" y="5373102"/>
            <a:chExt cx="3921105" cy="1451069"/>
          </a:xfrm>
        </p:grpSpPr>
        <p:sp>
          <p:nvSpPr>
            <p:cNvPr id="39" name="Rectangle 38"/>
            <p:cNvSpPr/>
            <p:nvPr/>
          </p:nvSpPr>
          <p:spPr>
            <a:xfrm>
              <a:off x="5456718" y="5373102"/>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Deferred Rent Revenue</a:t>
              </a:r>
            </a:p>
          </p:txBody>
        </p:sp>
        <p:cxnSp>
          <p:nvCxnSpPr>
            <p:cNvPr id="40" name="Straight Connector 39"/>
            <p:cNvCxnSpPr/>
            <p:nvPr/>
          </p:nvCxnSpPr>
          <p:spPr>
            <a:xfrm flipH="1">
              <a:off x="6963624" y="5754644"/>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7882842" y="5735826"/>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42" name="Rectangle 41"/>
            <p:cNvSpPr/>
            <p:nvPr/>
          </p:nvSpPr>
          <p:spPr>
            <a:xfrm>
              <a:off x="7270149" y="5805619"/>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68" name="Straight Connector 67"/>
            <p:cNvCxnSpPr/>
            <p:nvPr/>
          </p:nvCxnSpPr>
          <p:spPr>
            <a:xfrm>
              <a:off x="5056683" y="6464194"/>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7882842" y="6447277"/>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71" name="Rectangle 70"/>
            <p:cNvSpPr/>
            <p:nvPr/>
          </p:nvSpPr>
          <p:spPr>
            <a:xfrm>
              <a:off x="6848365" y="6484030"/>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750</a:t>
              </a:r>
            </a:p>
          </p:txBody>
        </p:sp>
        <p:cxnSp>
          <p:nvCxnSpPr>
            <p:cNvPr id="72" name="Straight Connector 71"/>
            <p:cNvCxnSpPr/>
            <p:nvPr/>
          </p:nvCxnSpPr>
          <p:spPr>
            <a:xfrm>
              <a:off x="5056683" y="5754644"/>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8" name="Rectangle 77"/>
          <p:cNvSpPr/>
          <p:nvPr/>
        </p:nvSpPr>
        <p:spPr>
          <a:xfrm>
            <a:off x="1701104" y="5812817"/>
            <a:ext cx="976600"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rgbClr val="C00000"/>
                </a:solidFill>
              </a:rPr>
              <a:t>750</a:t>
            </a:r>
          </a:p>
        </p:txBody>
      </p:sp>
      <p:grpSp>
        <p:nvGrpSpPr>
          <p:cNvPr id="7" name="Group 6"/>
          <p:cNvGrpSpPr/>
          <p:nvPr/>
        </p:nvGrpSpPr>
        <p:grpSpPr>
          <a:xfrm>
            <a:off x="841667" y="5065841"/>
            <a:ext cx="3921105" cy="1451069"/>
            <a:chOff x="827687" y="5373102"/>
            <a:chExt cx="3921105" cy="1451069"/>
          </a:xfrm>
        </p:grpSpPr>
        <p:sp>
          <p:nvSpPr>
            <p:cNvPr id="76" name="Rectangle 75"/>
            <p:cNvSpPr/>
            <p:nvPr/>
          </p:nvSpPr>
          <p:spPr>
            <a:xfrm>
              <a:off x="3054233" y="5805619"/>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grpSp>
          <p:nvGrpSpPr>
            <p:cNvPr id="6" name="Group 5"/>
            <p:cNvGrpSpPr/>
            <p:nvPr/>
          </p:nvGrpSpPr>
          <p:grpSpPr>
            <a:xfrm>
              <a:off x="827687" y="5373102"/>
              <a:ext cx="3921105" cy="1451069"/>
              <a:chOff x="827687" y="5373102"/>
              <a:chExt cx="3921105" cy="1451069"/>
            </a:xfrm>
          </p:grpSpPr>
          <p:sp>
            <p:nvSpPr>
              <p:cNvPr id="73" name="Rectangle 72"/>
              <p:cNvSpPr/>
              <p:nvPr/>
            </p:nvSpPr>
            <p:spPr>
              <a:xfrm>
                <a:off x="1213208" y="5373102"/>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Rent Revenue</a:t>
                </a:r>
              </a:p>
            </p:txBody>
          </p:sp>
          <p:cxnSp>
            <p:nvCxnSpPr>
              <p:cNvPr id="74" name="Straight Connector 73"/>
              <p:cNvCxnSpPr/>
              <p:nvPr/>
            </p:nvCxnSpPr>
            <p:spPr>
              <a:xfrm flipH="1">
                <a:off x="2734628" y="5754644"/>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3653846" y="5735826"/>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77" name="Rectangle 76"/>
              <p:cNvSpPr/>
              <p:nvPr/>
            </p:nvSpPr>
            <p:spPr>
              <a:xfrm>
                <a:off x="2632449" y="6110160"/>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1,000</a:t>
                </a:r>
              </a:p>
            </p:txBody>
          </p:sp>
          <p:cxnSp>
            <p:nvCxnSpPr>
              <p:cNvPr id="79" name="Straight Connector 78"/>
              <p:cNvCxnSpPr/>
              <p:nvPr/>
            </p:nvCxnSpPr>
            <p:spPr>
              <a:xfrm>
                <a:off x="827687" y="6464194"/>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3653846" y="6447277"/>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81" name="Rectangle 80"/>
              <p:cNvSpPr/>
              <p:nvPr/>
            </p:nvSpPr>
            <p:spPr>
              <a:xfrm>
                <a:off x="2632449" y="6484030"/>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250</a:t>
                </a:r>
              </a:p>
            </p:txBody>
          </p:sp>
          <p:cxnSp>
            <p:nvCxnSpPr>
              <p:cNvPr id="82" name="Straight Connector 81"/>
              <p:cNvCxnSpPr/>
              <p:nvPr/>
            </p:nvCxnSpPr>
            <p:spPr>
              <a:xfrm>
                <a:off x="827687" y="5754644"/>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aphicFrame>
        <p:nvGraphicFramePr>
          <p:cNvPr id="28" name="Table 27"/>
          <p:cNvGraphicFramePr>
            <a:graphicFrameLocks noGrp="1"/>
          </p:cNvGraphicFramePr>
          <p:nvPr>
            <p:extLst>
              <p:ext uri="{D42A27DB-BD31-4B8C-83A1-F6EECF244321}">
                <p14:modId xmlns:p14="http://schemas.microsoft.com/office/powerpoint/2010/main" val="3639457759"/>
              </p:ext>
            </p:extLst>
          </p:nvPr>
        </p:nvGraphicFramePr>
        <p:xfrm>
          <a:off x="841667" y="2901140"/>
          <a:ext cx="7548271" cy="2131622"/>
        </p:xfrm>
        <a:graphic>
          <a:graphicData uri="http://schemas.openxmlformats.org/drawingml/2006/table">
            <a:tbl>
              <a:tblPr firstRow="1" bandRow="1">
                <a:tableStyleId>{5C22544A-7EE6-4342-B048-85BDC9FD1C3A}</a:tableStyleId>
              </a:tblPr>
              <a:tblGrid>
                <a:gridCol w="1327266">
                  <a:extLst>
                    <a:ext uri="{9D8B030D-6E8A-4147-A177-3AD203B41FA5}">
                      <a16:colId xmlns="" xmlns:a16="http://schemas.microsoft.com/office/drawing/2014/main" val="20000"/>
                    </a:ext>
                  </a:extLst>
                </a:gridCol>
                <a:gridCol w="3794472">
                  <a:extLst>
                    <a:ext uri="{9D8B030D-6E8A-4147-A177-3AD203B41FA5}">
                      <a16:colId xmlns="" xmlns:a16="http://schemas.microsoft.com/office/drawing/2014/main" val="20001"/>
                    </a:ext>
                  </a:extLst>
                </a:gridCol>
                <a:gridCol w="1290817">
                  <a:extLst>
                    <a:ext uri="{9D8B030D-6E8A-4147-A177-3AD203B41FA5}">
                      <a16:colId xmlns="" xmlns:a16="http://schemas.microsoft.com/office/drawing/2014/main" val="20002"/>
                    </a:ext>
                  </a:extLst>
                </a:gridCol>
                <a:gridCol w="1135716">
                  <a:extLst>
                    <a:ext uri="{9D8B030D-6E8A-4147-A177-3AD203B41FA5}">
                      <a16:colId xmlns="" xmlns:a16="http://schemas.microsoft.com/office/drawing/2014/main" val="20003"/>
                    </a:ext>
                  </a:extLst>
                </a:gridCol>
              </a:tblGrid>
              <a:tr h="486444">
                <a:tc gridSpan="2">
                  <a:txBody>
                    <a:bodyPr/>
                    <a:lstStyle/>
                    <a:p>
                      <a:r>
                        <a:rPr lang="en-US" sz="2000" b="1" dirty="0">
                          <a:solidFill>
                            <a:schemeClr val="tx2"/>
                          </a:solidFill>
                        </a:rPr>
                        <a:t>Journal Entry – July 16</a:t>
                      </a:r>
                    </a:p>
                  </a:txBody>
                  <a:tcPr>
                    <a:lnL w="12700" cap="flat" cmpd="sng" algn="ctr">
                      <a:solidFill>
                        <a:srgbClr val="F79646"/>
                      </a:solidFill>
                      <a:prstDash val="solid"/>
                      <a:round/>
                      <a:headEnd type="none" w="med" len="med"/>
                      <a:tailEnd type="none" w="med" len="med"/>
                    </a:lnL>
                    <a:lnR w="12700" cmpd="sng">
                      <a:noFill/>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b="1" dirty="0">
                        <a:solidFill>
                          <a:schemeClr val="tx2"/>
                        </a:solidFill>
                      </a:endParaRPr>
                    </a:p>
                  </a:txBody>
                  <a:tcPr>
                    <a:lnL w="12700" cmpd="sng">
                      <a:noFill/>
                    </a:lnL>
                    <a:lnR w="12700" cmpd="sng">
                      <a:noFill/>
                    </a:lnR>
                    <a:lnT w="12700" cap="flat" cmpd="sng" algn="ctr">
                      <a:solidFill>
                        <a:srgbClr val="0072A2"/>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CDECFF"/>
                    </a:solidFill>
                  </a:tcPr>
                </a:tc>
                <a:tc>
                  <a:txBody>
                    <a:bodyPr/>
                    <a:lstStyle/>
                    <a:p>
                      <a:r>
                        <a:rPr lang="en-US" sz="2000" b="1" dirty="0">
                          <a:solidFill>
                            <a:schemeClr val="tx2"/>
                          </a:solidFill>
                        </a:rPr>
                        <a:t>Debit</a:t>
                      </a:r>
                    </a:p>
                  </a:txBody>
                  <a:tcPr>
                    <a:lnL w="12700" cmpd="sng">
                      <a:noFill/>
                    </a:lnL>
                    <a:lnR w="12700" cmpd="sng">
                      <a:noFill/>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b="1" dirty="0">
                          <a:solidFill>
                            <a:schemeClr val="tx2"/>
                          </a:solidFill>
                        </a:rPr>
                        <a:t>Credit</a:t>
                      </a:r>
                    </a:p>
                  </a:txBody>
                  <a:tcPr>
                    <a:lnL w="12700" cmpd="sng">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822589">
                <a:tc>
                  <a:txBody>
                    <a:bodyPr/>
                    <a:lstStyle/>
                    <a:p>
                      <a:r>
                        <a:rPr lang="en-US" sz="2000" dirty="0">
                          <a:solidFill>
                            <a:srgbClr val="000000"/>
                          </a:solidFill>
                        </a:rPr>
                        <a:t>July 16</a:t>
                      </a:r>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dirty="0"/>
                        <a:t>Cash</a:t>
                      </a:r>
                      <a:endParaRPr lang="en-US" sz="2000" baseline="0" dirty="0"/>
                    </a:p>
                    <a:p>
                      <a:r>
                        <a:rPr lang="en-US" sz="2000" baseline="0" dirty="0"/>
                        <a:t>    Rent revenue</a:t>
                      </a:r>
                      <a:endParaRPr lang="en-US" sz="2000" dirty="0"/>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dirty="0"/>
                        <a:t>1,000</a:t>
                      </a:r>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2000" dirty="0"/>
                    </a:p>
                    <a:p>
                      <a:pPr algn="r"/>
                      <a:r>
                        <a:rPr lang="en-US" sz="2000" dirty="0"/>
                        <a:t>1,000</a:t>
                      </a:r>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822589">
                <a:tc>
                  <a:txBody>
                    <a:bodyPr/>
                    <a:lstStyle/>
                    <a:p>
                      <a:r>
                        <a:rPr lang="en-US" sz="2000" dirty="0">
                          <a:solidFill>
                            <a:srgbClr val="000000"/>
                          </a:solidFill>
                        </a:rPr>
                        <a:t>July 31</a:t>
                      </a:r>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dirty="0"/>
                        <a:t>Rent revenue</a:t>
                      </a:r>
                    </a:p>
                    <a:p>
                      <a:r>
                        <a:rPr lang="en-US" sz="2000" dirty="0"/>
                        <a:t>    Deferred rent revenue</a:t>
                      </a:r>
                    </a:p>
                  </a:txBody>
                  <a:tcPr>
                    <a:lnL w="12700" cmpd="sng">
                      <a:noFill/>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2000" dirty="0"/>
                        <a:t>750</a:t>
                      </a:r>
                    </a:p>
                  </a:txBody>
                  <a:tcPr>
                    <a:lnL w="12700" cmpd="sng">
                      <a:noFill/>
                    </a:lnL>
                    <a:lnR w="12700" cmpd="sng">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2000" dirty="0"/>
                    </a:p>
                    <a:p>
                      <a:pPr algn="r"/>
                      <a:r>
                        <a:rPr lang="en-US" sz="2000" dirty="0"/>
                        <a:t>750</a:t>
                      </a:r>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9023888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7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481309"/>
            <a:ext cx="7886700" cy="5031786"/>
          </a:xfrm>
        </p:spPr>
        <p:txBody>
          <a:bodyPr/>
          <a:lstStyle/>
          <a:p>
            <a:r>
              <a:rPr lang="en-US" sz="2400" dirty="0"/>
              <a:t>Involve cash flows that occur </a:t>
            </a:r>
            <a:r>
              <a:rPr lang="en-US" sz="2400" b="1" i="1" dirty="0">
                <a:solidFill>
                  <a:srgbClr val="C00000"/>
                </a:solidFill>
              </a:rPr>
              <a:t>after</a:t>
            </a:r>
            <a:r>
              <a:rPr lang="en-US" sz="2400" i="1" dirty="0"/>
              <a:t> </a:t>
            </a:r>
            <a:r>
              <a:rPr lang="en-US" sz="2400" dirty="0"/>
              <a:t>either</a:t>
            </a:r>
            <a:r>
              <a:rPr lang="en-US" sz="2400" i="1" dirty="0"/>
              <a:t> </a:t>
            </a:r>
            <a:r>
              <a:rPr lang="en-US" sz="2400" dirty="0"/>
              <a:t>expense or revenue recognition</a:t>
            </a:r>
          </a:p>
          <a:p>
            <a:r>
              <a:rPr lang="en-US" sz="2400" dirty="0"/>
              <a:t>Includes</a:t>
            </a:r>
            <a:r>
              <a:rPr lang="en-US" sz="2400" dirty="0" smtClean="0"/>
              <a:t>:</a:t>
            </a:r>
          </a:p>
          <a:p>
            <a:pPr marL="0" indent="0">
              <a:buNone/>
            </a:pPr>
            <a:endParaRPr lang="en-US" sz="2400" dirty="0"/>
          </a:p>
          <a:p>
            <a:pPr marL="0" lvl="0" indent="0" algn="ctr">
              <a:lnSpc>
                <a:spcPct val="100000"/>
              </a:lnSpc>
              <a:spcBef>
                <a:spcPct val="0"/>
              </a:spcBef>
              <a:buNone/>
            </a:pPr>
            <a:r>
              <a:rPr lang="en-US" sz="2800" b="1" dirty="0">
                <a:solidFill>
                  <a:srgbClr val="0070C0"/>
                </a:solidFill>
                <a:cs typeface="Arial" charset="0"/>
              </a:rPr>
              <a:t>Accrued </a:t>
            </a:r>
            <a:r>
              <a:rPr lang="en-US" sz="2800" b="1" dirty="0" smtClean="0">
                <a:solidFill>
                  <a:srgbClr val="0070C0"/>
                </a:solidFill>
                <a:cs typeface="Arial" charset="0"/>
              </a:rPr>
              <a:t>Liabilities                Accrued </a:t>
            </a:r>
            <a:r>
              <a:rPr lang="en-US" sz="2800" b="1" dirty="0">
                <a:solidFill>
                  <a:srgbClr val="0070C0"/>
                </a:solidFill>
                <a:cs typeface="Arial" charset="0"/>
              </a:rPr>
              <a:t>Receivables</a:t>
            </a:r>
          </a:p>
          <a:p>
            <a:endParaRPr lang="en-US" sz="900" dirty="0">
              <a:solidFill>
                <a:srgbClr val="0070C0"/>
              </a:solidFill>
            </a:endParaRPr>
          </a:p>
          <a:p>
            <a:r>
              <a:rPr lang="en-US" sz="2400" dirty="0"/>
              <a:t>Many accruals involve </a:t>
            </a:r>
            <a:r>
              <a:rPr lang="en-US" sz="2400" b="1" dirty="0">
                <a:solidFill>
                  <a:srgbClr val="0070C0"/>
                </a:solidFill>
              </a:rPr>
              <a:t>external transactions</a:t>
            </a:r>
            <a:r>
              <a:rPr lang="en-US" sz="2400" dirty="0"/>
              <a:t> that automatically are recorded from a source document</a:t>
            </a:r>
          </a:p>
          <a:p>
            <a:r>
              <a:rPr lang="en-US" sz="2400" dirty="0"/>
              <a:t>Some accruals involve </a:t>
            </a:r>
            <a:r>
              <a:rPr lang="en-US" sz="2400" b="1" dirty="0">
                <a:solidFill>
                  <a:srgbClr val="0070C0"/>
                </a:solidFill>
              </a:rPr>
              <a:t>internal transactions </a:t>
            </a:r>
            <a:r>
              <a:rPr lang="en-US" sz="2400" dirty="0"/>
              <a:t>and require adjusting entries</a:t>
            </a:r>
          </a:p>
        </p:txBody>
      </p:sp>
      <p:sp>
        <p:nvSpPr>
          <p:cNvPr id="3" name="Title 2"/>
          <p:cNvSpPr>
            <a:spLocks noGrp="1"/>
          </p:cNvSpPr>
          <p:nvPr>
            <p:ph type="title"/>
          </p:nvPr>
        </p:nvSpPr>
        <p:spPr>
          <a:xfrm>
            <a:off x="628650" y="365127"/>
            <a:ext cx="7886700" cy="1094706"/>
          </a:xfrm>
        </p:spPr>
        <p:txBody>
          <a:bodyPr/>
          <a:lstStyle/>
          <a:p>
            <a:r>
              <a:rPr lang="en-US" dirty="0"/>
              <a:t>Accruals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Tree>
    <p:extLst>
      <p:ext uri="{BB962C8B-B14F-4D97-AF65-F5344CB8AC3E}">
        <p14:creationId xmlns:p14="http://schemas.microsoft.com/office/powerpoint/2010/main" val="26390503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Accrued Liabilities</a:t>
            </a:r>
          </a:p>
        </p:txBody>
      </p:sp>
      <p:sp>
        <p:nvSpPr>
          <p:cNvPr id="3" name="Content Placeholder 2"/>
          <p:cNvSpPr>
            <a:spLocks noGrp="1"/>
          </p:cNvSpPr>
          <p:nvPr>
            <p:ph idx="1"/>
          </p:nvPr>
        </p:nvSpPr>
        <p:spPr/>
        <p:txBody>
          <a:bodyPr/>
          <a:lstStyle/>
          <a:p>
            <a:r>
              <a:rPr lang="en-US" dirty="0" smtClean="0"/>
              <a:t>Represent liabilities recorded </a:t>
            </a:r>
            <a:r>
              <a:rPr lang="en-US" dirty="0"/>
              <a:t>when </a:t>
            </a:r>
            <a:r>
              <a:rPr lang="en-US" dirty="0" smtClean="0"/>
              <a:t>an expense has been incurred </a:t>
            </a:r>
            <a:r>
              <a:rPr lang="en-US" dirty="0"/>
              <a:t>prior to </a:t>
            </a:r>
            <a:r>
              <a:rPr lang="en-US" dirty="0" smtClean="0"/>
              <a:t>cash payment</a:t>
            </a:r>
            <a:endParaRPr lang="en-IN" dirty="0" smtClean="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LO2-5</a:t>
            </a:r>
            <a:endParaRPr lang="en-IN"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495" y="3047872"/>
            <a:ext cx="8013055" cy="2694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03457" y="2509298"/>
            <a:ext cx="4612933" cy="523220"/>
          </a:xfrm>
          <a:prstGeom prst="rect">
            <a:avLst/>
          </a:prstGeom>
          <a:noFill/>
        </p:spPr>
        <p:txBody>
          <a:bodyPr wrap="square" rtlCol="0">
            <a:spAutoFit/>
          </a:bodyPr>
          <a:lstStyle/>
          <a:p>
            <a:r>
              <a:rPr lang="en-US" sz="2800" b="1" dirty="0" smtClean="0">
                <a:solidFill>
                  <a:srgbClr val="C00000"/>
                </a:solidFill>
                <a:latin typeface="+mn-lt"/>
                <a:cs typeface="Arial" panose="020B0604020202020204" pitchFamily="34" charset="0"/>
              </a:rPr>
              <a:t>Adjusting entries</a:t>
            </a:r>
            <a:endParaRPr lang="en-US" sz="2800" b="1" dirty="0">
              <a:solidFill>
                <a:srgbClr val="C00000"/>
              </a:solidFill>
              <a:latin typeface="+mn-lt"/>
              <a:cs typeface="Arial" panose="020B0604020202020204" pitchFamily="34" charset="0"/>
            </a:endParaRPr>
          </a:p>
        </p:txBody>
      </p:sp>
    </p:spTree>
    <p:extLst>
      <p:ext uri="{BB962C8B-B14F-4D97-AF65-F5344CB8AC3E}">
        <p14:creationId xmlns:p14="http://schemas.microsoft.com/office/powerpoint/2010/main" val="2318928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fade">
                                      <p:cBhvr>
                                        <p:cTn id="12" dur="500"/>
                                        <p:tgtEl>
                                          <p:spTgt spid="143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239958"/>
            <a:ext cx="7886700" cy="5087817"/>
          </a:xfrm>
        </p:spPr>
        <p:txBody>
          <a:bodyPr/>
          <a:lstStyle/>
          <a:p>
            <a:pPr marL="0" indent="0">
              <a:buNone/>
            </a:pPr>
            <a:r>
              <a:rPr lang="en-US" sz="2400" b="1" dirty="0">
                <a:solidFill>
                  <a:srgbClr val="C00000"/>
                </a:solidFill>
              </a:rPr>
              <a:t>Example:</a:t>
            </a:r>
          </a:p>
          <a:p>
            <a:pPr marL="0" indent="0">
              <a:buNone/>
            </a:pPr>
            <a:r>
              <a:rPr lang="en-US" sz="2400" dirty="0"/>
              <a:t>On July 20, Dress Right Clothing Corporation paid employees $5,000 for salaries for the first half of the month. Assume that salaries for the second half of July are $5,500 and will be paid in early August.</a:t>
            </a:r>
          </a:p>
          <a:p>
            <a:endParaRPr lang="en-US" dirty="0"/>
          </a:p>
        </p:txBody>
      </p:sp>
      <p:sp>
        <p:nvSpPr>
          <p:cNvPr id="2" name="Title 1"/>
          <p:cNvSpPr>
            <a:spLocks noGrp="1"/>
          </p:cNvSpPr>
          <p:nvPr>
            <p:ph type="title"/>
          </p:nvPr>
        </p:nvSpPr>
        <p:spPr>
          <a:xfrm>
            <a:off x="628650" y="365127"/>
            <a:ext cx="7886700" cy="1128726"/>
          </a:xfrm>
        </p:spPr>
        <p:txBody>
          <a:bodyPr/>
          <a:lstStyle/>
          <a:p>
            <a:r>
              <a:rPr lang="en-US" dirty="0"/>
              <a:t>Accrued </a:t>
            </a:r>
            <a:r>
              <a:rPr lang="en-US" dirty="0" smtClean="0"/>
              <a:t>Liabilities—Salaries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
        <p:nvSpPr>
          <p:cNvPr id="58" name="Rectangle 57"/>
          <p:cNvSpPr/>
          <p:nvPr/>
        </p:nvSpPr>
        <p:spPr>
          <a:xfrm>
            <a:off x="2552242" y="5459262"/>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5,500</a:t>
            </a:r>
          </a:p>
        </p:txBody>
      </p:sp>
      <p:grpSp>
        <p:nvGrpSpPr>
          <p:cNvPr id="6" name="Group 5"/>
          <p:cNvGrpSpPr/>
          <p:nvPr/>
        </p:nvGrpSpPr>
        <p:grpSpPr>
          <a:xfrm>
            <a:off x="742536" y="4705178"/>
            <a:ext cx="3921105" cy="1451069"/>
            <a:chOff x="827687" y="5049171"/>
            <a:chExt cx="3921105" cy="1451069"/>
          </a:xfrm>
        </p:grpSpPr>
        <p:sp>
          <p:nvSpPr>
            <p:cNvPr id="44" name="Rectangle 43"/>
            <p:cNvSpPr/>
            <p:nvPr/>
          </p:nvSpPr>
          <p:spPr>
            <a:xfrm>
              <a:off x="1213208" y="5049171"/>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Payable</a:t>
              </a:r>
            </a:p>
          </p:txBody>
        </p:sp>
        <p:cxnSp>
          <p:nvCxnSpPr>
            <p:cNvPr id="45" name="Straight Connector 44"/>
            <p:cNvCxnSpPr/>
            <p:nvPr/>
          </p:nvCxnSpPr>
          <p:spPr>
            <a:xfrm flipH="1">
              <a:off x="2734628" y="5430713"/>
              <a:ext cx="5624" cy="106952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3653846" y="541189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57" name="Rectangle 56"/>
            <p:cNvSpPr/>
            <p:nvPr/>
          </p:nvSpPr>
          <p:spPr>
            <a:xfrm>
              <a:off x="3054233" y="5481688"/>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60" name="Straight Connector 59"/>
            <p:cNvCxnSpPr/>
            <p:nvPr/>
          </p:nvCxnSpPr>
          <p:spPr>
            <a:xfrm>
              <a:off x="827687" y="6140263"/>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3653846" y="6123346"/>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62" name="Rectangle 61"/>
            <p:cNvSpPr/>
            <p:nvPr/>
          </p:nvSpPr>
          <p:spPr>
            <a:xfrm>
              <a:off x="2653288" y="6175796"/>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5,550</a:t>
              </a:r>
            </a:p>
          </p:txBody>
        </p:sp>
        <p:cxnSp>
          <p:nvCxnSpPr>
            <p:cNvPr id="63" name="Straight Connector 62"/>
            <p:cNvCxnSpPr/>
            <p:nvPr/>
          </p:nvCxnSpPr>
          <p:spPr>
            <a:xfrm>
              <a:off x="827687" y="5430713"/>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5" name="Rectangle 34"/>
          <p:cNvSpPr/>
          <p:nvPr/>
        </p:nvSpPr>
        <p:spPr>
          <a:xfrm>
            <a:off x="6013865" y="575501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5,500</a:t>
            </a:r>
          </a:p>
        </p:txBody>
      </p:sp>
      <p:grpSp>
        <p:nvGrpSpPr>
          <p:cNvPr id="9" name="Group 8"/>
          <p:cNvGrpSpPr/>
          <p:nvPr/>
        </p:nvGrpSpPr>
        <p:grpSpPr>
          <a:xfrm>
            <a:off x="4999875" y="4652363"/>
            <a:ext cx="3892188" cy="1783594"/>
            <a:chOff x="4984002" y="5049171"/>
            <a:chExt cx="3892188" cy="1783594"/>
          </a:xfrm>
        </p:grpSpPr>
        <p:cxnSp>
          <p:nvCxnSpPr>
            <p:cNvPr id="40" name="Straight Connector 39"/>
            <p:cNvCxnSpPr/>
            <p:nvPr/>
          </p:nvCxnSpPr>
          <p:spPr>
            <a:xfrm>
              <a:off x="5056683" y="5430713"/>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4984002" y="5049171"/>
              <a:ext cx="3892188" cy="1783594"/>
              <a:chOff x="4984002" y="5049171"/>
              <a:chExt cx="3892188" cy="1783594"/>
            </a:xfrm>
          </p:grpSpPr>
          <p:sp>
            <p:nvSpPr>
              <p:cNvPr id="31" name="Rectangle 30"/>
              <p:cNvSpPr/>
              <p:nvPr/>
            </p:nvSpPr>
            <p:spPr>
              <a:xfrm>
                <a:off x="5456718" y="5049171"/>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Expense</a:t>
                </a:r>
              </a:p>
            </p:txBody>
          </p:sp>
          <p:grpSp>
            <p:nvGrpSpPr>
              <p:cNvPr id="7" name="Group 6"/>
              <p:cNvGrpSpPr/>
              <p:nvPr/>
            </p:nvGrpSpPr>
            <p:grpSpPr>
              <a:xfrm>
                <a:off x="4984002" y="5411895"/>
                <a:ext cx="3892188" cy="1420870"/>
                <a:chOff x="4984002" y="5411895"/>
                <a:chExt cx="3892188" cy="1420870"/>
              </a:xfrm>
            </p:grpSpPr>
            <p:cxnSp>
              <p:nvCxnSpPr>
                <p:cNvPr id="32" name="Straight Connector 31"/>
                <p:cNvCxnSpPr/>
                <p:nvPr/>
              </p:nvCxnSpPr>
              <p:spPr>
                <a:xfrm>
                  <a:off x="6969248" y="5430713"/>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4984002" y="541189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Beg.bal.</a:t>
                  </a:r>
                </a:p>
              </p:txBody>
            </p:sp>
            <p:sp>
              <p:nvSpPr>
                <p:cNvPr id="34" name="Rectangle 33"/>
                <p:cNvSpPr/>
                <p:nvPr/>
              </p:nvSpPr>
              <p:spPr>
                <a:xfrm>
                  <a:off x="6399309" y="5481688"/>
                  <a:ext cx="546660" cy="2557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0</a:t>
                  </a:r>
                </a:p>
              </p:txBody>
            </p:sp>
            <p:cxnSp>
              <p:nvCxnSpPr>
                <p:cNvPr id="37" name="Straight Connector 36"/>
                <p:cNvCxnSpPr/>
                <p:nvPr/>
              </p:nvCxnSpPr>
              <p:spPr>
                <a:xfrm>
                  <a:off x="5056683" y="6494822"/>
                  <a:ext cx="381950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4984002" y="6477905"/>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End.bal.</a:t>
                  </a:r>
                </a:p>
              </p:txBody>
            </p:sp>
            <p:sp>
              <p:nvSpPr>
                <p:cNvPr id="39" name="Rectangle 38"/>
                <p:cNvSpPr/>
                <p:nvPr/>
              </p:nvSpPr>
              <p:spPr>
                <a:xfrm>
                  <a:off x="6056690" y="6514658"/>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10,500</a:t>
                  </a:r>
                </a:p>
              </p:txBody>
            </p:sp>
            <p:sp>
              <p:nvSpPr>
                <p:cNvPr id="42" name="Rectangle 41"/>
                <p:cNvSpPr/>
                <p:nvPr/>
              </p:nvSpPr>
              <p:spPr>
                <a:xfrm>
                  <a:off x="4984002" y="577607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solidFill>
                        <a:schemeClr val="tx1"/>
                      </a:solidFill>
                    </a:rPr>
                    <a:t>July 20</a:t>
                  </a:r>
                </a:p>
              </p:txBody>
            </p:sp>
            <p:sp>
              <p:nvSpPr>
                <p:cNvPr id="51" name="Rectangle 50"/>
                <p:cNvSpPr/>
                <p:nvPr/>
              </p:nvSpPr>
              <p:spPr>
                <a:xfrm>
                  <a:off x="6078948" y="5801651"/>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5,000</a:t>
                  </a:r>
                </a:p>
              </p:txBody>
            </p:sp>
          </p:grpSp>
        </p:grpSp>
      </p:grpSp>
      <p:graphicFrame>
        <p:nvGraphicFramePr>
          <p:cNvPr id="30" name="Table 29"/>
          <p:cNvGraphicFramePr>
            <a:graphicFrameLocks noGrp="1"/>
          </p:cNvGraphicFramePr>
          <p:nvPr>
            <p:extLst>
              <p:ext uri="{D42A27DB-BD31-4B8C-83A1-F6EECF244321}">
                <p14:modId xmlns:p14="http://schemas.microsoft.com/office/powerpoint/2010/main" val="1636063581"/>
              </p:ext>
            </p:extLst>
          </p:nvPr>
        </p:nvGraphicFramePr>
        <p:xfrm>
          <a:off x="2257171" y="3314225"/>
          <a:ext cx="4885596" cy="1097280"/>
        </p:xfrm>
        <a:graphic>
          <a:graphicData uri="http://schemas.openxmlformats.org/drawingml/2006/table">
            <a:tbl>
              <a:tblPr firstRow="1" bandRow="1">
                <a:tableStyleId>{5C22544A-7EE6-4342-B048-85BDC9FD1C3A}</a:tableStyleId>
              </a:tblPr>
              <a:tblGrid>
                <a:gridCol w="3091520">
                  <a:extLst>
                    <a:ext uri="{9D8B030D-6E8A-4147-A177-3AD203B41FA5}">
                      <a16:colId xmlns="" xmlns:a16="http://schemas.microsoft.com/office/drawing/2014/main" val="20000"/>
                    </a:ext>
                  </a:extLst>
                </a:gridCol>
                <a:gridCol w="844952">
                  <a:extLst>
                    <a:ext uri="{9D8B030D-6E8A-4147-A177-3AD203B41FA5}">
                      <a16:colId xmlns="" xmlns:a16="http://schemas.microsoft.com/office/drawing/2014/main" val="20001"/>
                    </a:ext>
                  </a:extLst>
                </a:gridCol>
                <a:gridCol w="949124">
                  <a:extLst>
                    <a:ext uri="{9D8B030D-6E8A-4147-A177-3AD203B41FA5}">
                      <a16:colId xmlns="" xmlns:a16="http://schemas.microsoft.com/office/drawing/2014/main" val="20002"/>
                    </a:ext>
                  </a:extLst>
                </a:gridCol>
              </a:tblGrid>
              <a:tr h="378515">
                <a:tc>
                  <a:txBody>
                    <a:bodyPr/>
                    <a:lstStyle/>
                    <a:p>
                      <a:r>
                        <a:rPr lang="en-US" sz="2000" b="1" dirty="0">
                          <a:solidFill>
                            <a:schemeClr val="tx2"/>
                          </a:solidFill>
                        </a:rPr>
                        <a:t>        Journal Entry – July 1</a:t>
                      </a:r>
                    </a:p>
                  </a:txBody>
                  <a:tcPr>
                    <a:lnL w="12700" cap="flat" cmpd="sng" algn="ctr">
                      <a:solidFill>
                        <a:srgbClr val="F79646"/>
                      </a:solidFill>
                      <a:prstDash val="solid"/>
                      <a:round/>
                      <a:headEnd type="none" w="med" len="med"/>
                      <a:tailEnd type="none" w="med" len="med"/>
                    </a:lnL>
                    <a:lnR w="12700" cmpd="sng">
                      <a:noFill/>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b="1" dirty="0">
                          <a:solidFill>
                            <a:schemeClr val="tx2"/>
                          </a:solidFill>
                        </a:rPr>
                        <a:t>Debit</a:t>
                      </a:r>
                    </a:p>
                  </a:txBody>
                  <a:tcPr>
                    <a:lnL w="12700" cmpd="sng">
                      <a:noFill/>
                    </a:lnL>
                    <a:lnR w="12700" cmpd="sng">
                      <a:noFill/>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b="1" dirty="0">
                          <a:solidFill>
                            <a:schemeClr val="tx2"/>
                          </a:solidFill>
                        </a:rPr>
                        <a:t>Credit</a:t>
                      </a:r>
                    </a:p>
                  </a:txBody>
                  <a:tcPr>
                    <a:lnL w="12700" cmpd="sng">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78515">
                <a:tc>
                  <a:txBody>
                    <a:bodyPr/>
                    <a:lstStyle/>
                    <a:p>
                      <a:r>
                        <a:rPr lang="en-US" sz="2000" dirty="0"/>
                        <a:t>Salaries expense</a:t>
                      </a:r>
                      <a:endParaRPr lang="en-US" sz="2000" baseline="0" dirty="0"/>
                    </a:p>
                    <a:p>
                      <a:r>
                        <a:rPr lang="en-US" sz="2000" baseline="0" dirty="0"/>
                        <a:t>    Salaries payable</a:t>
                      </a:r>
                      <a:endParaRPr lang="en-US" sz="2000" dirty="0"/>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000" dirty="0"/>
                        <a:t>5,500</a:t>
                      </a:r>
                    </a:p>
                  </a:txBody>
                  <a:tcP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endParaRPr lang="en-US" sz="2000" dirty="0"/>
                    </a:p>
                    <a:p>
                      <a:pPr algn="r"/>
                      <a:r>
                        <a:rPr lang="en-US" sz="2000" dirty="0"/>
                        <a:t>5,500</a:t>
                      </a:r>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bl>
          </a:graphicData>
        </a:graphic>
      </p:graphicFrame>
      <p:graphicFrame>
        <p:nvGraphicFramePr>
          <p:cNvPr id="5" name="Table 4"/>
          <p:cNvGraphicFramePr>
            <a:graphicFrameLocks noGrp="1"/>
          </p:cNvGraphicFramePr>
          <p:nvPr/>
        </p:nvGraphicFramePr>
        <p:xfrm>
          <a:off x="10159301" y="591017"/>
          <a:ext cx="208280" cy="365760"/>
        </p:xfrm>
        <a:graphic>
          <a:graphicData uri="http://schemas.openxmlformats.org/drawingml/2006/table">
            <a:tbl>
              <a:tblPr/>
              <a:tblGrid>
                <a:gridCol w="208280"/>
              </a:tblGrid>
              <a:tr h="226347">
                <a:tc>
                  <a:txBody>
                    <a:bodyPr/>
                    <a:lstStyle/>
                    <a:p>
                      <a:endParaRPr lang="en-US" dirty="0"/>
                    </a:p>
                  </a:txBody>
                  <a:tcPr>
                    <a:lnL w="12700" cmpd="sng">
                      <a:solidFill>
                        <a:srgbClr val="F79646"/>
                      </a:solidFill>
                      <a:prstDash val="solid"/>
                    </a:lnL>
                    <a:lnR w="12700" cmpd="sng">
                      <a:solidFill>
                        <a:srgbClr val="F79646"/>
                      </a:solidFill>
                      <a:prstDash val="solid"/>
                    </a:lnR>
                    <a:lnT w="12700" cmpd="sng">
                      <a:solidFill>
                        <a:srgbClr val="F79646"/>
                      </a:solidFill>
                      <a:prstDash val="solid"/>
                    </a:lnT>
                    <a:lnB w="12700" cmpd="sng">
                      <a:solidFill>
                        <a:srgbClr val="F79646"/>
                      </a:solidFill>
                      <a:prstDash val="solid"/>
                    </a:lnB>
                  </a:tcPr>
                </a:tc>
              </a:tr>
            </a:tbl>
          </a:graphicData>
        </a:graphic>
      </p:graphicFrame>
    </p:spTree>
    <p:extLst>
      <p:ext uri="{BB962C8B-B14F-4D97-AF65-F5344CB8AC3E}">
        <p14:creationId xmlns:p14="http://schemas.microsoft.com/office/powerpoint/2010/main" val="14322087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347704"/>
            <a:ext cx="7886700" cy="4637086"/>
          </a:xfrm>
        </p:spPr>
        <p:txBody>
          <a:bodyPr/>
          <a:lstStyle/>
          <a:p>
            <a:pPr marL="0" indent="0">
              <a:buNone/>
            </a:pPr>
            <a:r>
              <a:rPr lang="en-US" sz="2200" b="1" dirty="0">
                <a:solidFill>
                  <a:srgbClr val="C00000"/>
                </a:solidFill>
              </a:rPr>
              <a:t>Example:</a:t>
            </a:r>
          </a:p>
          <a:p>
            <a:pPr marL="0" indent="0">
              <a:buNone/>
            </a:pPr>
            <a:r>
              <a:rPr lang="en-US" sz="2200" dirty="0"/>
              <a:t>The unadjusted trial balance of Dress Right reflects a balance in the notes payable account of $40,000. The company borrowed this amount on July 1, 2018, evidenced by two notes, each requiring the payment of 10% interest.</a:t>
            </a:r>
          </a:p>
        </p:txBody>
      </p:sp>
      <p:sp>
        <p:nvSpPr>
          <p:cNvPr id="2" name="Title 1"/>
          <p:cNvSpPr>
            <a:spLocks noGrp="1"/>
          </p:cNvSpPr>
          <p:nvPr>
            <p:ph type="title"/>
          </p:nvPr>
        </p:nvSpPr>
        <p:spPr>
          <a:xfrm>
            <a:off x="628650" y="365127"/>
            <a:ext cx="7886700" cy="946683"/>
          </a:xfrm>
        </p:spPr>
        <p:txBody>
          <a:bodyPr>
            <a:normAutofit/>
          </a:bodyPr>
          <a:lstStyle/>
          <a:p>
            <a:r>
              <a:rPr lang="en-US" dirty="0"/>
              <a:t>Accrued </a:t>
            </a:r>
            <a:r>
              <a:rPr lang="en-US" dirty="0" smtClean="0"/>
              <a:t>Liabilities—Interest </a:t>
            </a:r>
            <a:r>
              <a:rPr lang="en-US" dirty="0"/>
              <a:t>Payable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grpSp>
        <p:nvGrpSpPr>
          <p:cNvPr id="5" name="Group 4"/>
          <p:cNvGrpSpPr/>
          <p:nvPr/>
        </p:nvGrpSpPr>
        <p:grpSpPr>
          <a:xfrm>
            <a:off x="783767" y="3163327"/>
            <a:ext cx="7232316" cy="1005840"/>
            <a:chOff x="1180160" y="4035908"/>
            <a:chExt cx="7232316" cy="1005840"/>
          </a:xfrm>
        </p:grpSpPr>
        <p:sp>
          <p:nvSpPr>
            <p:cNvPr id="39" name="TextBox 38"/>
            <p:cNvSpPr txBox="1"/>
            <p:nvPr/>
          </p:nvSpPr>
          <p:spPr>
            <a:xfrm>
              <a:off x="1180160" y="4035908"/>
              <a:ext cx="7232316" cy="1005840"/>
            </a:xfrm>
            <a:prstGeom prst="rect">
              <a:avLst/>
            </a:prstGeom>
            <a:solidFill>
              <a:srgbClr val="C2DAF2"/>
            </a:solidFill>
            <a:ln w="28575">
              <a:solidFill>
                <a:srgbClr val="002060"/>
              </a:solidFill>
            </a:ln>
          </p:spPr>
          <p:txBody>
            <a:bodyPr wrap="square" rtlCol="0">
              <a:spAutoFit/>
            </a:bodyPr>
            <a:lstStyle/>
            <a:p>
              <a:endParaRPr lang="en-US" dirty="0"/>
            </a:p>
          </p:txBody>
        </p:sp>
        <p:grpSp>
          <p:nvGrpSpPr>
            <p:cNvPr id="7" name="Group 6"/>
            <p:cNvGrpSpPr/>
            <p:nvPr/>
          </p:nvGrpSpPr>
          <p:grpSpPr>
            <a:xfrm>
              <a:off x="1250500" y="4069905"/>
              <a:ext cx="6172124" cy="461665"/>
              <a:chOff x="1255671" y="3198853"/>
              <a:chExt cx="6172124" cy="461665"/>
            </a:xfrm>
          </p:grpSpPr>
          <p:sp>
            <p:nvSpPr>
              <p:cNvPr id="6" name="Rectangle 5"/>
              <p:cNvSpPr/>
              <p:nvPr/>
            </p:nvSpPr>
            <p:spPr>
              <a:xfrm>
                <a:off x="1255671" y="3198853"/>
                <a:ext cx="1263487" cy="461665"/>
              </a:xfrm>
              <a:prstGeom prst="rect">
                <a:avLst/>
              </a:prstGeom>
            </p:spPr>
            <p:txBody>
              <a:bodyPr wrap="none">
                <a:spAutoFit/>
              </a:bodyPr>
              <a:lstStyle/>
              <a:p>
                <a:pPr algn="ctr"/>
                <a:r>
                  <a:rPr lang="en-US" sz="2400" dirty="0">
                    <a:latin typeface="+mn-lt"/>
                    <a:cs typeface="Arial" panose="020B0604020202020204" pitchFamily="34" charset="0"/>
                  </a:rPr>
                  <a:t>Principal</a:t>
                </a:r>
              </a:p>
            </p:txBody>
          </p:sp>
          <p:sp>
            <p:nvSpPr>
              <p:cNvPr id="36" name="Rectangle 35"/>
              <p:cNvSpPr/>
              <p:nvPr/>
            </p:nvSpPr>
            <p:spPr>
              <a:xfrm>
                <a:off x="2547176" y="3198853"/>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1" name="Rectangle 40"/>
              <p:cNvSpPr/>
              <p:nvPr/>
            </p:nvSpPr>
            <p:spPr>
              <a:xfrm>
                <a:off x="2939396" y="3198853"/>
                <a:ext cx="1718163" cy="461665"/>
              </a:xfrm>
              <a:prstGeom prst="rect">
                <a:avLst/>
              </a:prstGeom>
            </p:spPr>
            <p:txBody>
              <a:bodyPr wrap="none">
                <a:spAutoFit/>
              </a:bodyPr>
              <a:lstStyle/>
              <a:p>
                <a:pPr algn="ctr"/>
                <a:r>
                  <a:rPr lang="en-US" sz="2400" dirty="0">
                    <a:latin typeface="+mn-lt"/>
                    <a:cs typeface="Arial" panose="020B0604020202020204" pitchFamily="34" charset="0"/>
                  </a:rPr>
                  <a:t>Interest rate</a:t>
                </a:r>
              </a:p>
            </p:txBody>
          </p:sp>
          <p:sp>
            <p:nvSpPr>
              <p:cNvPr id="43" name="Rectangle 42"/>
              <p:cNvSpPr/>
              <p:nvPr/>
            </p:nvSpPr>
            <p:spPr>
              <a:xfrm>
                <a:off x="4685577" y="3198853"/>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7" name="Rectangle 46"/>
              <p:cNvSpPr/>
              <p:nvPr/>
            </p:nvSpPr>
            <p:spPr>
              <a:xfrm>
                <a:off x="5077797" y="3198853"/>
                <a:ext cx="805029" cy="461665"/>
              </a:xfrm>
              <a:prstGeom prst="rect">
                <a:avLst/>
              </a:prstGeom>
            </p:spPr>
            <p:txBody>
              <a:bodyPr wrap="none">
                <a:spAutoFit/>
              </a:bodyPr>
              <a:lstStyle/>
              <a:p>
                <a:pPr algn="ctr"/>
                <a:r>
                  <a:rPr lang="en-US" sz="2400" dirty="0">
                    <a:latin typeface="+mn-lt"/>
                    <a:cs typeface="Arial" panose="020B0604020202020204" pitchFamily="34" charset="0"/>
                  </a:rPr>
                  <a:t>Time</a:t>
                </a:r>
              </a:p>
            </p:txBody>
          </p:sp>
          <p:sp>
            <p:nvSpPr>
              <p:cNvPr id="48" name="Rectangle 47"/>
              <p:cNvSpPr/>
              <p:nvPr/>
            </p:nvSpPr>
            <p:spPr>
              <a:xfrm>
                <a:off x="5910844" y="3198853"/>
                <a:ext cx="338554"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9" name="Rectangle 48"/>
              <p:cNvSpPr/>
              <p:nvPr/>
            </p:nvSpPr>
            <p:spPr>
              <a:xfrm>
                <a:off x="6277416" y="3198853"/>
                <a:ext cx="1150379" cy="461665"/>
              </a:xfrm>
              <a:prstGeom prst="rect">
                <a:avLst/>
              </a:prstGeom>
            </p:spPr>
            <p:txBody>
              <a:bodyPr wrap="none">
                <a:spAutoFit/>
              </a:bodyPr>
              <a:lstStyle/>
              <a:p>
                <a:pPr algn="ctr"/>
                <a:r>
                  <a:rPr lang="en-US" sz="2400" dirty="0">
                    <a:latin typeface="+mn-lt"/>
                    <a:cs typeface="Arial" panose="020B0604020202020204" pitchFamily="34" charset="0"/>
                  </a:rPr>
                  <a:t>Interest</a:t>
                </a:r>
              </a:p>
            </p:txBody>
          </p:sp>
        </p:grpSp>
        <p:grpSp>
          <p:nvGrpSpPr>
            <p:cNvPr id="8" name="Group 7"/>
            <p:cNvGrpSpPr/>
            <p:nvPr/>
          </p:nvGrpSpPr>
          <p:grpSpPr>
            <a:xfrm>
              <a:off x="1284965" y="4550231"/>
              <a:ext cx="7082805" cy="461665"/>
              <a:chOff x="1290136" y="3660518"/>
              <a:chExt cx="7082805" cy="461665"/>
            </a:xfrm>
          </p:grpSpPr>
          <p:sp>
            <p:nvSpPr>
              <p:cNvPr id="50" name="Rectangle 49"/>
              <p:cNvSpPr/>
              <p:nvPr/>
            </p:nvSpPr>
            <p:spPr>
              <a:xfrm>
                <a:off x="1290136" y="3660518"/>
                <a:ext cx="1194559" cy="461665"/>
              </a:xfrm>
              <a:prstGeom prst="rect">
                <a:avLst/>
              </a:prstGeom>
            </p:spPr>
            <p:txBody>
              <a:bodyPr wrap="none">
                <a:spAutoFit/>
              </a:bodyPr>
              <a:lstStyle/>
              <a:p>
                <a:pPr algn="ctr"/>
                <a:r>
                  <a:rPr lang="en-US" sz="2400" dirty="0">
                    <a:latin typeface="+mn-lt"/>
                    <a:cs typeface="Arial" panose="020B0604020202020204" pitchFamily="34" charset="0"/>
                  </a:rPr>
                  <a:t>$40,000</a:t>
                </a:r>
              </a:p>
            </p:txBody>
          </p:sp>
          <p:sp>
            <p:nvSpPr>
              <p:cNvPr id="52" name="Rectangle 51"/>
              <p:cNvSpPr/>
              <p:nvPr/>
            </p:nvSpPr>
            <p:spPr>
              <a:xfrm>
                <a:off x="2547176" y="3660518"/>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3" name="Rectangle 52"/>
              <p:cNvSpPr/>
              <p:nvPr/>
            </p:nvSpPr>
            <p:spPr>
              <a:xfrm>
                <a:off x="3440848" y="3660518"/>
                <a:ext cx="715260" cy="461665"/>
              </a:xfrm>
              <a:prstGeom prst="rect">
                <a:avLst/>
              </a:prstGeom>
            </p:spPr>
            <p:txBody>
              <a:bodyPr wrap="none">
                <a:spAutoFit/>
              </a:bodyPr>
              <a:lstStyle/>
              <a:p>
                <a:pPr algn="ctr"/>
                <a:r>
                  <a:rPr lang="en-US" sz="2400" dirty="0">
                    <a:latin typeface="+mn-lt"/>
                    <a:cs typeface="Arial" panose="020B0604020202020204" pitchFamily="34" charset="0"/>
                  </a:rPr>
                  <a:t>10%</a:t>
                </a:r>
              </a:p>
            </p:txBody>
          </p:sp>
          <p:sp>
            <p:nvSpPr>
              <p:cNvPr id="54" name="Rectangle 53"/>
              <p:cNvSpPr/>
              <p:nvPr/>
            </p:nvSpPr>
            <p:spPr>
              <a:xfrm>
                <a:off x="4685577" y="3660518"/>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5" name="Rectangle 54"/>
              <p:cNvSpPr/>
              <p:nvPr/>
            </p:nvSpPr>
            <p:spPr>
              <a:xfrm>
                <a:off x="5172375" y="3660518"/>
                <a:ext cx="615874" cy="461665"/>
              </a:xfrm>
              <a:prstGeom prst="rect">
                <a:avLst/>
              </a:prstGeom>
            </p:spPr>
            <p:txBody>
              <a:bodyPr wrap="none">
                <a:spAutoFit/>
              </a:bodyPr>
              <a:lstStyle/>
              <a:p>
                <a:pPr algn="ctr"/>
                <a:r>
                  <a:rPr lang="en-US" sz="2400" baseline="30000" dirty="0">
                    <a:latin typeface="+mn-lt"/>
                    <a:cs typeface="Arial" panose="020B0604020202020204" pitchFamily="34" charset="0"/>
                  </a:rPr>
                  <a:t>1</a:t>
                </a:r>
                <a:r>
                  <a:rPr lang="en-US" sz="2400" dirty="0">
                    <a:latin typeface="+mn-lt"/>
                    <a:cs typeface="Arial" panose="020B0604020202020204" pitchFamily="34" charset="0"/>
                  </a:rPr>
                  <a:t>/</a:t>
                </a:r>
                <a:r>
                  <a:rPr lang="en-US" sz="2400" baseline="-30000" dirty="0">
                    <a:latin typeface="+mn-lt"/>
                    <a:cs typeface="Arial" panose="020B0604020202020204" pitchFamily="34" charset="0"/>
                  </a:rPr>
                  <a:t>12</a:t>
                </a:r>
              </a:p>
            </p:txBody>
          </p:sp>
          <p:sp>
            <p:nvSpPr>
              <p:cNvPr id="56" name="Rectangle 55"/>
              <p:cNvSpPr/>
              <p:nvPr/>
            </p:nvSpPr>
            <p:spPr>
              <a:xfrm>
                <a:off x="5910844" y="3660518"/>
                <a:ext cx="338554"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9" name="Rectangle 58"/>
              <p:cNvSpPr/>
              <p:nvPr/>
            </p:nvSpPr>
            <p:spPr>
              <a:xfrm>
                <a:off x="6277416" y="3660518"/>
                <a:ext cx="806632" cy="461665"/>
              </a:xfrm>
              <a:prstGeom prst="rect">
                <a:avLst/>
              </a:prstGeom>
            </p:spPr>
            <p:txBody>
              <a:bodyPr wrap="none">
                <a:spAutoFit/>
              </a:bodyPr>
              <a:lstStyle/>
              <a:p>
                <a:pPr algn="ctr"/>
                <a:r>
                  <a:rPr lang="en-US" sz="2400" dirty="0">
                    <a:latin typeface="+mn-lt"/>
                    <a:cs typeface="Arial" panose="020B0604020202020204" pitchFamily="34" charset="0"/>
                  </a:rPr>
                  <a:t>$333</a:t>
                </a:r>
              </a:p>
            </p:txBody>
          </p:sp>
          <p:sp>
            <p:nvSpPr>
              <p:cNvPr id="68" name="Rectangle 67"/>
              <p:cNvSpPr/>
              <p:nvPr/>
            </p:nvSpPr>
            <p:spPr>
              <a:xfrm>
                <a:off x="6862491" y="3660518"/>
                <a:ext cx="1510450" cy="461665"/>
              </a:xfrm>
              <a:prstGeom prst="rect">
                <a:avLst/>
              </a:prstGeom>
            </p:spPr>
            <p:txBody>
              <a:bodyPr wrap="none">
                <a:spAutoFit/>
              </a:bodyPr>
              <a:lstStyle/>
              <a:p>
                <a:pPr algn="ctr"/>
                <a:r>
                  <a:rPr lang="en-US" sz="2400" dirty="0" smtClean="0">
                    <a:latin typeface="+mn-lt"/>
                    <a:cs typeface="Arial" panose="020B0604020202020204" pitchFamily="34" charset="0"/>
                  </a:rPr>
                  <a:t> (</a:t>
                </a:r>
                <a:r>
                  <a:rPr lang="en-US" sz="2400" dirty="0">
                    <a:latin typeface="+mn-lt"/>
                    <a:cs typeface="Arial" panose="020B0604020202020204" pitchFamily="34" charset="0"/>
                  </a:rPr>
                  <a:t>rounded)</a:t>
                </a:r>
              </a:p>
            </p:txBody>
          </p:sp>
        </p:grpSp>
      </p:grpSp>
      <p:grpSp>
        <p:nvGrpSpPr>
          <p:cNvPr id="9" name="Group 8"/>
          <p:cNvGrpSpPr/>
          <p:nvPr/>
        </p:nvGrpSpPr>
        <p:grpSpPr>
          <a:xfrm>
            <a:off x="783767" y="4567766"/>
            <a:ext cx="7943167" cy="1417024"/>
            <a:chOff x="876300" y="5236940"/>
            <a:chExt cx="7943167" cy="1417024"/>
          </a:xfrm>
        </p:grpSpPr>
        <p:sp>
          <p:nvSpPr>
            <p:cNvPr id="29" name="Rectangle 28"/>
            <p:cNvSpPr/>
            <p:nvPr/>
          </p:nvSpPr>
          <p:spPr>
            <a:xfrm>
              <a:off x="876301" y="5236940"/>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30" name="TextBox 29"/>
            <p:cNvSpPr txBox="1">
              <a:spLocks noChangeArrowheads="1"/>
            </p:cNvSpPr>
            <p:nvPr/>
          </p:nvSpPr>
          <p:spPr bwMode="auto">
            <a:xfrm>
              <a:off x="876300" y="5248052"/>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31" name="TextBox 30"/>
            <p:cNvSpPr txBox="1">
              <a:spLocks noChangeArrowheads="1"/>
            </p:cNvSpPr>
            <p:nvPr/>
          </p:nvSpPr>
          <p:spPr bwMode="auto">
            <a:xfrm>
              <a:off x="7530417" y="524170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2" name="TextBox 31"/>
            <p:cNvSpPr txBox="1">
              <a:spLocks noChangeArrowheads="1"/>
            </p:cNvSpPr>
            <p:nvPr/>
          </p:nvSpPr>
          <p:spPr bwMode="auto">
            <a:xfrm>
              <a:off x="6173104" y="524170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3" name="Straight Connector 32"/>
            <p:cNvCxnSpPr/>
            <p:nvPr/>
          </p:nvCxnSpPr>
          <p:spPr>
            <a:xfrm>
              <a:off x="1001702" y="5724300"/>
              <a:ext cx="76629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896940" y="5753927"/>
              <a:ext cx="5153025" cy="404812"/>
            </a:xfrm>
            <a:prstGeom prst="rect">
              <a:avLst/>
            </a:prstGeom>
            <a:noFill/>
            <a:ln w="9525">
              <a:noFill/>
              <a:miter lim="800000"/>
              <a:headEnd/>
              <a:tailEnd/>
            </a:ln>
          </p:spPr>
          <p:txBody>
            <a:bodyPr/>
            <a:lstStyle/>
            <a:p>
              <a:r>
                <a:rPr lang="en-IN" sz="2600" dirty="0">
                  <a:latin typeface="Calibri" pitchFamily="34" charset="0"/>
                </a:rPr>
                <a:t>Interest expense</a:t>
              </a:r>
            </a:p>
          </p:txBody>
        </p:sp>
        <p:sp>
          <p:nvSpPr>
            <p:cNvPr id="35" name="TextBox 34"/>
            <p:cNvSpPr txBox="1">
              <a:spLocks noChangeArrowheads="1"/>
            </p:cNvSpPr>
            <p:nvPr/>
          </p:nvSpPr>
          <p:spPr bwMode="auto">
            <a:xfrm>
              <a:off x="5954715" y="5753927"/>
              <a:ext cx="1563687" cy="404812"/>
            </a:xfrm>
            <a:prstGeom prst="rect">
              <a:avLst/>
            </a:prstGeom>
            <a:noFill/>
            <a:ln w="9525">
              <a:noFill/>
              <a:miter lim="800000"/>
              <a:headEnd/>
              <a:tailEnd/>
            </a:ln>
          </p:spPr>
          <p:txBody>
            <a:bodyPr/>
            <a:lstStyle/>
            <a:p>
              <a:pPr algn="r"/>
              <a:r>
                <a:rPr lang="en-IN" sz="2600" dirty="0">
                  <a:latin typeface="Calibri" pitchFamily="34" charset="0"/>
                </a:rPr>
                <a:t>333</a:t>
              </a:r>
            </a:p>
          </p:txBody>
        </p:sp>
        <p:sp>
          <p:nvSpPr>
            <p:cNvPr id="37" name="TextBox 36"/>
            <p:cNvSpPr txBox="1">
              <a:spLocks noChangeArrowheads="1"/>
            </p:cNvSpPr>
            <p:nvPr/>
          </p:nvSpPr>
          <p:spPr bwMode="auto">
            <a:xfrm>
              <a:off x="7234240" y="6158741"/>
              <a:ext cx="1563687" cy="404813"/>
            </a:xfrm>
            <a:prstGeom prst="rect">
              <a:avLst/>
            </a:prstGeom>
            <a:noFill/>
            <a:ln w="9525">
              <a:noFill/>
              <a:miter lim="800000"/>
              <a:headEnd/>
              <a:tailEnd/>
            </a:ln>
          </p:spPr>
          <p:txBody>
            <a:bodyPr/>
            <a:lstStyle/>
            <a:p>
              <a:pPr algn="r"/>
              <a:r>
                <a:rPr lang="en-IN" sz="2600" dirty="0">
                  <a:latin typeface="Calibri" pitchFamily="34" charset="0"/>
                </a:rPr>
                <a:t>333</a:t>
              </a:r>
            </a:p>
          </p:txBody>
        </p:sp>
        <p:sp>
          <p:nvSpPr>
            <p:cNvPr id="38" name="TextBox 37"/>
            <p:cNvSpPr txBox="1">
              <a:spLocks noChangeArrowheads="1"/>
            </p:cNvSpPr>
            <p:nvPr/>
          </p:nvSpPr>
          <p:spPr bwMode="auto">
            <a:xfrm>
              <a:off x="894593" y="6173615"/>
              <a:ext cx="5153025" cy="404812"/>
            </a:xfrm>
            <a:prstGeom prst="rect">
              <a:avLst/>
            </a:prstGeom>
            <a:noFill/>
            <a:ln w="9525">
              <a:noFill/>
              <a:miter lim="800000"/>
              <a:headEnd/>
              <a:tailEnd/>
            </a:ln>
          </p:spPr>
          <p:txBody>
            <a:bodyPr/>
            <a:lstStyle/>
            <a:p>
              <a:pPr lvl="1"/>
              <a:r>
                <a:rPr lang="en-IN" sz="2600" dirty="0">
                  <a:latin typeface="Calibri" pitchFamily="34" charset="0"/>
                </a:rPr>
                <a:t>Interest payable</a:t>
              </a:r>
            </a:p>
          </p:txBody>
        </p:sp>
      </p:grpSp>
    </p:spTree>
    <p:extLst>
      <p:ext uri="{BB962C8B-B14F-4D97-AF65-F5344CB8AC3E}">
        <p14:creationId xmlns:p14="http://schemas.microsoft.com/office/powerpoint/2010/main" val="30698704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a:t>
            </a:r>
            <a:r>
              <a:rPr lang="en-US" altLang="en-US" dirty="0" smtClean="0"/>
              <a:t>Check: Interest Expense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Gary’s Grocery borrowed $12,000 at 8% interest on May 1, </a:t>
            </a:r>
            <a:r>
              <a:rPr lang="en-US" sz="2400" dirty="0" smtClean="0"/>
              <a:t>2018, </a:t>
            </a:r>
            <a:r>
              <a:rPr lang="en-US" sz="2400" dirty="0"/>
              <a:t>with principal and interest due on April 31, 2019. The </a:t>
            </a:r>
            <a:r>
              <a:rPr lang="en-US" sz="2400" dirty="0" smtClean="0"/>
              <a:t>company’s </a:t>
            </a:r>
            <a:r>
              <a:rPr lang="en-US" sz="2400" dirty="0"/>
              <a:t>fiscal year ends December 31. What amount of interest expense would appear in the company’s income statement for the year ended December 31, </a:t>
            </a:r>
            <a:r>
              <a:rPr lang="en-US" sz="2400" dirty="0" smtClean="0"/>
              <a:t>2018, </a:t>
            </a:r>
            <a:r>
              <a:rPr lang="en-US" sz="2400" dirty="0"/>
              <a:t>related to this loan?</a:t>
            </a:r>
          </a:p>
          <a:p>
            <a:pPr marL="457200" indent="-457200">
              <a:buFont typeface="+mj-lt"/>
              <a:buAutoNum type="alphaLcPeriod"/>
            </a:pPr>
            <a:r>
              <a:rPr lang="en-US" sz="2400" dirty="0" smtClean="0"/>
              <a:t>$480 </a:t>
            </a:r>
          </a:p>
          <a:p>
            <a:pPr marL="457200" indent="-457200">
              <a:buFont typeface="+mj-lt"/>
              <a:buAutoNum type="alphaLcPeriod"/>
            </a:pPr>
            <a:r>
              <a:rPr lang="en-US" sz="2400" dirty="0" smtClean="0"/>
              <a:t>$640 </a:t>
            </a:r>
            <a:endParaRPr lang="en-US" sz="2400" dirty="0"/>
          </a:p>
          <a:p>
            <a:pPr marL="457200" indent="-457200">
              <a:buFont typeface="+mj-lt"/>
              <a:buAutoNum type="alphaLcPeriod"/>
            </a:pPr>
            <a:r>
              <a:rPr lang="en-US" sz="2400" dirty="0" smtClean="0"/>
              <a:t>$960 </a:t>
            </a:r>
          </a:p>
          <a:p>
            <a:pPr marL="457200" indent="-457200">
              <a:buFont typeface="+mj-lt"/>
              <a:buAutoNum type="alphaLcPeriod"/>
            </a:pPr>
            <a:r>
              <a:rPr lang="en-US" sz="2400" dirty="0" smtClean="0"/>
              <a:t>$560 </a:t>
            </a:r>
            <a:endParaRPr lang="en-US" sz="2400" dirty="0"/>
          </a:p>
          <a:p>
            <a:pPr marL="0" indent="0">
              <a:buNone/>
              <a:tabLst>
                <a:tab pos="7772400" algn="dec"/>
              </a:tabLst>
              <a:defRPr/>
            </a:pPr>
            <a:endParaRPr lang="en-US" sz="2000" dirty="0"/>
          </a:p>
          <a:p>
            <a:pPr marL="0" indent="0">
              <a:buNone/>
              <a:tabLst>
                <a:tab pos="7772400" algn="dec"/>
              </a:tabLst>
              <a:defRPr/>
            </a:pPr>
            <a:endParaRPr lang="en-US" sz="1800" dirty="0"/>
          </a:p>
        </p:txBody>
      </p:sp>
      <p:sp>
        <p:nvSpPr>
          <p:cNvPr id="2" name="Oval 1"/>
          <p:cNvSpPr/>
          <p:nvPr/>
        </p:nvSpPr>
        <p:spPr bwMode="auto">
          <a:xfrm>
            <a:off x="740832" y="4209555"/>
            <a:ext cx="415137" cy="355081"/>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879848" y="4607736"/>
            <a:ext cx="3841504" cy="1015663"/>
          </a:xfrm>
          <a:prstGeom prst="rect">
            <a:avLst/>
          </a:prstGeom>
          <a:solidFill>
            <a:srgbClr val="FDEADA"/>
          </a:solidFill>
          <a:ln w="6350">
            <a:solidFill>
              <a:schemeClr val="tx1"/>
            </a:solidFill>
          </a:ln>
        </p:spPr>
        <p:txBody>
          <a:bodyPr wrap="square" rtlCol="0">
            <a:spAutoFit/>
          </a:bodyPr>
          <a:lstStyle/>
          <a:p>
            <a:r>
              <a:rPr lang="en-US" sz="2000" dirty="0" smtClean="0">
                <a:solidFill>
                  <a:prstClr val="black"/>
                </a:solidFill>
              </a:rPr>
              <a:t>The correct answer is </a:t>
            </a:r>
            <a:r>
              <a:rPr lang="en-US" sz="2000" i="1" dirty="0" smtClean="0">
                <a:solidFill>
                  <a:prstClr val="black"/>
                </a:solidFill>
              </a:rPr>
              <a:t>b</a:t>
            </a:r>
            <a:r>
              <a:rPr lang="en-US" sz="2000" dirty="0">
                <a:solidFill>
                  <a:prstClr val="black"/>
                </a:solidFill>
              </a:rPr>
              <a:t>:</a:t>
            </a:r>
            <a:endParaRPr lang="en-US" sz="2000" dirty="0" smtClean="0">
              <a:solidFill>
                <a:prstClr val="black"/>
              </a:solidFill>
            </a:endParaRPr>
          </a:p>
          <a:p>
            <a:endParaRPr lang="en-US" sz="2000" dirty="0">
              <a:solidFill>
                <a:prstClr val="black"/>
              </a:solidFill>
            </a:endParaRPr>
          </a:p>
          <a:p>
            <a:pPr algn="ctr"/>
            <a:r>
              <a:rPr lang="en-US" sz="2000" dirty="0">
                <a:solidFill>
                  <a:prstClr val="black"/>
                </a:solidFill>
              </a:rPr>
              <a:t>$12,000 </a:t>
            </a:r>
            <a:r>
              <a:rPr lang="en-US" sz="2000" dirty="0" smtClean="0">
                <a:solidFill>
                  <a:prstClr val="black"/>
                </a:solidFill>
              </a:rPr>
              <a:t>× </a:t>
            </a:r>
            <a:r>
              <a:rPr lang="en-US" sz="2000" dirty="0">
                <a:solidFill>
                  <a:prstClr val="black"/>
                </a:solidFill>
              </a:rPr>
              <a:t>8% </a:t>
            </a:r>
            <a:r>
              <a:rPr lang="en-US" sz="2000" dirty="0" smtClean="0">
                <a:solidFill>
                  <a:prstClr val="black"/>
                </a:solidFill>
              </a:rPr>
              <a:t>× </a:t>
            </a:r>
            <a:r>
              <a:rPr lang="en-US" sz="2000" dirty="0">
                <a:solidFill>
                  <a:prstClr val="black"/>
                </a:solidFill>
              </a:rPr>
              <a:t>8/12 = </a:t>
            </a:r>
            <a:r>
              <a:rPr lang="en-US" sz="2000" b="1" dirty="0">
                <a:solidFill>
                  <a:srgbClr val="C00000"/>
                </a:solidFill>
              </a:rPr>
              <a:t>$</a:t>
            </a:r>
            <a:r>
              <a:rPr lang="en-US" sz="2000" b="1" dirty="0" smtClean="0">
                <a:solidFill>
                  <a:srgbClr val="C00000"/>
                </a:solidFill>
              </a:rPr>
              <a:t>640</a:t>
            </a:r>
            <a:endParaRPr lang="en-US" dirty="0">
              <a:solidFill>
                <a:prstClr val="black"/>
              </a:solidFill>
            </a:endParaRP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a:t>
            </a:r>
            <a:r>
              <a:rPr lang="en-IN" dirty="0" smtClean="0"/>
              <a:t>-5</a:t>
            </a:r>
            <a:endParaRPr lang="en-IN" dirty="0"/>
          </a:p>
        </p:txBody>
      </p:sp>
    </p:spTree>
    <p:extLst>
      <p:ext uri="{BB962C8B-B14F-4D97-AF65-F5344CB8AC3E}">
        <p14:creationId xmlns:p14="http://schemas.microsoft.com/office/powerpoint/2010/main" val="32399034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IN" sz="2600" dirty="0"/>
              <a:t>4.</a:t>
            </a:r>
            <a:r>
              <a:rPr lang="en-IN" sz="2600" b="1" dirty="0"/>
              <a:t> </a:t>
            </a:r>
            <a:r>
              <a:rPr lang="en-IN" sz="2600" dirty="0"/>
              <a:t>Services were performed on account for </a:t>
            </a:r>
            <a:r>
              <a:rPr lang="en-IN" sz="2600" b="1" dirty="0">
                <a:solidFill>
                  <a:srgbClr val="EC008C"/>
                </a:solidFill>
              </a:rPr>
              <a:t>$10,000</a:t>
            </a:r>
            <a:r>
              <a:rPr lang="en-IN" sz="2600" dirty="0"/>
              <a:t>.</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338138" indent="0">
              <a:buNone/>
            </a:pPr>
            <a:r>
              <a:rPr lang="en-IN" sz="2600" dirty="0"/>
              <a:t>Revenues and gains describe inflows of assets, causing owners’ equity to increase.</a:t>
            </a:r>
            <a:endParaRPr lang="en-US" sz="2600" dirty="0"/>
          </a:p>
        </p:txBody>
      </p:sp>
      <p:sp>
        <p:nvSpPr>
          <p:cNvPr id="14" name="Rectangle 13"/>
          <p:cNvSpPr/>
          <p:nvPr/>
        </p:nvSpPr>
        <p:spPr>
          <a:xfrm>
            <a:off x="822581" y="2545753"/>
            <a:ext cx="7634131" cy="184105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Title 1"/>
          <p:cNvSpPr>
            <a:spLocks noGrp="1"/>
          </p:cNvSpPr>
          <p:nvPr>
            <p:ph type="title"/>
          </p:nvPr>
        </p:nvSpPr>
        <p:spPr/>
        <p:txBody>
          <a:bodyPr/>
          <a:lstStyle/>
          <a:p>
            <a:r>
              <a:rPr lang="en-IN" dirty="0">
                <a:ea typeface="Adobe Fan Heiti Std B"/>
                <a:cs typeface="Adobe Fan Heiti Std B"/>
              </a:rPr>
              <a:t>Accounting Equation—Services Performed on Account</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9" name="Rectangle 8"/>
          <p:cNvSpPr/>
          <p:nvPr/>
        </p:nvSpPr>
        <p:spPr>
          <a:xfrm>
            <a:off x="678616" y="3191304"/>
            <a:ext cx="2213198"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$10,000 </a:t>
            </a:r>
          </a:p>
          <a:p>
            <a:pPr algn="ctr"/>
            <a:r>
              <a:rPr lang="en-US" sz="2600" dirty="0">
                <a:solidFill>
                  <a:schemeClr val="tx2"/>
                </a:solidFill>
              </a:rPr>
              <a:t>(Accounts Receivables)</a:t>
            </a:r>
          </a:p>
        </p:txBody>
      </p:sp>
      <p:sp>
        <p:nvSpPr>
          <p:cNvPr id="11" name="Rectangle 10"/>
          <p:cNvSpPr/>
          <p:nvPr/>
        </p:nvSpPr>
        <p:spPr>
          <a:xfrm>
            <a:off x="5481188" y="2900269"/>
            <a:ext cx="3104669" cy="1199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2"/>
                </a:solidFill>
              </a:rPr>
              <a:t>+ </a:t>
            </a:r>
            <a:r>
              <a:rPr lang="en-US" sz="2600" b="1" dirty="0">
                <a:solidFill>
                  <a:srgbClr val="EC008C"/>
                </a:solidFill>
              </a:rPr>
              <a:t>$10,000 </a:t>
            </a:r>
          </a:p>
          <a:p>
            <a:pPr algn="ctr"/>
            <a:r>
              <a:rPr lang="en-US" sz="2600" dirty="0">
                <a:solidFill>
                  <a:schemeClr val="tx2"/>
                </a:solidFill>
              </a:rPr>
              <a:t>  (Service revenue)</a:t>
            </a:r>
          </a:p>
        </p:txBody>
      </p:sp>
      <p:sp>
        <p:nvSpPr>
          <p:cNvPr id="12" name="Rectangle 11"/>
          <p:cNvSpPr/>
          <p:nvPr/>
        </p:nvSpPr>
        <p:spPr>
          <a:xfrm>
            <a:off x="870372" y="2575475"/>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24619468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9" grpId="0"/>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546310"/>
            <a:ext cx="7886700" cy="4637086"/>
          </a:xfrm>
        </p:spPr>
        <p:txBody>
          <a:bodyPr>
            <a:normAutofit/>
          </a:bodyPr>
          <a:lstStyle/>
          <a:p>
            <a:r>
              <a:rPr lang="en-US" sz="2800"/>
              <a:t>Involve situations when revenue is recognized in a period prior to the cash receipt</a:t>
            </a:r>
            <a:endParaRPr lang="en-IN" sz="2800" dirty="0"/>
          </a:p>
        </p:txBody>
      </p:sp>
      <p:sp>
        <p:nvSpPr>
          <p:cNvPr id="2" name="Title 1"/>
          <p:cNvSpPr>
            <a:spLocks noGrp="1"/>
          </p:cNvSpPr>
          <p:nvPr>
            <p:ph type="title"/>
          </p:nvPr>
        </p:nvSpPr>
        <p:spPr/>
        <p:txBody>
          <a:bodyPr/>
          <a:lstStyle/>
          <a:p>
            <a:r>
              <a:rPr lang="en-US" dirty="0"/>
              <a:t>Accrued Receivables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210" y="3502789"/>
            <a:ext cx="8041819" cy="2680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61544" y="2900620"/>
            <a:ext cx="2907905" cy="492443"/>
          </a:xfrm>
          <a:prstGeom prst="rect">
            <a:avLst/>
          </a:prstGeom>
        </p:spPr>
        <p:txBody>
          <a:bodyPr wrap="none">
            <a:spAutoFit/>
          </a:bodyPr>
          <a:lstStyle/>
          <a:p>
            <a:r>
              <a:rPr lang="en-US" sz="2600" b="1" dirty="0">
                <a:solidFill>
                  <a:srgbClr val="C00000"/>
                </a:solidFill>
                <a:cs typeface="Arial" panose="020B0604020202020204" pitchFamily="34" charset="0"/>
              </a:rPr>
              <a:t>Adjusting entries</a:t>
            </a:r>
          </a:p>
        </p:txBody>
      </p:sp>
    </p:spTree>
    <p:extLst>
      <p:ext uri="{BB962C8B-B14F-4D97-AF65-F5344CB8AC3E}">
        <p14:creationId xmlns:p14="http://schemas.microsoft.com/office/powerpoint/2010/main" val="25750595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33258"/>
            <a:ext cx="7886700" cy="4637086"/>
          </a:xfrm>
        </p:spPr>
        <p:txBody>
          <a:bodyPr/>
          <a:lstStyle/>
          <a:p>
            <a:pPr marL="0" indent="0">
              <a:buNone/>
            </a:pPr>
            <a:r>
              <a:rPr lang="en-US" sz="2400" b="1" dirty="0" smtClean="0">
                <a:solidFill>
                  <a:srgbClr val="C00000"/>
                </a:solidFill>
              </a:rPr>
              <a:t>Example:</a:t>
            </a:r>
          </a:p>
          <a:p>
            <a:pPr marL="0" indent="0">
              <a:buNone/>
            </a:pPr>
            <a:r>
              <a:rPr lang="en-US" sz="2400" dirty="0" smtClean="0"/>
              <a:t>Assume </a:t>
            </a:r>
            <a:r>
              <a:rPr lang="en-US" sz="2400" dirty="0"/>
              <a:t>that Dress Right loaned another corporation $30,000 at the beginning of August. Terms of the note call for the payment of principal, $30,000, and interest at 8% in three months.</a:t>
            </a:r>
          </a:p>
        </p:txBody>
      </p:sp>
      <p:sp>
        <p:nvSpPr>
          <p:cNvPr id="2" name="Title 1"/>
          <p:cNvSpPr>
            <a:spLocks noGrp="1"/>
          </p:cNvSpPr>
          <p:nvPr>
            <p:ph type="title"/>
          </p:nvPr>
        </p:nvSpPr>
        <p:spPr>
          <a:xfrm>
            <a:off x="628650" y="365126"/>
            <a:ext cx="7886700" cy="1045967"/>
          </a:xfrm>
        </p:spPr>
        <p:txBody>
          <a:bodyPr/>
          <a:lstStyle/>
          <a:p>
            <a:r>
              <a:rPr lang="en-US" dirty="0"/>
              <a:t>Accrued </a:t>
            </a:r>
            <a:r>
              <a:rPr lang="en-US" dirty="0" smtClean="0"/>
              <a:t>Receivables—Interest Revenue</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grpSp>
        <p:nvGrpSpPr>
          <p:cNvPr id="5" name="Group 4"/>
          <p:cNvGrpSpPr/>
          <p:nvPr/>
        </p:nvGrpSpPr>
        <p:grpSpPr>
          <a:xfrm>
            <a:off x="728437" y="3472309"/>
            <a:ext cx="7232316" cy="1005840"/>
            <a:chOff x="1095752" y="3726421"/>
            <a:chExt cx="7232316" cy="1005840"/>
          </a:xfrm>
        </p:grpSpPr>
        <p:sp>
          <p:nvSpPr>
            <p:cNvPr id="28" name="TextBox 27"/>
            <p:cNvSpPr txBox="1"/>
            <p:nvPr/>
          </p:nvSpPr>
          <p:spPr>
            <a:xfrm>
              <a:off x="1095752" y="3726421"/>
              <a:ext cx="7232316" cy="1005840"/>
            </a:xfrm>
            <a:prstGeom prst="rect">
              <a:avLst/>
            </a:prstGeom>
            <a:solidFill>
              <a:srgbClr val="C2DAF2"/>
            </a:solidFill>
            <a:ln w="28575">
              <a:solidFill>
                <a:srgbClr val="002060"/>
              </a:solidFill>
            </a:ln>
          </p:spPr>
          <p:txBody>
            <a:bodyPr wrap="square" rtlCol="0">
              <a:spAutoFit/>
            </a:bodyPr>
            <a:lstStyle/>
            <a:p>
              <a:endParaRPr lang="en-US" dirty="0"/>
            </a:p>
          </p:txBody>
        </p:sp>
        <p:grpSp>
          <p:nvGrpSpPr>
            <p:cNvPr id="7" name="Group 6"/>
            <p:cNvGrpSpPr/>
            <p:nvPr/>
          </p:nvGrpSpPr>
          <p:grpSpPr>
            <a:xfrm>
              <a:off x="1348976" y="3751801"/>
              <a:ext cx="6172124" cy="461665"/>
              <a:chOff x="1255671" y="3198853"/>
              <a:chExt cx="6172124" cy="461665"/>
            </a:xfrm>
          </p:grpSpPr>
          <p:sp>
            <p:nvSpPr>
              <p:cNvPr id="6" name="Rectangle 5"/>
              <p:cNvSpPr/>
              <p:nvPr/>
            </p:nvSpPr>
            <p:spPr>
              <a:xfrm>
                <a:off x="1255671" y="3198853"/>
                <a:ext cx="1263487" cy="461665"/>
              </a:xfrm>
              <a:prstGeom prst="rect">
                <a:avLst/>
              </a:prstGeom>
            </p:spPr>
            <p:txBody>
              <a:bodyPr wrap="none">
                <a:spAutoFit/>
              </a:bodyPr>
              <a:lstStyle/>
              <a:p>
                <a:pPr algn="ctr"/>
                <a:r>
                  <a:rPr lang="en-US" sz="2400" dirty="0">
                    <a:latin typeface="+mn-lt"/>
                    <a:cs typeface="Arial" panose="020B0604020202020204" pitchFamily="34" charset="0"/>
                  </a:rPr>
                  <a:t>Principal</a:t>
                </a:r>
              </a:p>
            </p:txBody>
          </p:sp>
          <p:sp>
            <p:nvSpPr>
              <p:cNvPr id="36" name="Rectangle 35"/>
              <p:cNvSpPr/>
              <p:nvPr/>
            </p:nvSpPr>
            <p:spPr>
              <a:xfrm>
                <a:off x="2547176" y="3198853"/>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1" name="Rectangle 40"/>
              <p:cNvSpPr/>
              <p:nvPr/>
            </p:nvSpPr>
            <p:spPr>
              <a:xfrm>
                <a:off x="2939396" y="3198853"/>
                <a:ext cx="1718163" cy="461665"/>
              </a:xfrm>
              <a:prstGeom prst="rect">
                <a:avLst/>
              </a:prstGeom>
            </p:spPr>
            <p:txBody>
              <a:bodyPr wrap="none">
                <a:spAutoFit/>
              </a:bodyPr>
              <a:lstStyle/>
              <a:p>
                <a:pPr algn="ctr"/>
                <a:r>
                  <a:rPr lang="en-US" sz="2400" dirty="0">
                    <a:latin typeface="+mn-lt"/>
                    <a:cs typeface="Arial" panose="020B0604020202020204" pitchFamily="34" charset="0"/>
                  </a:rPr>
                  <a:t>Interest rate</a:t>
                </a:r>
              </a:p>
            </p:txBody>
          </p:sp>
          <p:sp>
            <p:nvSpPr>
              <p:cNvPr id="43" name="Rectangle 42"/>
              <p:cNvSpPr/>
              <p:nvPr/>
            </p:nvSpPr>
            <p:spPr>
              <a:xfrm>
                <a:off x="4685577" y="3198853"/>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7" name="Rectangle 46"/>
              <p:cNvSpPr/>
              <p:nvPr/>
            </p:nvSpPr>
            <p:spPr>
              <a:xfrm>
                <a:off x="5077797" y="3198853"/>
                <a:ext cx="805029" cy="461665"/>
              </a:xfrm>
              <a:prstGeom prst="rect">
                <a:avLst/>
              </a:prstGeom>
            </p:spPr>
            <p:txBody>
              <a:bodyPr wrap="none">
                <a:spAutoFit/>
              </a:bodyPr>
              <a:lstStyle/>
              <a:p>
                <a:pPr algn="ctr"/>
                <a:r>
                  <a:rPr lang="en-US" sz="2400" dirty="0">
                    <a:latin typeface="+mn-lt"/>
                    <a:cs typeface="Arial" panose="020B0604020202020204" pitchFamily="34" charset="0"/>
                  </a:rPr>
                  <a:t>Time</a:t>
                </a:r>
              </a:p>
            </p:txBody>
          </p:sp>
          <p:sp>
            <p:nvSpPr>
              <p:cNvPr id="48" name="Rectangle 47"/>
              <p:cNvSpPr/>
              <p:nvPr/>
            </p:nvSpPr>
            <p:spPr>
              <a:xfrm>
                <a:off x="5910844" y="3198853"/>
                <a:ext cx="338554"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49" name="Rectangle 48"/>
              <p:cNvSpPr/>
              <p:nvPr/>
            </p:nvSpPr>
            <p:spPr>
              <a:xfrm>
                <a:off x="6277416" y="3198853"/>
                <a:ext cx="1150379" cy="461665"/>
              </a:xfrm>
              <a:prstGeom prst="rect">
                <a:avLst/>
              </a:prstGeom>
            </p:spPr>
            <p:txBody>
              <a:bodyPr wrap="none">
                <a:spAutoFit/>
              </a:bodyPr>
              <a:lstStyle/>
              <a:p>
                <a:pPr algn="ctr"/>
                <a:r>
                  <a:rPr lang="en-US" sz="2400" dirty="0">
                    <a:latin typeface="+mn-lt"/>
                    <a:cs typeface="Arial" panose="020B0604020202020204" pitchFamily="34" charset="0"/>
                  </a:rPr>
                  <a:t>Interest</a:t>
                </a:r>
              </a:p>
            </p:txBody>
          </p:sp>
        </p:grpSp>
        <p:grpSp>
          <p:nvGrpSpPr>
            <p:cNvPr id="8" name="Group 7"/>
            <p:cNvGrpSpPr/>
            <p:nvPr/>
          </p:nvGrpSpPr>
          <p:grpSpPr>
            <a:xfrm>
              <a:off x="1383441" y="4232127"/>
              <a:ext cx="5897307" cy="461665"/>
              <a:chOff x="1290136" y="3660518"/>
              <a:chExt cx="5897307" cy="461665"/>
            </a:xfrm>
          </p:grpSpPr>
          <p:sp>
            <p:nvSpPr>
              <p:cNvPr id="50" name="Rectangle 49"/>
              <p:cNvSpPr/>
              <p:nvPr/>
            </p:nvSpPr>
            <p:spPr>
              <a:xfrm>
                <a:off x="1290136" y="3660518"/>
                <a:ext cx="1194559" cy="461665"/>
              </a:xfrm>
              <a:prstGeom prst="rect">
                <a:avLst/>
              </a:prstGeom>
            </p:spPr>
            <p:txBody>
              <a:bodyPr wrap="none">
                <a:spAutoFit/>
              </a:bodyPr>
              <a:lstStyle/>
              <a:p>
                <a:pPr algn="ctr"/>
                <a:r>
                  <a:rPr lang="en-US" sz="2400" dirty="0">
                    <a:latin typeface="+mn-lt"/>
                    <a:cs typeface="Arial" panose="020B0604020202020204" pitchFamily="34" charset="0"/>
                  </a:rPr>
                  <a:t>$30,000</a:t>
                </a:r>
              </a:p>
            </p:txBody>
          </p:sp>
          <p:sp>
            <p:nvSpPr>
              <p:cNvPr id="52" name="Rectangle 51"/>
              <p:cNvSpPr/>
              <p:nvPr/>
            </p:nvSpPr>
            <p:spPr>
              <a:xfrm>
                <a:off x="2547176" y="3660518"/>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3" name="Rectangle 52"/>
              <p:cNvSpPr/>
              <p:nvPr/>
            </p:nvSpPr>
            <p:spPr>
              <a:xfrm>
                <a:off x="3518593" y="3660518"/>
                <a:ext cx="559769" cy="461665"/>
              </a:xfrm>
              <a:prstGeom prst="rect">
                <a:avLst/>
              </a:prstGeom>
            </p:spPr>
            <p:txBody>
              <a:bodyPr wrap="none">
                <a:spAutoFit/>
              </a:bodyPr>
              <a:lstStyle/>
              <a:p>
                <a:pPr algn="ctr"/>
                <a:r>
                  <a:rPr lang="en-US" sz="2400" dirty="0">
                    <a:latin typeface="+mn-lt"/>
                    <a:cs typeface="Arial" panose="020B0604020202020204" pitchFamily="34" charset="0"/>
                  </a:rPr>
                  <a:t>8%</a:t>
                </a:r>
              </a:p>
            </p:txBody>
          </p:sp>
          <p:sp>
            <p:nvSpPr>
              <p:cNvPr id="54" name="Rectangle 53"/>
              <p:cNvSpPr/>
              <p:nvPr/>
            </p:nvSpPr>
            <p:spPr>
              <a:xfrm>
                <a:off x="4685577" y="3660518"/>
                <a:ext cx="364202"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5" name="Rectangle 54"/>
              <p:cNvSpPr/>
              <p:nvPr/>
            </p:nvSpPr>
            <p:spPr>
              <a:xfrm>
                <a:off x="5172375" y="3660518"/>
                <a:ext cx="615874" cy="461665"/>
              </a:xfrm>
              <a:prstGeom prst="rect">
                <a:avLst/>
              </a:prstGeom>
            </p:spPr>
            <p:txBody>
              <a:bodyPr wrap="none">
                <a:spAutoFit/>
              </a:bodyPr>
              <a:lstStyle/>
              <a:p>
                <a:pPr algn="ctr"/>
                <a:r>
                  <a:rPr lang="en-US" sz="2400" baseline="30000" dirty="0">
                    <a:latin typeface="+mn-lt"/>
                    <a:cs typeface="Arial" panose="020B0604020202020204" pitchFamily="34" charset="0"/>
                  </a:rPr>
                  <a:t>1</a:t>
                </a:r>
                <a:r>
                  <a:rPr lang="en-US" sz="2400" dirty="0">
                    <a:latin typeface="+mn-lt"/>
                    <a:cs typeface="Arial" panose="020B0604020202020204" pitchFamily="34" charset="0"/>
                  </a:rPr>
                  <a:t>/</a:t>
                </a:r>
                <a:r>
                  <a:rPr lang="en-US" sz="2400" baseline="-30000" dirty="0">
                    <a:latin typeface="+mn-lt"/>
                    <a:cs typeface="Arial" panose="020B0604020202020204" pitchFamily="34" charset="0"/>
                  </a:rPr>
                  <a:t>12</a:t>
                </a:r>
              </a:p>
            </p:txBody>
          </p:sp>
          <p:sp>
            <p:nvSpPr>
              <p:cNvPr id="56" name="Rectangle 55"/>
              <p:cNvSpPr/>
              <p:nvPr/>
            </p:nvSpPr>
            <p:spPr>
              <a:xfrm>
                <a:off x="5910844" y="3660518"/>
                <a:ext cx="338554" cy="461665"/>
              </a:xfrm>
              <a:prstGeom prst="rect">
                <a:avLst/>
              </a:prstGeom>
            </p:spPr>
            <p:txBody>
              <a:bodyPr wrap="none">
                <a:spAutoFit/>
              </a:bodyPr>
              <a:lstStyle/>
              <a:p>
                <a:pPr algn="ctr"/>
                <a:r>
                  <a:rPr lang="en-US" sz="2400" dirty="0">
                    <a:latin typeface="+mn-lt"/>
                    <a:cs typeface="Arial" panose="020B0604020202020204" pitchFamily="34" charset="0"/>
                  </a:rPr>
                  <a:t>=</a:t>
                </a:r>
              </a:p>
            </p:txBody>
          </p:sp>
          <p:sp>
            <p:nvSpPr>
              <p:cNvPr id="59" name="Rectangle 58"/>
              <p:cNvSpPr/>
              <p:nvPr/>
            </p:nvSpPr>
            <p:spPr>
              <a:xfrm>
                <a:off x="6174024" y="3660518"/>
                <a:ext cx="1013419" cy="461665"/>
              </a:xfrm>
              <a:prstGeom prst="rect">
                <a:avLst/>
              </a:prstGeom>
            </p:spPr>
            <p:txBody>
              <a:bodyPr wrap="none">
                <a:spAutoFit/>
              </a:bodyPr>
              <a:lstStyle/>
              <a:p>
                <a:pPr algn="ctr"/>
                <a:r>
                  <a:rPr lang="en-US" sz="2400" dirty="0">
                    <a:latin typeface="+mn-lt"/>
                    <a:cs typeface="Arial" panose="020B0604020202020204" pitchFamily="34" charset="0"/>
                  </a:rPr>
                  <a:t>   $200</a:t>
                </a:r>
              </a:p>
            </p:txBody>
          </p:sp>
        </p:grpSp>
      </p:grpSp>
      <p:grpSp>
        <p:nvGrpSpPr>
          <p:cNvPr id="9" name="Group 8"/>
          <p:cNvGrpSpPr/>
          <p:nvPr/>
        </p:nvGrpSpPr>
        <p:grpSpPr>
          <a:xfrm>
            <a:off x="728437" y="4924911"/>
            <a:ext cx="7943167" cy="1417024"/>
            <a:chOff x="876300" y="5011857"/>
            <a:chExt cx="7943167" cy="1417024"/>
          </a:xfrm>
        </p:grpSpPr>
        <p:sp>
          <p:nvSpPr>
            <p:cNvPr id="29" name="Rectangle 28"/>
            <p:cNvSpPr/>
            <p:nvPr/>
          </p:nvSpPr>
          <p:spPr>
            <a:xfrm>
              <a:off x="876301" y="5011857"/>
              <a:ext cx="7921625" cy="1417024"/>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30" name="TextBox 29"/>
            <p:cNvSpPr txBox="1">
              <a:spLocks noChangeArrowheads="1"/>
            </p:cNvSpPr>
            <p:nvPr/>
          </p:nvSpPr>
          <p:spPr bwMode="auto">
            <a:xfrm>
              <a:off x="876300" y="5022969"/>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August 31</a:t>
              </a:r>
              <a:endParaRPr lang="en-IN" sz="2800" b="1" baseline="30000" dirty="0">
                <a:latin typeface="Calibri" pitchFamily="34" charset="0"/>
              </a:endParaRPr>
            </a:p>
          </p:txBody>
        </p:sp>
        <p:sp>
          <p:nvSpPr>
            <p:cNvPr id="31" name="TextBox 30"/>
            <p:cNvSpPr txBox="1">
              <a:spLocks noChangeArrowheads="1"/>
            </p:cNvSpPr>
            <p:nvPr/>
          </p:nvSpPr>
          <p:spPr bwMode="auto">
            <a:xfrm>
              <a:off x="7530417" y="501661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2" name="TextBox 31"/>
            <p:cNvSpPr txBox="1">
              <a:spLocks noChangeArrowheads="1"/>
            </p:cNvSpPr>
            <p:nvPr/>
          </p:nvSpPr>
          <p:spPr bwMode="auto">
            <a:xfrm>
              <a:off x="6173104" y="501661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3" name="Straight Connector 32"/>
            <p:cNvCxnSpPr/>
            <p:nvPr/>
          </p:nvCxnSpPr>
          <p:spPr>
            <a:xfrm>
              <a:off x="1028169" y="5499217"/>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896940" y="5528844"/>
              <a:ext cx="5153025" cy="404812"/>
            </a:xfrm>
            <a:prstGeom prst="rect">
              <a:avLst/>
            </a:prstGeom>
            <a:noFill/>
            <a:ln w="9525">
              <a:noFill/>
              <a:miter lim="800000"/>
              <a:headEnd/>
              <a:tailEnd/>
            </a:ln>
          </p:spPr>
          <p:txBody>
            <a:bodyPr/>
            <a:lstStyle/>
            <a:p>
              <a:r>
                <a:rPr lang="en-IN" sz="2600" dirty="0">
                  <a:latin typeface="Calibri" pitchFamily="34" charset="0"/>
                </a:rPr>
                <a:t>Interest receivable</a:t>
              </a:r>
            </a:p>
          </p:txBody>
        </p:sp>
        <p:sp>
          <p:nvSpPr>
            <p:cNvPr id="35" name="TextBox 34"/>
            <p:cNvSpPr txBox="1">
              <a:spLocks noChangeArrowheads="1"/>
            </p:cNvSpPr>
            <p:nvPr/>
          </p:nvSpPr>
          <p:spPr bwMode="auto">
            <a:xfrm>
              <a:off x="6540909" y="5528844"/>
              <a:ext cx="789890" cy="404812"/>
            </a:xfrm>
            <a:prstGeom prst="rect">
              <a:avLst/>
            </a:prstGeom>
            <a:noFill/>
            <a:ln w="9525">
              <a:noFill/>
              <a:miter lim="800000"/>
              <a:headEnd/>
              <a:tailEnd/>
            </a:ln>
          </p:spPr>
          <p:txBody>
            <a:bodyPr/>
            <a:lstStyle/>
            <a:p>
              <a:pPr algn="r"/>
              <a:r>
                <a:rPr lang="en-IN" sz="2600" dirty="0">
                  <a:latin typeface="Calibri" pitchFamily="34" charset="0"/>
                </a:rPr>
                <a:t>200</a:t>
              </a:r>
            </a:p>
          </p:txBody>
        </p:sp>
        <p:sp>
          <p:nvSpPr>
            <p:cNvPr id="37" name="TextBox 36"/>
            <p:cNvSpPr txBox="1">
              <a:spLocks noChangeArrowheads="1"/>
            </p:cNvSpPr>
            <p:nvPr/>
          </p:nvSpPr>
          <p:spPr bwMode="auto">
            <a:xfrm>
              <a:off x="8056188" y="5933658"/>
              <a:ext cx="712877" cy="404813"/>
            </a:xfrm>
            <a:prstGeom prst="rect">
              <a:avLst/>
            </a:prstGeom>
            <a:noFill/>
            <a:ln w="9525">
              <a:noFill/>
              <a:miter lim="800000"/>
              <a:headEnd/>
              <a:tailEnd/>
            </a:ln>
          </p:spPr>
          <p:txBody>
            <a:bodyPr/>
            <a:lstStyle/>
            <a:p>
              <a:pPr algn="r"/>
              <a:r>
                <a:rPr lang="en-IN" sz="2600" dirty="0">
                  <a:latin typeface="Calibri" pitchFamily="34" charset="0"/>
                </a:rPr>
                <a:t>200</a:t>
              </a:r>
            </a:p>
          </p:txBody>
        </p:sp>
        <p:sp>
          <p:nvSpPr>
            <p:cNvPr id="38" name="TextBox 37"/>
            <p:cNvSpPr txBox="1">
              <a:spLocks noChangeArrowheads="1"/>
            </p:cNvSpPr>
            <p:nvPr/>
          </p:nvSpPr>
          <p:spPr bwMode="auto">
            <a:xfrm>
              <a:off x="894593" y="5948532"/>
              <a:ext cx="5153025" cy="404812"/>
            </a:xfrm>
            <a:prstGeom prst="rect">
              <a:avLst/>
            </a:prstGeom>
            <a:solidFill>
              <a:srgbClr val="FFFAB0"/>
            </a:solidFill>
            <a:ln w="9525">
              <a:noFill/>
              <a:miter lim="800000"/>
              <a:headEnd/>
              <a:tailEnd/>
            </a:ln>
          </p:spPr>
          <p:txBody>
            <a:bodyPr/>
            <a:lstStyle/>
            <a:p>
              <a:pPr lvl="1"/>
              <a:r>
                <a:rPr lang="en-IN" sz="2600" dirty="0">
                  <a:latin typeface="Calibri" pitchFamily="34" charset="0"/>
                </a:rPr>
                <a:t>Interest revenue</a:t>
              </a:r>
            </a:p>
          </p:txBody>
        </p:sp>
      </p:grpSp>
    </p:spTree>
    <p:extLst>
      <p:ext uri="{BB962C8B-B14F-4D97-AF65-F5344CB8AC3E}">
        <p14:creationId xmlns:p14="http://schemas.microsoft.com/office/powerpoint/2010/main" val="1080783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600" dirty="0"/>
              <a:t>Third classification of adjusting entries</a:t>
            </a:r>
          </a:p>
          <a:p>
            <a:pPr marL="0" indent="0">
              <a:buClr>
                <a:schemeClr val="tx1"/>
              </a:buClr>
              <a:buNone/>
            </a:pPr>
            <a:r>
              <a:rPr lang="en-US" sz="2800" b="1" dirty="0">
                <a:solidFill>
                  <a:srgbClr val="C00000"/>
                </a:solidFill>
                <a:cs typeface="Arial" charset="0"/>
              </a:rPr>
              <a:t>Example:</a:t>
            </a:r>
          </a:p>
          <a:p>
            <a:pPr>
              <a:buClr>
                <a:schemeClr val="tx1"/>
              </a:buClr>
            </a:pPr>
            <a:r>
              <a:rPr lang="en-US" sz="2800" b="1" dirty="0">
                <a:solidFill>
                  <a:srgbClr val="000099"/>
                </a:solidFill>
              </a:rPr>
              <a:t>Depreciation expense</a:t>
            </a:r>
            <a:r>
              <a:rPr lang="en-US" sz="2800" dirty="0">
                <a:solidFill>
                  <a:srgbClr val="000099"/>
                </a:solidFill>
              </a:rPr>
              <a:t> </a:t>
            </a:r>
            <a:r>
              <a:rPr lang="en-US" sz="2800" dirty="0"/>
              <a:t>requires an estimate of:</a:t>
            </a:r>
          </a:p>
          <a:p>
            <a:pPr lvl="1">
              <a:buClr>
                <a:schemeClr val="tx1"/>
              </a:buClr>
              <a:buFont typeface="Arial" panose="020B0604020202020204" pitchFamily="34" charset="0"/>
              <a:buChar char="•"/>
            </a:pPr>
            <a:r>
              <a:rPr lang="en-US" sz="2600" dirty="0"/>
              <a:t>Expected useful life</a:t>
            </a:r>
          </a:p>
          <a:p>
            <a:pPr lvl="1">
              <a:buClr>
                <a:schemeClr val="tx1"/>
              </a:buClr>
              <a:buFont typeface="Arial" panose="020B0604020202020204" pitchFamily="34" charset="0"/>
              <a:buChar char="•"/>
            </a:pPr>
            <a:r>
              <a:rPr lang="en-US" sz="2600" dirty="0"/>
              <a:t>Expected residual value</a:t>
            </a:r>
          </a:p>
          <a:p>
            <a:pPr>
              <a:buClr>
                <a:schemeClr val="tx1"/>
              </a:buClr>
            </a:pPr>
            <a:r>
              <a:rPr lang="en-US" sz="2800" b="1" dirty="0">
                <a:solidFill>
                  <a:srgbClr val="000099"/>
                </a:solidFill>
              </a:rPr>
              <a:t>Bad debt expense</a:t>
            </a:r>
            <a:r>
              <a:rPr lang="en-US" sz="2800" dirty="0"/>
              <a:t> requires estimate of:</a:t>
            </a:r>
          </a:p>
          <a:p>
            <a:pPr lvl="1">
              <a:buClr>
                <a:schemeClr val="tx1"/>
              </a:buClr>
              <a:buFont typeface="Arial" panose="020B0604020202020204" pitchFamily="34" charset="0"/>
              <a:buChar char="•"/>
            </a:pPr>
            <a:r>
              <a:rPr lang="en-IN" sz="2600" dirty="0"/>
              <a:t>Amount of accounts receivable uncollectible</a:t>
            </a:r>
          </a:p>
        </p:txBody>
      </p:sp>
      <p:sp>
        <p:nvSpPr>
          <p:cNvPr id="3" name="Title 2"/>
          <p:cNvSpPr>
            <a:spLocks noGrp="1"/>
          </p:cNvSpPr>
          <p:nvPr>
            <p:ph type="title"/>
          </p:nvPr>
        </p:nvSpPr>
        <p:spPr>
          <a:xfrm>
            <a:off x="628650" y="365126"/>
            <a:ext cx="7886700" cy="982411"/>
          </a:xfrm>
        </p:spPr>
        <p:txBody>
          <a:bodyPr/>
          <a:lstStyle/>
          <a:p>
            <a:r>
              <a:rPr lang="en-US" dirty="0"/>
              <a:t>Estimates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spTree>
    <p:extLst>
      <p:ext uri="{BB962C8B-B14F-4D97-AF65-F5344CB8AC3E}">
        <p14:creationId xmlns:p14="http://schemas.microsoft.com/office/powerpoint/2010/main" val="29974230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734473"/>
            <a:ext cx="7886700" cy="4512175"/>
          </a:xfrm>
        </p:spPr>
        <p:txBody>
          <a:bodyPr>
            <a:normAutofit/>
          </a:bodyPr>
          <a:lstStyle/>
          <a:p>
            <a:pPr marL="0" indent="0">
              <a:buNone/>
            </a:pPr>
            <a:r>
              <a:rPr lang="en-US" b="1" dirty="0">
                <a:solidFill>
                  <a:srgbClr val="C00000"/>
                </a:solidFill>
                <a:cs typeface="Arial" charset="0"/>
              </a:rPr>
              <a:t>Adjusted trial balance</a:t>
            </a:r>
          </a:p>
          <a:p>
            <a:r>
              <a:rPr lang="en-US" dirty="0"/>
              <a:t>Trial balance after adjusting entries have been recorded</a:t>
            </a:r>
          </a:p>
          <a:p>
            <a:pPr marL="457200" lvl="1" indent="0">
              <a:buNone/>
            </a:pPr>
            <a:endParaRPr lang="en-US" dirty="0"/>
          </a:p>
        </p:txBody>
      </p:sp>
      <p:sp>
        <p:nvSpPr>
          <p:cNvPr id="2" name="Title 1"/>
          <p:cNvSpPr>
            <a:spLocks noGrp="1"/>
          </p:cNvSpPr>
          <p:nvPr>
            <p:ph type="title"/>
          </p:nvPr>
        </p:nvSpPr>
        <p:spPr/>
        <p:txBody>
          <a:bodyPr/>
          <a:lstStyle/>
          <a:p>
            <a:r>
              <a:rPr lang="en-US" dirty="0"/>
              <a:t>Step 7: Prepare an Adjusted Trial Balance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LO2-5</a:t>
            </a:r>
          </a:p>
        </p:txBody>
      </p:sp>
      <p:graphicFrame>
        <p:nvGraphicFramePr>
          <p:cNvPr id="6" name="Diagram 5"/>
          <p:cNvGraphicFramePr/>
          <p:nvPr>
            <p:extLst>
              <p:ext uri="{D42A27DB-BD31-4B8C-83A1-F6EECF244321}">
                <p14:modId xmlns:p14="http://schemas.microsoft.com/office/powerpoint/2010/main" val="315527276"/>
              </p:ext>
            </p:extLst>
          </p:nvPr>
        </p:nvGraphicFramePr>
        <p:xfrm>
          <a:off x="628650" y="3652908"/>
          <a:ext cx="8289656" cy="22394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80028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2726534238"/>
              </p:ext>
            </p:extLst>
          </p:nvPr>
        </p:nvGraphicFramePr>
        <p:xfrm>
          <a:off x="5107860" y="1031252"/>
          <a:ext cx="3952240" cy="4731299"/>
        </p:xfrm>
        <a:graphic>
          <a:graphicData uri="http://schemas.openxmlformats.org/drawingml/2006/table">
            <a:tbl>
              <a:tblPr firstRow="1">
                <a:tableStyleId>{2D5ABB26-0587-4C30-8999-92F81FD0307C}</a:tableStyleId>
              </a:tblPr>
              <a:tblGrid>
                <a:gridCol w="1682496">
                  <a:extLst>
                    <a:ext uri="{9D8B030D-6E8A-4147-A177-3AD203B41FA5}">
                      <a16:colId xmlns="" xmlns:a16="http://schemas.microsoft.com/office/drawing/2014/main" val="20000"/>
                    </a:ext>
                  </a:extLst>
                </a:gridCol>
                <a:gridCol w="1121664">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tblGrid>
              <a:tr h="695585">
                <a:tc gridSpan="3">
                  <a:txBody>
                    <a:bodyPr/>
                    <a:lstStyle/>
                    <a:p>
                      <a:pPr algn="ctr" fontAlgn="base"/>
                      <a:r>
                        <a:rPr lang="en-US" sz="1200" b="1" dirty="0">
                          <a:effectLst/>
                        </a:rPr>
                        <a:t>DRESS RIGHT CLOTHING CORPORATION</a:t>
                      </a:r>
                      <a:br>
                        <a:rPr lang="en-US" sz="1200" b="1" dirty="0">
                          <a:effectLst/>
                        </a:rPr>
                      </a:br>
                      <a:r>
                        <a:rPr lang="en-US" sz="1200" b="1" dirty="0">
                          <a:effectLst/>
                        </a:rPr>
                        <a:t>Unadjusted Trial Balance</a:t>
                      </a:r>
                      <a:br>
                        <a:rPr lang="en-US" sz="1200" b="1" dirty="0">
                          <a:effectLst/>
                        </a:rPr>
                      </a:br>
                      <a:r>
                        <a:rPr lang="en-US" sz="1200" b="1" dirty="0">
                          <a:effectLst/>
                        </a:rPr>
                        <a:t>July 31, 2018</a:t>
                      </a:r>
                      <a:endParaRPr lang="en-US" sz="1200" b="1" dirty="0">
                        <a:effectLst/>
                        <a:latin typeface="proximanovacond" charset="0"/>
                      </a:endParaRPr>
                    </a:p>
                  </a:txBody>
                  <a:tcPr marL="127000" marR="127000" marT="127000" marB="38100">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68833">
                <a:tc>
                  <a:txBody>
                    <a:bodyPr/>
                    <a:lstStyle/>
                    <a:p>
                      <a:pPr algn="l" fontAlgn="base"/>
                      <a:r>
                        <a:rPr lang="en-US" sz="1200" b="1" dirty="0">
                          <a:effectLst/>
                        </a:rPr>
                        <a:t>Account Title</a:t>
                      </a:r>
                      <a:endParaRPr lang="en-US" sz="1200" b="1"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200" b="1" dirty="0">
                          <a:effectLst/>
                        </a:rPr>
                        <a:t>Debits</a:t>
                      </a:r>
                      <a:endParaRPr lang="en-US" sz="1200" b="1" dirty="0">
                        <a:effectLst/>
                        <a:latin typeface="proximanovacond" charset="0"/>
                      </a:endParaRPr>
                    </a:p>
                  </a:txBody>
                  <a:tcPr marL="127000"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200" b="1" dirty="0">
                          <a:effectLst/>
                        </a:rPr>
                        <a:t>Credit</a:t>
                      </a:r>
                      <a:endParaRPr lang="en-US" sz="1200" b="1"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3279893">
                <a:tc>
                  <a:txBody>
                    <a:bodyPr/>
                    <a:lstStyle/>
                    <a:p>
                      <a:pPr algn="l" fontAlgn="base"/>
                      <a:r>
                        <a:rPr lang="en-US" sz="1200" dirty="0">
                          <a:effectLst/>
                          <a:latin typeface="+mn-lt"/>
                        </a:rPr>
                        <a:t>Cash</a:t>
                      </a:r>
                    </a:p>
                    <a:p>
                      <a:pPr algn="l" fontAlgn="base"/>
                      <a:r>
                        <a:rPr lang="en-US" sz="1200" dirty="0">
                          <a:effectLst/>
                          <a:latin typeface="+mn-lt"/>
                        </a:rPr>
                        <a:t>Accounts receivable</a:t>
                      </a:r>
                    </a:p>
                    <a:p>
                      <a:pPr algn="l" fontAlgn="base"/>
                      <a:r>
                        <a:rPr lang="en-US" sz="1200" dirty="0">
                          <a:effectLst/>
                          <a:latin typeface="+mn-lt"/>
                        </a:rPr>
                        <a:t>Supplies</a:t>
                      </a:r>
                    </a:p>
                    <a:p>
                      <a:pPr algn="l" fontAlgn="base"/>
                      <a:r>
                        <a:rPr lang="en-US" sz="1200" dirty="0">
                          <a:effectLst/>
                          <a:latin typeface="+mn-lt"/>
                        </a:rPr>
                        <a:t>Prepaid rent</a:t>
                      </a:r>
                    </a:p>
                    <a:p>
                      <a:pPr algn="l" fontAlgn="base"/>
                      <a:r>
                        <a:rPr lang="en-US" sz="1200" dirty="0">
                          <a:effectLst/>
                          <a:latin typeface="+mn-lt"/>
                        </a:rPr>
                        <a:t>Inventory</a:t>
                      </a:r>
                    </a:p>
                    <a:p>
                      <a:pPr algn="l" fontAlgn="base"/>
                      <a:r>
                        <a:rPr lang="en-US" sz="1200" dirty="0">
                          <a:effectLst/>
                          <a:latin typeface="+mn-lt"/>
                        </a:rPr>
                        <a:t>Office</a:t>
                      </a:r>
                      <a:r>
                        <a:rPr lang="en-US" sz="1200" baseline="0" dirty="0">
                          <a:effectLst/>
                          <a:latin typeface="+mn-lt"/>
                        </a:rPr>
                        <a:t> equipment</a:t>
                      </a:r>
                    </a:p>
                    <a:p>
                      <a:pPr algn="l" fontAlgn="base"/>
                      <a:r>
                        <a:rPr lang="en-US" sz="1200" baseline="0" dirty="0">
                          <a:effectLst/>
                          <a:latin typeface="+mn-lt"/>
                        </a:rPr>
                        <a:t>Accounts payable</a:t>
                      </a:r>
                    </a:p>
                    <a:p>
                      <a:pPr algn="l" fontAlgn="base"/>
                      <a:r>
                        <a:rPr lang="en-US" sz="1200" baseline="0" dirty="0">
                          <a:effectLst/>
                          <a:latin typeface="+mn-lt"/>
                        </a:rPr>
                        <a:t>Notes payable</a:t>
                      </a:r>
                    </a:p>
                    <a:p>
                      <a:pPr algn="l" fontAlgn="base"/>
                      <a:r>
                        <a:rPr lang="en-US" sz="1200" baseline="0" dirty="0">
                          <a:effectLst/>
                          <a:latin typeface="+mn-lt"/>
                        </a:rPr>
                        <a:t>Deferred rent revenue</a:t>
                      </a:r>
                    </a:p>
                    <a:p>
                      <a:pPr algn="l" fontAlgn="base"/>
                      <a:r>
                        <a:rPr lang="en-US" sz="1200" baseline="0" dirty="0">
                          <a:effectLst/>
                          <a:latin typeface="+mn-lt"/>
                        </a:rPr>
                        <a:t>Common stock</a:t>
                      </a:r>
                    </a:p>
                    <a:p>
                      <a:pPr algn="l" fontAlgn="base"/>
                      <a:r>
                        <a:rPr lang="en-US" sz="1200" baseline="0" dirty="0">
                          <a:effectLst/>
                          <a:latin typeface="+mn-lt"/>
                        </a:rPr>
                        <a:t>Retained earnings</a:t>
                      </a:r>
                    </a:p>
                    <a:p>
                      <a:pPr algn="l" fontAlgn="base"/>
                      <a:r>
                        <a:rPr lang="en-US" sz="1200" baseline="0" dirty="0">
                          <a:effectLst/>
                          <a:latin typeface="+mn-lt"/>
                        </a:rPr>
                        <a:t>Sales revenue</a:t>
                      </a:r>
                    </a:p>
                    <a:p>
                      <a:pPr algn="l" fontAlgn="base"/>
                      <a:r>
                        <a:rPr lang="en-US" sz="1200" baseline="0" dirty="0">
                          <a:effectLst/>
                          <a:latin typeface="+mn-lt"/>
                        </a:rPr>
                        <a:t>Cost of goods sold</a:t>
                      </a:r>
                    </a:p>
                    <a:p>
                      <a:pPr algn="l" fontAlgn="base"/>
                      <a:r>
                        <a:rPr lang="en-US" sz="1200" baseline="0" dirty="0">
                          <a:effectLst/>
                          <a:latin typeface="+mn-lt"/>
                        </a:rPr>
                        <a:t>Salaries expense</a:t>
                      </a:r>
                    </a:p>
                  </a:txBody>
                  <a:tcPr marR="127000" marT="127000" marB="38100">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r" fontAlgn="base"/>
                      <a:r>
                        <a:rPr lang="en-US" sz="1200" dirty="0">
                          <a:effectLst/>
                          <a:latin typeface="+mn-lt"/>
                        </a:rPr>
                        <a:t>68,500</a:t>
                      </a:r>
                    </a:p>
                    <a:p>
                      <a:pPr algn="r" fontAlgn="base"/>
                      <a:r>
                        <a:rPr lang="en-US" sz="1200" dirty="0">
                          <a:effectLst/>
                          <a:latin typeface="+mn-lt"/>
                        </a:rPr>
                        <a:t>2,000</a:t>
                      </a:r>
                    </a:p>
                    <a:p>
                      <a:pPr algn="r" fontAlgn="base"/>
                      <a:r>
                        <a:rPr lang="en-US" sz="1200" dirty="0">
                          <a:effectLst/>
                          <a:latin typeface="+mn-lt"/>
                        </a:rPr>
                        <a:t>2,000</a:t>
                      </a:r>
                    </a:p>
                    <a:p>
                      <a:pPr algn="r" fontAlgn="base"/>
                      <a:r>
                        <a:rPr lang="en-US" sz="1200" dirty="0">
                          <a:effectLst/>
                          <a:latin typeface="+mn-lt"/>
                        </a:rPr>
                        <a:t>24,000</a:t>
                      </a:r>
                    </a:p>
                    <a:p>
                      <a:pPr algn="r" fontAlgn="base"/>
                      <a:r>
                        <a:rPr lang="en-US" sz="1200" dirty="0">
                          <a:effectLst/>
                          <a:latin typeface="+mn-lt"/>
                        </a:rPr>
                        <a:t>38,000</a:t>
                      </a:r>
                    </a:p>
                    <a:p>
                      <a:pPr algn="r" fontAlgn="base"/>
                      <a:r>
                        <a:rPr lang="en-US" sz="1200" dirty="0">
                          <a:effectLst/>
                          <a:latin typeface="+mn-lt"/>
                        </a:rPr>
                        <a:t>12,000</a:t>
                      </a: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r>
                        <a:rPr lang="en-US" sz="1200" dirty="0">
                          <a:effectLst/>
                          <a:latin typeface="+mn-lt"/>
                        </a:rPr>
                        <a:t>1,000</a:t>
                      </a:r>
                    </a:p>
                    <a:p>
                      <a:pPr algn="r" fontAlgn="base"/>
                      <a:endParaRPr lang="en-US" sz="1200" dirty="0">
                        <a:effectLst/>
                        <a:latin typeface="+mn-lt"/>
                      </a:endParaRPr>
                    </a:p>
                    <a:p>
                      <a:pPr algn="r" fontAlgn="base"/>
                      <a:endParaRPr lang="en-US" sz="1200" dirty="0">
                        <a:effectLst/>
                        <a:latin typeface="+mn-lt"/>
                      </a:endParaRPr>
                    </a:p>
                    <a:p>
                      <a:pPr algn="r" fontAlgn="base"/>
                      <a:r>
                        <a:rPr lang="en-US" sz="1200" dirty="0">
                          <a:effectLst/>
                          <a:latin typeface="+mn-lt"/>
                        </a:rPr>
                        <a:t>22,000</a:t>
                      </a:r>
                      <a:endParaRPr lang="en-US" sz="1200" u="sng" dirty="0">
                        <a:effectLst/>
                        <a:latin typeface="+mn-lt"/>
                      </a:endParaRPr>
                    </a:p>
                    <a:p>
                      <a:pPr algn="r" fontAlgn="base"/>
                      <a:r>
                        <a:rPr lang="en-US" sz="1200" u="sng" dirty="0">
                          <a:effectLst/>
                          <a:latin typeface="+mn-lt"/>
                        </a:rPr>
                        <a:t>5,000</a:t>
                      </a:r>
                    </a:p>
                  </a:txBody>
                  <a:tcPr marL="127000" marR="127000" marT="127000" marB="38100">
                    <a:lnT w="12700" cap="flat" cmpd="sng" algn="ctr">
                      <a:solidFill>
                        <a:schemeClr val="tx1"/>
                      </a:solidFill>
                      <a:prstDash val="solid"/>
                      <a:round/>
                      <a:headEnd type="none" w="med" len="med"/>
                      <a:tailEnd type="none" w="med" len="med"/>
                    </a:lnT>
                    <a:solidFill>
                      <a:srgbClr val="FFFAB0"/>
                    </a:solidFill>
                  </a:tcPr>
                </a:tc>
                <a:tc>
                  <a:txBody>
                    <a:bodyPr/>
                    <a:lstStyle/>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r>
                        <a:rPr lang="en-US" sz="1200" dirty="0">
                          <a:effectLst/>
                        </a:rPr>
                        <a:t>35,000</a:t>
                      </a:r>
                    </a:p>
                    <a:p>
                      <a:pPr algn="r" fontAlgn="base"/>
                      <a:r>
                        <a:rPr lang="en-US" sz="1200" dirty="0">
                          <a:effectLst/>
                        </a:rPr>
                        <a:t>40,000</a:t>
                      </a:r>
                    </a:p>
                    <a:p>
                      <a:pPr algn="r" fontAlgn="base"/>
                      <a:r>
                        <a:rPr lang="en-US" sz="1200" dirty="0">
                          <a:effectLst/>
                        </a:rPr>
                        <a:t>1,000</a:t>
                      </a:r>
                    </a:p>
                    <a:p>
                      <a:pPr algn="r" fontAlgn="base"/>
                      <a:r>
                        <a:rPr lang="en-US" sz="1200" dirty="0">
                          <a:effectLst/>
                        </a:rPr>
                        <a:t>60,000</a:t>
                      </a:r>
                    </a:p>
                    <a:p>
                      <a:pPr algn="r" fontAlgn="base"/>
                      <a:endParaRPr lang="en-US" sz="1200" dirty="0">
                        <a:effectLst/>
                      </a:endParaRPr>
                    </a:p>
                    <a:p>
                      <a:pPr algn="r" fontAlgn="base"/>
                      <a:r>
                        <a:rPr lang="en-US" sz="1200" dirty="0">
                          <a:effectLst/>
                        </a:rPr>
                        <a:t>38,500</a:t>
                      </a:r>
                    </a:p>
                    <a:p>
                      <a:pPr algn="r" fontAlgn="base"/>
                      <a:r>
                        <a:rPr lang="en-US" sz="1200" b="0" i="0" kern="1200" dirty="0">
                          <a:solidFill>
                            <a:schemeClr val="tx1"/>
                          </a:solidFill>
                          <a:effectLst/>
                          <a:latin typeface="+mn-lt"/>
                          <a:ea typeface="+mn-ea"/>
                          <a:cs typeface="+mn-cs"/>
                        </a:rPr>
                        <a:t>    </a:t>
                      </a:r>
                    </a:p>
                    <a:p>
                      <a:pPr algn="r" fontAlgn="base"/>
                      <a:r>
                        <a:rPr lang="en-US" sz="1200" b="0" i="0" kern="1200" dirty="0">
                          <a:solidFill>
                            <a:schemeClr val="tx1"/>
                          </a:solidFill>
                          <a:effectLst/>
                          <a:latin typeface="+mn-lt"/>
                          <a:ea typeface="+mn-ea"/>
                          <a:cs typeface="+mn-cs"/>
                        </a:rPr>
                        <a:t>  </a:t>
                      </a:r>
                      <a:r>
                        <a:rPr lang="en-US" sz="1200" b="0" i="0" u="sng"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 </a:t>
                      </a:r>
                      <a:endParaRPr lang="en-US" sz="1200" dirty="0">
                        <a:effectLst/>
                      </a:endParaRPr>
                    </a:p>
                  </a:txBody>
                  <a:tcPr marL="127000" marR="127000" marT="127000" marB="38100">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 xmlns:a16="http://schemas.microsoft.com/office/drawing/2014/main" val="10002"/>
                  </a:ext>
                </a:extLst>
              </a:tr>
              <a:tr h="368833">
                <a:tc>
                  <a:txBody>
                    <a:bodyPr/>
                    <a:lstStyle/>
                    <a:p>
                      <a:pPr algn="l" fontAlgn="base"/>
                      <a:r>
                        <a:rPr lang="en-US" sz="1200" baseline="0" dirty="0">
                          <a:effectLst/>
                        </a:rPr>
                        <a:t>    </a:t>
                      </a:r>
                      <a:r>
                        <a:rPr lang="en-US" sz="1200" dirty="0">
                          <a:effectLst/>
                        </a:rPr>
                        <a:t>Totals</a:t>
                      </a:r>
                      <a:endParaRPr lang="en-US" sz="1200"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200" u="dbl" strike="noStrike" baseline="0" dirty="0">
                          <a:effectLst/>
                        </a:rPr>
                        <a:t>174,500</a:t>
                      </a:r>
                      <a:endParaRPr lang="en-US" sz="1200" u="dbl" baseline="0" dirty="0">
                        <a:effectLst/>
                        <a:latin typeface="proximanovacond" charset="0"/>
                      </a:endParaRPr>
                    </a:p>
                  </a:txBody>
                  <a:tcPr marL="127000" marR="127000" marT="127000" marB="38100">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200" u="dbl" strike="noStrike" baseline="0" dirty="0">
                          <a:effectLst/>
                        </a:rPr>
                        <a:t>174,500</a:t>
                      </a:r>
                      <a:endParaRPr lang="en-US" sz="1200" u="dbl" baseline="0"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3"/>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327354685"/>
              </p:ext>
            </p:extLst>
          </p:nvPr>
        </p:nvGraphicFramePr>
        <p:xfrm>
          <a:off x="634443" y="1038865"/>
          <a:ext cx="4382056" cy="5598159"/>
        </p:xfrm>
        <a:graphic>
          <a:graphicData uri="http://schemas.openxmlformats.org/drawingml/2006/table">
            <a:tbl>
              <a:tblPr firstRow="1">
                <a:tableStyleId>{2D5ABB26-0587-4C30-8999-92F81FD0307C}</a:tableStyleId>
              </a:tblPr>
              <a:tblGrid>
                <a:gridCol w="2694940">
                  <a:extLst>
                    <a:ext uri="{9D8B030D-6E8A-4147-A177-3AD203B41FA5}">
                      <a16:colId xmlns="" xmlns:a16="http://schemas.microsoft.com/office/drawing/2014/main" val="20000"/>
                    </a:ext>
                  </a:extLst>
                </a:gridCol>
                <a:gridCol w="825090">
                  <a:extLst>
                    <a:ext uri="{9D8B030D-6E8A-4147-A177-3AD203B41FA5}">
                      <a16:colId xmlns="" xmlns:a16="http://schemas.microsoft.com/office/drawing/2014/main" val="20001"/>
                    </a:ext>
                  </a:extLst>
                </a:gridCol>
                <a:gridCol w="862026">
                  <a:extLst>
                    <a:ext uri="{9D8B030D-6E8A-4147-A177-3AD203B41FA5}">
                      <a16:colId xmlns="" xmlns:a16="http://schemas.microsoft.com/office/drawing/2014/main" val="20002"/>
                    </a:ext>
                  </a:extLst>
                </a:gridCol>
              </a:tblGrid>
              <a:tr h="698692">
                <a:tc gridSpan="3">
                  <a:txBody>
                    <a:bodyPr/>
                    <a:lstStyle/>
                    <a:p>
                      <a:pPr algn="ctr" fontAlgn="base"/>
                      <a:r>
                        <a:rPr lang="en-US" sz="1200" b="1" dirty="0">
                          <a:effectLst/>
                        </a:rPr>
                        <a:t>DRESS RIGHT CLOTHING CORPORATION</a:t>
                      </a:r>
                      <a:br>
                        <a:rPr lang="en-US" sz="1200" b="1" dirty="0">
                          <a:effectLst/>
                        </a:rPr>
                      </a:br>
                      <a:r>
                        <a:rPr lang="en-US" sz="1200" b="1" dirty="0" smtClean="0">
                          <a:effectLst/>
                        </a:rPr>
                        <a:t>Adjusted </a:t>
                      </a:r>
                      <a:r>
                        <a:rPr lang="en-US" sz="1200" b="1" dirty="0">
                          <a:effectLst/>
                        </a:rPr>
                        <a:t>Trial Balance</a:t>
                      </a:r>
                      <a:br>
                        <a:rPr lang="en-US" sz="1200" b="1" dirty="0">
                          <a:effectLst/>
                        </a:rPr>
                      </a:br>
                      <a:r>
                        <a:rPr lang="en-US" sz="1200" b="1" dirty="0">
                          <a:effectLst/>
                        </a:rPr>
                        <a:t>July 31, 2018</a:t>
                      </a:r>
                      <a:endParaRPr lang="en-US" sz="1200" b="1" dirty="0">
                        <a:effectLst/>
                        <a:latin typeface="proximanovacond" charset="0"/>
                      </a:endParaRPr>
                    </a:p>
                  </a:txBody>
                  <a:tcPr marL="127000" marR="127000" marT="127000" marB="38100">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40644">
                <a:tc>
                  <a:txBody>
                    <a:bodyPr/>
                    <a:lstStyle/>
                    <a:p>
                      <a:pPr algn="l" fontAlgn="base"/>
                      <a:r>
                        <a:rPr lang="en-US" sz="1200" b="1" dirty="0">
                          <a:effectLst/>
                        </a:rPr>
                        <a:t>Account Title</a:t>
                      </a:r>
                      <a:endParaRPr lang="en-US" sz="1200" b="1"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200" b="1" dirty="0">
                          <a:effectLst/>
                        </a:rPr>
                        <a:t>Debits</a:t>
                      </a:r>
                      <a:endParaRPr lang="en-US" sz="1200" b="1" dirty="0">
                        <a:effectLst/>
                        <a:latin typeface="proximanovacond" charset="0"/>
                      </a:endParaRPr>
                    </a:p>
                  </a:txBody>
                  <a:tcPr marL="127000"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1200" b="1" dirty="0">
                          <a:effectLst/>
                        </a:rPr>
                        <a:t>Credit</a:t>
                      </a:r>
                      <a:endParaRPr lang="en-US" sz="1200" b="1" dirty="0">
                        <a:effectLst/>
                        <a:latin typeface="proximanovacond" charset="0"/>
                      </a:endParaRPr>
                    </a:p>
                  </a:txBody>
                  <a:tcPr marL="127000" marR="127000" marT="127000" marB="38100">
                    <a:lnR w="12700" cap="flat" cmpd="sng" algn="ctr">
                      <a:solidFill>
                        <a:srgbClr val="F79646"/>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4100718">
                <a:tc>
                  <a:txBody>
                    <a:bodyPr/>
                    <a:lstStyle/>
                    <a:p>
                      <a:pPr algn="l" fontAlgn="base"/>
                      <a:r>
                        <a:rPr lang="en-US" sz="1200" dirty="0">
                          <a:effectLst/>
                          <a:latin typeface="+mn-lt"/>
                        </a:rPr>
                        <a:t>Cash</a:t>
                      </a:r>
                    </a:p>
                    <a:p>
                      <a:pPr algn="l" fontAlgn="base"/>
                      <a:r>
                        <a:rPr lang="en-US" sz="1200" dirty="0">
                          <a:effectLst/>
                          <a:latin typeface="+mn-lt"/>
                        </a:rPr>
                        <a:t>Accounts receivable</a:t>
                      </a:r>
                    </a:p>
                    <a:p>
                      <a:pPr algn="l" fontAlgn="base"/>
                      <a:r>
                        <a:rPr lang="en-US" sz="1200" dirty="0">
                          <a:effectLst/>
                          <a:latin typeface="+mn-lt"/>
                        </a:rPr>
                        <a:t>Supplies</a:t>
                      </a:r>
                    </a:p>
                    <a:p>
                      <a:pPr algn="l" fontAlgn="base"/>
                      <a:r>
                        <a:rPr lang="en-US" sz="1200" dirty="0">
                          <a:effectLst/>
                          <a:latin typeface="+mn-lt"/>
                        </a:rPr>
                        <a:t>Prepaid rent</a:t>
                      </a:r>
                    </a:p>
                    <a:p>
                      <a:pPr algn="l" fontAlgn="base"/>
                      <a:r>
                        <a:rPr lang="en-US" sz="1200" dirty="0">
                          <a:effectLst/>
                          <a:latin typeface="+mn-lt"/>
                        </a:rPr>
                        <a:t>Inventory</a:t>
                      </a:r>
                    </a:p>
                    <a:p>
                      <a:pPr algn="l" fontAlgn="base"/>
                      <a:r>
                        <a:rPr lang="en-US" sz="1200" dirty="0">
                          <a:effectLst/>
                          <a:latin typeface="+mn-lt"/>
                        </a:rPr>
                        <a:t>Office</a:t>
                      </a:r>
                      <a:r>
                        <a:rPr lang="en-US" sz="1200" baseline="0" dirty="0">
                          <a:effectLst/>
                          <a:latin typeface="+mn-lt"/>
                        </a:rPr>
                        <a:t> equipment</a:t>
                      </a:r>
                    </a:p>
                    <a:p>
                      <a:pPr algn="l" fontAlgn="base"/>
                      <a:r>
                        <a:rPr lang="en-US" sz="1200" baseline="0" dirty="0" smtClean="0">
                          <a:effectLst/>
                          <a:latin typeface="+mn-lt"/>
                        </a:rPr>
                        <a:t>Accumulated depreciation-office equip.</a:t>
                      </a:r>
                    </a:p>
                    <a:p>
                      <a:pPr algn="l" fontAlgn="base"/>
                      <a:r>
                        <a:rPr lang="en-US" sz="1200" baseline="0" dirty="0" smtClean="0">
                          <a:effectLst/>
                          <a:latin typeface="+mn-lt"/>
                        </a:rPr>
                        <a:t>Accounts </a:t>
                      </a:r>
                      <a:r>
                        <a:rPr lang="en-US" sz="1200" baseline="0" dirty="0">
                          <a:effectLst/>
                          <a:latin typeface="+mn-lt"/>
                        </a:rPr>
                        <a:t>payable</a:t>
                      </a:r>
                    </a:p>
                    <a:p>
                      <a:pPr algn="l" fontAlgn="base"/>
                      <a:r>
                        <a:rPr lang="en-US" sz="1200" baseline="0" dirty="0">
                          <a:effectLst/>
                          <a:latin typeface="+mn-lt"/>
                        </a:rPr>
                        <a:t>Notes payable</a:t>
                      </a:r>
                    </a:p>
                    <a:p>
                      <a:pPr algn="l" fontAlgn="base"/>
                      <a:r>
                        <a:rPr lang="en-US" sz="1200" baseline="0" dirty="0">
                          <a:effectLst/>
                          <a:latin typeface="+mn-lt"/>
                        </a:rPr>
                        <a:t>Deferred rent revenue</a:t>
                      </a:r>
                    </a:p>
                    <a:p>
                      <a:pPr algn="l" fontAlgn="base"/>
                      <a:r>
                        <a:rPr lang="en-US" sz="1200" baseline="0" dirty="0" smtClean="0">
                          <a:effectLst/>
                          <a:latin typeface="+mn-lt"/>
                        </a:rPr>
                        <a:t>Salaries payable</a:t>
                      </a:r>
                    </a:p>
                    <a:p>
                      <a:pPr algn="l" fontAlgn="base"/>
                      <a:r>
                        <a:rPr lang="en-US" sz="1200" baseline="0" dirty="0" smtClean="0">
                          <a:effectLst/>
                          <a:latin typeface="+mn-lt"/>
                        </a:rPr>
                        <a:t>Interest payable</a:t>
                      </a:r>
                    </a:p>
                    <a:p>
                      <a:pPr algn="l" fontAlgn="base"/>
                      <a:r>
                        <a:rPr lang="en-US" sz="1200" baseline="0" dirty="0" smtClean="0">
                          <a:effectLst/>
                          <a:latin typeface="+mn-lt"/>
                        </a:rPr>
                        <a:t>Common </a:t>
                      </a:r>
                      <a:r>
                        <a:rPr lang="en-US" sz="1200" baseline="0" dirty="0">
                          <a:effectLst/>
                          <a:latin typeface="+mn-lt"/>
                        </a:rPr>
                        <a:t>stock</a:t>
                      </a:r>
                    </a:p>
                    <a:p>
                      <a:pPr algn="l" fontAlgn="base"/>
                      <a:r>
                        <a:rPr lang="en-US" sz="1200" baseline="0" dirty="0">
                          <a:effectLst/>
                          <a:latin typeface="+mn-lt"/>
                        </a:rPr>
                        <a:t>Retained earnings</a:t>
                      </a:r>
                    </a:p>
                    <a:p>
                      <a:pPr algn="l" fontAlgn="base"/>
                      <a:r>
                        <a:rPr lang="en-US" sz="1200" baseline="0" dirty="0">
                          <a:effectLst/>
                          <a:latin typeface="+mn-lt"/>
                        </a:rPr>
                        <a:t>Sales revenue</a:t>
                      </a:r>
                    </a:p>
                    <a:p>
                      <a:pPr algn="l" fontAlgn="base"/>
                      <a:r>
                        <a:rPr lang="en-US" sz="1200" baseline="0" dirty="0" smtClean="0">
                          <a:effectLst/>
                          <a:latin typeface="+mn-lt"/>
                        </a:rPr>
                        <a:t>Rent revenue</a:t>
                      </a:r>
                    </a:p>
                    <a:p>
                      <a:pPr algn="l" fontAlgn="base"/>
                      <a:r>
                        <a:rPr lang="en-US" sz="1200" baseline="0" dirty="0" smtClean="0">
                          <a:effectLst/>
                          <a:latin typeface="+mn-lt"/>
                        </a:rPr>
                        <a:t>Cost </a:t>
                      </a:r>
                      <a:r>
                        <a:rPr lang="en-US" sz="1200" baseline="0" dirty="0">
                          <a:effectLst/>
                          <a:latin typeface="+mn-lt"/>
                        </a:rPr>
                        <a:t>of goods sold</a:t>
                      </a:r>
                    </a:p>
                    <a:p>
                      <a:pPr algn="l" fontAlgn="base"/>
                      <a:r>
                        <a:rPr lang="en-US" sz="1200" baseline="0" dirty="0">
                          <a:effectLst/>
                          <a:latin typeface="+mn-lt"/>
                        </a:rPr>
                        <a:t>Salaries </a:t>
                      </a:r>
                      <a:r>
                        <a:rPr lang="en-US" sz="1200" baseline="0" dirty="0" smtClean="0">
                          <a:effectLst/>
                          <a:latin typeface="+mn-lt"/>
                        </a:rPr>
                        <a:t>expense</a:t>
                      </a:r>
                    </a:p>
                    <a:p>
                      <a:pPr algn="l" fontAlgn="base"/>
                      <a:r>
                        <a:rPr lang="en-US" sz="1200" baseline="0" dirty="0" smtClean="0">
                          <a:effectLst/>
                          <a:latin typeface="+mn-lt"/>
                        </a:rPr>
                        <a:t>Supplies expense</a:t>
                      </a:r>
                    </a:p>
                    <a:p>
                      <a:pPr algn="l" fontAlgn="base"/>
                      <a:r>
                        <a:rPr lang="en-US" sz="1200" baseline="0" dirty="0" smtClean="0">
                          <a:effectLst/>
                          <a:latin typeface="+mn-lt"/>
                        </a:rPr>
                        <a:t>Rent expense</a:t>
                      </a:r>
                    </a:p>
                    <a:p>
                      <a:pPr algn="l" fontAlgn="base"/>
                      <a:r>
                        <a:rPr lang="en-US" sz="1200" baseline="0" dirty="0" smtClean="0">
                          <a:effectLst/>
                          <a:latin typeface="+mn-lt"/>
                        </a:rPr>
                        <a:t>Depreciation expense</a:t>
                      </a:r>
                    </a:p>
                    <a:p>
                      <a:pPr algn="l" fontAlgn="base"/>
                      <a:r>
                        <a:rPr lang="en-US" sz="1200" baseline="0" dirty="0" smtClean="0">
                          <a:effectLst/>
                          <a:latin typeface="+mn-lt"/>
                        </a:rPr>
                        <a:t>Interest expense</a:t>
                      </a:r>
                      <a:endParaRPr lang="en-US" sz="1200" baseline="0" dirty="0">
                        <a:effectLst/>
                        <a:latin typeface="+mn-lt"/>
                      </a:endParaRPr>
                    </a:p>
                  </a:txBody>
                  <a:tcPr marR="127000" marT="127000" marB="38100">
                    <a:lnL w="12700" cap="flat" cmpd="sng" algn="ctr">
                      <a:solidFill>
                        <a:srgbClr val="F79646"/>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solidFill>
                      <a:srgbClr val="FFFAB0"/>
                    </a:solidFill>
                  </a:tcPr>
                </a:tc>
                <a:tc>
                  <a:txBody>
                    <a:bodyPr/>
                    <a:lstStyle/>
                    <a:p>
                      <a:pPr algn="r" fontAlgn="base"/>
                      <a:r>
                        <a:rPr lang="en-US" sz="1200" dirty="0">
                          <a:effectLst/>
                          <a:latin typeface="+mn-lt"/>
                        </a:rPr>
                        <a:t>68,500</a:t>
                      </a:r>
                    </a:p>
                    <a:p>
                      <a:pPr algn="r" fontAlgn="base"/>
                      <a:r>
                        <a:rPr lang="en-US" sz="1200" dirty="0">
                          <a:effectLst/>
                          <a:latin typeface="+mn-lt"/>
                        </a:rPr>
                        <a:t>2,000</a:t>
                      </a:r>
                    </a:p>
                    <a:p>
                      <a:pPr algn="r" fontAlgn="base"/>
                      <a:r>
                        <a:rPr lang="en-US" sz="1200" dirty="0" smtClean="0">
                          <a:effectLst/>
                          <a:latin typeface="+mn-lt"/>
                        </a:rPr>
                        <a:t>1,200</a:t>
                      </a:r>
                      <a:endParaRPr lang="en-US" sz="1200" dirty="0">
                        <a:effectLst/>
                        <a:latin typeface="+mn-lt"/>
                      </a:endParaRPr>
                    </a:p>
                    <a:p>
                      <a:pPr algn="r" fontAlgn="base"/>
                      <a:r>
                        <a:rPr lang="en-US" sz="1200" dirty="0" smtClean="0">
                          <a:effectLst/>
                          <a:latin typeface="+mn-lt"/>
                        </a:rPr>
                        <a:t>22,000</a:t>
                      </a:r>
                      <a:endParaRPr lang="en-US" sz="1200" dirty="0">
                        <a:effectLst/>
                        <a:latin typeface="+mn-lt"/>
                      </a:endParaRPr>
                    </a:p>
                    <a:p>
                      <a:pPr algn="r" fontAlgn="base"/>
                      <a:r>
                        <a:rPr lang="en-US" sz="1200" dirty="0">
                          <a:effectLst/>
                          <a:latin typeface="+mn-lt"/>
                        </a:rPr>
                        <a:t>38,000</a:t>
                      </a:r>
                    </a:p>
                    <a:p>
                      <a:pPr algn="r" fontAlgn="base"/>
                      <a:r>
                        <a:rPr lang="en-US" sz="1200" dirty="0">
                          <a:effectLst/>
                          <a:latin typeface="+mn-lt"/>
                        </a:rPr>
                        <a:t>12,000</a:t>
                      </a: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endParaRPr lang="en-US" sz="1200" dirty="0" smtClean="0">
                        <a:effectLst/>
                        <a:latin typeface="+mn-lt"/>
                      </a:endParaRPr>
                    </a:p>
                    <a:p>
                      <a:pPr algn="r" fontAlgn="base"/>
                      <a:endParaRPr lang="en-US" sz="1200" dirty="0" smtClean="0">
                        <a:effectLst/>
                        <a:latin typeface="+mn-lt"/>
                      </a:endParaRPr>
                    </a:p>
                    <a:p>
                      <a:pPr algn="r" fontAlgn="base"/>
                      <a:endParaRPr lang="en-US" sz="1200" dirty="0" smtClean="0">
                        <a:effectLst/>
                        <a:latin typeface="+mn-lt"/>
                      </a:endParaRPr>
                    </a:p>
                    <a:p>
                      <a:pPr algn="r" fontAlgn="base"/>
                      <a:r>
                        <a:rPr lang="en-US" sz="1200" dirty="0" smtClean="0">
                          <a:effectLst/>
                          <a:latin typeface="+mn-lt"/>
                        </a:rPr>
                        <a:t>1,000</a:t>
                      </a:r>
                      <a:endParaRPr lang="en-US" sz="1200" dirty="0">
                        <a:effectLst/>
                        <a:latin typeface="+mn-lt"/>
                      </a:endParaRPr>
                    </a:p>
                    <a:p>
                      <a:pPr algn="r" fontAlgn="base"/>
                      <a:endParaRPr lang="en-US" sz="1200" dirty="0">
                        <a:effectLst/>
                        <a:latin typeface="+mn-lt"/>
                      </a:endParaRPr>
                    </a:p>
                    <a:p>
                      <a:pPr algn="r" fontAlgn="base"/>
                      <a:endParaRPr lang="en-US" sz="1200" dirty="0">
                        <a:effectLst/>
                        <a:latin typeface="+mn-lt"/>
                      </a:endParaRPr>
                    </a:p>
                    <a:p>
                      <a:pPr algn="r" fontAlgn="base"/>
                      <a:r>
                        <a:rPr lang="en-US" sz="1200" dirty="0">
                          <a:effectLst/>
                          <a:latin typeface="+mn-lt"/>
                        </a:rPr>
                        <a:t>22,000</a:t>
                      </a:r>
                      <a:endParaRPr lang="en-US" sz="1200" u="sng" dirty="0">
                        <a:effectLst/>
                        <a:latin typeface="+mn-lt"/>
                      </a:endParaRPr>
                    </a:p>
                    <a:p>
                      <a:pPr algn="r" fontAlgn="base"/>
                      <a:r>
                        <a:rPr lang="en-US" sz="1200" u="none" dirty="0" smtClean="0">
                          <a:effectLst/>
                          <a:latin typeface="+mn-lt"/>
                        </a:rPr>
                        <a:t>10,500</a:t>
                      </a:r>
                    </a:p>
                    <a:p>
                      <a:pPr algn="r" fontAlgn="base"/>
                      <a:r>
                        <a:rPr lang="en-US" sz="1200" u="none" dirty="0" smtClean="0">
                          <a:effectLst/>
                          <a:latin typeface="+mn-lt"/>
                        </a:rPr>
                        <a:t>800</a:t>
                      </a:r>
                    </a:p>
                    <a:p>
                      <a:pPr algn="r" fontAlgn="base"/>
                      <a:r>
                        <a:rPr lang="en-US" sz="1200" u="none" dirty="0" smtClean="0">
                          <a:effectLst/>
                          <a:latin typeface="+mn-lt"/>
                        </a:rPr>
                        <a:t>2,000</a:t>
                      </a:r>
                    </a:p>
                    <a:p>
                      <a:pPr algn="r" fontAlgn="base"/>
                      <a:r>
                        <a:rPr lang="en-US" sz="1200" u="none" dirty="0" smtClean="0">
                          <a:effectLst/>
                          <a:latin typeface="+mn-lt"/>
                        </a:rPr>
                        <a:t>200</a:t>
                      </a:r>
                    </a:p>
                    <a:p>
                      <a:pPr algn="r" fontAlgn="base"/>
                      <a:r>
                        <a:rPr lang="en-US" sz="1200" u="sng" dirty="0" smtClean="0">
                          <a:effectLst/>
                          <a:latin typeface="+mn-lt"/>
                        </a:rPr>
                        <a:t>       333</a:t>
                      </a:r>
                      <a:endParaRPr lang="en-US" sz="1200" u="sng" dirty="0">
                        <a:effectLst/>
                        <a:latin typeface="+mn-lt"/>
                      </a:endParaRPr>
                    </a:p>
                  </a:txBody>
                  <a:tcPr marL="127000" marR="127000" marT="127000" marB="38100">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endParaRPr lang="en-US" sz="1200" dirty="0">
                        <a:effectLst/>
                      </a:endParaRPr>
                    </a:p>
                    <a:p>
                      <a:pPr algn="r" fontAlgn="base"/>
                      <a:r>
                        <a:rPr lang="en-US" sz="1200" dirty="0" smtClean="0">
                          <a:effectLst/>
                        </a:rPr>
                        <a:t>200</a:t>
                      </a:r>
                      <a:endParaRPr lang="en-US" sz="1200" dirty="0">
                        <a:effectLst/>
                      </a:endParaRPr>
                    </a:p>
                    <a:p>
                      <a:pPr algn="r" fontAlgn="base"/>
                      <a:r>
                        <a:rPr lang="en-US" sz="1200" dirty="0">
                          <a:effectLst/>
                        </a:rPr>
                        <a:t>35,000</a:t>
                      </a:r>
                    </a:p>
                    <a:p>
                      <a:pPr algn="r" fontAlgn="base"/>
                      <a:r>
                        <a:rPr lang="en-US" sz="1200" dirty="0">
                          <a:effectLst/>
                        </a:rPr>
                        <a:t>40,000</a:t>
                      </a:r>
                    </a:p>
                    <a:p>
                      <a:pPr algn="r" fontAlgn="base"/>
                      <a:r>
                        <a:rPr lang="en-US" sz="1200" dirty="0" smtClean="0">
                          <a:effectLst/>
                        </a:rPr>
                        <a:t>750</a:t>
                      </a:r>
                      <a:endParaRPr lang="en-US" sz="1200" dirty="0">
                        <a:effectLst/>
                      </a:endParaRPr>
                    </a:p>
                    <a:p>
                      <a:pPr algn="r" fontAlgn="base"/>
                      <a:r>
                        <a:rPr lang="en-US" sz="1200" dirty="0" smtClean="0">
                          <a:effectLst/>
                        </a:rPr>
                        <a:t>5,500</a:t>
                      </a:r>
                    </a:p>
                    <a:p>
                      <a:pPr algn="r" fontAlgn="base"/>
                      <a:r>
                        <a:rPr lang="en-US" sz="1200" dirty="0" smtClean="0">
                          <a:effectLst/>
                        </a:rPr>
                        <a:t>333</a:t>
                      </a:r>
                    </a:p>
                    <a:p>
                      <a:pPr algn="r" fontAlgn="base"/>
                      <a:r>
                        <a:rPr lang="en-US" sz="1200" dirty="0" smtClean="0">
                          <a:effectLst/>
                        </a:rPr>
                        <a:t>60,000</a:t>
                      </a:r>
                      <a:endParaRPr lang="en-US" sz="1200" dirty="0">
                        <a:effectLst/>
                      </a:endParaRPr>
                    </a:p>
                    <a:p>
                      <a:pPr algn="r" fontAlgn="base"/>
                      <a:endParaRPr lang="en-US" sz="1200" dirty="0">
                        <a:effectLst/>
                      </a:endParaRPr>
                    </a:p>
                    <a:p>
                      <a:pPr algn="r" fontAlgn="base"/>
                      <a:r>
                        <a:rPr lang="en-US" sz="1200" dirty="0">
                          <a:effectLst/>
                        </a:rPr>
                        <a:t>38,500</a:t>
                      </a:r>
                    </a:p>
                    <a:p>
                      <a:pPr algn="r" fontAlgn="base"/>
                      <a:r>
                        <a:rPr lang="en-US" sz="1200" b="0" i="0" kern="1200" dirty="0" smtClean="0">
                          <a:solidFill>
                            <a:schemeClr val="tx1"/>
                          </a:solidFill>
                          <a:effectLst/>
                          <a:latin typeface="+mn-lt"/>
                          <a:ea typeface="+mn-ea"/>
                          <a:cs typeface="+mn-cs"/>
                        </a:rPr>
                        <a:t>250</a:t>
                      </a:r>
                    </a:p>
                    <a:p>
                      <a:pPr algn="r" fontAlgn="base"/>
                      <a:r>
                        <a:rPr lang="en-US" sz="1200" b="0" i="0" kern="1200" dirty="0">
                          <a:solidFill>
                            <a:schemeClr val="tx1"/>
                          </a:solidFill>
                          <a:effectLst/>
                          <a:latin typeface="+mn-lt"/>
                          <a:ea typeface="+mn-ea"/>
                          <a:cs typeface="+mn-cs"/>
                        </a:rPr>
                        <a:t>    </a:t>
                      </a:r>
                    </a:p>
                    <a:p>
                      <a:pPr algn="r" fontAlgn="base"/>
                      <a:endParaRPr lang="en-US" sz="1200" b="0" i="0" kern="1200" dirty="0" smtClean="0">
                        <a:solidFill>
                          <a:schemeClr val="tx1"/>
                        </a:solidFill>
                        <a:effectLst/>
                        <a:latin typeface="+mn-lt"/>
                        <a:ea typeface="+mn-ea"/>
                        <a:cs typeface="+mn-cs"/>
                      </a:endParaRPr>
                    </a:p>
                    <a:p>
                      <a:pPr algn="r" fontAlgn="base"/>
                      <a:r>
                        <a:rPr lang="en-US" sz="1200" b="0" i="0" kern="1200" dirty="0">
                          <a:solidFill>
                            <a:schemeClr val="tx1"/>
                          </a:solidFill>
                          <a:effectLst/>
                          <a:latin typeface="+mn-lt"/>
                          <a:ea typeface="+mn-ea"/>
                          <a:cs typeface="+mn-cs"/>
                        </a:rPr>
                        <a:t>  </a:t>
                      </a:r>
                      <a:endParaRPr lang="en-US" sz="1200" b="0" i="0" kern="1200" dirty="0" smtClean="0">
                        <a:solidFill>
                          <a:schemeClr val="tx1"/>
                        </a:solidFill>
                        <a:effectLst/>
                        <a:latin typeface="+mn-lt"/>
                        <a:ea typeface="+mn-ea"/>
                        <a:cs typeface="+mn-cs"/>
                      </a:endParaRPr>
                    </a:p>
                    <a:p>
                      <a:pPr algn="r" fontAlgn="base"/>
                      <a:endParaRPr lang="en-US" sz="1200" b="0" i="0" kern="1200" dirty="0" smtClean="0">
                        <a:solidFill>
                          <a:schemeClr val="tx1"/>
                        </a:solidFill>
                        <a:effectLst/>
                        <a:latin typeface="+mn-lt"/>
                        <a:ea typeface="+mn-ea"/>
                        <a:cs typeface="+mn-cs"/>
                      </a:endParaRPr>
                    </a:p>
                    <a:p>
                      <a:pPr algn="r" fontAlgn="base"/>
                      <a:endParaRPr lang="en-US" sz="1200" b="0" i="0" kern="1200" dirty="0" smtClean="0">
                        <a:solidFill>
                          <a:schemeClr val="tx1"/>
                        </a:solidFill>
                        <a:effectLst/>
                        <a:latin typeface="+mn-lt"/>
                        <a:ea typeface="+mn-ea"/>
                        <a:cs typeface="+mn-cs"/>
                      </a:endParaRPr>
                    </a:p>
                    <a:p>
                      <a:pPr algn="r" fontAlgn="base"/>
                      <a:r>
                        <a:rPr lang="en-US" sz="1200" b="0" i="0" kern="1200" dirty="0" smtClean="0">
                          <a:solidFill>
                            <a:schemeClr val="tx1"/>
                          </a:solidFill>
                          <a:effectLst/>
                          <a:latin typeface="+mn-lt"/>
                          <a:ea typeface="+mn-ea"/>
                          <a:cs typeface="+mn-cs"/>
                        </a:rPr>
                        <a:t>_______</a:t>
                      </a:r>
                      <a:endParaRPr lang="en-US" sz="1200" dirty="0">
                        <a:effectLst/>
                      </a:endParaRPr>
                    </a:p>
                  </a:txBody>
                  <a:tcPr marL="127000" marR="127000" marT="127000" marB="38100">
                    <a:lnL>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340644">
                <a:tc>
                  <a:txBody>
                    <a:bodyPr/>
                    <a:lstStyle/>
                    <a:p>
                      <a:pPr algn="l" fontAlgn="base"/>
                      <a:r>
                        <a:rPr lang="en-US" sz="1200" baseline="0" dirty="0">
                          <a:effectLst/>
                        </a:rPr>
                        <a:t>    </a:t>
                      </a:r>
                      <a:r>
                        <a:rPr lang="en-US" sz="1200" dirty="0">
                          <a:effectLst/>
                        </a:rPr>
                        <a:t>Totals</a:t>
                      </a:r>
                      <a:endParaRPr lang="en-US" sz="1200" dirty="0">
                        <a:effectLst/>
                        <a:latin typeface="proximanovacond" charset="0"/>
                      </a:endParaRPr>
                    </a:p>
                  </a:txBody>
                  <a:tcPr marR="127000" marT="127000" marB="38100">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200" u="dbl" strike="noStrike" baseline="0" dirty="0" smtClean="0">
                          <a:effectLst/>
                        </a:rPr>
                        <a:t>180,533</a:t>
                      </a:r>
                      <a:endParaRPr lang="en-US" sz="1200" u="dbl" baseline="0" dirty="0">
                        <a:effectLst/>
                        <a:latin typeface="proximanovacond" charset="0"/>
                      </a:endParaRPr>
                    </a:p>
                  </a:txBody>
                  <a:tcPr marL="127000" marR="127000" marT="127000" marB="38100">
                    <a:lnR>
                      <a:noFill/>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fontAlgn="base"/>
                      <a:r>
                        <a:rPr lang="en-US" sz="1200" u="dbl" strike="noStrike" baseline="0" dirty="0" smtClean="0">
                          <a:effectLst/>
                        </a:rPr>
                        <a:t>180,533</a:t>
                      </a:r>
                      <a:endParaRPr lang="en-US" sz="1200" u="dbl" baseline="0" dirty="0">
                        <a:effectLst/>
                        <a:latin typeface="proximanovacond" charset="0"/>
                      </a:endParaRPr>
                    </a:p>
                  </a:txBody>
                  <a:tcPr marL="127000" marR="127000" marT="127000" marB="38100">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bl>
          </a:graphicData>
        </a:graphic>
      </p:graphicFrame>
      <p:sp>
        <p:nvSpPr>
          <p:cNvPr id="2" name="Title 1"/>
          <p:cNvSpPr>
            <a:spLocks noGrp="1"/>
          </p:cNvSpPr>
          <p:nvPr>
            <p:ph type="title"/>
          </p:nvPr>
        </p:nvSpPr>
        <p:spPr/>
        <p:txBody>
          <a:bodyPr/>
          <a:lstStyle/>
          <a:p>
            <a:pPr algn="ctr"/>
            <a:r>
              <a:rPr lang="en-US" dirty="0" smtClean="0"/>
              <a:t>Adjusted </a:t>
            </a:r>
            <a:r>
              <a:rPr lang="en-US" dirty="0"/>
              <a:t>Trial Balance</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LO2-5</a:t>
            </a:r>
            <a:endParaRPr lang="en-IN" dirty="0"/>
          </a:p>
        </p:txBody>
      </p:sp>
      <p:sp>
        <p:nvSpPr>
          <p:cNvPr id="15" name="Oval 14"/>
          <p:cNvSpPr/>
          <p:nvPr/>
        </p:nvSpPr>
        <p:spPr>
          <a:xfrm flipH="1" flipV="1">
            <a:off x="4224019" y="6349999"/>
            <a:ext cx="792480" cy="3175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3331301" y="6362700"/>
            <a:ext cx="846999" cy="30480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8195734" y="5454600"/>
            <a:ext cx="906316" cy="319667"/>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p:cNvSpPr/>
          <p:nvPr/>
        </p:nvSpPr>
        <p:spPr>
          <a:xfrm>
            <a:off x="7083980" y="5462220"/>
            <a:ext cx="923561" cy="30033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305034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animBg="1"/>
      <p:bldP spid="1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8: Preparation of </a:t>
            </a:r>
            <a:r>
              <a:rPr lang="en-US" dirty="0"/>
              <a:t>Financial Statements</a:t>
            </a:r>
          </a:p>
        </p:txBody>
      </p:sp>
      <p:sp>
        <p:nvSpPr>
          <p:cNvPr id="3" name="Content Placeholder 2"/>
          <p:cNvSpPr>
            <a:spLocks noGrp="1"/>
          </p:cNvSpPr>
          <p:nvPr>
            <p:ph idx="1"/>
          </p:nvPr>
        </p:nvSpPr>
        <p:spPr>
          <a:xfrm>
            <a:off x="761999" y="1401084"/>
            <a:ext cx="8013600" cy="5057775"/>
          </a:xfrm>
        </p:spPr>
        <p:txBody>
          <a:bodyPr/>
          <a:lstStyle/>
          <a:p>
            <a:pPr marL="0" indent="0">
              <a:buNone/>
            </a:pPr>
            <a:r>
              <a:rPr lang="en-US" sz="2800" b="1" dirty="0">
                <a:solidFill>
                  <a:srgbClr val="8A506C"/>
                </a:solidFill>
                <a:latin typeface="Calibri"/>
                <a:cs typeface="Arial" charset="0"/>
              </a:rPr>
              <a:t>Financial Statements</a:t>
            </a:r>
          </a:p>
          <a:p>
            <a:r>
              <a:rPr lang="en-US" sz="2800" dirty="0" smtClean="0"/>
              <a:t>Primary </a:t>
            </a:r>
            <a:r>
              <a:rPr lang="en-US" sz="2800" dirty="0"/>
              <a:t>means of </a:t>
            </a:r>
            <a:r>
              <a:rPr lang="en-US" sz="2800" dirty="0" smtClean="0"/>
              <a:t>communicating financial </a:t>
            </a:r>
            <a:r>
              <a:rPr lang="en-US" sz="2800" dirty="0"/>
              <a:t>information to external </a:t>
            </a:r>
            <a:r>
              <a:rPr lang="en-US" sz="2800" dirty="0" smtClean="0"/>
              <a:t>parties</a:t>
            </a:r>
          </a:p>
          <a:p>
            <a:pPr marL="457200" lvl="1" indent="0">
              <a:buNone/>
            </a:pPr>
            <a:endParaRPr lang="en-US" dirty="0" smtClean="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LO2-6</a:t>
            </a:r>
            <a:endParaRPr lang="en-IN" dirty="0"/>
          </a:p>
        </p:txBody>
      </p:sp>
      <p:sp>
        <p:nvSpPr>
          <p:cNvPr id="7" name="TextBox 6"/>
          <p:cNvSpPr txBox="1"/>
          <p:nvPr/>
        </p:nvSpPr>
        <p:spPr>
          <a:xfrm>
            <a:off x="3337022" y="3825804"/>
            <a:ext cx="1023963" cy="274320"/>
          </a:xfrm>
          <a:prstGeom prst="rect">
            <a:avLst/>
          </a:prstGeom>
          <a:solidFill>
            <a:schemeClr val="bg1"/>
          </a:solidFill>
          <a:ln>
            <a:solidFill>
              <a:schemeClr val="bg1"/>
            </a:solidFill>
          </a:ln>
        </p:spPr>
        <p:txBody>
          <a:bodyPr wrap="square" rtlCol="0">
            <a:spAutoFit/>
          </a:bodyPr>
          <a:lstStyle/>
          <a:p>
            <a:endParaRPr lang="en-US" dirty="0"/>
          </a:p>
        </p:txBody>
      </p:sp>
      <p:sp>
        <p:nvSpPr>
          <p:cNvPr id="8" name="TextBox 7"/>
          <p:cNvSpPr txBox="1"/>
          <p:nvPr/>
        </p:nvSpPr>
        <p:spPr>
          <a:xfrm>
            <a:off x="5402628" y="3825804"/>
            <a:ext cx="1023963" cy="274320"/>
          </a:xfrm>
          <a:prstGeom prst="rect">
            <a:avLst/>
          </a:prstGeom>
          <a:solidFill>
            <a:schemeClr val="bg1"/>
          </a:solidFill>
          <a:ln>
            <a:solidFill>
              <a:schemeClr val="bg1"/>
            </a:solidFill>
          </a:ln>
        </p:spPr>
        <p:txBody>
          <a:bodyPr wrap="square" rtlCol="0">
            <a:spAutoFit/>
          </a:bodyPr>
          <a:lstStyle/>
          <a:p>
            <a:endParaRPr lang="en-US" dirty="0"/>
          </a:p>
        </p:txBody>
      </p:sp>
      <p:sp>
        <p:nvSpPr>
          <p:cNvPr id="9" name="TextBox 8"/>
          <p:cNvSpPr txBox="1"/>
          <p:nvPr/>
        </p:nvSpPr>
        <p:spPr>
          <a:xfrm>
            <a:off x="2313059" y="5423655"/>
            <a:ext cx="1023963" cy="457200"/>
          </a:xfrm>
          <a:prstGeom prst="rect">
            <a:avLst/>
          </a:prstGeom>
          <a:solidFill>
            <a:schemeClr val="bg1"/>
          </a:solidFill>
          <a:ln>
            <a:solidFill>
              <a:schemeClr val="bg1"/>
            </a:solidFill>
          </a:ln>
        </p:spPr>
        <p:txBody>
          <a:bodyPr wrap="square" rtlCol="0">
            <a:spAutoFit/>
          </a:bodyPr>
          <a:lstStyle/>
          <a:p>
            <a:endParaRPr lang="en-US" dirty="0"/>
          </a:p>
        </p:txBody>
      </p:sp>
      <p:sp>
        <p:nvSpPr>
          <p:cNvPr id="10" name="TextBox 9"/>
          <p:cNvSpPr txBox="1"/>
          <p:nvPr/>
        </p:nvSpPr>
        <p:spPr>
          <a:xfrm>
            <a:off x="6542112" y="5469379"/>
            <a:ext cx="1082577" cy="411480"/>
          </a:xfrm>
          <a:prstGeom prst="rect">
            <a:avLst/>
          </a:prstGeom>
          <a:solidFill>
            <a:schemeClr val="bg1"/>
          </a:solidFill>
          <a:ln>
            <a:solidFill>
              <a:schemeClr val="bg1"/>
            </a:solidFill>
          </a:ln>
        </p:spPr>
        <p:txBody>
          <a:bodyPr wrap="square" rtlCol="0">
            <a:spAutoFit/>
          </a:bodyPr>
          <a:lstStyle/>
          <a:p>
            <a:endParaRPr lang="en-US" dirty="0"/>
          </a:p>
        </p:txBody>
      </p:sp>
      <p:sp>
        <p:nvSpPr>
          <p:cNvPr id="6" name="Block Arc 5"/>
          <p:cNvSpPr/>
          <p:nvPr/>
        </p:nvSpPr>
        <p:spPr>
          <a:xfrm>
            <a:off x="-3082413" y="2135588"/>
            <a:ext cx="5381418" cy="5311882"/>
          </a:xfrm>
          <a:prstGeom prst="blockArc">
            <a:avLst>
              <a:gd name="adj1" fmla="val 18900000"/>
              <a:gd name="adj2" fmla="val 2700000"/>
              <a:gd name="adj3" fmla="val 407"/>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1813180" y="3065837"/>
            <a:ext cx="6523462" cy="493190"/>
          </a:xfrm>
          <a:custGeom>
            <a:avLst/>
            <a:gdLst>
              <a:gd name="connsiteX0" fmla="*/ 0 w 6439169"/>
              <a:gd name="connsiteY0" fmla="*/ 0 h 493190"/>
              <a:gd name="connsiteX1" fmla="*/ 6439169 w 6439169"/>
              <a:gd name="connsiteY1" fmla="*/ 0 h 493190"/>
              <a:gd name="connsiteX2" fmla="*/ 6439169 w 6439169"/>
              <a:gd name="connsiteY2" fmla="*/ 493190 h 493190"/>
              <a:gd name="connsiteX3" fmla="*/ 0 w 6439169"/>
              <a:gd name="connsiteY3" fmla="*/ 493190 h 493190"/>
              <a:gd name="connsiteX4" fmla="*/ 0 w 6439169"/>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169" h="493190">
                <a:moveTo>
                  <a:pt x="0" y="0"/>
                </a:moveTo>
                <a:lnTo>
                  <a:pt x="6439169" y="0"/>
                </a:lnTo>
                <a:lnTo>
                  <a:pt x="6439169"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defTabSz="1244600">
              <a:lnSpc>
                <a:spcPct val="90000"/>
              </a:lnSpc>
              <a:spcAft>
                <a:spcPct val="35000"/>
              </a:spcAft>
            </a:pPr>
            <a:r>
              <a:rPr lang="en-US" sz="2600" dirty="0">
                <a:solidFill>
                  <a:schemeClr val="bg1"/>
                </a:solidFill>
              </a:rPr>
              <a:t>Income </a:t>
            </a:r>
            <a:r>
              <a:rPr lang="en-US" sz="2600" dirty="0" smtClean="0">
                <a:solidFill>
                  <a:schemeClr val="bg1"/>
                </a:solidFill>
              </a:rPr>
              <a:t>Statement </a:t>
            </a:r>
            <a:endParaRPr lang="en-US" sz="2600" dirty="0">
              <a:solidFill>
                <a:schemeClr val="bg1"/>
              </a:solidFill>
            </a:endParaRPr>
          </a:p>
        </p:txBody>
      </p:sp>
      <p:sp>
        <p:nvSpPr>
          <p:cNvPr id="13" name="Oval 12"/>
          <p:cNvSpPr/>
          <p:nvPr/>
        </p:nvSpPr>
        <p:spPr>
          <a:xfrm>
            <a:off x="1500901" y="3004188"/>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4" name="Freeform 13"/>
          <p:cNvSpPr/>
          <p:nvPr/>
        </p:nvSpPr>
        <p:spPr>
          <a:xfrm>
            <a:off x="2171211" y="3805385"/>
            <a:ext cx="6165430" cy="493190"/>
          </a:xfrm>
          <a:custGeom>
            <a:avLst/>
            <a:gdLst>
              <a:gd name="connsiteX0" fmla="*/ 0 w 6085763"/>
              <a:gd name="connsiteY0" fmla="*/ 0 h 493190"/>
              <a:gd name="connsiteX1" fmla="*/ 6085763 w 6085763"/>
              <a:gd name="connsiteY1" fmla="*/ 0 h 493190"/>
              <a:gd name="connsiteX2" fmla="*/ 6085763 w 6085763"/>
              <a:gd name="connsiteY2" fmla="*/ 493190 h 493190"/>
              <a:gd name="connsiteX3" fmla="*/ 0 w 6085763"/>
              <a:gd name="connsiteY3" fmla="*/ 493190 h 493190"/>
              <a:gd name="connsiteX4" fmla="*/ 0 w 6085763"/>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5763" h="493190">
                <a:moveTo>
                  <a:pt x="0" y="0"/>
                </a:moveTo>
                <a:lnTo>
                  <a:pt x="6085763" y="0"/>
                </a:lnTo>
                <a:lnTo>
                  <a:pt x="6085763"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a:r>
              <a:rPr lang="en-US" sz="2600" dirty="0"/>
              <a:t>Statement of Comprehensive Income</a:t>
            </a:r>
          </a:p>
        </p:txBody>
      </p:sp>
      <p:sp>
        <p:nvSpPr>
          <p:cNvPr id="15" name="Oval 14"/>
          <p:cNvSpPr/>
          <p:nvPr/>
        </p:nvSpPr>
        <p:spPr>
          <a:xfrm>
            <a:off x="1858933" y="3743736"/>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6" name="Freeform 15"/>
          <p:cNvSpPr/>
          <p:nvPr/>
        </p:nvSpPr>
        <p:spPr>
          <a:xfrm>
            <a:off x="2281098" y="4544933"/>
            <a:ext cx="6055543" cy="493190"/>
          </a:xfrm>
          <a:custGeom>
            <a:avLst/>
            <a:gdLst>
              <a:gd name="connsiteX0" fmla="*/ 0 w 5977296"/>
              <a:gd name="connsiteY0" fmla="*/ 0 h 493190"/>
              <a:gd name="connsiteX1" fmla="*/ 5977296 w 5977296"/>
              <a:gd name="connsiteY1" fmla="*/ 0 h 493190"/>
              <a:gd name="connsiteX2" fmla="*/ 5977296 w 5977296"/>
              <a:gd name="connsiteY2" fmla="*/ 493190 h 493190"/>
              <a:gd name="connsiteX3" fmla="*/ 0 w 5977296"/>
              <a:gd name="connsiteY3" fmla="*/ 493190 h 493190"/>
              <a:gd name="connsiteX4" fmla="*/ 0 w 5977296"/>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7296" h="493190">
                <a:moveTo>
                  <a:pt x="0" y="0"/>
                </a:moveTo>
                <a:lnTo>
                  <a:pt x="5977296" y="0"/>
                </a:lnTo>
                <a:lnTo>
                  <a:pt x="5977296"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a:r>
              <a:rPr lang="en-US" sz="2600" dirty="0"/>
              <a:t>Balance Sheet</a:t>
            </a:r>
          </a:p>
        </p:txBody>
      </p:sp>
      <p:sp>
        <p:nvSpPr>
          <p:cNvPr id="17" name="Oval 16"/>
          <p:cNvSpPr/>
          <p:nvPr/>
        </p:nvSpPr>
        <p:spPr>
          <a:xfrm>
            <a:off x="1968820" y="4483285"/>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8" name="Freeform 17"/>
          <p:cNvSpPr/>
          <p:nvPr/>
        </p:nvSpPr>
        <p:spPr>
          <a:xfrm>
            <a:off x="2171211" y="5284482"/>
            <a:ext cx="6165430" cy="493190"/>
          </a:xfrm>
          <a:custGeom>
            <a:avLst/>
            <a:gdLst>
              <a:gd name="connsiteX0" fmla="*/ 0 w 6085763"/>
              <a:gd name="connsiteY0" fmla="*/ 0 h 493190"/>
              <a:gd name="connsiteX1" fmla="*/ 6085763 w 6085763"/>
              <a:gd name="connsiteY1" fmla="*/ 0 h 493190"/>
              <a:gd name="connsiteX2" fmla="*/ 6085763 w 6085763"/>
              <a:gd name="connsiteY2" fmla="*/ 493190 h 493190"/>
              <a:gd name="connsiteX3" fmla="*/ 0 w 6085763"/>
              <a:gd name="connsiteY3" fmla="*/ 493190 h 493190"/>
              <a:gd name="connsiteX4" fmla="*/ 0 w 6085763"/>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85763" h="493190">
                <a:moveTo>
                  <a:pt x="0" y="0"/>
                </a:moveTo>
                <a:lnTo>
                  <a:pt x="6085763" y="0"/>
                </a:lnTo>
                <a:lnTo>
                  <a:pt x="6085763"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a:r>
              <a:rPr lang="en-US" sz="2600" dirty="0"/>
              <a:t>Statement of Cash Flows</a:t>
            </a:r>
          </a:p>
        </p:txBody>
      </p:sp>
      <p:sp>
        <p:nvSpPr>
          <p:cNvPr id="19" name="Oval 18"/>
          <p:cNvSpPr/>
          <p:nvPr/>
        </p:nvSpPr>
        <p:spPr>
          <a:xfrm>
            <a:off x="1858933" y="5222833"/>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0" name="Freeform 19"/>
          <p:cNvSpPr/>
          <p:nvPr/>
        </p:nvSpPr>
        <p:spPr>
          <a:xfrm>
            <a:off x="1813180" y="6024030"/>
            <a:ext cx="6523462" cy="493190"/>
          </a:xfrm>
          <a:custGeom>
            <a:avLst/>
            <a:gdLst>
              <a:gd name="connsiteX0" fmla="*/ 0 w 6439169"/>
              <a:gd name="connsiteY0" fmla="*/ 0 h 493190"/>
              <a:gd name="connsiteX1" fmla="*/ 6439169 w 6439169"/>
              <a:gd name="connsiteY1" fmla="*/ 0 h 493190"/>
              <a:gd name="connsiteX2" fmla="*/ 6439169 w 6439169"/>
              <a:gd name="connsiteY2" fmla="*/ 493190 h 493190"/>
              <a:gd name="connsiteX3" fmla="*/ 0 w 6439169"/>
              <a:gd name="connsiteY3" fmla="*/ 493190 h 493190"/>
              <a:gd name="connsiteX4" fmla="*/ 0 w 6439169"/>
              <a:gd name="connsiteY4" fmla="*/ 0 h 49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169" h="493190">
                <a:moveTo>
                  <a:pt x="0" y="0"/>
                </a:moveTo>
                <a:lnTo>
                  <a:pt x="6439169" y="0"/>
                </a:lnTo>
                <a:lnTo>
                  <a:pt x="6439169" y="493190"/>
                </a:lnTo>
                <a:lnTo>
                  <a:pt x="0" y="493190"/>
                </a:lnTo>
                <a:lnTo>
                  <a:pt x="0" y="0"/>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1"/>
            <a:r>
              <a:rPr lang="en-US" sz="2600" dirty="0"/>
              <a:t>Statement of Shareholders’ Equity</a:t>
            </a:r>
          </a:p>
        </p:txBody>
      </p:sp>
      <p:sp>
        <p:nvSpPr>
          <p:cNvPr id="21" name="Oval 20"/>
          <p:cNvSpPr/>
          <p:nvPr/>
        </p:nvSpPr>
        <p:spPr>
          <a:xfrm>
            <a:off x="1500901" y="5962381"/>
            <a:ext cx="624557" cy="616487"/>
          </a:xfrm>
          <a:prstGeom prst="ellipse">
            <a:avLst/>
          </a:prstGeom>
          <a:solidFill>
            <a:srgbClr val="336699"/>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31614814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1000"/>
                            </p:stCondLst>
                            <p:childTnLst>
                              <p:par>
                                <p:cTn id="24" presetID="10" presetClass="entr" presetSubtype="0" fill="hold" nodeType="afterEffect">
                                  <p:stCondLst>
                                    <p:cond delay="50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2500"/>
                            </p:stCondLst>
                            <p:childTnLst>
                              <p:par>
                                <p:cTn id="32" presetID="10" presetClass="entr" presetSubtype="0" fill="hold" nodeType="afterEffect">
                                  <p:stCondLst>
                                    <p:cond delay="5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4000"/>
                            </p:stCondLst>
                            <p:childTnLst>
                              <p:par>
                                <p:cTn id="40" presetID="10" presetClass="entr" presetSubtype="0" fill="hold" nodeType="afterEffect">
                                  <p:stCondLst>
                                    <p:cond delay="5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5500"/>
                            </p:stCondLst>
                            <p:childTnLst>
                              <p:par>
                                <p:cTn id="48" presetID="10" presetClass="entr" presetSubtype="0" fill="hold" nodeType="afterEffect">
                                  <p:stCondLst>
                                    <p:cond delay="5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6" grpId="0" animBg="1"/>
      <p:bldP spid="18" grpId="0" animBg="1"/>
      <p:bldP spid="2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06935"/>
            <a:ext cx="3108779" cy="5119763"/>
          </a:xfrm>
        </p:spPr>
        <p:txBody>
          <a:bodyPr>
            <a:normAutofit/>
          </a:bodyPr>
          <a:lstStyle/>
          <a:p>
            <a:r>
              <a:rPr lang="en-US" sz="2400" dirty="0"/>
              <a:t>A </a:t>
            </a:r>
            <a:r>
              <a:rPr lang="en-US" sz="2400" b="1" i="1" dirty="0">
                <a:solidFill>
                  <a:srgbClr val="C00000"/>
                </a:solidFill>
              </a:rPr>
              <a:t>change</a:t>
            </a:r>
            <a:r>
              <a:rPr lang="en-US" sz="2400" i="1" dirty="0"/>
              <a:t> </a:t>
            </a:r>
            <a:r>
              <a:rPr lang="en-US" sz="2400" dirty="0"/>
              <a:t>statement that reports the change in shareholders’ equity (retained earnings) that occurred during the period as a result of revenues, expenses, gains, and losses</a:t>
            </a:r>
          </a:p>
        </p:txBody>
      </p:sp>
      <p:sp>
        <p:nvSpPr>
          <p:cNvPr id="5" name="Title 1"/>
          <p:cNvSpPr>
            <a:spLocks noGrp="1"/>
          </p:cNvSpPr>
          <p:nvPr>
            <p:ph type="title"/>
          </p:nvPr>
        </p:nvSpPr>
        <p:spPr>
          <a:xfrm>
            <a:off x="617607" y="188431"/>
            <a:ext cx="7886700" cy="1126790"/>
          </a:xfrm>
        </p:spPr>
        <p:txBody>
          <a:bodyPr/>
          <a:lstStyle/>
          <a:p>
            <a:r>
              <a:rPr lang="en-US" dirty="0"/>
              <a:t>Income Statement</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graphicFrame>
        <p:nvGraphicFramePr>
          <p:cNvPr id="7" name="Table 6"/>
          <p:cNvGraphicFramePr>
            <a:graphicFrameLocks noGrp="1"/>
          </p:cNvGraphicFramePr>
          <p:nvPr>
            <p:extLst>
              <p:ext uri="{D42A27DB-BD31-4B8C-83A1-F6EECF244321}">
                <p14:modId xmlns:p14="http://schemas.microsoft.com/office/powerpoint/2010/main" val="2491724881"/>
              </p:ext>
            </p:extLst>
          </p:nvPr>
        </p:nvGraphicFramePr>
        <p:xfrm>
          <a:off x="4008120" y="1051264"/>
          <a:ext cx="4664166" cy="5479141"/>
        </p:xfrm>
        <a:graphic>
          <a:graphicData uri="http://schemas.openxmlformats.org/drawingml/2006/table">
            <a:tbl>
              <a:tblPr firstRow="1" bandRow="1">
                <a:tableStyleId>{2D5ABB26-0587-4C30-8999-92F81FD0307C}</a:tableStyleId>
              </a:tblPr>
              <a:tblGrid>
                <a:gridCol w="2532053">
                  <a:extLst>
                    <a:ext uri="{9D8B030D-6E8A-4147-A177-3AD203B41FA5}">
                      <a16:colId xmlns="" xmlns:a16="http://schemas.microsoft.com/office/drawing/2014/main" val="20000"/>
                    </a:ext>
                  </a:extLst>
                </a:gridCol>
                <a:gridCol w="994987">
                  <a:extLst>
                    <a:ext uri="{9D8B030D-6E8A-4147-A177-3AD203B41FA5}">
                      <a16:colId xmlns="" xmlns:a16="http://schemas.microsoft.com/office/drawing/2014/main" val="20001"/>
                    </a:ext>
                  </a:extLst>
                </a:gridCol>
                <a:gridCol w="1137126">
                  <a:extLst>
                    <a:ext uri="{9D8B030D-6E8A-4147-A177-3AD203B41FA5}">
                      <a16:colId xmlns="" xmlns:a16="http://schemas.microsoft.com/office/drawing/2014/main" val="20002"/>
                    </a:ext>
                  </a:extLst>
                </a:gridCol>
              </a:tblGrid>
              <a:tr h="879437">
                <a:tc gridSpan="3">
                  <a:txBody>
                    <a:bodyPr/>
                    <a:lstStyle/>
                    <a:p>
                      <a:pPr algn="ctr" fontAlgn="base"/>
                      <a:r>
                        <a:rPr lang="en-US" sz="1400" b="1" dirty="0">
                          <a:effectLst/>
                        </a:rPr>
                        <a:t>Dress Right Clothing Corporation</a:t>
                      </a:r>
                    </a:p>
                    <a:p>
                      <a:pPr algn="ctr" fontAlgn="base"/>
                      <a:r>
                        <a:rPr lang="en-US" sz="1400" b="1" dirty="0">
                          <a:effectLst/>
                        </a:rPr>
                        <a:t>Income Statement</a:t>
                      </a:r>
                    </a:p>
                    <a:p>
                      <a:pPr algn="ctr" fontAlgn="base"/>
                      <a:r>
                        <a:rPr lang="en-US" sz="1400" b="1" dirty="0">
                          <a:effectLst/>
                        </a:rPr>
                        <a:t>For the Month of July 2018</a:t>
                      </a:r>
                      <a:endParaRPr lang="en-US" sz="1400" b="1" dirty="0">
                        <a:effectLst/>
                        <a:latin typeface="+mn-lt"/>
                      </a:endParaRPr>
                    </a:p>
                  </a:txBody>
                  <a:tcPr marL="127000" marR="127000" marT="127000" marB="38100">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80072">
                <a:tc>
                  <a:txBody>
                    <a:bodyPr/>
                    <a:lstStyle/>
                    <a:p>
                      <a:pPr algn="l" fontAlgn="base">
                        <a:spcBef>
                          <a:spcPts val="0"/>
                        </a:spcBef>
                        <a:spcAft>
                          <a:spcPts val="0"/>
                        </a:spcAft>
                      </a:pPr>
                      <a:r>
                        <a:rPr lang="en-US" sz="1200" dirty="0">
                          <a:effectLst/>
                        </a:rPr>
                        <a:t>Sales revenue</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a:effectLst/>
                        </a:rPr>
                        <a:t> </a:t>
                      </a:r>
                      <a:endParaRPr lang="en-US" sz="120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a:effectLst/>
                        </a:rPr>
                        <a:t>$</a:t>
                      </a:r>
                      <a:r>
                        <a:rPr lang="en-US" sz="1200" smtClean="0">
                          <a:effectLst/>
                        </a:rPr>
                        <a:t>38,500 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1"/>
                  </a:ext>
                </a:extLst>
              </a:tr>
              <a:tr h="380072">
                <a:tc>
                  <a:txBody>
                    <a:bodyPr/>
                    <a:lstStyle/>
                    <a:p>
                      <a:pPr algn="l" fontAlgn="base">
                        <a:spcBef>
                          <a:spcPts val="0"/>
                        </a:spcBef>
                        <a:spcAft>
                          <a:spcPts val="0"/>
                        </a:spcAft>
                      </a:pPr>
                      <a:r>
                        <a:rPr lang="en-US" sz="1200" dirty="0">
                          <a:effectLst/>
                        </a:rPr>
                        <a:t>Cost of goods sold</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u="sng">
                          <a:effectLst/>
                        </a:rPr>
                        <a:t> </a:t>
                      </a:r>
                      <a:r>
                        <a:rPr lang="en-US" sz="1200" u="sng" smtClean="0">
                          <a:effectLst/>
                        </a:rPr>
                        <a:t>22,000</a:t>
                      </a:r>
                      <a:r>
                        <a:rPr lang="en-US" sz="1200" smtClean="0">
                          <a:effectLst/>
                        </a:rPr>
                        <a:t>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380072">
                <a:tc>
                  <a:txBody>
                    <a:bodyPr/>
                    <a:lstStyle/>
                    <a:p>
                      <a:pPr algn="l" fontAlgn="base">
                        <a:spcBef>
                          <a:spcPts val="0"/>
                        </a:spcBef>
                        <a:spcAft>
                          <a:spcPts val="0"/>
                        </a:spcAft>
                      </a:pPr>
                      <a:r>
                        <a:rPr lang="en-US" sz="1200" dirty="0">
                          <a:effectLst/>
                        </a:rPr>
                        <a:t>Gross profit</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dirty="0">
                          <a:effectLst/>
                        </a:rPr>
                        <a:t>16,500 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380072">
                <a:tc>
                  <a:txBody>
                    <a:bodyPr/>
                    <a:lstStyle/>
                    <a:p>
                      <a:pPr algn="l" fontAlgn="base">
                        <a:spcBef>
                          <a:spcPts val="0"/>
                        </a:spcBef>
                        <a:spcAft>
                          <a:spcPts val="0"/>
                        </a:spcAft>
                      </a:pPr>
                      <a:r>
                        <a:rPr lang="en-US" sz="1200" dirty="0">
                          <a:effectLst/>
                        </a:rPr>
                        <a:t>Operating expenses:</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a:effectLst/>
                        </a:rPr>
                        <a:t> </a:t>
                      </a:r>
                      <a:endParaRPr lang="en-US" sz="120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4"/>
                  </a:ext>
                </a:extLst>
              </a:tr>
              <a:tr h="979310">
                <a:tc>
                  <a:txBody>
                    <a:bodyPr/>
                    <a:lstStyle/>
                    <a:p>
                      <a:pPr algn="l" fontAlgn="base">
                        <a:spcBef>
                          <a:spcPts val="0"/>
                        </a:spcBef>
                        <a:spcAft>
                          <a:spcPts val="0"/>
                        </a:spcAft>
                      </a:pPr>
                      <a:r>
                        <a:rPr lang="en-US" sz="1200" dirty="0">
                          <a:effectLst/>
                        </a:rPr>
                        <a:t>    Salaries</a:t>
                      </a:r>
                    </a:p>
                    <a:p>
                      <a:pPr algn="l" fontAlgn="base">
                        <a:spcBef>
                          <a:spcPts val="0"/>
                        </a:spcBef>
                        <a:spcAft>
                          <a:spcPts val="0"/>
                        </a:spcAft>
                      </a:pPr>
                      <a:r>
                        <a:rPr lang="en-US" sz="1200" dirty="0">
                          <a:effectLst/>
                          <a:latin typeface="+mn-lt"/>
                        </a:rPr>
                        <a:t>    Supplies </a:t>
                      </a:r>
                    </a:p>
                    <a:p>
                      <a:pPr algn="l" fontAlgn="base">
                        <a:spcBef>
                          <a:spcPts val="0"/>
                        </a:spcBef>
                        <a:spcAft>
                          <a:spcPts val="0"/>
                        </a:spcAft>
                      </a:pPr>
                      <a:r>
                        <a:rPr lang="en-US" sz="1200" dirty="0">
                          <a:effectLst/>
                          <a:latin typeface="+mn-lt"/>
                        </a:rPr>
                        <a:t>    Rent</a:t>
                      </a:r>
                    </a:p>
                    <a:p>
                      <a:pPr algn="l" fontAlgn="base">
                        <a:spcBef>
                          <a:spcPts val="0"/>
                        </a:spcBef>
                        <a:spcAft>
                          <a:spcPts val="0"/>
                        </a:spcAft>
                      </a:pPr>
                      <a:r>
                        <a:rPr lang="en-US" sz="1200" dirty="0">
                          <a:effectLst/>
                          <a:latin typeface="+mn-lt"/>
                        </a:rPr>
                        <a:t>    Depreciation</a:t>
                      </a: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$10,500</a:t>
                      </a:r>
                    </a:p>
                    <a:p>
                      <a:pPr algn="r" fontAlgn="base">
                        <a:spcBef>
                          <a:spcPts val="0"/>
                        </a:spcBef>
                        <a:spcAft>
                          <a:spcPts val="0"/>
                        </a:spcAft>
                      </a:pPr>
                      <a:r>
                        <a:rPr lang="en-US" sz="1200" dirty="0">
                          <a:effectLst/>
                          <a:latin typeface="+mn-lt"/>
                        </a:rPr>
                        <a:t>800</a:t>
                      </a:r>
                    </a:p>
                    <a:p>
                      <a:pPr algn="r" fontAlgn="base">
                        <a:spcBef>
                          <a:spcPts val="0"/>
                        </a:spcBef>
                        <a:spcAft>
                          <a:spcPts val="0"/>
                        </a:spcAft>
                      </a:pPr>
                      <a:r>
                        <a:rPr lang="en-US" sz="1200" dirty="0">
                          <a:effectLst/>
                          <a:latin typeface="+mn-lt"/>
                        </a:rPr>
                        <a:t>2,000</a:t>
                      </a:r>
                    </a:p>
                    <a:p>
                      <a:pPr algn="r" fontAlgn="base">
                        <a:spcBef>
                          <a:spcPts val="0"/>
                        </a:spcBef>
                        <a:spcAft>
                          <a:spcPts val="0"/>
                        </a:spcAft>
                      </a:pPr>
                      <a:r>
                        <a:rPr lang="en-US" sz="1200" u="sng" dirty="0">
                          <a:effectLst/>
                          <a:latin typeface="+mn-lt"/>
                        </a:rPr>
                        <a:t>  </a:t>
                      </a:r>
                      <a:r>
                        <a:rPr lang="en-US" sz="1200" u="sng" dirty="0" smtClean="0">
                          <a:effectLst/>
                          <a:latin typeface="+mn-lt"/>
                        </a:rPr>
                        <a:t>   200</a:t>
                      </a:r>
                      <a:endParaRPr lang="en-US" sz="1200" u="sng"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a:effectLst/>
                        </a:rPr>
                        <a:t> </a:t>
                      </a:r>
                      <a:endParaRPr lang="en-US" sz="120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380072">
                <a:tc>
                  <a:txBody>
                    <a:bodyPr/>
                    <a:lstStyle/>
                    <a:p>
                      <a:pPr algn="l" fontAlgn="base">
                        <a:spcBef>
                          <a:spcPts val="0"/>
                        </a:spcBef>
                        <a:spcAft>
                          <a:spcPts val="0"/>
                        </a:spcAft>
                      </a:pPr>
                      <a:r>
                        <a:rPr lang="en-US" sz="1200" dirty="0">
                          <a:effectLst/>
                        </a:rPr>
                        <a:t>       Total operating expenses</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u="sng" dirty="0">
                          <a:effectLst/>
                        </a:rPr>
                        <a:t> 13,500</a:t>
                      </a:r>
                      <a:r>
                        <a:rPr lang="en-US" sz="1200" dirty="0">
                          <a:effectLst/>
                        </a:rPr>
                        <a:t>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6"/>
                  </a:ext>
                </a:extLst>
              </a:tr>
              <a:tr h="380072">
                <a:tc>
                  <a:txBody>
                    <a:bodyPr/>
                    <a:lstStyle/>
                    <a:p>
                      <a:pPr algn="l" fontAlgn="base">
                        <a:spcBef>
                          <a:spcPts val="0"/>
                        </a:spcBef>
                        <a:spcAft>
                          <a:spcPts val="0"/>
                        </a:spcAft>
                      </a:pPr>
                      <a:r>
                        <a:rPr lang="en-US" sz="1200">
                          <a:effectLst/>
                        </a:rPr>
                        <a:t>Operating income</a:t>
                      </a:r>
                      <a:endParaRPr lang="en-US" sz="120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dirty="0">
                          <a:effectLst/>
                        </a:rPr>
                        <a:t>3,000 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7"/>
                  </a:ext>
                </a:extLst>
              </a:tr>
              <a:tr h="380072">
                <a:tc>
                  <a:txBody>
                    <a:bodyPr/>
                    <a:lstStyle/>
                    <a:p>
                      <a:pPr algn="l" fontAlgn="base">
                        <a:spcBef>
                          <a:spcPts val="0"/>
                        </a:spcBef>
                        <a:spcAft>
                          <a:spcPts val="0"/>
                        </a:spcAft>
                      </a:pPr>
                      <a:r>
                        <a:rPr lang="en-US" sz="1200">
                          <a:effectLst/>
                        </a:rPr>
                        <a:t>Other income (expense):</a:t>
                      </a:r>
                      <a:endParaRPr lang="en-US" sz="120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r>
                        <a:rPr lang="en-US" sz="1200" dirty="0">
                          <a:effectLst/>
                        </a:rPr>
                        <a:t>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8"/>
                  </a:ext>
                </a:extLst>
              </a:tr>
              <a:tr h="579818">
                <a:tc>
                  <a:txBody>
                    <a:bodyPr/>
                    <a:lstStyle/>
                    <a:p>
                      <a:pPr algn="l" fontAlgn="base">
                        <a:spcBef>
                          <a:spcPts val="0"/>
                        </a:spcBef>
                        <a:spcAft>
                          <a:spcPts val="0"/>
                        </a:spcAft>
                      </a:pPr>
                      <a:r>
                        <a:rPr lang="en-US" sz="1200" dirty="0">
                          <a:effectLst/>
                        </a:rPr>
                        <a:t>    Rent revenue</a:t>
                      </a:r>
                    </a:p>
                    <a:p>
                      <a:pPr algn="l" fontAlgn="base">
                        <a:spcBef>
                          <a:spcPts val="0"/>
                        </a:spcBef>
                        <a:spcAft>
                          <a:spcPts val="0"/>
                        </a:spcAft>
                      </a:pPr>
                      <a:r>
                        <a:rPr lang="en-US" sz="1200" dirty="0">
                          <a:effectLst/>
                          <a:latin typeface="+mn-lt"/>
                        </a:rPr>
                        <a:t>    Interest</a:t>
                      </a:r>
                      <a:r>
                        <a:rPr lang="en-US" sz="1200" baseline="0" dirty="0">
                          <a:effectLst/>
                          <a:latin typeface="+mn-lt"/>
                        </a:rPr>
                        <a:t> expense</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solidFill>
                      <a:srgbClr val="FFFAB0"/>
                    </a:solidFill>
                  </a:tcPr>
                </a:tc>
                <a:tc>
                  <a:txBody>
                    <a:bodyPr/>
                    <a:lstStyle/>
                    <a:p>
                      <a:pPr algn="r" fontAlgn="base">
                        <a:spcBef>
                          <a:spcPts val="0"/>
                        </a:spcBef>
                        <a:spcAft>
                          <a:spcPts val="0"/>
                        </a:spcAft>
                      </a:pPr>
                      <a:r>
                        <a:rPr lang="en-US" sz="1200" dirty="0">
                          <a:effectLst/>
                        </a:rPr>
                        <a:t>250 </a:t>
                      </a:r>
                    </a:p>
                    <a:p>
                      <a:pPr marL="0" marR="0" indent="0" algn="r" defTabSz="914400" rtl="0" eaLnBrk="1" fontAlgn="base" latinLnBrk="0" hangingPunct="1">
                        <a:lnSpc>
                          <a:spcPct val="100000"/>
                        </a:lnSpc>
                        <a:spcBef>
                          <a:spcPts val="0"/>
                        </a:spcBef>
                        <a:spcAft>
                          <a:spcPts val="0"/>
                        </a:spcAft>
                        <a:buClrTx/>
                        <a:buSzTx/>
                        <a:buFontTx/>
                        <a:buNone/>
                        <a:tabLst/>
                        <a:defRPr/>
                      </a:pPr>
                      <a:r>
                        <a:rPr lang="en-US" sz="1200" u="sng" dirty="0">
                          <a:effectLst/>
                        </a:rPr>
                        <a:t>   (333)</a:t>
                      </a:r>
                      <a:endParaRPr lang="en-US" sz="1200" u="sng" dirty="0">
                        <a:effectLst/>
                        <a:latin typeface="+mn-lt"/>
                      </a:endParaRPr>
                    </a:p>
                  </a:txBody>
                  <a:tcPr marL="127000" marR="127000" marT="127000" marB="38100">
                    <a:solidFill>
                      <a:srgbClr val="FFFAB0"/>
                    </a:solidFill>
                  </a:tcPr>
                </a:tc>
                <a:tc>
                  <a:txBody>
                    <a:bodyPr/>
                    <a:lstStyle/>
                    <a:p>
                      <a:pPr algn="r" fontAlgn="base">
                        <a:spcBef>
                          <a:spcPts val="0"/>
                        </a:spcBef>
                        <a:spcAft>
                          <a:spcPts val="0"/>
                        </a:spcAft>
                      </a:pPr>
                      <a:endParaRPr lang="en-US" sz="1200" dirty="0">
                        <a:effectLst/>
                      </a:endParaRPr>
                    </a:p>
                    <a:p>
                      <a:pPr marL="0" marR="0" indent="0" algn="r" defTabSz="914400" rtl="0" eaLnBrk="1" fontAlgn="base" latinLnBrk="0" hangingPunct="1">
                        <a:lnSpc>
                          <a:spcPct val="100000"/>
                        </a:lnSpc>
                        <a:spcBef>
                          <a:spcPts val="0"/>
                        </a:spcBef>
                        <a:spcAft>
                          <a:spcPts val="0"/>
                        </a:spcAft>
                        <a:buClrTx/>
                        <a:buSzTx/>
                        <a:buFontTx/>
                        <a:buNone/>
                        <a:tabLst/>
                        <a:defRPr/>
                      </a:pPr>
                      <a:r>
                        <a:rPr lang="en-US" sz="1200" u="sng" dirty="0">
                          <a:effectLst/>
                        </a:rPr>
                        <a:t>  (83)</a:t>
                      </a:r>
                      <a:r>
                        <a:rPr lang="en-US" sz="1200" dirty="0">
                          <a:effectLst/>
                        </a:rPr>
                        <a:t> </a:t>
                      </a:r>
                      <a:endParaRPr lang="en-US" sz="1200" dirty="0">
                        <a:effectLst/>
                        <a:latin typeface="+mn-lt"/>
                      </a:endParaRPr>
                    </a:p>
                  </a:txBody>
                  <a:tcPr marL="127000" marT="127000" marB="38100">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9"/>
                  </a:ext>
                </a:extLst>
              </a:tr>
              <a:tr h="380072">
                <a:tc>
                  <a:txBody>
                    <a:bodyPr/>
                    <a:lstStyle/>
                    <a:p>
                      <a:pPr algn="l" fontAlgn="base">
                        <a:spcBef>
                          <a:spcPts val="0"/>
                        </a:spcBef>
                        <a:spcAft>
                          <a:spcPts val="0"/>
                        </a:spcAft>
                      </a:pPr>
                      <a:r>
                        <a:rPr lang="en-US" sz="1200" dirty="0">
                          <a:effectLst/>
                        </a:rPr>
                        <a:t>Net income</a:t>
                      </a:r>
                      <a:endParaRPr lang="en-US" sz="1200" dirty="0">
                        <a:effectLst/>
                        <a:latin typeface="+mn-lt"/>
                      </a:endParaRPr>
                    </a:p>
                  </a:txBody>
                  <a:tcPr marR="127000" marT="127000" marB="38100">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r" fontAlgn="base">
                        <a:spcBef>
                          <a:spcPts val="0"/>
                        </a:spcBef>
                        <a:spcAft>
                          <a:spcPts val="0"/>
                        </a:spcAft>
                      </a:pPr>
                      <a:r>
                        <a:rPr lang="en-US" sz="1200">
                          <a:effectLst/>
                        </a:rPr>
                        <a:t> </a:t>
                      </a:r>
                      <a:endParaRPr lang="en-US" sz="1200">
                        <a:effectLst/>
                        <a:latin typeface="+mn-lt"/>
                      </a:endParaRPr>
                    </a:p>
                  </a:txBody>
                  <a:tcPr marL="127000" marR="127000" marT="127000" marB="38100">
                    <a:lnB w="12700" cap="flat" cmpd="sng" algn="ctr">
                      <a:solidFill>
                        <a:srgbClr val="F79646"/>
                      </a:solidFill>
                      <a:prstDash val="solid"/>
                      <a:round/>
                      <a:headEnd type="none" w="med" len="med"/>
                      <a:tailEnd type="none" w="med" len="med"/>
                    </a:lnB>
                    <a:solidFill>
                      <a:srgbClr val="FFFAB0"/>
                    </a:solidFill>
                  </a:tcPr>
                </a:tc>
                <a:tc>
                  <a:txBody>
                    <a:bodyPr/>
                    <a:lstStyle/>
                    <a:p>
                      <a:pPr algn="r" fontAlgn="base">
                        <a:spcBef>
                          <a:spcPts val="0"/>
                        </a:spcBef>
                        <a:spcAft>
                          <a:spcPts val="0"/>
                        </a:spcAft>
                      </a:pPr>
                      <a:r>
                        <a:rPr lang="en-US" sz="1200" b="1" u="none" strike="noStrike" dirty="0">
                          <a:solidFill>
                            <a:srgbClr val="C00000"/>
                          </a:solidFill>
                          <a:effectLst/>
                        </a:rPr>
                        <a:t>$ 2,917</a:t>
                      </a:r>
                      <a:endParaRPr lang="en-US" sz="1200" b="1" dirty="0">
                        <a:solidFill>
                          <a:srgbClr val="C00000"/>
                        </a:solidFill>
                        <a:effectLst/>
                        <a:latin typeface="+mn-lt"/>
                      </a:endParaRPr>
                    </a:p>
                  </a:txBody>
                  <a:tcPr marL="127000" marT="127000" marB="38100">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10"/>
                  </a:ext>
                </a:extLst>
              </a:tr>
            </a:tbl>
          </a:graphicData>
        </a:graphic>
      </p:graphicFrame>
      <p:sp>
        <p:nvSpPr>
          <p:cNvPr id="8" name="Rectangle 7"/>
          <p:cNvSpPr/>
          <p:nvPr/>
        </p:nvSpPr>
        <p:spPr>
          <a:xfrm>
            <a:off x="4008120" y="2622311"/>
            <a:ext cx="4084320" cy="945817"/>
          </a:xfrm>
          <a:prstGeom prst="rect">
            <a:avLst/>
          </a:prstGeom>
          <a:no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52811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916366"/>
            <a:ext cx="7886700" cy="4941633"/>
          </a:xfrm>
        </p:spPr>
        <p:txBody>
          <a:bodyPr>
            <a:normAutofit fontScale="32500" lnSpcReduction="20000"/>
          </a:bodyPr>
          <a:lstStyle/>
          <a:p>
            <a:pPr>
              <a:lnSpc>
                <a:spcPct val="110000"/>
              </a:lnSpc>
            </a:pPr>
            <a:r>
              <a:rPr lang="en-IN" sz="7100" dirty="0"/>
              <a:t>Reports the changes in shareholders’ </a:t>
            </a:r>
            <a:r>
              <a:rPr lang="en-US" sz="7100" dirty="0"/>
              <a:t>equity during the period </a:t>
            </a:r>
            <a:r>
              <a:rPr lang="en-IN" sz="7100" dirty="0"/>
              <a:t>that were not a result of </a:t>
            </a:r>
            <a:r>
              <a:rPr lang="en-IN" sz="7100" b="1" dirty="0">
                <a:solidFill>
                  <a:srgbClr val="C00000"/>
                </a:solidFill>
              </a:rPr>
              <a:t>transactions with </a:t>
            </a:r>
            <a:r>
              <a:rPr lang="en-IN" sz="7100" b="1" dirty="0" smtClean="0">
                <a:solidFill>
                  <a:srgbClr val="C00000"/>
                </a:solidFill>
              </a:rPr>
              <a:t>owners</a:t>
            </a:r>
            <a:endParaRPr lang="en-IN" sz="7100" dirty="0"/>
          </a:p>
          <a:p>
            <a:pPr>
              <a:lnSpc>
                <a:spcPct val="110000"/>
              </a:lnSpc>
            </a:pPr>
            <a:r>
              <a:rPr lang="en-IN" sz="7100" dirty="0" smtClean="0"/>
              <a:t>A few types of gains and losses, called </a:t>
            </a:r>
            <a:r>
              <a:rPr lang="en-IN" sz="7100" b="1" dirty="0" smtClean="0">
                <a:solidFill>
                  <a:srgbClr val="C00000"/>
                </a:solidFill>
              </a:rPr>
              <a:t>other </a:t>
            </a:r>
            <a:r>
              <a:rPr lang="en-IN" sz="7100" b="1" dirty="0">
                <a:solidFill>
                  <a:srgbClr val="C00000"/>
                </a:solidFill>
              </a:rPr>
              <a:t>comprehensive income (OCI) or loss</a:t>
            </a:r>
            <a:r>
              <a:rPr lang="en-IN" sz="7100" b="1" dirty="0"/>
              <a:t> </a:t>
            </a:r>
            <a:r>
              <a:rPr lang="en-IN" sz="7100" dirty="0"/>
              <a:t>items, are excluded from the determination of net income and the income statement, but are included in the broader concept of comprehensive </a:t>
            </a:r>
            <a:r>
              <a:rPr lang="en-IN" sz="7100" dirty="0" smtClean="0"/>
              <a:t>income</a:t>
            </a:r>
            <a:endParaRPr lang="en-IN" sz="7100" dirty="0"/>
          </a:p>
          <a:p>
            <a:pPr>
              <a:lnSpc>
                <a:spcPct val="110000"/>
              </a:lnSpc>
            </a:pPr>
            <a:r>
              <a:rPr lang="en-US" sz="7100" dirty="0"/>
              <a:t>Can be reported </a:t>
            </a:r>
            <a:r>
              <a:rPr lang="en-IN" sz="7100" dirty="0"/>
              <a:t>in one of two ways:</a:t>
            </a:r>
          </a:p>
          <a:p>
            <a:pPr lvl="1">
              <a:lnSpc>
                <a:spcPct val="110000"/>
              </a:lnSpc>
              <a:buFont typeface="Calibri"/>
              <a:buChar char="–"/>
            </a:pPr>
            <a:r>
              <a:rPr lang="en-IN" sz="6800" dirty="0"/>
              <a:t>In a single, continuous statement of comprehensive income</a:t>
            </a:r>
          </a:p>
          <a:p>
            <a:pPr lvl="1">
              <a:lnSpc>
                <a:spcPct val="110000"/>
              </a:lnSpc>
              <a:buFont typeface="Calibri"/>
              <a:buChar char="–"/>
            </a:pPr>
            <a:r>
              <a:rPr lang="en-IN" sz="6800" dirty="0"/>
              <a:t>Two </a:t>
            </a:r>
            <a:r>
              <a:rPr lang="en-IN" sz="6800" dirty="0" smtClean="0"/>
              <a:t>separate </a:t>
            </a:r>
            <a:r>
              <a:rPr lang="en-IN" sz="6800" dirty="0"/>
              <a:t>but consecutive statements</a:t>
            </a:r>
          </a:p>
          <a:p>
            <a:pPr lvl="2">
              <a:lnSpc>
                <a:spcPct val="110000"/>
              </a:lnSpc>
            </a:pPr>
            <a:r>
              <a:rPr lang="en-IN" sz="6800" dirty="0"/>
              <a:t>The first statement is an income </a:t>
            </a:r>
            <a:r>
              <a:rPr lang="en-IN" sz="6800" dirty="0" smtClean="0"/>
              <a:t>statement </a:t>
            </a:r>
            <a:endParaRPr lang="en-IN" sz="6800" dirty="0"/>
          </a:p>
          <a:p>
            <a:pPr lvl="2">
              <a:lnSpc>
                <a:spcPct val="110000"/>
              </a:lnSpc>
            </a:pPr>
            <a:r>
              <a:rPr lang="en-IN" sz="6800" dirty="0"/>
              <a:t>The second statement, a statement of comprehensive income, begins with net income followed by OCI items to arrive at comprehensive </a:t>
            </a:r>
            <a:r>
              <a:rPr lang="en-IN" sz="6800" dirty="0" smtClean="0"/>
              <a:t>income</a:t>
            </a:r>
            <a:endParaRPr lang="en-IN" sz="6800" dirty="0"/>
          </a:p>
          <a:p>
            <a:pPr marL="0" indent="0">
              <a:buNone/>
            </a:pPr>
            <a:endParaRPr lang="en-US" dirty="0"/>
          </a:p>
        </p:txBody>
      </p:sp>
      <p:sp>
        <p:nvSpPr>
          <p:cNvPr id="2" name="Title 1"/>
          <p:cNvSpPr>
            <a:spLocks noGrp="1"/>
          </p:cNvSpPr>
          <p:nvPr>
            <p:ph type="title"/>
          </p:nvPr>
        </p:nvSpPr>
        <p:spPr/>
        <p:txBody>
          <a:bodyPr/>
          <a:lstStyle/>
          <a:p>
            <a:r>
              <a:rPr lang="en-IN" dirty="0"/>
              <a:t>Statement of Comprehensive Income</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spTree>
    <p:extLst>
      <p:ext uri="{BB962C8B-B14F-4D97-AF65-F5344CB8AC3E}">
        <p14:creationId xmlns:p14="http://schemas.microsoft.com/office/powerpoint/2010/main" val="30821388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Balance </a:t>
            </a:r>
            <a:r>
              <a:rPr lang="en-US" dirty="0"/>
              <a:t>Sheet</a:t>
            </a:r>
          </a:p>
        </p:txBody>
      </p:sp>
      <p:sp>
        <p:nvSpPr>
          <p:cNvPr id="3" name="Content Placeholder 2"/>
          <p:cNvSpPr>
            <a:spLocks noGrp="1"/>
          </p:cNvSpPr>
          <p:nvPr>
            <p:ph idx="1"/>
          </p:nvPr>
        </p:nvSpPr>
        <p:spPr>
          <a:xfrm>
            <a:off x="761999" y="1273176"/>
            <a:ext cx="8013600" cy="5057775"/>
          </a:xfrm>
        </p:spPr>
        <p:txBody>
          <a:bodyPr>
            <a:normAutofit/>
          </a:bodyPr>
          <a:lstStyle/>
          <a:p>
            <a:r>
              <a:rPr lang="en-US" sz="2800" dirty="0" smtClean="0"/>
              <a:t>P</a:t>
            </a:r>
            <a:r>
              <a:rPr lang="en-IN" sz="2800" dirty="0" smtClean="0"/>
              <a:t>resents </a:t>
            </a:r>
            <a:r>
              <a:rPr lang="en-IN" sz="2800" dirty="0"/>
              <a:t>the financial position </a:t>
            </a:r>
            <a:r>
              <a:rPr lang="en-IN" sz="2800" dirty="0" smtClean="0"/>
              <a:t>of a company</a:t>
            </a:r>
          </a:p>
          <a:p>
            <a:pPr lvl="1">
              <a:buFont typeface="Arial" panose="020B0604020202020204" pitchFamily="34" charset="0"/>
              <a:buChar char="•"/>
            </a:pPr>
            <a:r>
              <a:rPr lang="en-US" sz="2600" dirty="0" smtClean="0"/>
              <a:t>Organized </a:t>
            </a:r>
            <a:r>
              <a:rPr lang="en-IN" sz="2600" dirty="0" smtClean="0"/>
              <a:t>list </a:t>
            </a:r>
            <a:r>
              <a:rPr lang="en-IN" sz="2600" dirty="0"/>
              <a:t>of assets, liabilities, and shareholders’ equity at a point in </a:t>
            </a:r>
            <a:r>
              <a:rPr lang="en-IN" sz="2600" dirty="0" smtClean="0"/>
              <a:t>time</a:t>
            </a:r>
          </a:p>
          <a:p>
            <a:r>
              <a:rPr lang="en-IN" sz="2800" dirty="0" smtClean="0"/>
              <a:t>Classification: according to common characteristics</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LO2-6</a:t>
            </a:r>
            <a:endParaRPr lang="en-IN" dirty="0"/>
          </a:p>
        </p:txBody>
      </p:sp>
      <p:sp>
        <p:nvSpPr>
          <p:cNvPr id="6" name="Freeform 5"/>
          <p:cNvSpPr/>
          <p:nvPr/>
        </p:nvSpPr>
        <p:spPr>
          <a:xfrm>
            <a:off x="3510308" y="3228333"/>
            <a:ext cx="5044966" cy="1907072"/>
          </a:xfrm>
          <a:custGeom>
            <a:avLst/>
            <a:gdLst>
              <a:gd name="connsiteX0" fmla="*/ 191593 w 1149534"/>
              <a:gd name="connsiteY0" fmla="*/ 0 h 4975836"/>
              <a:gd name="connsiteX1" fmla="*/ 957941 w 1149534"/>
              <a:gd name="connsiteY1" fmla="*/ 0 h 4975836"/>
              <a:gd name="connsiteX2" fmla="*/ 1149534 w 1149534"/>
              <a:gd name="connsiteY2" fmla="*/ 191593 h 4975836"/>
              <a:gd name="connsiteX3" fmla="*/ 1149534 w 1149534"/>
              <a:gd name="connsiteY3" fmla="*/ 4975836 h 4975836"/>
              <a:gd name="connsiteX4" fmla="*/ 1149534 w 1149534"/>
              <a:gd name="connsiteY4" fmla="*/ 4975836 h 4975836"/>
              <a:gd name="connsiteX5" fmla="*/ 0 w 1149534"/>
              <a:gd name="connsiteY5" fmla="*/ 4975836 h 4975836"/>
              <a:gd name="connsiteX6" fmla="*/ 0 w 1149534"/>
              <a:gd name="connsiteY6" fmla="*/ 4975836 h 4975836"/>
              <a:gd name="connsiteX7" fmla="*/ 0 w 1149534"/>
              <a:gd name="connsiteY7" fmla="*/ 191593 h 4975836"/>
              <a:gd name="connsiteX8" fmla="*/ 191593 w 1149534"/>
              <a:gd name="connsiteY8" fmla="*/ 0 h 497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534" h="4975836">
                <a:moveTo>
                  <a:pt x="1149534" y="829323"/>
                </a:moveTo>
                <a:lnTo>
                  <a:pt x="1149534" y="4146513"/>
                </a:lnTo>
                <a:cubicBezTo>
                  <a:pt x="1149534" y="4604536"/>
                  <a:pt x="1129717" y="4975836"/>
                  <a:pt x="1105272" y="4975836"/>
                </a:cubicBezTo>
                <a:lnTo>
                  <a:pt x="0" y="4975836"/>
                </a:lnTo>
                <a:lnTo>
                  <a:pt x="0" y="4975836"/>
                </a:lnTo>
                <a:lnTo>
                  <a:pt x="0" y="0"/>
                </a:lnTo>
                <a:lnTo>
                  <a:pt x="0" y="0"/>
                </a:lnTo>
                <a:lnTo>
                  <a:pt x="1105272" y="0"/>
                </a:lnTo>
                <a:cubicBezTo>
                  <a:pt x="1129717" y="0"/>
                  <a:pt x="1149534" y="371300"/>
                  <a:pt x="1149534" y="829323"/>
                </a:cubicBezTo>
                <a:close/>
              </a:path>
            </a:pathLst>
          </a:custGeom>
          <a:solidFill>
            <a:srgbClr val="CCECFF">
              <a:alpha val="90000"/>
            </a:srgbClr>
          </a:solidFill>
          <a:ln>
            <a:noFill/>
          </a:ln>
          <a:effectLst>
            <a:outerShdw blurRad="50800" dist="38100" dir="2700000" algn="tl" rotWithShape="0">
              <a:prstClr val="black">
                <a:alpha val="40000"/>
              </a:prstClr>
            </a:outerShdw>
          </a:effectLst>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79941" rIns="303766" bIns="179941"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solidFill>
                  <a:schemeClr val="tx1"/>
                </a:solidFill>
              </a:rPr>
              <a:t>Cash </a:t>
            </a:r>
          </a:p>
          <a:p>
            <a:pPr marL="228600" lvl="1" indent="-228600" algn="l" defTabSz="1155700">
              <a:lnSpc>
                <a:spcPct val="90000"/>
              </a:lnSpc>
              <a:spcBef>
                <a:spcPct val="0"/>
              </a:spcBef>
              <a:spcAft>
                <a:spcPct val="15000"/>
              </a:spcAft>
              <a:buChar char="••"/>
            </a:pPr>
            <a:r>
              <a:rPr lang="en-US" sz="2600" kern="1200" dirty="0" smtClean="0">
                <a:solidFill>
                  <a:schemeClr val="tx1"/>
                </a:solidFill>
              </a:rPr>
              <a:t>Will be converted into cash</a:t>
            </a:r>
          </a:p>
          <a:p>
            <a:pPr marL="228600" lvl="1" indent="-228600" defTabSz="1155700">
              <a:lnSpc>
                <a:spcPct val="90000"/>
              </a:lnSpc>
              <a:spcAft>
                <a:spcPct val="15000"/>
              </a:spcAft>
              <a:buChar char="••"/>
            </a:pPr>
            <a:r>
              <a:rPr lang="en-US" sz="2600" kern="1200" dirty="0" smtClean="0">
                <a:solidFill>
                  <a:schemeClr val="tx1"/>
                </a:solidFill>
              </a:rPr>
              <a:t>Will be used up within one year or the operating </a:t>
            </a:r>
            <a:r>
              <a:rPr lang="en-US" sz="2600" dirty="0" smtClean="0">
                <a:solidFill>
                  <a:schemeClr val="tx1"/>
                </a:solidFill>
              </a:rPr>
              <a:t>cycle, whichever </a:t>
            </a:r>
            <a:r>
              <a:rPr lang="en-US" sz="2600" dirty="0">
                <a:solidFill>
                  <a:schemeClr val="tx1"/>
                </a:solidFill>
              </a:rPr>
              <a:t>is </a:t>
            </a:r>
            <a:r>
              <a:rPr lang="en-US" sz="2600" dirty="0" smtClean="0">
                <a:solidFill>
                  <a:schemeClr val="tx1"/>
                </a:solidFill>
              </a:rPr>
              <a:t>longer</a:t>
            </a:r>
            <a:endParaRPr lang="en-US" sz="2600" kern="1200" dirty="0">
              <a:solidFill>
                <a:schemeClr val="tx1"/>
              </a:solidFill>
            </a:endParaRPr>
          </a:p>
        </p:txBody>
      </p:sp>
      <p:sp>
        <p:nvSpPr>
          <p:cNvPr id="8" name="Freeform 7"/>
          <p:cNvSpPr/>
          <p:nvPr/>
        </p:nvSpPr>
        <p:spPr>
          <a:xfrm>
            <a:off x="623455" y="3181351"/>
            <a:ext cx="3024204" cy="1954053"/>
          </a:xfrm>
          <a:custGeom>
            <a:avLst/>
            <a:gdLst>
              <a:gd name="connsiteX0" fmla="*/ 0 w 2798908"/>
              <a:gd name="connsiteY0" fmla="*/ 217559 h 1305328"/>
              <a:gd name="connsiteX1" fmla="*/ 217559 w 2798908"/>
              <a:gd name="connsiteY1" fmla="*/ 0 h 1305328"/>
              <a:gd name="connsiteX2" fmla="*/ 2581349 w 2798908"/>
              <a:gd name="connsiteY2" fmla="*/ 0 h 1305328"/>
              <a:gd name="connsiteX3" fmla="*/ 2798908 w 2798908"/>
              <a:gd name="connsiteY3" fmla="*/ 217559 h 1305328"/>
              <a:gd name="connsiteX4" fmla="*/ 2798908 w 2798908"/>
              <a:gd name="connsiteY4" fmla="*/ 1087769 h 1305328"/>
              <a:gd name="connsiteX5" fmla="*/ 2581349 w 2798908"/>
              <a:gd name="connsiteY5" fmla="*/ 1305328 h 1305328"/>
              <a:gd name="connsiteX6" fmla="*/ 217559 w 2798908"/>
              <a:gd name="connsiteY6" fmla="*/ 1305328 h 1305328"/>
              <a:gd name="connsiteX7" fmla="*/ 0 w 2798908"/>
              <a:gd name="connsiteY7" fmla="*/ 1087769 h 1305328"/>
              <a:gd name="connsiteX8" fmla="*/ 0 w 2798908"/>
              <a:gd name="connsiteY8" fmla="*/ 217559 h 13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908" h="1305328">
                <a:moveTo>
                  <a:pt x="0" y="217559"/>
                </a:moveTo>
                <a:cubicBezTo>
                  <a:pt x="0" y="97404"/>
                  <a:pt x="97404" y="0"/>
                  <a:pt x="217559" y="0"/>
                </a:cubicBezTo>
                <a:lnTo>
                  <a:pt x="2581349" y="0"/>
                </a:lnTo>
                <a:cubicBezTo>
                  <a:pt x="2701504" y="0"/>
                  <a:pt x="2798908" y="97404"/>
                  <a:pt x="2798908" y="217559"/>
                </a:cubicBezTo>
                <a:lnTo>
                  <a:pt x="2798908" y="1087769"/>
                </a:lnTo>
                <a:cubicBezTo>
                  <a:pt x="2798908" y="1207924"/>
                  <a:pt x="2701504" y="1305328"/>
                  <a:pt x="2581349" y="1305328"/>
                </a:cubicBezTo>
                <a:lnTo>
                  <a:pt x="217559" y="1305328"/>
                </a:lnTo>
                <a:cubicBezTo>
                  <a:pt x="97404" y="1305328"/>
                  <a:pt x="0" y="1207924"/>
                  <a:pt x="0" y="1087769"/>
                </a:cubicBezTo>
                <a:lnTo>
                  <a:pt x="0" y="217559"/>
                </a:lnTo>
                <a:close/>
              </a:path>
            </a:pathLst>
          </a:custGeom>
          <a:solidFill>
            <a:srgbClr val="008080"/>
          </a:solidFill>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1"/>
                </a:solidFill>
              </a:rPr>
              <a:t>Current assets</a:t>
            </a:r>
            <a:endParaRPr lang="en-US" sz="2800" kern="1200" dirty="0">
              <a:solidFill>
                <a:schemeClr val="bg1"/>
              </a:solidFill>
            </a:endParaRPr>
          </a:p>
        </p:txBody>
      </p:sp>
      <p:sp>
        <p:nvSpPr>
          <p:cNvPr id="9" name="Freeform 8"/>
          <p:cNvSpPr/>
          <p:nvPr/>
        </p:nvSpPr>
        <p:spPr>
          <a:xfrm>
            <a:off x="3545589" y="5242256"/>
            <a:ext cx="4974406" cy="1376011"/>
          </a:xfrm>
          <a:custGeom>
            <a:avLst/>
            <a:gdLst>
              <a:gd name="connsiteX0" fmla="*/ 183702 w 1102187"/>
              <a:gd name="connsiteY0" fmla="*/ 0 h 4975836"/>
              <a:gd name="connsiteX1" fmla="*/ 918485 w 1102187"/>
              <a:gd name="connsiteY1" fmla="*/ 0 h 4975836"/>
              <a:gd name="connsiteX2" fmla="*/ 1102187 w 1102187"/>
              <a:gd name="connsiteY2" fmla="*/ 183702 h 4975836"/>
              <a:gd name="connsiteX3" fmla="*/ 1102187 w 1102187"/>
              <a:gd name="connsiteY3" fmla="*/ 4975836 h 4975836"/>
              <a:gd name="connsiteX4" fmla="*/ 1102187 w 1102187"/>
              <a:gd name="connsiteY4" fmla="*/ 4975836 h 4975836"/>
              <a:gd name="connsiteX5" fmla="*/ 0 w 1102187"/>
              <a:gd name="connsiteY5" fmla="*/ 4975836 h 4975836"/>
              <a:gd name="connsiteX6" fmla="*/ 0 w 1102187"/>
              <a:gd name="connsiteY6" fmla="*/ 4975836 h 4975836"/>
              <a:gd name="connsiteX7" fmla="*/ 0 w 1102187"/>
              <a:gd name="connsiteY7" fmla="*/ 183702 h 4975836"/>
              <a:gd name="connsiteX8" fmla="*/ 183702 w 1102187"/>
              <a:gd name="connsiteY8" fmla="*/ 0 h 497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187" h="4975836">
                <a:moveTo>
                  <a:pt x="1102187" y="829326"/>
                </a:moveTo>
                <a:lnTo>
                  <a:pt x="1102187" y="4146510"/>
                </a:lnTo>
                <a:cubicBezTo>
                  <a:pt x="1102187" y="4604534"/>
                  <a:pt x="1083969" y="4975834"/>
                  <a:pt x="1061495" y="4975834"/>
                </a:cubicBezTo>
                <a:lnTo>
                  <a:pt x="0" y="4975834"/>
                </a:lnTo>
                <a:lnTo>
                  <a:pt x="0" y="4975834"/>
                </a:lnTo>
                <a:lnTo>
                  <a:pt x="0" y="2"/>
                </a:lnTo>
                <a:lnTo>
                  <a:pt x="0" y="2"/>
                </a:lnTo>
                <a:lnTo>
                  <a:pt x="1061495" y="2"/>
                </a:lnTo>
                <a:cubicBezTo>
                  <a:pt x="1083969" y="2"/>
                  <a:pt x="1102187" y="371302"/>
                  <a:pt x="1102187" y="829326"/>
                </a:cubicBezTo>
                <a:close/>
              </a:path>
            </a:pathLst>
          </a:custGeom>
          <a:solidFill>
            <a:srgbClr val="CCECFF">
              <a:alpha val="90000"/>
            </a:srgbClr>
          </a:solidFill>
          <a:effectLst>
            <a:outerShdw blurRad="50800" dist="38100" dir="2700000" algn="tl" rotWithShape="0">
              <a:prstClr val="black">
                <a:alpha val="40000"/>
              </a:prstClr>
            </a:outerShdw>
          </a:effectLst>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77629" rIns="301454" bIns="177630" numCol="1" spcCol="1270" anchor="ctr" anchorCtr="0">
            <a:noAutofit/>
          </a:bodyPr>
          <a:lstStyle/>
          <a:p>
            <a:pPr marL="228600" lvl="1" indent="-228600" defTabSz="1155700">
              <a:lnSpc>
                <a:spcPct val="90000"/>
              </a:lnSpc>
              <a:spcAft>
                <a:spcPct val="15000"/>
              </a:spcAft>
              <a:buChar char="••"/>
            </a:pPr>
            <a:r>
              <a:rPr lang="en-US" sz="2600" kern="1200" dirty="0" smtClean="0">
                <a:solidFill>
                  <a:schemeClr val="tx1"/>
                </a:solidFill>
              </a:rPr>
              <a:t>Liabilities that will be satisfied within one year or the operating </a:t>
            </a:r>
            <a:r>
              <a:rPr lang="en-US" sz="2600" dirty="0">
                <a:solidFill>
                  <a:schemeClr val="tx1"/>
                </a:solidFill>
              </a:rPr>
              <a:t>cycle</a:t>
            </a:r>
            <a:r>
              <a:rPr lang="en-US" sz="2600" dirty="0" smtClean="0">
                <a:solidFill>
                  <a:schemeClr val="tx1"/>
                </a:solidFill>
              </a:rPr>
              <a:t>, whichever </a:t>
            </a:r>
            <a:r>
              <a:rPr lang="en-US" sz="2600" dirty="0">
                <a:solidFill>
                  <a:schemeClr val="tx1"/>
                </a:solidFill>
              </a:rPr>
              <a:t>is </a:t>
            </a:r>
            <a:r>
              <a:rPr lang="en-US" sz="2600" dirty="0" smtClean="0">
                <a:solidFill>
                  <a:schemeClr val="tx1"/>
                </a:solidFill>
              </a:rPr>
              <a:t>longer</a:t>
            </a:r>
            <a:endParaRPr lang="en-US" sz="2600" kern="1200" dirty="0">
              <a:solidFill>
                <a:schemeClr val="tx1"/>
              </a:solidFill>
            </a:endParaRPr>
          </a:p>
        </p:txBody>
      </p:sp>
      <p:sp>
        <p:nvSpPr>
          <p:cNvPr id="10" name="Freeform 9"/>
          <p:cNvSpPr/>
          <p:nvPr/>
        </p:nvSpPr>
        <p:spPr>
          <a:xfrm>
            <a:off x="623455" y="5188743"/>
            <a:ext cx="3024204" cy="1467013"/>
          </a:xfrm>
          <a:custGeom>
            <a:avLst/>
            <a:gdLst>
              <a:gd name="connsiteX0" fmla="*/ 0 w 2798908"/>
              <a:gd name="connsiteY0" fmla="*/ 217559 h 1305328"/>
              <a:gd name="connsiteX1" fmla="*/ 217559 w 2798908"/>
              <a:gd name="connsiteY1" fmla="*/ 0 h 1305328"/>
              <a:gd name="connsiteX2" fmla="*/ 2581349 w 2798908"/>
              <a:gd name="connsiteY2" fmla="*/ 0 h 1305328"/>
              <a:gd name="connsiteX3" fmla="*/ 2798908 w 2798908"/>
              <a:gd name="connsiteY3" fmla="*/ 217559 h 1305328"/>
              <a:gd name="connsiteX4" fmla="*/ 2798908 w 2798908"/>
              <a:gd name="connsiteY4" fmla="*/ 1087769 h 1305328"/>
              <a:gd name="connsiteX5" fmla="*/ 2581349 w 2798908"/>
              <a:gd name="connsiteY5" fmla="*/ 1305328 h 1305328"/>
              <a:gd name="connsiteX6" fmla="*/ 217559 w 2798908"/>
              <a:gd name="connsiteY6" fmla="*/ 1305328 h 1305328"/>
              <a:gd name="connsiteX7" fmla="*/ 0 w 2798908"/>
              <a:gd name="connsiteY7" fmla="*/ 1087769 h 1305328"/>
              <a:gd name="connsiteX8" fmla="*/ 0 w 2798908"/>
              <a:gd name="connsiteY8" fmla="*/ 217559 h 1305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8908" h="1305328">
                <a:moveTo>
                  <a:pt x="0" y="217559"/>
                </a:moveTo>
                <a:cubicBezTo>
                  <a:pt x="0" y="97404"/>
                  <a:pt x="97404" y="0"/>
                  <a:pt x="217559" y="0"/>
                </a:cubicBezTo>
                <a:lnTo>
                  <a:pt x="2581349" y="0"/>
                </a:lnTo>
                <a:cubicBezTo>
                  <a:pt x="2701504" y="0"/>
                  <a:pt x="2798908" y="97404"/>
                  <a:pt x="2798908" y="217559"/>
                </a:cubicBezTo>
                <a:lnTo>
                  <a:pt x="2798908" y="1087769"/>
                </a:lnTo>
                <a:cubicBezTo>
                  <a:pt x="2798908" y="1207924"/>
                  <a:pt x="2701504" y="1305328"/>
                  <a:pt x="2581349" y="1305328"/>
                </a:cubicBezTo>
                <a:lnTo>
                  <a:pt x="217559" y="1305328"/>
                </a:lnTo>
                <a:cubicBezTo>
                  <a:pt x="97404" y="1305328"/>
                  <a:pt x="0" y="1207924"/>
                  <a:pt x="0" y="1087769"/>
                </a:cubicBezTo>
                <a:lnTo>
                  <a:pt x="0" y="217559"/>
                </a:lnTo>
                <a:close/>
              </a:path>
            </a:pathLst>
          </a:custGeom>
          <a:solidFill>
            <a:srgbClr val="008080"/>
          </a:solidFill>
          <a:ln>
            <a:solidFill>
              <a:schemeClr val="accent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401" tIns="117061" rIns="170401" bIns="117061" numCol="1" spcCol="1270" anchor="ctr" anchorCtr="0">
            <a:noAutofit/>
          </a:bodyPr>
          <a:lstStyle/>
          <a:p>
            <a:pPr lvl="0" algn="ctr" defTabSz="1244600">
              <a:lnSpc>
                <a:spcPct val="90000"/>
              </a:lnSpc>
              <a:spcBef>
                <a:spcPct val="0"/>
              </a:spcBef>
              <a:spcAft>
                <a:spcPct val="35000"/>
              </a:spcAft>
            </a:pPr>
            <a:r>
              <a:rPr lang="en-US" sz="2800" b="1" kern="1200" dirty="0" smtClean="0">
                <a:solidFill>
                  <a:schemeClr val="bg1"/>
                </a:solidFill>
              </a:rPr>
              <a:t>Current liabilities</a:t>
            </a:r>
            <a:endParaRPr lang="en-US" sz="2800" kern="1200" dirty="0">
              <a:solidFill>
                <a:schemeClr val="bg1"/>
              </a:solidFill>
            </a:endParaRPr>
          </a:p>
        </p:txBody>
      </p:sp>
    </p:spTree>
    <p:extLst>
      <p:ext uri="{BB962C8B-B14F-4D97-AF65-F5344CB8AC3E}">
        <p14:creationId xmlns:p14="http://schemas.microsoft.com/office/powerpoint/2010/main" val="42817489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Balance </a:t>
            </a:r>
            <a:r>
              <a:rPr lang="en-US" dirty="0" smtClean="0"/>
              <a:t>Sheet </a:t>
            </a:r>
            <a:r>
              <a:rPr lang="en-US" sz="2400" dirty="0" smtClean="0"/>
              <a:t>(continued)</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LO2-6</a:t>
            </a:r>
            <a:endParaRPr lang="en-IN" dirty="0"/>
          </a:p>
        </p:txBody>
      </p:sp>
      <p:sp>
        <p:nvSpPr>
          <p:cNvPr id="5" name="Freeform 4"/>
          <p:cNvSpPr/>
          <p:nvPr/>
        </p:nvSpPr>
        <p:spPr>
          <a:xfrm>
            <a:off x="762000" y="1608226"/>
            <a:ext cx="8013700" cy="1386000"/>
          </a:xfrm>
          <a:custGeom>
            <a:avLst/>
            <a:gdLst>
              <a:gd name="connsiteX0" fmla="*/ 0 w 8013700"/>
              <a:gd name="connsiteY0" fmla="*/ 0 h 1386000"/>
              <a:gd name="connsiteX1" fmla="*/ 8013700 w 8013700"/>
              <a:gd name="connsiteY1" fmla="*/ 0 h 1386000"/>
              <a:gd name="connsiteX2" fmla="*/ 8013700 w 8013700"/>
              <a:gd name="connsiteY2" fmla="*/ 1386000 h 1386000"/>
              <a:gd name="connsiteX3" fmla="*/ 0 w 8013700"/>
              <a:gd name="connsiteY3" fmla="*/ 1386000 h 1386000"/>
              <a:gd name="connsiteX4" fmla="*/ 0 w 8013700"/>
              <a:gd name="connsiteY4" fmla="*/ 0 h 13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386000">
                <a:moveTo>
                  <a:pt x="0" y="0"/>
                </a:moveTo>
                <a:lnTo>
                  <a:pt x="8013700" y="0"/>
                </a:lnTo>
                <a:lnTo>
                  <a:pt x="8013700" y="1386000"/>
                </a:lnTo>
                <a:lnTo>
                  <a:pt x="0" y="1386000"/>
                </a:lnTo>
                <a:lnTo>
                  <a:pt x="0" y="0"/>
                </a:lnTo>
                <a:close/>
              </a:path>
            </a:pathLst>
          </a:custGeom>
          <a:solidFill>
            <a:srgbClr val="CCECFF"/>
          </a:solidFill>
          <a:effectLst>
            <a:outerShdw blurRad="50800" dist="38100" dir="2700000" algn="tl" rotWithShape="0">
              <a:prstClr val="black">
                <a:alpha val="40000"/>
              </a:prst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52" tIns="458216" rIns="621952" bIns="184912" numCol="1" spcCol="1270" anchor="t" anchorCtr="0">
            <a:noAutofit/>
          </a:bodyPr>
          <a:lstStyle/>
          <a:p>
            <a:pPr marL="228600" lvl="1" indent="-228600" algn="l" defTabSz="1155700">
              <a:lnSpc>
                <a:spcPct val="90000"/>
              </a:lnSpc>
              <a:spcBef>
                <a:spcPct val="0"/>
              </a:spcBef>
              <a:spcAft>
                <a:spcPct val="15000"/>
              </a:spcAft>
              <a:buChar char="••"/>
            </a:pPr>
            <a:r>
              <a:rPr lang="en-US" sz="2600" kern="1200" dirty="0" smtClean="0">
                <a:solidFill>
                  <a:schemeClr val="tx1"/>
                </a:solidFill>
              </a:rPr>
              <a:t>Include property and equipment, long-term receivables, and investments</a:t>
            </a:r>
            <a:endParaRPr lang="en-US" sz="2600" kern="1200" dirty="0">
              <a:solidFill>
                <a:schemeClr val="tx1"/>
              </a:solidFill>
            </a:endParaRPr>
          </a:p>
        </p:txBody>
      </p:sp>
      <p:sp>
        <p:nvSpPr>
          <p:cNvPr id="7" name="Freeform 6"/>
          <p:cNvSpPr/>
          <p:nvPr/>
        </p:nvSpPr>
        <p:spPr>
          <a:xfrm>
            <a:off x="1162685" y="1283506"/>
            <a:ext cx="5609590" cy="649440"/>
          </a:xfrm>
          <a:custGeom>
            <a:avLst/>
            <a:gdLst>
              <a:gd name="connsiteX0" fmla="*/ 0 w 5609590"/>
              <a:gd name="connsiteY0" fmla="*/ 108242 h 649440"/>
              <a:gd name="connsiteX1" fmla="*/ 108242 w 5609590"/>
              <a:gd name="connsiteY1" fmla="*/ 0 h 649440"/>
              <a:gd name="connsiteX2" fmla="*/ 5501348 w 5609590"/>
              <a:gd name="connsiteY2" fmla="*/ 0 h 649440"/>
              <a:gd name="connsiteX3" fmla="*/ 5609590 w 5609590"/>
              <a:gd name="connsiteY3" fmla="*/ 108242 h 649440"/>
              <a:gd name="connsiteX4" fmla="*/ 5609590 w 5609590"/>
              <a:gd name="connsiteY4" fmla="*/ 541198 h 649440"/>
              <a:gd name="connsiteX5" fmla="*/ 5501348 w 5609590"/>
              <a:gd name="connsiteY5" fmla="*/ 649440 h 649440"/>
              <a:gd name="connsiteX6" fmla="*/ 108242 w 5609590"/>
              <a:gd name="connsiteY6" fmla="*/ 649440 h 649440"/>
              <a:gd name="connsiteX7" fmla="*/ 0 w 5609590"/>
              <a:gd name="connsiteY7" fmla="*/ 541198 h 649440"/>
              <a:gd name="connsiteX8" fmla="*/ 0 w 5609590"/>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90" h="649440">
                <a:moveTo>
                  <a:pt x="0" y="108242"/>
                </a:moveTo>
                <a:cubicBezTo>
                  <a:pt x="0" y="48462"/>
                  <a:pt x="48462" y="0"/>
                  <a:pt x="108242" y="0"/>
                </a:cubicBezTo>
                <a:lnTo>
                  <a:pt x="5501348" y="0"/>
                </a:lnTo>
                <a:cubicBezTo>
                  <a:pt x="5561128" y="0"/>
                  <a:pt x="5609590" y="48462"/>
                  <a:pt x="5609590" y="108242"/>
                </a:cubicBezTo>
                <a:lnTo>
                  <a:pt x="5609590" y="541198"/>
                </a:lnTo>
                <a:cubicBezTo>
                  <a:pt x="5609590" y="600978"/>
                  <a:pt x="5561128" y="649440"/>
                  <a:pt x="5501348" y="649440"/>
                </a:cubicBezTo>
                <a:lnTo>
                  <a:pt x="108242" y="649440"/>
                </a:lnTo>
                <a:cubicBezTo>
                  <a:pt x="48462" y="649440"/>
                  <a:pt x="0" y="600978"/>
                  <a:pt x="0" y="541198"/>
                </a:cubicBezTo>
                <a:lnTo>
                  <a:pt x="0" y="108242"/>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3732" tIns="31703" rIns="243732" bIns="31703" numCol="1" spcCol="1270" anchor="ctr" anchorCtr="0">
            <a:noAutofit/>
          </a:bodyPr>
          <a:lstStyle/>
          <a:p>
            <a:pPr lvl="0" algn="l" defTabSz="1244600">
              <a:lnSpc>
                <a:spcPct val="90000"/>
              </a:lnSpc>
              <a:spcBef>
                <a:spcPct val="0"/>
              </a:spcBef>
              <a:spcAft>
                <a:spcPct val="35000"/>
              </a:spcAft>
            </a:pPr>
            <a:r>
              <a:rPr lang="en-US" sz="2800" b="1" kern="1200" dirty="0" smtClean="0">
                <a:solidFill>
                  <a:schemeClr val="bg1"/>
                </a:solidFill>
              </a:rPr>
              <a:t>Noncurrent assets</a:t>
            </a:r>
            <a:endParaRPr lang="en-US" sz="2800" b="1" kern="1200" dirty="0">
              <a:solidFill>
                <a:schemeClr val="bg1"/>
              </a:solidFill>
            </a:endParaRPr>
          </a:p>
        </p:txBody>
      </p:sp>
      <p:sp>
        <p:nvSpPr>
          <p:cNvPr id="8" name="Freeform 7"/>
          <p:cNvSpPr/>
          <p:nvPr/>
        </p:nvSpPr>
        <p:spPr>
          <a:xfrm>
            <a:off x="762000" y="3604003"/>
            <a:ext cx="8013700" cy="1022175"/>
          </a:xfrm>
          <a:custGeom>
            <a:avLst/>
            <a:gdLst>
              <a:gd name="connsiteX0" fmla="*/ 0 w 8013700"/>
              <a:gd name="connsiteY0" fmla="*/ 0 h 1022175"/>
              <a:gd name="connsiteX1" fmla="*/ 8013700 w 8013700"/>
              <a:gd name="connsiteY1" fmla="*/ 0 h 1022175"/>
              <a:gd name="connsiteX2" fmla="*/ 8013700 w 8013700"/>
              <a:gd name="connsiteY2" fmla="*/ 1022175 h 1022175"/>
              <a:gd name="connsiteX3" fmla="*/ 0 w 8013700"/>
              <a:gd name="connsiteY3" fmla="*/ 1022175 h 1022175"/>
              <a:gd name="connsiteX4" fmla="*/ 0 w 8013700"/>
              <a:gd name="connsiteY4" fmla="*/ 0 h 1022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022175">
                <a:moveTo>
                  <a:pt x="0" y="0"/>
                </a:moveTo>
                <a:lnTo>
                  <a:pt x="8013700" y="0"/>
                </a:lnTo>
                <a:lnTo>
                  <a:pt x="8013700" y="1022175"/>
                </a:lnTo>
                <a:lnTo>
                  <a:pt x="0" y="1022175"/>
                </a:lnTo>
                <a:lnTo>
                  <a:pt x="0" y="0"/>
                </a:lnTo>
                <a:close/>
              </a:path>
            </a:pathLst>
          </a:custGeom>
          <a:solidFill>
            <a:srgbClr val="CCECFF"/>
          </a:solidFill>
          <a:effectLst>
            <a:outerShdw blurRad="50800" dist="38100" dir="2700000" algn="tl" rotWithShape="0">
              <a:prstClr val="black">
                <a:alpha val="40000"/>
              </a:prst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52" tIns="458216" rIns="621952" bIns="184912" numCol="1" spcCol="1270" anchor="t" anchorCtr="0">
            <a:noAutofit/>
          </a:bodyPr>
          <a:lstStyle/>
          <a:p>
            <a:pPr marL="228600" lvl="1" indent="-228600" algn="l" defTabSz="1155700">
              <a:lnSpc>
                <a:spcPct val="90000"/>
              </a:lnSpc>
              <a:spcBef>
                <a:spcPct val="0"/>
              </a:spcBef>
              <a:spcAft>
                <a:spcPct val="15000"/>
              </a:spcAft>
              <a:buChar char="••"/>
            </a:pPr>
            <a:r>
              <a:rPr lang="en-IN" sz="2600" kern="1200" dirty="0" smtClean="0">
                <a:solidFill>
                  <a:schemeClr val="tx1"/>
                </a:solidFill>
              </a:rPr>
              <a:t>Include all liabilities not classified as current</a:t>
            </a:r>
            <a:endParaRPr lang="en-US" sz="2600" kern="1200" dirty="0">
              <a:solidFill>
                <a:schemeClr val="tx1"/>
              </a:solidFill>
            </a:endParaRPr>
          </a:p>
        </p:txBody>
      </p:sp>
      <p:sp>
        <p:nvSpPr>
          <p:cNvPr id="9" name="Freeform 8"/>
          <p:cNvSpPr/>
          <p:nvPr/>
        </p:nvSpPr>
        <p:spPr>
          <a:xfrm>
            <a:off x="1162685" y="3279282"/>
            <a:ext cx="5609590" cy="649440"/>
          </a:xfrm>
          <a:custGeom>
            <a:avLst/>
            <a:gdLst>
              <a:gd name="connsiteX0" fmla="*/ 0 w 5609590"/>
              <a:gd name="connsiteY0" fmla="*/ 108242 h 649440"/>
              <a:gd name="connsiteX1" fmla="*/ 108242 w 5609590"/>
              <a:gd name="connsiteY1" fmla="*/ 0 h 649440"/>
              <a:gd name="connsiteX2" fmla="*/ 5501348 w 5609590"/>
              <a:gd name="connsiteY2" fmla="*/ 0 h 649440"/>
              <a:gd name="connsiteX3" fmla="*/ 5609590 w 5609590"/>
              <a:gd name="connsiteY3" fmla="*/ 108242 h 649440"/>
              <a:gd name="connsiteX4" fmla="*/ 5609590 w 5609590"/>
              <a:gd name="connsiteY4" fmla="*/ 541198 h 649440"/>
              <a:gd name="connsiteX5" fmla="*/ 5501348 w 5609590"/>
              <a:gd name="connsiteY5" fmla="*/ 649440 h 649440"/>
              <a:gd name="connsiteX6" fmla="*/ 108242 w 5609590"/>
              <a:gd name="connsiteY6" fmla="*/ 649440 h 649440"/>
              <a:gd name="connsiteX7" fmla="*/ 0 w 5609590"/>
              <a:gd name="connsiteY7" fmla="*/ 541198 h 649440"/>
              <a:gd name="connsiteX8" fmla="*/ 0 w 5609590"/>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90" h="649440">
                <a:moveTo>
                  <a:pt x="0" y="108242"/>
                </a:moveTo>
                <a:cubicBezTo>
                  <a:pt x="0" y="48462"/>
                  <a:pt x="48462" y="0"/>
                  <a:pt x="108242" y="0"/>
                </a:cubicBezTo>
                <a:lnTo>
                  <a:pt x="5501348" y="0"/>
                </a:lnTo>
                <a:cubicBezTo>
                  <a:pt x="5561128" y="0"/>
                  <a:pt x="5609590" y="48462"/>
                  <a:pt x="5609590" y="108242"/>
                </a:cubicBezTo>
                <a:lnTo>
                  <a:pt x="5609590" y="541198"/>
                </a:lnTo>
                <a:cubicBezTo>
                  <a:pt x="5609590" y="600978"/>
                  <a:pt x="5561128" y="649440"/>
                  <a:pt x="5501348" y="649440"/>
                </a:cubicBezTo>
                <a:lnTo>
                  <a:pt x="108242" y="649440"/>
                </a:lnTo>
                <a:cubicBezTo>
                  <a:pt x="48462" y="649440"/>
                  <a:pt x="0" y="600978"/>
                  <a:pt x="0" y="541198"/>
                </a:cubicBezTo>
                <a:lnTo>
                  <a:pt x="0" y="108242"/>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3732" tIns="31703" rIns="243732" bIns="31703" numCol="1" spcCol="1270" anchor="ctr" anchorCtr="0">
            <a:noAutofit/>
          </a:bodyPr>
          <a:lstStyle/>
          <a:p>
            <a:pPr lvl="0" algn="l" defTabSz="1244600">
              <a:lnSpc>
                <a:spcPct val="90000"/>
              </a:lnSpc>
              <a:spcBef>
                <a:spcPct val="0"/>
              </a:spcBef>
              <a:spcAft>
                <a:spcPct val="35000"/>
              </a:spcAft>
            </a:pPr>
            <a:r>
              <a:rPr lang="en-US" sz="2800" b="1" kern="1200" dirty="0" smtClean="0">
                <a:solidFill>
                  <a:schemeClr val="bg1"/>
                </a:solidFill>
              </a:rPr>
              <a:t>Long term liabilities</a:t>
            </a:r>
            <a:endParaRPr lang="en-US" sz="2800" b="1" kern="1200" dirty="0">
              <a:solidFill>
                <a:schemeClr val="bg1"/>
              </a:solidFill>
            </a:endParaRPr>
          </a:p>
        </p:txBody>
      </p:sp>
      <p:sp>
        <p:nvSpPr>
          <p:cNvPr id="10" name="Freeform 9"/>
          <p:cNvSpPr/>
          <p:nvPr/>
        </p:nvSpPr>
        <p:spPr>
          <a:xfrm>
            <a:off x="762000" y="5235954"/>
            <a:ext cx="8013700" cy="1386000"/>
          </a:xfrm>
          <a:custGeom>
            <a:avLst/>
            <a:gdLst>
              <a:gd name="connsiteX0" fmla="*/ 0 w 8013700"/>
              <a:gd name="connsiteY0" fmla="*/ 0 h 1386000"/>
              <a:gd name="connsiteX1" fmla="*/ 8013700 w 8013700"/>
              <a:gd name="connsiteY1" fmla="*/ 0 h 1386000"/>
              <a:gd name="connsiteX2" fmla="*/ 8013700 w 8013700"/>
              <a:gd name="connsiteY2" fmla="*/ 1386000 h 1386000"/>
              <a:gd name="connsiteX3" fmla="*/ 0 w 8013700"/>
              <a:gd name="connsiteY3" fmla="*/ 1386000 h 1386000"/>
              <a:gd name="connsiteX4" fmla="*/ 0 w 8013700"/>
              <a:gd name="connsiteY4" fmla="*/ 0 h 13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386000">
                <a:moveTo>
                  <a:pt x="0" y="0"/>
                </a:moveTo>
                <a:lnTo>
                  <a:pt x="8013700" y="0"/>
                </a:lnTo>
                <a:lnTo>
                  <a:pt x="8013700" y="1386000"/>
                </a:lnTo>
                <a:lnTo>
                  <a:pt x="0" y="1386000"/>
                </a:lnTo>
                <a:lnTo>
                  <a:pt x="0" y="0"/>
                </a:lnTo>
                <a:close/>
              </a:path>
            </a:pathLst>
          </a:custGeom>
          <a:solidFill>
            <a:srgbClr val="CCECFF"/>
          </a:solidFill>
          <a:effectLst>
            <a:outerShdw blurRad="50800" dist="38100" dir="2700000" algn="tl" rotWithShape="0">
              <a:prstClr val="black">
                <a:alpha val="40000"/>
              </a:prstClr>
            </a:outerShdw>
          </a:effectLst>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52" tIns="458216" rIns="621952" bIns="184912" numCol="1" spcCol="1270" anchor="t" anchorCtr="0">
            <a:noAutofit/>
          </a:bodyPr>
          <a:lstStyle/>
          <a:p>
            <a:pPr marL="228600" lvl="1" indent="-228600" algn="l" defTabSz="1155700">
              <a:lnSpc>
                <a:spcPct val="90000"/>
              </a:lnSpc>
              <a:spcBef>
                <a:spcPct val="0"/>
              </a:spcBef>
              <a:spcAft>
                <a:spcPct val="15000"/>
              </a:spcAft>
              <a:buChar char="••"/>
            </a:pPr>
            <a:r>
              <a:rPr lang="en-IN" sz="2600" kern="1200" dirty="0" smtClean="0">
                <a:solidFill>
                  <a:schemeClr val="tx1"/>
                </a:solidFill>
              </a:rPr>
              <a:t>Lists the paid-in capital portion of equity—common stock—and </a:t>
            </a:r>
            <a:r>
              <a:rPr lang="en-US" sz="2600" kern="1200" dirty="0" smtClean="0">
                <a:solidFill>
                  <a:schemeClr val="tx1"/>
                </a:solidFill>
              </a:rPr>
              <a:t>retained earnings</a:t>
            </a:r>
            <a:endParaRPr lang="en-US" sz="2600" kern="1200" dirty="0">
              <a:solidFill>
                <a:schemeClr val="tx1"/>
              </a:solidFill>
            </a:endParaRPr>
          </a:p>
        </p:txBody>
      </p:sp>
      <p:sp>
        <p:nvSpPr>
          <p:cNvPr id="11" name="Freeform 10"/>
          <p:cNvSpPr/>
          <p:nvPr/>
        </p:nvSpPr>
        <p:spPr>
          <a:xfrm>
            <a:off x="1162685" y="4911234"/>
            <a:ext cx="5609590" cy="649440"/>
          </a:xfrm>
          <a:custGeom>
            <a:avLst/>
            <a:gdLst>
              <a:gd name="connsiteX0" fmla="*/ 0 w 5609590"/>
              <a:gd name="connsiteY0" fmla="*/ 108242 h 649440"/>
              <a:gd name="connsiteX1" fmla="*/ 108242 w 5609590"/>
              <a:gd name="connsiteY1" fmla="*/ 0 h 649440"/>
              <a:gd name="connsiteX2" fmla="*/ 5501348 w 5609590"/>
              <a:gd name="connsiteY2" fmla="*/ 0 h 649440"/>
              <a:gd name="connsiteX3" fmla="*/ 5609590 w 5609590"/>
              <a:gd name="connsiteY3" fmla="*/ 108242 h 649440"/>
              <a:gd name="connsiteX4" fmla="*/ 5609590 w 5609590"/>
              <a:gd name="connsiteY4" fmla="*/ 541198 h 649440"/>
              <a:gd name="connsiteX5" fmla="*/ 5501348 w 5609590"/>
              <a:gd name="connsiteY5" fmla="*/ 649440 h 649440"/>
              <a:gd name="connsiteX6" fmla="*/ 108242 w 5609590"/>
              <a:gd name="connsiteY6" fmla="*/ 649440 h 649440"/>
              <a:gd name="connsiteX7" fmla="*/ 0 w 5609590"/>
              <a:gd name="connsiteY7" fmla="*/ 541198 h 649440"/>
              <a:gd name="connsiteX8" fmla="*/ 0 w 5609590"/>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90" h="649440">
                <a:moveTo>
                  <a:pt x="0" y="108242"/>
                </a:moveTo>
                <a:cubicBezTo>
                  <a:pt x="0" y="48462"/>
                  <a:pt x="48462" y="0"/>
                  <a:pt x="108242" y="0"/>
                </a:cubicBezTo>
                <a:lnTo>
                  <a:pt x="5501348" y="0"/>
                </a:lnTo>
                <a:cubicBezTo>
                  <a:pt x="5561128" y="0"/>
                  <a:pt x="5609590" y="48462"/>
                  <a:pt x="5609590" y="108242"/>
                </a:cubicBezTo>
                <a:lnTo>
                  <a:pt x="5609590" y="541198"/>
                </a:lnTo>
                <a:cubicBezTo>
                  <a:pt x="5609590" y="600978"/>
                  <a:pt x="5561128" y="649440"/>
                  <a:pt x="5501348" y="649440"/>
                </a:cubicBezTo>
                <a:lnTo>
                  <a:pt x="108242" y="649440"/>
                </a:lnTo>
                <a:cubicBezTo>
                  <a:pt x="48462" y="649440"/>
                  <a:pt x="0" y="600978"/>
                  <a:pt x="0" y="541198"/>
                </a:cubicBezTo>
                <a:lnTo>
                  <a:pt x="0" y="108242"/>
                </a:lnTo>
                <a:close/>
              </a:path>
            </a:pathLst>
          </a:custGeom>
          <a:solidFill>
            <a:srgbClr val="00808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3732" tIns="31703" rIns="243732" bIns="31703" numCol="1" spcCol="1270" anchor="ctr" anchorCtr="0">
            <a:noAutofit/>
          </a:bodyPr>
          <a:lstStyle/>
          <a:p>
            <a:pPr lvl="0" algn="l" defTabSz="1244600">
              <a:lnSpc>
                <a:spcPct val="90000"/>
              </a:lnSpc>
              <a:spcBef>
                <a:spcPct val="0"/>
              </a:spcBef>
              <a:spcAft>
                <a:spcPct val="35000"/>
              </a:spcAft>
            </a:pPr>
            <a:r>
              <a:rPr lang="en-IN" sz="2800" b="1" kern="1200" dirty="0" smtClean="0">
                <a:solidFill>
                  <a:schemeClr val="bg1"/>
                </a:solidFill>
              </a:rPr>
              <a:t>Shareholders’ equity</a:t>
            </a:r>
            <a:endParaRPr lang="en-US" sz="2800" b="1" kern="1200" dirty="0">
              <a:solidFill>
                <a:schemeClr val="bg1"/>
              </a:solidFill>
            </a:endParaRPr>
          </a:p>
        </p:txBody>
      </p:sp>
    </p:spTree>
    <p:extLst>
      <p:ext uri="{BB962C8B-B14F-4D97-AF65-F5344CB8AC3E}">
        <p14:creationId xmlns:p14="http://schemas.microsoft.com/office/powerpoint/2010/main" val="24092976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IN" sz="2600" dirty="0"/>
              <a:t>5.</a:t>
            </a:r>
            <a:r>
              <a:rPr lang="en-IN" sz="2600" b="1" dirty="0"/>
              <a:t> </a:t>
            </a:r>
            <a:r>
              <a:rPr lang="en-IN" sz="2600" dirty="0"/>
              <a:t>Salaries of </a:t>
            </a:r>
            <a:r>
              <a:rPr lang="en-IN" sz="2600" b="1" dirty="0">
                <a:solidFill>
                  <a:srgbClr val="EC008C"/>
                </a:solidFill>
              </a:rPr>
              <a:t>$5,000 </a:t>
            </a:r>
            <a:r>
              <a:rPr lang="en-IN" sz="2600" dirty="0"/>
              <a:t>were paid to employees.</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338138" indent="0">
              <a:buNone/>
            </a:pPr>
            <a:r>
              <a:rPr lang="en-IN" sz="2600" dirty="0"/>
              <a:t>Expenses and losses describe outflows of assets (or increases in liabilities) causing owners’ equity to decrease.</a:t>
            </a:r>
            <a:endParaRPr lang="en-US" sz="2600" dirty="0"/>
          </a:p>
        </p:txBody>
      </p:sp>
      <p:sp>
        <p:nvSpPr>
          <p:cNvPr id="14" name="Rectangle 13"/>
          <p:cNvSpPr/>
          <p:nvPr/>
        </p:nvSpPr>
        <p:spPr>
          <a:xfrm>
            <a:off x="1125637" y="2531323"/>
            <a:ext cx="7186762" cy="152358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Title 1"/>
          <p:cNvSpPr>
            <a:spLocks noGrp="1"/>
          </p:cNvSpPr>
          <p:nvPr>
            <p:ph type="title"/>
          </p:nvPr>
        </p:nvSpPr>
        <p:spPr/>
        <p:txBody>
          <a:bodyPr/>
          <a:lstStyle/>
          <a:p>
            <a:r>
              <a:rPr lang="en-IN" dirty="0">
                <a:ea typeface="Adobe Fan Heiti Std B"/>
                <a:cs typeface="Adobe Fan Heiti Std B"/>
              </a:rPr>
              <a:t>Accounting Equation—Salaries Paid to Employees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
        <p:nvSpPr>
          <p:cNvPr id="9" name="Rectangle 8"/>
          <p:cNvSpPr/>
          <p:nvPr/>
        </p:nvSpPr>
        <p:spPr>
          <a:xfrm>
            <a:off x="1009662" y="3005424"/>
            <a:ext cx="1589919"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solidFill>
                  <a:schemeClr val="tx2"/>
                </a:solidFill>
              </a:rPr>
              <a:t>− </a:t>
            </a:r>
            <a:r>
              <a:rPr lang="en-US" sz="2600" b="1" dirty="0">
                <a:solidFill>
                  <a:srgbClr val="EC008C"/>
                </a:solidFill>
              </a:rPr>
              <a:t>$5,000 </a:t>
            </a:r>
          </a:p>
          <a:p>
            <a:pPr algn="ctr"/>
            <a:r>
              <a:rPr lang="en-US" sz="2600" dirty="0">
                <a:solidFill>
                  <a:schemeClr val="tx2"/>
                </a:solidFill>
              </a:rPr>
              <a:t> (Cash)</a:t>
            </a:r>
          </a:p>
        </p:txBody>
      </p:sp>
      <p:sp>
        <p:nvSpPr>
          <p:cNvPr id="11" name="Rectangle 10"/>
          <p:cNvSpPr/>
          <p:nvPr/>
        </p:nvSpPr>
        <p:spPr>
          <a:xfrm>
            <a:off x="5155199" y="2951155"/>
            <a:ext cx="3756647"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smtClean="0">
                <a:solidFill>
                  <a:schemeClr val="tx2"/>
                </a:solidFill>
              </a:rPr>
              <a:t>− </a:t>
            </a:r>
            <a:r>
              <a:rPr lang="en-US" sz="2600" b="1" dirty="0">
                <a:solidFill>
                  <a:srgbClr val="EC008C"/>
                </a:solidFill>
              </a:rPr>
              <a:t>$5,000 </a:t>
            </a:r>
          </a:p>
          <a:p>
            <a:pPr algn="ctr"/>
            <a:r>
              <a:rPr lang="en-US" sz="2600" dirty="0">
                <a:solidFill>
                  <a:schemeClr val="tx2"/>
                </a:solidFill>
              </a:rPr>
              <a:t>(Salaries expense)</a:t>
            </a:r>
          </a:p>
        </p:txBody>
      </p:sp>
      <p:sp>
        <p:nvSpPr>
          <p:cNvPr id="12" name="Rectangle 11"/>
          <p:cNvSpPr/>
          <p:nvPr/>
        </p:nvSpPr>
        <p:spPr>
          <a:xfrm>
            <a:off x="870372" y="2561045"/>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39930058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9" grpId="0"/>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sp>
        <p:nvSpPr>
          <p:cNvPr id="2" name="Title 1"/>
          <p:cNvSpPr>
            <a:spLocks noGrp="1"/>
          </p:cNvSpPr>
          <p:nvPr>
            <p:ph type="title"/>
          </p:nvPr>
        </p:nvSpPr>
        <p:spPr>
          <a:xfrm>
            <a:off x="356154" y="2317983"/>
            <a:ext cx="2871304" cy="1578526"/>
          </a:xfrm>
        </p:spPr>
        <p:txBody>
          <a:bodyPr>
            <a:noAutofit/>
          </a:bodyPr>
          <a:lstStyle/>
          <a:p>
            <a:r>
              <a:rPr lang="en-US" sz="4000" dirty="0"/>
              <a:t>Balance </a:t>
            </a:r>
            <a:r>
              <a:rPr lang="en-US" sz="4000" dirty="0" smtClean="0"/>
              <a:t/>
            </a:r>
            <a:br>
              <a:rPr lang="en-US" sz="4000" dirty="0" smtClean="0"/>
            </a:br>
            <a:r>
              <a:rPr lang="en-US" sz="4000" dirty="0" smtClean="0"/>
              <a:t>Sheet </a:t>
            </a:r>
            <a:br>
              <a:rPr lang="en-US" sz="4000" dirty="0" smtClean="0"/>
            </a:br>
            <a:r>
              <a:rPr lang="en-US" sz="4000" dirty="0" smtClean="0"/>
              <a:t>Example</a:t>
            </a:r>
            <a:endParaRPr lang="en-US" sz="4000" dirty="0"/>
          </a:p>
        </p:txBody>
      </p:sp>
      <p:graphicFrame>
        <p:nvGraphicFramePr>
          <p:cNvPr id="7" name="Table 6"/>
          <p:cNvGraphicFramePr>
            <a:graphicFrameLocks noGrp="1"/>
          </p:cNvGraphicFramePr>
          <p:nvPr>
            <p:extLst>
              <p:ext uri="{D42A27DB-BD31-4B8C-83A1-F6EECF244321}">
                <p14:modId xmlns:p14="http://schemas.microsoft.com/office/powerpoint/2010/main" val="3458132048"/>
              </p:ext>
            </p:extLst>
          </p:nvPr>
        </p:nvGraphicFramePr>
        <p:xfrm>
          <a:off x="3095861" y="184058"/>
          <a:ext cx="5283802" cy="2926080"/>
        </p:xfrm>
        <a:graphic>
          <a:graphicData uri="http://schemas.openxmlformats.org/drawingml/2006/table">
            <a:tbl>
              <a:tblPr firstRow="1" bandRow="1">
                <a:tableStyleId>{5C22544A-7EE6-4342-B048-85BDC9FD1C3A}</a:tableStyleId>
              </a:tblPr>
              <a:tblGrid>
                <a:gridCol w="3420235">
                  <a:extLst>
                    <a:ext uri="{9D8B030D-6E8A-4147-A177-3AD203B41FA5}">
                      <a16:colId xmlns="" xmlns:a16="http://schemas.microsoft.com/office/drawing/2014/main" val="20000"/>
                    </a:ext>
                  </a:extLst>
                </a:gridCol>
                <a:gridCol w="909045">
                  <a:extLst>
                    <a:ext uri="{9D8B030D-6E8A-4147-A177-3AD203B41FA5}">
                      <a16:colId xmlns="" xmlns:a16="http://schemas.microsoft.com/office/drawing/2014/main" val="20001"/>
                    </a:ext>
                  </a:extLst>
                </a:gridCol>
                <a:gridCol w="954522">
                  <a:extLst>
                    <a:ext uri="{9D8B030D-6E8A-4147-A177-3AD203B41FA5}">
                      <a16:colId xmlns="" xmlns:a16="http://schemas.microsoft.com/office/drawing/2014/main" val="20002"/>
                    </a:ext>
                  </a:extLst>
                </a:gridCol>
              </a:tblGrid>
              <a:tr h="748479">
                <a:tc gridSpan="3">
                  <a:txBody>
                    <a:bodyPr/>
                    <a:lstStyle/>
                    <a:p>
                      <a:pPr algn="ctr"/>
                      <a:r>
                        <a:rPr lang="en-US" sz="1200" b="1" dirty="0">
                          <a:solidFill>
                            <a:schemeClr val="tx1"/>
                          </a:solidFill>
                        </a:rPr>
                        <a:t>DRESS</a:t>
                      </a:r>
                      <a:r>
                        <a:rPr lang="en-US" sz="1200" b="1" baseline="0" dirty="0">
                          <a:solidFill>
                            <a:schemeClr val="tx1"/>
                          </a:solidFill>
                        </a:rPr>
                        <a:t> RIGHT CLOTHING CORPORATION</a:t>
                      </a:r>
                    </a:p>
                    <a:p>
                      <a:pPr algn="ctr"/>
                      <a:r>
                        <a:rPr lang="en-US" sz="1200" b="1" baseline="0" dirty="0">
                          <a:solidFill>
                            <a:schemeClr val="tx1"/>
                          </a:solidFill>
                        </a:rPr>
                        <a:t>Balance Sheet</a:t>
                      </a:r>
                    </a:p>
                    <a:p>
                      <a:pPr algn="ctr"/>
                      <a:r>
                        <a:rPr lang="en-US" sz="1200" b="1" baseline="0" dirty="0">
                          <a:solidFill>
                            <a:schemeClr val="tx1"/>
                          </a:solidFill>
                        </a:rPr>
                        <a:t>At July 31, 2018</a:t>
                      </a:r>
                    </a:p>
                    <a:p>
                      <a:pPr algn="ctr"/>
                      <a:r>
                        <a:rPr lang="en-US" sz="1200" b="1" baseline="0" dirty="0">
                          <a:solidFill>
                            <a:schemeClr val="tx1"/>
                          </a:solidFill>
                        </a:rPr>
                        <a:t>Assets</a:t>
                      </a:r>
                      <a:endParaRPr lang="en-US" sz="1200" b="1"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solidFill>
                          <a:schemeClr val="tx1"/>
                        </a:solidFill>
                      </a:endParaRPr>
                    </a:p>
                  </a:txBody>
                  <a:tcPr/>
                </a:tc>
                <a:tc hMerge="1">
                  <a:txBody>
                    <a:bodyPr/>
                    <a:lstStyle/>
                    <a:p>
                      <a:endParaRPr lang="en-US" dirty="0">
                        <a:solidFill>
                          <a:schemeClr val="tx1"/>
                        </a:solidFill>
                      </a:endParaRPr>
                    </a:p>
                  </a:txBody>
                  <a:tcPr/>
                </a:tc>
                <a:extLst>
                  <a:ext uri="{0D108BD9-81ED-4DB2-BD59-A6C34878D82A}">
                    <a16:rowId xmlns="" xmlns:a16="http://schemas.microsoft.com/office/drawing/2014/main" val="10000"/>
                  </a:ext>
                </a:extLst>
              </a:tr>
              <a:tr h="19127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Current assets:</a:t>
                      </a:r>
                    </a:p>
                    <a:p>
                      <a:r>
                        <a:rPr lang="en-US" sz="1200" dirty="0">
                          <a:solidFill>
                            <a:schemeClr val="tx1"/>
                          </a:solidFill>
                        </a:rPr>
                        <a:t>    Cash</a:t>
                      </a:r>
                    </a:p>
                    <a:p>
                      <a:r>
                        <a:rPr lang="en-US" sz="1200" dirty="0">
                          <a:solidFill>
                            <a:schemeClr val="tx1"/>
                          </a:solidFill>
                        </a:rPr>
                        <a:t>    Accounts</a:t>
                      </a:r>
                      <a:r>
                        <a:rPr lang="en-US" sz="1200" baseline="0" dirty="0">
                          <a:solidFill>
                            <a:schemeClr val="tx1"/>
                          </a:solidFill>
                        </a:rPr>
                        <a:t> receivable</a:t>
                      </a:r>
                    </a:p>
                    <a:p>
                      <a:r>
                        <a:rPr lang="en-US" sz="1200" baseline="0" dirty="0">
                          <a:solidFill>
                            <a:schemeClr val="tx1"/>
                          </a:solidFill>
                        </a:rPr>
                        <a:t>    Supplies</a:t>
                      </a:r>
                    </a:p>
                    <a:p>
                      <a:r>
                        <a:rPr lang="en-US" sz="1200" baseline="0" dirty="0">
                          <a:solidFill>
                            <a:schemeClr val="tx1"/>
                          </a:solidFill>
                        </a:rPr>
                        <a:t>    Inventory</a:t>
                      </a:r>
                    </a:p>
                    <a:p>
                      <a:r>
                        <a:rPr lang="en-US" sz="1200" baseline="0" dirty="0">
                          <a:solidFill>
                            <a:schemeClr val="tx1"/>
                          </a:solidFill>
                        </a:rPr>
                        <a:t>    Prepaid rent</a:t>
                      </a:r>
                    </a:p>
                    <a:p>
                      <a:r>
                        <a:rPr lang="en-US" sz="1200" baseline="0" dirty="0">
                          <a:solidFill>
                            <a:schemeClr val="tx1"/>
                          </a:solidFill>
                        </a:rPr>
                        <a:t>        Total current assets</a:t>
                      </a:r>
                    </a:p>
                    <a:p>
                      <a:r>
                        <a:rPr lang="en-US" sz="1200" baseline="0" dirty="0">
                          <a:solidFill>
                            <a:schemeClr val="tx1"/>
                          </a:solidFill>
                        </a:rPr>
                        <a:t>Property and equipment:</a:t>
                      </a:r>
                    </a:p>
                    <a:p>
                      <a:r>
                        <a:rPr lang="en-US" sz="1200" baseline="0" dirty="0">
                          <a:solidFill>
                            <a:schemeClr val="tx1"/>
                          </a:solidFill>
                        </a:rPr>
                        <a:t>    </a:t>
                      </a:r>
                      <a:r>
                        <a:rPr lang="en-US" sz="1200" baseline="0" dirty="0" smtClean="0">
                          <a:solidFill>
                            <a:schemeClr val="tx1"/>
                          </a:solidFill>
                        </a:rPr>
                        <a:t>Office equipment</a:t>
                      </a:r>
                      <a:endParaRPr lang="en-US" sz="1200" baseline="0" dirty="0">
                        <a:solidFill>
                          <a:schemeClr val="tx1"/>
                        </a:solidFill>
                      </a:endParaRPr>
                    </a:p>
                    <a:p>
                      <a:r>
                        <a:rPr lang="en-US" sz="1200" baseline="0" dirty="0">
                          <a:solidFill>
                            <a:schemeClr val="tx1"/>
                          </a:solidFill>
                        </a:rPr>
                        <a:t>    Less: Accumulated depreciation</a:t>
                      </a:r>
                    </a:p>
                    <a:p>
                      <a:r>
                        <a:rPr lang="en-US" sz="1200" baseline="0" dirty="0">
                          <a:solidFill>
                            <a:schemeClr val="tx1"/>
                          </a:solidFill>
                        </a:rPr>
                        <a:t>         Total assets</a:t>
                      </a:r>
                      <a:endParaRPr lang="en-US" sz="120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r>
                        <a:rPr lang="en-US" sz="1200" dirty="0">
                          <a:solidFill>
                            <a:schemeClr val="tx1"/>
                          </a:solidFill>
                        </a:rPr>
                        <a:t>$12,000</a:t>
                      </a:r>
                    </a:p>
                    <a:p>
                      <a:pPr algn="r"/>
                      <a:r>
                        <a:rPr lang="en-US" sz="1200" u="sng" dirty="0">
                          <a:solidFill>
                            <a:schemeClr val="tx1"/>
                          </a:solidFill>
                        </a:rPr>
                        <a:t>  </a:t>
                      </a:r>
                      <a:r>
                        <a:rPr lang="en-US" sz="1200" u="sng" dirty="0" smtClean="0">
                          <a:solidFill>
                            <a:schemeClr val="tx1"/>
                          </a:solidFill>
                        </a:rPr>
                        <a:t>     200</a:t>
                      </a:r>
                      <a:endParaRPr lang="en-US" sz="120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dirty="0">
                        <a:solidFill>
                          <a:schemeClr val="tx1"/>
                        </a:solidFill>
                      </a:endParaRPr>
                    </a:p>
                    <a:p>
                      <a:pPr algn="r"/>
                      <a:r>
                        <a:rPr lang="en-US" sz="1200" dirty="0">
                          <a:solidFill>
                            <a:schemeClr val="tx1"/>
                          </a:solidFill>
                        </a:rPr>
                        <a:t>$  68,500</a:t>
                      </a:r>
                    </a:p>
                    <a:p>
                      <a:pPr algn="r"/>
                      <a:r>
                        <a:rPr lang="en-US" sz="1200" dirty="0">
                          <a:solidFill>
                            <a:schemeClr val="tx1"/>
                          </a:solidFill>
                        </a:rPr>
                        <a:t>2,000</a:t>
                      </a:r>
                    </a:p>
                    <a:p>
                      <a:pPr algn="r"/>
                      <a:r>
                        <a:rPr lang="en-US" sz="1200" dirty="0">
                          <a:solidFill>
                            <a:schemeClr val="tx1"/>
                          </a:solidFill>
                        </a:rPr>
                        <a:t>1,200</a:t>
                      </a:r>
                    </a:p>
                    <a:p>
                      <a:pPr algn="r"/>
                      <a:r>
                        <a:rPr lang="en-US" sz="1200" dirty="0">
                          <a:solidFill>
                            <a:schemeClr val="tx1"/>
                          </a:solidFill>
                        </a:rPr>
                        <a:t>38,000</a:t>
                      </a:r>
                    </a:p>
                    <a:p>
                      <a:pPr algn="r"/>
                      <a:r>
                        <a:rPr lang="en-US" sz="1200" i="0" u="sng" dirty="0">
                          <a:solidFill>
                            <a:schemeClr val="tx1"/>
                          </a:solidFill>
                        </a:rPr>
                        <a:t>   22.,000</a:t>
                      </a:r>
                    </a:p>
                    <a:p>
                      <a:pPr algn="r"/>
                      <a:r>
                        <a:rPr lang="en-US" sz="1200" i="0" u="none" dirty="0">
                          <a:solidFill>
                            <a:schemeClr val="tx1"/>
                          </a:solidFill>
                        </a:rPr>
                        <a:t>131,700</a:t>
                      </a:r>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r"/>
                      <a:r>
                        <a:rPr lang="en-US" sz="1200" u="sng" dirty="0" smtClean="0">
                          <a:solidFill>
                            <a:schemeClr val="tx1"/>
                          </a:solidFill>
                        </a:rPr>
                        <a:t>    11,800</a:t>
                      </a:r>
                      <a:endParaRPr lang="en-US" sz="1200" u="sng" dirty="0">
                        <a:solidFill>
                          <a:schemeClr val="tx1"/>
                        </a:solidFill>
                      </a:endParaRPr>
                    </a:p>
                    <a:p>
                      <a:pPr algn="r"/>
                      <a:r>
                        <a:rPr lang="en-US" sz="1200" u="dbl" baseline="0" dirty="0">
                          <a:solidFill>
                            <a:schemeClr val="tx1"/>
                          </a:solidFill>
                        </a:rPr>
                        <a:t>$143,500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bl>
          </a:graphicData>
        </a:graphic>
      </p:graphicFrame>
      <p:graphicFrame>
        <p:nvGraphicFramePr>
          <p:cNvPr id="5" name="Content Placeholder 3"/>
          <p:cNvGraphicFramePr>
            <a:graphicFrameLocks noGrp="1"/>
          </p:cNvGraphicFramePr>
          <p:nvPr>
            <p:ph idx="1"/>
            <p:extLst>
              <p:ext uri="{D42A27DB-BD31-4B8C-83A1-F6EECF244321}">
                <p14:modId xmlns:p14="http://schemas.microsoft.com/office/powerpoint/2010/main" val="1806619088"/>
              </p:ext>
            </p:extLst>
          </p:nvPr>
        </p:nvGraphicFramePr>
        <p:xfrm>
          <a:off x="3098439" y="3117208"/>
          <a:ext cx="5270182" cy="3505199"/>
        </p:xfrm>
        <a:graphic>
          <a:graphicData uri="http://schemas.openxmlformats.org/drawingml/2006/table">
            <a:tbl>
              <a:tblPr firstRow="1" bandRow="1">
                <a:tableStyleId>{5C22544A-7EE6-4342-B048-85BDC9FD1C3A}</a:tableStyleId>
              </a:tblPr>
              <a:tblGrid>
                <a:gridCol w="3411419">
                  <a:extLst>
                    <a:ext uri="{9D8B030D-6E8A-4147-A177-3AD203B41FA5}">
                      <a16:colId xmlns="" xmlns:a16="http://schemas.microsoft.com/office/drawing/2014/main" val="20000"/>
                    </a:ext>
                  </a:extLst>
                </a:gridCol>
                <a:gridCol w="906702">
                  <a:extLst>
                    <a:ext uri="{9D8B030D-6E8A-4147-A177-3AD203B41FA5}">
                      <a16:colId xmlns="" xmlns:a16="http://schemas.microsoft.com/office/drawing/2014/main" val="20001"/>
                    </a:ext>
                  </a:extLst>
                </a:gridCol>
                <a:gridCol w="952061">
                  <a:extLst>
                    <a:ext uri="{9D8B030D-6E8A-4147-A177-3AD203B41FA5}">
                      <a16:colId xmlns="" xmlns:a16="http://schemas.microsoft.com/office/drawing/2014/main" val="20002"/>
                    </a:ext>
                  </a:extLst>
                </a:gridCol>
              </a:tblGrid>
              <a:tr h="255424">
                <a:tc gridSpan="3">
                  <a:txBody>
                    <a:bodyPr/>
                    <a:lstStyle/>
                    <a:p>
                      <a:pPr algn="ctr"/>
                      <a:r>
                        <a:rPr lang="en-US" sz="1200" b="1" dirty="0">
                          <a:solidFill>
                            <a:schemeClr val="tx1"/>
                          </a:solidFill>
                        </a:rPr>
                        <a:t>Liabilities and Shareholders’ Equity</a:t>
                      </a:r>
                      <a:endParaRPr lang="en-US" sz="1200"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pPr algn="l"/>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00"/>
                  </a:ext>
                </a:extLst>
              </a:tr>
              <a:tr h="2578094">
                <a:tc>
                  <a:txBody>
                    <a:bodyPr/>
                    <a:lstStyle/>
                    <a:p>
                      <a:r>
                        <a:rPr lang="en-US" sz="1200" b="0" dirty="0">
                          <a:solidFill>
                            <a:schemeClr val="tx1"/>
                          </a:solidFill>
                        </a:rPr>
                        <a:t>Current liabilities:</a:t>
                      </a:r>
                    </a:p>
                    <a:p>
                      <a:r>
                        <a:rPr lang="en-US" sz="1200" b="0" baseline="0" dirty="0">
                          <a:solidFill>
                            <a:schemeClr val="tx1"/>
                          </a:solidFill>
                        </a:rPr>
                        <a:t>    Accounts payable</a:t>
                      </a:r>
                    </a:p>
                    <a:p>
                      <a:r>
                        <a:rPr lang="en-US" sz="1200" b="0" baseline="0" dirty="0">
                          <a:solidFill>
                            <a:schemeClr val="tx1"/>
                          </a:solidFill>
                        </a:rPr>
                        <a:t>    Salaries payable</a:t>
                      </a:r>
                    </a:p>
                    <a:p>
                      <a:r>
                        <a:rPr lang="en-US" sz="1200" b="0" baseline="0" dirty="0">
                          <a:solidFill>
                            <a:schemeClr val="tx1"/>
                          </a:solidFill>
                        </a:rPr>
                        <a:t>    Deferred rent revenue</a:t>
                      </a:r>
                    </a:p>
                    <a:p>
                      <a:r>
                        <a:rPr lang="en-US" sz="1200" b="0" baseline="0" dirty="0">
                          <a:solidFill>
                            <a:schemeClr val="tx1"/>
                          </a:solidFill>
                        </a:rPr>
                        <a:t>    Interest payable</a:t>
                      </a:r>
                    </a:p>
                    <a:p>
                      <a:r>
                        <a:rPr lang="en-US" sz="1200" b="0" baseline="0" dirty="0">
                          <a:solidFill>
                            <a:schemeClr val="tx1"/>
                          </a:solidFill>
                        </a:rPr>
                        <a:t>    Note payable</a:t>
                      </a:r>
                    </a:p>
                    <a:p>
                      <a:r>
                        <a:rPr lang="en-US" sz="1200" b="0" baseline="0" dirty="0">
                          <a:solidFill>
                            <a:schemeClr val="tx1"/>
                          </a:solidFill>
                        </a:rPr>
                        <a:t>        Total current liabilities</a:t>
                      </a:r>
                    </a:p>
                    <a:p>
                      <a:r>
                        <a:rPr lang="en-US" sz="1200" b="0" baseline="0" dirty="0">
                          <a:solidFill>
                            <a:schemeClr val="tx1"/>
                          </a:solidFill>
                        </a:rPr>
                        <a:t>Long-term liabilities</a:t>
                      </a:r>
                    </a:p>
                    <a:p>
                      <a:r>
                        <a:rPr lang="en-US" sz="1200" b="0" baseline="0" dirty="0">
                          <a:solidFill>
                            <a:schemeClr val="tx1"/>
                          </a:solidFill>
                        </a:rPr>
                        <a:t>    Note payable</a:t>
                      </a:r>
                    </a:p>
                    <a:p>
                      <a:r>
                        <a:rPr lang="en-US" sz="1200" b="0" baseline="0" dirty="0">
                          <a:solidFill>
                            <a:schemeClr val="tx1"/>
                          </a:solidFill>
                        </a:rPr>
                        <a:t>Shareholders’ equity: </a:t>
                      </a:r>
                    </a:p>
                    <a:p>
                      <a:r>
                        <a:rPr lang="en-US" sz="1200" b="0" baseline="0" dirty="0">
                          <a:solidFill>
                            <a:schemeClr val="tx1"/>
                          </a:solidFill>
                        </a:rPr>
                        <a:t>    Common stock, 6,000 shares issued and outstanding</a:t>
                      </a:r>
                    </a:p>
                    <a:p>
                      <a:r>
                        <a:rPr lang="en-US" sz="1200" b="0" baseline="0" dirty="0">
                          <a:solidFill>
                            <a:schemeClr val="tx1"/>
                          </a:solidFill>
                        </a:rPr>
                        <a:t>    Retained earnings</a:t>
                      </a:r>
                    </a:p>
                    <a:p>
                      <a:r>
                        <a:rPr lang="en-US" sz="1200" b="0" baseline="0" dirty="0">
                          <a:solidFill>
                            <a:schemeClr val="tx1"/>
                          </a:solidFill>
                        </a:rPr>
                        <a:t>        Total shareholders’ equity </a:t>
                      </a:r>
                    </a:p>
                    <a:p>
                      <a:r>
                        <a:rPr lang="en-US" sz="1200" b="0" baseline="0" dirty="0">
                          <a:solidFill>
                            <a:schemeClr val="tx1"/>
                          </a:solidFill>
                        </a:rPr>
                        <a:t>            Total liabilities and shareholders’ equity</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endParaRPr lang="en-US" sz="1200" dirty="0">
                        <a:solidFill>
                          <a:schemeClr val="tx1"/>
                        </a:solidFill>
                      </a:endParaRPr>
                    </a:p>
                    <a:p>
                      <a:pPr algn="r"/>
                      <a:r>
                        <a:rPr lang="en-US" sz="1200" dirty="0">
                          <a:solidFill>
                            <a:schemeClr val="tx1"/>
                          </a:solidFill>
                        </a:rPr>
                        <a:t>$60,000</a:t>
                      </a:r>
                    </a:p>
                    <a:p>
                      <a:pPr algn="r"/>
                      <a:r>
                        <a:rPr lang="en-US" sz="1200" b="1" i="0" u="sng" baseline="0" dirty="0" smtClean="0">
                          <a:solidFill>
                            <a:srgbClr val="C00000"/>
                          </a:solidFill>
                          <a:uFill>
                            <a:solidFill>
                              <a:schemeClr val="tx1"/>
                            </a:solidFill>
                          </a:uFill>
                        </a:rPr>
                        <a:t> 1,917</a:t>
                      </a:r>
                      <a:r>
                        <a:rPr lang="en-US" sz="1200" dirty="0">
                          <a:solidFill>
                            <a:schemeClr val="tx1"/>
                          </a:solidFill>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u="sng" dirty="0">
                        <a:solidFill>
                          <a:schemeClr val="tx1"/>
                        </a:solidFill>
                      </a:endParaRPr>
                    </a:p>
                    <a:p>
                      <a:pPr algn="r"/>
                      <a:r>
                        <a:rPr lang="en-US" sz="1200" u="none" dirty="0">
                          <a:solidFill>
                            <a:schemeClr val="tx1"/>
                          </a:solidFill>
                        </a:rPr>
                        <a:t>$35,000</a:t>
                      </a:r>
                    </a:p>
                    <a:p>
                      <a:pPr algn="r"/>
                      <a:r>
                        <a:rPr lang="en-US" sz="1200" u="none" dirty="0">
                          <a:solidFill>
                            <a:schemeClr val="tx1"/>
                          </a:solidFill>
                        </a:rPr>
                        <a:t>5,500</a:t>
                      </a:r>
                    </a:p>
                    <a:p>
                      <a:pPr algn="r"/>
                      <a:r>
                        <a:rPr lang="en-US" sz="1200" u="none" dirty="0">
                          <a:solidFill>
                            <a:schemeClr val="tx1"/>
                          </a:solidFill>
                        </a:rPr>
                        <a:t>750</a:t>
                      </a:r>
                    </a:p>
                    <a:p>
                      <a:pPr algn="r"/>
                      <a:r>
                        <a:rPr lang="en-US" sz="1200" u="none" dirty="0">
                          <a:solidFill>
                            <a:schemeClr val="tx1"/>
                          </a:solidFill>
                        </a:rPr>
                        <a:t>333</a:t>
                      </a:r>
                    </a:p>
                    <a:p>
                      <a:pPr algn="r"/>
                      <a:r>
                        <a:rPr lang="en-US" sz="1200" u="sng" dirty="0" smtClean="0">
                          <a:solidFill>
                            <a:schemeClr val="tx1"/>
                          </a:solidFill>
                        </a:rPr>
                        <a:t>  10,000</a:t>
                      </a:r>
                      <a:endParaRPr lang="en-US" sz="1200" u="sng" dirty="0">
                        <a:solidFill>
                          <a:schemeClr val="tx1"/>
                        </a:solidFill>
                      </a:endParaRPr>
                    </a:p>
                    <a:p>
                      <a:pPr algn="r"/>
                      <a:r>
                        <a:rPr lang="en-US" sz="1200" u="none" dirty="0">
                          <a:solidFill>
                            <a:schemeClr val="tx1"/>
                          </a:solidFill>
                        </a:rPr>
                        <a:t>51,583</a:t>
                      </a:r>
                    </a:p>
                    <a:p>
                      <a:pPr algn="r"/>
                      <a:endParaRPr lang="en-US" sz="1200" u="none" dirty="0">
                        <a:solidFill>
                          <a:schemeClr val="tx1"/>
                        </a:solidFill>
                      </a:endParaRPr>
                    </a:p>
                    <a:p>
                      <a:pPr algn="r"/>
                      <a:r>
                        <a:rPr lang="en-US" sz="1200" u="none" dirty="0">
                          <a:solidFill>
                            <a:schemeClr val="tx1"/>
                          </a:solidFill>
                        </a:rPr>
                        <a:t>30,000</a:t>
                      </a:r>
                    </a:p>
                    <a:p>
                      <a:pPr algn="r"/>
                      <a:endParaRPr lang="en-US" sz="1200" u="none" dirty="0">
                        <a:solidFill>
                          <a:schemeClr val="tx1"/>
                        </a:solidFill>
                      </a:endParaRPr>
                    </a:p>
                    <a:p>
                      <a:pPr algn="r"/>
                      <a:endParaRPr lang="en-US" sz="1200" u="none" dirty="0">
                        <a:solidFill>
                          <a:schemeClr val="tx1"/>
                        </a:solidFill>
                      </a:endParaRPr>
                    </a:p>
                    <a:p>
                      <a:pPr algn="r"/>
                      <a:endParaRPr lang="en-US" sz="1200" u="none" dirty="0">
                        <a:solidFill>
                          <a:schemeClr val="tx1"/>
                        </a:solidFill>
                      </a:endParaRPr>
                    </a:p>
                    <a:p>
                      <a:pPr algn="r"/>
                      <a:r>
                        <a:rPr lang="en-US" sz="1200" u="sng" dirty="0">
                          <a:solidFill>
                            <a:schemeClr val="tx1"/>
                          </a:solidFill>
                        </a:rPr>
                        <a:t> </a:t>
                      </a:r>
                      <a:r>
                        <a:rPr lang="en-US" sz="1200" u="sng" dirty="0" smtClean="0">
                          <a:solidFill>
                            <a:schemeClr val="tx1"/>
                          </a:solidFill>
                        </a:rPr>
                        <a:t>   </a:t>
                      </a:r>
                      <a:r>
                        <a:rPr lang="en-US" sz="1200" u="sng" dirty="0">
                          <a:solidFill>
                            <a:schemeClr val="tx1"/>
                          </a:solidFill>
                        </a:rPr>
                        <a:t>61,917</a:t>
                      </a:r>
                    </a:p>
                    <a:p>
                      <a:pPr algn="r"/>
                      <a:r>
                        <a:rPr lang="en-US" sz="1200" u="dbl" baseline="0" dirty="0">
                          <a:solidFill>
                            <a:schemeClr val="tx1"/>
                          </a:solidFill>
                        </a:rPr>
                        <a:t>$143,500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60379">
                <a:tc gridSpan="3">
                  <a:txBody>
                    <a:bodyPr/>
                    <a:lstStyle/>
                    <a:p>
                      <a:r>
                        <a:rPr lang="en-US" sz="1000" b="0" dirty="0">
                          <a:solidFill>
                            <a:schemeClr val="tx1"/>
                          </a:solidFill>
                        </a:rPr>
                        <a:t>*Beginning</a:t>
                      </a:r>
                      <a:r>
                        <a:rPr lang="en-US" sz="1000" b="0" baseline="0" dirty="0">
                          <a:solidFill>
                            <a:schemeClr val="tx1"/>
                          </a:solidFill>
                        </a:rPr>
                        <a:t> retained earnings + Net income – Dividends</a:t>
                      </a:r>
                    </a:p>
                    <a:p>
                      <a:r>
                        <a:rPr lang="en-US" sz="1000" b="0" baseline="0" dirty="0">
                          <a:solidFill>
                            <a:schemeClr val="tx1"/>
                          </a:solidFill>
                        </a:rPr>
                        <a:t>                                $0                 +          2,917   –     1,000   = </a:t>
                      </a:r>
                      <a:r>
                        <a:rPr lang="en-US" sz="1000" b="1" baseline="0" dirty="0">
                          <a:solidFill>
                            <a:srgbClr val="C00000"/>
                          </a:solidFill>
                        </a:rPr>
                        <a:t>$1,917</a:t>
                      </a:r>
                      <a:endParaRPr lang="en-US" sz="1000" b="1" dirty="0">
                        <a:solidFill>
                          <a:srgbClr val="C00000"/>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tc hMerge="1">
                  <a:txBody>
                    <a:bodyPr/>
                    <a:lstStyle/>
                    <a:p>
                      <a:pPr algn="l"/>
                      <a:endParaRPr lang="en-US" sz="1200" u="dbl" baseline="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DF2D8"/>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6461849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8382000" cy="1252025"/>
          </a:xfrm>
        </p:spPr>
        <p:txBody>
          <a:bodyPr/>
          <a:lstStyle/>
          <a:p>
            <a:pPr algn="ctr"/>
            <a:r>
              <a:rPr lang="en-IN" dirty="0"/>
              <a:t>Statement of Cash Flows</a:t>
            </a:r>
            <a:endParaRPr lang="en-US" dirty="0"/>
          </a:p>
        </p:txBody>
      </p:sp>
      <p:sp>
        <p:nvSpPr>
          <p:cNvPr id="3" name="Content Placeholder 2"/>
          <p:cNvSpPr>
            <a:spLocks noGrp="1"/>
          </p:cNvSpPr>
          <p:nvPr>
            <p:ph idx="1"/>
          </p:nvPr>
        </p:nvSpPr>
        <p:spPr>
          <a:xfrm>
            <a:off x="761999" y="1092926"/>
            <a:ext cx="8013600" cy="5057775"/>
          </a:xfrm>
        </p:spPr>
        <p:txBody>
          <a:bodyPr>
            <a:normAutofit/>
          </a:bodyPr>
          <a:lstStyle/>
          <a:p>
            <a:pPr marL="347472">
              <a:spcBef>
                <a:spcPts val="0"/>
              </a:spcBef>
            </a:pPr>
            <a:r>
              <a:rPr lang="en-IN" sz="2800" dirty="0"/>
              <a:t>Provides information about </a:t>
            </a:r>
            <a:r>
              <a:rPr lang="en-IN" sz="2800" b="1" dirty="0">
                <a:solidFill>
                  <a:srgbClr val="C00000"/>
                </a:solidFill>
              </a:rPr>
              <a:t>cash receipts</a:t>
            </a:r>
            <a:r>
              <a:rPr lang="en-IN" sz="2800" b="1" dirty="0"/>
              <a:t> </a:t>
            </a:r>
            <a:r>
              <a:rPr lang="en-IN" sz="2800" dirty="0"/>
              <a:t>and</a:t>
            </a:r>
            <a:r>
              <a:rPr lang="en-IN" sz="2800" dirty="0">
                <a:solidFill>
                  <a:srgbClr val="C00000"/>
                </a:solidFill>
              </a:rPr>
              <a:t> </a:t>
            </a:r>
            <a:r>
              <a:rPr lang="en-IN" sz="2800" b="1" dirty="0">
                <a:solidFill>
                  <a:srgbClr val="C00000"/>
                </a:solidFill>
              </a:rPr>
              <a:t>cash disbursements</a:t>
            </a:r>
          </a:p>
          <a:p>
            <a:pPr marL="347472">
              <a:spcBef>
                <a:spcPts val="0"/>
              </a:spcBef>
            </a:pPr>
            <a:r>
              <a:rPr lang="en-US" sz="2800" dirty="0"/>
              <a:t>Cash refers to </a:t>
            </a:r>
            <a:r>
              <a:rPr lang="en-US" sz="2800" b="1" dirty="0">
                <a:solidFill>
                  <a:srgbClr val="C00000"/>
                </a:solidFill>
              </a:rPr>
              <a:t>cash</a:t>
            </a:r>
            <a:r>
              <a:rPr lang="en-US" sz="2800" dirty="0"/>
              <a:t> plus </a:t>
            </a:r>
            <a:r>
              <a:rPr lang="en-US" sz="2800" b="1" dirty="0">
                <a:solidFill>
                  <a:srgbClr val="C00000"/>
                </a:solidFill>
              </a:rPr>
              <a:t>cash equivalents</a:t>
            </a:r>
          </a:p>
          <a:p>
            <a:pPr marL="347472">
              <a:spcBef>
                <a:spcPts val="0"/>
              </a:spcBef>
            </a:pPr>
            <a:r>
              <a:rPr lang="en-US" sz="2800" dirty="0" smtClean="0"/>
              <a:t>Three </a:t>
            </a:r>
            <a:r>
              <a:rPr lang="en-US" sz="2800" dirty="0"/>
              <a:t>categories of transactions </a:t>
            </a:r>
            <a:r>
              <a:rPr lang="en-IN" sz="2800" dirty="0"/>
              <a:t>affecting cash </a:t>
            </a:r>
            <a:endParaRPr lang="en-US" sz="28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LO2-6</a:t>
            </a:r>
            <a:endParaRPr lang="en-IN" dirty="0"/>
          </a:p>
        </p:txBody>
      </p:sp>
      <p:sp>
        <p:nvSpPr>
          <p:cNvPr id="7" name="Freeform 6"/>
          <p:cNvSpPr/>
          <p:nvPr/>
        </p:nvSpPr>
        <p:spPr>
          <a:xfrm>
            <a:off x="679939" y="2889088"/>
            <a:ext cx="8281181" cy="568821"/>
          </a:xfrm>
          <a:custGeom>
            <a:avLst/>
            <a:gdLst>
              <a:gd name="connsiteX0" fmla="*/ 0 w 8281181"/>
              <a:gd name="connsiteY0" fmla="*/ 94805 h 568821"/>
              <a:gd name="connsiteX1" fmla="*/ 94805 w 8281181"/>
              <a:gd name="connsiteY1" fmla="*/ 0 h 568821"/>
              <a:gd name="connsiteX2" fmla="*/ 8186376 w 8281181"/>
              <a:gd name="connsiteY2" fmla="*/ 0 h 568821"/>
              <a:gd name="connsiteX3" fmla="*/ 8281181 w 8281181"/>
              <a:gd name="connsiteY3" fmla="*/ 94805 h 568821"/>
              <a:gd name="connsiteX4" fmla="*/ 8281181 w 8281181"/>
              <a:gd name="connsiteY4" fmla="*/ 474016 h 568821"/>
              <a:gd name="connsiteX5" fmla="*/ 8186376 w 8281181"/>
              <a:gd name="connsiteY5" fmla="*/ 568821 h 568821"/>
              <a:gd name="connsiteX6" fmla="*/ 94805 w 8281181"/>
              <a:gd name="connsiteY6" fmla="*/ 568821 h 568821"/>
              <a:gd name="connsiteX7" fmla="*/ 0 w 8281181"/>
              <a:gd name="connsiteY7" fmla="*/ 474016 h 568821"/>
              <a:gd name="connsiteX8" fmla="*/ 0 w 8281181"/>
              <a:gd name="connsiteY8" fmla="*/ 94805 h 56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1181" h="568821">
                <a:moveTo>
                  <a:pt x="0" y="94805"/>
                </a:moveTo>
                <a:cubicBezTo>
                  <a:pt x="0" y="42446"/>
                  <a:pt x="42446" y="0"/>
                  <a:pt x="94805" y="0"/>
                </a:cubicBezTo>
                <a:lnTo>
                  <a:pt x="8186376" y="0"/>
                </a:lnTo>
                <a:cubicBezTo>
                  <a:pt x="8238735" y="0"/>
                  <a:pt x="8281181" y="42446"/>
                  <a:pt x="8281181" y="94805"/>
                </a:cubicBezTo>
                <a:lnTo>
                  <a:pt x="8281181" y="474016"/>
                </a:lnTo>
                <a:cubicBezTo>
                  <a:pt x="8281181" y="526375"/>
                  <a:pt x="8238735" y="568821"/>
                  <a:pt x="8186376" y="568821"/>
                </a:cubicBezTo>
                <a:lnTo>
                  <a:pt x="94805" y="568821"/>
                </a:lnTo>
                <a:cubicBezTo>
                  <a:pt x="42446" y="568821"/>
                  <a:pt x="0" y="526375"/>
                  <a:pt x="0" y="474016"/>
                </a:cubicBezTo>
                <a:lnTo>
                  <a:pt x="0" y="94805"/>
                </a:lnTo>
                <a:close/>
              </a:path>
            </a:pathLst>
          </a:custGeom>
          <a:solidFill>
            <a:srgbClr val="008080"/>
          </a:solidFill>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126828" tIns="126828" rIns="126828" bIns="126828" numCol="1" spcCol="1270" anchor="ctr" anchorCtr="0">
            <a:noAutofit/>
          </a:bodyPr>
          <a:lstStyle/>
          <a:p>
            <a:pPr lvl="0" algn="l" defTabSz="1155700">
              <a:lnSpc>
                <a:spcPct val="90000"/>
              </a:lnSpc>
              <a:spcBef>
                <a:spcPct val="0"/>
              </a:spcBef>
              <a:spcAft>
                <a:spcPct val="35000"/>
              </a:spcAft>
            </a:pPr>
            <a:r>
              <a:rPr lang="en-US" sz="2600" b="1" kern="1200" dirty="0" smtClean="0">
                <a:solidFill>
                  <a:schemeClr val="bg1"/>
                </a:solidFill>
              </a:rPr>
              <a:t>Operating activities</a:t>
            </a:r>
            <a:endParaRPr lang="en-US" sz="2600" kern="1200" dirty="0">
              <a:solidFill>
                <a:schemeClr val="bg1"/>
              </a:solidFill>
            </a:endParaRPr>
          </a:p>
        </p:txBody>
      </p:sp>
      <p:sp>
        <p:nvSpPr>
          <p:cNvPr id="8" name="Freeform 7"/>
          <p:cNvSpPr/>
          <p:nvPr/>
        </p:nvSpPr>
        <p:spPr>
          <a:xfrm>
            <a:off x="679939" y="3441499"/>
            <a:ext cx="8281181" cy="677763"/>
          </a:xfrm>
          <a:custGeom>
            <a:avLst/>
            <a:gdLst>
              <a:gd name="connsiteX0" fmla="*/ 0 w 8281181"/>
              <a:gd name="connsiteY0" fmla="*/ 0 h 677763"/>
              <a:gd name="connsiteX1" fmla="*/ 8281181 w 8281181"/>
              <a:gd name="connsiteY1" fmla="*/ 0 h 677763"/>
              <a:gd name="connsiteX2" fmla="*/ 8281181 w 8281181"/>
              <a:gd name="connsiteY2" fmla="*/ 677763 h 677763"/>
              <a:gd name="connsiteX3" fmla="*/ 0 w 8281181"/>
              <a:gd name="connsiteY3" fmla="*/ 677763 h 677763"/>
              <a:gd name="connsiteX4" fmla="*/ 0 w 8281181"/>
              <a:gd name="connsiteY4" fmla="*/ 0 h 677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181" h="677763">
                <a:moveTo>
                  <a:pt x="0" y="0"/>
                </a:moveTo>
                <a:lnTo>
                  <a:pt x="8281181" y="0"/>
                </a:lnTo>
                <a:lnTo>
                  <a:pt x="8281181" y="677763"/>
                </a:lnTo>
                <a:lnTo>
                  <a:pt x="0" y="677763"/>
                </a:lnTo>
                <a:lnTo>
                  <a:pt x="0" y="0"/>
                </a:lnTo>
                <a:close/>
              </a:path>
            </a:pathLst>
          </a:custGeom>
          <a:solidFill>
            <a:srgbClr val="C1F7F6"/>
          </a:solidFill>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2927"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IN" sz="2400" kern="1200" dirty="0" smtClean="0"/>
              <a:t>Inflows and outflows of cash related to transactions entering into the determination </a:t>
            </a:r>
            <a:r>
              <a:rPr lang="en-US" sz="2400" kern="1200" dirty="0" smtClean="0"/>
              <a:t>of net income</a:t>
            </a:r>
            <a:endParaRPr lang="en-US" sz="2400" kern="1200" dirty="0"/>
          </a:p>
        </p:txBody>
      </p:sp>
      <p:sp>
        <p:nvSpPr>
          <p:cNvPr id="9" name="Freeform 8"/>
          <p:cNvSpPr/>
          <p:nvPr/>
        </p:nvSpPr>
        <p:spPr>
          <a:xfrm>
            <a:off x="679939" y="4119719"/>
            <a:ext cx="8281181" cy="568821"/>
          </a:xfrm>
          <a:custGeom>
            <a:avLst/>
            <a:gdLst>
              <a:gd name="connsiteX0" fmla="*/ 0 w 8281181"/>
              <a:gd name="connsiteY0" fmla="*/ 94805 h 568821"/>
              <a:gd name="connsiteX1" fmla="*/ 94805 w 8281181"/>
              <a:gd name="connsiteY1" fmla="*/ 0 h 568821"/>
              <a:gd name="connsiteX2" fmla="*/ 8186376 w 8281181"/>
              <a:gd name="connsiteY2" fmla="*/ 0 h 568821"/>
              <a:gd name="connsiteX3" fmla="*/ 8281181 w 8281181"/>
              <a:gd name="connsiteY3" fmla="*/ 94805 h 568821"/>
              <a:gd name="connsiteX4" fmla="*/ 8281181 w 8281181"/>
              <a:gd name="connsiteY4" fmla="*/ 474016 h 568821"/>
              <a:gd name="connsiteX5" fmla="*/ 8186376 w 8281181"/>
              <a:gd name="connsiteY5" fmla="*/ 568821 h 568821"/>
              <a:gd name="connsiteX6" fmla="*/ 94805 w 8281181"/>
              <a:gd name="connsiteY6" fmla="*/ 568821 h 568821"/>
              <a:gd name="connsiteX7" fmla="*/ 0 w 8281181"/>
              <a:gd name="connsiteY7" fmla="*/ 474016 h 568821"/>
              <a:gd name="connsiteX8" fmla="*/ 0 w 8281181"/>
              <a:gd name="connsiteY8" fmla="*/ 94805 h 56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1181" h="568821">
                <a:moveTo>
                  <a:pt x="0" y="94805"/>
                </a:moveTo>
                <a:cubicBezTo>
                  <a:pt x="0" y="42446"/>
                  <a:pt x="42446" y="0"/>
                  <a:pt x="94805" y="0"/>
                </a:cubicBezTo>
                <a:lnTo>
                  <a:pt x="8186376" y="0"/>
                </a:lnTo>
                <a:cubicBezTo>
                  <a:pt x="8238735" y="0"/>
                  <a:pt x="8281181" y="42446"/>
                  <a:pt x="8281181" y="94805"/>
                </a:cubicBezTo>
                <a:lnTo>
                  <a:pt x="8281181" y="474016"/>
                </a:lnTo>
                <a:cubicBezTo>
                  <a:pt x="8281181" y="526375"/>
                  <a:pt x="8238735" y="568821"/>
                  <a:pt x="8186376" y="568821"/>
                </a:cubicBezTo>
                <a:lnTo>
                  <a:pt x="94805" y="568821"/>
                </a:lnTo>
                <a:cubicBezTo>
                  <a:pt x="42446" y="568821"/>
                  <a:pt x="0" y="526375"/>
                  <a:pt x="0" y="474016"/>
                </a:cubicBezTo>
                <a:lnTo>
                  <a:pt x="0" y="94805"/>
                </a:lnTo>
                <a:close/>
              </a:path>
            </a:pathLst>
          </a:custGeom>
          <a:solidFill>
            <a:srgbClr val="008080"/>
          </a:solidFill>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126828" tIns="126828" rIns="126828" bIns="126828" numCol="1" spcCol="1270" anchor="ctr" anchorCtr="0">
            <a:noAutofit/>
          </a:bodyPr>
          <a:lstStyle/>
          <a:p>
            <a:pPr defTabSz="1155700">
              <a:lnSpc>
                <a:spcPct val="90000"/>
              </a:lnSpc>
              <a:spcAft>
                <a:spcPct val="35000"/>
              </a:spcAft>
            </a:pPr>
            <a:r>
              <a:rPr lang="en-US" sz="2600" b="1" dirty="0">
                <a:solidFill>
                  <a:schemeClr val="bg1"/>
                </a:solidFill>
              </a:rPr>
              <a:t>Investing activities</a:t>
            </a:r>
          </a:p>
        </p:txBody>
      </p:sp>
      <p:sp>
        <p:nvSpPr>
          <p:cNvPr id="10" name="Freeform 9"/>
          <p:cNvSpPr/>
          <p:nvPr/>
        </p:nvSpPr>
        <p:spPr>
          <a:xfrm>
            <a:off x="679939" y="4681070"/>
            <a:ext cx="8281181" cy="677763"/>
          </a:xfrm>
          <a:custGeom>
            <a:avLst/>
            <a:gdLst>
              <a:gd name="connsiteX0" fmla="*/ 0 w 8281181"/>
              <a:gd name="connsiteY0" fmla="*/ 0 h 677763"/>
              <a:gd name="connsiteX1" fmla="*/ 8281181 w 8281181"/>
              <a:gd name="connsiteY1" fmla="*/ 0 h 677763"/>
              <a:gd name="connsiteX2" fmla="*/ 8281181 w 8281181"/>
              <a:gd name="connsiteY2" fmla="*/ 677763 h 677763"/>
              <a:gd name="connsiteX3" fmla="*/ 0 w 8281181"/>
              <a:gd name="connsiteY3" fmla="*/ 677763 h 677763"/>
              <a:gd name="connsiteX4" fmla="*/ 0 w 8281181"/>
              <a:gd name="connsiteY4" fmla="*/ 0 h 677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181" h="677763">
                <a:moveTo>
                  <a:pt x="0" y="0"/>
                </a:moveTo>
                <a:lnTo>
                  <a:pt x="8281181" y="0"/>
                </a:lnTo>
                <a:lnTo>
                  <a:pt x="8281181" y="677763"/>
                </a:lnTo>
                <a:lnTo>
                  <a:pt x="0" y="677763"/>
                </a:lnTo>
                <a:lnTo>
                  <a:pt x="0" y="0"/>
                </a:lnTo>
                <a:close/>
              </a:path>
            </a:pathLst>
          </a:custGeom>
          <a:solidFill>
            <a:srgbClr val="C1F7F6"/>
          </a:solidFill>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2927" tIns="30480" rIns="170688" bIns="30480" numCol="1" spcCol="1270" anchor="t" anchorCtr="0">
            <a:noAutofit/>
          </a:bodyPr>
          <a:lstStyle/>
          <a:p>
            <a:pPr marL="228600" lvl="1" indent="-228600" defTabSz="1066800">
              <a:lnSpc>
                <a:spcPct val="90000"/>
              </a:lnSpc>
              <a:spcAft>
                <a:spcPct val="20000"/>
              </a:spcAft>
              <a:buChar char="••"/>
            </a:pPr>
            <a:r>
              <a:rPr lang="en-IN" sz="2400" dirty="0"/>
              <a:t>Involve the acquisition and sale of (1) long-term assets used in the business and (2) </a:t>
            </a:r>
            <a:r>
              <a:rPr lang="en-US" sz="2400" dirty="0" smtClean="0"/>
              <a:t>nonoperating</a:t>
            </a:r>
            <a:r>
              <a:rPr lang="en-IN" sz="2400" dirty="0" smtClean="0"/>
              <a:t> </a:t>
            </a:r>
            <a:r>
              <a:rPr lang="en-IN" sz="2400" dirty="0"/>
              <a:t>investment assets</a:t>
            </a:r>
            <a:endParaRPr lang="en-US" sz="2400" dirty="0"/>
          </a:p>
        </p:txBody>
      </p:sp>
      <p:sp>
        <p:nvSpPr>
          <p:cNvPr id="11" name="Freeform 10"/>
          <p:cNvSpPr/>
          <p:nvPr/>
        </p:nvSpPr>
        <p:spPr>
          <a:xfrm>
            <a:off x="679939" y="5381553"/>
            <a:ext cx="8281181" cy="568821"/>
          </a:xfrm>
          <a:custGeom>
            <a:avLst/>
            <a:gdLst>
              <a:gd name="connsiteX0" fmla="*/ 0 w 8281181"/>
              <a:gd name="connsiteY0" fmla="*/ 94805 h 568821"/>
              <a:gd name="connsiteX1" fmla="*/ 94805 w 8281181"/>
              <a:gd name="connsiteY1" fmla="*/ 0 h 568821"/>
              <a:gd name="connsiteX2" fmla="*/ 8186376 w 8281181"/>
              <a:gd name="connsiteY2" fmla="*/ 0 h 568821"/>
              <a:gd name="connsiteX3" fmla="*/ 8281181 w 8281181"/>
              <a:gd name="connsiteY3" fmla="*/ 94805 h 568821"/>
              <a:gd name="connsiteX4" fmla="*/ 8281181 w 8281181"/>
              <a:gd name="connsiteY4" fmla="*/ 474016 h 568821"/>
              <a:gd name="connsiteX5" fmla="*/ 8186376 w 8281181"/>
              <a:gd name="connsiteY5" fmla="*/ 568821 h 568821"/>
              <a:gd name="connsiteX6" fmla="*/ 94805 w 8281181"/>
              <a:gd name="connsiteY6" fmla="*/ 568821 h 568821"/>
              <a:gd name="connsiteX7" fmla="*/ 0 w 8281181"/>
              <a:gd name="connsiteY7" fmla="*/ 474016 h 568821"/>
              <a:gd name="connsiteX8" fmla="*/ 0 w 8281181"/>
              <a:gd name="connsiteY8" fmla="*/ 94805 h 56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1181" h="568821">
                <a:moveTo>
                  <a:pt x="0" y="94805"/>
                </a:moveTo>
                <a:cubicBezTo>
                  <a:pt x="0" y="42446"/>
                  <a:pt x="42446" y="0"/>
                  <a:pt x="94805" y="0"/>
                </a:cubicBezTo>
                <a:lnTo>
                  <a:pt x="8186376" y="0"/>
                </a:lnTo>
                <a:cubicBezTo>
                  <a:pt x="8238735" y="0"/>
                  <a:pt x="8281181" y="42446"/>
                  <a:pt x="8281181" y="94805"/>
                </a:cubicBezTo>
                <a:lnTo>
                  <a:pt x="8281181" y="474016"/>
                </a:lnTo>
                <a:cubicBezTo>
                  <a:pt x="8281181" y="526375"/>
                  <a:pt x="8238735" y="568821"/>
                  <a:pt x="8186376" y="568821"/>
                </a:cubicBezTo>
                <a:lnTo>
                  <a:pt x="94805" y="568821"/>
                </a:lnTo>
                <a:cubicBezTo>
                  <a:pt x="42446" y="568821"/>
                  <a:pt x="0" y="526375"/>
                  <a:pt x="0" y="474016"/>
                </a:cubicBezTo>
                <a:lnTo>
                  <a:pt x="0" y="94805"/>
                </a:lnTo>
                <a:close/>
              </a:path>
            </a:pathLst>
          </a:custGeom>
          <a:solidFill>
            <a:srgbClr val="008080"/>
          </a:solidFill>
          <a:effectLst>
            <a:outerShdw blurRad="50800" dist="38100" dir="2700000" algn="tl" rotWithShape="0">
              <a:prstClr val="black">
                <a:alpha val="40000"/>
              </a:prst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spcFirstLastPara="0" vert="horz" wrap="square" lIns="126828" tIns="126828" rIns="126828" bIns="126828" numCol="1" spcCol="1270" anchor="ctr" anchorCtr="0">
            <a:noAutofit/>
          </a:bodyPr>
          <a:lstStyle/>
          <a:p>
            <a:pPr defTabSz="1155700">
              <a:lnSpc>
                <a:spcPct val="90000"/>
              </a:lnSpc>
              <a:spcAft>
                <a:spcPct val="35000"/>
              </a:spcAft>
            </a:pPr>
            <a:r>
              <a:rPr lang="en-US" sz="2600" b="1" dirty="0">
                <a:solidFill>
                  <a:schemeClr val="bg1"/>
                </a:solidFill>
              </a:rPr>
              <a:t>Financing activities</a:t>
            </a:r>
          </a:p>
        </p:txBody>
      </p:sp>
      <p:sp>
        <p:nvSpPr>
          <p:cNvPr id="12" name="Freeform 11"/>
          <p:cNvSpPr/>
          <p:nvPr/>
        </p:nvSpPr>
        <p:spPr>
          <a:xfrm>
            <a:off x="679939" y="5945265"/>
            <a:ext cx="8281181" cy="677763"/>
          </a:xfrm>
          <a:custGeom>
            <a:avLst/>
            <a:gdLst>
              <a:gd name="connsiteX0" fmla="*/ 0 w 8281181"/>
              <a:gd name="connsiteY0" fmla="*/ 0 h 677763"/>
              <a:gd name="connsiteX1" fmla="*/ 8281181 w 8281181"/>
              <a:gd name="connsiteY1" fmla="*/ 0 h 677763"/>
              <a:gd name="connsiteX2" fmla="*/ 8281181 w 8281181"/>
              <a:gd name="connsiteY2" fmla="*/ 677763 h 677763"/>
              <a:gd name="connsiteX3" fmla="*/ 0 w 8281181"/>
              <a:gd name="connsiteY3" fmla="*/ 677763 h 677763"/>
              <a:gd name="connsiteX4" fmla="*/ 0 w 8281181"/>
              <a:gd name="connsiteY4" fmla="*/ 0 h 677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1181" h="677763">
                <a:moveTo>
                  <a:pt x="0" y="0"/>
                </a:moveTo>
                <a:lnTo>
                  <a:pt x="8281181" y="0"/>
                </a:lnTo>
                <a:lnTo>
                  <a:pt x="8281181" y="677763"/>
                </a:lnTo>
                <a:lnTo>
                  <a:pt x="0" y="677763"/>
                </a:lnTo>
                <a:lnTo>
                  <a:pt x="0" y="0"/>
                </a:lnTo>
                <a:close/>
              </a:path>
            </a:pathLst>
          </a:custGeom>
          <a:solidFill>
            <a:srgbClr val="C1F7F6"/>
          </a:solidFill>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2927" tIns="30480" rIns="170688" bIns="30480" numCol="1" spcCol="1270" anchor="t" anchorCtr="0">
            <a:noAutofit/>
          </a:bodyPr>
          <a:lstStyle/>
          <a:p>
            <a:pPr marL="228600" lvl="1" indent="-228600" defTabSz="1066800">
              <a:lnSpc>
                <a:spcPct val="90000"/>
              </a:lnSpc>
              <a:spcAft>
                <a:spcPct val="20000"/>
              </a:spcAft>
              <a:buChar char="••"/>
            </a:pPr>
            <a:r>
              <a:rPr lang="en-IN" sz="2400" dirty="0"/>
              <a:t>Involve cash inflows and outflows from transactions with creditors and owners</a:t>
            </a:r>
            <a:endParaRPr lang="en-US" sz="2400" dirty="0"/>
          </a:p>
        </p:txBody>
      </p:sp>
    </p:spTree>
    <p:extLst>
      <p:ext uri="{BB962C8B-B14F-4D97-AF65-F5344CB8AC3E}">
        <p14:creationId xmlns:p14="http://schemas.microsoft.com/office/powerpoint/2010/main" val="36319385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a:spLocks noGrp="1"/>
          </p:cNvSpPr>
          <p:nvPr>
            <p:ph type="title"/>
          </p:nvPr>
        </p:nvSpPr>
        <p:spPr/>
        <p:txBody>
          <a:bodyPr/>
          <a:lstStyle/>
          <a:p>
            <a:r>
              <a:rPr lang="en-IN" dirty="0"/>
              <a:t>Statement of Cash Flows Example</a:t>
            </a:r>
            <a:endParaRPr lang="en-US" dirty="0"/>
          </a:p>
        </p:txBody>
      </p:sp>
      <p:sp>
        <p:nvSpPr>
          <p:cNvPr id="2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graphicFrame>
        <p:nvGraphicFramePr>
          <p:cNvPr id="4" name="Table 3"/>
          <p:cNvGraphicFramePr>
            <a:graphicFrameLocks noGrp="1"/>
          </p:cNvGraphicFramePr>
          <p:nvPr>
            <p:extLst>
              <p:ext uri="{D42A27DB-BD31-4B8C-83A1-F6EECF244321}">
                <p14:modId xmlns:p14="http://schemas.microsoft.com/office/powerpoint/2010/main" val="2311379579"/>
              </p:ext>
            </p:extLst>
          </p:nvPr>
        </p:nvGraphicFramePr>
        <p:xfrm>
          <a:off x="2188499" y="1446073"/>
          <a:ext cx="4767001" cy="4389120"/>
        </p:xfrm>
        <a:graphic>
          <a:graphicData uri="http://schemas.openxmlformats.org/drawingml/2006/table">
            <a:tbl>
              <a:tblPr firstRow="1" bandRow="1">
                <a:tableStyleId>{5C22544A-7EE6-4342-B048-85BDC9FD1C3A}</a:tableStyleId>
              </a:tblPr>
              <a:tblGrid>
                <a:gridCol w="3085707">
                  <a:extLst>
                    <a:ext uri="{9D8B030D-6E8A-4147-A177-3AD203B41FA5}">
                      <a16:colId xmlns="" xmlns:a16="http://schemas.microsoft.com/office/drawing/2014/main" val="20000"/>
                    </a:ext>
                  </a:extLst>
                </a:gridCol>
                <a:gridCol w="820132">
                  <a:extLst>
                    <a:ext uri="{9D8B030D-6E8A-4147-A177-3AD203B41FA5}">
                      <a16:colId xmlns="" xmlns:a16="http://schemas.microsoft.com/office/drawing/2014/main" val="20001"/>
                    </a:ext>
                  </a:extLst>
                </a:gridCol>
                <a:gridCol w="861162">
                  <a:extLst>
                    <a:ext uri="{9D8B030D-6E8A-4147-A177-3AD203B41FA5}">
                      <a16:colId xmlns="" xmlns:a16="http://schemas.microsoft.com/office/drawing/2014/main" val="20002"/>
                    </a:ext>
                  </a:extLst>
                </a:gridCol>
              </a:tblGrid>
              <a:tr h="370840">
                <a:tc gridSpan="3">
                  <a:txBody>
                    <a:bodyPr/>
                    <a:lstStyle/>
                    <a:p>
                      <a:pPr algn="ctr"/>
                      <a:r>
                        <a:rPr lang="en-US" sz="1400" b="1" dirty="0">
                          <a:solidFill>
                            <a:schemeClr val="tx1"/>
                          </a:solidFill>
                        </a:rPr>
                        <a:t>DRESS</a:t>
                      </a:r>
                      <a:r>
                        <a:rPr lang="en-US" sz="1400" b="1" baseline="0" dirty="0">
                          <a:solidFill>
                            <a:schemeClr val="tx1"/>
                          </a:solidFill>
                        </a:rPr>
                        <a:t> RIGHT CLOTHING CORPORATION</a:t>
                      </a:r>
                    </a:p>
                    <a:p>
                      <a:pPr algn="ctr"/>
                      <a:r>
                        <a:rPr lang="en-US" sz="1400" b="1" baseline="0" dirty="0">
                          <a:solidFill>
                            <a:schemeClr val="tx1"/>
                          </a:solidFill>
                        </a:rPr>
                        <a:t>Statement of Cash Flows</a:t>
                      </a:r>
                    </a:p>
                    <a:p>
                      <a:pPr algn="ctr"/>
                      <a:r>
                        <a:rPr lang="en-US" sz="1400" b="1" baseline="0" dirty="0">
                          <a:solidFill>
                            <a:schemeClr val="tx1"/>
                          </a:solidFill>
                        </a:rPr>
                        <a:t>For the Month of July 2018</a:t>
                      </a:r>
                      <a:endParaRPr lang="en-US" sz="1400" b="1"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solidFill>
                          <a:schemeClr val="tx1"/>
                        </a:solidFill>
                      </a:endParaRPr>
                    </a:p>
                  </a:txBody>
                  <a:tcPr/>
                </a:tc>
                <a:tc hMerge="1">
                  <a:txBody>
                    <a:bodyPr/>
                    <a:lstStyle/>
                    <a:p>
                      <a:endParaRPr lang="en-US" dirty="0">
                        <a:solidFill>
                          <a:schemeClr val="tx1"/>
                        </a:solidFill>
                      </a:endParaRPr>
                    </a:p>
                  </a:txBody>
                  <a:tcPr/>
                </a:tc>
                <a:extLst>
                  <a:ext uri="{0D108BD9-81ED-4DB2-BD59-A6C34878D82A}">
                    <a16:rowId xmlns="" xmlns:a16="http://schemas.microsoft.com/office/drawing/2014/main" val="10000"/>
                  </a:ext>
                </a:extLst>
              </a:tr>
              <a:tr h="1335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Cash Flows from Operating Activities</a:t>
                      </a:r>
                      <a:endParaRPr lang="en-US" sz="1200" dirty="0">
                        <a:solidFill>
                          <a:schemeClr val="tx1"/>
                        </a:solidFill>
                      </a:endParaRPr>
                    </a:p>
                    <a:p>
                      <a:r>
                        <a:rPr lang="en-US" sz="1200" dirty="0">
                          <a:solidFill>
                            <a:schemeClr val="tx1"/>
                          </a:solidFill>
                        </a:rPr>
                        <a:t>Cash inflows:</a:t>
                      </a:r>
                    </a:p>
                    <a:p>
                      <a:r>
                        <a:rPr lang="en-US" sz="1200" dirty="0">
                          <a:solidFill>
                            <a:schemeClr val="tx1"/>
                          </a:solidFill>
                        </a:rPr>
                        <a:t>    From customers</a:t>
                      </a:r>
                    </a:p>
                    <a:p>
                      <a:r>
                        <a:rPr lang="en-US" sz="1200" dirty="0">
                          <a:solidFill>
                            <a:schemeClr val="tx1"/>
                          </a:solidFill>
                        </a:rPr>
                        <a:t>    From rent</a:t>
                      </a:r>
                    </a:p>
                    <a:p>
                      <a:r>
                        <a:rPr lang="en-US" sz="1200" dirty="0">
                          <a:solidFill>
                            <a:schemeClr val="tx1"/>
                          </a:solidFill>
                        </a:rPr>
                        <a:t>Cast outflows:</a:t>
                      </a:r>
                    </a:p>
                    <a:p>
                      <a:r>
                        <a:rPr lang="en-US" sz="1200" dirty="0">
                          <a:solidFill>
                            <a:schemeClr val="tx1"/>
                          </a:solidFill>
                        </a:rPr>
                        <a:t>    For rent</a:t>
                      </a:r>
                    </a:p>
                    <a:p>
                      <a:r>
                        <a:rPr lang="en-US" sz="1200" dirty="0">
                          <a:solidFill>
                            <a:schemeClr val="tx1"/>
                          </a:solidFill>
                        </a:rPr>
                        <a:t>    For supplies</a:t>
                      </a:r>
                    </a:p>
                    <a:p>
                      <a:r>
                        <a:rPr lang="en-US" sz="1200" dirty="0">
                          <a:solidFill>
                            <a:schemeClr val="tx1"/>
                          </a:solidFill>
                        </a:rPr>
                        <a:t>    To suppliers of merchandise</a:t>
                      </a:r>
                    </a:p>
                    <a:p>
                      <a:r>
                        <a:rPr lang="en-US" sz="1200" dirty="0">
                          <a:solidFill>
                            <a:schemeClr val="tx1"/>
                          </a:solidFill>
                        </a:rPr>
                        <a:t>    To employees</a:t>
                      </a:r>
                    </a:p>
                    <a:p>
                      <a:r>
                        <a:rPr lang="en-US" sz="1200" dirty="0">
                          <a:solidFill>
                            <a:schemeClr val="tx1"/>
                          </a:solidFill>
                        </a:rPr>
                        <a:t>Net cash flows</a:t>
                      </a:r>
                      <a:r>
                        <a:rPr lang="en-US" sz="1200" baseline="0" dirty="0">
                          <a:solidFill>
                            <a:schemeClr val="tx1"/>
                          </a:solidFill>
                        </a:rPr>
                        <a:t> from operating activities</a:t>
                      </a:r>
                      <a:endParaRPr lang="en-US" sz="120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p>
                      <a:pPr algn="r"/>
                      <a:endParaRPr lang="en-US" sz="1200" dirty="0">
                        <a:solidFill>
                          <a:schemeClr val="tx1"/>
                        </a:solidFill>
                      </a:endParaRPr>
                    </a:p>
                    <a:p>
                      <a:pPr algn="r"/>
                      <a:r>
                        <a:rPr lang="en-US" sz="1200" dirty="0">
                          <a:solidFill>
                            <a:schemeClr val="tx1"/>
                          </a:solidFill>
                        </a:rPr>
                        <a:t>$36,500</a:t>
                      </a:r>
                    </a:p>
                    <a:p>
                      <a:pPr algn="r"/>
                      <a:r>
                        <a:rPr lang="en-US" sz="1200" dirty="0">
                          <a:solidFill>
                            <a:schemeClr val="tx1"/>
                          </a:solidFill>
                        </a:rPr>
                        <a:t>1,000</a:t>
                      </a:r>
                    </a:p>
                    <a:p>
                      <a:pPr algn="r"/>
                      <a:endParaRPr lang="en-US" sz="1200" dirty="0">
                        <a:solidFill>
                          <a:schemeClr val="tx1"/>
                        </a:solidFill>
                      </a:endParaRPr>
                    </a:p>
                    <a:p>
                      <a:pPr algn="r"/>
                      <a:r>
                        <a:rPr lang="en-US" sz="1200" dirty="0">
                          <a:solidFill>
                            <a:schemeClr val="tx1"/>
                          </a:solidFill>
                        </a:rPr>
                        <a:t>(24,000)</a:t>
                      </a:r>
                    </a:p>
                    <a:p>
                      <a:pPr algn="r"/>
                      <a:r>
                        <a:rPr lang="en-US" sz="1200" dirty="0">
                          <a:solidFill>
                            <a:schemeClr val="tx1"/>
                          </a:solidFill>
                        </a:rPr>
                        <a:t>(2,000)</a:t>
                      </a:r>
                    </a:p>
                    <a:p>
                      <a:pPr algn="r"/>
                      <a:r>
                        <a:rPr lang="en-US" sz="1200" dirty="0">
                          <a:solidFill>
                            <a:schemeClr val="tx1"/>
                          </a:solidFill>
                        </a:rPr>
                        <a:t>(25,000)</a:t>
                      </a:r>
                    </a:p>
                    <a:p>
                      <a:pPr algn="r"/>
                      <a:r>
                        <a:rPr lang="en-US" sz="1200" i="0" u="sng" dirty="0">
                          <a:solidFill>
                            <a:schemeClr val="tx1"/>
                          </a:solidFill>
                        </a:rPr>
                        <a:t>   (5,000)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$(18,500)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70840">
                <a:tc>
                  <a:txBody>
                    <a:bodyPr/>
                    <a:lstStyle/>
                    <a:p>
                      <a:r>
                        <a:rPr lang="en-US" sz="1200" b="1" dirty="0">
                          <a:solidFill>
                            <a:schemeClr val="tx1"/>
                          </a:solidFill>
                        </a:rPr>
                        <a:t>Cash Flows from Investing Activities</a:t>
                      </a:r>
                    </a:p>
                    <a:p>
                      <a:r>
                        <a:rPr lang="en-US" sz="1200" b="0" dirty="0">
                          <a:solidFill>
                            <a:schemeClr val="tx1"/>
                          </a:solidFill>
                        </a:rPr>
                        <a:t>Purchase </a:t>
                      </a:r>
                      <a:r>
                        <a:rPr lang="en-US" sz="1200" b="0">
                          <a:solidFill>
                            <a:schemeClr val="tx1"/>
                          </a:solidFill>
                        </a:rPr>
                        <a:t>of </a:t>
                      </a:r>
                      <a:r>
                        <a:rPr lang="en-US" sz="1200" b="0" smtClean="0">
                          <a:solidFill>
                            <a:schemeClr val="tx1"/>
                          </a:solidFill>
                        </a:rPr>
                        <a:t>office equipment</a:t>
                      </a:r>
                      <a:endParaRPr lang="en-US" sz="1200" b="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dirty="0">
                        <a:solidFill>
                          <a:schemeClr val="tx1"/>
                        </a:solidFill>
                      </a:endParaRPr>
                    </a:p>
                    <a:p>
                      <a:pPr algn="l"/>
                      <a:r>
                        <a:rPr lang="en-US" sz="1200" dirty="0">
                          <a:solidFill>
                            <a:schemeClr val="tx1"/>
                          </a:solidFill>
                        </a:rPr>
                        <a:t>  (12,000)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971274">
                <a:tc>
                  <a:txBody>
                    <a:bodyPr/>
                    <a:lstStyle/>
                    <a:p>
                      <a:r>
                        <a:rPr lang="en-US" sz="1200" b="1" dirty="0">
                          <a:solidFill>
                            <a:schemeClr val="tx1"/>
                          </a:solidFill>
                        </a:rPr>
                        <a:t>Cash</a:t>
                      </a:r>
                      <a:r>
                        <a:rPr lang="en-US" sz="1200" b="1" baseline="0" dirty="0">
                          <a:solidFill>
                            <a:schemeClr val="tx1"/>
                          </a:solidFill>
                        </a:rPr>
                        <a:t> Flows from Financing Activities</a:t>
                      </a:r>
                    </a:p>
                    <a:p>
                      <a:r>
                        <a:rPr lang="en-US" sz="1200" b="0" baseline="0" dirty="0">
                          <a:solidFill>
                            <a:schemeClr val="tx1"/>
                          </a:solidFill>
                        </a:rPr>
                        <a:t>Issue of common stock</a:t>
                      </a:r>
                    </a:p>
                    <a:p>
                      <a:r>
                        <a:rPr lang="en-US" sz="1200" b="0" baseline="0" dirty="0">
                          <a:solidFill>
                            <a:schemeClr val="tx1"/>
                          </a:solidFill>
                        </a:rPr>
                        <a:t>Increase in notes payable</a:t>
                      </a:r>
                    </a:p>
                    <a:p>
                      <a:r>
                        <a:rPr lang="en-US" sz="1200" b="0" baseline="0" dirty="0">
                          <a:solidFill>
                            <a:schemeClr val="tx1"/>
                          </a:solidFill>
                        </a:rPr>
                        <a:t>Payment of cash dividend</a:t>
                      </a:r>
                    </a:p>
                    <a:p>
                      <a:r>
                        <a:rPr lang="en-US" sz="1200" b="0" baseline="0" dirty="0">
                          <a:solidFill>
                            <a:schemeClr val="tx1"/>
                          </a:solidFill>
                        </a:rPr>
                        <a:t>Net cash flows from financing activities</a:t>
                      </a:r>
                      <a:endParaRPr lang="en-US" sz="1200" b="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p>
                      <a:pPr algn="r"/>
                      <a:r>
                        <a:rPr lang="en-US" sz="1200" dirty="0">
                          <a:solidFill>
                            <a:schemeClr val="tx1"/>
                          </a:solidFill>
                        </a:rPr>
                        <a:t>$60,000</a:t>
                      </a:r>
                    </a:p>
                    <a:p>
                      <a:pPr algn="r"/>
                      <a:r>
                        <a:rPr lang="en-US" sz="1200" dirty="0">
                          <a:solidFill>
                            <a:schemeClr val="tx1"/>
                          </a:solidFill>
                        </a:rPr>
                        <a:t>40,000</a:t>
                      </a:r>
                    </a:p>
                    <a:p>
                      <a:pPr algn="r"/>
                      <a:r>
                        <a:rPr lang="en-US" sz="1200" u="sng" dirty="0">
                          <a:solidFill>
                            <a:schemeClr val="tx1"/>
                          </a:solidFill>
                        </a:rPr>
                        <a:t>  (1,000)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endParaRPr lang="en-US" sz="1200" dirty="0">
                        <a:solidFill>
                          <a:schemeClr val="tx1"/>
                        </a:solidFill>
                      </a:endParaRPr>
                    </a:p>
                    <a:p>
                      <a:pPr algn="l"/>
                      <a:r>
                        <a:rPr lang="en-US" sz="1200" u="sng" dirty="0">
                          <a:solidFill>
                            <a:schemeClr val="tx1"/>
                          </a:solidFill>
                        </a:rPr>
                        <a:t>   99,000  </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01104">
                <a:tc>
                  <a:txBody>
                    <a:bodyPr/>
                    <a:lstStyle/>
                    <a:p>
                      <a:r>
                        <a:rPr lang="en-US" sz="1200" b="1" dirty="0">
                          <a:solidFill>
                            <a:schemeClr val="tx1"/>
                          </a:solidFill>
                        </a:rPr>
                        <a:t>Net increase in cash</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dirty="0">
                        <a:solidFill>
                          <a:schemeClr val="tx1"/>
                        </a:solidFill>
                      </a:endParaRP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r>
                        <a:rPr lang="en-US" sz="1200" u="dbl" baseline="0" dirty="0">
                          <a:solidFill>
                            <a:schemeClr val="tx1"/>
                          </a:solidFill>
                        </a:rPr>
                        <a:t>$68,500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944790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Statement of Shareholders’ Equity</a:t>
            </a:r>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LO2-6</a:t>
            </a:r>
          </a:p>
        </p:txBody>
      </p:sp>
      <p:graphicFrame>
        <p:nvGraphicFramePr>
          <p:cNvPr id="5" name="Table 4"/>
          <p:cNvGraphicFramePr>
            <a:graphicFrameLocks noGrp="1"/>
          </p:cNvGraphicFramePr>
          <p:nvPr>
            <p:extLst>
              <p:ext uri="{D42A27DB-BD31-4B8C-83A1-F6EECF244321}">
                <p14:modId xmlns:p14="http://schemas.microsoft.com/office/powerpoint/2010/main" val="3060590478"/>
              </p:ext>
            </p:extLst>
          </p:nvPr>
        </p:nvGraphicFramePr>
        <p:xfrm>
          <a:off x="1215242" y="3857971"/>
          <a:ext cx="6916919" cy="2773679"/>
        </p:xfrm>
        <a:graphic>
          <a:graphicData uri="http://schemas.openxmlformats.org/drawingml/2006/table">
            <a:tbl>
              <a:tblPr firstRow="1" bandRow="1">
                <a:tableStyleId>{5C22544A-7EE6-4342-B048-85BDC9FD1C3A}</a:tableStyleId>
              </a:tblPr>
              <a:tblGrid>
                <a:gridCol w="2576111">
                  <a:extLst>
                    <a:ext uri="{9D8B030D-6E8A-4147-A177-3AD203B41FA5}">
                      <a16:colId xmlns="" xmlns:a16="http://schemas.microsoft.com/office/drawing/2014/main" val="20000"/>
                    </a:ext>
                  </a:extLst>
                </a:gridCol>
                <a:gridCol w="1302243">
                  <a:extLst>
                    <a:ext uri="{9D8B030D-6E8A-4147-A177-3AD203B41FA5}">
                      <a16:colId xmlns="" xmlns:a16="http://schemas.microsoft.com/office/drawing/2014/main" val="20001"/>
                    </a:ext>
                  </a:extLst>
                </a:gridCol>
                <a:gridCol w="1275934">
                  <a:extLst>
                    <a:ext uri="{9D8B030D-6E8A-4147-A177-3AD203B41FA5}">
                      <a16:colId xmlns="" xmlns:a16="http://schemas.microsoft.com/office/drawing/2014/main" val="20002"/>
                    </a:ext>
                  </a:extLst>
                </a:gridCol>
                <a:gridCol w="1762631">
                  <a:extLst>
                    <a:ext uri="{9D8B030D-6E8A-4147-A177-3AD203B41FA5}">
                      <a16:colId xmlns="" xmlns:a16="http://schemas.microsoft.com/office/drawing/2014/main" val="20003"/>
                    </a:ext>
                  </a:extLst>
                </a:gridCol>
              </a:tblGrid>
              <a:tr h="370840">
                <a:tc gridSpan="4">
                  <a:txBody>
                    <a:bodyPr/>
                    <a:lstStyle/>
                    <a:p>
                      <a:pPr algn="ctr"/>
                      <a:r>
                        <a:rPr lang="en-US" sz="1400" b="1" dirty="0">
                          <a:solidFill>
                            <a:schemeClr val="tx1"/>
                          </a:solidFill>
                        </a:rPr>
                        <a:t>DRESS</a:t>
                      </a:r>
                      <a:r>
                        <a:rPr lang="en-US" sz="1400" b="1" baseline="0" dirty="0">
                          <a:solidFill>
                            <a:schemeClr val="tx1"/>
                          </a:solidFill>
                        </a:rPr>
                        <a:t> RIGHT CLOTHING CORPORATION</a:t>
                      </a:r>
                    </a:p>
                    <a:p>
                      <a:pPr algn="ctr"/>
                      <a:r>
                        <a:rPr lang="en-US" sz="1400" b="1" baseline="0" dirty="0">
                          <a:solidFill>
                            <a:schemeClr val="tx1"/>
                          </a:solidFill>
                        </a:rPr>
                        <a:t>Statement of Shareholders’ Equity</a:t>
                      </a:r>
                    </a:p>
                    <a:p>
                      <a:pPr algn="ctr"/>
                      <a:r>
                        <a:rPr lang="en-US" sz="1400" b="1" baseline="0" dirty="0">
                          <a:solidFill>
                            <a:schemeClr val="tx1"/>
                          </a:solidFill>
                        </a:rPr>
                        <a:t>For the Month of July 2018</a:t>
                      </a:r>
                      <a:endParaRPr lang="en-US" sz="1400" b="1"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dirty="0">
                        <a:solidFill>
                          <a:schemeClr val="tx1"/>
                        </a:solidFill>
                      </a:endParaRPr>
                    </a:p>
                  </a:txBody>
                  <a:tcPr/>
                </a:tc>
                <a:tc hMerge="1">
                  <a:txBody>
                    <a:bodyPr/>
                    <a:lstStyle/>
                    <a:p>
                      <a:endParaRPr lang="en-US"/>
                    </a:p>
                  </a:txBody>
                  <a:tcPr/>
                </a:tc>
                <a:extLst>
                  <a:ext uri="{0D108BD9-81ED-4DB2-BD59-A6C34878D82A}">
                    <a16:rowId xmlns="" xmlns:a16="http://schemas.microsoft.com/office/drawing/2014/main" val="10000"/>
                  </a:ext>
                </a:extLst>
              </a:tr>
              <a:tr h="1335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b="1" smtClean="0">
                          <a:solidFill>
                            <a:schemeClr val="tx1"/>
                          </a:solidFill>
                        </a:rPr>
                        <a:t> Common</a:t>
                      </a:r>
                      <a:r>
                        <a:rPr lang="en-US" sz="1400" b="1" baseline="0" smtClean="0">
                          <a:solidFill>
                            <a:schemeClr val="tx1"/>
                          </a:solidFill>
                        </a:rPr>
                        <a:t> </a:t>
                      </a:r>
                      <a:r>
                        <a:rPr lang="en-US" sz="1400" b="1" baseline="0" dirty="0">
                          <a:solidFill>
                            <a:schemeClr val="tx1"/>
                          </a:solidFill>
                        </a:rPr>
                        <a:t>Stock</a:t>
                      </a:r>
                      <a:endParaRPr lang="en-US" sz="1400" b="1" dirty="0">
                        <a:solidFill>
                          <a:schemeClr val="tx1"/>
                        </a:solidFill>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b="1" dirty="0">
                          <a:solidFill>
                            <a:schemeClr val="tx1"/>
                          </a:solidFill>
                        </a:rPr>
                        <a:t>Retained Earnings</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Total Shareholders’ Equity</a:t>
                      </a:r>
                    </a:p>
                  </a:txBody>
                  <a:tcPr anchor="b">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198904">
                <a:tc>
                  <a:txBody>
                    <a:bodyPr/>
                    <a:lstStyle/>
                    <a:p>
                      <a:r>
                        <a:rPr lang="en-US" sz="1400" b="0" dirty="0">
                          <a:solidFill>
                            <a:schemeClr val="tx1"/>
                          </a:solidFill>
                        </a:rPr>
                        <a:t>Balance at July 1, 2018</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dirty="0"/>
                        <a:t>$    </a:t>
                      </a:r>
                      <a:r>
                        <a:rPr lang="en-US" sz="1400" dirty="0" smtClean="0"/>
                        <a:t>–</a:t>
                      </a:r>
                      <a:r>
                        <a:rPr lang="en-US" sz="1400" dirty="0"/>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t>$   </a:t>
                      </a:r>
                      <a:r>
                        <a:rPr lang="en-US" sz="1400" dirty="0" smtClean="0"/>
                        <a:t> </a:t>
                      </a:r>
                      <a:r>
                        <a:rPr lang="en-US" sz="1400" dirty="0"/>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t>$  </a:t>
                      </a:r>
                      <a:r>
                        <a:rPr lang="en-US" sz="1400" dirty="0" smtClean="0"/>
                        <a:t> </a:t>
                      </a:r>
                      <a:r>
                        <a:rPr lang="en-US" sz="1400" dirty="0"/>
                        <a:t>–0–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203617">
                <a:tc>
                  <a:txBody>
                    <a:bodyPr/>
                    <a:lstStyle/>
                    <a:p>
                      <a:r>
                        <a:rPr lang="en-US" sz="1400" b="0" baseline="0" smtClean="0">
                          <a:solidFill>
                            <a:schemeClr val="tx1"/>
                          </a:solidFill>
                        </a:rPr>
                        <a:t>     Issue </a:t>
                      </a:r>
                      <a:r>
                        <a:rPr lang="en-US" sz="1400" b="0" baseline="0" dirty="0">
                          <a:solidFill>
                            <a:schemeClr val="tx1"/>
                          </a:solidFill>
                        </a:rPr>
                        <a:t>of common stock</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dirty="0">
                          <a:solidFill>
                            <a:schemeClr val="tx1"/>
                          </a:solidFill>
                        </a:rPr>
                        <a:t>60,000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u="none" dirty="0" smtClean="0">
                          <a:solidFill>
                            <a:schemeClr val="tx1"/>
                          </a:solidFill>
                        </a:rPr>
                        <a:t> 60,000 </a:t>
                      </a:r>
                      <a:endParaRPr lang="en-US" sz="1400" u="none" dirty="0">
                        <a:solidFill>
                          <a:schemeClr val="tx1"/>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74320">
                <a:tc>
                  <a:txBody>
                    <a:bodyPr/>
                    <a:lstStyle/>
                    <a:p>
                      <a:r>
                        <a:rPr lang="en-US" sz="1400" b="0" smtClean="0">
                          <a:solidFill>
                            <a:schemeClr val="tx1"/>
                          </a:solidFill>
                        </a:rPr>
                        <a:t>     Net </a:t>
                      </a:r>
                      <a:r>
                        <a:rPr lang="en-US" sz="1400" b="0" dirty="0">
                          <a:solidFill>
                            <a:schemeClr val="tx1"/>
                          </a:solidFill>
                        </a:rPr>
                        <a:t>income for July</a:t>
                      </a:r>
                      <a:r>
                        <a:rPr lang="en-US" sz="1400" b="0" baseline="0" dirty="0">
                          <a:solidFill>
                            <a:schemeClr val="tx1"/>
                          </a:solidFill>
                        </a:rPr>
                        <a:t> 2018</a:t>
                      </a:r>
                      <a:endParaRPr lang="en-US" sz="1400" b="0" dirty="0">
                        <a:solidFill>
                          <a:schemeClr val="tx1"/>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b="1" u="none" baseline="0" smtClean="0">
                          <a:solidFill>
                            <a:srgbClr val="C00000"/>
                          </a:solidFill>
                        </a:rPr>
                        <a:t>   2,917</a:t>
                      </a:r>
                      <a:endParaRPr lang="en-US" sz="1400" b="1" u="none" baseline="0" dirty="0">
                        <a:solidFill>
                          <a:srgbClr val="C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u="none" baseline="0" dirty="0" smtClean="0">
                          <a:solidFill>
                            <a:schemeClr val="tx1"/>
                          </a:solidFill>
                        </a:rPr>
                        <a:t>   2,917</a:t>
                      </a:r>
                      <a:endParaRPr lang="en-US" sz="1400" u="none" baseline="0" dirty="0">
                        <a:solidFill>
                          <a:schemeClr val="tx1"/>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01104">
                <a:tc>
                  <a:txBody>
                    <a:bodyPr/>
                    <a:lstStyle/>
                    <a:p>
                      <a:r>
                        <a:rPr lang="en-US" sz="1400" b="0" smtClean="0">
                          <a:solidFill>
                            <a:schemeClr val="tx1"/>
                          </a:solidFill>
                        </a:rPr>
                        <a:t>     Less</a:t>
                      </a:r>
                      <a:r>
                        <a:rPr lang="en-US" sz="1400" b="0" dirty="0">
                          <a:solidFill>
                            <a:schemeClr val="tx1"/>
                          </a:solidFill>
                        </a:rPr>
                        <a:t>: Dividends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dirty="0"/>
                        <a:t>______</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u="sng" baseline="0" dirty="0">
                          <a:solidFill>
                            <a:schemeClr val="tx1"/>
                          </a:solidFill>
                        </a:rPr>
                        <a:t>  (1,000)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en-US" sz="1400" u="sng" baseline="0" dirty="0">
                          <a:solidFill>
                            <a:schemeClr val="tx1"/>
                          </a:solidFill>
                        </a:rPr>
                        <a:t>  (1,000)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01104">
                <a:tc>
                  <a:txBody>
                    <a:bodyPr/>
                    <a:lstStyle/>
                    <a:p>
                      <a:r>
                        <a:rPr lang="en-US" sz="1400" b="0" dirty="0">
                          <a:solidFill>
                            <a:schemeClr val="tx1"/>
                          </a:solidFill>
                        </a:rPr>
                        <a:t>Balance at July 31, 2018</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1400" u="dbl" baseline="0" dirty="0"/>
                        <a:t>$60,000</a:t>
                      </a: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1400" u="dbl" baseline="0" dirty="0">
                          <a:solidFill>
                            <a:schemeClr val="tx1"/>
                          </a:solidFill>
                        </a:rPr>
                        <a:t>$1,917</a:t>
                      </a: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r>
                        <a:rPr lang="en-US" sz="1400" u="dbl" baseline="0" dirty="0">
                          <a:solidFill>
                            <a:schemeClr val="tx1"/>
                          </a:solidFill>
                        </a:rPr>
                        <a:t>$61,917</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bl>
          </a:graphicData>
        </a:graphic>
      </p:graphicFrame>
      <p:sp>
        <p:nvSpPr>
          <p:cNvPr id="2" name="Content Placeholder 1"/>
          <p:cNvSpPr>
            <a:spLocks noGrp="1"/>
          </p:cNvSpPr>
          <p:nvPr>
            <p:ph idx="1"/>
          </p:nvPr>
        </p:nvSpPr>
        <p:spPr>
          <a:xfrm>
            <a:off x="628650" y="1496636"/>
            <a:ext cx="7886700" cy="2490265"/>
          </a:xfrm>
        </p:spPr>
        <p:txBody>
          <a:bodyPr numCol="1"/>
          <a:lstStyle/>
          <a:p>
            <a:r>
              <a:rPr lang="en-US" sz="2600" dirty="0" smtClean="0"/>
              <a:t>Discloses </a:t>
            </a:r>
            <a:r>
              <a:rPr lang="en-US" sz="2600" dirty="0"/>
              <a:t>the sources of the changes in the various permanent shareholders’ equity accounts from:</a:t>
            </a:r>
          </a:p>
          <a:p>
            <a:pPr lvl="1">
              <a:buFont typeface="Calibri"/>
              <a:buChar char="–"/>
            </a:pPr>
            <a:r>
              <a:rPr lang="en-US" sz="2300" dirty="0" smtClean="0"/>
              <a:t>Investments </a:t>
            </a:r>
            <a:r>
              <a:rPr lang="en-US" sz="2300" dirty="0"/>
              <a:t>by </a:t>
            </a:r>
            <a:r>
              <a:rPr lang="en-US" sz="2300" dirty="0" smtClean="0"/>
              <a:t>owners   </a:t>
            </a:r>
          </a:p>
          <a:p>
            <a:pPr lvl="1">
              <a:buFont typeface="Calibri"/>
              <a:buChar char="–"/>
            </a:pPr>
            <a:r>
              <a:rPr lang="en-US" sz="2300" dirty="0" smtClean="0"/>
              <a:t>Distributions </a:t>
            </a:r>
            <a:r>
              <a:rPr lang="en-US" sz="2300" dirty="0"/>
              <a:t>to owners</a:t>
            </a:r>
          </a:p>
          <a:p>
            <a:pPr lvl="1">
              <a:buFont typeface="Calibri"/>
              <a:buChar char="–"/>
            </a:pPr>
            <a:r>
              <a:rPr lang="en-US" sz="2300" dirty="0" smtClean="0"/>
              <a:t>Net income                       </a:t>
            </a:r>
            <a:endParaRPr lang="en-US" sz="2300" dirty="0"/>
          </a:p>
          <a:p>
            <a:pPr lvl="1">
              <a:buFont typeface="Calibri"/>
              <a:buChar char="–"/>
            </a:pPr>
            <a:r>
              <a:rPr lang="en-US" sz="2300" dirty="0" smtClean="0"/>
              <a:t>Other </a:t>
            </a:r>
            <a:r>
              <a:rPr lang="en-US" sz="2300" dirty="0"/>
              <a:t>comprehensive income</a:t>
            </a:r>
          </a:p>
        </p:txBody>
      </p:sp>
    </p:spTree>
    <p:extLst>
      <p:ext uri="{BB962C8B-B14F-4D97-AF65-F5344CB8AC3E}">
        <p14:creationId xmlns:p14="http://schemas.microsoft.com/office/powerpoint/2010/main" val="4114527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1092926"/>
          </a:xfrm>
        </p:spPr>
        <p:txBody>
          <a:bodyPr/>
          <a:lstStyle/>
          <a:p>
            <a:pPr algn="ctr"/>
            <a:r>
              <a:rPr lang="en-US" dirty="0" smtClean="0"/>
              <a:t>Step 9: Closing </a:t>
            </a:r>
            <a:r>
              <a:rPr lang="en-US" dirty="0"/>
              <a:t>Process</a:t>
            </a:r>
          </a:p>
        </p:txBody>
      </p:sp>
      <p:sp>
        <p:nvSpPr>
          <p:cNvPr id="5"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LO2-7</a:t>
            </a:r>
            <a:endParaRPr lang="en-IN" dirty="0"/>
          </a:p>
        </p:txBody>
      </p:sp>
      <p:sp>
        <p:nvSpPr>
          <p:cNvPr id="15" name="TextBox 14"/>
          <p:cNvSpPr txBox="1"/>
          <p:nvPr/>
        </p:nvSpPr>
        <p:spPr>
          <a:xfrm>
            <a:off x="3017520" y="868680"/>
            <a:ext cx="3383279" cy="523220"/>
          </a:xfrm>
          <a:prstGeom prst="rect">
            <a:avLst/>
          </a:prstGeom>
          <a:noFill/>
        </p:spPr>
        <p:txBody>
          <a:bodyPr wrap="square" rtlCol="0">
            <a:spAutoFit/>
          </a:bodyPr>
          <a:lstStyle/>
          <a:p>
            <a:r>
              <a:rPr lang="en-US" sz="2800" dirty="0" smtClean="0">
                <a:latin typeface="+mn-lt"/>
              </a:rPr>
              <a:t>Serves a </a:t>
            </a:r>
            <a:r>
              <a:rPr lang="en-US" sz="2800" b="1" i="1" dirty="0" smtClean="0">
                <a:solidFill>
                  <a:srgbClr val="C00000"/>
                </a:solidFill>
                <a:latin typeface="+mn-lt"/>
              </a:rPr>
              <a:t>dual purpose</a:t>
            </a:r>
            <a:endParaRPr lang="en-US" sz="2800" b="1" i="1" dirty="0">
              <a:solidFill>
                <a:srgbClr val="C00000"/>
              </a:solidFill>
              <a:latin typeface="+mn-lt"/>
            </a:endParaRPr>
          </a:p>
        </p:txBody>
      </p:sp>
      <p:sp>
        <p:nvSpPr>
          <p:cNvPr id="18" name="Flowchart: Process 17"/>
          <p:cNvSpPr/>
          <p:nvPr/>
        </p:nvSpPr>
        <p:spPr>
          <a:xfrm>
            <a:off x="620151" y="3186602"/>
            <a:ext cx="4089008" cy="2048256"/>
          </a:xfrm>
          <a:prstGeom prst="flowChartProcess">
            <a:avLst/>
          </a:prstGeom>
          <a:solidFill>
            <a:srgbClr val="CCCCFF"/>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92429" rIns="316254" bIns="19243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To measure activity in the upcoming accounting period</a:t>
            </a:r>
            <a:endParaRPr lang="en-US" sz="2400" kern="1200" dirty="0"/>
          </a:p>
          <a:p>
            <a:pPr marL="228600" lvl="1" indent="-228600" algn="l" defTabSz="1066800">
              <a:lnSpc>
                <a:spcPct val="90000"/>
              </a:lnSpc>
              <a:spcBef>
                <a:spcPct val="0"/>
              </a:spcBef>
              <a:spcAft>
                <a:spcPct val="15000"/>
              </a:spcAft>
              <a:buChar char="••"/>
            </a:pPr>
            <a:r>
              <a:rPr lang="en-US" sz="2400" kern="1200" dirty="0" smtClean="0"/>
              <a:t>Revenues and expenses are closed to income summary</a:t>
            </a:r>
            <a:endParaRPr lang="en-US" sz="2400" kern="1200" dirty="0"/>
          </a:p>
        </p:txBody>
      </p:sp>
      <p:sp>
        <p:nvSpPr>
          <p:cNvPr id="16" name="Freeform 15"/>
          <p:cNvSpPr/>
          <p:nvPr/>
        </p:nvSpPr>
        <p:spPr>
          <a:xfrm>
            <a:off x="626533" y="1467403"/>
            <a:ext cx="4080934" cy="1733354"/>
          </a:xfrm>
          <a:custGeom>
            <a:avLst/>
            <a:gdLst>
              <a:gd name="connsiteX0" fmla="*/ 0 w 2869809"/>
              <a:gd name="connsiteY0" fmla="*/ 292790 h 1756703"/>
              <a:gd name="connsiteX1" fmla="*/ 292790 w 2869809"/>
              <a:gd name="connsiteY1" fmla="*/ 0 h 1756703"/>
              <a:gd name="connsiteX2" fmla="*/ 2577019 w 2869809"/>
              <a:gd name="connsiteY2" fmla="*/ 0 h 1756703"/>
              <a:gd name="connsiteX3" fmla="*/ 2869809 w 2869809"/>
              <a:gd name="connsiteY3" fmla="*/ 292790 h 1756703"/>
              <a:gd name="connsiteX4" fmla="*/ 2869809 w 2869809"/>
              <a:gd name="connsiteY4" fmla="*/ 1463913 h 1756703"/>
              <a:gd name="connsiteX5" fmla="*/ 2577019 w 2869809"/>
              <a:gd name="connsiteY5" fmla="*/ 1756703 h 1756703"/>
              <a:gd name="connsiteX6" fmla="*/ 292790 w 2869809"/>
              <a:gd name="connsiteY6" fmla="*/ 1756703 h 1756703"/>
              <a:gd name="connsiteX7" fmla="*/ 0 w 2869809"/>
              <a:gd name="connsiteY7" fmla="*/ 1463913 h 1756703"/>
              <a:gd name="connsiteX8" fmla="*/ 0 w 2869809"/>
              <a:gd name="connsiteY8" fmla="*/ 292790 h 175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9809" h="1756703">
                <a:moveTo>
                  <a:pt x="0" y="292790"/>
                </a:moveTo>
                <a:cubicBezTo>
                  <a:pt x="0" y="131087"/>
                  <a:pt x="131087" y="0"/>
                  <a:pt x="292790" y="0"/>
                </a:cubicBezTo>
                <a:lnTo>
                  <a:pt x="2577019" y="0"/>
                </a:lnTo>
                <a:cubicBezTo>
                  <a:pt x="2738722" y="0"/>
                  <a:pt x="2869809" y="131087"/>
                  <a:pt x="2869809" y="292790"/>
                </a:cubicBezTo>
                <a:lnTo>
                  <a:pt x="2869809" y="1463913"/>
                </a:lnTo>
                <a:cubicBezTo>
                  <a:pt x="2869809" y="1625616"/>
                  <a:pt x="2738722" y="1756703"/>
                  <a:pt x="2577019" y="1756703"/>
                </a:cubicBezTo>
                <a:lnTo>
                  <a:pt x="292790" y="1756703"/>
                </a:lnTo>
                <a:cubicBezTo>
                  <a:pt x="131087" y="1756703"/>
                  <a:pt x="0" y="1625616"/>
                  <a:pt x="0" y="1463913"/>
                </a:cubicBezTo>
                <a:lnTo>
                  <a:pt x="0" y="292790"/>
                </a:lnTo>
                <a:close/>
              </a:path>
            </a:pathLst>
          </a:custGeom>
          <a:solidFill>
            <a:srgbClr val="99C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815" tIns="135285" rIns="184815" bIns="135285" numCol="1" spcCol="1270" anchor="ctr" anchorCtr="0">
            <a:noAutofit/>
          </a:bodyPr>
          <a:lstStyle/>
          <a:p>
            <a:pPr lvl="0" algn="ctr" defTabSz="1155700">
              <a:lnSpc>
                <a:spcPct val="90000"/>
              </a:lnSpc>
              <a:spcBef>
                <a:spcPct val="0"/>
              </a:spcBef>
              <a:spcAft>
                <a:spcPct val="35000"/>
              </a:spcAft>
            </a:pPr>
            <a:r>
              <a:rPr lang="en-IN" sz="2600" b="1" kern="1200" dirty="0" smtClean="0">
                <a:solidFill>
                  <a:schemeClr val="tx1"/>
                </a:solidFill>
              </a:rPr>
              <a:t>(1) Temporary accounts are reduced to zero balances</a:t>
            </a:r>
            <a:endParaRPr lang="en-US" sz="2600" b="1" kern="1200" dirty="0">
              <a:solidFill>
                <a:schemeClr val="tx1"/>
              </a:solidFill>
            </a:endParaRPr>
          </a:p>
        </p:txBody>
      </p:sp>
      <p:sp>
        <p:nvSpPr>
          <p:cNvPr id="19" name="Flowchart: Process 18"/>
          <p:cNvSpPr/>
          <p:nvPr/>
        </p:nvSpPr>
        <p:spPr>
          <a:xfrm>
            <a:off x="4962726" y="3200757"/>
            <a:ext cx="4087368" cy="2034102"/>
          </a:xfrm>
          <a:prstGeom prst="flowChartProcess">
            <a:avLst/>
          </a:prstGeom>
          <a:solidFill>
            <a:srgbClr val="CCCCFF"/>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92429" rIns="316254" bIns="19243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t>To reflect the changes that have occurred</a:t>
            </a:r>
            <a:endParaRPr lang="en-US" sz="2400" kern="1200" dirty="0"/>
          </a:p>
          <a:p>
            <a:pPr marL="228600" lvl="1" indent="-228600" algn="l" defTabSz="1066800">
              <a:lnSpc>
                <a:spcPct val="90000"/>
              </a:lnSpc>
              <a:spcBef>
                <a:spcPct val="0"/>
              </a:spcBef>
              <a:spcAft>
                <a:spcPct val="15000"/>
              </a:spcAft>
              <a:buChar char="••"/>
            </a:pPr>
            <a:r>
              <a:rPr lang="en-US" sz="2400" kern="1200" dirty="0" smtClean="0"/>
              <a:t>Income summary is closed to retained earnings</a:t>
            </a:r>
            <a:endParaRPr lang="en-US" sz="2400" kern="1200" dirty="0"/>
          </a:p>
        </p:txBody>
      </p:sp>
      <p:sp>
        <p:nvSpPr>
          <p:cNvPr id="17" name="Freeform 16"/>
          <p:cNvSpPr/>
          <p:nvPr/>
        </p:nvSpPr>
        <p:spPr>
          <a:xfrm>
            <a:off x="4961468" y="1467403"/>
            <a:ext cx="4064000" cy="1773863"/>
          </a:xfrm>
          <a:custGeom>
            <a:avLst/>
            <a:gdLst>
              <a:gd name="connsiteX0" fmla="*/ 0 w 2869809"/>
              <a:gd name="connsiteY0" fmla="*/ 292790 h 1756703"/>
              <a:gd name="connsiteX1" fmla="*/ 292790 w 2869809"/>
              <a:gd name="connsiteY1" fmla="*/ 0 h 1756703"/>
              <a:gd name="connsiteX2" fmla="*/ 2577019 w 2869809"/>
              <a:gd name="connsiteY2" fmla="*/ 0 h 1756703"/>
              <a:gd name="connsiteX3" fmla="*/ 2869809 w 2869809"/>
              <a:gd name="connsiteY3" fmla="*/ 292790 h 1756703"/>
              <a:gd name="connsiteX4" fmla="*/ 2869809 w 2869809"/>
              <a:gd name="connsiteY4" fmla="*/ 1463913 h 1756703"/>
              <a:gd name="connsiteX5" fmla="*/ 2577019 w 2869809"/>
              <a:gd name="connsiteY5" fmla="*/ 1756703 h 1756703"/>
              <a:gd name="connsiteX6" fmla="*/ 292790 w 2869809"/>
              <a:gd name="connsiteY6" fmla="*/ 1756703 h 1756703"/>
              <a:gd name="connsiteX7" fmla="*/ 0 w 2869809"/>
              <a:gd name="connsiteY7" fmla="*/ 1463913 h 1756703"/>
              <a:gd name="connsiteX8" fmla="*/ 0 w 2869809"/>
              <a:gd name="connsiteY8" fmla="*/ 292790 h 175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9809" h="1756703">
                <a:moveTo>
                  <a:pt x="0" y="292790"/>
                </a:moveTo>
                <a:cubicBezTo>
                  <a:pt x="0" y="131087"/>
                  <a:pt x="131087" y="0"/>
                  <a:pt x="292790" y="0"/>
                </a:cubicBezTo>
                <a:lnTo>
                  <a:pt x="2577019" y="0"/>
                </a:lnTo>
                <a:cubicBezTo>
                  <a:pt x="2738722" y="0"/>
                  <a:pt x="2869809" y="131087"/>
                  <a:pt x="2869809" y="292790"/>
                </a:cubicBezTo>
                <a:lnTo>
                  <a:pt x="2869809" y="1463913"/>
                </a:lnTo>
                <a:cubicBezTo>
                  <a:pt x="2869809" y="1625616"/>
                  <a:pt x="2738722" y="1756703"/>
                  <a:pt x="2577019" y="1756703"/>
                </a:cubicBezTo>
                <a:lnTo>
                  <a:pt x="292790" y="1756703"/>
                </a:lnTo>
                <a:cubicBezTo>
                  <a:pt x="131087" y="1756703"/>
                  <a:pt x="0" y="1625616"/>
                  <a:pt x="0" y="1463913"/>
                </a:cubicBezTo>
                <a:lnTo>
                  <a:pt x="0" y="292790"/>
                </a:lnTo>
                <a:close/>
              </a:path>
            </a:pathLst>
          </a:custGeom>
          <a:solidFill>
            <a:srgbClr val="99C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4815" tIns="135285" rIns="184815" bIns="135285" numCol="1" spcCol="1270" anchor="ctr" anchorCtr="0">
            <a:noAutofit/>
          </a:bodyPr>
          <a:lstStyle/>
          <a:p>
            <a:pPr lvl="0" algn="ctr" defTabSz="1155700">
              <a:lnSpc>
                <a:spcPct val="90000"/>
              </a:lnSpc>
              <a:spcBef>
                <a:spcPct val="0"/>
              </a:spcBef>
              <a:spcAft>
                <a:spcPct val="35000"/>
              </a:spcAft>
            </a:pPr>
            <a:r>
              <a:rPr lang="en-IN" sz="2600" b="1" kern="1200" dirty="0" smtClean="0">
                <a:solidFill>
                  <a:schemeClr val="tx1"/>
                </a:solidFill>
              </a:rPr>
              <a:t>(2) Temporary account balances are closed (transferred) to </a:t>
            </a:r>
            <a:r>
              <a:rPr lang="en-US" sz="2600" b="1" kern="1200" dirty="0" smtClean="0">
                <a:solidFill>
                  <a:schemeClr val="tx1"/>
                </a:solidFill>
              </a:rPr>
              <a:t>retained earnings</a:t>
            </a:r>
            <a:endParaRPr lang="en-US" sz="2600" b="1" kern="1200" dirty="0">
              <a:solidFill>
                <a:schemeClr val="tx1"/>
              </a:solidFill>
            </a:endParaRPr>
          </a:p>
        </p:txBody>
      </p:sp>
      <p:sp>
        <p:nvSpPr>
          <p:cNvPr id="20" name="TextBox 19"/>
          <p:cNvSpPr txBox="1"/>
          <p:nvPr/>
        </p:nvSpPr>
        <p:spPr>
          <a:xfrm>
            <a:off x="802346" y="5243182"/>
            <a:ext cx="8341654" cy="1754327"/>
          </a:xfrm>
          <a:prstGeom prst="rect">
            <a:avLst/>
          </a:prstGeom>
          <a:noFill/>
        </p:spPr>
        <p:txBody>
          <a:bodyPr wrap="square" rtlCol="0">
            <a:spAutoFit/>
          </a:bodyPr>
          <a:lstStyle/>
          <a:p>
            <a:r>
              <a:rPr lang="en-US" sz="2800" b="1" dirty="0">
                <a:solidFill>
                  <a:srgbClr val="C00000"/>
                </a:solidFill>
                <a:latin typeface="+mn-lt"/>
              </a:rPr>
              <a:t>Income summary: </a:t>
            </a:r>
          </a:p>
          <a:p>
            <a:r>
              <a:rPr lang="en-US" sz="2600" dirty="0" smtClean="0">
                <a:latin typeface="+mn-lt"/>
              </a:rPr>
              <a:t>A bookkeeping </a:t>
            </a:r>
            <a:r>
              <a:rPr lang="en-US" sz="2600" dirty="0">
                <a:latin typeface="+mn-lt"/>
              </a:rPr>
              <a:t>convenience that provides a check that all temporary accounts have been properly closed</a:t>
            </a:r>
            <a:endParaRPr lang="en-US" sz="2600" b="1" dirty="0">
              <a:solidFill>
                <a:srgbClr val="00B0F0"/>
              </a:solidFill>
              <a:latin typeface="+mn-lt"/>
            </a:endParaRPr>
          </a:p>
          <a:p>
            <a:endParaRPr lang="en-US" sz="2800" dirty="0">
              <a:latin typeface="+mn-lt"/>
            </a:endParaRPr>
          </a:p>
        </p:txBody>
      </p:sp>
    </p:spTree>
    <p:extLst>
      <p:ext uri="{BB962C8B-B14F-4D97-AF65-F5344CB8AC3E}">
        <p14:creationId xmlns:p14="http://schemas.microsoft.com/office/powerpoint/2010/main" val="3277636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animBg="1"/>
      <p:bldP spid="16" grpId="0" animBg="1"/>
      <p:bldP spid="19" grpId="0" animBg="1"/>
      <p:bldP spid="17" grpId="0" animBg="1"/>
      <p:bldP spid="2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800" dirty="0"/>
              <a:t>Assume that the fiscal </a:t>
            </a:r>
            <a:r>
              <a:rPr lang="en-US" sz="2800" dirty="0" smtClean="0"/>
              <a:t>year-end </a:t>
            </a:r>
            <a:r>
              <a:rPr lang="en-US" sz="2800" dirty="0"/>
              <a:t>for Dress Right is July 31</a:t>
            </a:r>
          </a:p>
          <a:p>
            <a:pPr lvl="1">
              <a:buFont typeface="Calibri"/>
              <a:buChar char="–"/>
            </a:pPr>
            <a:r>
              <a:rPr lang="en-US" sz="2800" dirty="0"/>
              <a:t>Using the adjusted trial </a:t>
            </a:r>
            <a:r>
              <a:rPr lang="en-US" sz="2800" dirty="0" smtClean="0"/>
              <a:t>balance, </a:t>
            </a:r>
            <a:r>
              <a:rPr lang="en-US" sz="2800" dirty="0"/>
              <a:t>we prepare the following entry to close revenues to income </a:t>
            </a:r>
            <a:r>
              <a:rPr lang="en-US" sz="2800" dirty="0" smtClean="0"/>
              <a:t>summary</a:t>
            </a:r>
            <a:endParaRPr lang="en-US" sz="2800" dirty="0"/>
          </a:p>
        </p:txBody>
      </p:sp>
      <p:sp>
        <p:nvSpPr>
          <p:cNvPr id="2" name="Title 1"/>
          <p:cNvSpPr>
            <a:spLocks noGrp="1"/>
          </p:cNvSpPr>
          <p:nvPr>
            <p:ph type="title"/>
          </p:nvPr>
        </p:nvSpPr>
        <p:spPr/>
        <p:txBody>
          <a:bodyPr>
            <a:normAutofit/>
          </a:bodyPr>
          <a:lstStyle/>
          <a:p>
            <a:r>
              <a:rPr lang="en-US" dirty="0"/>
              <a:t>Closing Revenue Accounts to Income Summary</a:t>
            </a:r>
          </a:p>
        </p:txBody>
      </p:sp>
      <p:sp>
        <p:nvSpPr>
          <p:cNvPr id="22" name="Title 2"/>
          <p:cNvSpPr txBox="1">
            <a:spLocks/>
          </p:cNvSpPr>
          <p:nvPr/>
        </p:nvSpPr>
        <p:spPr bwMode="auto">
          <a:xfrm>
            <a:off x="8389938" y="119063"/>
            <a:ext cx="738187" cy="363537"/>
          </a:xfrm>
          <a:prstGeom prst="rect">
            <a:avLst/>
          </a:prstGeom>
          <a:solidFill>
            <a:schemeClr val="bg1"/>
          </a:solid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grpSp>
        <p:nvGrpSpPr>
          <p:cNvPr id="6" name="Group 5"/>
          <p:cNvGrpSpPr/>
          <p:nvPr/>
        </p:nvGrpSpPr>
        <p:grpSpPr>
          <a:xfrm>
            <a:off x="815864" y="4151221"/>
            <a:ext cx="7943167" cy="1738237"/>
            <a:chOff x="876300" y="3557663"/>
            <a:chExt cx="7943167" cy="1738237"/>
          </a:xfrm>
        </p:grpSpPr>
        <p:sp>
          <p:nvSpPr>
            <p:cNvPr id="23" name="Rectangle 22"/>
            <p:cNvSpPr/>
            <p:nvPr/>
          </p:nvSpPr>
          <p:spPr>
            <a:xfrm>
              <a:off x="876301" y="3557663"/>
              <a:ext cx="7921625" cy="1738237"/>
            </a:xfrm>
            <a:prstGeom prst="rect">
              <a:avLst/>
            </a:prstGeom>
            <a:solidFill>
              <a:srgbClr val="FFFAB0"/>
            </a:solidFill>
            <a:ln w="28575">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IN" dirty="0"/>
            </a:p>
          </p:txBody>
        </p:sp>
        <p:sp>
          <p:nvSpPr>
            <p:cNvPr id="24" name="TextBox 23"/>
            <p:cNvSpPr txBox="1">
              <a:spLocks noChangeArrowheads="1"/>
            </p:cNvSpPr>
            <p:nvPr/>
          </p:nvSpPr>
          <p:spPr bwMode="auto">
            <a:xfrm>
              <a:off x="876300" y="3568775"/>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25" name="TextBox 24"/>
            <p:cNvSpPr txBox="1">
              <a:spLocks noChangeArrowheads="1"/>
            </p:cNvSpPr>
            <p:nvPr/>
          </p:nvSpPr>
          <p:spPr bwMode="auto">
            <a:xfrm>
              <a:off x="7530417" y="356242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6" name="TextBox 25"/>
            <p:cNvSpPr txBox="1">
              <a:spLocks noChangeArrowheads="1"/>
            </p:cNvSpPr>
            <p:nvPr/>
          </p:nvSpPr>
          <p:spPr bwMode="auto">
            <a:xfrm>
              <a:off x="6173104" y="356242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7" name="Straight Connector 26"/>
            <p:cNvCxnSpPr/>
            <p:nvPr/>
          </p:nvCxnSpPr>
          <p:spPr>
            <a:xfrm>
              <a:off x="1056192" y="4045023"/>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896940" y="4074650"/>
              <a:ext cx="5153025" cy="404812"/>
            </a:xfrm>
            <a:prstGeom prst="rect">
              <a:avLst/>
            </a:prstGeom>
            <a:noFill/>
            <a:ln w="9525">
              <a:noFill/>
              <a:miter lim="800000"/>
              <a:headEnd/>
              <a:tailEnd/>
            </a:ln>
          </p:spPr>
          <p:txBody>
            <a:bodyPr/>
            <a:lstStyle/>
            <a:p>
              <a:r>
                <a:rPr lang="en-IN" sz="2600" dirty="0">
                  <a:latin typeface="Calibri" pitchFamily="34" charset="0"/>
                </a:rPr>
                <a:t>Sales revenue</a:t>
              </a:r>
            </a:p>
          </p:txBody>
        </p:sp>
        <p:sp>
          <p:nvSpPr>
            <p:cNvPr id="29" name="TextBox 28"/>
            <p:cNvSpPr txBox="1">
              <a:spLocks noChangeArrowheads="1"/>
            </p:cNvSpPr>
            <p:nvPr/>
          </p:nvSpPr>
          <p:spPr bwMode="auto">
            <a:xfrm>
              <a:off x="5954715" y="4074650"/>
              <a:ext cx="1563687" cy="404812"/>
            </a:xfrm>
            <a:prstGeom prst="rect">
              <a:avLst/>
            </a:prstGeom>
            <a:noFill/>
            <a:ln w="9525">
              <a:noFill/>
              <a:miter lim="800000"/>
              <a:headEnd/>
              <a:tailEnd/>
            </a:ln>
          </p:spPr>
          <p:txBody>
            <a:bodyPr/>
            <a:lstStyle/>
            <a:p>
              <a:pPr algn="r"/>
              <a:r>
                <a:rPr lang="en-IN" sz="2600" dirty="0">
                  <a:latin typeface="Calibri" pitchFamily="34" charset="0"/>
                </a:rPr>
                <a:t>38,500</a:t>
              </a:r>
            </a:p>
          </p:txBody>
        </p:sp>
        <p:sp>
          <p:nvSpPr>
            <p:cNvPr id="30" name="TextBox 29"/>
            <p:cNvSpPr txBox="1">
              <a:spLocks noChangeArrowheads="1"/>
            </p:cNvSpPr>
            <p:nvPr/>
          </p:nvSpPr>
          <p:spPr bwMode="auto">
            <a:xfrm>
              <a:off x="7223875" y="4815552"/>
              <a:ext cx="1563687" cy="404813"/>
            </a:xfrm>
            <a:prstGeom prst="rect">
              <a:avLst/>
            </a:prstGeom>
            <a:noFill/>
            <a:ln w="9525">
              <a:noFill/>
              <a:miter lim="800000"/>
              <a:headEnd/>
              <a:tailEnd/>
            </a:ln>
          </p:spPr>
          <p:txBody>
            <a:bodyPr/>
            <a:lstStyle/>
            <a:p>
              <a:pPr algn="r"/>
              <a:r>
                <a:rPr lang="en-IN" sz="2600" b="1" dirty="0">
                  <a:solidFill>
                    <a:srgbClr val="C00000"/>
                  </a:solidFill>
                  <a:latin typeface="+mn-lt"/>
                  <a:cs typeface="+mn-cs"/>
                </a:rPr>
                <a:t>38,750</a:t>
              </a:r>
            </a:p>
          </p:txBody>
        </p:sp>
        <p:sp>
          <p:nvSpPr>
            <p:cNvPr id="31" name="TextBox 30"/>
            <p:cNvSpPr txBox="1">
              <a:spLocks noChangeArrowheads="1"/>
            </p:cNvSpPr>
            <p:nvPr/>
          </p:nvSpPr>
          <p:spPr bwMode="auto">
            <a:xfrm>
              <a:off x="894593" y="4466202"/>
              <a:ext cx="5153025" cy="404812"/>
            </a:xfrm>
            <a:prstGeom prst="rect">
              <a:avLst/>
            </a:prstGeom>
            <a:noFill/>
            <a:ln w="9525">
              <a:noFill/>
              <a:miter lim="800000"/>
              <a:headEnd/>
              <a:tailEnd/>
            </a:ln>
          </p:spPr>
          <p:txBody>
            <a:bodyPr/>
            <a:lstStyle/>
            <a:p>
              <a:r>
                <a:rPr lang="en-IN" sz="2600" dirty="0">
                  <a:latin typeface="Calibri" pitchFamily="34" charset="0"/>
                </a:rPr>
                <a:t>Rent revenue</a:t>
              </a:r>
            </a:p>
          </p:txBody>
        </p:sp>
        <p:sp>
          <p:nvSpPr>
            <p:cNvPr id="32" name="TextBox 31"/>
            <p:cNvSpPr txBox="1">
              <a:spLocks noChangeArrowheads="1"/>
            </p:cNvSpPr>
            <p:nvPr/>
          </p:nvSpPr>
          <p:spPr bwMode="auto">
            <a:xfrm>
              <a:off x="892245" y="4815552"/>
              <a:ext cx="5153025" cy="404812"/>
            </a:xfrm>
            <a:prstGeom prst="rect">
              <a:avLst/>
            </a:prstGeom>
            <a:noFill/>
            <a:ln w="9525">
              <a:noFill/>
              <a:miter lim="800000"/>
              <a:headEnd/>
              <a:tailEnd/>
            </a:ln>
          </p:spPr>
          <p:txBody>
            <a:bodyPr/>
            <a:lstStyle/>
            <a:p>
              <a:pPr lvl="1"/>
              <a:r>
                <a:rPr lang="en-IN" sz="2600" dirty="0">
                  <a:latin typeface="Calibri" pitchFamily="34" charset="0"/>
                </a:rPr>
                <a:t>Income summary</a:t>
              </a:r>
            </a:p>
          </p:txBody>
        </p:sp>
        <p:sp>
          <p:nvSpPr>
            <p:cNvPr id="33" name="TextBox 32"/>
            <p:cNvSpPr txBox="1">
              <a:spLocks noChangeArrowheads="1"/>
            </p:cNvSpPr>
            <p:nvPr/>
          </p:nvSpPr>
          <p:spPr bwMode="auto">
            <a:xfrm>
              <a:off x="5952367" y="4452131"/>
              <a:ext cx="1563687" cy="404812"/>
            </a:xfrm>
            <a:prstGeom prst="rect">
              <a:avLst/>
            </a:prstGeom>
            <a:noFill/>
            <a:ln w="9525">
              <a:noFill/>
              <a:miter lim="800000"/>
              <a:headEnd/>
              <a:tailEnd/>
            </a:ln>
          </p:spPr>
          <p:txBody>
            <a:bodyPr/>
            <a:lstStyle/>
            <a:p>
              <a:pPr algn="r"/>
              <a:r>
                <a:rPr lang="en-IN" sz="2600" dirty="0">
                  <a:latin typeface="Calibri" pitchFamily="34" charset="0"/>
                </a:rPr>
                <a:t>250</a:t>
              </a:r>
            </a:p>
          </p:txBody>
        </p:sp>
      </p:grpSp>
    </p:spTree>
    <p:extLst>
      <p:ext uri="{BB962C8B-B14F-4D97-AF65-F5344CB8AC3E}">
        <p14:creationId xmlns:p14="http://schemas.microsoft.com/office/powerpoint/2010/main" val="2373817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z="2800" dirty="0"/>
              <a:t>The second closing entry transfers the expense account balances to income </a:t>
            </a:r>
            <a:r>
              <a:rPr lang="en-US" sz="2800" dirty="0" smtClean="0"/>
              <a:t>summary</a:t>
            </a:r>
            <a:endParaRPr lang="en-US" sz="2800" dirty="0"/>
          </a:p>
        </p:txBody>
      </p:sp>
      <p:sp>
        <p:nvSpPr>
          <p:cNvPr id="2" name="Title 1"/>
          <p:cNvSpPr>
            <a:spLocks noGrp="1"/>
          </p:cNvSpPr>
          <p:nvPr>
            <p:ph type="title"/>
          </p:nvPr>
        </p:nvSpPr>
        <p:spPr/>
        <p:txBody>
          <a:bodyPr>
            <a:normAutofit/>
          </a:bodyPr>
          <a:lstStyle/>
          <a:p>
            <a:r>
              <a:rPr lang="en-US" dirty="0"/>
              <a:t>Closing Expense Accounts to Income Summary</a:t>
            </a:r>
          </a:p>
        </p:txBody>
      </p:sp>
      <p:sp>
        <p:nvSpPr>
          <p:cNvPr id="36" name="Title 2"/>
          <p:cNvSpPr txBox="1">
            <a:spLocks/>
          </p:cNvSpPr>
          <p:nvPr/>
        </p:nvSpPr>
        <p:spPr bwMode="auto">
          <a:xfrm>
            <a:off x="8389938" y="119063"/>
            <a:ext cx="738187" cy="363537"/>
          </a:xfrm>
          <a:prstGeom prst="rect">
            <a:avLst/>
          </a:prstGeom>
          <a:solidFill>
            <a:schemeClr val="bg1"/>
          </a:solid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grpSp>
        <p:nvGrpSpPr>
          <p:cNvPr id="7" name="Group 6"/>
          <p:cNvGrpSpPr/>
          <p:nvPr/>
        </p:nvGrpSpPr>
        <p:grpSpPr>
          <a:xfrm>
            <a:off x="878489" y="2871729"/>
            <a:ext cx="7943166" cy="3200400"/>
            <a:chOff x="876301" y="3557662"/>
            <a:chExt cx="7943166" cy="3200400"/>
          </a:xfrm>
        </p:grpSpPr>
        <p:sp>
          <p:nvSpPr>
            <p:cNvPr id="30" name="Rectangle 29"/>
            <p:cNvSpPr/>
            <p:nvPr/>
          </p:nvSpPr>
          <p:spPr>
            <a:xfrm>
              <a:off x="876301" y="3557662"/>
              <a:ext cx="7921625" cy="320040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7" name="TextBox 36"/>
            <p:cNvSpPr txBox="1">
              <a:spLocks noChangeArrowheads="1"/>
            </p:cNvSpPr>
            <p:nvPr/>
          </p:nvSpPr>
          <p:spPr bwMode="auto">
            <a:xfrm>
              <a:off x="7530417" y="356242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38" name="TextBox 37"/>
            <p:cNvSpPr txBox="1">
              <a:spLocks noChangeArrowheads="1"/>
            </p:cNvSpPr>
            <p:nvPr/>
          </p:nvSpPr>
          <p:spPr bwMode="auto">
            <a:xfrm>
              <a:off x="6173104" y="356242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39" name="Straight Connector 38"/>
            <p:cNvCxnSpPr/>
            <p:nvPr/>
          </p:nvCxnSpPr>
          <p:spPr>
            <a:xfrm>
              <a:off x="984036" y="4045023"/>
              <a:ext cx="7706287" cy="0"/>
            </a:xfrm>
            <a:prstGeom prst="line">
              <a:avLst/>
            </a:prstGeom>
            <a:ln>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40" name="TextBox 39"/>
            <p:cNvSpPr txBox="1">
              <a:spLocks noChangeArrowheads="1"/>
            </p:cNvSpPr>
            <p:nvPr/>
          </p:nvSpPr>
          <p:spPr bwMode="auto">
            <a:xfrm>
              <a:off x="896940" y="4074650"/>
              <a:ext cx="5153025" cy="404812"/>
            </a:xfrm>
            <a:prstGeom prst="rect">
              <a:avLst/>
            </a:prstGeom>
            <a:noFill/>
            <a:ln w="9525">
              <a:noFill/>
              <a:miter lim="800000"/>
              <a:headEnd/>
              <a:tailEnd/>
            </a:ln>
          </p:spPr>
          <p:txBody>
            <a:bodyPr/>
            <a:lstStyle/>
            <a:p>
              <a:r>
                <a:rPr lang="en-IN" sz="2600" dirty="0">
                  <a:latin typeface="Calibri" pitchFamily="34" charset="0"/>
                </a:rPr>
                <a:t>Income summary</a:t>
              </a:r>
            </a:p>
          </p:txBody>
        </p:sp>
        <p:sp>
          <p:nvSpPr>
            <p:cNvPr id="41" name="TextBox 40"/>
            <p:cNvSpPr txBox="1">
              <a:spLocks noChangeArrowheads="1"/>
            </p:cNvSpPr>
            <p:nvPr/>
          </p:nvSpPr>
          <p:spPr bwMode="auto">
            <a:xfrm>
              <a:off x="5954715" y="4074650"/>
              <a:ext cx="1563687" cy="404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r">
                <a:defRPr sz="2200" b="1">
                  <a:solidFill>
                    <a:srgbClr val="FF0066"/>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r>
                <a:rPr lang="en-IN" sz="2600" dirty="0">
                  <a:solidFill>
                    <a:srgbClr val="C00000"/>
                  </a:solidFill>
                </a:rPr>
                <a:t>35,833</a:t>
              </a:r>
            </a:p>
          </p:txBody>
        </p:sp>
        <p:sp>
          <p:nvSpPr>
            <p:cNvPr id="42" name="TextBox 41"/>
            <p:cNvSpPr txBox="1">
              <a:spLocks noChangeArrowheads="1"/>
            </p:cNvSpPr>
            <p:nvPr/>
          </p:nvSpPr>
          <p:spPr bwMode="auto">
            <a:xfrm>
              <a:off x="7223875" y="4773348"/>
              <a:ext cx="1563687" cy="404813"/>
            </a:xfrm>
            <a:prstGeom prst="rect">
              <a:avLst/>
            </a:prstGeom>
            <a:noFill/>
            <a:ln w="9525">
              <a:noFill/>
              <a:miter lim="800000"/>
              <a:headEnd/>
              <a:tailEnd/>
            </a:ln>
          </p:spPr>
          <p:txBody>
            <a:bodyPr/>
            <a:lstStyle/>
            <a:p>
              <a:pPr algn="r"/>
              <a:r>
                <a:rPr lang="en-IN" sz="2600" dirty="0">
                  <a:latin typeface="Calibri" pitchFamily="34" charset="0"/>
                </a:rPr>
                <a:t>10,500</a:t>
              </a:r>
            </a:p>
          </p:txBody>
        </p:sp>
        <p:sp>
          <p:nvSpPr>
            <p:cNvPr id="43" name="TextBox 42"/>
            <p:cNvSpPr txBox="1">
              <a:spLocks noChangeArrowheads="1"/>
            </p:cNvSpPr>
            <p:nvPr/>
          </p:nvSpPr>
          <p:spPr bwMode="auto">
            <a:xfrm>
              <a:off x="894593" y="4438066"/>
              <a:ext cx="5153025" cy="404812"/>
            </a:xfrm>
            <a:prstGeom prst="rect">
              <a:avLst/>
            </a:prstGeom>
            <a:noFill/>
            <a:ln w="9525">
              <a:noFill/>
              <a:miter lim="800000"/>
              <a:headEnd/>
              <a:tailEnd/>
            </a:ln>
          </p:spPr>
          <p:txBody>
            <a:bodyPr/>
            <a:lstStyle/>
            <a:p>
              <a:pPr lvl="1"/>
              <a:r>
                <a:rPr lang="en-IN" sz="2600" dirty="0">
                  <a:latin typeface="Calibri" pitchFamily="34" charset="0"/>
                </a:rPr>
                <a:t>Cost of goods sold</a:t>
              </a:r>
            </a:p>
          </p:txBody>
        </p:sp>
        <p:sp>
          <p:nvSpPr>
            <p:cNvPr id="44" name="TextBox 43"/>
            <p:cNvSpPr txBox="1">
              <a:spLocks noChangeArrowheads="1"/>
            </p:cNvSpPr>
            <p:nvPr/>
          </p:nvSpPr>
          <p:spPr bwMode="auto">
            <a:xfrm>
              <a:off x="892245" y="4787416"/>
              <a:ext cx="5153025" cy="404812"/>
            </a:xfrm>
            <a:prstGeom prst="rect">
              <a:avLst/>
            </a:prstGeom>
            <a:noFill/>
            <a:ln w="9525">
              <a:noFill/>
              <a:miter lim="800000"/>
              <a:headEnd/>
              <a:tailEnd/>
            </a:ln>
          </p:spPr>
          <p:txBody>
            <a:bodyPr/>
            <a:lstStyle/>
            <a:p>
              <a:pPr lvl="1"/>
              <a:r>
                <a:rPr lang="en-IN" sz="2600" dirty="0">
                  <a:latin typeface="Calibri" pitchFamily="34" charset="0"/>
                </a:rPr>
                <a:t>Salaries expense</a:t>
              </a:r>
            </a:p>
          </p:txBody>
        </p:sp>
        <p:sp>
          <p:nvSpPr>
            <p:cNvPr id="45" name="TextBox 44"/>
            <p:cNvSpPr txBox="1">
              <a:spLocks noChangeArrowheads="1"/>
            </p:cNvSpPr>
            <p:nvPr/>
          </p:nvSpPr>
          <p:spPr bwMode="auto">
            <a:xfrm>
              <a:off x="7232838" y="4409570"/>
              <a:ext cx="1563687" cy="404812"/>
            </a:xfrm>
            <a:prstGeom prst="rect">
              <a:avLst/>
            </a:prstGeom>
            <a:noFill/>
            <a:ln w="9525">
              <a:noFill/>
              <a:miter lim="800000"/>
              <a:headEnd/>
              <a:tailEnd/>
            </a:ln>
          </p:spPr>
          <p:txBody>
            <a:bodyPr/>
            <a:lstStyle/>
            <a:p>
              <a:pPr algn="r"/>
              <a:r>
                <a:rPr lang="en-IN" sz="2600" dirty="0">
                  <a:latin typeface="Calibri" pitchFamily="34" charset="0"/>
                </a:rPr>
                <a:t>22,000</a:t>
              </a:r>
            </a:p>
          </p:txBody>
        </p:sp>
        <p:sp>
          <p:nvSpPr>
            <p:cNvPr id="46" name="TextBox 45"/>
            <p:cNvSpPr txBox="1">
              <a:spLocks noChangeArrowheads="1"/>
            </p:cNvSpPr>
            <p:nvPr/>
          </p:nvSpPr>
          <p:spPr bwMode="auto">
            <a:xfrm>
              <a:off x="890575" y="5543234"/>
              <a:ext cx="5153025" cy="404812"/>
            </a:xfrm>
            <a:prstGeom prst="rect">
              <a:avLst/>
            </a:prstGeom>
            <a:noFill/>
            <a:ln w="9525">
              <a:noFill/>
              <a:miter lim="800000"/>
              <a:headEnd/>
              <a:tailEnd/>
            </a:ln>
          </p:spPr>
          <p:txBody>
            <a:bodyPr/>
            <a:lstStyle/>
            <a:p>
              <a:pPr lvl="1"/>
              <a:r>
                <a:rPr lang="en-IN" sz="2600" dirty="0">
                  <a:latin typeface="Calibri" pitchFamily="34" charset="0"/>
                </a:rPr>
                <a:t>Rent expense</a:t>
              </a:r>
            </a:p>
          </p:txBody>
        </p:sp>
        <p:sp>
          <p:nvSpPr>
            <p:cNvPr id="47" name="TextBox 46"/>
            <p:cNvSpPr txBox="1">
              <a:spLocks noChangeArrowheads="1"/>
            </p:cNvSpPr>
            <p:nvPr/>
          </p:nvSpPr>
          <p:spPr bwMode="auto">
            <a:xfrm>
              <a:off x="896964" y="6258751"/>
              <a:ext cx="5153025" cy="404812"/>
            </a:xfrm>
            <a:prstGeom prst="rect">
              <a:avLst/>
            </a:prstGeom>
            <a:noFill/>
            <a:ln w="9525">
              <a:noFill/>
              <a:miter lim="800000"/>
              <a:headEnd/>
              <a:tailEnd/>
            </a:ln>
          </p:spPr>
          <p:txBody>
            <a:bodyPr/>
            <a:lstStyle/>
            <a:p>
              <a:pPr lvl="1"/>
              <a:r>
                <a:rPr lang="en-IN" sz="2600" dirty="0">
                  <a:latin typeface="Calibri" pitchFamily="34" charset="0"/>
                </a:rPr>
                <a:t>Interest expense</a:t>
              </a:r>
            </a:p>
          </p:txBody>
        </p:sp>
        <p:sp>
          <p:nvSpPr>
            <p:cNvPr id="48" name="TextBox 47"/>
            <p:cNvSpPr txBox="1">
              <a:spLocks noChangeArrowheads="1"/>
            </p:cNvSpPr>
            <p:nvPr/>
          </p:nvSpPr>
          <p:spPr bwMode="auto">
            <a:xfrm>
              <a:off x="890574" y="5907056"/>
              <a:ext cx="5153025" cy="404812"/>
            </a:xfrm>
            <a:prstGeom prst="rect">
              <a:avLst/>
            </a:prstGeom>
            <a:noFill/>
            <a:ln w="9525">
              <a:noFill/>
              <a:miter lim="800000"/>
              <a:headEnd/>
              <a:tailEnd/>
            </a:ln>
          </p:spPr>
          <p:txBody>
            <a:bodyPr/>
            <a:lstStyle/>
            <a:p>
              <a:pPr lvl="1"/>
              <a:r>
                <a:rPr lang="en-IN" sz="2600" dirty="0">
                  <a:latin typeface="Calibri" pitchFamily="34" charset="0"/>
                </a:rPr>
                <a:t>Depreciation expense</a:t>
              </a:r>
            </a:p>
          </p:txBody>
        </p:sp>
        <p:sp>
          <p:nvSpPr>
            <p:cNvPr id="49" name="TextBox 48"/>
            <p:cNvSpPr txBox="1">
              <a:spLocks noChangeArrowheads="1"/>
            </p:cNvSpPr>
            <p:nvPr/>
          </p:nvSpPr>
          <p:spPr bwMode="auto">
            <a:xfrm>
              <a:off x="893632" y="5167669"/>
              <a:ext cx="5153025" cy="404812"/>
            </a:xfrm>
            <a:prstGeom prst="rect">
              <a:avLst/>
            </a:prstGeom>
            <a:noFill/>
            <a:ln w="9525">
              <a:noFill/>
              <a:miter lim="800000"/>
              <a:headEnd/>
              <a:tailEnd/>
            </a:ln>
          </p:spPr>
          <p:txBody>
            <a:bodyPr/>
            <a:lstStyle/>
            <a:p>
              <a:pPr lvl="1"/>
              <a:r>
                <a:rPr lang="en-IN" sz="2600" dirty="0">
                  <a:latin typeface="Calibri" pitchFamily="34" charset="0"/>
                </a:rPr>
                <a:t>Supplies expense</a:t>
              </a:r>
            </a:p>
          </p:txBody>
        </p:sp>
        <p:sp>
          <p:nvSpPr>
            <p:cNvPr id="50" name="TextBox 49"/>
            <p:cNvSpPr txBox="1">
              <a:spLocks noChangeArrowheads="1"/>
            </p:cNvSpPr>
            <p:nvPr/>
          </p:nvSpPr>
          <p:spPr bwMode="auto">
            <a:xfrm>
              <a:off x="7222047" y="5166661"/>
              <a:ext cx="1563687" cy="404813"/>
            </a:xfrm>
            <a:prstGeom prst="rect">
              <a:avLst/>
            </a:prstGeom>
            <a:noFill/>
            <a:ln w="9525">
              <a:noFill/>
              <a:miter lim="800000"/>
              <a:headEnd/>
              <a:tailEnd/>
            </a:ln>
          </p:spPr>
          <p:txBody>
            <a:bodyPr/>
            <a:lstStyle/>
            <a:p>
              <a:pPr algn="r"/>
              <a:r>
                <a:rPr lang="en-IN" sz="2600" dirty="0">
                  <a:latin typeface="Calibri" pitchFamily="34" charset="0"/>
                </a:rPr>
                <a:t>800</a:t>
              </a:r>
            </a:p>
          </p:txBody>
        </p:sp>
        <p:sp>
          <p:nvSpPr>
            <p:cNvPr id="51" name="TextBox 50"/>
            <p:cNvSpPr txBox="1">
              <a:spLocks noChangeArrowheads="1"/>
            </p:cNvSpPr>
            <p:nvPr/>
          </p:nvSpPr>
          <p:spPr bwMode="auto">
            <a:xfrm>
              <a:off x="7246906" y="6275445"/>
              <a:ext cx="1563687" cy="404813"/>
            </a:xfrm>
            <a:prstGeom prst="rect">
              <a:avLst/>
            </a:prstGeom>
            <a:noFill/>
            <a:ln w="9525">
              <a:noFill/>
              <a:miter lim="800000"/>
              <a:headEnd/>
              <a:tailEnd/>
            </a:ln>
          </p:spPr>
          <p:txBody>
            <a:bodyPr/>
            <a:lstStyle/>
            <a:p>
              <a:pPr algn="r"/>
              <a:r>
                <a:rPr lang="en-IN" sz="2600" dirty="0">
                  <a:latin typeface="Calibri" pitchFamily="34" charset="0"/>
                </a:rPr>
                <a:t>333</a:t>
              </a:r>
            </a:p>
          </p:txBody>
        </p:sp>
        <p:sp>
          <p:nvSpPr>
            <p:cNvPr id="54" name="TextBox 53"/>
            <p:cNvSpPr txBox="1">
              <a:spLocks noChangeArrowheads="1"/>
            </p:cNvSpPr>
            <p:nvPr/>
          </p:nvSpPr>
          <p:spPr bwMode="auto">
            <a:xfrm>
              <a:off x="7235413" y="5536930"/>
              <a:ext cx="1563687" cy="404813"/>
            </a:xfrm>
            <a:prstGeom prst="rect">
              <a:avLst/>
            </a:prstGeom>
            <a:noFill/>
            <a:ln w="9525">
              <a:noFill/>
              <a:miter lim="800000"/>
              <a:headEnd/>
              <a:tailEnd/>
            </a:ln>
          </p:spPr>
          <p:txBody>
            <a:bodyPr/>
            <a:lstStyle/>
            <a:p>
              <a:pPr algn="r"/>
              <a:r>
                <a:rPr lang="en-IN" sz="2600" dirty="0">
                  <a:latin typeface="Calibri" pitchFamily="34" charset="0"/>
                </a:rPr>
                <a:t>2,000</a:t>
              </a:r>
            </a:p>
          </p:txBody>
        </p:sp>
        <p:sp>
          <p:nvSpPr>
            <p:cNvPr id="55" name="TextBox 54"/>
            <p:cNvSpPr txBox="1">
              <a:spLocks noChangeArrowheads="1"/>
            </p:cNvSpPr>
            <p:nvPr/>
          </p:nvSpPr>
          <p:spPr bwMode="auto">
            <a:xfrm>
              <a:off x="7241712" y="5924666"/>
              <a:ext cx="1563687" cy="404813"/>
            </a:xfrm>
            <a:prstGeom prst="rect">
              <a:avLst/>
            </a:prstGeom>
            <a:noFill/>
            <a:ln w="9525">
              <a:noFill/>
              <a:miter lim="800000"/>
              <a:headEnd/>
              <a:tailEnd/>
            </a:ln>
          </p:spPr>
          <p:txBody>
            <a:bodyPr/>
            <a:lstStyle/>
            <a:p>
              <a:pPr algn="r"/>
              <a:r>
                <a:rPr lang="en-IN" sz="2600" dirty="0">
                  <a:latin typeface="Calibri" pitchFamily="34" charset="0"/>
                </a:rPr>
                <a:t>200</a:t>
              </a:r>
            </a:p>
          </p:txBody>
        </p:sp>
      </p:grpSp>
      <p:sp>
        <p:nvSpPr>
          <p:cNvPr id="31" name="TextBox 30"/>
          <p:cNvSpPr txBox="1">
            <a:spLocks noChangeArrowheads="1"/>
          </p:cNvSpPr>
          <p:nvPr/>
        </p:nvSpPr>
        <p:spPr bwMode="auto">
          <a:xfrm>
            <a:off x="957932" y="2877252"/>
            <a:ext cx="4291985" cy="523875"/>
          </a:xfrm>
          <a:prstGeom prst="rect">
            <a:avLst/>
          </a:prstGeom>
          <a:noFill/>
          <a:ln w="9525">
            <a:noFill/>
            <a:miter lim="800000"/>
            <a:headEnd/>
            <a:tailEnd/>
          </a:ln>
        </p:spPr>
        <p:txBody>
          <a:bodyPr wrap="square">
            <a:spAutoFit/>
          </a:bodyPr>
          <a:lstStyle/>
          <a:p>
            <a:pPr algn="ctr"/>
            <a:r>
              <a:rPr lang="en-US" sz="2800" b="1" dirty="0" smtClean="0">
                <a:latin typeface="Calibri" pitchFamily="34" charset="0"/>
              </a:rPr>
              <a:t>Journal Entry – July 31</a:t>
            </a:r>
            <a:endParaRPr lang="en-IN" sz="2800" b="1" baseline="30000" dirty="0">
              <a:latin typeface="Calibri" pitchFamily="34" charset="0"/>
            </a:endParaRPr>
          </a:p>
        </p:txBody>
      </p:sp>
    </p:spTree>
    <p:extLst>
      <p:ext uri="{BB962C8B-B14F-4D97-AF65-F5344CB8AC3E}">
        <p14:creationId xmlns:p14="http://schemas.microsoft.com/office/powerpoint/2010/main" val="3827929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third entry closes the income summary account to retained earnings</a:t>
            </a:r>
          </a:p>
        </p:txBody>
      </p:sp>
      <p:sp>
        <p:nvSpPr>
          <p:cNvPr id="2" name="Title 1"/>
          <p:cNvSpPr>
            <a:spLocks noGrp="1"/>
          </p:cNvSpPr>
          <p:nvPr>
            <p:ph type="title"/>
          </p:nvPr>
        </p:nvSpPr>
        <p:spPr/>
        <p:txBody>
          <a:bodyPr>
            <a:normAutofit/>
          </a:bodyPr>
          <a:lstStyle/>
          <a:p>
            <a:r>
              <a:rPr lang="en-US" dirty="0"/>
              <a:t>Closing Income Summary to Retained Earnings</a:t>
            </a:r>
          </a:p>
        </p:txBody>
      </p:sp>
      <p:grpSp>
        <p:nvGrpSpPr>
          <p:cNvPr id="4" name="Group 3"/>
          <p:cNvGrpSpPr/>
          <p:nvPr/>
        </p:nvGrpSpPr>
        <p:grpSpPr>
          <a:xfrm>
            <a:off x="1621839" y="2822181"/>
            <a:ext cx="5777211" cy="1430541"/>
            <a:chOff x="1621580" y="1599240"/>
            <a:chExt cx="5777211" cy="1430541"/>
          </a:xfrm>
        </p:grpSpPr>
        <p:sp>
          <p:nvSpPr>
            <p:cNvPr id="22" name="Rectangle 21"/>
            <p:cNvSpPr/>
            <p:nvPr/>
          </p:nvSpPr>
          <p:spPr>
            <a:xfrm>
              <a:off x="2997808" y="1599240"/>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Income Summary</a:t>
              </a:r>
            </a:p>
          </p:txBody>
        </p:sp>
        <p:cxnSp>
          <p:nvCxnSpPr>
            <p:cNvPr id="23" name="Straight Connector 22"/>
            <p:cNvCxnSpPr/>
            <p:nvPr/>
          </p:nvCxnSpPr>
          <p:spPr>
            <a:xfrm>
              <a:off x="4510338" y="1980782"/>
              <a:ext cx="0" cy="10234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621580" y="1961964"/>
              <a:ext cx="1512937" cy="389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dirty="0">
                  <a:solidFill>
                    <a:schemeClr val="tx1"/>
                  </a:solidFill>
                </a:rPr>
                <a:t>Expenses</a:t>
              </a:r>
            </a:p>
          </p:txBody>
        </p:sp>
        <p:sp>
          <p:nvSpPr>
            <p:cNvPr id="25" name="Rectangle 24"/>
            <p:cNvSpPr/>
            <p:nvPr/>
          </p:nvSpPr>
          <p:spPr>
            <a:xfrm>
              <a:off x="3395088" y="2031757"/>
              <a:ext cx="1143971" cy="29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35,833</a:t>
              </a:r>
            </a:p>
          </p:txBody>
        </p:sp>
        <p:cxnSp>
          <p:nvCxnSpPr>
            <p:cNvPr id="30" name="Straight Connector 29"/>
            <p:cNvCxnSpPr/>
            <p:nvPr/>
          </p:nvCxnSpPr>
          <p:spPr>
            <a:xfrm>
              <a:off x="1683320" y="1980782"/>
              <a:ext cx="55921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5811499" y="1961964"/>
              <a:ext cx="1497044" cy="389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Revenues</a:t>
              </a:r>
            </a:p>
          </p:txBody>
        </p:sp>
        <p:sp>
          <p:nvSpPr>
            <p:cNvPr id="34" name="Rectangle 33"/>
            <p:cNvSpPr/>
            <p:nvPr/>
          </p:nvSpPr>
          <p:spPr>
            <a:xfrm>
              <a:off x="4454947" y="2031757"/>
              <a:ext cx="1143971" cy="29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38,750</a:t>
              </a:r>
            </a:p>
          </p:txBody>
        </p:sp>
        <p:cxnSp>
          <p:nvCxnSpPr>
            <p:cNvPr id="35" name="Straight Connector 34"/>
            <p:cNvCxnSpPr/>
            <p:nvPr/>
          </p:nvCxnSpPr>
          <p:spPr>
            <a:xfrm>
              <a:off x="1711456" y="2620862"/>
              <a:ext cx="55921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5574632" y="2640025"/>
              <a:ext cx="1824159" cy="3897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Net income</a:t>
              </a:r>
            </a:p>
          </p:txBody>
        </p:sp>
        <p:sp>
          <p:nvSpPr>
            <p:cNvPr id="37" name="Rectangle 36"/>
            <p:cNvSpPr/>
            <p:nvPr/>
          </p:nvSpPr>
          <p:spPr>
            <a:xfrm>
              <a:off x="4506945" y="2709818"/>
              <a:ext cx="1039974" cy="29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dirty="0">
                  <a:solidFill>
                    <a:schemeClr val="tx1"/>
                  </a:solidFill>
                </a:rPr>
                <a:t>2,917</a:t>
              </a:r>
            </a:p>
          </p:txBody>
        </p:sp>
      </p:grpSp>
      <p:sp>
        <p:nvSpPr>
          <p:cNvPr id="38" name="Title 2"/>
          <p:cNvSpPr txBox="1">
            <a:spLocks/>
          </p:cNvSpPr>
          <p:nvPr/>
        </p:nvSpPr>
        <p:spPr bwMode="auto">
          <a:xfrm>
            <a:off x="8389938" y="119063"/>
            <a:ext cx="738187" cy="363537"/>
          </a:xfrm>
          <a:prstGeom prst="rect">
            <a:avLst/>
          </a:prstGeom>
          <a:solidFill>
            <a:schemeClr val="bg1"/>
          </a:solid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grpSp>
        <p:nvGrpSpPr>
          <p:cNvPr id="5" name="Group 4"/>
          <p:cNvGrpSpPr/>
          <p:nvPr/>
        </p:nvGrpSpPr>
        <p:grpSpPr>
          <a:xfrm>
            <a:off x="815864" y="4747947"/>
            <a:ext cx="7943167" cy="1417024"/>
            <a:chOff x="848164" y="3571731"/>
            <a:chExt cx="7943167" cy="1417024"/>
          </a:xfrm>
        </p:grpSpPr>
        <p:sp>
          <p:nvSpPr>
            <p:cNvPr id="20" name="Rectangle 19"/>
            <p:cNvSpPr/>
            <p:nvPr/>
          </p:nvSpPr>
          <p:spPr>
            <a:xfrm>
              <a:off x="848165" y="3571731"/>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1" name="TextBox 20"/>
            <p:cNvSpPr txBox="1">
              <a:spLocks noChangeArrowheads="1"/>
            </p:cNvSpPr>
            <p:nvPr/>
          </p:nvSpPr>
          <p:spPr bwMode="auto">
            <a:xfrm>
              <a:off x="848164" y="358284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26" name="TextBox 25"/>
            <p:cNvSpPr txBox="1">
              <a:spLocks noChangeArrowheads="1"/>
            </p:cNvSpPr>
            <p:nvPr/>
          </p:nvSpPr>
          <p:spPr bwMode="auto">
            <a:xfrm>
              <a:off x="7502281" y="357649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7" name="TextBox 26"/>
            <p:cNvSpPr txBox="1">
              <a:spLocks noChangeArrowheads="1"/>
            </p:cNvSpPr>
            <p:nvPr/>
          </p:nvSpPr>
          <p:spPr bwMode="auto">
            <a:xfrm>
              <a:off x="6144968" y="357649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8" name="Straight Connector 27"/>
            <p:cNvCxnSpPr/>
            <p:nvPr/>
          </p:nvCxnSpPr>
          <p:spPr>
            <a:xfrm>
              <a:off x="970331" y="4059091"/>
              <a:ext cx="76774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868804" y="4088718"/>
              <a:ext cx="5153025" cy="404812"/>
            </a:xfrm>
            <a:prstGeom prst="rect">
              <a:avLst/>
            </a:prstGeom>
            <a:noFill/>
            <a:ln w="9525">
              <a:noFill/>
              <a:miter lim="800000"/>
              <a:headEnd/>
              <a:tailEnd/>
            </a:ln>
          </p:spPr>
          <p:txBody>
            <a:bodyPr/>
            <a:lstStyle/>
            <a:p>
              <a:r>
                <a:rPr lang="en-IN" sz="2600" dirty="0">
                  <a:latin typeface="Calibri" pitchFamily="34" charset="0"/>
                </a:rPr>
                <a:t>Income summary</a:t>
              </a:r>
            </a:p>
          </p:txBody>
        </p:sp>
        <p:sp>
          <p:nvSpPr>
            <p:cNvPr id="31" name="TextBox 30"/>
            <p:cNvSpPr txBox="1">
              <a:spLocks noChangeArrowheads="1"/>
            </p:cNvSpPr>
            <p:nvPr/>
          </p:nvSpPr>
          <p:spPr bwMode="auto">
            <a:xfrm>
              <a:off x="5926579" y="4088718"/>
              <a:ext cx="1563687" cy="404812"/>
            </a:xfrm>
            <a:prstGeom prst="rect">
              <a:avLst/>
            </a:prstGeom>
            <a:noFill/>
            <a:ln w="9525">
              <a:noFill/>
              <a:miter lim="800000"/>
              <a:headEnd/>
              <a:tailEnd/>
            </a:ln>
          </p:spPr>
          <p:txBody>
            <a:bodyPr/>
            <a:lstStyle/>
            <a:p>
              <a:pPr algn="r"/>
              <a:r>
                <a:rPr lang="en-IN" sz="2600" dirty="0">
                  <a:latin typeface="Calibri" pitchFamily="34" charset="0"/>
                </a:rPr>
                <a:t>2,917</a:t>
              </a:r>
            </a:p>
          </p:txBody>
        </p:sp>
        <p:sp>
          <p:nvSpPr>
            <p:cNvPr id="32" name="TextBox 31"/>
            <p:cNvSpPr txBox="1">
              <a:spLocks noChangeArrowheads="1"/>
            </p:cNvSpPr>
            <p:nvPr/>
          </p:nvSpPr>
          <p:spPr bwMode="auto">
            <a:xfrm>
              <a:off x="7206104" y="4493532"/>
              <a:ext cx="1563687" cy="404813"/>
            </a:xfrm>
            <a:prstGeom prst="rect">
              <a:avLst/>
            </a:prstGeom>
            <a:noFill/>
            <a:ln w="9525">
              <a:noFill/>
              <a:miter lim="800000"/>
              <a:headEnd/>
              <a:tailEnd/>
            </a:ln>
          </p:spPr>
          <p:txBody>
            <a:bodyPr/>
            <a:lstStyle/>
            <a:p>
              <a:pPr algn="r"/>
              <a:r>
                <a:rPr lang="en-IN" sz="2600" dirty="0">
                  <a:latin typeface="Calibri" pitchFamily="34" charset="0"/>
                </a:rPr>
                <a:t>2,917</a:t>
              </a:r>
            </a:p>
          </p:txBody>
        </p:sp>
        <p:sp>
          <p:nvSpPr>
            <p:cNvPr id="39" name="TextBox 38"/>
            <p:cNvSpPr txBox="1">
              <a:spLocks noChangeArrowheads="1"/>
            </p:cNvSpPr>
            <p:nvPr/>
          </p:nvSpPr>
          <p:spPr bwMode="auto">
            <a:xfrm>
              <a:off x="866457" y="4508406"/>
              <a:ext cx="5153025" cy="404812"/>
            </a:xfrm>
            <a:prstGeom prst="rect">
              <a:avLst/>
            </a:prstGeom>
            <a:noFill/>
            <a:ln w="9525">
              <a:noFill/>
              <a:miter lim="800000"/>
              <a:headEnd/>
              <a:tailEnd/>
            </a:ln>
          </p:spPr>
          <p:txBody>
            <a:bodyPr/>
            <a:lstStyle/>
            <a:p>
              <a:pPr lvl="1"/>
              <a:r>
                <a:rPr lang="en-IN" sz="2600" dirty="0">
                  <a:latin typeface="Calibri" pitchFamily="34" charset="0"/>
                </a:rPr>
                <a:t>Retained earnings</a:t>
              </a:r>
            </a:p>
          </p:txBody>
        </p:sp>
      </p:grpSp>
    </p:spTree>
    <p:extLst>
      <p:ext uri="{BB962C8B-B14F-4D97-AF65-F5344CB8AC3E}">
        <p14:creationId xmlns:p14="http://schemas.microsoft.com/office/powerpoint/2010/main" val="2243445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a:t>
            </a:r>
            <a:r>
              <a:rPr lang="en-US" altLang="en-US" dirty="0" smtClean="0"/>
              <a:t>Check: Income Summary</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If expenses exceed revenues for the accounting period, the income summary account: </a:t>
            </a:r>
          </a:p>
          <a:p>
            <a:pPr marL="457200" indent="-457200">
              <a:buFont typeface="+mj-lt"/>
              <a:buAutoNum type="alphaLcPeriod"/>
            </a:pPr>
            <a:r>
              <a:rPr lang="en-US" sz="2400" dirty="0" smtClean="0"/>
              <a:t>Will </a:t>
            </a:r>
            <a:r>
              <a:rPr lang="en-US" sz="2400" dirty="0"/>
              <a:t>have a debit balance after </a:t>
            </a:r>
            <a:r>
              <a:rPr lang="en-US" sz="2400" dirty="0" smtClean="0"/>
              <a:t>closing </a:t>
            </a:r>
            <a:endParaRPr lang="en-US" sz="2400" dirty="0"/>
          </a:p>
          <a:p>
            <a:pPr marL="457200" indent="-457200">
              <a:buFont typeface="+mj-lt"/>
              <a:buAutoNum type="alphaLcPeriod"/>
            </a:pPr>
            <a:r>
              <a:rPr lang="en-US" sz="2400" dirty="0" smtClean="0"/>
              <a:t>Will </a:t>
            </a:r>
            <a:r>
              <a:rPr lang="en-US" sz="2400" dirty="0"/>
              <a:t>have a debit balance prior to </a:t>
            </a:r>
            <a:r>
              <a:rPr lang="en-US" sz="2400" dirty="0" smtClean="0"/>
              <a:t>closing </a:t>
            </a:r>
            <a:endParaRPr lang="en-US" sz="2400" dirty="0"/>
          </a:p>
          <a:p>
            <a:pPr marL="457200" indent="-457200">
              <a:buFont typeface="+mj-lt"/>
              <a:buAutoNum type="alphaLcPeriod"/>
            </a:pPr>
            <a:r>
              <a:rPr lang="en-US" sz="2400" dirty="0" smtClean="0"/>
              <a:t>Will </a:t>
            </a:r>
            <a:r>
              <a:rPr lang="en-US" sz="2400" dirty="0"/>
              <a:t>have a credit balance prior to </a:t>
            </a:r>
            <a:r>
              <a:rPr lang="en-US" sz="2400" dirty="0" smtClean="0"/>
              <a:t>closing </a:t>
            </a:r>
            <a:endParaRPr lang="en-US" sz="2400" dirty="0"/>
          </a:p>
          <a:p>
            <a:pPr marL="457200" indent="-457200">
              <a:buFont typeface="+mj-lt"/>
              <a:buAutoNum type="alphaLcPeriod"/>
            </a:pPr>
            <a:r>
              <a:rPr lang="en-US" sz="2400" dirty="0" smtClean="0"/>
              <a:t>All </a:t>
            </a:r>
            <a:r>
              <a:rPr lang="en-US" sz="2400" dirty="0"/>
              <a:t>of these answer choices are </a:t>
            </a:r>
            <a:r>
              <a:rPr lang="en-US" sz="2400" dirty="0" smtClean="0"/>
              <a:t>incorrect</a:t>
            </a:r>
            <a:endParaRPr lang="en-US" sz="2400" dirty="0"/>
          </a:p>
          <a:p>
            <a:pPr marL="0" indent="0">
              <a:buNone/>
              <a:tabLst>
                <a:tab pos="7772400" algn="dec"/>
              </a:tabLst>
              <a:defRPr/>
            </a:pPr>
            <a:endParaRPr lang="en-US" sz="2000" dirty="0"/>
          </a:p>
          <a:p>
            <a:pPr marL="0" indent="0">
              <a:buNone/>
              <a:tabLst>
                <a:tab pos="7772400" algn="dec"/>
              </a:tabLst>
              <a:defRPr/>
            </a:pPr>
            <a:endParaRPr lang="en-US" sz="1800" dirty="0"/>
          </a:p>
        </p:txBody>
      </p:sp>
      <p:sp>
        <p:nvSpPr>
          <p:cNvPr id="2" name="Oval 1"/>
          <p:cNvSpPr/>
          <p:nvPr/>
        </p:nvSpPr>
        <p:spPr bwMode="auto">
          <a:xfrm flipV="1">
            <a:off x="761999" y="2457378"/>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1194524" y="4377566"/>
            <a:ext cx="6858000" cy="1938992"/>
          </a:xfrm>
          <a:prstGeom prst="rect">
            <a:avLst/>
          </a:prstGeom>
          <a:solidFill>
            <a:srgbClr val="FDEADA"/>
          </a:solidFill>
          <a:ln w="6350">
            <a:solidFill>
              <a:schemeClr val="tx1"/>
            </a:solidFill>
          </a:ln>
        </p:spPr>
        <p:txBody>
          <a:bodyPr wrap="square" rtlCol="0">
            <a:spAutoFit/>
          </a:bodyPr>
          <a:lstStyle/>
          <a:p>
            <a:r>
              <a:rPr lang="en-US" sz="2000" dirty="0" smtClean="0">
                <a:solidFill>
                  <a:prstClr val="black"/>
                </a:solidFill>
              </a:rPr>
              <a:t>The correct answer is </a:t>
            </a:r>
            <a:r>
              <a:rPr lang="en-US" sz="2000" i="1" dirty="0" smtClean="0">
                <a:solidFill>
                  <a:prstClr val="black"/>
                </a:solidFill>
              </a:rPr>
              <a:t>a</a:t>
            </a:r>
            <a:r>
              <a:rPr lang="en-US" sz="2000" dirty="0" smtClean="0">
                <a:solidFill>
                  <a:prstClr val="black"/>
                </a:solidFill>
              </a:rPr>
              <a:t>. Revenues </a:t>
            </a:r>
            <a:r>
              <a:rPr lang="en-US" sz="2000" dirty="0">
                <a:solidFill>
                  <a:prstClr val="black"/>
                </a:solidFill>
              </a:rPr>
              <a:t>are debited to reduce them to zero and the income summary account is </a:t>
            </a:r>
            <a:r>
              <a:rPr lang="en-US" sz="2000" b="1" dirty="0">
                <a:solidFill>
                  <a:srgbClr val="C00000"/>
                </a:solidFill>
              </a:rPr>
              <a:t>credited</a:t>
            </a:r>
            <a:r>
              <a:rPr lang="en-US" sz="2000" dirty="0" smtClean="0">
                <a:solidFill>
                  <a:prstClr val="black"/>
                </a:solidFill>
              </a:rPr>
              <a:t>. </a:t>
            </a:r>
            <a:r>
              <a:rPr lang="en-US" sz="2000" dirty="0">
                <a:solidFill>
                  <a:prstClr val="black"/>
                </a:solidFill>
              </a:rPr>
              <a:t>Expenses are credited to reduce them to zero and the income summary account is </a:t>
            </a:r>
            <a:r>
              <a:rPr lang="en-US" sz="2000" b="1" dirty="0">
                <a:solidFill>
                  <a:srgbClr val="C00000"/>
                </a:solidFill>
              </a:rPr>
              <a:t>debited</a:t>
            </a:r>
            <a:r>
              <a:rPr lang="en-US" sz="2000" dirty="0">
                <a:solidFill>
                  <a:prstClr val="black"/>
                </a:solidFill>
              </a:rPr>
              <a:t>. </a:t>
            </a:r>
            <a:r>
              <a:rPr lang="en-US" sz="2000" dirty="0" smtClean="0">
                <a:solidFill>
                  <a:prstClr val="black"/>
                </a:solidFill>
              </a:rPr>
              <a:t>So</a:t>
            </a:r>
            <a:r>
              <a:rPr lang="en-US" sz="2000" dirty="0">
                <a:solidFill>
                  <a:prstClr val="black"/>
                </a:solidFill>
              </a:rPr>
              <a:t>, a debit balance in income summary results from expenses for the period exceeding revenues.</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a:t>
            </a:r>
            <a:r>
              <a:rPr lang="en-IN" dirty="0" smtClean="0"/>
              <a:t>-7</a:t>
            </a:r>
            <a:endParaRPr lang="en-IN" dirty="0"/>
          </a:p>
        </p:txBody>
      </p:sp>
    </p:spTree>
    <p:extLst>
      <p:ext uri="{BB962C8B-B14F-4D97-AF65-F5344CB8AC3E}">
        <p14:creationId xmlns:p14="http://schemas.microsoft.com/office/powerpoint/2010/main" val="23395467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426677"/>
            <a:ext cx="7886700" cy="4637086"/>
          </a:xfrm>
        </p:spPr>
        <p:txBody>
          <a:bodyPr/>
          <a:lstStyle/>
          <a:p>
            <a:pPr>
              <a:spcAft>
                <a:spcPts val="2400"/>
              </a:spcAft>
            </a:pPr>
            <a:r>
              <a:rPr lang="en-US" sz="2800" dirty="0"/>
              <a:t>The journal entry to record a cash dividend:</a:t>
            </a:r>
          </a:p>
          <a:p>
            <a:endParaRPr lang="en-US" sz="2800" dirty="0"/>
          </a:p>
          <a:p>
            <a:endParaRPr lang="en-US" sz="2800" dirty="0"/>
          </a:p>
          <a:p>
            <a:endParaRPr lang="en-US" sz="2800" dirty="0"/>
          </a:p>
          <a:p>
            <a:r>
              <a:rPr lang="en-US" sz="2800" dirty="0"/>
              <a:t>The journal entry to close the dividends account into retained earnings:</a:t>
            </a:r>
            <a:endParaRPr lang="en-US" dirty="0"/>
          </a:p>
        </p:txBody>
      </p:sp>
      <p:sp>
        <p:nvSpPr>
          <p:cNvPr id="2" name="Title 1"/>
          <p:cNvSpPr>
            <a:spLocks noGrp="1"/>
          </p:cNvSpPr>
          <p:nvPr>
            <p:ph type="title"/>
          </p:nvPr>
        </p:nvSpPr>
        <p:spPr>
          <a:xfrm>
            <a:off x="628650" y="365126"/>
            <a:ext cx="7886700" cy="1102515"/>
          </a:xfrm>
        </p:spPr>
        <p:txBody>
          <a:bodyPr/>
          <a:lstStyle/>
          <a:p>
            <a:r>
              <a:rPr lang="en-US" dirty="0"/>
              <a:t>Additional Consideration: Closing Dividends</a:t>
            </a:r>
          </a:p>
        </p:txBody>
      </p:sp>
      <p:grpSp>
        <p:nvGrpSpPr>
          <p:cNvPr id="22" name="Group 21"/>
          <p:cNvGrpSpPr/>
          <p:nvPr/>
        </p:nvGrpSpPr>
        <p:grpSpPr>
          <a:xfrm>
            <a:off x="882437" y="1984268"/>
            <a:ext cx="7943167" cy="1417024"/>
            <a:chOff x="848164" y="2265449"/>
            <a:chExt cx="7943167" cy="1417024"/>
          </a:xfrm>
        </p:grpSpPr>
        <p:sp>
          <p:nvSpPr>
            <p:cNvPr id="4" name="Rectangle 3"/>
            <p:cNvSpPr/>
            <p:nvPr/>
          </p:nvSpPr>
          <p:spPr>
            <a:xfrm>
              <a:off x="848165" y="2265449"/>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848164" y="2276561"/>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6" name="TextBox 5"/>
            <p:cNvSpPr txBox="1">
              <a:spLocks noChangeArrowheads="1"/>
            </p:cNvSpPr>
            <p:nvPr/>
          </p:nvSpPr>
          <p:spPr bwMode="auto">
            <a:xfrm>
              <a:off x="7502281" y="2270209"/>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7" name="TextBox 6"/>
            <p:cNvSpPr txBox="1">
              <a:spLocks noChangeArrowheads="1"/>
            </p:cNvSpPr>
            <p:nvPr/>
          </p:nvSpPr>
          <p:spPr bwMode="auto">
            <a:xfrm>
              <a:off x="6144968" y="2270209"/>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8" name="Straight Connector 7"/>
            <p:cNvCxnSpPr/>
            <p:nvPr/>
          </p:nvCxnSpPr>
          <p:spPr>
            <a:xfrm>
              <a:off x="990346" y="2752809"/>
              <a:ext cx="76774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868804" y="2782436"/>
              <a:ext cx="5153025" cy="404812"/>
            </a:xfrm>
            <a:prstGeom prst="rect">
              <a:avLst/>
            </a:prstGeom>
            <a:noFill/>
            <a:ln w="9525">
              <a:noFill/>
              <a:miter lim="800000"/>
              <a:headEnd/>
              <a:tailEnd/>
            </a:ln>
          </p:spPr>
          <p:txBody>
            <a:bodyPr/>
            <a:lstStyle/>
            <a:p>
              <a:r>
                <a:rPr lang="en-IN" sz="2600" dirty="0">
                  <a:latin typeface="Calibri" pitchFamily="34" charset="0"/>
                </a:rPr>
                <a:t>Dividends</a:t>
              </a:r>
            </a:p>
          </p:txBody>
        </p:sp>
        <p:sp>
          <p:nvSpPr>
            <p:cNvPr id="10" name="TextBox 9"/>
            <p:cNvSpPr txBox="1">
              <a:spLocks noChangeArrowheads="1"/>
            </p:cNvSpPr>
            <p:nvPr/>
          </p:nvSpPr>
          <p:spPr bwMode="auto">
            <a:xfrm>
              <a:off x="5926579" y="2782436"/>
              <a:ext cx="1563687" cy="404812"/>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11" name="TextBox 10"/>
            <p:cNvSpPr txBox="1">
              <a:spLocks noChangeArrowheads="1"/>
            </p:cNvSpPr>
            <p:nvPr/>
          </p:nvSpPr>
          <p:spPr bwMode="auto">
            <a:xfrm>
              <a:off x="7206104" y="3187250"/>
              <a:ext cx="1563687" cy="404813"/>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12" name="TextBox 11"/>
            <p:cNvSpPr txBox="1">
              <a:spLocks noChangeArrowheads="1"/>
            </p:cNvSpPr>
            <p:nvPr/>
          </p:nvSpPr>
          <p:spPr bwMode="auto">
            <a:xfrm>
              <a:off x="866457" y="3202124"/>
              <a:ext cx="5153025" cy="404812"/>
            </a:xfrm>
            <a:prstGeom prst="rect">
              <a:avLst/>
            </a:prstGeom>
            <a:noFill/>
            <a:ln w="9525">
              <a:noFill/>
              <a:miter lim="800000"/>
              <a:headEnd/>
              <a:tailEnd/>
            </a:ln>
          </p:spPr>
          <p:txBody>
            <a:bodyPr/>
            <a:lstStyle/>
            <a:p>
              <a:pPr lvl="1"/>
              <a:r>
                <a:rPr lang="en-IN" sz="2600" dirty="0">
                  <a:latin typeface="Calibri" pitchFamily="34" charset="0"/>
                </a:rPr>
                <a:t>Cash</a:t>
              </a:r>
            </a:p>
          </p:txBody>
        </p:sp>
      </p:grpSp>
      <p:grpSp>
        <p:nvGrpSpPr>
          <p:cNvPr id="23" name="Group 22"/>
          <p:cNvGrpSpPr/>
          <p:nvPr/>
        </p:nvGrpSpPr>
        <p:grpSpPr>
          <a:xfrm>
            <a:off x="900730" y="4738014"/>
            <a:ext cx="7943167" cy="1417024"/>
            <a:chOff x="848164" y="4101831"/>
            <a:chExt cx="7943167" cy="1417024"/>
          </a:xfrm>
        </p:grpSpPr>
        <p:sp>
          <p:nvSpPr>
            <p:cNvPr id="13" name="Rectangle 12"/>
            <p:cNvSpPr/>
            <p:nvPr/>
          </p:nvSpPr>
          <p:spPr>
            <a:xfrm>
              <a:off x="848165" y="4101831"/>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848164" y="411294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15" name="TextBox 14"/>
            <p:cNvSpPr txBox="1">
              <a:spLocks noChangeArrowheads="1"/>
            </p:cNvSpPr>
            <p:nvPr/>
          </p:nvSpPr>
          <p:spPr bwMode="auto">
            <a:xfrm>
              <a:off x="7502281" y="410659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44968" y="4106591"/>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7" name="Straight Connector 16"/>
            <p:cNvCxnSpPr/>
            <p:nvPr/>
          </p:nvCxnSpPr>
          <p:spPr>
            <a:xfrm>
              <a:off x="1015346" y="4589191"/>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68804" y="4618818"/>
              <a:ext cx="5153025" cy="404812"/>
            </a:xfrm>
            <a:prstGeom prst="rect">
              <a:avLst/>
            </a:prstGeom>
            <a:noFill/>
            <a:ln w="9525">
              <a:noFill/>
              <a:miter lim="800000"/>
              <a:headEnd/>
              <a:tailEnd/>
            </a:ln>
          </p:spPr>
          <p:txBody>
            <a:bodyPr/>
            <a:lstStyle/>
            <a:p>
              <a:r>
                <a:rPr lang="en-IN" sz="2600" dirty="0">
                  <a:latin typeface="Calibri" pitchFamily="34" charset="0"/>
                </a:rPr>
                <a:t>Retained earnings</a:t>
              </a:r>
            </a:p>
          </p:txBody>
        </p:sp>
        <p:sp>
          <p:nvSpPr>
            <p:cNvPr id="19" name="TextBox 18"/>
            <p:cNvSpPr txBox="1">
              <a:spLocks noChangeArrowheads="1"/>
            </p:cNvSpPr>
            <p:nvPr/>
          </p:nvSpPr>
          <p:spPr bwMode="auto">
            <a:xfrm>
              <a:off x="5926579" y="4618818"/>
              <a:ext cx="1563687" cy="404812"/>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20" name="TextBox 19"/>
            <p:cNvSpPr txBox="1">
              <a:spLocks noChangeArrowheads="1"/>
            </p:cNvSpPr>
            <p:nvPr/>
          </p:nvSpPr>
          <p:spPr bwMode="auto">
            <a:xfrm>
              <a:off x="7206104" y="5023632"/>
              <a:ext cx="1563687" cy="404813"/>
            </a:xfrm>
            <a:prstGeom prst="rect">
              <a:avLst/>
            </a:prstGeom>
            <a:noFill/>
            <a:ln w="9525">
              <a:noFill/>
              <a:miter lim="800000"/>
              <a:headEnd/>
              <a:tailEnd/>
            </a:ln>
          </p:spPr>
          <p:txBody>
            <a:bodyPr/>
            <a:lstStyle/>
            <a:p>
              <a:pPr algn="r"/>
              <a:r>
                <a:rPr lang="en-IN" sz="2600" dirty="0">
                  <a:latin typeface="Calibri" pitchFamily="34" charset="0"/>
                </a:rPr>
                <a:t>1,000</a:t>
              </a:r>
            </a:p>
          </p:txBody>
        </p:sp>
        <p:sp>
          <p:nvSpPr>
            <p:cNvPr id="21" name="TextBox 20"/>
            <p:cNvSpPr txBox="1">
              <a:spLocks noChangeArrowheads="1"/>
            </p:cNvSpPr>
            <p:nvPr/>
          </p:nvSpPr>
          <p:spPr bwMode="auto">
            <a:xfrm>
              <a:off x="866457" y="5038506"/>
              <a:ext cx="5153025" cy="404812"/>
            </a:xfrm>
            <a:prstGeom prst="rect">
              <a:avLst/>
            </a:prstGeom>
            <a:noFill/>
            <a:ln w="9525">
              <a:noFill/>
              <a:miter lim="800000"/>
              <a:headEnd/>
              <a:tailEnd/>
            </a:ln>
          </p:spPr>
          <p:txBody>
            <a:bodyPr/>
            <a:lstStyle/>
            <a:p>
              <a:pPr lvl="1"/>
              <a:r>
                <a:rPr lang="en-IN" sz="2600" dirty="0">
                  <a:latin typeface="Calibri" pitchFamily="34" charset="0"/>
                </a:rPr>
                <a:t>Dividends</a:t>
              </a:r>
            </a:p>
          </p:txBody>
        </p:sp>
      </p:grpSp>
      <p:sp>
        <p:nvSpPr>
          <p:cNvPr id="24" name="Title 2"/>
          <p:cNvSpPr txBox="1">
            <a:spLocks/>
          </p:cNvSpPr>
          <p:nvPr/>
        </p:nvSpPr>
        <p:spPr bwMode="auto">
          <a:xfrm>
            <a:off x="8389938" y="119063"/>
            <a:ext cx="738187" cy="363537"/>
          </a:xfrm>
          <a:prstGeom prst="rect">
            <a:avLst/>
          </a:prstGeom>
          <a:solidFill>
            <a:schemeClr val="bg1"/>
          </a:solid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spTree>
    <p:extLst>
      <p:ext uri="{BB962C8B-B14F-4D97-AF65-F5344CB8AC3E}">
        <p14:creationId xmlns:p14="http://schemas.microsoft.com/office/powerpoint/2010/main" val="29812337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IN" sz="2600" dirty="0"/>
              <a:t>6.</a:t>
            </a:r>
            <a:r>
              <a:rPr lang="en-IN" sz="2600" b="1" dirty="0"/>
              <a:t> </a:t>
            </a:r>
            <a:r>
              <a:rPr lang="en-IN" sz="2600" b="1" dirty="0">
                <a:solidFill>
                  <a:srgbClr val="EC008C"/>
                </a:solidFill>
              </a:rPr>
              <a:t>$500 </a:t>
            </a:r>
            <a:r>
              <a:rPr lang="en-IN" sz="2600" dirty="0"/>
              <a:t>of supplies were used.</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338138" indent="0">
              <a:buNone/>
            </a:pPr>
            <a:r>
              <a:rPr lang="en-IN" sz="2600" dirty="0"/>
              <a:t>Expenses and losses describe outflows of assets (or increases in liabilities) causing owners’ equity to decrease.</a:t>
            </a:r>
            <a:endParaRPr lang="en-US" sz="2600" dirty="0"/>
          </a:p>
          <a:p>
            <a:pPr marL="338138" indent="0">
              <a:buNone/>
            </a:pPr>
            <a:endParaRPr lang="en-US" sz="2800" dirty="0"/>
          </a:p>
        </p:txBody>
      </p:sp>
      <p:sp>
        <p:nvSpPr>
          <p:cNvPr id="14" name="Rectangle 13"/>
          <p:cNvSpPr/>
          <p:nvPr/>
        </p:nvSpPr>
        <p:spPr>
          <a:xfrm>
            <a:off x="1010187" y="2531324"/>
            <a:ext cx="7359937" cy="150915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Title 1"/>
          <p:cNvSpPr>
            <a:spLocks noGrp="1"/>
          </p:cNvSpPr>
          <p:nvPr>
            <p:ph type="title"/>
          </p:nvPr>
        </p:nvSpPr>
        <p:spPr/>
        <p:txBody>
          <a:bodyPr/>
          <a:lstStyle/>
          <a:p>
            <a:r>
              <a:rPr lang="en-IN" dirty="0">
                <a:ea typeface="Adobe Fan Heiti Std B"/>
                <a:cs typeface="Adobe Fan Heiti Std B"/>
              </a:rPr>
              <a:t>Accounting Equation—Supplies Used</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LO2-1</a:t>
            </a:r>
          </a:p>
        </p:txBody>
      </p:sp>
      <p:sp>
        <p:nvSpPr>
          <p:cNvPr id="6" name="Rectangle 5"/>
          <p:cNvSpPr/>
          <p:nvPr/>
        </p:nvSpPr>
        <p:spPr>
          <a:xfrm>
            <a:off x="771896" y="1413165"/>
            <a:ext cx="7987135" cy="5818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ectangle 8"/>
          <p:cNvSpPr/>
          <p:nvPr/>
        </p:nvSpPr>
        <p:spPr>
          <a:xfrm>
            <a:off x="982765" y="3005424"/>
            <a:ext cx="1589919" cy="954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2"/>
                </a:solidFill>
              </a:rPr>
              <a:t>− </a:t>
            </a:r>
            <a:r>
              <a:rPr lang="en-US" sz="2600" b="1" dirty="0">
                <a:solidFill>
                  <a:srgbClr val="EC008C"/>
                </a:solidFill>
              </a:rPr>
              <a:t>$500 </a:t>
            </a:r>
          </a:p>
          <a:p>
            <a:pPr algn="ctr"/>
            <a:r>
              <a:rPr lang="en-US" sz="2600" dirty="0">
                <a:solidFill>
                  <a:schemeClr val="tx2"/>
                </a:solidFill>
              </a:rPr>
              <a:t>(Supplies)</a:t>
            </a:r>
          </a:p>
        </p:txBody>
      </p:sp>
      <p:sp>
        <p:nvSpPr>
          <p:cNvPr id="11" name="Rectangle 10"/>
          <p:cNvSpPr/>
          <p:nvPr/>
        </p:nvSpPr>
        <p:spPr>
          <a:xfrm>
            <a:off x="5064887" y="2951155"/>
            <a:ext cx="3756647" cy="1018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smtClean="0">
                <a:solidFill>
                  <a:schemeClr val="tx2"/>
                </a:solidFill>
              </a:rPr>
              <a:t>− </a:t>
            </a:r>
            <a:r>
              <a:rPr lang="en-US" sz="2600" b="1" dirty="0">
                <a:solidFill>
                  <a:srgbClr val="EC008C"/>
                </a:solidFill>
              </a:rPr>
              <a:t>$500 </a:t>
            </a:r>
          </a:p>
          <a:p>
            <a:pPr algn="ctr"/>
            <a:r>
              <a:rPr lang="en-US" sz="2600" dirty="0">
                <a:solidFill>
                  <a:schemeClr val="tx2"/>
                </a:solidFill>
              </a:rPr>
              <a:t>(Supplies expense)</a:t>
            </a:r>
          </a:p>
        </p:txBody>
      </p:sp>
      <p:sp>
        <p:nvSpPr>
          <p:cNvPr id="12" name="Rectangle 11"/>
          <p:cNvSpPr/>
          <p:nvPr/>
        </p:nvSpPr>
        <p:spPr>
          <a:xfrm>
            <a:off x="870372" y="2561045"/>
            <a:ext cx="7987135" cy="426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2"/>
                </a:solidFill>
              </a:rPr>
              <a:t>      Assets        =       Liabilities      +   Owners’ Equity</a:t>
            </a:r>
          </a:p>
        </p:txBody>
      </p:sp>
    </p:spTree>
    <p:extLst>
      <p:ext uri="{BB962C8B-B14F-4D97-AF65-F5344CB8AC3E}">
        <p14:creationId xmlns:p14="http://schemas.microsoft.com/office/powerpoint/2010/main" val="36234678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9" grpId="0"/>
      <p:bldP spid="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Step </a:t>
            </a:r>
            <a:r>
              <a:rPr lang="en-US" dirty="0" smtClean="0"/>
              <a:t>10: Prepare </a:t>
            </a:r>
            <a:r>
              <a:rPr lang="en-US" dirty="0"/>
              <a:t>a </a:t>
            </a:r>
            <a:r>
              <a:rPr lang="en-US" dirty="0" smtClean="0"/>
              <a:t>Post-Closing </a:t>
            </a:r>
            <a:r>
              <a:rPr lang="en-US" dirty="0"/>
              <a:t>Trial Balance</a:t>
            </a:r>
            <a:endParaRPr lang="en-US" sz="3200"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LO2-7</a:t>
            </a:r>
          </a:p>
        </p:txBody>
      </p:sp>
      <p:graphicFrame>
        <p:nvGraphicFramePr>
          <p:cNvPr id="6" name="Table 5"/>
          <p:cNvGraphicFramePr>
            <a:graphicFrameLocks noGrp="1"/>
          </p:cNvGraphicFramePr>
          <p:nvPr>
            <p:extLst>
              <p:ext uri="{D42A27DB-BD31-4B8C-83A1-F6EECF244321}">
                <p14:modId xmlns:p14="http://schemas.microsoft.com/office/powerpoint/2010/main" val="2017668739"/>
              </p:ext>
            </p:extLst>
          </p:nvPr>
        </p:nvGraphicFramePr>
        <p:xfrm>
          <a:off x="1752600" y="2224629"/>
          <a:ext cx="5230350" cy="4393678"/>
        </p:xfrm>
        <a:graphic>
          <a:graphicData uri="http://schemas.openxmlformats.org/drawingml/2006/table">
            <a:tbl>
              <a:tblPr firstRow="1" bandRow="1">
                <a:tableStyleId>{5C22544A-7EE6-4342-B048-85BDC9FD1C3A}</a:tableStyleId>
              </a:tblPr>
              <a:tblGrid>
                <a:gridCol w="3385635">
                  <a:extLst>
                    <a:ext uri="{9D8B030D-6E8A-4147-A177-3AD203B41FA5}">
                      <a16:colId xmlns="" xmlns:a16="http://schemas.microsoft.com/office/drawing/2014/main" val="20000"/>
                    </a:ext>
                  </a:extLst>
                </a:gridCol>
                <a:gridCol w="899848">
                  <a:extLst>
                    <a:ext uri="{9D8B030D-6E8A-4147-A177-3AD203B41FA5}">
                      <a16:colId xmlns="" xmlns:a16="http://schemas.microsoft.com/office/drawing/2014/main" val="20001"/>
                    </a:ext>
                  </a:extLst>
                </a:gridCol>
                <a:gridCol w="944867">
                  <a:extLst>
                    <a:ext uri="{9D8B030D-6E8A-4147-A177-3AD203B41FA5}">
                      <a16:colId xmlns="" xmlns:a16="http://schemas.microsoft.com/office/drawing/2014/main" val="20002"/>
                    </a:ext>
                  </a:extLst>
                </a:gridCol>
              </a:tblGrid>
              <a:tr h="742593">
                <a:tc gridSpan="3">
                  <a:txBody>
                    <a:bodyPr/>
                    <a:lstStyle/>
                    <a:p>
                      <a:pPr algn="ctr"/>
                      <a:r>
                        <a:rPr lang="en-US" sz="1400" b="1" dirty="0">
                          <a:solidFill>
                            <a:schemeClr val="tx1"/>
                          </a:solidFill>
                        </a:rPr>
                        <a:t>DRESS</a:t>
                      </a:r>
                      <a:r>
                        <a:rPr lang="en-US" sz="1400" b="1" baseline="0" dirty="0">
                          <a:solidFill>
                            <a:schemeClr val="tx1"/>
                          </a:solidFill>
                        </a:rPr>
                        <a:t> RIGHT CLOTHING CORPORATION</a:t>
                      </a:r>
                    </a:p>
                    <a:p>
                      <a:pPr algn="ctr"/>
                      <a:r>
                        <a:rPr lang="en-US" sz="1400" b="1" baseline="0" dirty="0">
                          <a:solidFill>
                            <a:schemeClr val="tx1"/>
                          </a:solidFill>
                        </a:rPr>
                        <a:t>Post-Closing Trial Balance</a:t>
                      </a:r>
                    </a:p>
                    <a:p>
                      <a:pPr algn="ctr"/>
                      <a:r>
                        <a:rPr lang="en-US" sz="1400" b="1" baseline="0" dirty="0">
                          <a:solidFill>
                            <a:schemeClr val="tx1"/>
                          </a:solidFill>
                        </a:rPr>
                        <a:t>July 31, 2018</a:t>
                      </a:r>
                      <a:endParaRPr lang="en-US" sz="1400" b="1" dirty="0">
                        <a:solidFill>
                          <a:schemeClr val="tx1"/>
                        </a:solidFill>
                      </a:endParaRPr>
                    </a:p>
                  </a:txBody>
                  <a:tcP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solidFill>
                          <a:schemeClr val="tx1"/>
                        </a:solidFill>
                      </a:endParaRPr>
                    </a:p>
                  </a:txBody>
                  <a:tcPr/>
                </a:tc>
                <a:tc hMerge="1">
                  <a:txBody>
                    <a:bodyPr/>
                    <a:lstStyle/>
                    <a:p>
                      <a:endParaRPr lang="en-US" dirty="0">
                        <a:solidFill>
                          <a:schemeClr val="tx1"/>
                        </a:solidFill>
                      </a:endParaRPr>
                    </a:p>
                  </a:txBody>
                  <a:tcPr/>
                </a:tc>
                <a:extLst>
                  <a:ext uri="{0D108BD9-81ED-4DB2-BD59-A6C34878D82A}">
                    <a16:rowId xmlns="" xmlns:a16="http://schemas.microsoft.com/office/drawing/2014/main" val="10000"/>
                  </a:ext>
                </a:extLst>
              </a:tr>
              <a:tr h="3094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Account Title</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Debits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b="1" dirty="0">
                          <a:solidFill>
                            <a:schemeClr val="tx1"/>
                          </a:solidFill>
                        </a:rPr>
                        <a:t>Credits</a:t>
                      </a:r>
                      <a:endParaRPr lang="en-US" sz="1400" dirty="0">
                        <a:solidFill>
                          <a:schemeClr val="tx1"/>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341671">
                <a:tc>
                  <a:txBody>
                    <a:bodyPr/>
                    <a:lstStyle/>
                    <a:p>
                      <a:r>
                        <a:rPr lang="en-US" sz="1400" dirty="0">
                          <a:solidFill>
                            <a:schemeClr val="tx1"/>
                          </a:solidFill>
                        </a:rPr>
                        <a:t>Cash</a:t>
                      </a:r>
                    </a:p>
                    <a:p>
                      <a:r>
                        <a:rPr lang="en-US" sz="1400" dirty="0">
                          <a:solidFill>
                            <a:schemeClr val="tx1"/>
                          </a:solidFill>
                        </a:rPr>
                        <a:t>Accounts Receivable</a:t>
                      </a:r>
                    </a:p>
                    <a:p>
                      <a:r>
                        <a:rPr lang="en-US" sz="1400" dirty="0">
                          <a:solidFill>
                            <a:schemeClr val="tx1"/>
                          </a:solidFill>
                        </a:rPr>
                        <a:t>Supplies</a:t>
                      </a:r>
                    </a:p>
                    <a:p>
                      <a:r>
                        <a:rPr lang="en-US" sz="1400" dirty="0">
                          <a:solidFill>
                            <a:schemeClr val="tx1"/>
                          </a:solidFill>
                        </a:rPr>
                        <a:t>Prepaid rent</a:t>
                      </a:r>
                    </a:p>
                    <a:p>
                      <a:r>
                        <a:rPr lang="en-US" sz="1400" dirty="0">
                          <a:solidFill>
                            <a:schemeClr val="tx1"/>
                          </a:solidFill>
                        </a:rPr>
                        <a:t>Inventory</a:t>
                      </a:r>
                    </a:p>
                    <a:p>
                      <a:r>
                        <a:rPr lang="en-US" sz="1400" dirty="0" smtClean="0">
                          <a:solidFill>
                            <a:schemeClr val="tx1"/>
                          </a:solidFill>
                        </a:rPr>
                        <a:t>Office equipment</a:t>
                      </a:r>
                    </a:p>
                    <a:p>
                      <a:r>
                        <a:rPr lang="en-US" sz="1400" dirty="0" smtClean="0">
                          <a:solidFill>
                            <a:schemeClr val="tx1"/>
                          </a:solidFill>
                        </a:rPr>
                        <a:t>Accumulated depreciation-office</a:t>
                      </a:r>
                      <a:r>
                        <a:rPr lang="en-US" sz="1400" baseline="0" dirty="0" smtClean="0">
                          <a:solidFill>
                            <a:schemeClr val="tx1"/>
                          </a:solidFill>
                        </a:rPr>
                        <a:t> equip.</a:t>
                      </a:r>
                      <a:endParaRPr lang="en-US" sz="1400" dirty="0">
                        <a:solidFill>
                          <a:schemeClr val="tx1"/>
                        </a:solidFill>
                      </a:endParaRPr>
                    </a:p>
                    <a:p>
                      <a:r>
                        <a:rPr lang="en-US" sz="1400" dirty="0">
                          <a:solidFill>
                            <a:schemeClr val="tx1"/>
                          </a:solidFill>
                        </a:rPr>
                        <a:t>Accounts payable</a:t>
                      </a:r>
                    </a:p>
                    <a:p>
                      <a:r>
                        <a:rPr lang="en-US" sz="1400" dirty="0">
                          <a:solidFill>
                            <a:schemeClr val="tx1"/>
                          </a:solidFill>
                        </a:rPr>
                        <a:t>Notes payable</a:t>
                      </a:r>
                    </a:p>
                    <a:p>
                      <a:r>
                        <a:rPr lang="en-US" sz="1400" dirty="0">
                          <a:solidFill>
                            <a:schemeClr val="tx1"/>
                          </a:solidFill>
                        </a:rPr>
                        <a:t>Deferred</a:t>
                      </a:r>
                      <a:r>
                        <a:rPr lang="en-US" sz="1400" baseline="0" dirty="0">
                          <a:solidFill>
                            <a:schemeClr val="tx1"/>
                          </a:solidFill>
                        </a:rPr>
                        <a:t> rent revenue</a:t>
                      </a:r>
                    </a:p>
                    <a:p>
                      <a:r>
                        <a:rPr lang="en-US" sz="1400" baseline="0" dirty="0">
                          <a:solidFill>
                            <a:schemeClr val="tx1"/>
                          </a:solidFill>
                        </a:rPr>
                        <a:t>Salaries payable</a:t>
                      </a:r>
                    </a:p>
                    <a:p>
                      <a:r>
                        <a:rPr lang="en-US" sz="1400" baseline="0" dirty="0">
                          <a:solidFill>
                            <a:schemeClr val="tx1"/>
                          </a:solidFill>
                        </a:rPr>
                        <a:t>Interest payable</a:t>
                      </a:r>
                    </a:p>
                    <a:p>
                      <a:r>
                        <a:rPr lang="en-US" sz="1400" baseline="0" dirty="0">
                          <a:solidFill>
                            <a:schemeClr val="tx1"/>
                          </a:solidFill>
                        </a:rPr>
                        <a:t>Common stock</a:t>
                      </a:r>
                    </a:p>
                    <a:p>
                      <a:r>
                        <a:rPr lang="en-US" sz="1400" baseline="0" dirty="0">
                          <a:solidFill>
                            <a:schemeClr val="tx1"/>
                          </a:solidFill>
                        </a:rPr>
                        <a:t>Retained earnings</a:t>
                      </a:r>
                    </a:p>
                    <a:p>
                      <a:r>
                        <a:rPr lang="en-US" sz="1400" dirty="0">
                          <a:solidFill>
                            <a:schemeClr val="tx1"/>
                          </a:solidFill>
                        </a:rPr>
                        <a:t>    Totals</a:t>
                      </a:r>
                    </a:p>
                  </a:txBody>
                  <a:tcPr>
                    <a:lnL w="12700" cap="flat" cmpd="sng" algn="ctr">
                      <a:solidFill>
                        <a:srgbClr val="F7964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400" dirty="0">
                          <a:solidFill>
                            <a:schemeClr val="tx1"/>
                          </a:solidFill>
                        </a:rPr>
                        <a:t>68,500</a:t>
                      </a:r>
                    </a:p>
                    <a:p>
                      <a:pPr algn="r"/>
                      <a:r>
                        <a:rPr lang="en-US" sz="1400" dirty="0">
                          <a:solidFill>
                            <a:schemeClr val="tx1"/>
                          </a:solidFill>
                        </a:rPr>
                        <a:t>2,000</a:t>
                      </a:r>
                    </a:p>
                    <a:p>
                      <a:pPr algn="r"/>
                      <a:r>
                        <a:rPr lang="en-US" sz="1400" dirty="0">
                          <a:solidFill>
                            <a:schemeClr val="tx1"/>
                          </a:solidFill>
                        </a:rPr>
                        <a:t>1,200</a:t>
                      </a:r>
                    </a:p>
                    <a:p>
                      <a:pPr algn="r"/>
                      <a:r>
                        <a:rPr lang="en-US" sz="1400" dirty="0">
                          <a:solidFill>
                            <a:schemeClr val="tx1"/>
                          </a:solidFill>
                        </a:rPr>
                        <a:t>22,000</a:t>
                      </a:r>
                    </a:p>
                    <a:p>
                      <a:pPr algn="r"/>
                      <a:r>
                        <a:rPr lang="en-US" sz="1400" dirty="0">
                          <a:solidFill>
                            <a:schemeClr val="tx1"/>
                          </a:solidFill>
                        </a:rPr>
                        <a:t>38,000</a:t>
                      </a:r>
                    </a:p>
                    <a:p>
                      <a:pPr algn="r"/>
                      <a:r>
                        <a:rPr lang="en-US" sz="1400" dirty="0">
                          <a:solidFill>
                            <a:schemeClr val="tx1"/>
                          </a:solidFill>
                        </a:rPr>
                        <a:t>12,000</a:t>
                      </a: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endParaRPr lang="en-US" sz="1400" i="0" u="sng" dirty="0">
                        <a:solidFill>
                          <a:schemeClr val="tx1"/>
                        </a:solidFill>
                      </a:endParaRPr>
                    </a:p>
                    <a:p>
                      <a:pPr algn="r"/>
                      <a:r>
                        <a:rPr lang="en-US" sz="1400" i="0" u="sng" baseline="0" dirty="0">
                          <a:solidFill>
                            <a:srgbClr val="FEF3D8"/>
                          </a:solidFill>
                          <a:uFill>
                            <a:solidFill>
                              <a:schemeClr val="tx1"/>
                            </a:solidFill>
                          </a:uFill>
                        </a:rPr>
                        <a:t>______</a:t>
                      </a:r>
                      <a:endParaRPr lang="en-US" sz="1400" i="0" u="sng" dirty="0">
                        <a:solidFill>
                          <a:srgbClr val="FEF3D8"/>
                        </a:solidFill>
                      </a:endParaRPr>
                    </a:p>
                    <a:p>
                      <a:pPr algn="r"/>
                      <a:r>
                        <a:rPr lang="en-US" sz="1400" i="0" u="dbl" baseline="0" dirty="0">
                          <a:solidFill>
                            <a:schemeClr val="tx1"/>
                          </a:solidFill>
                        </a:rPr>
                        <a:t>143,700</a:t>
                      </a:r>
                      <a:r>
                        <a:rPr lang="en-US" sz="1400" i="0" u="sng" dirty="0">
                          <a:solidFill>
                            <a:schemeClr val="tx1"/>
                          </a:solidFill>
                        </a:rPr>
                        <a:t>   </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endParaRP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200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35,000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40,000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750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5,500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333</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60,000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rPr>
                        <a:t>    1,917</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solidFill>
                            <a:schemeClr val="tx1"/>
                          </a:solidFill>
                        </a:rPr>
                        <a:t>143,700</a:t>
                      </a:r>
                    </a:p>
                  </a:txBody>
                  <a:tcPr>
                    <a:lnL w="12700" cmpd="sng">
                      <a:noFill/>
                    </a:lnL>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
        <p:nvSpPr>
          <p:cNvPr id="3" name="Rectangle 2"/>
          <p:cNvSpPr/>
          <p:nvPr/>
        </p:nvSpPr>
        <p:spPr>
          <a:xfrm>
            <a:off x="628650" y="1270522"/>
            <a:ext cx="9174480" cy="954107"/>
          </a:xfrm>
          <a:prstGeom prst="rect">
            <a:avLst/>
          </a:prstGeom>
        </p:spPr>
        <p:txBody>
          <a:bodyPr wrap="square">
            <a:spAutoFit/>
          </a:bodyPr>
          <a:lstStyle/>
          <a:p>
            <a:r>
              <a:rPr lang="en-US" sz="2800" dirty="0"/>
              <a:t>Prepared at </a:t>
            </a:r>
            <a:r>
              <a:rPr lang="en-US" sz="2800" b="1" dirty="0" smtClean="0">
                <a:solidFill>
                  <a:srgbClr val="C00000"/>
                </a:solidFill>
              </a:rPr>
              <a:t>year-end only</a:t>
            </a:r>
            <a:r>
              <a:rPr lang="en-US" sz="2800" b="1" dirty="0" smtClean="0"/>
              <a:t> </a:t>
            </a:r>
            <a:r>
              <a:rPr lang="en-US" sz="2800" dirty="0"/>
              <a:t>to verify that the closing entries were prepared and posted correctly</a:t>
            </a:r>
            <a:r>
              <a:rPr lang="en-US" sz="2800" dirty="0" smtClean="0"/>
              <a:t>.</a:t>
            </a:r>
            <a:endParaRPr lang="en-US" sz="2800" dirty="0"/>
          </a:p>
        </p:txBody>
      </p:sp>
    </p:spTree>
    <p:extLst>
      <p:ext uri="{BB962C8B-B14F-4D97-AF65-F5344CB8AC3E}">
        <p14:creationId xmlns:p14="http://schemas.microsoft.com/office/powerpoint/2010/main" val="19991477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Conversion from Cash Basis to Accrual Basis</a:t>
            </a:r>
            <a:endParaRPr lang="en-US" dirty="0"/>
          </a:p>
        </p:txBody>
      </p:sp>
      <p:sp>
        <p:nvSpPr>
          <p:cNvPr id="4"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smtClean="0"/>
              <a:t>LO2-8</a:t>
            </a:r>
            <a:endParaRPr lang="en-IN" dirty="0"/>
          </a:p>
        </p:txBody>
      </p:sp>
      <p:sp>
        <p:nvSpPr>
          <p:cNvPr id="10" name="Freeform 9"/>
          <p:cNvSpPr/>
          <p:nvPr/>
        </p:nvSpPr>
        <p:spPr>
          <a:xfrm>
            <a:off x="3110903" y="1525640"/>
            <a:ext cx="5930138" cy="724048"/>
          </a:xfrm>
          <a:custGeom>
            <a:avLst/>
            <a:gdLst>
              <a:gd name="connsiteX0" fmla="*/ 0 w 5930138"/>
              <a:gd name="connsiteY0" fmla="*/ 0 h 724048"/>
              <a:gd name="connsiteX1" fmla="*/ 5930138 w 5930138"/>
              <a:gd name="connsiteY1" fmla="*/ 0 h 724048"/>
              <a:gd name="connsiteX2" fmla="*/ 5930138 w 5930138"/>
              <a:gd name="connsiteY2" fmla="*/ 724048 h 724048"/>
              <a:gd name="connsiteX3" fmla="*/ 0 w 5930138"/>
              <a:gd name="connsiteY3" fmla="*/ 724048 h 724048"/>
              <a:gd name="connsiteX4" fmla="*/ 0 w 5930138"/>
              <a:gd name="connsiteY4" fmla="*/ 0 h 72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138" h="724048">
                <a:moveTo>
                  <a:pt x="0" y="0"/>
                </a:moveTo>
                <a:lnTo>
                  <a:pt x="5930138" y="0"/>
                </a:lnTo>
                <a:lnTo>
                  <a:pt x="5930138" y="724048"/>
                </a:lnTo>
                <a:lnTo>
                  <a:pt x="0" y="72404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6200" tIns="76200" rIns="76200" bIns="76200" numCol="1" spcCol="1270" anchor="b" anchorCtr="0">
            <a:noAutofit/>
          </a:bodyPr>
          <a:lstStyle/>
          <a:p>
            <a:pPr lvl="0" algn="l" defTabSz="1778000">
              <a:lnSpc>
                <a:spcPct val="90000"/>
              </a:lnSpc>
              <a:spcBef>
                <a:spcPct val="0"/>
              </a:spcBef>
              <a:spcAft>
                <a:spcPct val="35000"/>
              </a:spcAft>
            </a:pPr>
            <a:endParaRPr lang="en-US" sz="4000" kern="1200" dirty="0"/>
          </a:p>
        </p:txBody>
      </p:sp>
      <p:sp>
        <p:nvSpPr>
          <p:cNvPr id="11" name="Freeform 10"/>
          <p:cNvSpPr/>
          <p:nvPr/>
        </p:nvSpPr>
        <p:spPr>
          <a:xfrm>
            <a:off x="862531" y="1606205"/>
            <a:ext cx="3144928" cy="884048"/>
          </a:xfrm>
          <a:custGeom>
            <a:avLst/>
            <a:gdLst>
              <a:gd name="connsiteX0" fmla="*/ 147371 w 3144928"/>
              <a:gd name="connsiteY0" fmla="*/ 0 h 884048"/>
              <a:gd name="connsiteX1" fmla="*/ 2997557 w 3144928"/>
              <a:gd name="connsiteY1" fmla="*/ 0 h 884048"/>
              <a:gd name="connsiteX2" fmla="*/ 3144928 w 3144928"/>
              <a:gd name="connsiteY2" fmla="*/ 147371 h 884048"/>
              <a:gd name="connsiteX3" fmla="*/ 3144928 w 3144928"/>
              <a:gd name="connsiteY3" fmla="*/ 884048 h 884048"/>
              <a:gd name="connsiteX4" fmla="*/ 3144928 w 3144928"/>
              <a:gd name="connsiteY4" fmla="*/ 884048 h 884048"/>
              <a:gd name="connsiteX5" fmla="*/ 0 w 3144928"/>
              <a:gd name="connsiteY5" fmla="*/ 884048 h 884048"/>
              <a:gd name="connsiteX6" fmla="*/ 0 w 3144928"/>
              <a:gd name="connsiteY6" fmla="*/ 884048 h 884048"/>
              <a:gd name="connsiteX7" fmla="*/ 0 w 3144928"/>
              <a:gd name="connsiteY7" fmla="*/ 147371 h 884048"/>
              <a:gd name="connsiteX8" fmla="*/ 147371 w 3144928"/>
              <a:gd name="connsiteY8" fmla="*/ 0 h 88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4928" h="884048">
                <a:moveTo>
                  <a:pt x="147371" y="0"/>
                </a:moveTo>
                <a:lnTo>
                  <a:pt x="2997557" y="0"/>
                </a:lnTo>
                <a:cubicBezTo>
                  <a:pt x="3078948" y="0"/>
                  <a:pt x="3144928" y="65980"/>
                  <a:pt x="3144928" y="147371"/>
                </a:cubicBezTo>
                <a:lnTo>
                  <a:pt x="3144928" y="884048"/>
                </a:lnTo>
                <a:lnTo>
                  <a:pt x="3144928" y="884048"/>
                </a:lnTo>
                <a:lnTo>
                  <a:pt x="0" y="884048"/>
                </a:lnTo>
                <a:lnTo>
                  <a:pt x="0" y="884048"/>
                </a:lnTo>
                <a:lnTo>
                  <a:pt x="0" y="147371"/>
                </a:lnTo>
                <a:cubicBezTo>
                  <a:pt x="0" y="65980"/>
                  <a:pt x="65980" y="0"/>
                  <a:pt x="147371" y="0"/>
                </a:cubicBezTo>
                <a:close/>
              </a:path>
            </a:pathLst>
          </a:custGeom>
          <a:solidFill>
            <a:srgbClr val="00808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6503" tIns="96503" rIns="96503" bIns="53340" numCol="1" spcCol="1270" anchor="ctr" anchorCtr="0">
            <a:noAutofit/>
          </a:bodyPr>
          <a:lstStyle/>
          <a:p>
            <a:pPr lvl="0" algn="ctr" defTabSz="1244600">
              <a:lnSpc>
                <a:spcPct val="90000"/>
              </a:lnSpc>
              <a:spcBef>
                <a:spcPct val="0"/>
              </a:spcBef>
              <a:spcAft>
                <a:spcPct val="35000"/>
              </a:spcAft>
            </a:pPr>
            <a:r>
              <a:rPr lang="en-IN" sz="2800" b="1" kern="1200" dirty="0" smtClean="0"/>
              <a:t>Cash basis accounting </a:t>
            </a:r>
            <a:endParaRPr lang="en-US" sz="2800" b="1" kern="1200" dirty="0"/>
          </a:p>
        </p:txBody>
      </p:sp>
      <p:sp>
        <p:nvSpPr>
          <p:cNvPr id="12" name="Freeform 11"/>
          <p:cNvSpPr/>
          <p:nvPr/>
        </p:nvSpPr>
        <p:spPr>
          <a:xfrm>
            <a:off x="762000" y="2476205"/>
            <a:ext cx="8013700" cy="1182236"/>
          </a:xfrm>
          <a:custGeom>
            <a:avLst/>
            <a:gdLst>
              <a:gd name="connsiteX0" fmla="*/ 0 w 8013700"/>
              <a:gd name="connsiteY0" fmla="*/ 0 h 1448313"/>
              <a:gd name="connsiteX1" fmla="*/ 8013700 w 8013700"/>
              <a:gd name="connsiteY1" fmla="*/ 0 h 1448313"/>
              <a:gd name="connsiteX2" fmla="*/ 8013700 w 8013700"/>
              <a:gd name="connsiteY2" fmla="*/ 1448313 h 1448313"/>
              <a:gd name="connsiteX3" fmla="*/ 0 w 8013700"/>
              <a:gd name="connsiteY3" fmla="*/ 1448313 h 1448313"/>
              <a:gd name="connsiteX4" fmla="*/ 0 w 8013700"/>
              <a:gd name="connsiteY4" fmla="*/ 0 h 1448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448313">
                <a:moveTo>
                  <a:pt x="0" y="0"/>
                </a:moveTo>
                <a:lnTo>
                  <a:pt x="8013700" y="0"/>
                </a:lnTo>
                <a:lnTo>
                  <a:pt x="8013700" y="1448313"/>
                </a:lnTo>
                <a:lnTo>
                  <a:pt x="0" y="1448313"/>
                </a:lnTo>
                <a:lnTo>
                  <a:pt x="0" y="0"/>
                </a:lnTo>
                <a:close/>
              </a:path>
            </a:pathLst>
          </a:custGeom>
          <a:solidFill>
            <a:srgbClr val="99CCFF"/>
          </a:solidFill>
          <a:ln>
            <a:noFill/>
          </a:ln>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9530" tIns="49530" rIns="49530" bIns="49530" numCol="1" spcCol="1270" anchor="t" anchorCtr="0">
            <a:noAutofit/>
          </a:bodyPr>
          <a:lstStyle/>
          <a:p>
            <a:pPr marL="228600" lvl="1" indent="-228600" algn="l" defTabSz="1155700">
              <a:lnSpc>
                <a:spcPct val="90000"/>
              </a:lnSpc>
              <a:spcBef>
                <a:spcPct val="0"/>
              </a:spcBef>
              <a:spcAft>
                <a:spcPct val="15000"/>
              </a:spcAft>
              <a:buChar char="••"/>
            </a:pPr>
            <a:r>
              <a:rPr lang="en-IN" sz="2600" kern="1200" dirty="0" smtClean="0"/>
              <a:t>Produces a measure called </a:t>
            </a:r>
            <a:r>
              <a:rPr lang="en-IN" sz="2600" b="1" kern="1200" dirty="0" smtClean="0">
                <a:solidFill>
                  <a:srgbClr val="0000FF"/>
                </a:solidFill>
              </a:rPr>
              <a:t>net operating cash flow</a:t>
            </a:r>
            <a:endParaRPr lang="en-US" sz="2600" b="1" dirty="0"/>
          </a:p>
          <a:p>
            <a:pPr marL="228600" lvl="1" indent="-228600" algn="l" defTabSz="1155700">
              <a:lnSpc>
                <a:spcPct val="90000"/>
              </a:lnSpc>
              <a:spcBef>
                <a:spcPct val="0"/>
              </a:spcBef>
              <a:spcAft>
                <a:spcPct val="15000"/>
              </a:spcAft>
              <a:buChar char="••"/>
            </a:pPr>
            <a:r>
              <a:rPr lang="en-US" sz="2600" kern="1200" dirty="0" smtClean="0"/>
              <a:t>Calculated as: </a:t>
            </a:r>
            <a:r>
              <a:rPr lang="en-US" sz="2600" b="1" kern="1200" dirty="0" smtClean="0">
                <a:solidFill>
                  <a:srgbClr val="C00000"/>
                </a:solidFill>
              </a:rPr>
              <a:t>Cash receipts − Cash disbursements (from operating activities)</a:t>
            </a:r>
            <a:endParaRPr lang="en-US" sz="2600" b="1" kern="1200" dirty="0">
              <a:solidFill>
                <a:srgbClr val="C00000"/>
              </a:solidFill>
            </a:endParaRPr>
          </a:p>
        </p:txBody>
      </p:sp>
      <p:sp>
        <p:nvSpPr>
          <p:cNvPr id="13" name="Freeform 12"/>
          <p:cNvSpPr/>
          <p:nvPr/>
        </p:nvSpPr>
        <p:spPr>
          <a:xfrm>
            <a:off x="3110903" y="3894204"/>
            <a:ext cx="5930138" cy="724048"/>
          </a:xfrm>
          <a:custGeom>
            <a:avLst/>
            <a:gdLst>
              <a:gd name="connsiteX0" fmla="*/ 0 w 5930138"/>
              <a:gd name="connsiteY0" fmla="*/ 0 h 724048"/>
              <a:gd name="connsiteX1" fmla="*/ 5930138 w 5930138"/>
              <a:gd name="connsiteY1" fmla="*/ 0 h 724048"/>
              <a:gd name="connsiteX2" fmla="*/ 5930138 w 5930138"/>
              <a:gd name="connsiteY2" fmla="*/ 724048 h 724048"/>
              <a:gd name="connsiteX3" fmla="*/ 0 w 5930138"/>
              <a:gd name="connsiteY3" fmla="*/ 724048 h 724048"/>
              <a:gd name="connsiteX4" fmla="*/ 0 w 5930138"/>
              <a:gd name="connsiteY4" fmla="*/ 0 h 724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30138" h="724048">
                <a:moveTo>
                  <a:pt x="0" y="0"/>
                </a:moveTo>
                <a:lnTo>
                  <a:pt x="5930138" y="0"/>
                </a:lnTo>
                <a:lnTo>
                  <a:pt x="5930138" y="724048"/>
                </a:lnTo>
                <a:lnTo>
                  <a:pt x="0" y="72404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6200" tIns="76200" rIns="76200" bIns="76200" numCol="1" spcCol="1270" anchor="b" anchorCtr="0">
            <a:noAutofit/>
          </a:bodyPr>
          <a:lstStyle/>
          <a:p>
            <a:pPr lvl="0" algn="l" defTabSz="1778000">
              <a:lnSpc>
                <a:spcPct val="90000"/>
              </a:lnSpc>
              <a:spcBef>
                <a:spcPct val="0"/>
              </a:spcBef>
              <a:spcAft>
                <a:spcPct val="35000"/>
              </a:spcAft>
            </a:pPr>
            <a:endParaRPr lang="en-US" sz="4000" kern="1200" dirty="0"/>
          </a:p>
        </p:txBody>
      </p:sp>
      <p:sp>
        <p:nvSpPr>
          <p:cNvPr id="14" name="Freeform 13"/>
          <p:cNvSpPr/>
          <p:nvPr/>
        </p:nvSpPr>
        <p:spPr>
          <a:xfrm>
            <a:off x="862531" y="3868117"/>
            <a:ext cx="3144928" cy="884048"/>
          </a:xfrm>
          <a:custGeom>
            <a:avLst/>
            <a:gdLst>
              <a:gd name="connsiteX0" fmla="*/ 147371 w 3144928"/>
              <a:gd name="connsiteY0" fmla="*/ 0 h 884048"/>
              <a:gd name="connsiteX1" fmla="*/ 2997557 w 3144928"/>
              <a:gd name="connsiteY1" fmla="*/ 0 h 884048"/>
              <a:gd name="connsiteX2" fmla="*/ 3144928 w 3144928"/>
              <a:gd name="connsiteY2" fmla="*/ 147371 h 884048"/>
              <a:gd name="connsiteX3" fmla="*/ 3144928 w 3144928"/>
              <a:gd name="connsiteY3" fmla="*/ 884048 h 884048"/>
              <a:gd name="connsiteX4" fmla="*/ 3144928 w 3144928"/>
              <a:gd name="connsiteY4" fmla="*/ 884048 h 884048"/>
              <a:gd name="connsiteX5" fmla="*/ 0 w 3144928"/>
              <a:gd name="connsiteY5" fmla="*/ 884048 h 884048"/>
              <a:gd name="connsiteX6" fmla="*/ 0 w 3144928"/>
              <a:gd name="connsiteY6" fmla="*/ 884048 h 884048"/>
              <a:gd name="connsiteX7" fmla="*/ 0 w 3144928"/>
              <a:gd name="connsiteY7" fmla="*/ 147371 h 884048"/>
              <a:gd name="connsiteX8" fmla="*/ 147371 w 3144928"/>
              <a:gd name="connsiteY8" fmla="*/ 0 h 88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4928" h="884048">
                <a:moveTo>
                  <a:pt x="147371" y="0"/>
                </a:moveTo>
                <a:lnTo>
                  <a:pt x="2997557" y="0"/>
                </a:lnTo>
                <a:cubicBezTo>
                  <a:pt x="3078948" y="0"/>
                  <a:pt x="3144928" y="65980"/>
                  <a:pt x="3144928" y="147371"/>
                </a:cubicBezTo>
                <a:lnTo>
                  <a:pt x="3144928" y="884048"/>
                </a:lnTo>
                <a:lnTo>
                  <a:pt x="3144928" y="884048"/>
                </a:lnTo>
                <a:lnTo>
                  <a:pt x="0" y="884048"/>
                </a:lnTo>
                <a:lnTo>
                  <a:pt x="0" y="884048"/>
                </a:lnTo>
                <a:lnTo>
                  <a:pt x="0" y="147371"/>
                </a:lnTo>
                <a:cubicBezTo>
                  <a:pt x="0" y="65980"/>
                  <a:pt x="65980" y="0"/>
                  <a:pt x="147371" y="0"/>
                </a:cubicBezTo>
                <a:close/>
              </a:path>
            </a:pathLst>
          </a:custGeom>
          <a:solidFill>
            <a:srgbClr val="00808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6503" tIns="96503" rIns="96503" bIns="53340" numCol="1" spcCol="1270" anchor="ctr" anchorCtr="0">
            <a:noAutofit/>
          </a:bodyPr>
          <a:lstStyle/>
          <a:p>
            <a:pPr lvl="0" algn="ctr" defTabSz="1244600">
              <a:lnSpc>
                <a:spcPct val="90000"/>
              </a:lnSpc>
              <a:spcBef>
                <a:spcPct val="0"/>
              </a:spcBef>
              <a:spcAft>
                <a:spcPct val="35000"/>
              </a:spcAft>
            </a:pPr>
            <a:r>
              <a:rPr lang="en-IN" sz="2800" b="1" kern="1200" dirty="0" smtClean="0"/>
              <a:t>Accrual basis accounting</a:t>
            </a:r>
            <a:endParaRPr lang="en-US" sz="2800" b="1" kern="1200" dirty="0"/>
          </a:p>
        </p:txBody>
      </p:sp>
      <p:sp>
        <p:nvSpPr>
          <p:cNvPr id="15" name="Freeform 14"/>
          <p:cNvSpPr/>
          <p:nvPr/>
        </p:nvSpPr>
        <p:spPr>
          <a:xfrm>
            <a:off x="762000" y="4699268"/>
            <a:ext cx="8013700" cy="1448313"/>
          </a:xfrm>
          <a:custGeom>
            <a:avLst/>
            <a:gdLst>
              <a:gd name="connsiteX0" fmla="*/ 0 w 8013700"/>
              <a:gd name="connsiteY0" fmla="*/ 0 h 1448313"/>
              <a:gd name="connsiteX1" fmla="*/ 8013700 w 8013700"/>
              <a:gd name="connsiteY1" fmla="*/ 0 h 1448313"/>
              <a:gd name="connsiteX2" fmla="*/ 8013700 w 8013700"/>
              <a:gd name="connsiteY2" fmla="*/ 1448313 h 1448313"/>
              <a:gd name="connsiteX3" fmla="*/ 0 w 8013700"/>
              <a:gd name="connsiteY3" fmla="*/ 1448313 h 1448313"/>
              <a:gd name="connsiteX4" fmla="*/ 0 w 8013700"/>
              <a:gd name="connsiteY4" fmla="*/ 0 h 1448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700" h="1448313">
                <a:moveTo>
                  <a:pt x="0" y="0"/>
                </a:moveTo>
                <a:lnTo>
                  <a:pt x="8013700" y="0"/>
                </a:lnTo>
                <a:lnTo>
                  <a:pt x="8013700" y="1448313"/>
                </a:lnTo>
                <a:lnTo>
                  <a:pt x="0" y="1448313"/>
                </a:lnTo>
                <a:lnTo>
                  <a:pt x="0" y="0"/>
                </a:lnTo>
                <a:close/>
              </a:path>
            </a:pathLst>
          </a:custGeom>
          <a:solidFill>
            <a:srgbClr val="99CCFF"/>
          </a:solidFill>
          <a:effectLst>
            <a:outerShdw blurRad="50800" dist="38100" dir="2700000" algn="tl" rotWithShape="0">
              <a:prstClr val="black">
                <a:alpha val="40000"/>
              </a:prstClr>
            </a:outerShdw>
          </a:effectLst>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9530" tIns="49530" rIns="49530" bIns="49530" numCol="1" spcCol="1270" anchor="t" anchorCtr="0">
            <a:noAutofit/>
          </a:bodyPr>
          <a:lstStyle/>
          <a:p>
            <a:pPr marL="228600" lvl="1" indent="-228600" defTabSz="1155700">
              <a:lnSpc>
                <a:spcPct val="90000"/>
              </a:lnSpc>
              <a:spcAft>
                <a:spcPct val="15000"/>
              </a:spcAft>
              <a:buChar char="••"/>
            </a:pPr>
            <a:r>
              <a:rPr lang="en-IN" sz="2600" dirty="0"/>
              <a:t>Measures an entity’s accomplishments and resource sacrifices during the period, regardless of when cash is received or paid</a:t>
            </a:r>
            <a:endParaRPr lang="en-US" sz="2600" dirty="0"/>
          </a:p>
        </p:txBody>
      </p:sp>
    </p:spTree>
    <p:extLst>
      <p:ext uri="{BB962C8B-B14F-4D97-AF65-F5344CB8AC3E}">
        <p14:creationId xmlns:p14="http://schemas.microsoft.com/office/powerpoint/2010/main" val="14877034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fontAlgn="auto">
              <a:lnSpc>
                <a:spcPct val="100000"/>
              </a:lnSpc>
              <a:spcBef>
                <a:spcPct val="20000"/>
              </a:spcBef>
              <a:spcAft>
                <a:spcPts val="0"/>
              </a:spcAft>
              <a:buNone/>
            </a:pPr>
            <a:r>
              <a:rPr lang="en-US" sz="2400" b="1" dirty="0">
                <a:solidFill>
                  <a:srgbClr val="C00000"/>
                </a:solidFill>
              </a:rPr>
              <a:t>Example:</a:t>
            </a:r>
          </a:p>
          <a:p>
            <a:pPr marL="0" indent="0">
              <a:buNone/>
            </a:pPr>
            <a:r>
              <a:rPr lang="en-US" sz="2400" dirty="0" smtClean="0"/>
              <a:t>Suppose a company paid $20,000 cash for insurance during the fiscal year and you determine that there was $5,000 in prepaid insurance at the beginning of the year and $3,000 at the end of the year. You can determine insurance expense for the year.</a:t>
            </a:r>
            <a:endParaRPr lang="en-US" sz="2400" dirty="0"/>
          </a:p>
        </p:txBody>
      </p:sp>
      <p:sp>
        <p:nvSpPr>
          <p:cNvPr id="3" name="Title 2"/>
          <p:cNvSpPr>
            <a:spLocks noGrp="1"/>
          </p:cNvSpPr>
          <p:nvPr>
            <p:ph type="title"/>
          </p:nvPr>
        </p:nvSpPr>
        <p:spPr/>
        <p:txBody>
          <a:bodyPr/>
          <a:lstStyle/>
          <a:p>
            <a:r>
              <a:rPr lang="en-IN" dirty="0"/>
              <a:t>Example One of Conversion from Cash Basis to Accrual Basis</a:t>
            </a:r>
            <a:endParaRPr lang="en-US" dirty="0"/>
          </a:p>
        </p:txBody>
      </p:sp>
      <p:grpSp>
        <p:nvGrpSpPr>
          <p:cNvPr id="4" name="Group 3"/>
          <p:cNvGrpSpPr/>
          <p:nvPr/>
        </p:nvGrpSpPr>
        <p:grpSpPr>
          <a:xfrm>
            <a:off x="929989" y="3978237"/>
            <a:ext cx="7284021" cy="1691806"/>
            <a:chOff x="945443" y="3538777"/>
            <a:chExt cx="7284021" cy="1691806"/>
          </a:xfrm>
        </p:grpSpPr>
        <p:sp>
          <p:nvSpPr>
            <p:cNvPr id="5" name="Rectangle 4"/>
            <p:cNvSpPr/>
            <p:nvPr/>
          </p:nvSpPr>
          <p:spPr>
            <a:xfrm>
              <a:off x="5086657" y="3538777"/>
              <a:ext cx="3142807" cy="2460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Prepaid Insurance</a:t>
              </a:r>
            </a:p>
          </p:txBody>
        </p:sp>
        <p:sp>
          <p:nvSpPr>
            <p:cNvPr id="6" name="Rectangle 5"/>
            <p:cNvSpPr/>
            <p:nvPr/>
          </p:nvSpPr>
          <p:spPr>
            <a:xfrm>
              <a:off x="945443" y="3905732"/>
              <a:ext cx="4059292" cy="299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Balance, beginning of year</a:t>
              </a:r>
            </a:p>
          </p:txBody>
        </p:sp>
        <p:sp>
          <p:nvSpPr>
            <p:cNvPr id="7" name="Rectangle 6"/>
            <p:cNvSpPr/>
            <p:nvPr/>
          </p:nvSpPr>
          <p:spPr>
            <a:xfrm>
              <a:off x="6892730" y="3902848"/>
              <a:ext cx="1245616" cy="302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a:t>
              </a:r>
              <a:r>
                <a:rPr lang="en-US" b="1" dirty="0">
                  <a:solidFill>
                    <a:srgbClr val="C00000"/>
                  </a:solidFill>
                </a:rPr>
                <a:t>  </a:t>
              </a:r>
              <a:r>
                <a:rPr lang="en-US" sz="2600" b="1" dirty="0">
                  <a:solidFill>
                    <a:srgbClr val="C00000"/>
                  </a:solidFill>
                </a:rPr>
                <a:t>5,000</a:t>
              </a:r>
            </a:p>
          </p:txBody>
        </p:sp>
        <p:sp>
          <p:nvSpPr>
            <p:cNvPr id="8" name="Rectangle 7"/>
            <p:cNvSpPr/>
            <p:nvPr/>
          </p:nvSpPr>
          <p:spPr>
            <a:xfrm>
              <a:off x="959744" y="4240999"/>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Plus: Cash paid</a:t>
              </a:r>
            </a:p>
          </p:txBody>
        </p:sp>
        <p:sp>
          <p:nvSpPr>
            <p:cNvPr id="9" name="Rectangle 8"/>
            <p:cNvSpPr/>
            <p:nvPr/>
          </p:nvSpPr>
          <p:spPr>
            <a:xfrm>
              <a:off x="6904914" y="4264459"/>
              <a:ext cx="1243584"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20,000</a:t>
              </a:r>
            </a:p>
          </p:txBody>
        </p:sp>
        <p:sp>
          <p:nvSpPr>
            <p:cNvPr id="10" name="Rectangle 9"/>
            <p:cNvSpPr/>
            <p:nvPr/>
          </p:nvSpPr>
          <p:spPr>
            <a:xfrm>
              <a:off x="966502" y="4591655"/>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Less: Insurance expense</a:t>
              </a:r>
            </a:p>
          </p:txBody>
        </p:sp>
        <p:cxnSp>
          <p:nvCxnSpPr>
            <p:cNvPr id="11" name="Straight Connector 10"/>
            <p:cNvCxnSpPr/>
            <p:nvPr/>
          </p:nvCxnSpPr>
          <p:spPr>
            <a:xfrm>
              <a:off x="1007863" y="3828171"/>
              <a:ext cx="7201361"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798396" y="4869796"/>
              <a:ext cx="1243584" cy="0"/>
            </a:xfrm>
            <a:prstGeom prst="line">
              <a:avLst/>
            </a:prstGeom>
            <a:ln w="158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966502" y="4908412"/>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Balance, end of year</a:t>
              </a:r>
            </a:p>
          </p:txBody>
        </p:sp>
        <p:sp>
          <p:nvSpPr>
            <p:cNvPr id="14" name="Rectangle 13"/>
            <p:cNvSpPr/>
            <p:nvPr/>
          </p:nvSpPr>
          <p:spPr>
            <a:xfrm>
              <a:off x="6892520" y="4876147"/>
              <a:ext cx="1243584"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a:t>
              </a:r>
              <a:r>
                <a:rPr lang="en-US" b="1" dirty="0">
                  <a:solidFill>
                    <a:srgbClr val="C00000"/>
                  </a:solidFill>
                </a:rPr>
                <a:t>  </a:t>
              </a:r>
              <a:r>
                <a:rPr lang="en-US" sz="2600" b="1" dirty="0">
                  <a:solidFill>
                    <a:srgbClr val="C00000"/>
                  </a:solidFill>
                </a:rPr>
                <a:t>3,000</a:t>
              </a:r>
            </a:p>
          </p:txBody>
        </p:sp>
        <p:cxnSp>
          <p:nvCxnSpPr>
            <p:cNvPr id="15" name="Straight Connector 14"/>
            <p:cNvCxnSpPr/>
            <p:nvPr/>
          </p:nvCxnSpPr>
          <p:spPr>
            <a:xfrm>
              <a:off x="6798394" y="5230583"/>
              <a:ext cx="1243584" cy="0"/>
            </a:xfrm>
            <a:prstGeom prst="line">
              <a:avLst/>
            </a:prstGeom>
            <a:ln w="158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6" name="Straight Connector 15"/>
          <p:cNvCxnSpPr/>
          <p:nvPr/>
        </p:nvCxnSpPr>
        <p:spPr>
          <a:xfrm>
            <a:off x="6782940" y="5612200"/>
            <a:ext cx="1243584"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896218" y="5001055"/>
            <a:ext cx="1317792" cy="250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(22,000)</a:t>
            </a:r>
          </a:p>
        </p:txBody>
      </p:sp>
      <p:sp>
        <p:nvSpPr>
          <p:cNvPr id="18"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LO2-8</a:t>
            </a:r>
          </a:p>
        </p:txBody>
      </p:sp>
    </p:spTree>
    <p:extLst>
      <p:ext uri="{BB962C8B-B14F-4D97-AF65-F5344CB8AC3E}">
        <p14:creationId xmlns:p14="http://schemas.microsoft.com/office/powerpoint/2010/main" val="2104308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356360"/>
            <a:ext cx="7886700" cy="4971415"/>
          </a:xfrm>
        </p:spPr>
        <p:txBody>
          <a:bodyPr/>
          <a:lstStyle/>
          <a:p>
            <a:pPr marL="0" lvl="0" indent="0" fontAlgn="auto">
              <a:lnSpc>
                <a:spcPct val="100000"/>
              </a:lnSpc>
              <a:spcBef>
                <a:spcPct val="20000"/>
              </a:spcBef>
              <a:spcAft>
                <a:spcPts val="0"/>
              </a:spcAft>
              <a:buNone/>
            </a:pPr>
            <a:r>
              <a:rPr lang="en-US" sz="2400" b="1" dirty="0">
                <a:solidFill>
                  <a:srgbClr val="C00000"/>
                </a:solidFill>
              </a:rPr>
              <a:t>Example:</a:t>
            </a:r>
          </a:p>
          <a:p>
            <a:pPr marL="0" indent="0">
              <a:spcBef>
                <a:spcPts val="0"/>
              </a:spcBef>
              <a:buNone/>
            </a:pPr>
            <a:r>
              <a:rPr lang="en-US" sz="2400" dirty="0" smtClean="0"/>
              <a:t>Suppose </a:t>
            </a:r>
            <a:r>
              <a:rPr lang="en-US" sz="2400" dirty="0"/>
              <a:t>a company paid $150,000 for salaries to employees during the year and you determine that there were $12,000 and $18,000 in salaries payable at the beginning and end of the year, respectively.</a:t>
            </a:r>
          </a:p>
        </p:txBody>
      </p:sp>
      <p:sp>
        <p:nvSpPr>
          <p:cNvPr id="3" name="Title 2"/>
          <p:cNvSpPr>
            <a:spLocks noGrp="1"/>
          </p:cNvSpPr>
          <p:nvPr>
            <p:ph type="title"/>
          </p:nvPr>
        </p:nvSpPr>
        <p:spPr/>
        <p:txBody>
          <a:bodyPr/>
          <a:lstStyle/>
          <a:p>
            <a:r>
              <a:rPr lang="en-US" dirty="0"/>
              <a:t>Example Two of Conversion from Cash Basis to Accrual Basis</a:t>
            </a:r>
          </a:p>
        </p:txBody>
      </p:sp>
      <p:grpSp>
        <p:nvGrpSpPr>
          <p:cNvPr id="4" name="Group 3"/>
          <p:cNvGrpSpPr/>
          <p:nvPr/>
        </p:nvGrpSpPr>
        <p:grpSpPr>
          <a:xfrm>
            <a:off x="979652" y="3029463"/>
            <a:ext cx="6466177" cy="1619916"/>
            <a:chOff x="705575" y="2719036"/>
            <a:chExt cx="6839754" cy="1717253"/>
          </a:xfrm>
        </p:grpSpPr>
        <p:cxnSp>
          <p:nvCxnSpPr>
            <p:cNvPr id="5" name="Straight Connector 4"/>
            <p:cNvCxnSpPr/>
            <p:nvPr/>
          </p:nvCxnSpPr>
          <p:spPr>
            <a:xfrm>
              <a:off x="5810909" y="4436289"/>
              <a:ext cx="150876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705575" y="2719036"/>
              <a:ext cx="6839754" cy="1691806"/>
              <a:chOff x="613510" y="3102867"/>
              <a:chExt cx="6839754" cy="1691806"/>
            </a:xfrm>
          </p:grpSpPr>
          <p:sp>
            <p:nvSpPr>
              <p:cNvPr id="7" name="Rectangle 6"/>
              <p:cNvSpPr/>
              <p:nvPr/>
            </p:nvSpPr>
            <p:spPr>
              <a:xfrm>
                <a:off x="4796433" y="3102867"/>
                <a:ext cx="2552594" cy="2460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Salaries Payable</a:t>
                </a:r>
              </a:p>
            </p:txBody>
          </p:sp>
          <p:sp>
            <p:nvSpPr>
              <p:cNvPr id="8" name="Rectangle 7"/>
              <p:cNvSpPr/>
              <p:nvPr/>
            </p:nvSpPr>
            <p:spPr>
              <a:xfrm>
                <a:off x="621885" y="3469822"/>
                <a:ext cx="4059292" cy="299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Balance, beginning of year</a:t>
                </a:r>
              </a:p>
            </p:txBody>
          </p:sp>
          <p:sp>
            <p:nvSpPr>
              <p:cNvPr id="9" name="Rectangle 8"/>
              <p:cNvSpPr/>
              <p:nvPr/>
            </p:nvSpPr>
            <p:spPr>
              <a:xfrm>
                <a:off x="5819397" y="3466938"/>
                <a:ext cx="1507196" cy="302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  12,000</a:t>
                </a:r>
              </a:p>
            </p:txBody>
          </p:sp>
          <p:sp>
            <p:nvSpPr>
              <p:cNvPr id="10" name="Rectangle 9"/>
              <p:cNvSpPr/>
              <p:nvPr/>
            </p:nvSpPr>
            <p:spPr>
              <a:xfrm>
                <a:off x="613510" y="3805089"/>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Plus: Salaries expense</a:t>
                </a:r>
              </a:p>
            </p:txBody>
          </p:sp>
          <p:sp>
            <p:nvSpPr>
              <p:cNvPr id="11" name="Rectangle 10"/>
              <p:cNvSpPr/>
              <p:nvPr/>
            </p:nvSpPr>
            <p:spPr>
              <a:xfrm>
                <a:off x="629299" y="4155745"/>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Less: Cash paid</a:t>
                </a:r>
              </a:p>
            </p:txBody>
          </p:sp>
          <p:sp>
            <p:nvSpPr>
              <p:cNvPr id="12" name="Rectangle 11"/>
              <p:cNvSpPr/>
              <p:nvPr/>
            </p:nvSpPr>
            <p:spPr>
              <a:xfrm>
                <a:off x="5828633" y="4121780"/>
                <a:ext cx="1624631" cy="2930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(150,000)</a:t>
                </a:r>
              </a:p>
            </p:txBody>
          </p:sp>
          <p:cxnSp>
            <p:nvCxnSpPr>
              <p:cNvPr id="13" name="Straight Connector 12"/>
              <p:cNvCxnSpPr/>
              <p:nvPr/>
            </p:nvCxnSpPr>
            <p:spPr>
              <a:xfrm>
                <a:off x="716217" y="3392261"/>
                <a:ext cx="6546692"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743311" y="4419818"/>
                <a:ext cx="150876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29299" y="4472502"/>
                <a:ext cx="4059936"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rgbClr val="C00000"/>
                    </a:solidFill>
                  </a:rPr>
                  <a:t>Balance, end of year</a:t>
                </a:r>
              </a:p>
            </p:txBody>
          </p:sp>
          <p:sp>
            <p:nvSpPr>
              <p:cNvPr id="16" name="Rectangle 15"/>
              <p:cNvSpPr/>
              <p:nvPr/>
            </p:nvSpPr>
            <p:spPr>
              <a:xfrm>
                <a:off x="5827711" y="4440237"/>
                <a:ext cx="1508760"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a:t>
                </a:r>
                <a:r>
                  <a:rPr lang="en-US" b="1" dirty="0">
                    <a:solidFill>
                      <a:srgbClr val="C00000"/>
                    </a:solidFill>
                  </a:rPr>
                  <a:t>  </a:t>
                </a:r>
                <a:r>
                  <a:rPr lang="en-US" sz="2600" b="1" dirty="0">
                    <a:solidFill>
                      <a:srgbClr val="C00000"/>
                    </a:solidFill>
                  </a:rPr>
                  <a:t>18,000</a:t>
                </a:r>
              </a:p>
            </p:txBody>
          </p:sp>
          <p:cxnSp>
            <p:nvCxnSpPr>
              <p:cNvPr id="17" name="Straight Connector 16"/>
              <p:cNvCxnSpPr/>
              <p:nvPr/>
            </p:nvCxnSpPr>
            <p:spPr>
              <a:xfrm>
                <a:off x="5729243" y="4794673"/>
                <a:ext cx="150876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8" name="Rectangle 17"/>
          <p:cNvSpPr/>
          <p:nvPr/>
        </p:nvSpPr>
        <p:spPr>
          <a:xfrm>
            <a:off x="5826655" y="3710206"/>
            <a:ext cx="1508760"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600" b="1" dirty="0">
                <a:solidFill>
                  <a:srgbClr val="C00000"/>
                </a:solidFill>
              </a:rPr>
              <a:t>156,000</a:t>
            </a:r>
          </a:p>
        </p:txBody>
      </p:sp>
      <p:grpSp>
        <p:nvGrpSpPr>
          <p:cNvPr id="19" name="Group 18"/>
          <p:cNvGrpSpPr/>
          <p:nvPr/>
        </p:nvGrpSpPr>
        <p:grpSpPr>
          <a:xfrm>
            <a:off x="866067" y="4787456"/>
            <a:ext cx="5274630" cy="1808802"/>
            <a:chOff x="667655" y="4950696"/>
            <a:chExt cx="5274630" cy="1808802"/>
          </a:xfrm>
        </p:grpSpPr>
        <p:sp>
          <p:nvSpPr>
            <p:cNvPr id="20" name="Rectangle 19"/>
            <p:cNvSpPr/>
            <p:nvPr/>
          </p:nvSpPr>
          <p:spPr>
            <a:xfrm>
              <a:off x="1706684" y="495069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Payable</a:t>
              </a:r>
            </a:p>
          </p:txBody>
        </p:sp>
        <p:sp>
          <p:nvSpPr>
            <p:cNvPr id="21" name="Rectangle 20"/>
            <p:cNvSpPr/>
            <p:nvPr/>
          </p:nvSpPr>
          <p:spPr>
            <a:xfrm>
              <a:off x="4263434" y="5313420"/>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Beg.bal.</a:t>
              </a:r>
            </a:p>
          </p:txBody>
        </p:sp>
        <p:sp>
          <p:nvSpPr>
            <p:cNvPr id="22" name="Rectangle 21"/>
            <p:cNvSpPr/>
            <p:nvPr/>
          </p:nvSpPr>
          <p:spPr>
            <a:xfrm>
              <a:off x="3167981" y="5383212"/>
              <a:ext cx="1042500" cy="285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12,000</a:t>
              </a:r>
            </a:p>
          </p:txBody>
        </p:sp>
        <p:cxnSp>
          <p:nvCxnSpPr>
            <p:cNvPr id="23" name="Straight Connector 22"/>
            <p:cNvCxnSpPr/>
            <p:nvPr/>
          </p:nvCxnSpPr>
          <p:spPr>
            <a:xfrm>
              <a:off x="920114" y="6390124"/>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4271189" y="6024871"/>
              <a:ext cx="1671096" cy="3652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solidFill>
                    <a:schemeClr val="tx1"/>
                  </a:solidFill>
                </a:rPr>
                <a:t>Salaries exp.</a:t>
              </a:r>
            </a:p>
          </p:txBody>
        </p:sp>
        <p:cxnSp>
          <p:nvCxnSpPr>
            <p:cNvPr id="25" name="Straight Connector 24"/>
            <p:cNvCxnSpPr/>
            <p:nvPr/>
          </p:nvCxnSpPr>
          <p:spPr>
            <a:xfrm>
              <a:off x="920114" y="5332238"/>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165758" y="5332238"/>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4263434" y="640463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End.bal.</a:t>
              </a:r>
            </a:p>
          </p:txBody>
        </p:sp>
        <p:sp>
          <p:nvSpPr>
            <p:cNvPr id="28" name="Rectangle 27"/>
            <p:cNvSpPr/>
            <p:nvPr/>
          </p:nvSpPr>
          <p:spPr>
            <a:xfrm>
              <a:off x="3242037" y="644139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18,000</a:t>
              </a:r>
            </a:p>
          </p:txBody>
        </p:sp>
        <p:sp>
          <p:nvSpPr>
            <p:cNvPr id="29" name="Rectangle 28"/>
            <p:cNvSpPr/>
            <p:nvPr/>
          </p:nvSpPr>
          <p:spPr>
            <a:xfrm>
              <a:off x="667655" y="5675724"/>
              <a:ext cx="1372228"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Cash paid</a:t>
              </a:r>
            </a:p>
          </p:txBody>
        </p:sp>
        <p:sp>
          <p:nvSpPr>
            <p:cNvPr id="30" name="Rectangle 29"/>
            <p:cNvSpPr/>
            <p:nvPr/>
          </p:nvSpPr>
          <p:spPr>
            <a:xfrm>
              <a:off x="1935338" y="5714355"/>
              <a:ext cx="1232643" cy="29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dirty="0">
                  <a:solidFill>
                    <a:schemeClr val="tx1"/>
                  </a:solidFill>
                </a:rPr>
                <a:t>150,000</a:t>
              </a:r>
            </a:p>
          </p:txBody>
        </p:sp>
      </p:grpSp>
      <p:sp>
        <p:nvSpPr>
          <p:cNvPr id="31" name="Rectangle 30"/>
          <p:cNvSpPr/>
          <p:nvPr/>
        </p:nvSpPr>
        <p:spPr>
          <a:xfrm>
            <a:off x="3336047" y="5895894"/>
            <a:ext cx="1133554"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a:solidFill>
                  <a:srgbClr val="C00000"/>
                </a:solidFill>
              </a:rPr>
              <a:t>156,000</a:t>
            </a:r>
          </a:p>
        </p:txBody>
      </p:sp>
      <p:sp>
        <p:nvSpPr>
          <p:cNvPr id="32"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LO2-8</a:t>
            </a:r>
          </a:p>
        </p:txBody>
      </p:sp>
      <p:cxnSp>
        <p:nvCxnSpPr>
          <p:cNvPr id="34" name="Straight Connector 33"/>
          <p:cNvCxnSpPr/>
          <p:nvPr/>
        </p:nvCxnSpPr>
        <p:spPr>
          <a:xfrm>
            <a:off x="6249143" y="5187730"/>
            <a:ext cx="2608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529148" y="4799666"/>
            <a:ext cx="2082621" cy="369332"/>
          </a:xfrm>
          <a:prstGeom prst="rect">
            <a:avLst/>
          </a:prstGeom>
        </p:spPr>
        <p:txBody>
          <a:bodyPr wrap="none">
            <a:spAutoFit/>
          </a:bodyPr>
          <a:lstStyle/>
          <a:p>
            <a:pPr algn="ctr"/>
            <a:r>
              <a:rPr lang="en-US" b="1"/>
              <a:t>Salaries Expense</a:t>
            </a:r>
            <a:endParaRPr lang="en-US" b="1" dirty="0"/>
          </a:p>
        </p:txBody>
      </p:sp>
      <p:cxnSp>
        <p:nvCxnSpPr>
          <p:cNvPr id="36" name="Straight Connector 35"/>
          <p:cNvCxnSpPr/>
          <p:nvPr/>
        </p:nvCxnSpPr>
        <p:spPr>
          <a:xfrm>
            <a:off x="7570458" y="5194868"/>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212947" y="6241398"/>
            <a:ext cx="24832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6550009" y="5885772"/>
            <a:ext cx="1018227" cy="369332"/>
          </a:xfrm>
          <a:prstGeom prst="rect">
            <a:avLst/>
          </a:prstGeom>
        </p:spPr>
        <p:txBody>
          <a:bodyPr wrap="none">
            <a:spAutoFit/>
          </a:bodyPr>
          <a:lstStyle/>
          <a:p>
            <a:pPr algn="r"/>
            <a:r>
              <a:rPr lang="en-US" b="1" dirty="0">
                <a:solidFill>
                  <a:srgbClr val="C00000"/>
                </a:solidFill>
              </a:rPr>
              <a:t>156,000</a:t>
            </a:r>
          </a:p>
        </p:txBody>
      </p:sp>
      <p:sp>
        <p:nvSpPr>
          <p:cNvPr id="39" name="Rectangle 38"/>
          <p:cNvSpPr/>
          <p:nvPr/>
        </p:nvSpPr>
        <p:spPr>
          <a:xfrm>
            <a:off x="6514867" y="6230431"/>
            <a:ext cx="1053369" cy="373625"/>
          </a:xfrm>
          <a:prstGeom prst="rect">
            <a:avLst/>
          </a:prstGeom>
        </p:spPr>
        <p:txBody>
          <a:bodyPr wrap="square">
            <a:spAutoFit/>
          </a:bodyPr>
          <a:lstStyle/>
          <a:p>
            <a:pPr algn="r"/>
            <a:r>
              <a:rPr lang="en-US"/>
              <a:t>156,000</a:t>
            </a:r>
            <a:endParaRPr lang="en-US" dirty="0"/>
          </a:p>
        </p:txBody>
      </p:sp>
    </p:spTree>
    <p:extLst>
      <p:ext uri="{BB962C8B-B14F-4D97-AF65-F5344CB8AC3E}">
        <p14:creationId xmlns:p14="http://schemas.microsoft.com/office/powerpoint/2010/main" val="4772302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5">
                                            <p:txEl>
                                              <p:pRg st="0" end="0"/>
                                            </p:txEl>
                                          </p:spTgt>
                                        </p:tgtEl>
                                        <p:attrNameLst>
                                          <p:attrName>style.visibility</p:attrName>
                                        </p:attrNameLst>
                                      </p:cBhvr>
                                      <p:to>
                                        <p:strVal val="visible"/>
                                      </p:to>
                                    </p:set>
                                    <p:animEffect transition="in" filter="fade">
                                      <p:cBhvr>
                                        <p:cTn id="46" dur="500"/>
                                        <p:tgtEl>
                                          <p:spTgt spid="35">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8">
                                            <p:txEl>
                                              <p:pRg st="0" end="0"/>
                                            </p:txEl>
                                          </p:spTgt>
                                        </p:tgtEl>
                                        <p:attrNameLst>
                                          <p:attrName>style.visibility</p:attrName>
                                        </p:attrNameLst>
                                      </p:cBhvr>
                                      <p:to>
                                        <p:strVal val="visible"/>
                                      </p:to>
                                    </p:set>
                                    <p:animEffect transition="in" filter="fade">
                                      <p:cBhvr>
                                        <p:cTn id="51" dur="500"/>
                                        <p:tgtEl>
                                          <p:spTgt spid="38">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9">
                                            <p:txEl>
                                              <p:pRg st="0" end="0"/>
                                            </p:txEl>
                                          </p:spTgt>
                                        </p:tgtEl>
                                        <p:attrNameLst>
                                          <p:attrName>style.visibility</p:attrName>
                                        </p:attrNameLst>
                                      </p:cBhvr>
                                      <p:to>
                                        <p:strVal val="visible"/>
                                      </p:to>
                                    </p:set>
                                    <p:animEffect transition="in" filter="fade">
                                      <p:cBhvr>
                                        <p:cTn id="56"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1"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6087" y="1936751"/>
            <a:ext cx="8058150" cy="4391023"/>
          </a:xfrm>
        </p:spPr>
        <p:txBody>
          <a:bodyPr/>
          <a:lstStyle/>
          <a:p>
            <a:pPr marL="0" indent="0">
              <a:buNone/>
            </a:pPr>
            <a:r>
              <a:rPr lang="en-US" sz="2400" b="1" dirty="0">
                <a:solidFill>
                  <a:srgbClr val="C00000"/>
                </a:solidFill>
              </a:rPr>
              <a:t>Example:</a:t>
            </a:r>
          </a:p>
          <a:p>
            <a:pPr marL="0" indent="0">
              <a:buNone/>
            </a:pPr>
            <a:r>
              <a:rPr lang="en-US" sz="2400" dirty="0" smtClean="0"/>
              <a:t>Using </a:t>
            </a:r>
            <a:r>
              <a:rPr lang="en-US" sz="2400" dirty="0"/>
              <a:t>T-accounts, assume that the amount of cash collected from customers during the year was $220,000, and you know that accounts receivable at the beginning of the year was $45,000 and $33,000 at the end of the year</a:t>
            </a:r>
            <a:r>
              <a:rPr lang="en-US" sz="2400" dirty="0" smtClean="0"/>
              <a:t>. Determine </a:t>
            </a:r>
            <a:r>
              <a:rPr lang="en-US" sz="2400" dirty="0"/>
              <a:t>the sales </a:t>
            </a:r>
            <a:r>
              <a:rPr lang="en-US" sz="2400" dirty="0" smtClean="0"/>
              <a:t>revenue.</a:t>
            </a:r>
            <a:endParaRPr lang="en-US" sz="2400" dirty="0"/>
          </a:p>
        </p:txBody>
      </p:sp>
      <p:sp>
        <p:nvSpPr>
          <p:cNvPr id="5" name="Title 1"/>
          <p:cNvSpPr>
            <a:spLocks noGrp="1"/>
          </p:cNvSpPr>
          <p:nvPr>
            <p:ph type="title"/>
          </p:nvPr>
        </p:nvSpPr>
        <p:spPr/>
        <p:txBody>
          <a:bodyPr/>
          <a:lstStyle/>
          <a:p>
            <a:r>
              <a:rPr lang="en-IN" dirty="0"/>
              <a:t>Example Three of Conversion from Cash Basis to Accrual Basis</a:t>
            </a:r>
            <a:endParaRPr lang="en-US" dirty="0"/>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LO2-8</a:t>
            </a:r>
          </a:p>
        </p:txBody>
      </p:sp>
      <p:sp>
        <p:nvSpPr>
          <p:cNvPr id="7" name="AutoShape 3"/>
          <p:cNvSpPr>
            <a:spLocks noChangeAspect="1" noChangeArrowheads="1" noTextEdit="1"/>
          </p:cNvSpPr>
          <p:nvPr/>
        </p:nvSpPr>
        <p:spPr bwMode="auto">
          <a:xfrm>
            <a:off x="1279525" y="1303338"/>
            <a:ext cx="7235825" cy="537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p:cNvGrpSpPr/>
          <p:nvPr/>
        </p:nvGrpSpPr>
        <p:grpSpPr>
          <a:xfrm>
            <a:off x="333328" y="4314208"/>
            <a:ext cx="5882045" cy="1793072"/>
            <a:chOff x="449154" y="4950696"/>
            <a:chExt cx="5852214" cy="1793072"/>
          </a:xfrm>
        </p:grpSpPr>
        <p:sp>
          <p:nvSpPr>
            <p:cNvPr id="9" name="Rectangle 8"/>
            <p:cNvSpPr/>
            <p:nvPr/>
          </p:nvSpPr>
          <p:spPr>
            <a:xfrm>
              <a:off x="1706684" y="495069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Accounts Receivable</a:t>
              </a:r>
            </a:p>
          </p:txBody>
        </p:sp>
        <p:sp>
          <p:nvSpPr>
            <p:cNvPr id="10" name="Rectangle 9"/>
            <p:cNvSpPr/>
            <p:nvPr/>
          </p:nvSpPr>
          <p:spPr>
            <a:xfrm>
              <a:off x="627405" y="5380311"/>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Beg.bal.</a:t>
              </a:r>
            </a:p>
          </p:txBody>
        </p:sp>
        <p:sp>
          <p:nvSpPr>
            <p:cNvPr id="11" name="Rectangle 10"/>
            <p:cNvSpPr/>
            <p:nvPr/>
          </p:nvSpPr>
          <p:spPr>
            <a:xfrm>
              <a:off x="2108177" y="5366627"/>
              <a:ext cx="1042500" cy="32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45,000</a:t>
              </a:r>
            </a:p>
          </p:txBody>
        </p:sp>
        <p:cxnSp>
          <p:nvCxnSpPr>
            <p:cNvPr id="12" name="Straight Connector 11"/>
            <p:cNvCxnSpPr/>
            <p:nvPr/>
          </p:nvCxnSpPr>
          <p:spPr>
            <a:xfrm>
              <a:off x="920114" y="6390124"/>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193178" y="5859699"/>
              <a:ext cx="2108190" cy="3944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Cash </a:t>
              </a:r>
              <a:endParaRPr lang="en-US" sz="2000" dirty="0" smtClean="0">
                <a:solidFill>
                  <a:schemeClr val="tx1"/>
                </a:solidFill>
              </a:endParaRPr>
            </a:p>
            <a:p>
              <a:r>
                <a:rPr lang="en-US" sz="2000" dirty="0" smtClean="0">
                  <a:solidFill>
                    <a:schemeClr val="tx1"/>
                  </a:solidFill>
                </a:rPr>
                <a:t>collections</a:t>
              </a:r>
              <a:endParaRPr lang="en-US" sz="2000" dirty="0">
                <a:solidFill>
                  <a:schemeClr val="tx1"/>
                </a:solidFill>
              </a:endParaRPr>
            </a:p>
          </p:txBody>
        </p:sp>
        <p:cxnSp>
          <p:nvCxnSpPr>
            <p:cNvPr id="14" name="Straight Connector 13"/>
            <p:cNvCxnSpPr/>
            <p:nvPr/>
          </p:nvCxnSpPr>
          <p:spPr>
            <a:xfrm>
              <a:off x="920114" y="5332238"/>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150677" y="5332238"/>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627405" y="6388908"/>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End.bal</a:t>
              </a:r>
              <a:r>
                <a:rPr lang="en-US" sz="2200" dirty="0">
                  <a:solidFill>
                    <a:schemeClr val="tx1"/>
                  </a:solidFill>
                </a:rPr>
                <a:t>.</a:t>
              </a:r>
            </a:p>
          </p:txBody>
        </p:sp>
        <p:sp>
          <p:nvSpPr>
            <p:cNvPr id="17" name="Rectangle 16"/>
            <p:cNvSpPr/>
            <p:nvPr/>
          </p:nvSpPr>
          <p:spPr>
            <a:xfrm>
              <a:off x="2185527" y="6441391"/>
              <a:ext cx="968444"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33,000</a:t>
              </a:r>
            </a:p>
          </p:txBody>
        </p:sp>
        <p:sp>
          <p:nvSpPr>
            <p:cNvPr id="18" name="Rectangle 17"/>
            <p:cNvSpPr/>
            <p:nvPr/>
          </p:nvSpPr>
          <p:spPr>
            <a:xfrm>
              <a:off x="449154" y="5725647"/>
              <a:ext cx="1618929" cy="269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Credit sale</a:t>
              </a:r>
              <a:r>
                <a:rPr lang="en-US" sz="2200" dirty="0">
                  <a:solidFill>
                    <a:schemeClr val="tx1"/>
                  </a:solidFill>
                </a:rPr>
                <a:t>s</a:t>
              </a:r>
            </a:p>
          </p:txBody>
        </p:sp>
        <p:sp>
          <p:nvSpPr>
            <p:cNvPr id="19" name="Rectangle 18"/>
            <p:cNvSpPr/>
            <p:nvPr/>
          </p:nvSpPr>
          <p:spPr>
            <a:xfrm>
              <a:off x="2933142" y="6065151"/>
              <a:ext cx="1232643" cy="2925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220,000</a:t>
              </a:r>
            </a:p>
          </p:txBody>
        </p:sp>
      </p:grpSp>
      <p:sp>
        <p:nvSpPr>
          <p:cNvPr id="20" name="Rectangle 19"/>
          <p:cNvSpPr/>
          <p:nvPr/>
        </p:nvSpPr>
        <p:spPr>
          <a:xfrm>
            <a:off x="1944468" y="5006383"/>
            <a:ext cx="1133554" cy="301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b="1" dirty="0">
                <a:solidFill>
                  <a:srgbClr val="C00000"/>
                </a:solidFill>
              </a:rPr>
              <a:t>208,000</a:t>
            </a:r>
          </a:p>
        </p:txBody>
      </p:sp>
      <p:grpSp>
        <p:nvGrpSpPr>
          <p:cNvPr id="21" name="Group 20"/>
          <p:cNvGrpSpPr/>
          <p:nvPr/>
        </p:nvGrpSpPr>
        <p:grpSpPr>
          <a:xfrm>
            <a:off x="5531346" y="4318037"/>
            <a:ext cx="3959314" cy="1812194"/>
            <a:chOff x="627405" y="4950696"/>
            <a:chExt cx="6144822" cy="1812194"/>
          </a:xfrm>
        </p:grpSpPr>
        <p:sp>
          <p:nvSpPr>
            <p:cNvPr id="22" name="Rectangle 21"/>
            <p:cNvSpPr/>
            <p:nvPr/>
          </p:nvSpPr>
          <p:spPr>
            <a:xfrm>
              <a:off x="1706684" y="4950696"/>
              <a:ext cx="3068881"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smtClean="0">
                  <a:solidFill>
                    <a:schemeClr val="tx1"/>
                  </a:solidFill>
                </a:rPr>
                <a:t>Sales Revenue</a:t>
              </a:r>
              <a:endParaRPr lang="en-US" sz="2200" b="1" dirty="0">
                <a:solidFill>
                  <a:schemeClr val="tx1"/>
                </a:solidFill>
              </a:endParaRPr>
            </a:p>
          </p:txBody>
        </p:sp>
        <p:sp>
          <p:nvSpPr>
            <p:cNvPr id="23" name="Rectangle 22"/>
            <p:cNvSpPr/>
            <p:nvPr/>
          </p:nvSpPr>
          <p:spPr>
            <a:xfrm>
              <a:off x="627405" y="5380311"/>
              <a:ext cx="1094946"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200" dirty="0">
                <a:solidFill>
                  <a:schemeClr val="tx1"/>
                </a:solidFill>
              </a:endParaRPr>
            </a:p>
          </p:txBody>
        </p:sp>
        <p:cxnSp>
          <p:nvCxnSpPr>
            <p:cNvPr id="25" name="Straight Connector 24"/>
            <p:cNvCxnSpPr/>
            <p:nvPr/>
          </p:nvCxnSpPr>
          <p:spPr>
            <a:xfrm>
              <a:off x="920114" y="6390124"/>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4775565" y="5777997"/>
              <a:ext cx="1996662" cy="601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tx1"/>
                </a:solidFill>
              </a:endParaRPr>
            </a:p>
          </p:txBody>
        </p:sp>
        <p:cxnSp>
          <p:nvCxnSpPr>
            <p:cNvPr id="27" name="Straight Connector 26"/>
            <p:cNvCxnSpPr/>
            <p:nvPr/>
          </p:nvCxnSpPr>
          <p:spPr>
            <a:xfrm>
              <a:off x="920114" y="5332238"/>
              <a:ext cx="47839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066090" y="5360838"/>
              <a:ext cx="0" cy="14020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2664166" y="5976524"/>
              <a:ext cx="2111399" cy="3492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200" b="1" dirty="0" smtClean="0">
                  <a:solidFill>
                    <a:srgbClr val="C00000"/>
                  </a:solidFill>
                </a:rPr>
                <a:t>208,000</a:t>
              </a:r>
              <a:endParaRPr lang="en-US" sz="2200" b="1" dirty="0">
                <a:solidFill>
                  <a:srgbClr val="C00000"/>
                </a:solidFill>
              </a:endParaRPr>
            </a:p>
          </p:txBody>
        </p:sp>
      </p:grpSp>
    </p:spTree>
    <p:extLst>
      <p:ext uri="{BB962C8B-B14F-4D97-AF65-F5344CB8AC3E}">
        <p14:creationId xmlns:p14="http://schemas.microsoft.com/office/powerpoint/2010/main" val="3490825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dirty="0"/>
              <a:t>Converting Cash Basis to Accrual Basis Income</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LO2-8</a:t>
            </a:r>
          </a:p>
        </p:txBody>
      </p:sp>
      <p:graphicFrame>
        <p:nvGraphicFramePr>
          <p:cNvPr id="7" name="Table 6"/>
          <p:cNvGraphicFramePr>
            <a:graphicFrameLocks noGrp="1"/>
          </p:cNvGraphicFramePr>
          <p:nvPr>
            <p:extLst>
              <p:ext uri="{D42A27DB-BD31-4B8C-83A1-F6EECF244321}">
                <p14:modId xmlns:p14="http://schemas.microsoft.com/office/powerpoint/2010/main" val="1923721506"/>
              </p:ext>
            </p:extLst>
          </p:nvPr>
        </p:nvGraphicFramePr>
        <p:xfrm>
          <a:off x="1524000" y="2490509"/>
          <a:ext cx="6096000" cy="2489200"/>
        </p:xfrm>
        <a:graphic>
          <a:graphicData uri="http://schemas.openxmlformats.org/drawingml/2006/table">
            <a:tbl>
              <a:tblPr firstRow="1" bandRow="1">
                <a:tableStyleId>{2D5ABB26-0587-4C30-8999-92F81FD0307C}</a:tableStyleId>
              </a:tblPr>
              <a:tblGrid>
                <a:gridCol w="2032000">
                  <a:extLst>
                    <a:ext uri="{9D8B030D-6E8A-4147-A177-3AD203B41FA5}">
                      <a16:colId xmlns="" xmlns:a16="http://schemas.microsoft.com/office/drawing/2014/main" val="20000"/>
                    </a:ext>
                  </a:extLst>
                </a:gridCol>
                <a:gridCol w="2032000">
                  <a:extLst>
                    <a:ext uri="{9D8B030D-6E8A-4147-A177-3AD203B41FA5}">
                      <a16:colId xmlns="" xmlns:a16="http://schemas.microsoft.com/office/drawing/2014/main" val="20001"/>
                    </a:ext>
                  </a:extLst>
                </a:gridCol>
                <a:gridCol w="2032000">
                  <a:extLst>
                    <a:ext uri="{9D8B030D-6E8A-4147-A177-3AD203B41FA5}">
                      <a16:colId xmlns="" xmlns:a16="http://schemas.microsoft.com/office/drawing/2014/main" val="20002"/>
                    </a:ext>
                  </a:extLst>
                </a:gridCol>
              </a:tblGrid>
              <a:tr h="0">
                <a:tc gridSpan="3">
                  <a:txBody>
                    <a:bodyPr/>
                    <a:lstStyle/>
                    <a:p>
                      <a:pPr algn="ctr" fontAlgn="base"/>
                      <a:r>
                        <a:rPr lang="en-US" sz="2400" b="1" dirty="0">
                          <a:effectLst/>
                        </a:rPr>
                        <a:t>Converting Cash Basis Income </a:t>
                      </a:r>
                      <a:r>
                        <a:rPr lang="en-US" sz="2400" b="1" dirty="0" smtClean="0">
                          <a:effectLst/>
                        </a:rPr>
                        <a:t/>
                      </a:r>
                      <a:br>
                        <a:rPr lang="en-US" sz="2400" b="1" dirty="0" smtClean="0">
                          <a:effectLst/>
                        </a:rPr>
                      </a:br>
                      <a:r>
                        <a:rPr lang="en-US" sz="2400" b="1" dirty="0" smtClean="0">
                          <a:effectLst/>
                        </a:rPr>
                        <a:t>to </a:t>
                      </a:r>
                      <a:r>
                        <a:rPr lang="en-US" sz="2400" b="1" dirty="0">
                          <a:effectLst/>
                        </a:rPr>
                        <a:t>Accrual Basis Income</a:t>
                      </a:r>
                      <a:endParaRPr lang="en-US" sz="2400" b="1" dirty="0">
                        <a:effectLst/>
                        <a:latin typeface="proximanovacond" charset="0"/>
                      </a:endParaRPr>
                    </a:p>
                  </a:txBody>
                  <a:tcPr marL="127000" marR="127000" marT="127000" marB="38100">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65758">
                <a:tc>
                  <a:txBody>
                    <a:bodyPr/>
                    <a:lstStyle/>
                    <a:p>
                      <a:pPr algn="l" fontAlgn="base"/>
                      <a:r>
                        <a:rPr lang="en-US" sz="2400" b="1" dirty="0">
                          <a:effectLst/>
                        </a:rPr>
                        <a:t> </a:t>
                      </a:r>
                      <a:endParaRPr lang="en-US" sz="2400" b="1" dirty="0">
                        <a:effectLst/>
                        <a:latin typeface="proximanovacond" charset="0"/>
                      </a:endParaRPr>
                    </a:p>
                  </a:txBody>
                  <a:tcPr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2400" b="1" dirty="0">
                          <a:effectLst/>
                        </a:rPr>
                        <a:t>Increases</a:t>
                      </a:r>
                      <a:endParaRPr lang="en-US" sz="2400" b="1" dirty="0">
                        <a:effectLst/>
                        <a:latin typeface="proximanovacond" charset="0"/>
                      </a:endParaRPr>
                    </a:p>
                  </a:txBody>
                  <a:tcPr marL="127000" marR="127000" marT="127000" marB="38100">
                    <a:lnB w="12700" cap="flat" cmpd="sng" algn="ctr">
                      <a:solidFill>
                        <a:schemeClr val="tx1"/>
                      </a:solidFill>
                      <a:prstDash val="solid"/>
                      <a:round/>
                      <a:headEnd type="none" w="med" len="med"/>
                      <a:tailEnd type="none" w="med" len="med"/>
                    </a:lnB>
                    <a:solidFill>
                      <a:srgbClr val="FFFAB0"/>
                    </a:solidFill>
                  </a:tcPr>
                </a:tc>
                <a:tc>
                  <a:txBody>
                    <a:bodyPr/>
                    <a:lstStyle/>
                    <a:p>
                      <a:pPr algn="ctr" fontAlgn="base"/>
                      <a:r>
                        <a:rPr lang="en-US" sz="2400" b="1" dirty="0">
                          <a:effectLst/>
                        </a:rPr>
                        <a:t>Decreases</a:t>
                      </a:r>
                      <a:endParaRPr lang="en-US" sz="2400" b="1" dirty="0">
                        <a:effectLst/>
                        <a:latin typeface="proximanovacond" charset="0"/>
                      </a:endParaRPr>
                    </a:p>
                  </a:txBody>
                  <a:tcPr marL="127000" marT="127000" marB="38100">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370840">
                <a:tc>
                  <a:txBody>
                    <a:bodyPr/>
                    <a:lstStyle/>
                    <a:p>
                      <a:pPr algn="l" fontAlgn="base"/>
                      <a:r>
                        <a:rPr lang="en-US" sz="2400" dirty="0">
                          <a:effectLst/>
                        </a:rPr>
                        <a:t>Assets</a:t>
                      </a:r>
                      <a:endParaRPr lang="en-US" sz="2400" dirty="0">
                        <a:effectLst/>
                        <a:latin typeface="proximanovacond" charset="0"/>
                      </a:endParaRPr>
                    </a:p>
                  </a:txBody>
                  <a:tcPr marR="127000" marT="127000" marB="38100">
                    <a:lnT w="12700" cap="flat" cmpd="sng" algn="ctr">
                      <a:solidFill>
                        <a:schemeClr val="tx1"/>
                      </a:solidFill>
                      <a:prstDash val="solid"/>
                      <a:round/>
                      <a:headEnd type="none" w="med" len="med"/>
                      <a:tailEnd type="none" w="med" len="med"/>
                    </a:lnT>
                    <a:solidFill>
                      <a:srgbClr val="FFFAB0"/>
                    </a:solidFill>
                  </a:tcPr>
                </a:tc>
                <a:tc>
                  <a:txBody>
                    <a:bodyPr/>
                    <a:lstStyle/>
                    <a:p>
                      <a:pPr algn="ctr" fontAlgn="base"/>
                      <a:r>
                        <a:rPr lang="en-US" sz="2400" b="1" dirty="0">
                          <a:solidFill>
                            <a:srgbClr val="00B0F0"/>
                          </a:solidFill>
                          <a:effectLst/>
                        </a:rPr>
                        <a:t>Add</a:t>
                      </a:r>
                      <a:endParaRPr lang="en-US" sz="2400" b="1" dirty="0">
                        <a:solidFill>
                          <a:srgbClr val="00B0F0"/>
                        </a:solidFill>
                        <a:effectLst/>
                        <a:latin typeface="proximanovacond" charset="0"/>
                      </a:endParaRPr>
                    </a:p>
                  </a:txBody>
                  <a:tcPr marL="127000" marR="127000" marT="127000" marB="38100">
                    <a:lnT w="12700" cap="flat" cmpd="sng" algn="ctr">
                      <a:solidFill>
                        <a:schemeClr val="tx1"/>
                      </a:solidFill>
                      <a:prstDash val="solid"/>
                      <a:round/>
                      <a:headEnd type="none" w="med" len="med"/>
                      <a:tailEnd type="none" w="med" len="med"/>
                    </a:lnT>
                    <a:solidFill>
                      <a:srgbClr val="FFFAB0"/>
                    </a:solidFill>
                  </a:tcPr>
                </a:tc>
                <a:tc>
                  <a:txBody>
                    <a:bodyPr/>
                    <a:lstStyle/>
                    <a:p>
                      <a:pPr algn="ctr" fontAlgn="base"/>
                      <a:r>
                        <a:rPr lang="en-US" sz="2400" b="1" dirty="0">
                          <a:solidFill>
                            <a:srgbClr val="C00000"/>
                          </a:solidFill>
                          <a:effectLst/>
                        </a:rPr>
                        <a:t>Deduct</a:t>
                      </a:r>
                      <a:endParaRPr lang="en-US" sz="2400" b="1" dirty="0">
                        <a:solidFill>
                          <a:srgbClr val="C00000"/>
                        </a:solidFill>
                        <a:effectLst/>
                        <a:latin typeface="proximanovacond" charset="0"/>
                      </a:endParaRPr>
                    </a:p>
                  </a:txBody>
                  <a:tcPr marL="127000" marT="127000" marB="38100">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 xmlns:a16="http://schemas.microsoft.com/office/drawing/2014/main" val="10002"/>
                  </a:ext>
                </a:extLst>
              </a:tr>
              <a:tr h="370840">
                <a:tc>
                  <a:txBody>
                    <a:bodyPr/>
                    <a:lstStyle/>
                    <a:p>
                      <a:pPr algn="l" fontAlgn="base"/>
                      <a:r>
                        <a:rPr lang="en-US" sz="2400" dirty="0">
                          <a:effectLst/>
                        </a:rPr>
                        <a:t>Liabilities</a:t>
                      </a:r>
                      <a:endParaRPr lang="en-US" sz="2400" dirty="0">
                        <a:effectLst/>
                        <a:latin typeface="proximanovacond" charset="0"/>
                      </a:endParaRPr>
                    </a:p>
                  </a:txBody>
                  <a:tcPr marR="127000" marT="127000" marB="38100">
                    <a:solidFill>
                      <a:srgbClr val="FFFAB0"/>
                    </a:solidFill>
                  </a:tcPr>
                </a:tc>
                <a:tc>
                  <a:txBody>
                    <a:bodyPr/>
                    <a:lstStyle/>
                    <a:p>
                      <a:pPr algn="ctr" fontAlgn="base"/>
                      <a:r>
                        <a:rPr lang="en-US" sz="2400" b="1" dirty="0">
                          <a:solidFill>
                            <a:srgbClr val="C00000"/>
                          </a:solidFill>
                          <a:effectLst/>
                        </a:rPr>
                        <a:t>Deduct</a:t>
                      </a:r>
                      <a:endParaRPr lang="en-US" sz="2400" b="1" dirty="0">
                        <a:solidFill>
                          <a:srgbClr val="C00000"/>
                        </a:solidFill>
                        <a:effectLst/>
                        <a:latin typeface="proximanovacond" charset="0"/>
                      </a:endParaRPr>
                    </a:p>
                  </a:txBody>
                  <a:tcPr marL="127000" marR="127000" marT="127000" marB="38100">
                    <a:solidFill>
                      <a:srgbClr val="FFFAB0"/>
                    </a:solidFill>
                  </a:tcPr>
                </a:tc>
                <a:tc>
                  <a:txBody>
                    <a:bodyPr/>
                    <a:lstStyle/>
                    <a:p>
                      <a:pPr algn="ctr" fontAlgn="base"/>
                      <a:r>
                        <a:rPr lang="en-US" sz="2400" b="1" dirty="0">
                          <a:solidFill>
                            <a:srgbClr val="00B0F0"/>
                          </a:solidFill>
                          <a:effectLst/>
                        </a:rPr>
                        <a:t>Add</a:t>
                      </a:r>
                      <a:endParaRPr lang="en-US" sz="2400" b="1" dirty="0">
                        <a:solidFill>
                          <a:srgbClr val="00B0F0"/>
                        </a:solidFill>
                        <a:effectLst/>
                        <a:latin typeface="proximanovacond" charset="0"/>
                      </a:endParaRPr>
                    </a:p>
                  </a:txBody>
                  <a:tcPr marL="127000" marT="127000" marB="38100">
                    <a:solidFill>
                      <a:srgbClr val="FFFAB0"/>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410758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a:t>Concept </a:t>
            </a:r>
            <a:r>
              <a:rPr lang="en-US" altLang="en-US" smtClean="0"/>
              <a:t>Check: Cash to Accural Basis</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Dan White Draperies maintains its records on a cash basis. During </a:t>
            </a:r>
            <a:r>
              <a:rPr lang="en-US" sz="2000" dirty="0" smtClean="0"/>
              <a:t>2018, </a:t>
            </a:r>
            <a:r>
              <a:rPr lang="en-US" sz="2000" dirty="0"/>
              <a:t>the company collected $75,000 from customers and paid $21,000 in expenses. Depreciation expense of $8,000 would have been recorded on an accrual basis. Over the course of the year, accounts receivable increased $7,000, prepaid expenses decreased $5,000, and accrued liabilities decreased $4,000. </a:t>
            </a:r>
            <a:r>
              <a:rPr lang="en-US" sz="2000" dirty="0" smtClean="0"/>
              <a:t>Dan’s </a:t>
            </a:r>
            <a:r>
              <a:rPr lang="en-US" sz="2000" dirty="0"/>
              <a:t>accrual basis net income was: </a:t>
            </a:r>
          </a:p>
          <a:p>
            <a:pPr marL="457200" indent="-457200">
              <a:buFont typeface="+mj-lt"/>
              <a:buAutoNum type="alphaLcPeriod"/>
            </a:pPr>
            <a:r>
              <a:rPr lang="en-US" sz="2000" dirty="0" smtClean="0"/>
              <a:t>$41,000 </a:t>
            </a:r>
            <a:endParaRPr lang="en-US" sz="2000" dirty="0"/>
          </a:p>
          <a:p>
            <a:pPr marL="457200" indent="-457200">
              <a:buFont typeface="+mj-lt"/>
              <a:buAutoNum type="alphaLcPeriod"/>
            </a:pPr>
            <a:r>
              <a:rPr lang="en-US" sz="2000" dirty="0" smtClean="0"/>
              <a:t>$57,000</a:t>
            </a:r>
            <a:endParaRPr lang="en-US" sz="2000" dirty="0"/>
          </a:p>
          <a:p>
            <a:pPr marL="457200" indent="-457200">
              <a:buFont typeface="+mj-lt"/>
              <a:buAutoNum type="alphaLcPeriod"/>
            </a:pPr>
            <a:r>
              <a:rPr lang="en-US" sz="2000" dirty="0" smtClean="0"/>
              <a:t>$52,000</a:t>
            </a:r>
            <a:endParaRPr lang="en-US" sz="2000" dirty="0"/>
          </a:p>
          <a:p>
            <a:pPr marL="457200" indent="-457200">
              <a:buFont typeface="+mj-lt"/>
              <a:buAutoNum type="alphaLcPeriod"/>
            </a:pPr>
            <a:r>
              <a:rPr lang="en-US" sz="2000" dirty="0" smtClean="0"/>
              <a:t>$45,000 </a:t>
            </a:r>
            <a:endParaRPr lang="en-US" sz="2000" dirty="0"/>
          </a:p>
          <a:p>
            <a:pPr marL="0" indent="0">
              <a:buNone/>
              <a:tabLst>
                <a:tab pos="7772400" algn="dec"/>
              </a:tabLst>
              <a:defRPr/>
            </a:pPr>
            <a:endParaRPr lang="en-US" sz="2000" dirty="0"/>
          </a:p>
          <a:p>
            <a:pPr marL="0" indent="0">
              <a:buNone/>
              <a:tabLst>
                <a:tab pos="7772400" algn="dec"/>
              </a:tabLst>
              <a:defRPr/>
            </a:pPr>
            <a:endParaRPr lang="en-US" sz="1800" dirty="0"/>
          </a:p>
        </p:txBody>
      </p:sp>
      <p:sp>
        <p:nvSpPr>
          <p:cNvPr id="2" name="Oval 1"/>
          <p:cNvSpPr/>
          <p:nvPr/>
        </p:nvSpPr>
        <p:spPr bwMode="auto">
          <a:xfrm flipV="1">
            <a:off x="726700" y="4195926"/>
            <a:ext cx="381000" cy="344384"/>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893104" y="3481017"/>
            <a:ext cx="6039478" cy="2893100"/>
          </a:xfrm>
          <a:prstGeom prst="rect">
            <a:avLst/>
          </a:prstGeom>
          <a:solidFill>
            <a:srgbClr val="FDEADA"/>
          </a:solidFill>
          <a:ln w="6350">
            <a:solidFill>
              <a:schemeClr val="tx1"/>
            </a:solidFill>
          </a:ln>
        </p:spPr>
        <p:txBody>
          <a:bodyPr wrap="square" rtlCol="0">
            <a:spAutoFit/>
          </a:bodyPr>
          <a:lstStyle/>
          <a:p>
            <a:r>
              <a:rPr lang="en-US" dirty="0" smtClean="0">
                <a:solidFill>
                  <a:prstClr val="black"/>
                </a:solidFill>
              </a:rPr>
              <a:t>The correct answer is </a:t>
            </a:r>
            <a:r>
              <a:rPr lang="en-US" i="1" dirty="0" smtClean="0">
                <a:solidFill>
                  <a:prstClr val="black"/>
                </a:solidFill>
              </a:rPr>
              <a:t>c</a:t>
            </a:r>
            <a:r>
              <a:rPr lang="en-US" dirty="0">
                <a:solidFill>
                  <a:prstClr val="black"/>
                </a:solidFill>
              </a:rPr>
              <a:t>:</a:t>
            </a:r>
            <a:endParaRPr lang="en-US" dirty="0" smtClean="0">
              <a:solidFill>
                <a:prstClr val="black"/>
              </a:solidFill>
            </a:endParaRPr>
          </a:p>
          <a:p>
            <a:endParaRPr lang="en-US" dirty="0">
              <a:solidFill>
                <a:prstClr val="black"/>
              </a:solidFill>
            </a:endParaRPr>
          </a:p>
          <a:p>
            <a:r>
              <a:rPr lang="en-US" dirty="0" smtClean="0">
                <a:solidFill>
                  <a:prstClr val="black"/>
                </a:solidFill>
              </a:rPr>
              <a:t>Cash </a:t>
            </a:r>
            <a:r>
              <a:rPr lang="en-US" dirty="0">
                <a:solidFill>
                  <a:prstClr val="black"/>
                </a:solidFill>
              </a:rPr>
              <a:t>receipts                                                      $75,000</a:t>
            </a:r>
          </a:p>
          <a:p>
            <a:r>
              <a:rPr lang="en-US" dirty="0">
                <a:solidFill>
                  <a:prstClr val="black"/>
                </a:solidFill>
              </a:rPr>
              <a:t>Less cash disbursements                                   </a:t>
            </a:r>
            <a:r>
              <a:rPr lang="en-US" sz="1400" dirty="0">
                <a:solidFill>
                  <a:prstClr val="black"/>
                </a:solidFill>
              </a:rPr>
              <a:t>   </a:t>
            </a:r>
            <a:r>
              <a:rPr lang="en-US" u="sng" dirty="0">
                <a:solidFill>
                  <a:prstClr val="black"/>
                </a:solidFill>
              </a:rPr>
              <a:t>21,000</a:t>
            </a:r>
          </a:p>
          <a:p>
            <a:r>
              <a:rPr lang="en-US" dirty="0">
                <a:solidFill>
                  <a:prstClr val="black"/>
                </a:solidFill>
              </a:rPr>
              <a:t>Cash basis net income                                        </a:t>
            </a:r>
            <a:r>
              <a:rPr lang="en-US" sz="1400" dirty="0">
                <a:solidFill>
                  <a:prstClr val="black"/>
                </a:solidFill>
              </a:rPr>
              <a:t> </a:t>
            </a:r>
            <a:r>
              <a:rPr lang="en-US" dirty="0">
                <a:solidFill>
                  <a:prstClr val="black"/>
                </a:solidFill>
              </a:rPr>
              <a:t> 54,000</a:t>
            </a:r>
          </a:p>
          <a:p>
            <a:r>
              <a:rPr lang="en-US" dirty="0">
                <a:solidFill>
                  <a:prstClr val="black"/>
                </a:solidFill>
              </a:rPr>
              <a:t>Deduct: Depreciation expense                               (8,000)</a:t>
            </a:r>
          </a:p>
          <a:p>
            <a:r>
              <a:rPr lang="en-US" dirty="0">
                <a:solidFill>
                  <a:prstClr val="black"/>
                </a:solidFill>
              </a:rPr>
              <a:t>           </a:t>
            </a:r>
            <a:r>
              <a:rPr lang="en-US" sz="1400" dirty="0">
                <a:solidFill>
                  <a:prstClr val="black"/>
                </a:solidFill>
              </a:rPr>
              <a:t>   </a:t>
            </a:r>
            <a:r>
              <a:rPr lang="en-US" dirty="0">
                <a:solidFill>
                  <a:prstClr val="black"/>
                </a:solidFill>
              </a:rPr>
              <a:t>Decrease in prepaid expenses               </a:t>
            </a:r>
            <a:r>
              <a:rPr lang="en-US" sz="2000" dirty="0">
                <a:solidFill>
                  <a:prstClr val="black"/>
                </a:solidFill>
              </a:rPr>
              <a:t>  </a:t>
            </a:r>
            <a:r>
              <a:rPr lang="en-US" dirty="0">
                <a:solidFill>
                  <a:prstClr val="black"/>
                </a:solidFill>
              </a:rPr>
              <a:t>(5,000)</a:t>
            </a:r>
          </a:p>
          <a:p>
            <a:r>
              <a:rPr lang="en-US" dirty="0">
                <a:solidFill>
                  <a:prstClr val="black"/>
                </a:solidFill>
              </a:rPr>
              <a:t>Add: Increase in accounts receivable                   </a:t>
            </a:r>
            <a:r>
              <a:rPr lang="en-US" sz="1400" dirty="0">
                <a:solidFill>
                  <a:prstClr val="black"/>
                </a:solidFill>
              </a:rPr>
              <a:t>   </a:t>
            </a:r>
            <a:r>
              <a:rPr lang="en-US" dirty="0">
                <a:solidFill>
                  <a:prstClr val="black"/>
                </a:solidFill>
              </a:rPr>
              <a:t>7,000</a:t>
            </a:r>
          </a:p>
          <a:p>
            <a:r>
              <a:rPr lang="en-US" dirty="0">
                <a:solidFill>
                  <a:prstClr val="black"/>
                </a:solidFill>
              </a:rPr>
              <a:t>      </a:t>
            </a:r>
            <a:r>
              <a:rPr lang="en-US" sz="1400" dirty="0">
                <a:solidFill>
                  <a:prstClr val="black"/>
                </a:solidFill>
              </a:rPr>
              <a:t>   </a:t>
            </a:r>
            <a:r>
              <a:rPr lang="en-US" dirty="0">
                <a:solidFill>
                  <a:prstClr val="black"/>
                </a:solidFill>
              </a:rPr>
              <a:t>Decrease in accrued liabilities                       </a:t>
            </a:r>
            <a:r>
              <a:rPr lang="en-US" u="sng" dirty="0">
                <a:solidFill>
                  <a:prstClr val="black"/>
                </a:solidFill>
              </a:rPr>
              <a:t> 4,000 </a:t>
            </a:r>
          </a:p>
          <a:p>
            <a:r>
              <a:rPr lang="en-US" dirty="0">
                <a:solidFill>
                  <a:prstClr val="black"/>
                </a:solidFill>
              </a:rPr>
              <a:t> Accrual basis net </a:t>
            </a:r>
            <a:r>
              <a:rPr lang="en-US" dirty="0">
                <a:solidFill>
                  <a:srgbClr val="000000"/>
                </a:solidFill>
              </a:rPr>
              <a:t>income                                 </a:t>
            </a:r>
            <a:r>
              <a:rPr lang="en-US" sz="1400" dirty="0">
                <a:solidFill>
                  <a:srgbClr val="000000"/>
                </a:solidFill>
              </a:rPr>
              <a:t>   </a:t>
            </a:r>
            <a:r>
              <a:rPr lang="en-US" b="1" dirty="0">
                <a:solidFill>
                  <a:srgbClr val="000000"/>
                </a:solidFill>
              </a:rPr>
              <a:t>$52,000</a:t>
            </a:r>
            <a:r>
              <a:rPr lang="en-US" dirty="0">
                <a:solidFill>
                  <a:srgbClr val="000000"/>
                </a:solidFill>
              </a:rPr>
              <a:t>                                          </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LO2</a:t>
            </a:r>
            <a:r>
              <a:rPr lang="en-IN" smtClean="0"/>
              <a:t>-8</a:t>
            </a:r>
            <a:endParaRPr lang="en-IN" dirty="0"/>
          </a:p>
        </p:txBody>
      </p:sp>
    </p:spTree>
    <p:extLst>
      <p:ext uri="{BB962C8B-B14F-4D97-AF65-F5344CB8AC3E}">
        <p14:creationId xmlns:p14="http://schemas.microsoft.com/office/powerpoint/2010/main" val="34058372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39692" y="853219"/>
            <a:ext cx="7886700" cy="1057303"/>
          </a:xfrm>
        </p:spPr>
        <p:txBody>
          <a:bodyPr/>
          <a:lstStyle/>
          <a:p>
            <a:r>
              <a:rPr lang="en-US" sz="2400" dirty="0"/>
              <a:t>Often used to organize the accounting information needed to prepare adjusting and closing entries and the financial </a:t>
            </a:r>
            <a:r>
              <a:rPr lang="en-US" sz="2400" dirty="0" smtClean="0"/>
              <a:t>statements</a:t>
            </a:r>
            <a:endParaRPr lang="en-US" sz="2400" dirty="0"/>
          </a:p>
        </p:txBody>
      </p:sp>
      <p:sp>
        <p:nvSpPr>
          <p:cNvPr id="3" name="Title 2"/>
          <p:cNvSpPr>
            <a:spLocks noGrp="1"/>
          </p:cNvSpPr>
          <p:nvPr>
            <p:ph type="title"/>
          </p:nvPr>
        </p:nvSpPr>
        <p:spPr>
          <a:xfrm>
            <a:off x="628650" y="0"/>
            <a:ext cx="7886700" cy="1325563"/>
          </a:xfrm>
        </p:spPr>
        <p:txBody>
          <a:bodyPr/>
          <a:lstStyle/>
          <a:p>
            <a:r>
              <a:rPr lang="en-US" dirty="0"/>
              <a:t>Use of a Worksheet</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2A</a:t>
            </a:r>
          </a:p>
        </p:txBody>
      </p:sp>
      <p:pic>
        <p:nvPicPr>
          <p:cNvPr id="6" name="Picture 5"/>
          <p:cNvPicPr>
            <a:picLocks noChangeAspect="1"/>
          </p:cNvPicPr>
          <p:nvPr/>
        </p:nvPicPr>
        <p:blipFill>
          <a:blip r:embed="rId3"/>
          <a:stretch>
            <a:fillRect/>
          </a:stretch>
        </p:blipFill>
        <p:spPr>
          <a:xfrm>
            <a:off x="1241390" y="2007055"/>
            <a:ext cx="7161765" cy="4614432"/>
          </a:xfrm>
          <a:prstGeom prst="rect">
            <a:avLst/>
          </a:prstGeom>
        </p:spPr>
      </p:pic>
    </p:spTree>
    <p:extLst>
      <p:ext uri="{BB962C8B-B14F-4D97-AF65-F5344CB8AC3E}">
        <p14:creationId xmlns:p14="http://schemas.microsoft.com/office/powerpoint/2010/main" val="14144880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249680"/>
            <a:ext cx="7886700" cy="5078095"/>
          </a:xfrm>
        </p:spPr>
        <p:txBody>
          <a:bodyPr/>
          <a:lstStyle/>
          <a:p>
            <a:pPr marL="0" indent="0">
              <a:buNone/>
            </a:pPr>
            <a:r>
              <a:rPr lang="en-US" sz="2400" b="1" dirty="0">
                <a:solidFill>
                  <a:srgbClr val="C00000"/>
                </a:solidFill>
              </a:rPr>
              <a:t>Example:</a:t>
            </a:r>
          </a:p>
          <a:p>
            <a:pPr marL="0" indent="0">
              <a:buNone/>
            </a:pPr>
            <a:r>
              <a:rPr lang="en-US" sz="2600" dirty="0" smtClean="0"/>
              <a:t>The following adjusting entry for accrued salaries was prepared for the Dress Right Clothing Corporation to record accrued salaries at the end of July.</a:t>
            </a:r>
          </a:p>
          <a:p>
            <a:pPr marL="0" indent="0">
              <a:buNone/>
            </a:pPr>
            <a:endParaRPr lang="en-US" dirty="0"/>
          </a:p>
        </p:txBody>
      </p:sp>
      <p:sp>
        <p:nvSpPr>
          <p:cNvPr id="3" name="Title 2"/>
          <p:cNvSpPr>
            <a:spLocks noGrp="1"/>
          </p:cNvSpPr>
          <p:nvPr>
            <p:ph type="title"/>
          </p:nvPr>
        </p:nvSpPr>
        <p:spPr/>
        <p:txBody>
          <a:bodyPr/>
          <a:lstStyle/>
          <a:p>
            <a:r>
              <a:rPr lang="en-US" dirty="0"/>
              <a:t>Adjusting Entry to be Reversed</a:t>
            </a:r>
          </a:p>
        </p:txBody>
      </p:sp>
      <p:sp>
        <p:nvSpPr>
          <p:cNvPr id="4"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2B</a:t>
            </a:r>
          </a:p>
        </p:txBody>
      </p:sp>
      <p:grpSp>
        <p:nvGrpSpPr>
          <p:cNvPr id="14" name="Group 13"/>
          <p:cNvGrpSpPr/>
          <p:nvPr/>
        </p:nvGrpSpPr>
        <p:grpSpPr>
          <a:xfrm>
            <a:off x="628650" y="3016252"/>
            <a:ext cx="8114555" cy="1417024"/>
            <a:chOff x="676776" y="3137974"/>
            <a:chExt cx="8114555" cy="1417024"/>
          </a:xfrm>
        </p:grpSpPr>
        <p:sp>
          <p:nvSpPr>
            <p:cNvPr id="15" name="Rectangle 14"/>
            <p:cNvSpPr/>
            <p:nvPr/>
          </p:nvSpPr>
          <p:spPr>
            <a:xfrm>
              <a:off x="848165" y="3137974"/>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grpSp>
          <p:nvGrpSpPr>
            <p:cNvPr id="16" name="Group 15"/>
            <p:cNvGrpSpPr/>
            <p:nvPr/>
          </p:nvGrpSpPr>
          <p:grpSpPr>
            <a:xfrm>
              <a:off x="676776" y="3142734"/>
              <a:ext cx="8114555" cy="1366882"/>
              <a:chOff x="676776" y="3142734"/>
              <a:chExt cx="8114555" cy="1366882"/>
            </a:xfrm>
          </p:grpSpPr>
          <p:sp>
            <p:nvSpPr>
              <p:cNvPr id="17" name="TextBox 16"/>
              <p:cNvSpPr txBox="1">
                <a:spLocks noChangeArrowheads="1"/>
              </p:cNvSpPr>
              <p:nvPr/>
            </p:nvSpPr>
            <p:spPr bwMode="auto">
              <a:xfrm>
                <a:off x="676776" y="3211692"/>
                <a:ext cx="4857688"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 July 31</a:t>
                </a:r>
                <a:endParaRPr lang="en-IN" sz="2800" b="1" baseline="30000" dirty="0">
                  <a:latin typeface="Calibri" pitchFamily="34" charset="0"/>
                </a:endParaRPr>
              </a:p>
            </p:txBody>
          </p:sp>
          <p:sp>
            <p:nvSpPr>
              <p:cNvPr id="18" name="TextBox 17"/>
              <p:cNvSpPr txBox="1">
                <a:spLocks noChangeArrowheads="1"/>
              </p:cNvSpPr>
              <p:nvPr/>
            </p:nvSpPr>
            <p:spPr bwMode="auto">
              <a:xfrm>
                <a:off x="7502281" y="31427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9" name="TextBox 18"/>
              <p:cNvSpPr txBox="1">
                <a:spLocks noChangeArrowheads="1"/>
              </p:cNvSpPr>
              <p:nvPr/>
            </p:nvSpPr>
            <p:spPr bwMode="auto">
              <a:xfrm>
                <a:off x="6144968" y="31427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0" name="Straight Connector 19"/>
              <p:cNvCxnSpPr/>
              <p:nvPr/>
            </p:nvCxnSpPr>
            <p:spPr>
              <a:xfrm>
                <a:off x="986158" y="3625334"/>
                <a:ext cx="76918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868804" y="3680939"/>
                <a:ext cx="5153025" cy="404812"/>
              </a:xfrm>
              <a:prstGeom prst="rect">
                <a:avLst/>
              </a:prstGeom>
              <a:noFill/>
              <a:ln w="9525">
                <a:noFill/>
                <a:miter lim="800000"/>
                <a:headEnd/>
                <a:tailEnd/>
              </a:ln>
            </p:spPr>
            <p:txBody>
              <a:bodyPr/>
              <a:lstStyle/>
              <a:p>
                <a:r>
                  <a:rPr lang="en-IN" sz="2600" dirty="0">
                    <a:latin typeface="Calibri" pitchFamily="34" charset="0"/>
                  </a:rPr>
                  <a:t>Salaries expense</a:t>
                </a:r>
              </a:p>
            </p:txBody>
          </p:sp>
          <p:sp>
            <p:nvSpPr>
              <p:cNvPr id="22" name="TextBox 21"/>
              <p:cNvSpPr txBox="1">
                <a:spLocks noChangeArrowheads="1"/>
              </p:cNvSpPr>
              <p:nvPr/>
            </p:nvSpPr>
            <p:spPr bwMode="auto">
              <a:xfrm>
                <a:off x="5926579" y="3680939"/>
                <a:ext cx="1563687" cy="404812"/>
              </a:xfrm>
              <a:prstGeom prst="rect">
                <a:avLst/>
              </a:prstGeom>
              <a:noFill/>
              <a:ln w="9525">
                <a:noFill/>
                <a:miter lim="800000"/>
                <a:headEnd/>
                <a:tailEnd/>
              </a:ln>
            </p:spPr>
            <p:txBody>
              <a:bodyPr/>
              <a:lstStyle/>
              <a:p>
                <a:pPr algn="r"/>
                <a:r>
                  <a:rPr lang="en-IN" sz="2600" dirty="0">
                    <a:latin typeface="Calibri" pitchFamily="34" charset="0"/>
                  </a:rPr>
                  <a:t>5,500</a:t>
                </a:r>
              </a:p>
            </p:txBody>
          </p:sp>
          <p:sp>
            <p:nvSpPr>
              <p:cNvPr id="23" name="TextBox 22"/>
              <p:cNvSpPr txBox="1">
                <a:spLocks noChangeArrowheads="1"/>
              </p:cNvSpPr>
              <p:nvPr/>
            </p:nvSpPr>
            <p:spPr bwMode="auto">
              <a:xfrm>
                <a:off x="7206104" y="4104803"/>
                <a:ext cx="1563687" cy="404813"/>
              </a:xfrm>
              <a:prstGeom prst="rect">
                <a:avLst/>
              </a:prstGeom>
              <a:noFill/>
              <a:ln w="9525">
                <a:noFill/>
                <a:miter lim="800000"/>
                <a:headEnd/>
                <a:tailEnd/>
              </a:ln>
            </p:spPr>
            <p:txBody>
              <a:bodyPr/>
              <a:lstStyle/>
              <a:p>
                <a:pPr algn="r"/>
                <a:r>
                  <a:rPr lang="en-IN" sz="2600" dirty="0">
                    <a:latin typeface="Calibri" pitchFamily="34" charset="0"/>
                  </a:rPr>
                  <a:t>5,500</a:t>
                </a:r>
              </a:p>
            </p:txBody>
          </p:sp>
          <p:sp>
            <p:nvSpPr>
              <p:cNvPr id="24" name="TextBox 23"/>
              <p:cNvSpPr txBox="1">
                <a:spLocks noChangeArrowheads="1"/>
              </p:cNvSpPr>
              <p:nvPr/>
            </p:nvSpPr>
            <p:spPr bwMode="auto">
              <a:xfrm>
                <a:off x="866457" y="4100627"/>
                <a:ext cx="5153025" cy="404812"/>
              </a:xfrm>
              <a:prstGeom prst="rect">
                <a:avLst/>
              </a:prstGeom>
              <a:noFill/>
              <a:ln w="9525">
                <a:noFill/>
                <a:miter lim="800000"/>
                <a:headEnd/>
                <a:tailEnd/>
              </a:ln>
            </p:spPr>
            <p:txBody>
              <a:bodyPr/>
              <a:lstStyle/>
              <a:p>
                <a:pPr lvl="1"/>
                <a:r>
                  <a:rPr lang="en-IN" sz="2600" dirty="0">
                    <a:latin typeface="Calibri" pitchFamily="34" charset="0"/>
                  </a:rPr>
                  <a:t>Salaries payable</a:t>
                </a:r>
              </a:p>
            </p:txBody>
          </p:sp>
        </p:grpSp>
      </p:grpSp>
      <p:cxnSp>
        <p:nvCxnSpPr>
          <p:cNvPr id="25" name="Straight Connector 24"/>
          <p:cNvCxnSpPr/>
          <p:nvPr/>
        </p:nvCxnSpPr>
        <p:spPr>
          <a:xfrm>
            <a:off x="780488" y="5186318"/>
            <a:ext cx="32402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620685" y="5186318"/>
            <a:ext cx="41942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966488" y="4705866"/>
            <a:ext cx="3063619"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rPr>
              <a:t>Salaries Expense</a:t>
            </a:r>
            <a:endParaRPr lang="en-US" sz="2200" b="1" dirty="0">
              <a:solidFill>
                <a:schemeClr val="tx1"/>
              </a:solidFill>
            </a:endParaRPr>
          </a:p>
        </p:txBody>
      </p:sp>
      <p:sp>
        <p:nvSpPr>
          <p:cNvPr id="28" name="Rectangle 27"/>
          <p:cNvSpPr/>
          <p:nvPr/>
        </p:nvSpPr>
        <p:spPr>
          <a:xfrm>
            <a:off x="5169119" y="4804776"/>
            <a:ext cx="3063619"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rPr>
              <a:t>Salaries Payable</a:t>
            </a:r>
            <a:endParaRPr lang="en-US" sz="2200" b="1" dirty="0">
              <a:solidFill>
                <a:schemeClr val="tx1"/>
              </a:solidFill>
            </a:endParaRPr>
          </a:p>
        </p:txBody>
      </p:sp>
      <p:cxnSp>
        <p:nvCxnSpPr>
          <p:cNvPr id="29" name="Straight Connector 28"/>
          <p:cNvCxnSpPr/>
          <p:nvPr/>
        </p:nvCxnSpPr>
        <p:spPr>
          <a:xfrm flipH="1">
            <a:off x="2828580" y="5186317"/>
            <a:ext cx="0" cy="10058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78902" y="5914214"/>
            <a:ext cx="31512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824529" y="5186318"/>
            <a:ext cx="0" cy="10058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548951" y="5914214"/>
            <a:ext cx="41942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519546" y="5230250"/>
            <a:ext cx="1462652" cy="261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Bal. July 31</a:t>
            </a:r>
            <a:endParaRPr lang="en-US" dirty="0">
              <a:solidFill>
                <a:schemeClr val="tx1"/>
              </a:solidFill>
            </a:endParaRPr>
          </a:p>
        </p:txBody>
      </p:sp>
      <p:sp>
        <p:nvSpPr>
          <p:cNvPr id="35" name="Rectangle 34"/>
          <p:cNvSpPr/>
          <p:nvPr/>
        </p:nvSpPr>
        <p:spPr>
          <a:xfrm>
            <a:off x="1808018" y="5208711"/>
            <a:ext cx="1029854"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smtClean="0">
                <a:solidFill>
                  <a:schemeClr val="tx1"/>
                </a:solidFill>
              </a:rPr>
              <a:t>10,500</a:t>
            </a:r>
            <a:endParaRPr lang="en-US" dirty="0">
              <a:solidFill>
                <a:schemeClr val="tx1"/>
              </a:solidFill>
            </a:endParaRPr>
          </a:p>
        </p:txBody>
      </p:sp>
      <p:sp>
        <p:nvSpPr>
          <p:cNvPr id="6" name="Rectangle 5"/>
          <p:cNvSpPr/>
          <p:nvPr/>
        </p:nvSpPr>
        <p:spPr>
          <a:xfrm>
            <a:off x="4403896" y="5591173"/>
            <a:ext cx="1653017" cy="369332"/>
          </a:xfrm>
          <a:prstGeom prst="rect">
            <a:avLst/>
          </a:prstGeom>
        </p:spPr>
        <p:txBody>
          <a:bodyPr wrap="none">
            <a:spAutoFit/>
          </a:bodyPr>
          <a:lstStyle/>
          <a:p>
            <a:r>
              <a:rPr lang="en-US">
                <a:latin typeface="+mn-lt"/>
              </a:rPr>
              <a:t>(Cash payment)</a:t>
            </a:r>
            <a:endParaRPr lang="en-US" dirty="0">
              <a:latin typeface="+mn-lt"/>
            </a:endParaRPr>
          </a:p>
        </p:txBody>
      </p:sp>
      <p:sp>
        <p:nvSpPr>
          <p:cNvPr id="36" name="Rectangle 35"/>
          <p:cNvSpPr/>
          <p:nvPr/>
        </p:nvSpPr>
        <p:spPr>
          <a:xfrm>
            <a:off x="5857030" y="5613164"/>
            <a:ext cx="865534"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smtClean="0">
                <a:solidFill>
                  <a:srgbClr val="00B0F0"/>
                </a:solidFill>
              </a:rPr>
              <a:t>5,500</a:t>
            </a:r>
            <a:endParaRPr lang="en-US" b="1" dirty="0">
              <a:solidFill>
                <a:srgbClr val="00B0F0"/>
              </a:solidFill>
            </a:endParaRPr>
          </a:p>
        </p:txBody>
      </p:sp>
      <p:sp>
        <p:nvSpPr>
          <p:cNvPr id="7" name="Rectangle 6"/>
          <p:cNvSpPr/>
          <p:nvPr/>
        </p:nvSpPr>
        <p:spPr>
          <a:xfrm>
            <a:off x="6881695" y="5194407"/>
            <a:ext cx="710451" cy="369332"/>
          </a:xfrm>
          <a:prstGeom prst="rect">
            <a:avLst/>
          </a:prstGeom>
        </p:spPr>
        <p:txBody>
          <a:bodyPr wrap="none">
            <a:spAutoFit/>
          </a:bodyPr>
          <a:lstStyle/>
          <a:p>
            <a:pPr algn="r"/>
            <a:r>
              <a:rPr lang="en-US">
                <a:latin typeface="+mn-lt"/>
              </a:rPr>
              <a:t>5,500</a:t>
            </a:r>
            <a:endParaRPr lang="en-US" dirty="0">
              <a:latin typeface="+mn-lt"/>
            </a:endParaRPr>
          </a:p>
        </p:txBody>
      </p:sp>
      <p:sp>
        <p:nvSpPr>
          <p:cNvPr id="37" name="Rectangle 36"/>
          <p:cNvSpPr/>
          <p:nvPr/>
        </p:nvSpPr>
        <p:spPr>
          <a:xfrm>
            <a:off x="6653722" y="5990584"/>
            <a:ext cx="800434" cy="3016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smtClean="0">
                <a:solidFill>
                  <a:schemeClr val="tx1"/>
                </a:solidFill>
              </a:rPr>
              <a:t>–0–</a:t>
            </a:r>
            <a:endParaRPr lang="en-US" dirty="0">
              <a:solidFill>
                <a:schemeClr val="tx1"/>
              </a:solidFill>
            </a:endParaRPr>
          </a:p>
        </p:txBody>
      </p:sp>
      <p:sp>
        <p:nvSpPr>
          <p:cNvPr id="8" name="Rectangle 7"/>
          <p:cNvSpPr/>
          <p:nvPr/>
        </p:nvSpPr>
        <p:spPr>
          <a:xfrm>
            <a:off x="7703995" y="5166223"/>
            <a:ext cx="1223412" cy="369332"/>
          </a:xfrm>
          <a:prstGeom prst="rect">
            <a:avLst/>
          </a:prstGeom>
        </p:spPr>
        <p:txBody>
          <a:bodyPr wrap="none">
            <a:spAutoFit/>
          </a:bodyPr>
          <a:lstStyle/>
          <a:p>
            <a:pPr algn="r"/>
            <a:r>
              <a:rPr lang="en-US">
                <a:latin typeface="+mn-lt"/>
              </a:rPr>
              <a:t>Bal. July 31</a:t>
            </a:r>
            <a:endParaRPr lang="en-US" dirty="0">
              <a:latin typeface="+mn-lt"/>
            </a:endParaRPr>
          </a:p>
        </p:txBody>
      </p:sp>
      <p:sp>
        <p:nvSpPr>
          <p:cNvPr id="9" name="Rectangle 8"/>
          <p:cNvSpPr/>
          <p:nvPr/>
        </p:nvSpPr>
        <p:spPr>
          <a:xfrm>
            <a:off x="7842460" y="5928693"/>
            <a:ext cx="918841" cy="369332"/>
          </a:xfrm>
          <a:prstGeom prst="rect">
            <a:avLst/>
          </a:prstGeom>
        </p:spPr>
        <p:txBody>
          <a:bodyPr wrap="none">
            <a:spAutoFit/>
          </a:bodyPr>
          <a:lstStyle/>
          <a:p>
            <a:r>
              <a:rPr lang="en-US">
                <a:latin typeface="+mn-lt"/>
              </a:rPr>
              <a:t>Balance</a:t>
            </a:r>
          </a:p>
        </p:txBody>
      </p:sp>
    </p:spTree>
    <p:extLst>
      <p:ext uri="{BB962C8B-B14F-4D97-AF65-F5344CB8AC3E}">
        <p14:creationId xmlns:p14="http://schemas.microsoft.com/office/powerpoint/2010/main" val="29755442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4" grpId="0"/>
      <p:bldP spid="35" grpId="0"/>
      <p:bldP spid="6" grpId="0"/>
      <p:bldP spid="36" grpId="0"/>
      <p:bldP spid="7" grpId="0"/>
      <p:bldP spid="37" grpId="0"/>
      <p:bldP spid="8" grpId="0"/>
      <p:bldP spid="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ontent Placeholder 2"/>
          <p:cNvSpPr>
            <a:spLocks noGrp="1"/>
          </p:cNvSpPr>
          <p:nvPr>
            <p:ph idx="1"/>
          </p:nvPr>
        </p:nvSpPr>
        <p:spPr>
          <a:xfrm>
            <a:off x="628650" y="1206500"/>
            <a:ext cx="7886700" cy="5121275"/>
          </a:xfrm>
        </p:spPr>
        <p:txBody>
          <a:bodyPr>
            <a:normAutofit/>
          </a:bodyPr>
          <a:lstStyle/>
          <a:p>
            <a:pPr marL="0" indent="0">
              <a:buNone/>
            </a:pPr>
            <a:r>
              <a:rPr lang="en-US" sz="2400" b="1" dirty="0">
                <a:solidFill>
                  <a:srgbClr val="C00000"/>
                </a:solidFill>
              </a:rPr>
              <a:t>Example:</a:t>
            </a:r>
          </a:p>
          <a:p>
            <a:pPr marL="0" indent="0">
              <a:buNone/>
            </a:pPr>
            <a:r>
              <a:rPr lang="en-US" sz="2600" dirty="0" smtClean="0"/>
              <a:t>The </a:t>
            </a:r>
            <a:r>
              <a:rPr lang="en-US" sz="2600" dirty="0"/>
              <a:t>following reversing entry for accrued salaries is recorded for accrued salaries at the beginning of August.</a:t>
            </a:r>
          </a:p>
        </p:txBody>
      </p:sp>
      <p:sp>
        <p:nvSpPr>
          <p:cNvPr id="2" name="Title 1"/>
          <p:cNvSpPr>
            <a:spLocks noGrp="1"/>
          </p:cNvSpPr>
          <p:nvPr>
            <p:ph type="title"/>
          </p:nvPr>
        </p:nvSpPr>
        <p:spPr>
          <a:xfrm>
            <a:off x="628650" y="365127"/>
            <a:ext cx="7886700" cy="976090"/>
          </a:xfrm>
        </p:spPr>
        <p:txBody>
          <a:bodyPr/>
          <a:lstStyle/>
          <a:p>
            <a:r>
              <a:rPr lang="en-US" dirty="0"/>
              <a:t>Reversing Entry</a:t>
            </a:r>
          </a:p>
        </p:txBody>
      </p:sp>
      <p:sp>
        <p:nvSpPr>
          <p:cNvPr id="79" name="Title 2"/>
          <p:cNvSpPr txBox="1">
            <a:spLocks/>
          </p:cNvSpPr>
          <p:nvPr/>
        </p:nvSpPr>
        <p:spPr bwMode="auto">
          <a:xfrm>
            <a:off x="7624906" y="119063"/>
            <a:ext cx="1460690"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lgn="r" fontAlgn="auto">
              <a:spcAft>
                <a:spcPts val="0"/>
              </a:spcAft>
              <a:defRPr/>
            </a:pPr>
            <a:r>
              <a:rPr lang="en-IN" dirty="0"/>
              <a:t>APPENDIX 2B</a:t>
            </a:r>
          </a:p>
        </p:txBody>
      </p:sp>
      <p:grpSp>
        <p:nvGrpSpPr>
          <p:cNvPr id="3" name="Group 2"/>
          <p:cNvGrpSpPr/>
          <p:nvPr/>
        </p:nvGrpSpPr>
        <p:grpSpPr>
          <a:xfrm>
            <a:off x="784569" y="2715862"/>
            <a:ext cx="7943167" cy="1417024"/>
            <a:chOff x="848164" y="3137974"/>
            <a:chExt cx="7943167" cy="1417024"/>
          </a:xfrm>
        </p:grpSpPr>
        <p:sp>
          <p:nvSpPr>
            <p:cNvPr id="47" name="Rectangle 46"/>
            <p:cNvSpPr/>
            <p:nvPr/>
          </p:nvSpPr>
          <p:spPr>
            <a:xfrm>
              <a:off x="848165" y="3137974"/>
              <a:ext cx="7921625" cy="141702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49" name="TextBox 48"/>
            <p:cNvSpPr txBox="1">
              <a:spLocks noChangeArrowheads="1"/>
            </p:cNvSpPr>
            <p:nvPr/>
          </p:nvSpPr>
          <p:spPr bwMode="auto">
            <a:xfrm>
              <a:off x="848164" y="3149086"/>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August 1</a:t>
              </a:r>
              <a:endParaRPr lang="en-IN" sz="2800" b="1" baseline="30000" dirty="0">
                <a:latin typeface="Calibri" pitchFamily="34" charset="0"/>
              </a:endParaRPr>
            </a:p>
          </p:txBody>
        </p:sp>
        <p:sp>
          <p:nvSpPr>
            <p:cNvPr id="50" name="TextBox 49"/>
            <p:cNvSpPr txBox="1">
              <a:spLocks noChangeArrowheads="1"/>
            </p:cNvSpPr>
            <p:nvPr/>
          </p:nvSpPr>
          <p:spPr bwMode="auto">
            <a:xfrm>
              <a:off x="7502281" y="31427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51" name="TextBox 50"/>
            <p:cNvSpPr txBox="1">
              <a:spLocks noChangeArrowheads="1"/>
            </p:cNvSpPr>
            <p:nvPr/>
          </p:nvSpPr>
          <p:spPr bwMode="auto">
            <a:xfrm>
              <a:off x="6144968" y="31427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52" name="Straight Connector 51"/>
            <p:cNvCxnSpPr/>
            <p:nvPr/>
          </p:nvCxnSpPr>
          <p:spPr>
            <a:xfrm>
              <a:off x="987195" y="3625334"/>
              <a:ext cx="76485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a:spLocks noChangeArrowheads="1"/>
            </p:cNvSpPr>
            <p:nvPr/>
          </p:nvSpPr>
          <p:spPr bwMode="auto">
            <a:xfrm>
              <a:off x="868804" y="3693061"/>
              <a:ext cx="5153025" cy="404812"/>
            </a:xfrm>
            <a:prstGeom prst="rect">
              <a:avLst/>
            </a:prstGeom>
            <a:noFill/>
            <a:ln w="9525">
              <a:noFill/>
              <a:miter lim="800000"/>
              <a:headEnd/>
              <a:tailEnd/>
            </a:ln>
          </p:spPr>
          <p:txBody>
            <a:bodyPr/>
            <a:lstStyle/>
            <a:p>
              <a:r>
                <a:rPr lang="en-IN" sz="2600" dirty="0">
                  <a:latin typeface="Calibri" pitchFamily="34" charset="0"/>
                </a:rPr>
                <a:t>Salaries payable</a:t>
              </a:r>
            </a:p>
          </p:txBody>
        </p:sp>
        <p:sp>
          <p:nvSpPr>
            <p:cNvPr id="55" name="TextBox 54"/>
            <p:cNvSpPr txBox="1">
              <a:spLocks noChangeArrowheads="1"/>
            </p:cNvSpPr>
            <p:nvPr/>
          </p:nvSpPr>
          <p:spPr bwMode="auto">
            <a:xfrm>
              <a:off x="5926579" y="3693061"/>
              <a:ext cx="1563687" cy="404812"/>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5,500</a:t>
              </a:r>
            </a:p>
          </p:txBody>
        </p:sp>
        <p:sp>
          <p:nvSpPr>
            <p:cNvPr id="56" name="TextBox 55"/>
            <p:cNvSpPr txBox="1">
              <a:spLocks noChangeArrowheads="1"/>
            </p:cNvSpPr>
            <p:nvPr/>
          </p:nvSpPr>
          <p:spPr bwMode="auto">
            <a:xfrm>
              <a:off x="7206104" y="4097875"/>
              <a:ext cx="1563687" cy="404813"/>
            </a:xfrm>
            <a:prstGeom prst="rect">
              <a:avLst/>
            </a:prstGeom>
            <a:noFill/>
            <a:ln w="9525">
              <a:noFill/>
              <a:miter lim="800000"/>
              <a:headEnd/>
              <a:tailEnd/>
            </a:ln>
          </p:spPr>
          <p:txBody>
            <a:bodyPr/>
            <a:lstStyle/>
            <a:p>
              <a:pPr algn="r"/>
              <a:r>
                <a:rPr lang="en-IN" sz="2600" b="1" dirty="0">
                  <a:latin typeface="Calibri" pitchFamily="34" charset="0"/>
                </a:rPr>
                <a:t>5,500</a:t>
              </a:r>
            </a:p>
          </p:txBody>
        </p:sp>
        <p:sp>
          <p:nvSpPr>
            <p:cNvPr id="57" name="TextBox 56"/>
            <p:cNvSpPr txBox="1">
              <a:spLocks noChangeArrowheads="1"/>
            </p:cNvSpPr>
            <p:nvPr/>
          </p:nvSpPr>
          <p:spPr bwMode="auto">
            <a:xfrm>
              <a:off x="866457" y="4112749"/>
              <a:ext cx="5153025" cy="404812"/>
            </a:xfrm>
            <a:prstGeom prst="rect">
              <a:avLst/>
            </a:prstGeom>
            <a:noFill/>
            <a:ln w="9525">
              <a:noFill/>
              <a:miter lim="800000"/>
              <a:headEnd/>
              <a:tailEnd/>
            </a:ln>
          </p:spPr>
          <p:txBody>
            <a:bodyPr/>
            <a:lstStyle/>
            <a:p>
              <a:pPr lvl="1"/>
              <a:r>
                <a:rPr lang="en-IN" sz="2600" dirty="0">
                  <a:latin typeface="Calibri" pitchFamily="34" charset="0"/>
                </a:rPr>
                <a:t>Salaries expense</a:t>
              </a:r>
            </a:p>
          </p:txBody>
        </p:sp>
      </p:grpSp>
      <p:grpSp>
        <p:nvGrpSpPr>
          <p:cNvPr id="5" name="Group 4"/>
          <p:cNvGrpSpPr/>
          <p:nvPr/>
        </p:nvGrpSpPr>
        <p:grpSpPr>
          <a:xfrm>
            <a:off x="3011677" y="5254904"/>
            <a:ext cx="3967228" cy="331958"/>
            <a:chOff x="2850833" y="5575683"/>
            <a:chExt cx="3967228" cy="331958"/>
          </a:xfrm>
        </p:grpSpPr>
        <p:sp>
          <p:nvSpPr>
            <p:cNvPr id="54" name="Rectangle 53"/>
            <p:cNvSpPr/>
            <p:nvPr/>
          </p:nvSpPr>
          <p:spPr>
            <a:xfrm>
              <a:off x="3758377" y="5575683"/>
              <a:ext cx="2096072" cy="3292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(Reversing entry)</a:t>
              </a:r>
            </a:p>
          </p:txBody>
        </p:sp>
        <p:sp>
          <p:nvSpPr>
            <p:cNvPr id="59" name="Rectangle 58"/>
            <p:cNvSpPr/>
            <p:nvPr/>
          </p:nvSpPr>
          <p:spPr>
            <a:xfrm>
              <a:off x="5951040" y="5603926"/>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b="1" dirty="0">
                  <a:solidFill>
                    <a:srgbClr val="C00000"/>
                  </a:solidFill>
                </a:rPr>
                <a:t>5,500</a:t>
              </a:r>
            </a:p>
          </p:txBody>
        </p:sp>
        <p:sp>
          <p:nvSpPr>
            <p:cNvPr id="68" name="Rectangle 67"/>
            <p:cNvSpPr/>
            <p:nvPr/>
          </p:nvSpPr>
          <p:spPr>
            <a:xfrm>
              <a:off x="2850833" y="5603926"/>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rgbClr val="C00000"/>
                  </a:solidFill>
                </a:rPr>
                <a:t>5,500</a:t>
              </a:r>
            </a:p>
          </p:txBody>
        </p:sp>
      </p:grpSp>
      <p:grpSp>
        <p:nvGrpSpPr>
          <p:cNvPr id="4" name="Group 3"/>
          <p:cNvGrpSpPr/>
          <p:nvPr/>
        </p:nvGrpSpPr>
        <p:grpSpPr>
          <a:xfrm>
            <a:off x="580941" y="4440274"/>
            <a:ext cx="8504655" cy="1849387"/>
            <a:chOff x="435467" y="4804776"/>
            <a:chExt cx="8504655" cy="1849387"/>
          </a:xfrm>
        </p:grpSpPr>
        <p:sp>
          <p:nvSpPr>
            <p:cNvPr id="66" name="Rectangle 65"/>
            <p:cNvSpPr/>
            <p:nvPr/>
          </p:nvSpPr>
          <p:spPr>
            <a:xfrm>
              <a:off x="435467" y="5912417"/>
              <a:ext cx="1749905" cy="302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(Cash payment)</a:t>
              </a:r>
            </a:p>
          </p:txBody>
        </p:sp>
        <p:sp>
          <p:nvSpPr>
            <p:cNvPr id="67" name="Rectangle 66"/>
            <p:cNvSpPr/>
            <p:nvPr/>
          </p:nvSpPr>
          <p:spPr>
            <a:xfrm>
              <a:off x="1974978" y="5911660"/>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5,500</a:t>
              </a:r>
            </a:p>
          </p:txBody>
        </p:sp>
        <p:sp>
          <p:nvSpPr>
            <p:cNvPr id="69" name="Rectangle 68"/>
            <p:cNvSpPr/>
            <p:nvPr/>
          </p:nvSpPr>
          <p:spPr>
            <a:xfrm>
              <a:off x="700687" y="6281915"/>
              <a:ext cx="1284167" cy="302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Balance</a:t>
              </a:r>
            </a:p>
          </p:txBody>
        </p:sp>
        <p:sp>
          <p:nvSpPr>
            <p:cNvPr id="70" name="Rectangle 69"/>
            <p:cNvSpPr/>
            <p:nvPr/>
          </p:nvSpPr>
          <p:spPr>
            <a:xfrm>
              <a:off x="1974978" y="6281158"/>
              <a:ext cx="867021"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tx1"/>
                  </a:solidFill>
                </a:rPr>
                <a:t>10,500</a:t>
              </a:r>
            </a:p>
          </p:txBody>
        </p:sp>
        <p:sp>
          <p:nvSpPr>
            <p:cNvPr id="39" name="Rectangle 38"/>
            <p:cNvSpPr/>
            <p:nvPr/>
          </p:nvSpPr>
          <p:spPr>
            <a:xfrm>
              <a:off x="1099141" y="4804776"/>
              <a:ext cx="3063619"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Expense</a:t>
              </a:r>
            </a:p>
          </p:txBody>
        </p:sp>
        <p:cxnSp>
          <p:nvCxnSpPr>
            <p:cNvPr id="40" name="Straight Connector 39"/>
            <p:cNvCxnSpPr/>
            <p:nvPr/>
          </p:nvCxnSpPr>
          <p:spPr>
            <a:xfrm flipH="1">
              <a:off x="2828580" y="5181512"/>
              <a:ext cx="0" cy="1472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21752" y="6257114"/>
              <a:ext cx="31512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80488" y="5186318"/>
              <a:ext cx="32402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5169119" y="4804776"/>
              <a:ext cx="3063619" cy="370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Salaries Payable</a:t>
              </a:r>
            </a:p>
          </p:txBody>
        </p:sp>
        <p:cxnSp>
          <p:nvCxnSpPr>
            <p:cNvPr id="72" name="Straight Connector 71"/>
            <p:cNvCxnSpPr/>
            <p:nvPr/>
          </p:nvCxnSpPr>
          <p:spPr>
            <a:xfrm>
              <a:off x="6824529" y="5181513"/>
              <a:ext cx="0" cy="14726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620685" y="6239751"/>
              <a:ext cx="41942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620685" y="5186318"/>
              <a:ext cx="41942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7513825" y="5188281"/>
              <a:ext cx="1426297" cy="364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Bal. July 31</a:t>
              </a:r>
            </a:p>
          </p:txBody>
        </p:sp>
        <p:sp>
          <p:nvSpPr>
            <p:cNvPr id="76" name="Rectangle 75"/>
            <p:cNvSpPr/>
            <p:nvPr/>
          </p:nvSpPr>
          <p:spPr>
            <a:xfrm>
              <a:off x="6736088" y="5227840"/>
              <a:ext cx="837328" cy="2850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5,500</a:t>
              </a:r>
            </a:p>
          </p:txBody>
        </p:sp>
        <p:sp>
          <p:nvSpPr>
            <p:cNvPr id="77" name="Rectangle 76"/>
            <p:cNvSpPr/>
            <p:nvPr/>
          </p:nvSpPr>
          <p:spPr>
            <a:xfrm>
              <a:off x="7749436" y="6259899"/>
              <a:ext cx="1093069" cy="354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Balance</a:t>
              </a:r>
            </a:p>
          </p:txBody>
        </p:sp>
        <p:sp>
          <p:nvSpPr>
            <p:cNvPr id="78" name="Rectangle 77"/>
            <p:cNvSpPr/>
            <p:nvPr/>
          </p:nvSpPr>
          <p:spPr>
            <a:xfrm>
              <a:off x="6653721" y="6296652"/>
              <a:ext cx="966783" cy="2813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–0–</a:t>
              </a:r>
            </a:p>
          </p:txBody>
        </p:sp>
        <p:sp>
          <p:nvSpPr>
            <p:cNvPr id="80" name="Rectangle 79"/>
            <p:cNvSpPr/>
            <p:nvPr/>
          </p:nvSpPr>
          <p:spPr>
            <a:xfrm>
              <a:off x="519546" y="5230250"/>
              <a:ext cx="1462652" cy="2618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Bal. July 31</a:t>
              </a:r>
            </a:p>
          </p:txBody>
        </p:sp>
        <p:sp>
          <p:nvSpPr>
            <p:cNvPr id="81" name="Rectangle 80"/>
            <p:cNvSpPr/>
            <p:nvPr/>
          </p:nvSpPr>
          <p:spPr>
            <a:xfrm>
              <a:off x="1808018" y="5208711"/>
              <a:ext cx="1029854" cy="303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dirty="0">
                  <a:solidFill>
                    <a:schemeClr val="tx1"/>
                  </a:solidFill>
                </a:rPr>
                <a:t>10,500</a:t>
              </a:r>
            </a:p>
          </p:txBody>
        </p:sp>
      </p:grpSp>
    </p:spTree>
    <p:extLst>
      <p:ext uri="{BB962C8B-B14F-4D97-AF65-F5344CB8AC3E}">
        <p14:creationId xmlns:p14="http://schemas.microsoft.com/office/powerpoint/2010/main" val="40032155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fade">
                                      <p:cBhvr>
                                        <p:cTn id="7" dur="500"/>
                                        <p:tgtEl>
                                          <p:spTgt spid="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
                                            <p:txEl>
                                              <p:pRg st="1" end="1"/>
                                            </p:txEl>
                                          </p:spTgt>
                                        </p:tgtEl>
                                        <p:attrNameLst>
                                          <p:attrName>style.visibility</p:attrName>
                                        </p:attrNameLst>
                                      </p:cBhvr>
                                      <p:to>
                                        <p:strVal val="visible"/>
                                      </p:to>
                                    </p:set>
                                    <p:animEffect transition="in" filter="fade">
                                      <p:cBhvr>
                                        <p:cTn id="12" dur="500"/>
                                        <p:tgtEl>
                                          <p:spTgt spid="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36968</TotalTime>
  <Words>17461</Words>
  <Application>Microsoft Macintosh PowerPoint</Application>
  <PresentationFormat>On-screen Show (4:3)</PresentationFormat>
  <Paragraphs>2653</Paragraphs>
  <Slides>107</Slides>
  <Notes>106</Notes>
  <HiddenSlides>0</HiddenSlides>
  <MMClips>0</MMClips>
  <ScaleCrop>false</ScaleCrop>
  <HeadingPairs>
    <vt:vector size="4" baseType="variant">
      <vt:variant>
        <vt:lpstr>Theme</vt:lpstr>
      </vt:variant>
      <vt:variant>
        <vt:i4>1</vt:i4>
      </vt:variant>
      <vt:variant>
        <vt:lpstr>Slide Titles</vt:lpstr>
      </vt:variant>
      <vt:variant>
        <vt:i4>107</vt:i4>
      </vt:variant>
    </vt:vector>
  </HeadingPairs>
  <TitlesOfParts>
    <vt:vector size="108" baseType="lpstr">
      <vt:lpstr>Office Theme</vt:lpstr>
      <vt:lpstr>Chapter 2</vt:lpstr>
      <vt:lpstr>The Basic Model</vt:lpstr>
      <vt:lpstr>The Accounting Equation</vt:lpstr>
      <vt:lpstr>Accounting Equation—Owner Investment</vt:lpstr>
      <vt:lpstr>Accounting Equation—Borrowing Money from the Bank</vt:lpstr>
      <vt:lpstr>Accounting Equation—Supplies Purchased on Account</vt:lpstr>
      <vt:lpstr>Accounting Equation—Services Performed on Account</vt:lpstr>
      <vt:lpstr>Accounting Equation—Salaries Paid to Employees</vt:lpstr>
      <vt:lpstr>Accounting Equation—Supplies Used</vt:lpstr>
      <vt:lpstr>Accounting Equation—Transaction Analysis</vt:lpstr>
      <vt:lpstr>  Accounting Equation for a Corporation</vt:lpstr>
      <vt:lpstr>Account Relationships</vt:lpstr>
      <vt:lpstr>T-Account Introduction</vt:lpstr>
      <vt:lpstr>T-Account Rules</vt:lpstr>
      <vt:lpstr>Example: Account Relationships</vt:lpstr>
      <vt:lpstr>Accounting Equation, Debits and Credits, Increases and Decreases</vt:lpstr>
      <vt:lpstr>General Ledger Accounts</vt:lpstr>
      <vt:lpstr>Concept Check: Temporary Accounts</vt:lpstr>
      <vt:lpstr>The Steps of the Accounting Processing Cycle</vt:lpstr>
      <vt:lpstr>The Accounting Cycle Process: Steps 1 and 2 </vt:lpstr>
      <vt:lpstr>Transaction 1</vt:lpstr>
      <vt:lpstr>Transaction 2</vt:lpstr>
      <vt:lpstr>Transaction 3</vt:lpstr>
      <vt:lpstr>Transaction 4</vt:lpstr>
      <vt:lpstr>Transaction 5</vt:lpstr>
      <vt:lpstr>Transaction 6</vt:lpstr>
      <vt:lpstr>Transaction 7</vt:lpstr>
      <vt:lpstr>Step 3: Record the Transaction in a Journal</vt:lpstr>
      <vt:lpstr>Example Recording in the Journal</vt:lpstr>
      <vt:lpstr>External Transactions in 2018</vt:lpstr>
      <vt:lpstr>Record Investment Transaction in a Journal</vt:lpstr>
      <vt:lpstr>Record Borrowing Transaction in a Journal</vt:lpstr>
      <vt:lpstr>Record Rent Prepayment in a Journal</vt:lpstr>
      <vt:lpstr>Record Asset Purchases in a Journal</vt:lpstr>
      <vt:lpstr>Record Purchase of Inventory in a Journal</vt:lpstr>
      <vt:lpstr>Record Purchase of Supplies in a Journal</vt:lpstr>
      <vt:lpstr>Record Sales for Cash in a Journal</vt:lpstr>
      <vt:lpstr>Record Sales on Account in a Journal</vt:lpstr>
      <vt:lpstr>Additional Consideration—Sales of Inventory</vt:lpstr>
      <vt:lpstr>Record Receipt of Prepaid Rent in a Journal</vt:lpstr>
      <vt:lpstr>Record Payment on Account in a Journal</vt:lpstr>
      <vt:lpstr>Record Payment of Salaries in a Journal</vt:lpstr>
      <vt:lpstr>Record Receipt of Cash on Account in a Journal</vt:lpstr>
      <vt:lpstr>Record Payment of Dividends in a Journal</vt:lpstr>
      <vt:lpstr>Concept Check: Recording an Expense</vt:lpstr>
      <vt:lpstr>Concept Check: Recording Common Stock</vt:lpstr>
      <vt:lpstr>Step 4: Posting Example </vt:lpstr>
      <vt:lpstr>Step 4: General Ledger  Accounts</vt:lpstr>
      <vt:lpstr>Step 4: Posting from the Journal to the General Ledger Accounts</vt:lpstr>
      <vt:lpstr>Step 5: Prepare an Unadjusted Trial Balance</vt:lpstr>
      <vt:lpstr>Unadjusted Trial Balance</vt:lpstr>
      <vt:lpstr>Step 6: Record Adjusting Entries and Post to the Ledger Accounts</vt:lpstr>
      <vt:lpstr>Adjusting Entries</vt:lpstr>
      <vt:lpstr>Prepayments</vt:lpstr>
      <vt:lpstr>Prepaid Expenses</vt:lpstr>
      <vt:lpstr>Adjustment for Supplies—Prepaid Expense</vt:lpstr>
      <vt:lpstr>Adjustment for Prepaid Rent</vt:lpstr>
      <vt:lpstr>Adjustment for Long Lived Assets—Depreciation</vt:lpstr>
      <vt:lpstr>Concept Check: Prepaid Expenses</vt:lpstr>
      <vt:lpstr>Deferred Revenues</vt:lpstr>
      <vt:lpstr>Deferred Revenue Adjusting Entry</vt:lpstr>
      <vt:lpstr>Concept Check: Deferred Revenue</vt:lpstr>
      <vt:lpstr>Alternative Approach to Record Prepaid Expenses</vt:lpstr>
      <vt:lpstr>Alternative Approach to Deferred Revenues</vt:lpstr>
      <vt:lpstr>Accruals</vt:lpstr>
      <vt:lpstr>Accrued Liabilities</vt:lpstr>
      <vt:lpstr>Accrued Liabilities—Salaries</vt:lpstr>
      <vt:lpstr>Accrued Liabilities—Interest Payable</vt:lpstr>
      <vt:lpstr>Concept Check: Interest Expense</vt:lpstr>
      <vt:lpstr>Accrued Receivables</vt:lpstr>
      <vt:lpstr>Accrued Receivables—Interest Revenue</vt:lpstr>
      <vt:lpstr>Estimates</vt:lpstr>
      <vt:lpstr>Step 7: Prepare an Adjusted Trial Balance</vt:lpstr>
      <vt:lpstr>Adjusted Trial Balance</vt:lpstr>
      <vt:lpstr>Step 8: Preparation of Financial Statements</vt:lpstr>
      <vt:lpstr>Income Statement</vt:lpstr>
      <vt:lpstr>Statement of Comprehensive Income</vt:lpstr>
      <vt:lpstr>Balance Sheet</vt:lpstr>
      <vt:lpstr>Balance Sheet (continued)</vt:lpstr>
      <vt:lpstr>Balance  Sheet  Example</vt:lpstr>
      <vt:lpstr>Statement of Cash Flows</vt:lpstr>
      <vt:lpstr>Statement of Cash Flows Example</vt:lpstr>
      <vt:lpstr>Statement of Shareholders’ Equity</vt:lpstr>
      <vt:lpstr>Step 9: Closing Process</vt:lpstr>
      <vt:lpstr>Closing Revenue Accounts to Income Summary</vt:lpstr>
      <vt:lpstr>Closing Expense Accounts to Income Summary</vt:lpstr>
      <vt:lpstr>Closing Income Summary to Retained Earnings</vt:lpstr>
      <vt:lpstr>Concept Check: Income Summary</vt:lpstr>
      <vt:lpstr>Additional Consideration: Closing Dividends</vt:lpstr>
      <vt:lpstr>Step 10: Prepare a Post-Closing Trial Balance</vt:lpstr>
      <vt:lpstr>Conversion from Cash Basis to Accrual Basis</vt:lpstr>
      <vt:lpstr>Example One of Conversion from Cash Basis to Accrual Basis</vt:lpstr>
      <vt:lpstr>Example Two of Conversion from Cash Basis to Accrual Basis</vt:lpstr>
      <vt:lpstr>Example Three of Conversion from Cash Basis to Accrual Basis</vt:lpstr>
      <vt:lpstr> Converting Cash Basis to Accrual Basis Income</vt:lpstr>
      <vt:lpstr>Concept Check: Cash to Accural Basis</vt:lpstr>
      <vt:lpstr>Use of a Worksheet</vt:lpstr>
      <vt:lpstr>Adjusting Entry to be Reversed</vt:lpstr>
      <vt:lpstr>Reversing Entry</vt:lpstr>
      <vt:lpstr>Subsidiary Ledger and Control Account Example</vt:lpstr>
      <vt:lpstr>Special Journals</vt:lpstr>
      <vt:lpstr>Sales Journal</vt:lpstr>
      <vt:lpstr>Sales Journal Example</vt:lpstr>
      <vt:lpstr>Sales Journal Example (continued)</vt:lpstr>
      <vt:lpstr>Cash Receipts Journal</vt:lpstr>
      <vt:lpstr>Cash Receipts Journal Example</vt:lpstr>
      <vt:lpstr>End of Chapter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2672</cp:revision>
  <dcterms:created xsi:type="dcterms:W3CDTF">2014-07-25T10:46:51Z</dcterms:created>
  <dcterms:modified xsi:type="dcterms:W3CDTF">2017-04-04T17:34:14Z</dcterms:modified>
</cp:coreProperties>
</file>