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 id="2147483681" r:id="rId2"/>
  </p:sldMasterIdLst>
  <p:notesMasterIdLst>
    <p:notesMasterId r:id="rId137"/>
  </p:notesMasterIdLst>
  <p:sldIdLst>
    <p:sldId id="668" r:id="rId3"/>
    <p:sldId id="516" r:id="rId4"/>
    <p:sldId id="519" r:id="rId5"/>
    <p:sldId id="517" r:id="rId6"/>
    <p:sldId id="657" r:id="rId7"/>
    <p:sldId id="639" r:id="rId8"/>
    <p:sldId id="642" r:id="rId9"/>
    <p:sldId id="521" r:id="rId10"/>
    <p:sldId id="522" r:id="rId11"/>
    <p:sldId id="523" r:id="rId12"/>
    <p:sldId id="524" r:id="rId13"/>
    <p:sldId id="525" r:id="rId14"/>
    <p:sldId id="526" r:id="rId15"/>
    <p:sldId id="527" r:id="rId16"/>
    <p:sldId id="529" r:id="rId17"/>
    <p:sldId id="530" r:id="rId18"/>
    <p:sldId id="532" r:id="rId19"/>
    <p:sldId id="533" r:id="rId20"/>
    <p:sldId id="534" r:id="rId21"/>
    <p:sldId id="535" r:id="rId22"/>
    <p:sldId id="536" r:id="rId23"/>
    <p:sldId id="537" r:id="rId24"/>
    <p:sldId id="538" r:id="rId25"/>
    <p:sldId id="644" r:id="rId26"/>
    <p:sldId id="645" r:id="rId27"/>
    <p:sldId id="646" r:id="rId28"/>
    <p:sldId id="539" r:id="rId29"/>
    <p:sldId id="540" r:id="rId30"/>
    <p:sldId id="541" r:id="rId31"/>
    <p:sldId id="542" r:id="rId32"/>
    <p:sldId id="543" r:id="rId33"/>
    <p:sldId id="544" r:id="rId34"/>
    <p:sldId id="653" r:id="rId35"/>
    <p:sldId id="654" r:id="rId36"/>
    <p:sldId id="656" r:id="rId37"/>
    <p:sldId id="545" r:id="rId38"/>
    <p:sldId id="546" r:id="rId39"/>
    <p:sldId id="547" r:id="rId40"/>
    <p:sldId id="548" r:id="rId41"/>
    <p:sldId id="549" r:id="rId42"/>
    <p:sldId id="550" r:id="rId43"/>
    <p:sldId id="551" r:id="rId44"/>
    <p:sldId id="552" r:id="rId45"/>
    <p:sldId id="553" r:id="rId46"/>
    <p:sldId id="554" r:id="rId47"/>
    <p:sldId id="555" r:id="rId48"/>
    <p:sldId id="556" r:id="rId49"/>
    <p:sldId id="557" r:id="rId50"/>
    <p:sldId id="558" r:id="rId51"/>
    <p:sldId id="559" r:id="rId52"/>
    <p:sldId id="560" r:id="rId53"/>
    <p:sldId id="561" r:id="rId54"/>
    <p:sldId id="562" r:id="rId55"/>
    <p:sldId id="563" r:id="rId56"/>
    <p:sldId id="564" r:id="rId57"/>
    <p:sldId id="565" r:id="rId58"/>
    <p:sldId id="566" r:id="rId59"/>
    <p:sldId id="567" r:id="rId60"/>
    <p:sldId id="568" r:id="rId61"/>
    <p:sldId id="569" r:id="rId62"/>
    <p:sldId id="570" r:id="rId63"/>
    <p:sldId id="572" r:id="rId64"/>
    <p:sldId id="647" r:id="rId65"/>
    <p:sldId id="573" r:id="rId66"/>
    <p:sldId id="575" r:id="rId67"/>
    <p:sldId id="648" r:id="rId68"/>
    <p:sldId id="649" r:id="rId69"/>
    <p:sldId id="650" r:id="rId70"/>
    <p:sldId id="576" r:id="rId71"/>
    <p:sldId id="577" r:id="rId72"/>
    <p:sldId id="579" r:id="rId73"/>
    <p:sldId id="580" r:id="rId74"/>
    <p:sldId id="581" r:id="rId75"/>
    <p:sldId id="582" r:id="rId76"/>
    <p:sldId id="584" r:id="rId77"/>
    <p:sldId id="586" r:id="rId78"/>
    <p:sldId id="588" r:id="rId79"/>
    <p:sldId id="589" r:id="rId80"/>
    <p:sldId id="590" r:id="rId81"/>
    <p:sldId id="591" r:id="rId82"/>
    <p:sldId id="593" r:id="rId83"/>
    <p:sldId id="592" r:id="rId84"/>
    <p:sldId id="594" r:id="rId85"/>
    <p:sldId id="595" r:id="rId86"/>
    <p:sldId id="596" r:id="rId87"/>
    <p:sldId id="597" r:id="rId88"/>
    <p:sldId id="598" r:id="rId89"/>
    <p:sldId id="601" r:id="rId90"/>
    <p:sldId id="602" r:id="rId91"/>
    <p:sldId id="603" r:id="rId92"/>
    <p:sldId id="604" r:id="rId93"/>
    <p:sldId id="605" r:id="rId94"/>
    <p:sldId id="606" r:id="rId95"/>
    <p:sldId id="607" r:id="rId96"/>
    <p:sldId id="608" r:id="rId97"/>
    <p:sldId id="609" r:id="rId98"/>
    <p:sldId id="610" r:id="rId99"/>
    <p:sldId id="611" r:id="rId100"/>
    <p:sldId id="612" r:id="rId101"/>
    <p:sldId id="613" r:id="rId102"/>
    <p:sldId id="615" r:id="rId103"/>
    <p:sldId id="616" r:id="rId104"/>
    <p:sldId id="614" r:id="rId105"/>
    <p:sldId id="617" r:id="rId106"/>
    <p:sldId id="618" r:id="rId107"/>
    <p:sldId id="658" r:id="rId108"/>
    <p:sldId id="659" r:id="rId109"/>
    <p:sldId id="660" r:id="rId110"/>
    <p:sldId id="661" r:id="rId111"/>
    <p:sldId id="662" r:id="rId112"/>
    <p:sldId id="663" r:id="rId113"/>
    <p:sldId id="664" r:id="rId114"/>
    <p:sldId id="665" r:id="rId115"/>
    <p:sldId id="666" r:id="rId116"/>
    <p:sldId id="667" r:id="rId117"/>
    <p:sldId id="620" r:id="rId118"/>
    <p:sldId id="621" r:id="rId119"/>
    <p:sldId id="622" r:id="rId120"/>
    <p:sldId id="623" r:id="rId121"/>
    <p:sldId id="625" r:id="rId122"/>
    <p:sldId id="626" r:id="rId123"/>
    <p:sldId id="627" r:id="rId124"/>
    <p:sldId id="628" r:id="rId125"/>
    <p:sldId id="629" r:id="rId126"/>
    <p:sldId id="630" r:id="rId127"/>
    <p:sldId id="631" r:id="rId128"/>
    <p:sldId id="632" r:id="rId129"/>
    <p:sldId id="633" r:id="rId130"/>
    <p:sldId id="634" r:id="rId131"/>
    <p:sldId id="635" r:id="rId132"/>
    <p:sldId id="636" r:id="rId133"/>
    <p:sldId id="637" r:id="rId134"/>
    <p:sldId id="638" r:id="rId135"/>
    <p:sldId id="669" r:id="rId13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928" userDrawn="1">
          <p15:clr>
            <a:srgbClr val="A4A3A4"/>
          </p15:clr>
        </p15:guide>
        <p15:guide id="2" pos="3072" userDrawn="1">
          <p15:clr>
            <a:srgbClr val="A4A3A4"/>
          </p15:clr>
        </p15:guide>
        <p15:guide id="3" orient="horz" pos="3312" userDrawn="1">
          <p15:clr>
            <a:srgbClr val="A4A3A4"/>
          </p15:clr>
        </p15:guide>
        <p15:guide id="4" orient="horz" pos="2832">
          <p15:clr>
            <a:srgbClr val="A4A3A4"/>
          </p15:clr>
        </p15:guide>
        <p15:guide id="5" orient="horz" pos="1200" userDrawn="1">
          <p15:clr>
            <a:srgbClr val="A4A3A4"/>
          </p15:clr>
        </p15:guide>
        <p15:guide id="6" pos="1604">
          <p15:clr>
            <a:srgbClr val="A4A3A4"/>
          </p15:clr>
        </p15:guide>
        <p15:guide id="7" orient="horz" pos="3847">
          <p15:clr>
            <a:srgbClr val="A4A3A4"/>
          </p15:clr>
        </p15:guide>
        <p15:guide id="8" orient="horz" pos="3360">
          <p15:clr>
            <a:srgbClr val="A4A3A4"/>
          </p15:clr>
        </p15:guide>
        <p15:guide id="9" orient="horz" pos="2119">
          <p15:clr>
            <a:srgbClr val="A4A3A4"/>
          </p15:clr>
        </p15:guide>
        <p15:guide id="10" pos="5606">
          <p15:clr>
            <a:srgbClr val="A4A3A4"/>
          </p15:clr>
        </p15:guide>
        <p15:guide id="11" pos="457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Danielle McLimore" initials="DM [6]" lastIdx="1" clrIdx="6">
    <p:extLst/>
  </p:cmAuthor>
  <p:cmAuthor id="1" name="Sucharita Mandal" initials="SM" lastIdx="4" clrIdx="0">
    <p:extLst/>
  </p:cmAuthor>
  <p:cmAuthor id="8" name="Danielle McLimore" initials="DM [7]" lastIdx="1" clrIdx="7">
    <p:extLst/>
  </p:cmAuthor>
  <p:cmAuthor id="2" name="Danielle McLimore" initials="DM" lastIdx="1" clrIdx="1">
    <p:extLst/>
  </p:cmAuthor>
  <p:cmAuthor id="9" name="Danielle McLimore" initials="DM [8]" lastIdx="1" clrIdx="8">
    <p:extLst/>
  </p:cmAuthor>
  <p:cmAuthor id="3" name="Danielle McLimore" initials="DM [2]" lastIdx="1" clrIdx="2">
    <p:extLst/>
  </p:cmAuthor>
  <p:cmAuthor id="10" name="Danielle McLimore" initials="DM [9]" lastIdx="1" clrIdx="9">
    <p:extLst/>
  </p:cmAuthor>
  <p:cmAuthor id="4" name="Danielle McLimore" initials="DM [3]" lastIdx="1" clrIdx="3">
    <p:extLst/>
  </p:cmAuthor>
  <p:cmAuthor id="11" name="Colton Gigot" initials="CG" lastIdx="0" clrIdx="10"/>
  <p:cmAuthor id="5" name="Danielle McLimore" initials="DM [4]" lastIdx="1" clrIdx="4">
    <p:extLst/>
  </p:cmAuthor>
  <p:cmAuthor id="12" name="Christina S" initials="CS" lastIdx="46" clrIdx="11">
    <p:extLst/>
  </p:cmAuthor>
  <p:cmAuthor id="6" name="Danielle McLimore" initials="DM [5]" lastIdx="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373"/>
    <a:srgbClr val="841F27"/>
    <a:srgbClr val="D7E4BD"/>
    <a:srgbClr val="0070C0"/>
    <a:srgbClr val="000099"/>
    <a:srgbClr val="C00000"/>
    <a:srgbClr val="FFFAB0"/>
    <a:srgbClr val="000000"/>
    <a:srgbClr val="FFFFCC"/>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32" autoAdjust="0"/>
    <p:restoredTop sz="89337" autoAdjust="0"/>
  </p:normalViewPr>
  <p:slideViewPr>
    <p:cSldViewPr snapToGrid="0">
      <p:cViewPr varScale="1">
        <p:scale>
          <a:sx n="102" d="100"/>
          <a:sy n="102" d="100"/>
        </p:scale>
        <p:origin x="1092" y="102"/>
      </p:cViewPr>
      <p:guideLst>
        <p:guide orient="horz" pos="2928"/>
        <p:guide pos="3072"/>
        <p:guide orient="horz" pos="3312"/>
        <p:guide orient="horz" pos="2832"/>
        <p:guide orient="horz" pos="1200"/>
        <p:guide pos="1604"/>
        <p:guide orient="horz" pos="3847"/>
        <p:guide orient="horz" pos="3360"/>
        <p:guide orient="horz" pos="2119"/>
        <p:guide pos="5606"/>
        <p:guide pos="4577"/>
      </p:guideLst>
    </p:cSldViewPr>
  </p:slideViewPr>
  <p:outlineViewPr>
    <p:cViewPr>
      <p:scale>
        <a:sx n="33" d="100"/>
        <a:sy n="33" d="100"/>
      </p:scale>
      <p:origin x="48" y="61254"/>
    </p:cViewPr>
  </p:outlineViewPr>
  <p:notesTextViewPr>
    <p:cViewPr>
      <p:scale>
        <a:sx n="75" d="100"/>
        <a:sy n="75" d="100"/>
      </p:scale>
      <p:origin x="0" y="0"/>
    </p:cViewPr>
  </p:notesTextViewPr>
  <p:sorterViewPr>
    <p:cViewPr>
      <p:scale>
        <a:sx n="100" d="100"/>
        <a:sy n="100" d="100"/>
      </p:scale>
      <p:origin x="0" y="0"/>
    </p:cViewPr>
  </p:sorterViewPr>
  <p:notesViewPr>
    <p:cSldViewPr snapToGrid="0">
      <p:cViewPr varScale="1">
        <p:scale>
          <a:sx n="53" d="100"/>
          <a:sy n="53" d="100"/>
        </p:scale>
        <p:origin x="-285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commentAuthors" Target="commentAuthor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slide" Target="slides/slide127.xml"/><Relationship Id="rId13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4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13-07-2017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objective of financial reporting is to provide investors and creditors with</a:t>
            </a:r>
            <a:r>
              <a:rPr lang="en-IN" baseline="0" dirty="0"/>
              <a:t> </a:t>
            </a:r>
            <a:r>
              <a:rPr lang="en-IN" dirty="0"/>
              <a:t>useful information, primarily in the form of financial statements. The balance</a:t>
            </a:r>
            <a:r>
              <a:rPr lang="en-IN" baseline="0" dirty="0"/>
              <a:t> </a:t>
            </a:r>
            <a:r>
              <a:rPr lang="en-IN" dirty="0"/>
              <a:t>sheet and the income statement—the focus of your study in earlier</a:t>
            </a:r>
            <a:r>
              <a:rPr lang="en-IN" baseline="0" dirty="0"/>
              <a:t> </a:t>
            </a:r>
            <a:r>
              <a:rPr lang="en-IN" dirty="0"/>
              <a:t>chapters—do not provide all the information needed by these decision makers.</a:t>
            </a:r>
            <a:r>
              <a:rPr lang="en-IN" baseline="0" dirty="0"/>
              <a:t> </a:t>
            </a:r>
            <a:r>
              <a:rPr lang="en-IN" dirty="0"/>
              <a:t>Here we will learn how the statement of cash flows fills the information</a:t>
            </a:r>
            <a:r>
              <a:rPr lang="en-IN" baseline="0" dirty="0"/>
              <a:t> </a:t>
            </a:r>
            <a:r>
              <a:rPr lang="en-IN" dirty="0"/>
              <a:t>gap left by the other financial statements.</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025400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Illustration 21–3</a:t>
            </a:r>
          </a:p>
          <a:p>
            <a:endParaRPr lang="en-IN" baseline="0" dirty="0"/>
          </a:p>
          <a:p>
            <a:r>
              <a:rPr lang="en-IN" baseline="0" dirty="0"/>
              <a:t>A recent annual report of ExxonMobil Corporation provides the description of its cash equivalents, as shown in the illustration.</a:t>
            </a:r>
          </a:p>
          <a:p>
            <a:endParaRPr lang="en-IN" baseline="0" dirty="0"/>
          </a:p>
          <a:p>
            <a:r>
              <a:rPr lang="en-IN" baseline="0" dirty="0"/>
              <a:t>Transactions that involve merely transfers from cash to cash equivalents (such as the purchase of a three-month Treasury bill), or from cash equivalents to cash (such as the sale of a Treasury bill), should not be reported on the statement of cash flows. The total of cash and cash equivalents is not altered by such transactions. The cash balance reported in the balance sheet also represents the total of cash and cash equivalents, which allows us to compare the change in that balance with the net increase or decrease in the cash flows reported on the statement of cash flows.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a:t>
            </a:fld>
            <a:endParaRPr lang="en-IN" dirty="0"/>
          </a:p>
        </p:txBody>
      </p:sp>
    </p:spTree>
    <p:extLst>
      <p:ext uri="{BB962C8B-B14F-4D97-AF65-F5344CB8AC3E}">
        <p14:creationId xmlns:p14="http://schemas.microsoft.com/office/powerpoint/2010/main" val="11270183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Illustration 21–14</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The illustration summarizes the calculation and usefulness of several representative cash flow ratios classified as performance ratios.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Cash flow ratios have received limited acceptance to date, due in large part to the long tradition of accrual-based ratios coupled with the relatively brief time that all companies have published statements of cash flows. A lack of consensus on cash flow ratios by which to make comparisons also has slowed their acceptance. In fact, companies are prohibited from reporting cash flow per share in the statement of cash flows. Nevertheless, cash flow ratios offer insight in the evaluation of a company’s profitability and financial strength.</a:t>
            </a:r>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106</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Illustration 21–14</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The illustration summarizes the calculation and usefulness of several representative cash flow ratios classified as performance ratios.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Cash flow ratios have received limited acceptance to date, due in large part to the long tradition of accrual-based ratios coupled with the relatively brief time that all companies have published statements of cash flows. A lack of consensus on cash flow ratios by which to make comparisons also has slowed their acceptance. In fact, companies are prohibited from reporting cash flow per share in the statement of cash flows. Nevertheless, cash flow ratios offer insight in the evaluation of a company’s profitability and financial strength.</a:t>
            </a:r>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107</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Illustration 21–14</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The illustration summarizes the calculation and usefulness of several representative cash flow ratios classified as performance ratios.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Cash flow ratios have received limited acceptance to date, due in large part to the long tradition of accrual-based ratios coupled with the relatively brief time that all companies have published statements of cash flows. A lack of consensus on cash flow ratios by which to make comparisons also has slowed their acceptance. In fact, companies are prohibited from reporting cash flow per share in the statement of cash flows. Nevertheless, cash flow ratios offer insight in the evaluation of a company’s profitability and financial strength.</a:t>
            </a:r>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108</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Illustration 21–14</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The illustration summarizes the calculation and usefulness of several representative cash flow ratios classified as performance ratios.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Cash flow ratios have received limited acceptance to date, due in large part to the long tradition of accrual-based ratios coupled with the relatively brief time that all companies have published statements of cash flows. A lack of consensus on cash flow ratios by which to make comparisons also has slowed their acceptance. In fact, companies are prohibited from reporting cash flow per share in the statement of cash flows. Nevertheless, cash flow ratios offer insight in the evaluation of a company’s profitability and financial strength.</a:t>
            </a:r>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109</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Illustration 21–14</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The illustration summarizes the calculation and usefulness of several representative cash flow ratios classified as performance ratios.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Cash flow ratios have received limited acceptance to date, due in large part to the long tradition of accrual-based ratios coupled with the relatively brief time that all companies have published statements of cash flows. A lack of consensus on cash flow ratios by which to make comparisons also has slowed their acceptance. In fact, companies are prohibited from reporting cash flow per share in the statement of cash flows. Nevertheless, cash flow ratios offer insight in the evaluation of a company’s profitability and financial strength.</a:t>
            </a:r>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110</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Illustration 21–14</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The illustration summarizes the calculation and usefulness of several representative cash flow ratios classified as performance ratios.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Cash flow ratios have received limited acceptance to date, due in large part to the long tradition of accrual-based ratios coupled with the relatively brief time that all companies have published statements of cash flows. A lack of consensus on cash flow ratios by which to make comparisons also has slowed their acceptance. In fact, companies are prohibited from reporting cash flow per share in the statement of cash flows. Nevertheless, cash flow ratios offer insight in the evaluation of a company’s profitability and financial strength.</a:t>
            </a:r>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111</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Illustration 21–14</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The illustration summarizes the calculation and usefulness of several representative cash flow ratios classified as performance ratios.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Cash flow ratios have received limited acceptance to date, due in large part to the long tradition of accrual-based ratios coupled with the relatively brief time that all companies have published statements of cash flows. A lack of consensus on cash flow ratios by which to make comparisons also has slowed their acceptance. In fact, companies are prohibited from reporting cash flow per share in the statement of cash flows. Nevertheless, cash flow ratios offer insight in the evaluation of a company’s profitability and financial strength.</a:t>
            </a:r>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112</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Illustration 21–14</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The illustration summarizes the calculation and usefulness of several representative cash flow ratios classified as performance ratios.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Cash flow ratios have received limited acceptance to date, due in large part to the long tradition of accrual-based ratios coupled with the relatively brief time that all companies have published statements of cash flows. A lack of consensus on cash flow ratios by which to make comparisons also has slowed their acceptance. In fact, companies are prohibited from reporting cash flow per share in the statement of cash flows. Nevertheless, cash flow ratios offer insight in the evaluation of a company’s profitability and financial strength.</a:t>
            </a:r>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113</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Illustration 21–14</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The illustration summarizes the calculation and usefulness of several representative cash flow ratios classified as performance ratios.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Cash flow ratios have received limited acceptance to date, due in large part to the long tradition of accrual-based ratios coupled with the relatively brief time that all companies have published statements of cash flows. A lack of consensus on cash flow ratios by which to make comparisons also has slowed their acceptance. In fact, companies are prohibited from reporting cash flow per share in the statement of cash flows. Nevertheless, cash flow ratios offer insight in the evaluation of a company’s profitability and financial strength.</a:t>
            </a:r>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114</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Illustration 21–14</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The illustration summarizes the calculation and usefulness of several representative cash flow ratios classified as performance ratios.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Cash flow ratios have received limited acceptance to date, due in large part to the long tradition of accrual-based ratios coupled with the relatively brief time that all companies have published statements of cash flows. A lack of consensus on cash flow ratios by which to make comparisons also has slowed their acceptance. In fact, companies are prohibited from reporting cash flow per share in the statement of cash flows. Nevertheless, cash flow ratios offer insight in the evaluation of a company’s profitability and financial strength.</a:t>
            </a:r>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115</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Illustration 21–3</a:t>
            </a:r>
          </a:p>
          <a:p>
            <a:endParaRPr lang="en-IN" baseline="0" dirty="0"/>
          </a:p>
          <a:p>
            <a:r>
              <a:rPr lang="en-IN" baseline="0" dirty="0"/>
              <a:t>A recent annual report of ExxonMobil Corporation provides the description of its cash equivalents, as shown in the illustration.</a:t>
            </a:r>
          </a:p>
          <a:p>
            <a:endParaRPr lang="en-IN" baseline="0" dirty="0"/>
          </a:p>
          <a:p>
            <a:r>
              <a:rPr lang="en-IN" baseline="0" dirty="0"/>
              <a:t>Transactions that involve merely transfers from cash to cash equivalents (such as the purchase of a three-month Treasury bill), or from cash equivalents to cash (such as the sale of a Treasury bill), should not be reported on the statement of cash flows. The total of cash and cash equivalents is not altered by such transactions. The cash balance reported in the balance sheet also represents the total of cash and cash equivalents, which allows us to compare the change in that balance with the net increase or decrease in the cash flows reported on the statement of cash flows.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a:t>
            </a:fld>
            <a:endParaRPr lang="en-IN" dirty="0"/>
          </a:p>
        </p:txBody>
      </p:sp>
    </p:spTree>
    <p:extLst>
      <p:ext uri="{BB962C8B-B14F-4D97-AF65-F5344CB8AC3E}">
        <p14:creationId xmlns:p14="http://schemas.microsoft.com/office/powerpoint/2010/main" val="11270183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400" b="0" baseline="0" dirty="0"/>
              <a:t>Illustration 21A–1</a:t>
            </a:r>
          </a:p>
          <a:p>
            <a:endParaRPr lang="en-IN" sz="1400" b="0" baseline="0" dirty="0"/>
          </a:p>
          <a:p>
            <a:r>
              <a:rPr lang="en-IN" sz="1400" b="0" baseline="0" dirty="0"/>
              <a:t>A spreadsheet is equally useful in preparing a statement of cash flows whether we use the direct or the indirect method of determining cash flows from operating activities. The format of the spreadsheet differs only with respect to operating activities. The analysis of transactions for the purpose of identifying cash flows to be reported is the same. The illustration provides a spreadsheet analysis of the data for UBC.</a:t>
            </a:r>
          </a:p>
          <a:p>
            <a:endParaRPr lang="en-IN" sz="1400" b="0" baseline="0" dirty="0"/>
          </a:p>
          <a:p>
            <a:r>
              <a:rPr lang="en-IN" sz="1400" b="0" baseline="0" dirty="0"/>
              <a:t>Two differences should be noted between the spreadsheet and the spreadsheet we used earlier for the direct method. First, in the statement of cash flows section of the spreadsheet, under the heading of “cash flows from operating activities,” specific cash inflows and cash outflows are replaced by net income and the required adjustments for noncash effects. Second, we do not include an income statement section. This section is unnecessary because, using the indirect method, we are not interested in identifying specific operating activities that cause increases and decreases in cash. Instead, we need from the income statement only the amount of net income, which is converted to a cash basis by adjusting for any noncash amounts included in net income. </a:t>
            </a:r>
          </a:p>
          <a:p>
            <a:endParaRPr lang="en-IN" sz="1400" b="0" baseline="0" dirty="0"/>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116</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400" b="0" baseline="0" dirty="0"/>
              <a:t>Illustration 21A–1</a:t>
            </a:r>
          </a:p>
          <a:p>
            <a:endParaRPr lang="en-IN" sz="1400" b="0" baseline="0" dirty="0"/>
          </a:p>
          <a:p>
            <a:r>
              <a:rPr lang="en-IN" sz="1400" b="0" baseline="0" dirty="0"/>
              <a:t>A spreadsheet is equally useful in preparing a statement of cash flows whether we use the direct or the indirect method of determining cash flows from operating activities. The format of the spreadsheet differs only with respect to operating activities. The analysis of transactions for the purpose of identifying cash flows to be reported is the same. The illustration provides a spreadsheet analysis of the data for UBC.</a:t>
            </a:r>
          </a:p>
          <a:p>
            <a:endParaRPr lang="en-IN" sz="1400" b="0" baseline="0" dirty="0"/>
          </a:p>
          <a:p>
            <a:r>
              <a:rPr lang="en-IN" sz="1400" b="0" baseline="0" dirty="0"/>
              <a:t>Two differences should be noted between the spreadsheet and the spreadsheet we used earlier for the direct method. First, in the statement of cash flows section of the spreadsheet, under the heading of “cash flows from operating activities,” specific cash inflows and cash outflows are replaced by net income and the required adjustments for noncash effects. Second, we do not include an income statement section. This section is unnecessary because, using the indirect method, we are not interested in identifying specific operating activities that cause increases and decreases in cash. Instead, we need from the income statement only the amount of net income, which is converted to a cash basis by adjusting for any noncash amounts included in net income. </a:t>
            </a:r>
          </a:p>
          <a:p>
            <a:endParaRPr lang="en-IN" sz="1400" b="0" baseline="0" dirty="0"/>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117</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Illustration 21A–2</a:t>
            </a:r>
          </a:p>
          <a:p>
            <a:endParaRPr lang="en-IN" b="0" baseline="0" dirty="0"/>
          </a:p>
          <a:p>
            <a:r>
              <a:rPr lang="en-IN" b="0" baseline="0" dirty="0"/>
              <a:t>The spreadsheet entries in journal entry form for the indirect method are illustrated. </a:t>
            </a:r>
          </a:p>
          <a:p>
            <a:r>
              <a:rPr lang="en-IN" b="0" baseline="0" dirty="0"/>
              <a:t>Remember that there is no mandatory order in which the account changes must be analysed. However, since we determine net cash flows from operating activities by working backwards from net income when using the indirect method, it is convenient to start with the spreadsheet entry that represents the credit to retained earnings due to net income. This entry corresponds to summary entry (11) using the direct method. By entering the debit portion of the entry as the first item under the cash flows from operating activities (CFOA), we establish net income as the initial amount of cash flows from operating activities, which is then adjusted to a cash basis by subsequent entries. Entries (2)–(4) duplicate the transactions that involve noncash components of net income.</a:t>
            </a:r>
          </a:p>
          <a:p>
            <a:endParaRPr lang="en-IN" sz="1400" b="0" baseline="0" dirty="0"/>
          </a:p>
          <a:p>
            <a:endParaRPr lang="en-IN" sz="1400" b="0" baseline="0" dirty="0"/>
          </a:p>
          <a:p>
            <a:endParaRPr lang="en-IN" sz="1400" b="0" baseline="0" dirty="0"/>
          </a:p>
          <a:p>
            <a:r>
              <a:rPr lang="en-US" dirty="0"/>
              <a:t>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118</a:t>
            </a:fld>
            <a:endParaRPr lang="en-IN" dirty="0"/>
          </a:p>
        </p:txBody>
      </p:sp>
    </p:spTree>
    <p:extLst>
      <p:ext uri="{BB962C8B-B14F-4D97-AF65-F5344CB8AC3E}">
        <p14:creationId xmlns:p14="http://schemas.microsoft.com/office/powerpoint/2010/main" val="13905912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b="0" baseline="0" dirty="0"/>
              <a:t>Changes in current assets and current liabilities that represent differences between revenues and expenses and the cash effects of those revenues and expenses are accounted for by entries (5)–(11).</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119</a:t>
            </a:fld>
            <a:endParaRPr lang="en-IN" dirty="0"/>
          </a:p>
        </p:txBody>
      </p:sp>
    </p:spTree>
    <p:extLst>
      <p:ext uri="{BB962C8B-B14F-4D97-AF65-F5344CB8AC3E}">
        <p14:creationId xmlns:p14="http://schemas.microsoft.com/office/powerpoint/2010/main" val="73497698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Summary entries (12)–</a:t>
            </a:r>
            <a:r>
              <a:rPr lang="en-IN" sz="1200" b="0" i="0" u="none" strike="noStrike" kern="1200" baseline="0" dirty="0">
                <a:solidFill>
                  <a:schemeClr val="tx1"/>
                </a:solidFill>
                <a:latin typeface="+mn-lt"/>
                <a:ea typeface="+mn-ea"/>
                <a:cs typeface="+mn-cs"/>
              </a:rPr>
              <a:t>(19) explain the changes in the balance sheet not already accounted for by previous entries, and are identical to entries (12)–(19) recorded using the direct method.</a:t>
            </a:r>
          </a:p>
          <a:p>
            <a:endParaRPr lang="en-IN" sz="1400" b="0" baseline="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120</a:t>
            </a:fld>
            <a:endParaRPr lang="en-IN" dirty="0"/>
          </a:p>
        </p:txBody>
      </p:sp>
    </p:spTree>
    <p:extLst>
      <p:ext uri="{BB962C8B-B14F-4D97-AF65-F5344CB8AC3E}">
        <p14:creationId xmlns:p14="http://schemas.microsoft.com/office/powerpoint/2010/main" val="73497698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Summary entries (12)–</a:t>
            </a:r>
            <a:r>
              <a:rPr lang="en-IN" sz="1200" b="0" i="0" u="none" strike="noStrike" kern="1200" baseline="0" dirty="0">
                <a:solidFill>
                  <a:schemeClr val="tx1"/>
                </a:solidFill>
                <a:latin typeface="+mn-lt"/>
                <a:ea typeface="+mn-ea"/>
                <a:cs typeface="+mn-cs"/>
              </a:rPr>
              <a:t>(19) explain the changes in the balance sheet not already accounted for by previous entries, and are identical to entries (12)–(19) recorded using the direct method.</a:t>
            </a:r>
          </a:p>
          <a:p>
            <a:endParaRPr lang="en-IN" sz="1400" b="0" baseline="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121</a:t>
            </a:fld>
            <a:endParaRPr lang="en-IN" dirty="0"/>
          </a:p>
        </p:txBody>
      </p:sp>
    </p:spTree>
    <p:extLst>
      <p:ext uri="{BB962C8B-B14F-4D97-AF65-F5344CB8AC3E}">
        <p14:creationId xmlns:p14="http://schemas.microsoft.com/office/powerpoint/2010/main" val="73497698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21A–3</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statement of cash flows presenting net cash flows from operating activities by the indirect method is illustrated.</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122</a:t>
            </a:fld>
            <a:endParaRPr lang="en-IN" dirty="0"/>
          </a:p>
        </p:txBody>
      </p:sp>
    </p:spTree>
    <p:extLst>
      <p:ext uri="{BB962C8B-B14F-4D97-AF65-F5344CB8AC3E}">
        <p14:creationId xmlns:p14="http://schemas.microsoft.com/office/powerpoint/2010/main" val="73497698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u="none" strike="noStrike" kern="1200" baseline="0" dirty="0">
                <a:solidFill>
                  <a:schemeClr val="tx1"/>
                </a:solidFill>
              </a:rPr>
              <a:t>Illustration 21A–3</a:t>
            </a:r>
          </a:p>
          <a:p>
            <a:pPr marL="0" marR="0" indent="0" algn="l" defTabSz="914400" rtl="0" eaLnBrk="1" fontAlgn="auto" latinLnBrk="0" hangingPunct="1">
              <a:lnSpc>
                <a:spcPct val="100000"/>
              </a:lnSpc>
              <a:spcBef>
                <a:spcPts val="0"/>
              </a:spcBef>
              <a:spcAft>
                <a:spcPts val="0"/>
              </a:spcAft>
              <a:buClrTx/>
              <a:buSzTx/>
              <a:buFontTx/>
              <a:buNone/>
              <a:tabLst/>
              <a:defRPr/>
            </a:pPr>
            <a:endParaRPr lang="en-IN" b="0" baseline="0" dirty="0"/>
          </a:p>
          <a:p>
            <a:r>
              <a:rPr lang="en-IN" b="0" baseline="0" dirty="0"/>
              <a:t>All parts of the statement of cash flows except operating activities are precisely the same as in the direct method.</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123</a:t>
            </a:fld>
            <a:endParaRPr lang="en-IN" dirty="0"/>
          </a:p>
        </p:txBody>
      </p:sp>
    </p:spTree>
    <p:extLst>
      <p:ext uri="{BB962C8B-B14F-4D97-AF65-F5344CB8AC3E}">
        <p14:creationId xmlns:p14="http://schemas.microsoft.com/office/powerpoint/2010/main" val="73497698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This appendix demonstrates the use of a spreadsheet to prepare the statement of cash flows. A second systematic approach to the preparation of the statement is referred to as the T-account method. The two methods are identical in concept. Both approaches reconstruct the transactions that caused changes in each account balance during the year, simultaneously identifying the operating, investing, and financing activities to be reported on the statement of cash flows. The form of the two methods differs only by whether the entries for those transactions are recorded on a spreadsheet or in T-accounts. In both cases, entries are recorded until the net change in each account balance has been explained. Some accountants feel that the T-account method is less time-consuming than preparing a spreadsheet but accomplishes precisely the same goal.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124</a:t>
            </a:fld>
            <a:endParaRPr lang="en-IN" dirty="0"/>
          </a:p>
        </p:txBody>
      </p:sp>
    </p:spTree>
    <p:extLst>
      <p:ext uri="{BB962C8B-B14F-4D97-AF65-F5344CB8AC3E}">
        <p14:creationId xmlns:p14="http://schemas.microsoft.com/office/powerpoint/2010/main" val="73497698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u="none" strike="noStrike" kern="1200" baseline="0" dirty="0">
                <a:solidFill>
                  <a:schemeClr val="tx1"/>
                </a:solidFill>
              </a:rPr>
              <a:t>The following five steps outline the T-account method:</a:t>
            </a:r>
          </a:p>
          <a:p>
            <a:endParaRPr lang="en-IN" b="0" i="0" u="none" strike="noStrike" kern="1200" baseline="0" dirty="0">
              <a:solidFill>
                <a:schemeClr val="tx1"/>
              </a:solidFill>
            </a:endParaRPr>
          </a:p>
          <a:p>
            <a:pPr marL="228600" indent="-228600">
              <a:buAutoNum type="arabicParenR"/>
            </a:pPr>
            <a:r>
              <a:rPr lang="en-IN" b="0" i="0" u="none" strike="noStrike" kern="1200" baseline="0" dirty="0">
                <a:solidFill>
                  <a:schemeClr val="tx1"/>
                </a:solidFill>
              </a:rPr>
              <a:t>  Draw T-accounts for each income statement and balance sheet account.</a:t>
            </a:r>
          </a:p>
          <a:p>
            <a:pPr marL="342900" indent="-342900">
              <a:buAutoNum type="arabicParenR"/>
            </a:pPr>
            <a:r>
              <a:rPr lang="en-IN" b="0" baseline="0" dirty="0"/>
              <a:t>The T-account for cash should be drawn considerably larger than other T-accounts because more space is required to accommodate the numerous debits and credits to cash. Also, the cash T-account will serve the same purpose as the statement of cash flows section of the spreadsheet in that the formal statement of cash flows is developed from the cash flows reported there. Therefore, it is convenient to partition the cash T-account with headings for “Operating Activities,” “Investing Activities,” and “Financing Activities” before entries are recorded.</a:t>
            </a:r>
          </a:p>
          <a:p>
            <a:pPr marL="342900" indent="-342900">
              <a:buAutoNum type="arabicParenR"/>
            </a:pPr>
            <a:r>
              <a:rPr lang="en-IN" b="0" baseline="0" dirty="0"/>
              <a:t>Enter each account’s net change on the appropriate side (debit or credit) of the uppermost portion of each T-account. These changes will serve as individual check figures for determining whether the increase or decrease in each account balance has been explained. These first three steps establish the basic work form for the T-account method.</a:t>
            </a:r>
          </a:p>
          <a:p>
            <a:pPr marL="342900" indent="-342900">
              <a:buAutoNum type="arabicParenR"/>
            </a:pPr>
            <a:r>
              <a:rPr lang="en-IN" b="0" baseline="0" dirty="0"/>
              <a:t>Reconstruct the transactions that caused changes in each account balance during the year and record the entries for those transactions directly in the T-accounts. Again using UBC as an example, the entries we record in the T-accounts are exactly the same as the spreadsheet entries we created in the chapter when using the spreadsheet method. The analysis we used in creating those spreadsheet entries is equally applicable to the T-account method. For that reason, that analysis is not repeated here. The complete T-account work form for UBC is presented below. Account balance changes are provided from balances given in Illustration 21–9.</a:t>
            </a:r>
          </a:p>
          <a:p>
            <a:pPr marL="342900" indent="-342900">
              <a:buAutoNum type="arabicParenR"/>
            </a:pPr>
            <a:r>
              <a:rPr lang="en-IN" b="0" baseline="0" dirty="0"/>
              <a:t>After all account balances have been explained by T-account entries, prepare the statement of cash flows from the cash T-account, being careful also to report noncash investing and financing activities. The statement of cash flows for UBC appears in Illustration 21–2.</a:t>
            </a:r>
          </a:p>
          <a:p>
            <a:pPr marL="342900" indent="-342900">
              <a:buAutoNum type="arabicParenR"/>
            </a:pPr>
            <a:endParaRPr lang="en-IN" b="0" baseline="0" dirty="0"/>
          </a:p>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125</a:t>
            </a:fld>
            <a:endParaRPr lang="en-IN" dirty="0"/>
          </a:p>
        </p:txBody>
      </p:sp>
    </p:spTree>
    <p:extLst>
      <p:ext uri="{BB962C8B-B14F-4D97-AF65-F5344CB8AC3E}">
        <p14:creationId xmlns:p14="http://schemas.microsoft.com/office/powerpoint/2010/main" val="7349769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This section describes the three primary activity classifications: (1) operating activities, (2) investing activities, and (3) financing activities. It also describes two other requirements of the statement of cash flows: (4) the reconciliation of the net increase or decrease in cash with the change in the balance of the cash account, and (5) noncash investing and financing activities.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a:t>
            </a:fld>
            <a:endParaRPr lang="en-IN" dirty="0"/>
          </a:p>
        </p:txBody>
      </p:sp>
    </p:spTree>
    <p:extLst>
      <p:ext uri="{BB962C8B-B14F-4D97-AF65-F5344CB8AC3E}">
        <p14:creationId xmlns:p14="http://schemas.microsoft.com/office/powerpoint/2010/main" val="11270183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u="none" strike="noStrike" kern="1200" baseline="0" dirty="0">
                <a:solidFill>
                  <a:schemeClr val="tx1"/>
                </a:solidFill>
              </a:rPr>
              <a:t>The following five steps outline the T-account method:</a:t>
            </a:r>
          </a:p>
          <a:p>
            <a:endParaRPr lang="en-IN" b="0" i="0" u="none" strike="noStrike" kern="1200" baseline="0" dirty="0">
              <a:solidFill>
                <a:schemeClr val="tx1"/>
              </a:solidFill>
            </a:endParaRPr>
          </a:p>
          <a:p>
            <a:pPr marL="228600" indent="-228600">
              <a:buAutoNum type="arabicParenR"/>
            </a:pPr>
            <a:r>
              <a:rPr lang="en-IN" b="0" i="0" u="none" strike="noStrike" kern="1200" baseline="0" dirty="0">
                <a:solidFill>
                  <a:schemeClr val="tx1"/>
                </a:solidFill>
              </a:rPr>
              <a:t>  Draw T-accounts for each income statement and balance sheet account.</a:t>
            </a:r>
          </a:p>
          <a:p>
            <a:pPr marL="342900" indent="-342900">
              <a:buAutoNum type="arabicParenR"/>
            </a:pPr>
            <a:r>
              <a:rPr lang="en-IN" b="0" baseline="0" dirty="0"/>
              <a:t>The T-account for cash should be drawn considerably larger than other T-accounts because more space is required to accommodate the numerous debits and credits to cash. Also, the cash T-account will serve the same purpose as the statement of cash flows section of the spreadsheet in that the formal statement of cash flows is developed from the cash flows reported there. Therefore, it is convenient to partition the cash T-account with headings for “Operating Activities,” “Investing Activities,” and “Financing Activities” before entries are recorded.</a:t>
            </a:r>
          </a:p>
          <a:p>
            <a:pPr marL="342900" indent="-342900">
              <a:buAutoNum type="arabicParenR"/>
            </a:pPr>
            <a:r>
              <a:rPr lang="en-IN" b="0" baseline="0" dirty="0"/>
              <a:t>Enter each account’s net change on the appropriate side (debit or credit) of the uppermost portion of each T-account. These changes will serve as individual check figures for determining whether the increase or decrease in each account balance has been explained. These first three steps establish the basic work form for the T-account method.</a:t>
            </a:r>
          </a:p>
          <a:p>
            <a:pPr marL="342900" indent="-342900">
              <a:buAutoNum type="arabicParenR"/>
            </a:pPr>
            <a:r>
              <a:rPr lang="en-IN" b="0" baseline="0" dirty="0"/>
              <a:t>Reconstruct the transactions that caused changes in each account balance during the year and record the entries for those transactions directly in the T-accounts. Again using UBC as an example, the entries we record in the T-accounts are exactly the same as the spreadsheet entries we created in the chapter when using the spreadsheet method. The analysis we used in creating those spreadsheet entries is equally applicable to the T-account method. For that reason, that analysis is not repeated here. The complete T-account work form for UBC is presented below. Account balance changes are provided from balances given in Illustration 21–9.</a:t>
            </a:r>
          </a:p>
          <a:p>
            <a:pPr marL="342900" indent="-342900">
              <a:buAutoNum type="arabicParenR"/>
            </a:pPr>
            <a:r>
              <a:rPr lang="en-IN" b="0" baseline="0" dirty="0"/>
              <a:t>After all account balances have been explained by T-account entries, prepare the statement of cash flows from the cash T-account, being careful also to report noncash investing and financing activities. The statement of cash flows for UBC appears in Illustration 21–2.</a:t>
            </a:r>
          </a:p>
          <a:p>
            <a:pPr marL="342900" indent="-342900">
              <a:buAutoNum type="arabicParenR"/>
            </a:pPr>
            <a:endParaRPr lang="en-IN" b="0" baseline="0" dirty="0"/>
          </a:p>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126</a:t>
            </a:fld>
            <a:endParaRPr lang="en-IN" dirty="0"/>
          </a:p>
        </p:txBody>
      </p:sp>
    </p:spTree>
    <p:extLst>
      <p:ext uri="{BB962C8B-B14F-4D97-AF65-F5344CB8AC3E}">
        <p14:creationId xmlns:p14="http://schemas.microsoft.com/office/powerpoint/2010/main" val="73497698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u="none" strike="noStrike" kern="1200" baseline="0" dirty="0">
                <a:solidFill>
                  <a:schemeClr val="tx1"/>
                </a:solidFill>
              </a:rPr>
              <a:t>The following five steps outline the T-account method:</a:t>
            </a:r>
          </a:p>
          <a:p>
            <a:endParaRPr lang="en-IN" b="0" i="0" u="none" strike="noStrike" kern="1200" baseline="0" dirty="0">
              <a:solidFill>
                <a:schemeClr val="tx1"/>
              </a:solidFill>
            </a:endParaRPr>
          </a:p>
          <a:p>
            <a:pPr marL="228600" indent="-228600">
              <a:buAutoNum type="arabicParenR"/>
            </a:pPr>
            <a:r>
              <a:rPr lang="en-IN" b="0" i="0" u="none" strike="noStrike" kern="1200" baseline="0" dirty="0">
                <a:solidFill>
                  <a:schemeClr val="tx1"/>
                </a:solidFill>
              </a:rPr>
              <a:t>  Draw T-accounts for each income statement and balance sheet account.</a:t>
            </a:r>
          </a:p>
          <a:p>
            <a:pPr marL="342900" indent="-342900">
              <a:buAutoNum type="arabicParenR"/>
            </a:pPr>
            <a:r>
              <a:rPr lang="en-IN" b="0" baseline="0" dirty="0"/>
              <a:t>The T-account for cash should be drawn considerably larger than other T-accounts because more space is required to accommodate the numerous debits and credits to cash. Also, the cash T-account will serve the same purpose as the statement of cash flows section of the spreadsheet in that the formal statement of cash flows is developed from the cash flows reported there. Therefore, it is convenient to partition the cash T-account with headings for “Operating Activities,” “Investing Activities,” and “Financing Activities” before entries are recorded.</a:t>
            </a:r>
          </a:p>
          <a:p>
            <a:pPr marL="342900" indent="-342900">
              <a:buAutoNum type="arabicParenR"/>
            </a:pPr>
            <a:r>
              <a:rPr lang="en-IN" b="0" baseline="0" dirty="0"/>
              <a:t>Enter each account’s net change on the appropriate side (debit or credit) of the uppermost portion of each T-account. These changes will serve as individual check figures for determining whether the increase or decrease in each account balance has been explained. These first three steps establish the basic work form for the T-account method.</a:t>
            </a:r>
          </a:p>
          <a:p>
            <a:pPr marL="342900" indent="-342900">
              <a:buAutoNum type="arabicParenR"/>
            </a:pPr>
            <a:r>
              <a:rPr lang="en-IN" b="0" baseline="0" dirty="0"/>
              <a:t>Reconstruct the transactions that caused changes in each account balance during the year and record the entries for those transactions directly in the T-accounts. Again using UBC as an example, the entries we record in the T-accounts are exactly the same as the spreadsheet entries we created in the chapter when using the spreadsheet method. The analysis we used in creating those spreadsheet entries is equally applicable to the T-account method. For that reason, that analysis is not repeated here. The complete T-account work form for UBC is presented below. Account balance changes are provided from balances given in Illustration 21–9.</a:t>
            </a:r>
          </a:p>
          <a:p>
            <a:pPr marL="342900" indent="-342900">
              <a:buAutoNum type="arabicParenR"/>
            </a:pPr>
            <a:r>
              <a:rPr lang="en-IN" b="0" baseline="0" dirty="0"/>
              <a:t>After all account balances have been explained by T-account entries, prepare the statement of cash flows from the cash T-account, being careful also to report noncash investing and financing activities. The statement of cash flows for UBC appears in Illustration 21–2.</a:t>
            </a:r>
          </a:p>
          <a:p>
            <a:pPr marL="342900" indent="-342900">
              <a:buAutoNum type="arabicParenR"/>
            </a:pPr>
            <a:endParaRPr lang="en-IN" b="0" baseline="0" dirty="0"/>
          </a:p>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127</a:t>
            </a:fld>
            <a:endParaRPr lang="en-IN" dirty="0"/>
          </a:p>
        </p:txBody>
      </p:sp>
    </p:spTree>
    <p:extLst>
      <p:ext uri="{BB962C8B-B14F-4D97-AF65-F5344CB8AC3E}">
        <p14:creationId xmlns:p14="http://schemas.microsoft.com/office/powerpoint/2010/main" val="73497698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128</a:t>
            </a:fld>
            <a:endParaRPr lang="en-IN" dirty="0"/>
          </a:p>
        </p:txBody>
      </p:sp>
    </p:spTree>
    <p:extLst>
      <p:ext uri="{BB962C8B-B14F-4D97-AF65-F5344CB8AC3E}">
        <p14:creationId xmlns:p14="http://schemas.microsoft.com/office/powerpoint/2010/main" val="73497698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129</a:t>
            </a:fld>
            <a:endParaRPr lang="en-IN" dirty="0"/>
          </a:p>
        </p:txBody>
      </p:sp>
    </p:spTree>
    <p:extLst>
      <p:ext uri="{BB962C8B-B14F-4D97-AF65-F5344CB8AC3E}">
        <p14:creationId xmlns:p14="http://schemas.microsoft.com/office/powerpoint/2010/main" val="73497698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130</a:t>
            </a:fld>
            <a:endParaRPr lang="en-IN" dirty="0"/>
          </a:p>
        </p:txBody>
      </p:sp>
    </p:spTree>
    <p:extLst>
      <p:ext uri="{BB962C8B-B14F-4D97-AF65-F5344CB8AC3E}">
        <p14:creationId xmlns:p14="http://schemas.microsoft.com/office/powerpoint/2010/main" val="73497698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131</a:t>
            </a:fld>
            <a:endParaRPr lang="en-IN" dirty="0"/>
          </a:p>
        </p:txBody>
      </p:sp>
    </p:spTree>
    <p:extLst>
      <p:ext uri="{BB962C8B-B14F-4D97-AF65-F5344CB8AC3E}">
        <p14:creationId xmlns:p14="http://schemas.microsoft.com/office/powerpoint/2010/main" val="73497698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132</a:t>
            </a:fld>
            <a:endParaRPr lang="en-IN" dirty="0"/>
          </a:p>
        </p:txBody>
      </p:sp>
    </p:spTree>
    <p:extLst>
      <p:ext uri="{BB962C8B-B14F-4D97-AF65-F5344CB8AC3E}">
        <p14:creationId xmlns:p14="http://schemas.microsoft.com/office/powerpoint/2010/main" val="73497698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133</a:t>
            </a:fld>
            <a:endParaRPr lang="en-IN" dirty="0"/>
          </a:p>
        </p:txBody>
      </p:sp>
    </p:spTree>
    <p:extLst>
      <p:ext uri="{BB962C8B-B14F-4D97-AF65-F5344CB8AC3E}">
        <p14:creationId xmlns:p14="http://schemas.microsoft.com/office/powerpoint/2010/main" val="7349769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kern="1200" dirty="0">
                <a:solidFill>
                  <a:schemeClr val="tx1"/>
                </a:solidFill>
              </a:rPr>
              <a:t>Illustration 21–4</a:t>
            </a:r>
          </a:p>
          <a:p>
            <a:endParaRPr lang="en-US" kern="1200" dirty="0">
              <a:solidFill>
                <a:schemeClr val="tx1"/>
              </a:solidFill>
            </a:endParaRPr>
          </a:p>
          <a:p>
            <a:r>
              <a:rPr lang="en-US" kern="1200" dirty="0">
                <a:solidFill>
                  <a:schemeClr val="tx1"/>
                </a:solidFill>
              </a:rPr>
              <a:t>The income statement reports the success of a business in generating a profit from its operations. Net income (or loss) is the result of netting together the revenues recognized during the reporting period, regardless of when cash is received, and the expenses incurred in generating those revenues, regardless of when cash is paid. This is the accrual concept of accounting that has been emphasized throughout your study of accounting. </a:t>
            </a:r>
            <a:r>
              <a:rPr lang="en-IN" baseline="0" dirty="0"/>
              <a:t>Information about net income and its components, measured by the accrual concept, generally provides a better indication of current operating performance than does information about current cash receipts and payments. Nevertheless, as indicated earlier, the cash effects of earning activities also provide useful information that is not directly accessible from the income statement. The first cash flow classification in the statement of cash flows reports that information.</a:t>
            </a:r>
          </a:p>
          <a:p>
            <a:endParaRPr lang="en-IN" baseline="0" dirty="0"/>
          </a:p>
          <a:p>
            <a:r>
              <a:rPr lang="en-IN" b="1" baseline="0" dirty="0"/>
              <a:t>Cash flows from operating activities </a:t>
            </a:r>
            <a:r>
              <a:rPr lang="en-IN" baseline="0" dirty="0"/>
              <a:t>are both inflows and outflows of cash that </a:t>
            </a:r>
            <a:r>
              <a:rPr lang="en-IN" baseline="0" dirty="0" err="1"/>
              <a:t>resut</a:t>
            </a:r>
            <a:r>
              <a:rPr lang="en-IN" baseline="0" dirty="0"/>
              <a:t> from activities reported in the income statement. In other words, this classification of cash flows include the elements of net income, but reported on a cash basis. The components of this section of the statement of cash flows, and their relationship with the elements of the income statement, are illustrated. </a:t>
            </a:r>
            <a:r>
              <a:rPr lang="en-IN" b="0" baseline="0" dirty="0"/>
              <a:t>The cash effects of the elements of net income are reported as cash flows from operating activities.</a:t>
            </a:r>
          </a:p>
          <a:p>
            <a:endParaRPr lang="en-IN" b="0" baseline="0" dirty="0"/>
          </a:p>
          <a:p>
            <a:endParaRPr lang="en-IN" b="0" i="0" u="none" strike="noStrike" kern="1200" baseline="0" dirty="0">
              <a:solidFill>
                <a:schemeClr val="tx1"/>
              </a:solidFill>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a:t>
            </a:fld>
            <a:endParaRPr lang="en-IN" dirty="0"/>
          </a:p>
        </p:txBody>
      </p:sp>
    </p:spTree>
    <p:extLst>
      <p:ext uri="{BB962C8B-B14F-4D97-AF65-F5344CB8AC3E}">
        <p14:creationId xmlns:p14="http://schemas.microsoft.com/office/powerpoint/2010/main" val="112701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Illustration 21–5</a:t>
            </a:r>
          </a:p>
          <a:p>
            <a:endParaRPr lang="en-IN" baseline="0" dirty="0"/>
          </a:p>
          <a:p>
            <a:r>
              <a:rPr lang="en-IN" baseline="0" dirty="0"/>
              <a:t>To see the concept applied, let’s look again at the cash flows from operating activities reported by United Brands Corporation. That section of the statement of cash flows is extracted from a previous illustration and reproduced here.</a:t>
            </a:r>
          </a:p>
          <a:p>
            <a:endParaRPr lang="en-IN" baseline="0" dirty="0"/>
          </a:p>
          <a:p>
            <a:r>
              <a:rPr lang="en-IN" baseline="0" dirty="0"/>
              <a:t>The presentation by UBC of cash flows from operating activities shown in the illustration is referred to as the </a:t>
            </a:r>
            <a:r>
              <a:rPr lang="en-IN" b="1" baseline="0" dirty="0"/>
              <a:t>direct method</a:t>
            </a:r>
            <a:r>
              <a:rPr lang="en-IN" baseline="0" dirty="0"/>
              <a:t>. The method is named for the fact that the cash effect of each operating activity (i.e., income statement item) is reported </a:t>
            </a:r>
            <a:r>
              <a:rPr lang="en-IN" i="1" baseline="0" dirty="0"/>
              <a:t>directly</a:t>
            </a:r>
            <a:r>
              <a:rPr lang="en-IN" baseline="0" dirty="0"/>
              <a:t> in the statement of cash flows.</a:t>
            </a:r>
          </a:p>
          <a:p>
            <a:endParaRPr lang="en-IN" baseline="0" dirty="0"/>
          </a:p>
          <a:p>
            <a:r>
              <a:rPr lang="en-IN" baseline="0" dirty="0"/>
              <a:t>Cash inflows from operating activities exceeded cash outflows for expenses by $22 million. </a:t>
            </a:r>
            <a:r>
              <a:rPr lang="en-US" kern="1200" dirty="0">
                <a:solidFill>
                  <a:schemeClr val="tx1"/>
                </a:solidFill>
              </a:rPr>
              <a:t>We’ll see later that UBC’s net income from the same operating activities was only $12 million. Why did operating activities produce net cash inflows greater than net income? The reason will become apparent when we determine, in a later section, the specific amounts of these cash flows.</a:t>
            </a:r>
            <a:endParaRPr lang="en-IN" baseline="0" dirty="0"/>
          </a:p>
          <a:p>
            <a:endParaRPr lang="en-IN" baseline="0" dirty="0"/>
          </a:p>
          <a:p>
            <a:r>
              <a:rPr lang="en-IN" baseline="0" dirty="0"/>
              <a:t>You also should be aware that the generalization stated earlier that cash flows from operating activities include the elements of net income reported on a cash basis is not strictly true for all elements of the income statement. Notice in the illustration that no cash effects are reported for depreciation and amortization of property, plant, and equipment, and intangibles, nor for gains and losses from the sale of those assets. Cash outflows occur when these assets are acquired, and cash inflows occur when the assets are sold. However, as described later, the acquisition and subsequent resale of these assets are classified as investing activities, rather than as operating activities.</a:t>
            </a:r>
          </a:p>
          <a:p>
            <a:endParaRPr lang="en-IN" b="0" i="0" u="none" strike="noStrike" kern="1200" baseline="0" dirty="0">
              <a:solidFill>
                <a:schemeClr val="tx1"/>
              </a:solidFill>
            </a:endParaRPr>
          </a:p>
          <a:p>
            <a:r>
              <a:rPr lang="en-IN" b="0" i="0" u="none" strike="noStrike" kern="1200" baseline="0" dirty="0">
                <a:solidFill>
                  <a:schemeClr val="tx1"/>
                </a:solidFill>
              </a:rPr>
              <a:t>Quite the opposite, the purchase and the sale of inventory are considered operating activities. The cash effects of these transactions—namely, (1) cash payments to suppliers and (2) cash receipts from customers—are included in the determination of cash flows from operating activities. Why are inventories treated differently from property, plant, equipment, and intangible assets when classifying their cash effects if they all are acquired for the purpose of producing revenues? The essential difference is that inventory typically is purchased for the purpose of being sold as part of the firm’s current operations, while the other assets are purchased as investments to benefit the business over a relatively long period of time.</a:t>
            </a:r>
          </a:p>
          <a:p>
            <a:endParaRPr lang="en-IN" b="0" i="0" u="none" strike="noStrike" kern="1200" baseline="0" dirty="0">
              <a:solidFill>
                <a:schemeClr val="tx1"/>
              </a:solidFill>
            </a:endParaRPr>
          </a:p>
          <a:p>
            <a:endParaRPr lang="en-IN" b="0" i="0" u="none" strike="noStrike" kern="1200" baseline="0" dirty="0">
              <a:solidFill>
                <a:schemeClr val="tx1"/>
              </a:solidFill>
            </a:endParaRPr>
          </a:p>
          <a:p>
            <a:endParaRPr lang="en-IN"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a:t>
            </a:fld>
            <a:endParaRPr lang="en-IN" dirty="0"/>
          </a:p>
        </p:txBody>
      </p:sp>
    </p:spTree>
    <p:extLst>
      <p:ext uri="{BB962C8B-B14F-4D97-AF65-F5344CB8AC3E}">
        <p14:creationId xmlns:p14="http://schemas.microsoft.com/office/powerpoint/2010/main" val="1127018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Illustration 21–5</a:t>
            </a:r>
          </a:p>
          <a:p>
            <a:endParaRPr lang="en-IN" baseline="0" dirty="0"/>
          </a:p>
          <a:p>
            <a:r>
              <a:rPr lang="en-IN" baseline="0" dirty="0"/>
              <a:t>To see the concept applied, let’s look again at the cash flows from operating activities reported by United Brands Corporation. That section of the statement of cash flows is extracted from a previous illustration and reproduced here.</a:t>
            </a:r>
          </a:p>
          <a:p>
            <a:endParaRPr lang="en-IN" baseline="0" dirty="0"/>
          </a:p>
          <a:p>
            <a:r>
              <a:rPr lang="en-IN" baseline="0" dirty="0"/>
              <a:t>The presentation by UBC of cash flows from operating activities shown in the illustration is referred to as the </a:t>
            </a:r>
            <a:r>
              <a:rPr lang="en-IN" b="1" baseline="0" dirty="0"/>
              <a:t>direct method</a:t>
            </a:r>
            <a:r>
              <a:rPr lang="en-IN" baseline="0" dirty="0"/>
              <a:t>. The method is named for the fact that the cash effect of each operating activity (i.e., income statement item) is reported </a:t>
            </a:r>
            <a:r>
              <a:rPr lang="en-IN" i="1" baseline="0" dirty="0"/>
              <a:t>directly</a:t>
            </a:r>
            <a:r>
              <a:rPr lang="en-IN" baseline="0" dirty="0"/>
              <a:t> in the statement of cash flows.</a:t>
            </a:r>
          </a:p>
          <a:p>
            <a:endParaRPr lang="en-IN" baseline="0" dirty="0"/>
          </a:p>
          <a:p>
            <a:r>
              <a:rPr lang="en-IN" baseline="0" dirty="0"/>
              <a:t>Cash inflows from operating activities exceeded cash outflows for expenses by $22 million. </a:t>
            </a:r>
            <a:r>
              <a:rPr lang="en-US" kern="1200" dirty="0">
                <a:solidFill>
                  <a:schemeClr val="tx1"/>
                </a:solidFill>
              </a:rPr>
              <a:t>We’ll see later that UBC’s net income from the same operating activities was only $12 million. Why did operating activities produce net cash inflows greater than net income? The reason will become apparent when we determine, in a later section, the specific amounts of these cash flows.</a:t>
            </a:r>
            <a:endParaRPr lang="en-IN" baseline="0" dirty="0"/>
          </a:p>
          <a:p>
            <a:endParaRPr lang="en-IN" baseline="0" dirty="0"/>
          </a:p>
          <a:p>
            <a:r>
              <a:rPr lang="en-IN" baseline="0" dirty="0"/>
              <a:t>You also should be aware that the generalization stated earlier that cash flows from operating activities include the elements of net income reported on a cash basis is not strictly true for all elements of the income statement. Notice in the illustration that no cash effects are reported for depreciation and amortization of property, plant, and equipment, and intangibles, nor for gains and losses from the sale of those assets. Cash outflows occur when these assets are acquired, and cash inflows occur when the assets are sold. However, as described later, the acquisition and subsequent resale of these assets are classified as investing activities, rather than as operating activities.</a:t>
            </a:r>
          </a:p>
          <a:p>
            <a:endParaRPr lang="en-IN" b="0" i="0" u="none" strike="noStrike" kern="1200" baseline="0" dirty="0">
              <a:solidFill>
                <a:schemeClr val="tx1"/>
              </a:solidFill>
            </a:endParaRPr>
          </a:p>
          <a:p>
            <a:r>
              <a:rPr lang="en-IN" b="0" i="0" u="none" strike="noStrike" kern="1200" baseline="0" dirty="0">
                <a:solidFill>
                  <a:schemeClr val="tx1"/>
                </a:solidFill>
              </a:rPr>
              <a:t>Quite the opposite, the purchase and the sale of inventory are considered operating activities. The cash effects of these transactions—namely, (1) cash payments to suppliers and (2) cash receipts from customers—are included in the determination of cash flows from operating activities. Why are inventories treated differently from property, plant, equipment, and intangible assets when classifying their cash effects if they all are acquired for the purpose of producing revenues? The essential difference is that inventory typically is purchased for the purpose of being sold as part of the firm’s current operations, while the other assets are purchased as investments to benefit the business over a relatively long period of time.</a:t>
            </a:r>
          </a:p>
          <a:p>
            <a:endParaRPr lang="en-IN" b="0" i="0" u="none" strike="noStrike" kern="1200" baseline="0" dirty="0">
              <a:solidFill>
                <a:schemeClr val="tx1"/>
              </a:solidFill>
            </a:endParaRPr>
          </a:p>
          <a:p>
            <a:endParaRPr lang="en-IN" b="0" i="0" u="none" strike="noStrike" kern="1200" baseline="0" dirty="0">
              <a:solidFill>
                <a:schemeClr val="tx1"/>
              </a:solidFill>
            </a:endParaRPr>
          </a:p>
          <a:p>
            <a:endParaRPr lang="en-IN"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a:t>
            </a:fld>
            <a:endParaRPr lang="en-IN" dirty="0"/>
          </a:p>
        </p:txBody>
      </p:sp>
    </p:spTree>
    <p:extLst>
      <p:ext uri="{BB962C8B-B14F-4D97-AF65-F5344CB8AC3E}">
        <p14:creationId xmlns:p14="http://schemas.microsoft.com/office/powerpoint/2010/main" val="112701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It’s important to understand, too, that regardless of which method a company chooses to report operating activities, that choice has no effect on the way it identifies and reports cash flows from investing and financing activities. We turn our attention now to those two sections of the statement of cash flows. Later, in Part C, we’ll return for a more thorough discussion of the alternative methods of reporting the operating activities section.</a:t>
            </a:r>
          </a:p>
          <a:p>
            <a:endParaRPr lang="en-IN" baseline="0" dirty="0"/>
          </a:p>
          <a:p>
            <a:r>
              <a:rPr lang="en-US" kern="1200" dirty="0">
                <a:solidFill>
                  <a:schemeClr val="tx1"/>
                </a:solidFill>
              </a:rPr>
              <a:t>Companies periodically invest cash to replace or expand productive facilities such as property, plant, and equipment. Investments might also be made in other assets, such as securities of other firms, with the expectation of a return on those investments. Information concerning these investing activities can provide valuable insight to decision makers regarding the nature and magnitude of assets being acquired for future use, as well as provide clues concerning the company’s ambitions for the future.</a:t>
            </a:r>
            <a:endParaRPr lang="en-IN" baseline="0" dirty="0"/>
          </a:p>
          <a:p>
            <a:endParaRPr lang="en-IN" baseline="0" dirty="0"/>
          </a:p>
          <a:p>
            <a:r>
              <a:rPr lang="en-IN" b="0" baseline="0" dirty="0"/>
              <a:t>Cash flows from investing activities </a:t>
            </a:r>
            <a:r>
              <a:rPr lang="en-IN" baseline="0" dirty="0"/>
              <a:t>are both outflows and inflows of cash caused by the acquisition and disposition of assets. Included in this classification are cash payments to acquire (1) property, plant, and equipment and other productive assets (except inventories), (2) investments in securities (except cash equivalents and trading securities), and (3) nontrade receivables. When these assets later are liquidated, any cash receipts from their disposition also are classified as investing activities. For instance, cash received from the sale of the assets or from the collection of a note receivable (principal amount only) represents cash inflows from investing activities. Be sure to realize that, unlike the label might imply, any investment revenue like interest, dividends, or other cash return from these investments is not an investing activity. The reason, remember, is that investment revenue is an income statement item and therefore is an operating activity.</a:t>
            </a:r>
          </a:p>
          <a:p>
            <a:endParaRPr lang="en-IN"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a:t>
            </a:fld>
            <a:endParaRPr lang="en-IN" dirty="0"/>
          </a:p>
        </p:txBody>
      </p:sp>
    </p:spTree>
    <p:extLst>
      <p:ext uri="{BB962C8B-B14F-4D97-AF65-F5344CB8AC3E}">
        <p14:creationId xmlns:p14="http://schemas.microsoft.com/office/powerpoint/2010/main" val="1127018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a:t>
            </a:fld>
            <a:endParaRPr lang="en-IN" dirty="0"/>
          </a:p>
        </p:txBody>
      </p:sp>
    </p:spTree>
    <p:extLst>
      <p:ext uri="{BB962C8B-B14F-4D97-AF65-F5344CB8AC3E}">
        <p14:creationId xmlns:p14="http://schemas.microsoft.com/office/powerpoint/2010/main" val="1127018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Illustration 21–7</a:t>
            </a:r>
          </a:p>
          <a:p>
            <a:endParaRPr lang="en-IN" baseline="0" dirty="0"/>
          </a:p>
          <a:p>
            <a:r>
              <a:rPr lang="en-IN" baseline="0" dirty="0"/>
              <a:t>For illustration, notice the cash flows reported as investing activities by UBC. That section of the statement of cash flows is extracted from the complete statement in a previous illustration and reproduced here.</a:t>
            </a:r>
          </a:p>
          <a:p>
            <a:endParaRPr lang="en-IN" baseline="0" dirty="0"/>
          </a:p>
          <a:p>
            <a:r>
              <a:rPr lang="en-IN" b="0" baseline="0" dirty="0"/>
              <a:t>Cash flows from investing activities include investments in assets and their subsequent sale.</a:t>
            </a:r>
          </a:p>
          <a:p>
            <a:endParaRPr lang="en-IN" baseline="0" dirty="0"/>
          </a:p>
          <a:p>
            <a:r>
              <a:rPr lang="en-IN" baseline="0" dirty="0"/>
              <a:t>UBC reports as investing activities the cash paid to purchase both land and a short-term investment. The other two investing activities reported are cash receipts for the sale of assets—equipment and land—that were acquired in earlier years. The specific transactions creating these cash flows are described in a later section of this chapter.</a:t>
            </a:r>
          </a:p>
          <a:p>
            <a:endParaRPr lang="en-IN" baseline="0" dirty="0"/>
          </a:p>
          <a:p>
            <a:r>
              <a:rPr lang="en-IN" baseline="0" dirty="0"/>
              <a:t>The purchase and sale of inventories are not considered investing activities. Inventories are purchased for the purpose of being sold as part of the firm’s primary operations, so their purchase and sale are classified as operating activities.</a:t>
            </a:r>
          </a:p>
          <a:p>
            <a:endParaRPr lang="en-IN" baseline="0" dirty="0"/>
          </a:p>
          <a:p>
            <a:r>
              <a:rPr lang="en-IN" b="0" i="0" u="none" strike="noStrike" kern="1200" baseline="0" dirty="0">
                <a:solidFill>
                  <a:schemeClr val="tx1"/>
                </a:solidFill>
              </a:rPr>
              <a:t>Also, the purchase and sale of assets classified as cash equivalents are not reported as investing activities. In fact, these activities usually are not reported on the statement of cash flows. For example, when temporarily idle cash is invested in a money market fund considered to be a cash equivalent, the total of cash and cash equivalents does not change. Likewise, when the cash is later withdrawn from the money market fund, the total remains unchanged. The exception is when cash equivalents are sold at a gain or a loss. In that case, the total of cash and cash equivalents actually increases or decreases in the process of transferring from one cash equivalent account to another cash equivalent account. As a result, the change in cash would be reported as a cash flow from operating activities. This is illustrated later in the chapter.</a:t>
            </a:r>
          </a:p>
          <a:p>
            <a:endParaRPr lang="en-IN" b="0" i="0" u="none" strike="noStrike" kern="1200" baseline="0" dirty="0">
              <a:solidFill>
                <a:schemeClr val="tx1"/>
              </a:solidFill>
            </a:endParaRPr>
          </a:p>
          <a:p>
            <a:endParaRPr lang="en-IN" baseline="0" dirty="0"/>
          </a:p>
          <a:p>
            <a:endParaRPr lang="en-IN" b="0" i="0" u="none" strike="noStrike" kern="1200" baseline="0" dirty="0">
              <a:solidFill>
                <a:schemeClr val="tx1"/>
              </a:solidFill>
            </a:endParaRPr>
          </a:p>
          <a:p>
            <a:endParaRPr lang="en-IN" baseline="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a:t>
            </a:fld>
            <a:endParaRPr lang="en-IN" dirty="0"/>
          </a:p>
        </p:txBody>
      </p:sp>
    </p:spTree>
    <p:extLst>
      <p:ext uri="{BB962C8B-B14F-4D97-AF65-F5344CB8AC3E}">
        <p14:creationId xmlns:p14="http://schemas.microsoft.com/office/powerpoint/2010/main" val="32865352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kern="1200" dirty="0">
                <a:solidFill>
                  <a:schemeClr val="tx1"/>
                </a:solidFill>
              </a:rPr>
              <a:t>Not only is it important for investors and creditors to be informed about how a company is investing its funds, but also how its investing activities are being financed. Hopefully, the primary operations of the firm provide a source of internal financing. Information revealed in the cash flows from operating activities section of the statement of cash flows lets statement users know the extent of available internal financing. However, a major portion of financing for many companies is provided by external sources, specifically by shareholders and creditors.</a:t>
            </a:r>
            <a:endParaRPr lang="en-IN" baseline="0" dirty="0"/>
          </a:p>
          <a:p>
            <a:endParaRPr lang="en-IN" baseline="0" dirty="0"/>
          </a:p>
          <a:p>
            <a:r>
              <a:rPr lang="en-IN" i="1" baseline="0" dirty="0"/>
              <a:t>Cash flows from financing activities </a:t>
            </a:r>
            <a:r>
              <a:rPr lang="en-IN" baseline="0" dirty="0"/>
              <a:t>are both inflows and outflows of cash resulting from the external financing of a business. We include in this classification cash inflows from (a) the sale of common and preferred stock and (b) the issuance of bonds and other debt securities. Subsequent transactions related to these financing transactions, such as a buyback of stock (to retire the stock or as treasury stock), the repayment of debt, and the payment of cash dividends to shareholders, also are classified as financing activities.</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aseline="0" dirty="0"/>
              <a:t>Investors and creditors continually face decisions that require projections of the relative ability of a business to generate future cash flows and of the risk associated with those forecasts. To make these projections, decision makers rely heavily on the information reported in periodic financial statements. In the final analysis, cash flows into and out of a business enterprise are the most fundamental events on which investors and creditors base their decisions. Naturally, these decisions focus on the prospects of the decision makers receiving cash returns from their dealings with the firm. However, it is the ability of the firm to generate cash flows to itself that ultimately determines the potential for cash flows from the firm to investors and creditors.</a:t>
            </a:r>
          </a:p>
          <a:p>
            <a:endParaRPr lang="en-IN" baseline="0" dirty="0"/>
          </a:p>
          <a:p>
            <a:r>
              <a:rPr lang="en-IN" baseline="0" dirty="0"/>
              <a:t>The financial statements that have been the focus of your study in earlier chapters</a:t>
            </a:r>
            <a:r>
              <a:rPr lang="en-IN" dirty="0">
                <a:solidFill>
                  <a:schemeClr val="accent3">
                    <a:lumMod val="50000"/>
                  </a:schemeClr>
                </a:solidFill>
                <a:ea typeface="Adobe Fan Heiti Std B"/>
                <a:cs typeface="Adobe Fan Heiti Std B"/>
              </a:rPr>
              <a:t>—</a:t>
            </a:r>
            <a:r>
              <a:rPr lang="en-IN" baseline="0" dirty="0"/>
              <a:t>the income statement and the balance sheet</a:t>
            </a:r>
            <a:r>
              <a:rPr lang="en-IN" dirty="0">
                <a:solidFill>
                  <a:schemeClr val="accent3">
                    <a:lumMod val="50000"/>
                  </a:schemeClr>
                </a:solidFill>
                <a:ea typeface="Adobe Fan Heiti Std B"/>
                <a:cs typeface="Adobe Fan Heiti Std B"/>
              </a:rPr>
              <a:t>—</a:t>
            </a:r>
            <a:r>
              <a:rPr lang="en-IN" baseline="0" dirty="0"/>
              <a:t>offer information helpful in forecasting future cash-</a:t>
            </a:r>
            <a:r>
              <a:rPr lang="en-IN" b="0" baseline="0" dirty="0"/>
              <a:t>generating ability. Cash flows to investors and creditors depend on the corporation generating cash flows to itself.</a:t>
            </a:r>
          </a:p>
          <a:p>
            <a:endParaRPr lang="en-IN" baseline="0" dirty="0"/>
          </a:p>
          <a:p>
            <a:r>
              <a:rPr lang="en-IN" baseline="0" dirty="0"/>
              <a:t>S</a:t>
            </a:r>
            <a:r>
              <a:rPr lang="en-IN" b="0" i="0" u="none" strike="noStrike" kern="1200" baseline="0" dirty="0">
                <a:solidFill>
                  <a:schemeClr val="tx1"/>
                </a:solidFill>
              </a:rPr>
              <a:t>ome important questions, however, are not easily answered from the information these financial statements provide. For example, meaningful projections of a company’s future profitability and risk depend on answers to such questions as:</a:t>
            </a:r>
          </a:p>
          <a:p>
            <a:pPr marL="228600" indent="-228600">
              <a:buFont typeface="Arial" panose="020B0604020202020204" pitchFamily="34" charset="0"/>
              <a:buChar char="•"/>
            </a:pPr>
            <a:r>
              <a:rPr lang="en-IN" b="0" i="0" u="none" strike="noStrike" kern="1200" baseline="0" dirty="0">
                <a:solidFill>
                  <a:schemeClr val="tx1"/>
                </a:solidFill>
              </a:rPr>
              <a:t>   In what types of activities is the company investing?</a:t>
            </a:r>
          </a:p>
          <a:p>
            <a:pPr marL="342900" indent="-342900">
              <a:buFont typeface="Arial" panose="020B0604020202020204" pitchFamily="34" charset="0"/>
              <a:buChar char="•"/>
            </a:pPr>
            <a:r>
              <a:rPr lang="en-IN" baseline="0" dirty="0"/>
              <a:t>Are these activities being financed with debt? with equity? by cash generated from operations?</a:t>
            </a:r>
          </a:p>
          <a:p>
            <a:pPr marL="342900" indent="-342900">
              <a:buFont typeface="Arial" panose="020B0604020202020204" pitchFamily="34" charset="0"/>
              <a:buChar char="•"/>
            </a:pPr>
            <a:r>
              <a:rPr lang="en-IN" baseline="0" dirty="0"/>
              <a:t>Are facilities being acquired to accommodate future expansion?</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2</a:t>
            </a:fld>
            <a:endParaRPr lang="en-US" dirty="0"/>
          </a:p>
        </p:txBody>
      </p:sp>
    </p:spTree>
    <p:extLst>
      <p:ext uri="{BB962C8B-B14F-4D97-AF65-F5344CB8AC3E}">
        <p14:creationId xmlns:p14="http://schemas.microsoft.com/office/powerpoint/2010/main" val="35094816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Illustration 21–8</a:t>
            </a:r>
          </a:p>
          <a:p>
            <a:endParaRPr lang="en-IN" baseline="0" dirty="0"/>
          </a:p>
          <a:p>
            <a:r>
              <a:rPr lang="en-IN" baseline="0" dirty="0"/>
              <a:t>For illustration, refer to this illustration excerpted from the complete statement of cash flows of UBC in a previous illustration.</a:t>
            </a:r>
          </a:p>
          <a:p>
            <a:endParaRPr lang="en-IN" baseline="0" dirty="0"/>
          </a:p>
          <a:p>
            <a:r>
              <a:rPr lang="en-IN" baseline="0" dirty="0"/>
              <a:t>The cash received from the sale of common stock is reported as a financing activity. Since the sale of common stock is a financing activity, providing a cash return (dividend) to common shareholders also is a financing activity. Similarly, when the bonds being retired were issued in a prior year, that cash inflow was reported as a financing activity. In the current year, when the bonds are retired, that same amount of the resulting cash outflow is likewise classified as a financing activity.</a:t>
            </a:r>
          </a:p>
          <a:p>
            <a:endParaRPr lang="en-IN" b="0" baseline="0" dirty="0"/>
          </a:p>
          <a:p>
            <a:r>
              <a:rPr lang="en-IN" b="0" baseline="0" dirty="0"/>
              <a:t>Cash flows from the financing activities include the sale or repurchase of shares, the issuance or repayment of debt securities, and the payment of cash dividends. </a:t>
            </a:r>
          </a:p>
          <a:p>
            <a:endParaRPr lang="en-IN" b="0" baseline="0" dirty="0"/>
          </a:p>
          <a:p>
            <a:r>
              <a:rPr lang="en-IN" b="0" baseline="0" dirty="0"/>
              <a:t>At first glance, it may appear inconsistent to classify the payment of cash dividends to shareholders as a financing activity when, as stated earlier, paying interest to creditors is classified as an operating activity. But remember, cash flows from operating activities should reflect the cash effects of items that enter into the determination of net income. Interest expense is a determinant of net income. A dividend, on the other hand, is a distribution of net income and not an expense.</a:t>
            </a:r>
          </a:p>
          <a:p>
            <a:endParaRPr lang="en-IN" b="0" baseline="0" dirty="0"/>
          </a:p>
          <a:p>
            <a:r>
              <a:rPr lang="en-IN" b="0" baseline="0" dirty="0"/>
              <a:t>Interest, unlike dividends, is a determinant of net income and therefore an operating activity.</a:t>
            </a:r>
          </a:p>
          <a:p>
            <a:endParaRPr lang="en-IN" b="0" baseline="0" dirty="0"/>
          </a:p>
          <a:p>
            <a:endParaRPr lang="en-IN" baseline="0" dirty="0"/>
          </a:p>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a:t>
            </a:fld>
            <a:endParaRPr lang="en-IN" dirty="0"/>
          </a:p>
        </p:txBody>
      </p:sp>
    </p:spTree>
    <p:extLst>
      <p:ext uri="{BB962C8B-B14F-4D97-AF65-F5344CB8AC3E}">
        <p14:creationId xmlns:p14="http://schemas.microsoft.com/office/powerpoint/2010/main" val="32865352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21</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22</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23</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One of the first items you may have noticed about UBC’s statement of cash flows is that there is a net change in cash of $9 million. Is this a significant item of information provided by the statement? The primary objective of the statement of cash flows is not to tell us that cash increased by $9 million. We can readily see the increase or decrease in cash by comparing the beginning and ending balances in the cash account in comparative balance sheets. Instead, the purpose of the statement of cash flows is to explain </a:t>
            </a:r>
            <a:r>
              <a:rPr lang="en-IN" i="1" baseline="0" dirty="0"/>
              <a:t>why</a:t>
            </a:r>
            <a:r>
              <a:rPr lang="en-IN" baseline="0" dirty="0"/>
              <a:t> cash increased by $9 million.</a:t>
            </a:r>
          </a:p>
          <a:p>
            <a:endParaRPr lang="en-IN" baseline="0" dirty="0"/>
          </a:p>
          <a:p>
            <a:r>
              <a:rPr lang="en-IN" baseline="0" dirty="0"/>
              <a:t>To reinforce the fact that the net amount of cash inflows and outflows explains the change in the cash balance, the statement of cash flows includes a reconciliation of the net increase (or decrease) in cash with the company’s beginning and ending cash balances.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27</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Suppose UBC were to borrow $20 million cash from a bank, issuing a long-term note payable for that amount. This transaction would be reported on a statement of cash flows as a financing activity. Now suppose UBC used that $20 million cash to purchase new equipment. This second transaction would be reported as an investing activity. </a:t>
            </a:r>
          </a:p>
          <a:p>
            <a:endParaRPr lang="en-IN" baseline="0" dirty="0"/>
          </a:p>
          <a:p>
            <a:r>
              <a:rPr lang="en-IN" baseline="0" dirty="0"/>
              <a:t>Instead of two separate transactions, as indicated by an earlier illustration, UBC acquired $20 million of new equipment by issuing a $20 million long-term note payable in a single transaction. Undertaking a significant investing activity and a significant financing activity as two parts of a single transaction does not diminish the value of reporting these activities. For that reason, transactions that do not increase or decrease cash, but which result in significant investing and financing activities, must be reported in related disclosures.</a:t>
            </a:r>
          </a:p>
          <a:p>
            <a:endParaRPr lang="en-IN" baseline="0" dirty="0"/>
          </a:p>
          <a:p>
            <a:r>
              <a:rPr lang="en-IN" baseline="0" dirty="0"/>
              <a:t>These </a:t>
            </a:r>
            <a:r>
              <a:rPr lang="en-IN" b="1" baseline="0" dirty="0"/>
              <a:t>noncash investing and financing activities</a:t>
            </a:r>
            <a:r>
              <a:rPr lang="en-IN" baseline="0" dirty="0"/>
              <a:t>, such as UBC’s acquiring equipment (an investing activity) by issuing a long-term note payable (a financing activity), are reported in a separate disclosure schedule or note. UBC reported this transaction as shown.</a:t>
            </a:r>
          </a:p>
          <a:p>
            <a:endParaRPr lang="en-IN" baseline="0" dirty="0"/>
          </a:p>
          <a:p>
            <a:r>
              <a:rPr lang="en-IN" b="0" i="0" u="none" strike="noStrike" kern="1200" baseline="0" dirty="0">
                <a:solidFill>
                  <a:schemeClr val="tx1"/>
                </a:solidFill>
              </a:rPr>
              <a:t>It’s convenient to report noncash investing and financing activities on the same page as the statement of cash flows as did UBC only if there are few such transactions. Otherwise, precisely the same information would be reported in disclosure notes to the financial statements.</a:t>
            </a:r>
          </a:p>
          <a:p>
            <a:endParaRPr lang="en-IN" b="0" i="0" u="none" strike="noStrike" kern="1200" baseline="0" dirty="0">
              <a:solidFill>
                <a:schemeClr val="tx1"/>
              </a:solidFill>
            </a:endParaRPr>
          </a:p>
          <a:p>
            <a:r>
              <a:rPr lang="en-IN" b="0" i="0" u="none" strike="noStrike" kern="1200" baseline="0" dirty="0">
                <a:solidFill>
                  <a:schemeClr val="tx1"/>
                </a:solidFill>
              </a:rPr>
              <a:t>Examples of noncash transactions that would be reported in this manner are:</a:t>
            </a:r>
          </a:p>
          <a:p>
            <a:pPr marL="228600" indent="-228600">
              <a:buFont typeface="+mj-lt"/>
              <a:buAutoNum type="arabicPeriod"/>
            </a:pPr>
            <a:r>
              <a:rPr lang="en-IN" b="0" i="0" u="none" strike="noStrike" kern="1200" baseline="0" dirty="0">
                <a:solidFill>
                  <a:schemeClr val="tx1"/>
                </a:solidFill>
              </a:rPr>
              <a:t>Acquiring an asset by incurring a debt payable to the seller</a:t>
            </a:r>
          </a:p>
          <a:p>
            <a:pPr marL="228600" indent="-228600">
              <a:buFont typeface="+mj-lt"/>
              <a:buAutoNum type="arabicPeriod"/>
            </a:pPr>
            <a:r>
              <a:rPr lang="en-IN" b="0" i="0" u="none" strike="noStrike" kern="1200" baseline="0" dirty="0">
                <a:solidFill>
                  <a:schemeClr val="tx1"/>
                </a:solidFill>
              </a:rPr>
              <a:t>Acquiring use of an asset by entering into a lease agreement</a:t>
            </a:r>
          </a:p>
          <a:p>
            <a:pPr marL="228600" indent="-228600">
              <a:buFont typeface="+mj-lt"/>
              <a:buAutoNum type="arabicPeriod"/>
            </a:pPr>
            <a:r>
              <a:rPr lang="en-IN" b="0" i="0" u="none" strike="noStrike" kern="1200" baseline="0" dirty="0">
                <a:solidFill>
                  <a:schemeClr val="tx1"/>
                </a:solidFill>
              </a:rPr>
              <a:t>Converting debt into common stock or other equity securities</a:t>
            </a:r>
          </a:p>
          <a:p>
            <a:pPr marL="228600" indent="-228600">
              <a:buFont typeface="+mj-lt"/>
              <a:buAutoNum type="arabicPeriod"/>
            </a:pPr>
            <a:r>
              <a:rPr lang="en-IN" b="0" i="0" u="none" strike="noStrike" kern="1200" baseline="0" dirty="0">
                <a:solidFill>
                  <a:schemeClr val="tx1"/>
                </a:solidFill>
              </a:rPr>
              <a:t>Exchanging noncash assets or liabilities for other noncash assets or liabilities</a:t>
            </a:r>
          </a:p>
          <a:p>
            <a:endParaRPr lang="en-IN" b="0" i="0" u="none" strike="noStrike" kern="1200" baseline="0" dirty="0">
              <a:solidFill>
                <a:schemeClr val="tx1"/>
              </a:solidFill>
            </a:endParaRPr>
          </a:p>
          <a:p>
            <a:r>
              <a:rPr lang="en-IN" b="0" i="0" u="none" strike="noStrike" kern="1200" baseline="0" dirty="0">
                <a:solidFill>
                  <a:schemeClr val="tx1"/>
                </a:solidFill>
              </a:rPr>
              <a:t>Noncash transactions that do not affect a company’s assets or liabilities, such as the distribution of stock dividends, are not considered investing or financing activities and are not </a:t>
            </a:r>
            <a:r>
              <a:rPr lang="en-US" b="0" i="0" u="none" strike="noStrike" kern="1200" baseline="0" dirty="0">
                <a:solidFill>
                  <a:schemeClr val="tx1"/>
                </a:solidFill>
              </a:rPr>
              <a:t>reported. </a:t>
            </a:r>
            <a:r>
              <a:rPr lang="en-US" kern="1200" dirty="0">
                <a:solidFill>
                  <a:schemeClr val="tx1"/>
                </a:solidFill>
              </a:rPr>
              <a:t>Recall from Chapter 18 that stock dividends merely increase the number of shares of stock owned by existing shareholders. From an accounting standpoint, the stock dividend causes a dollar amount to be transferred from one part of shareholders’ equity (retained earnings) to another part of shareholders’ equity (paid-in capital). Neither assets nor liabilities are affected; therefore, no investing or financing activity has occurred.</a:t>
            </a:r>
            <a:endParaRPr lang="en-US" b="0" i="0" u="none" strike="noStrike" kern="1200" baseline="0" dirty="0">
              <a:solidFill>
                <a:schemeClr val="tx1"/>
              </a:solidFill>
            </a:endParaRPr>
          </a:p>
          <a:p>
            <a:endParaRPr lang="en-IN" baseline="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28</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objective in preparing the statement of cash flows is to identify all transactions and events that represent operating, investing, or financing activities and to list and classify those activities in proper statement format. A difficulty in preparing a statement of cash flows is that typical accounting systems are not designed to produce the specific information we need for the statement. At the end of a reporting cycle, balances exist in accounts reported in the income statement (sales revenue, cost of goods sold, etc.) and the balance sheet (accounts receivable, common stock, etc.). However, the ledger contains no balances for cash paid to acquire equipment, or cash received from sale of land, or any other cash flow needed for the statement. As a result, it’s necessary to find a way of using available information to reconstruct the various cash flows that occurred during the reporting period. Typically, the information available to assist the statement preparer includes an income statement for the year and balance sheets for both the current and preceding years (comparative statements). The accounting records also can provide additional information about transactions that caused changes in account balances during the year.</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situations involving relatively few transactions, it is possible to prepare the statement of cash flows by merely inspecting the available data and logically determining the reportable activities. Few real-life situations are sufficiently simple to be solved this way. Usually, it is more practical to use some systematic method of analyzing the available data to ensure that all operating, investing, and financing activities are detected. A common approach is to use either a manual or electronic spreadsheet to organize and </a:t>
            </a:r>
            <a:r>
              <a:rPr lang="en-IN" sz="1200" b="0" i="0" u="none" strike="noStrike" kern="1200" baseline="0" dirty="0" err="1">
                <a:solidFill>
                  <a:schemeClr val="tx1"/>
                </a:solidFill>
                <a:latin typeface="+mn-lt"/>
                <a:ea typeface="+mn-ea"/>
                <a:cs typeface="+mn-cs"/>
              </a:rPr>
              <a:t>analyze</a:t>
            </a:r>
            <a:r>
              <a:rPr lang="en-IN" sz="1200" b="0" i="0" u="none" strike="noStrike" kern="1200" baseline="0" dirty="0">
                <a:solidFill>
                  <a:schemeClr val="tx1"/>
                </a:solidFill>
                <a:latin typeface="+mn-lt"/>
                <a:ea typeface="+mn-ea"/>
                <a:cs typeface="+mn-cs"/>
              </a:rPr>
              <a:t> the information used </a:t>
            </a:r>
            <a:r>
              <a:rPr lang="en-US" sz="1200" b="0" i="0" u="none" strike="noStrike" kern="1200" baseline="0" dirty="0">
                <a:solidFill>
                  <a:schemeClr val="tx1"/>
                </a:solidFill>
                <a:latin typeface="+mn-lt"/>
                <a:ea typeface="+mn-ea"/>
                <a:cs typeface="+mn-cs"/>
              </a:rPr>
              <a:t>to prepare the statement.</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Whether the statement of cash flows is prepared by an unaided inspection and analysis or with the aid of a systematic technique such as spreadsheet analysis, the analytical process is the same. To identify the activities to be reported on the statement, we use available data to reconstruct the events and transactions that involved operating, investing, and financing activities during the year. It is helpful to reproduce the journal entries that were recorded at the time of the transaction. Examining reconstructed journal entries makes it easier to visualize whether a reportable activity is involved and how that activity is to be classified.</a:t>
            </a:r>
          </a:p>
          <a:p>
            <a:endParaRPr lang="en-IN" sz="1400" baseline="0" dirty="0"/>
          </a:p>
          <a:p>
            <a:endParaRPr lang="en-IN" sz="1400" baseline="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29</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30</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Illustration 21–9</a:t>
            </a:r>
          </a:p>
          <a:p>
            <a:endParaRPr lang="en-IN" baseline="0" dirty="0"/>
          </a:p>
          <a:p>
            <a:r>
              <a:rPr lang="en-IN" baseline="0" dirty="0"/>
              <a:t>The typical year-end data (comparative balance sheets) is provided for UBC in the illustration. We have referred frequently to the statement of cash flows of UBC to illustrate the nature of the activities the statement reports. Now we will see how that statement is developed from the data provided in that illustration.</a:t>
            </a:r>
          </a:p>
          <a:p>
            <a:endParaRPr lang="en-IN" sz="140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31</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Illustration 21–9</a:t>
            </a:r>
          </a:p>
          <a:p>
            <a:endParaRPr lang="en-IN" baseline="0" dirty="0"/>
          </a:p>
          <a:p>
            <a:r>
              <a:rPr lang="en-IN" baseline="0" dirty="0"/>
              <a:t>The typical year-end data (comparative balance sheets) is provided for UBC in the illustration. We have referred frequently to the statement of cash flows of UBC to illustrate the nature of the activities the statement reports. </a:t>
            </a:r>
            <a:r>
              <a:rPr lang="en-IN" baseline="0"/>
              <a:t>Now we will see how that statement is developed from the data provided in that illustration.</a:t>
            </a:r>
          </a:p>
          <a:p>
            <a:endParaRPr lang="en-IN" sz="140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32</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baseline="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3</a:t>
            </a:fld>
            <a:endParaRPr lang="en-US" dirty="0"/>
          </a:p>
        </p:txBody>
      </p:sp>
    </p:spTree>
    <p:extLst>
      <p:ext uri="{BB962C8B-B14F-4D97-AF65-F5344CB8AC3E}">
        <p14:creationId xmlns:p14="http://schemas.microsoft.com/office/powerpoint/2010/main" val="35094816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An important advantage gained by using a spreadsheet is that it ensures that no reportable activities are inadvertently overlooked. Spreadsheet analysis relies on the fact that, in order for cash to increase or decrease, there must be a corresponding change in an account other than cash. Therefore, if we can identify the events and transactions that caused the change in each noncash account during the year, we will have identified all the operating, investing, and financing activities that are to be included in the statement of cash flows.</a:t>
            </a:r>
          </a:p>
          <a:p>
            <a:endParaRPr lang="en-IN" baseline="0" dirty="0"/>
          </a:p>
          <a:p>
            <a:r>
              <a:rPr lang="en-IN" baseline="0" dirty="0"/>
              <a:t>The beginning and ending balances of each account are entered on the spreadsheet. Then, as journal entries are reconstructed in our analysis of the data, those entries are recorded on the spreadsheet so that the debits and credits of the spreadsheet entries explain the changes in the account balances. Only after spreadsheet entries have explained the changes in all account balances can we feel confident that all operating, investing, and financing activities have been identified. The spreadsheet is designed in such a way that, as we record spreadsheet entries that explain account balance changes, we are simultaneously identifying and classifying the activities to be reported on the statement of cash flows.</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36</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An important advantage gained by using a spreadsheet is that it ensures that no reportable activities are inadvertently overlooked. Spreadsheet analysis relies on the fact that, in order for cash to increase or decrease, there must be a corresponding change in an account other than cash. Therefore, if we can identify the events and transactions that caused the change in each noncash account during the year, we will have identified all the operating, investing, and financing activities that are to be included in the statement of cash flows.</a:t>
            </a:r>
          </a:p>
          <a:p>
            <a:endParaRPr lang="en-IN" baseline="0" dirty="0"/>
          </a:p>
          <a:p>
            <a:r>
              <a:rPr lang="en-IN" baseline="0" dirty="0"/>
              <a:t>The beginning and ending balances of each account are entered on the spreadsheet. Then, as journal entries are reconstructed in our analysis of the data, those entries are recorded on the spreadsheet so that the debits and credits of the spreadsheet entries explain the changes in the account balances. Only after spreadsheet entries have explained the changes in all account balances can we feel confident that all operating, investing, and financing activities have been identified. The spreadsheet is designed in such a way that, as we record spreadsheet entries that explain account balance changes, we are simultaneously identifying and classifying the activities to be reported on the statement of cash flows.</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37</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Illustration 21–9A</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We begin by transferring the comparative balance sheets and income statement to a blank spreadsheet. For illustration, refer to the 2018 and 2017 balances in the completed spreadsheet for UBC. Notice that the amounts for elements of the income statement are ending balances resulting from accumulations during the year. Beginning</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balances in each of these accounts are always zero. </a:t>
            </a:r>
          </a:p>
          <a:p>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38</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kern="1200" baseline="0" dirty="0">
                <a:solidFill>
                  <a:schemeClr val="tx1"/>
                </a:solidFill>
              </a:rPr>
              <a:t>Illustration 21–9A</a:t>
            </a:r>
            <a:endParaRPr lang="en-IN" baseline="0" dirty="0"/>
          </a:p>
          <a:p>
            <a:endParaRPr lang="en-IN" baseline="0" dirty="0"/>
          </a:p>
          <a:p>
            <a:r>
              <a:rPr lang="en-US" kern="1200" dirty="0">
                <a:solidFill>
                  <a:schemeClr val="tx1"/>
                </a:solidFill>
              </a:rPr>
              <a:t>Following the balance sheets and income statement, we allocate space on the spreadsheet for the statement of cash flows. Although at this point we have not yet identified the specific cash flow activities shown in the completed spreadsheet, we can include headings for the major categories of activities: cash flows from operating activities, cash flows from investing activities, and cash flows from financing activities. Leaving several lines between headings allows adequate space to include the specific cash flows identified in subsequent analysis. </a:t>
            </a:r>
          </a:p>
          <a:p>
            <a:endParaRPr lang="en-US" kern="1200" dirty="0">
              <a:solidFill>
                <a:schemeClr val="tx1"/>
              </a:solidFill>
            </a:endParaRPr>
          </a:p>
          <a:p>
            <a:r>
              <a:rPr lang="en-US" kern="1200" dirty="0">
                <a:solidFill>
                  <a:schemeClr val="tx1"/>
                </a:solidFill>
              </a:rPr>
              <a:t>The spreadsheet entries shown in the two changes columns, which separate the beginning and ending balances, explain the increase or decrease in each account balance. You will see in the next section how these entries were reconstructed. Although spreadsheet entries are in the form of debits and credits like journal entries, they are entered on the spreadsheet only. They are not recorded in the formal accounting records. In effect, these entries duplicate, frequently in summary form, the actual journal entries used to record the transactions as they occurred during the year.</a:t>
            </a:r>
            <a:r>
              <a:rPr lang="en-US" kern="1200" baseline="0" dirty="0">
                <a:solidFill>
                  <a:schemeClr val="tx1"/>
                </a:solidFill>
              </a:rPr>
              <a:t> </a:t>
            </a:r>
            <a:r>
              <a:rPr lang="en-US" kern="1200" dirty="0">
                <a:solidFill>
                  <a:schemeClr val="tx1"/>
                </a:solidFill>
              </a:rPr>
              <a:t>To reconstruct the journal entries, we analyze each account, one at a time, deciding at each step what transaction or event caused the change in that account. Often, the reason for the change in an account balance is readily apparent from viewing the change in conjunction with that of a related account elsewhere in the financial statements. Sometimes it is necessary to consult the accounting records for additional information to help explain the transaction that resulted in the change. </a:t>
            </a:r>
          </a:p>
          <a:p>
            <a:endParaRPr lang="en-US" kern="1200" dirty="0">
              <a:solidFill>
                <a:schemeClr val="tx1"/>
              </a:solidFill>
            </a:endParaRPr>
          </a:p>
          <a:p>
            <a:r>
              <a:rPr lang="en-US" kern="1200" dirty="0">
                <a:solidFill>
                  <a:schemeClr val="tx1"/>
                </a:solidFill>
              </a:rPr>
              <a:t>You may find it helpful to diagram in T-account format the relationship between accounts to better visualize certain changes, particularly in your initial study of the chapter. The analysis that follows is occasionally supplemented with such diagrams to emphasize </a:t>
            </a:r>
            <a:r>
              <a:rPr lang="en-US" i="1" kern="1200" dirty="0">
                <a:solidFill>
                  <a:schemeClr val="tx1"/>
                </a:solidFill>
              </a:rPr>
              <a:t>why</a:t>
            </a:r>
            <a:r>
              <a:rPr lang="en-US" kern="1200" dirty="0">
                <a:solidFill>
                  <a:schemeClr val="tx1"/>
                </a:solidFill>
              </a:rPr>
              <a:t>,</a:t>
            </a:r>
            <a:r>
              <a:rPr lang="en-US" kern="1200" baseline="0" dirty="0">
                <a:solidFill>
                  <a:schemeClr val="tx1"/>
                </a:solidFill>
              </a:rPr>
              <a:t> </a:t>
            </a:r>
            <a:r>
              <a:rPr lang="en-US" kern="1200" dirty="0">
                <a:solidFill>
                  <a:schemeClr val="tx1"/>
                </a:solidFill>
              </a:rPr>
              <a:t>rather than merely </a:t>
            </a:r>
            <a:r>
              <a:rPr lang="en-US" i="1" kern="1200" dirty="0">
                <a:solidFill>
                  <a:schemeClr val="tx1"/>
                </a:solidFill>
              </a:rPr>
              <a:t>how</a:t>
            </a:r>
            <a:r>
              <a:rPr lang="en-US" kern="1200" dirty="0">
                <a:solidFill>
                  <a:schemeClr val="tx1"/>
                </a:solidFill>
              </a:rPr>
              <a:t>,</a:t>
            </a:r>
            <a:r>
              <a:rPr lang="en-US" kern="1200" baseline="0" dirty="0">
                <a:solidFill>
                  <a:schemeClr val="tx1"/>
                </a:solidFill>
              </a:rPr>
              <a:t> </a:t>
            </a:r>
            <a:r>
              <a:rPr lang="en-US" kern="1200" dirty="0">
                <a:solidFill>
                  <a:schemeClr val="tx1"/>
                </a:solidFill>
              </a:rPr>
              <a:t>specific cash flow amounts emerge from the analysis. </a:t>
            </a:r>
          </a:p>
          <a:p>
            <a:endParaRPr lang="en-US" kern="1200" dirty="0">
              <a:solidFill>
                <a:schemeClr val="tx1"/>
              </a:solidFill>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39</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kern="1200" baseline="0" dirty="0">
                <a:solidFill>
                  <a:schemeClr val="tx1"/>
                </a:solidFill>
              </a:rPr>
              <a:t>Illustration 21–9A</a:t>
            </a:r>
            <a:endParaRPr lang="en-IN" baseline="0" dirty="0"/>
          </a:p>
          <a:p>
            <a:endParaRPr lang="en-IN" baseline="0" dirty="0"/>
          </a:p>
          <a:p>
            <a:r>
              <a:rPr lang="en-US" kern="1200" dirty="0">
                <a:solidFill>
                  <a:schemeClr val="tx1"/>
                </a:solidFill>
              </a:rPr>
              <a:t>Although there is no mandatory order in which to analyze the accounts, it is convenient to begin with the income statement accounts, followed by the balance sheet accounts. We analyze the accounts of UBC in that order in the following illustrations. Although our analysis of each account culminates in a spreadsheet entry, keep in mind that the analysis described also is appropriate to identify reportable activities when a spreadsheet is not used. </a:t>
            </a:r>
          </a:p>
          <a:p>
            <a:endParaRPr lang="en-IN" sz="1400" baseline="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40</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As described in an earlier section, cash flows from operating activities are inflows and outflows of cash that result from activities reported in the income statement. Thus, to identify those cash inflows and outflows, we begin by analyzing the components of the income statement. It is important to keep in mind that the amounts reported in the income statement usually do not represent the cash effects of the items reported.</a:t>
            </a:r>
          </a:p>
          <a:p>
            <a:endParaRPr lang="en-IN" baseline="0" dirty="0"/>
          </a:p>
          <a:p>
            <a:r>
              <a:rPr lang="en-IN" baseline="0" dirty="0"/>
              <a:t>For example, UBC reports sales revenue of $100 million. This does not mean, however, that it collected $100 million cash from customers during the year. In fact, by referring to the beginning and ending balances in accounts receivable, we see that cash received from customers could not have been $100 million. Since accounts receivable increased during the year, some of the sales revenue recognized must not yet have been collected. This is explained further in the next section.</a:t>
            </a:r>
          </a:p>
          <a:p>
            <a:endParaRPr lang="en-IN" baseline="0" dirty="0"/>
          </a:p>
          <a:p>
            <a:r>
              <a:rPr lang="en-IN" baseline="0" dirty="0"/>
              <a:t>The cash effects of other income statement elements can be similarly discerned by referring to changes in the balances of the balance sheet accounts that are directly related to those elements. So, to identify cash flows from operating activities we examine, one at a time, the elements of the income statement in conjunction with any balance sheet accounts affected by each element.</a:t>
            </a:r>
            <a:endParaRPr lang="en-IN" b="1" baseline="0" dirty="0"/>
          </a:p>
          <a:p>
            <a:endParaRPr lang="en-IN" b="1" baseline="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41</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42</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As described in an earlier section, cash flows from operating activities are inflows and outflows of cash that result from activities reported in the income statement. Thus, to identify those cash inflows and outflows, we begin by analyzing the components of the income statement. It is important to keep in mind that the amounts reported in the income statement usually do not represent the cash effects of the items reported.</a:t>
            </a:r>
          </a:p>
          <a:p>
            <a:endParaRPr lang="en-IN" baseline="0" dirty="0"/>
          </a:p>
          <a:p>
            <a:r>
              <a:rPr lang="en-IN" baseline="0" dirty="0"/>
              <a:t>For example, UBC reports sales revenue of $100 million. This does not mean, however, that it collected $100 million cash from customers during the year. In fact, by referring to the beginning and ending balances in accounts receivable, we see that cash received from customers could not have been $100 million. Since accounts receivable increased during the year, some of the sales revenue recognized must not yet have been collected. This is explained further in the next section.</a:t>
            </a:r>
          </a:p>
          <a:p>
            <a:endParaRPr lang="en-IN" baseline="0" dirty="0"/>
          </a:p>
          <a:p>
            <a:r>
              <a:rPr lang="en-IN" baseline="0" dirty="0"/>
              <a:t>The cash effects of other income statement elements can be similarly discerned by referring to changes in the balances of the balance sheet accounts that are directly related to those elements. So, to identify cash flows from operating activities we examine, one at a time, the elements of the income statement in conjunction with any balance sheet accounts affected by each element.</a:t>
            </a:r>
            <a:endParaRPr lang="en-IN" b="1" baseline="0" dirty="0"/>
          </a:p>
          <a:p>
            <a:endParaRPr lang="en-IN" b="1" baseline="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43</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We see from this analysis that cash received from customers must have been $98 million. Note that even if some of the year’s sales were cash sales, say $40 million cash sales and $60 million credit sales, the result is the same.</a:t>
            </a:r>
          </a:p>
          <a:p>
            <a:endParaRPr lang="en-IN" b="0" baseline="0" dirty="0"/>
          </a:p>
          <a:p>
            <a:r>
              <a:rPr lang="en-IN" b="0" baseline="0" dirty="0"/>
              <a:t>Thus, cash flows from operating activities should include cash received from customers of $98 million. The net effect of sales revenue activity during the year can be summarized in the entry.</a:t>
            </a:r>
          </a:p>
          <a:p>
            <a:endParaRPr lang="en-IN" b="0" baseline="0" dirty="0"/>
          </a:p>
          <a:p>
            <a:r>
              <a:rPr lang="en-IN" b="0" baseline="0" dirty="0"/>
              <a:t>The entry appears as entry (1) in the completed spreadsheet for UBC, shown in the previous illustration. The entry explains the changes in two account balances—accounts receivable and sales revenue. Since the entry affects cash, it also identifies a cash flow to be reported on the statement of cash flows. The $98 million debit to cash is therefore entered in the statement of cash flows section of the spreadsheet under the heading of cash flows from operating activities.</a:t>
            </a:r>
          </a:p>
          <a:p>
            <a:endParaRPr lang="en-IN" b="0" baseline="0" dirty="0"/>
          </a:p>
          <a:p>
            <a:r>
              <a:rPr lang="en-IN" b="0" baseline="0" dirty="0"/>
              <a:t>Notice that we enter the cash portion of entry (1) as one of several cash flows on the statement of cash flows rather than as a debit to the cash account. Only after all cash inflows and outflows have been identified will the net change in cash be entered as a debit to the cash account. In fact, the entry to reconcile the $9 million increase in the cash account and the $9 million net increase in cash on the statement of cash flows will serve as a final check of the accuracy of our spreadsheet analysis.</a:t>
            </a:r>
          </a:p>
          <a:p>
            <a:endParaRPr lang="en-IN" b="0" baseline="0" dirty="0"/>
          </a:p>
          <a:p>
            <a:r>
              <a:rPr lang="en-US" kern="1200" dirty="0">
                <a:solidFill>
                  <a:schemeClr val="tx1"/>
                </a:solidFill>
              </a:rPr>
              <a:t>The remaining summary entries are described in subsections 2 through 19. When including the entries on the spreadsheet, it is helpful to number the entries sequentially to provide a means of retracing the steps taken in the analysis if the need arises. You also may find it helpful to put a check mark (✔) to the right of the ending balance when the change in that balance has been explained. Then, once you have check marks next to every noncash account, you will know you are finished. </a:t>
            </a:r>
            <a:endParaRPr lang="en-IN" b="0" baseline="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44</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We see from this analysis that cash received from customers must have been $98 million. Note that even if some of the year’s sales were cash sales, say $40 million cash sales and $60 million credit sales, the result is the same.</a:t>
            </a:r>
          </a:p>
          <a:p>
            <a:endParaRPr lang="en-IN" b="0" baseline="0" dirty="0"/>
          </a:p>
          <a:p>
            <a:r>
              <a:rPr lang="en-IN" b="0" baseline="0" dirty="0"/>
              <a:t>Thus, cash flows from operating activities should include cash received from customers of $98 million. The net effect of sales revenue activity during the year can be summarized in the entry.</a:t>
            </a:r>
          </a:p>
          <a:p>
            <a:endParaRPr lang="en-IN" b="0" baseline="0" dirty="0"/>
          </a:p>
          <a:p>
            <a:r>
              <a:rPr lang="en-IN" b="0" baseline="0" dirty="0"/>
              <a:t>The entry appears as entry (1) in the completed spreadsheet for UBC, shown in the previous illustration. The entry explains the changes in two account balances—accounts receivable and sales revenue. Since the entry affects cash, it also identifies a cash flow to be reported on the statement of cash flows. The $98 million debit to cash is therefore entered in the statement of cash flows section of the spreadsheet under the heading of cash flows from operating activities.</a:t>
            </a:r>
          </a:p>
          <a:p>
            <a:endParaRPr lang="en-IN" b="0" baseline="0" dirty="0"/>
          </a:p>
          <a:p>
            <a:r>
              <a:rPr lang="en-IN" b="0" baseline="0" dirty="0"/>
              <a:t>Notice that we enter the cash portion of entry (1) as one of several cash flows on the statement of cash flows rather than as a debit to the cash account. Only after all cash inflows and outflows have been identified will the net change in cash be entered as a debit to the cash account. In fact, the entry to reconcile the $9 million increase in the cash account and the $9 million net increase in cash on the statement of cash flows will serve as a final check of the accuracy of our spreadsheet analysis.</a:t>
            </a:r>
          </a:p>
          <a:p>
            <a:endParaRPr lang="en-IN" b="0" baseline="0" dirty="0"/>
          </a:p>
          <a:p>
            <a:r>
              <a:rPr lang="en-US" kern="1200" dirty="0">
                <a:solidFill>
                  <a:schemeClr val="tx1"/>
                </a:solidFill>
              </a:rPr>
              <a:t>The remaining summary entries are described in subsections 2 through 19. When including the entries on the spreadsheet, it is helpful to number the entries sequentially to provide a means of retracing the steps taken in the analysis if the need arises. You also may find it helpful to put a check mark (✔) to the right of the ending balance when the change in that balance has been explained. Then, once you have check marks next to every noncash account, you will know you are finished. </a:t>
            </a:r>
            <a:endParaRPr lang="en-IN" b="0" baseline="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45</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IN" baseline="0" dirty="0"/>
              <a:t>Illustration 21–1</a:t>
            </a:r>
          </a:p>
          <a:p>
            <a:pPr marL="0" indent="0">
              <a:buFont typeface="Arial" panose="020B0604020202020204" pitchFamily="34" charset="0"/>
              <a:buNone/>
            </a:pPr>
            <a:endParaRPr lang="en-IN" baseline="0" dirty="0"/>
          </a:p>
          <a:p>
            <a:pPr marL="0" indent="0">
              <a:buFont typeface="Arial" panose="020B0604020202020204" pitchFamily="34" charset="0"/>
              <a:buNone/>
            </a:pPr>
            <a:r>
              <a:rPr lang="en-IN" baseline="0" dirty="0"/>
              <a:t>Cash continually flows into and out of an active business. Businesses disburse cash to acquire property and equipment to maintain or expand productive capacity. When no longer needed, these assets may be sold for cash. Cash is paid to produce or purchase inventory for resale, as well as to pay for the expenses of selling these goods. The ultimate outcome of these selling activities is an inflow of cash. Cash might be invested in securities of other firms. These investments provide cash inflows during the investment period in the form of dividends or interest and at the end of the investment period when the securities are sold. To raise cash to finance their operations, firms sell stock and/or acquire debt. Cash payments are made as dividends to shareholders and interest to creditors. When debt is repaid or stock repurchased, cash flows out of the firm. To visualize the continual process of cash receipts and cash payments, that process is diagrammed in the illustration. The diagram also previews the way we will later classify the cash flows in a statement of cash flows.</a:t>
            </a:r>
          </a:p>
          <a:p>
            <a:pPr marL="0" indent="0">
              <a:buFont typeface="Arial" panose="020B0604020202020204" pitchFamily="34" charset="0"/>
              <a:buNone/>
            </a:pPr>
            <a:endParaRPr lang="en-IN" baseline="0" dirty="0"/>
          </a:p>
          <a:p>
            <a:r>
              <a:rPr lang="en-IN" baseline="0" dirty="0"/>
              <a:t>Embodied in this assortment of cash flows is a wealth of information that investors and creditors require to make educated decisions. Much of the value of the underlying information provided by the cash flows is lost when reported only indirectly by the balance sheet and the income statement. </a:t>
            </a:r>
            <a:r>
              <a:rPr lang="en-IN" b="0" i="0" u="none" strike="noStrike" kern="1200" baseline="0" dirty="0">
                <a:solidFill>
                  <a:schemeClr val="tx1"/>
                </a:solidFill>
              </a:rPr>
              <a:t>Each cash flow eventually impacts decision makers by affecting the balances of various accounts in the balance sheet. Also, many of the cash flows—those related to income-producing activities—are represented in the income statement. However, they are not necessarily reported in the period the cash flows occur because the income statement measures activities on an accrual basis. The statement of cash flows fills the information gap by reporting the cash flows directly.</a:t>
            </a:r>
          </a:p>
          <a:p>
            <a:endParaRPr lang="en-IN" b="0" i="0" u="none" strike="noStrike" kern="1200" baseline="0" dirty="0">
              <a:solidFill>
                <a:schemeClr val="tx1"/>
              </a:solidFill>
            </a:endParaRPr>
          </a:p>
          <a:p>
            <a:r>
              <a:rPr lang="en-IN" b="0" i="0" u="none" strike="noStrike" kern="1200" baseline="0" dirty="0">
                <a:solidFill>
                  <a:schemeClr val="tx1"/>
                </a:solidFill>
              </a:rPr>
              <a:t>The statement of cash flows provides information about cash flows that is lost when reported only indirectly by the balance sheet and the income statement.</a:t>
            </a:r>
          </a:p>
          <a:p>
            <a:endParaRPr lang="en-IN" b="0" i="0" u="none" strike="noStrike" kern="1200" baseline="0" dirty="0">
              <a:solidFill>
                <a:schemeClr val="tx1"/>
              </a:solidFill>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4</a:t>
            </a:fld>
            <a:endParaRPr lang="en-US" dirty="0"/>
          </a:p>
        </p:txBody>
      </p:sp>
    </p:spTree>
    <p:extLst>
      <p:ext uri="{BB962C8B-B14F-4D97-AF65-F5344CB8AC3E}">
        <p14:creationId xmlns:p14="http://schemas.microsoft.com/office/powerpoint/2010/main" val="27866050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46</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47</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Notice that bad debt expense does not appear in the income statement and allowance for uncollectible accounts does not appear in the balance sheet. We have assumed that bad debts are immaterial for UBC. When this is not the case, it’s necessary to consider the write-off of bad debts as we determine cash received from customers. Here’s why.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using the allowance method to account for bad debts, a company estimates the dollar amount of customer accounts that will ultimately prove uncollectible and records both bad debt expense and allowance for uncollectible accounts for that estimate. </a:t>
            </a:r>
          </a:p>
          <a:p>
            <a:r>
              <a:rPr lang="en-US" sz="1200" b="0" i="0" u="none" strike="noStrike" kern="1200" baseline="0" dirty="0">
                <a:solidFill>
                  <a:schemeClr val="tx1"/>
                </a:solidFill>
                <a:latin typeface="+mn-lt"/>
                <a:ea typeface="+mn-ea"/>
                <a:cs typeface="+mn-cs"/>
              </a:rPr>
              <a:t>Bad debt expense ………………………………………...……xxx 	</a:t>
            </a:r>
          </a:p>
          <a:p>
            <a:r>
              <a:rPr lang="en-US" sz="1200" b="0" i="0" u="none" strike="noStrike" kern="1200" baseline="0" dirty="0">
                <a:solidFill>
                  <a:schemeClr val="tx1"/>
                </a:solidFill>
                <a:latin typeface="+mn-lt"/>
                <a:ea typeface="+mn-ea"/>
                <a:cs typeface="+mn-cs"/>
              </a:rPr>
              <a:t>     Allowance for uncollectible accounts ………………………………….xxx 	</a:t>
            </a:r>
          </a:p>
          <a:p>
            <a:endParaRPr lang="en-IN" sz="1400" b="1" baseline="0" dirty="0"/>
          </a:p>
          <a:p>
            <a:r>
              <a:rPr lang="en-US" sz="1200" b="0" i="0" u="none" strike="noStrike" kern="1200" baseline="0" dirty="0">
                <a:solidFill>
                  <a:schemeClr val="tx1"/>
                </a:solidFill>
                <a:latin typeface="+mn-lt"/>
                <a:ea typeface="+mn-ea"/>
                <a:cs typeface="+mn-cs"/>
              </a:rPr>
              <a:t>Then, when accounts actually prove uncollectible, accounts receivable and the allowance are reduced.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Allowance for uncollectible accounts........................xxx	 	</a:t>
            </a:r>
          </a:p>
          <a:p>
            <a:r>
              <a:rPr lang="en-US" sz="1200" b="0" i="0" u="none" strike="noStrike" kern="1200" baseline="0" dirty="0">
                <a:solidFill>
                  <a:schemeClr val="tx1"/>
                </a:solidFill>
                <a:latin typeface="+mn-lt"/>
                <a:ea typeface="+mn-ea"/>
                <a:cs typeface="+mn-cs"/>
              </a:rPr>
              <a:t>     Accounts receivable............................................................................... xxx</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our illustration, we concluded that UBC received $2 million less cash ($98 million) than sales for the year ($100 million) because accounts receivable increased by that amount. However, if a portion of the change in accounts receivable had been due to write-offs of bad debts, that conclusion would be incorrect. Let’s say, for instance, that UBC had bad debt expense of $2 million and its allowance for uncollectible accounts had increased by $1 million. Because the allowance for uncollectible accounts would be credited by $2 million in the adjusting entry for bad debts expense, necessarily there also would have been a $1 million debit to the account in order for there to have been a net increase (credit) in its balance of only $1 million. That debit would occur due to write-offs of bad debts totaling $1 million. </a:t>
            </a:r>
          </a:p>
          <a:p>
            <a:r>
              <a:rPr lang="en-US" sz="1200" b="0" i="0" u="none" strike="noStrike" kern="1200" baseline="0" dirty="0">
                <a:solidFill>
                  <a:schemeClr val="tx1"/>
                </a:solidFill>
                <a:latin typeface="+mn-lt"/>
                <a:ea typeface="+mn-ea"/>
                <a:cs typeface="+mn-cs"/>
              </a:rPr>
              <a:t>($ in millions) 	</a:t>
            </a:r>
          </a:p>
          <a:p>
            <a:r>
              <a:rPr lang="en-US" sz="1200" b="0" i="0" u="none" strike="noStrike" kern="1200" baseline="0" dirty="0">
                <a:solidFill>
                  <a:schemeClr val="tx1"/>
                </a:solidFill>
                <a:latin typeface="+mn-lt"/>
                <a:ea typeface="+mn-ea"/>
                <a:cs typeface="+mn-cs"/>
              </a:rPr>
              <a:t>Allowance for uncollectible accounts.................................................. 1 	</a:t>
            </a:r>
          </a:p>
          <a:p>
            <a:r>
              <a:rPr lang="en-US" sz="1200" b="1" i="0" u="none" strike="noStrike" kern="1200" baseline="0" dirty="0">
                <a:solidFill>
                  <a:schemeClr val="tx1"/>
                </a:solidFill>
                <a:latin typeface="+mn-lt"/>
                <a:ea typeface="+mn-ea"/>
                <a:cs typeface="+mn-cs"/>
              </a:rPr>
              <a:t>     Accounts receivable</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1 </a:t>
            </a:r>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would indicate that a portion ($1 million credit) of the total change in accounts receivable ($2 million debit) would have been due to write-offs of bad debts, and the remaining change ($3 million debit) would have been due to cash collections being less than sales revenue. Cash received from customers would have been only $97 million in that case. We can view this in the framework of our T-account analysis as follows: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                                   Accounts Receivable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Beginning balance 	30 	</a:t>
            </a:r>
          </a:p>
          <a:p>
            <a:r>
              <a:rPr lang="en-US" sz="1200" b="0" i="0" u="none" strike="noStrike" kern="1200" baseline="0" dirty="0">
                <a:solidFill>
                  <a:schemeClr val="tx1"/>
                </a:solidFill>
                <a:latin typeface="+mn-lt"/>
                <a:ea typeface="+mn-ea"/>
                <a:cs typeface="+mn-cs"/>
              </a:rPr>
              <a:t>Credit sales 	                    100 	97        Cash received 	</a:t>
            </a:r>
          </a:p>
          <a:p>
            <a:r>
              <a:rPr lang="en-US" sz="1200" b="1" i="0" u="none" strike="noStrike" kern="1200" baseline="0" dirty="0">
                <a:solidFill>
                  <a:schemeClr val="tx1"/>
                </a:solidFill>
                <a:latin typeface="+mn-lt"/>
                <a:ea typeface="+mn-ea"/>
                <a:cs typeface="+mn-cs"/>
              </a:rPr>
              <a:t>                                                                   1 </a:t>
            </a:r>
            <a:r>
              <a:rPr lang="en-US" sz="1200" b="0" i="0" u="none" strike="noStrike" kern="1200" baseline="0" dirty="0">
                <a:solidFill>
                  <a:schemeClr val="tx1"/>
                </a:solidFill>
                <a:latin typeface="+mn-lt"/>
                <a:ea typeface="+mn-ea"/>
                <a:cs typeface="+mn-cs"/>
              </a:rPr>
              <a:t>        Bad debt write-offs 	</a:t>
            </a:r>
          </a:p>
          <a:p>
            <a:r>
              <a:rPr lang="en-US" sz="1200" b="0" i="0" u="none" strike="noStrike" kern="1200" baseline="0" dirty="0">
                <a:solidFill>
                  <a:schemeClr val="tx1"/>
                </a:solidFill>
                <a:latin typeface="+mn-lt"/>
                <a:ea typeface="+mn-ea"/>
                <a:cs typeface="+mn-cs"/>
              </a:rPr>
              <a:t>Ending balance 	32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effect of write-offs of bad debts can be explicitly considered by combining all the accounts related to sales and collection activities into a single summary spreadsheet entry: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 in millions) 	</a:t>
            </a:r>
          </a:p>
          <a:p>
            <a:r>
              <a:rPr lang="en-US" sz="1200" b="0" i="0" u="none" strike="noStrike" kern="1200" baseline="0" dirty="0">
                <a:solidFill>
                  <a:schemeClr val="tx1"/>
                </a:solidFill>
                <a:latin typeface="+mn-lt"/>
                <a:ea typeface="+mn-ea"/>
                <a:cs typeface="+mn-cs"/>
              </a:rPr>
              <a:t>Cash (received from customers)……………………………………………………………… 	97 	</a:t>
            </a:r>
          </a:p>
          <a:p>
            <a:r>
              <a:rPr lang="en-US" sz="1200" b="0" i="0" u="none" strike="noStrike" kern="1200" baseline="0" dirty="0">
                <a:solidFill>
                  <a:schemeClr val="tx1"/>
                </a:solidFill>
                <a:latin typeface="+mn-lt"/>
                <a:ea typeface="+mn-ea"/>
                <a:cs typeface="+mn-cs"/>
              </a:rPr>
              <a:t>Accounts receivable ($32 − 30) ……………………………………………………………….	  2 	</a:t>
            </a:r>
          </a:p>
          <a:p>
            <a:r>
              <a:rPr lang="en-US" sz="1200" b="0" i="0" u="none" strike="noStrike" kern="1200" baseline="0" dirty="0">
                <a:solidFill>
                  <a:schemeClr val="tx1"/>
                </a:solidFill>
                <a:latin typeface="+mn-lt"/>
                <a:ea typeface="+mn-ea"/>
                <a:cs typeface="+mn-cs"/>
              </a:rPr>
              <a:t>Bad debt expense (from income statement)…………………………………………… 	  2 	</a:t>
            </a:r>
          </a:p>
          <a:p>
            <a:r>
              <a:rPr lang="en-US" sz="1200" b="0" i="0" u="none" strike="noStrike" kern="1200" baseline="0" dirty="0">
                <a:solidFill>
                  <a:schemeClr val="tx1"/>
                </a:solidFill>
                <a:latin typeface="+mn-lt"/>
                <a:ea typeface="+mn-ea"/>
                <a:cs typeface="+mn-cs"/>
              </a:rPr>
              <a:t>     Allowance for uncollectible accounts ($3 − 2)……………………………………. 	             1 	</a:t>
            </a:r>
          </a:p>
          <a:p>
            <a:r>
              <a:rPr lang="en-US" sz="1200" b="0" i="0" u="none" strike="noStrike" kern="1200" baseline="0" dirty="0">
                <a:solidFill>
                  <a:schemeClr val="tx1"/>
                </a:solidFill>
                <a:latin typeface="+mn-lt"/>
                <a:ea typeface="+mn-ea"/>
                <a:cs typeface="+mn-cs"/>
              </a:rPr>
              <a:t>     Sales revenue ($100 − 0)……………………………………………………………………... 	         100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single entry summarizes all transactions related to sales, bad debt expense, write-offs of accounts receivable, and cash collections from sales.  </a:t>
            </a:r>
          </a:p>
          <a:p>
            <a:endParaRPr lang="en-IN" sz="1400" b="1" baseline="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48</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49</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b="0" baseline="0" dirty="0"/>
              <a:t>Because neither an investment revenue receivable account nor a long-term investment account appears on the comparative balance sheets, we can conclude that $3 million of investment revenue was collected in cash. Entry (2) on the spreadsheet is shown here.</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50</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The third item reported in the income statement is an $8 million gain on the sale of land. Recall that our objective in analyzing each element of the statement is to determine the cash effect of that element. To do so, we need additional information about the transaction that caused this gain. The accounting records—item (a) in Illustration 21–9—indicate that land that originally cost $10 million was sold for $18 million.</a:t>
            </a:r>
          </a:p>
          <a:p>
            <a:endParaRPr lang="en-IN" b="0" baseline="0" dirty="0"/>
          </a:p>
          <a:p>
            <a:r>
              <a:rPr lang="en-IN" b="0" baseline="0" dirty="0"/>
              <a:t>The cash effect of this transaction is a cash increase of $18 million. We therefore include the debit as a cash inflow in the statement of cash flows section of the spreadsheet. However, unlike the cash effect of the previous two spreadsheet entries, it is not reported as an operating activity. The sale of land is an </a:t>
            </a:r>
            <a:r>
              <a:rPr lang="en-IN" b="0" i="1" baseline="0" dirty="0"/>
              <a:t>investing</a:t>
            </a:r>
            <a:r>
              <a:rPr lang="en-IN" b="0" baseline="0" dirty="0"/>
              <a:t> activity, so this cash inflow is listed under that heading of the spreadsheet. The entry also accounts for the $8 million gain on sale of land. The $10 million credit to land does not, by itself, explain the $20 million increase in that account. As we will later discover, another transaction also affected the land account. </a:t>
            </a:r>
          </a:p>
          <a:p>
            <a:endParaRPr lang="en-IN" b="0" baseline="0" dirty="0"/>
          </a:p>
          <a:p>
            <a:r>
              <a:rPr lang="en-IN" b="0" baseline="0" dirty="0"/>
              <a:t>It is important to understand that the gain is simply the difference between cash received in the sale of land (reported as an investing activity) and the book value of the land. To report the $8 million gain as a cash flow from operating activities, in addition to reporting $18 million as a cash flow from investing activities, would be to report the $8 million twice.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51</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During the year, UBC sold goods that had cost $60 million. This does not necessarily indicate that $60 million cash was paid to suppliers of those goods. To determine the amount of cash paid to suppliers, we look to the two current accounts affected by merchandise purchases—inventory and accounts payable. The analysis can be viewed as a two-step process.</a:t>
            </a:r>
          </a:p>
          <a:p>
            <a:endParaRPr lang="en-IN" b="0" baseline="0" dirty="0"/>
          </a:p>
          <a:p>
            <a:r>
              <a:rPr lang="en-IN" b="0" baseline="0" dirty="0"/>
              <a:t>First, we compare cost of goods sold with the change in inventory to determine the cost of goods </a:t>
            </a:r>
            <a:r>
              <a:rPr lang="en-IN" b="0" i="1" baseline="0" dirty="0"/>
              <a:t>purchased</a:t>
            </a:r>
            <a:r>
              <a:rPr lang="en-IN" b="0" baseline="0" dirty="0"/>
              <a:t> (not necessarily cash paid) during the year. To facilitate our analysis, we can examine the relationship in T-account format as illustrated.</a:t>
            </a:r>
          </a:p>
          <a:p>
            <a:endParaRPr lang="en-IN" b="0" baseline="0" dirty="0"/>
          </a:p>
          <a:p>
            <a:r>
              <a:rPr lang="en-IN" b="0" baseline="0" dirty="0"/>
              <a:t>From the analysis, we see that $56 million of goods were </a:t>
            </a:r>
            <a:r>
              <a:rPr lang="en-IN" b="0" i="1" baseline="0" dirty="0"/>
              <a:t>purchased</a:t>
            </a:r>
            <a:r>
              <a:rPr lang="en-IN" b="0" baseline="0" dirty="0"/>
              <a:t> during the year. It is not necessarily true, though, that $56 million cash was paid to suppliers of these goods. By looking in accounts payable, we can determine the cash paid to suppliers.</a:t>
            </a:r>
          </a:p>
          <a:p>
            <a:endParaRPr lang="en-IN" b="0" baseline="0" dirty="0"/>
          </a:p>
          <a:p>
            <a:r>
              <a:rPr lang="en-IN" b="0" i="0" u="none" strike="noStrike" kern="1200" baseline="0" dirty="0">
                <a:solidFill>
                  <a:schemeClr val="tx1"/>
                </a:solidFill>
              </a:rPr>
              <a:t>We now see that cash paid to suppliers was $50 million.</a:t>
            </a:r>
            <a:endParaRPr lang="en-IN" b="0" baseline="0" dirty="0"/>
          </a:p>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52</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Although $60 million of goods were sold during the year, only $50 million cash was paid to suppliers of these goods. The entry (4) that summarizes merchandise acquisitions is shown here.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53</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54</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55</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IN" baseline="0" dirty="0"/>
              <a:t>Illustration 21–1</a:t>
            </a:r>
          </a:p>
          <a:p>
            <a:pPr marL="0" indent="0">
              <a:buFont typeface="Arial" panose="020B0604020202020204" pitchFamily="34" charset="0"/>
              <a:buNone/>
            </a:pPr>
            <a:endParaRPr lang="en-IN" baseline="0" dirty="0"/>
          </a:p>
          <a:p>
            <a:pPr marL="0" indent="0">
              <a:buFont typeface="Arial" panose="020B0604020202020204" pitchFamily="34" charset="0"/>
              <a:buNone/>
            </a:pPr>
            <a:r>
              <a:rPr lang="en-IN" baseline="0" dirty="0"/>
              <a:t>Cash continually flows into and out of an active business. Businesses disburse cash to acquire property and equipment to maintain or expand productive capacity. When no longer needed, these assets may be sold for cash. Cash is paid to produce or purchase inventory for resale, as well as to pay for the expenses of selling these goods. The ultimate outcome of these selling activities is an inflow of cash. Cash might be invested in securities of other firms. These investments provide cash inflows during the investment period in the form of dividends or interest and at the end of the investment period when the securities are sold. To raise cash to finance their operations, firms sell stock and/or acquire debt. Cash payments are made as dividends to shareholders and interest to creditors. When debt is repaid or stock repurchased, cash flows out of the firm. To visualize the continual process of cash receipts and cash payments, that process is diagrammed in the illustration. The diagram also previews the way we will later classify the cash flows in a statement of cash flows.</a:t>
            </a:r>
          </a:p>
          <a:p>
            <a:pPr marL="0" indent="0">
              <a:buFont typeface="Arial" panose="020B0604020202020204" pitchFamily="34" charset="0"/>
              <a:buNone/>
            </a:pPr>
            <a:endParaRPr lang="en-IN" baseline="0" dirty="0"/>
          </a:p>
          <a:p>
            <a:r>
              <a:rPr lang="en-IN" baseline="0" dirty="0"/>
              <a:t>Embodied in this assortment of cash flows is a wealth of information that investors and creditors require to make educated decisions. Much of the value of the underlying information provided by the cash flows is lost when reported only indirectly by the balance sheet and the income statement. </a:t>
            </a:r>
            <a:r>
              <a:rPr lang="en-IN" b="0" i="0" u="none" strike="noStrike" kern="1200" baseline="0" dirty="0">
                <a:solidFill>
                  <a:schemeClr val="tx1"/>
                </a:solidFill>
              </a:rPr>
              <a:t>Each cash flow eventually impacts decision makers by affecting the balances of various accounts in the balance sheet. Also, many of the cash flows—those related to income-producing activities—are represented in the income statement. However, they are not necessarily reported in the period the cash flows occur because the income statement measures activities on an accrual basis. The statement of cash flows fills the information gap by reporting the cash flows directly.</a:t>
            </a:r>
          </a:p>
          <a:p>
            <a:endParaRPr lang="en-IN" b="0" i="0" u="none" strike="noStrike" kern="1200" baseline="0" dirty="0">
              <a:solidFill>
                <a:schemeClr val="tx1"/>
              </a:solidFill>
            </a:endParaRPr>
          </a:p>
          <a:p>
            <a:r>
              <a:rPr lang="en-IN" b="0" i="0" u="none" strike="noStrike" kern="1200" baseline="0" dirty="0">
                <a:solidFill>
                  <a:schemeClr val="tx1"/>
                </a:solidFill>
              </a:rPr>
              <a:t>The statement of cash flows provides information about cash flows that is lost when reported only indirectly by the balance sheet and the income statement.</a:t>
            </a:r>
          </a:p>
          <a:p>
            <a:endParaRPr lang="en-IN" b="0" i="0" u="none" strike="noStrike" kern="1200" baseline="0" dirty="0">
              <a:solidFill>
                <a:schemeClr val="tx1"/>
              </a:solidFill>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5</a:t>
            </a:fld>
            <a:endParaRPr lang="en-US" dirty="0"/>
          </a:p>
        </p:txBody>
      </p:sp>
    </p:spTree>
    <p:extLst>
      <p:ext uri="{BB962C8B-B14F-4D97-AF65-F5344CB8AC3E}">
        <p14:creationId xmlns:p14="http://schemas.microsoft.com/office/powerpoint/2010/main" val="27866050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The balance sheet account affected by salaries expense is salaries payable. By analyzing salaries expense in relation to the change in salaries payable, we can determine the amount of cash paid to employees. This analysis indicates that only $11 million cash was paid to employees; the remaining $2 million of salaries expense is reflected as an increase in salaries payable. Viewing the relationship in journal entry format provides the same conclusion and also gives us the entry in our spreadsheet analysis.</a:t>
            </a:r>
          </a:p>
          <a:p>
            <a:endParaRPr lang="en-IN" b="0" baseline="0" dirty="0"/>
          </a:p>
          <a:p>
            <a:r>
              <a:rPr lang="en-IN" b="0" baseline="0" dirty="0"/>
              <a:t>In entry (5), the Salaries expense account is debited for $13, and Salaries payable and Cash account is credited for $2 million and $11 million respectively.</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56</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57</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58</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The income statement reports depreciation expense of $3 million. The entry used to record depreciation, which also serves as our summary entry (6) is as shown. </a:t>
            </a:r>
          </a:p>
          <a:p>
            <a:endParaRPr lang="en-IN" b="0" baseline="0" dirty="0"/>
          </a:p>
          <a:p>
            <a:r>
              <a:rPr lang="en-IN" b="0" baseline="0" dirty="0"/>
              <a:t>Depreciation is a noncash expense. It is merely an allocation in the current period of a prior cash expenditure (for the depreciable asset). Therefore, unlike the other entries to this point, the depreciation entry has no effect on the statement of cash flows. However, it does explain the change in the depreciation expense account and a portion of the change in accumulated depreciation.</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59</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Recall from Chapter 14 that bond interest expense differs from the amount of cash paid to bondholders when bonds are issued at either a premium or a discount. The difference between the two amounts is the reduction of the premium or discount. By referring to the balance sheet, we see that UBC’s bonds were issued at a discount. Since we know that bond interest expense is $5 million and that $2 million of the discount was reduced in 2018, we can determine that $3 million cash was paid to bondholders by recreating the entry that summarizes the recording of bond interest expense.</a:t>
            </a:r>
          </a:p>
          <a:p>
            <a:endParaRPr lang="en-IN" b="0" baseline="0" dirty="0"/>
          </a:p>
          <a:p>
            <a:r>
              <a:rPr lang="en-IN" b="0" baseline="0" dirty="0"/>
              <a:t>Recording entry (7) on the spreadsheet explains the change in both the bond interest expense and discount on bonds payable accounts. It also provides us with another cash outflow from operating activities. Of course, if a premium were being reduced, rather than a discount, the cash outflow would be </a:t>
            </a:r>
            <a:r>
              <a:rPr lang="en-IN" b="0" i="1" baseline="0" dirty="0"/>
              <a:t>greater</a:t>
            </a:r>
            <a:r>
              <a:rPr lang="en-IN" b="0" baseline="0" dirty="0"/>
              <a:t> than the expense.</a:t>
            </a:r>
          </a:p>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60</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61</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A decrease of $3 million in the prepaid insurance account indicates that cash paid for insurance coverage was $3 million less than the $7 million insurance expense for the year. Viewing prepaid insurance in T-account format clarifies this point.</a:t>
            </a:r>
          </a:p>
          <a:p>
            <a:endParaRPr lang="en-IN" b="0" baseline="0" dirty="0"/>
          </a:p>
          <a:p>
            <a:r>
              <a:rPr lang="en-IN" b="0" baseline="0" dirty="0"/>
              <a:t>From this analysis, we can conclude that $4 million was paid for insurance. We reach the same conclusion by preparing the spreadsheet entry (8).</a:t>
            </a:r>
          </a:p>
          <a:p>
            <a:endParaRPr lang="en-IN" b="0" baseline="0" dirty="0"/>
          </a:p>
          <a:p>
            <a:r>
              <a:rPr lang="en-IN" b="0" baseline="0" dirty="0"/>
              <a:t>The entry accounts for the change in both the insurance expense and prepaid insurance accounts and also identifies a cash outflow from operating activities.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62</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63</a:t>
            </a:fld>
            <a:endParaRPr lang="en-IN" dirty="0"/>
          </a:p>
        </p:txBody>
      </p:sp>
    </p:spTree>
    <p:extLst>
      <p:ext uri="{BB962C8B-B14F-4D97-AF65-F5344CB8AC3E}">
        <p14:creationId xmlns:p14="http://schemas.microsoft.com/office/powerpoint/2010/main" val="41129157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A $2 million loss on the sale of equipment is the next item reported in the income statement. To determine the cash effect of the sale of equipment, we need additional information about the transaction. The information we need is provided in item (b) of </a:t>
            </a:r>
            <a:r>
              <a:rPr lang="en-IN" b="0" baseline="0" dirty="0" err="1"/>
              <a:t>IIlustration</a:t>
            </a:r>
            <a:r>
              <a:rPr lang="en-IN" b="0" baseline="0" dirty="0"/>
              <a:t> 21–9.</a:t>
            </a:r>
          </a:p>
          <a:p>
            <a:endParaRPr lang="en-IN" b="0" baseline="0" dirty="0"/>
          </a:p>
          <a:p>
            <a:r>
              <a:rPr lang="en-IN" b="0" baseline="0" dirty="0"/>
              <a:t>Recreating the journal entry for the sale of equipment reveals a $5 million cash inflow from investing activities and gives us entry (9).</a:t>
            </a:r>
          </a:p>
          <a:p>
            <a:endParaRPr lang="en-IN" b="0" baseline="0" dirty="0"/>
          </a:p>
          <a:p>
            <a:r>
              <a:rPr lang="en-IN" b="0" baseline="0" dirty="0"/>
              <a:t>The $5 million cash inflow is entered in the statement of cash flows section of the spreadsheet as an investing activity. The $2 million debit to the loss on sale of equipment explains the change in that account balance. Referring to the spreadsheet, we see that a portion of the change in accumulated depreciation was accounted for in entry (6). The debit to accumulated depreciation in the entry completes the explanation for the change in that account. However, the credit to buildings and equipment only partially justifies the change in that account. We must assume that the analysis of a subsequent transaction will account for the unexplained portion of the change.</a:t>
            </a:r>
          </a:p>
          <a:p>
            <a:endParaRPr lang="en-IN" b="0" baseline="0" dirty="0"/>
          </a:p>
          <a:p>
            <a:r>
              <a:rPr lang="en-IN" b="0" baseline="0" dirty="0"/>
              <a:t>Recognize too that the loss, like the gain in entry (3), has no cash effect in the current period. Therefore, it is not reported in the statement of cash flows when using the direct method.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64</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baseline="0" dirty="0"/>
              <a:t>The final expense reported in the income statement is income tax expense. Since income taxes payable is the balance sheet account affected by this expense, we look to the change in that account to help determine the cash paid for income taxes. A T-account analysis can be used to find the cash effect.</a:t>
            </a:r>
          </a:p>
          <a:p>
            <a:endParaRPr lang="en-IN" sz="1200" b="0" baseline="0" dirty="0"/>
          </a:p>
          <a:p>
            <a:r>
              <a:rPr lang="en-IN" sz="1200" b="0" baseline="0" dirty="0"/>
              <a:t>This analysis reveals that $11 million cash was paid for income taxes, $2 million more than the year’s expense. The overpayment explains why the liability for income taxes decreased by $2 million. The same conclusion can be reached from the summary entry (10) shown, which represents the net effect of income taxes on UBC’s accounts.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65</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IN" baseline="0" dirty="0"/>
              <a:t>Illustration 21–2</a:t>
            </a:r>
          </a:p>
          <a:p>
            <a:pPr marL="0" indent="0">
              <a:buFont typeface="Arial" panose="020B0604020202020204" pitchFamily="34" charset="0"/>
              <a:buNone/>
            </a:pPr>
            <a:endParaRPr lang="en-IN" baseline="0" dirty="0"/>
          </a:p>
          <a:p>
            <a:pPr marL="0" indent="0">
              <a:buFont typeface="Arial" panose="020B0604020202020204" pitchFamily="34" charset="0"/>
              <a:buNone/>
            </a:pPr>
            <a:r>
              <a:rPr lang="en-IN" baseline="0" dirty="0"/>
              <a:t>A statement of cash flows is shown in the illustration. The statement lists all cash inflows and cash outflows during the reporting period. To enhance the informational value of the presentation, the cash flows are classified according to the nature of the activities that bring about the cash flows. The three primary categories of cash flows are:</a:t>
            </a:r>
          </a:p>
          <a:p>
            <a:pPr marL="342900" indent="-342900">
              <a:buFont typeface="Arial" panose="020B0604020202020204" pitchFamily="34" charset="0"/>
              <a:buAutoNum type="arabicParenBoth"/>
            </a:pPr>
            <a:r>
              <a:rPr lang="en-IN" baseline="0" dirty="0"/>
              <a:t>cash flows from operating activities, </a:t>
            </a:r>
          </a:p>
          <a:p>
            <a:pPr marL="342900" indent="-342900">
              <a:buFont typeface="Arial" panose="020B0604020202020204" pitchFamily="34" charset="0"/>
              <a:buAutoNum type="arabicParenBoth"/>
            </a:pPr>
            <a:r>
              <a:rPr lang="en-IN" baseline="0" dirty="0"/>
              <a:t>cash flows from investing activities, and </a:t>
            </a:r>
          </a:p>
          <a:p>
            <a:pPr marL="342900" indent="-342900">
              <a:buFont typeface="Arial" panose="020B0604020202020204" pitchFamily="34" charset="0"/>
              <a:buAutoNum type="arabicParenBoth"/>
            </a:pPr>
            <a:r>
              <a:rPr lang="en-IN" baseline="0" dirty="0"/>
              <a:t>cash flows from financing activities.</a:t>
            </a:r>
          </a:p>
          <a:p>
            <a:pPr marL="0" indent="0">
              <a:buFont typeface="Arial" panose="020B0604020202020204" pitchFamily="34" charset="0"/>
              <a:buNone/>
            </a:pPr>
            <a:endParaRPr lang="en-IN" baseline="0" dirty="0"/>
          </a:p>
          <a:p>
            <a:pPr marL="0" indent="0">
              <a:buFont typeface="Arial" panose="020B0604020202020204" pitchFamily="34" charset="0"/>
              <a:buNone/>
            </a:pPr>
            <a:r>
              <a:rPr lang="en-IN" baseline="0" dirty="0"/>
              <a:t>Classifying each cash flow by source (operating, investing, or financing activities) is more informative than simply listing the various cash flows. Notice, too, that the noncash investing and financing activities</a:t>
            </a:r>
            <a:r>
              <a:rPr lang="en-IN" dirty="0">
                <a:solidFill>
                  <a:srgbClr val="000000"/>
                </a:solidFill>
                <a:ea typeface="Adobe Fan Heiti Std B"/>
                <a:cs typeface="Adobe Fan Heiti Std B"/>
              </a:rPr>
              <a:t>—</a:t>
            </a:r>
            <a:r>
              <a:rPr lang="en-IN" baseline="0" dirty="0"/>
              <a:t>investing and financing activities that do not directly increase or decrease cash</a:t>
            </a:r>
            <a:r>
              <a:rPr lang="en-IN" dirty="0">
                <a:ea typeface="Adobe Fan Heiti Std B"/>
                <a:cs typeface="Adobe Fan Heiti Std B"/>
              </a:rPr>
              <a:t>—</a:t>
            </a:r>
            <a:r>
              <a:rPr lang="en-IN" baseline="0" dirty="0"/>
              <a:t>also are reported.</a:t>
            </a:r>
          </a:p>
          <a:p>
            <a:pPr marL="0" indent="0">
              <a:buFont typeface="Arial" panose="020B0604020202020204" pitchFamily="34" charset="0"/>
              <a:buNone/>
            </a:pPr>
            <a:endParaRPr lang="en-IN" baseline="0" dirty="0"/>
          </a:p>
          <a:p>
            <a:pPr marL="0" indent="0">
              <a:buFont typeface="Arial" panose="020B0604020202020204" pitchFamily="34" charset="0"/>
              <a:buNone/>
            </a:pPr>
            <a:r>
              <a:rPr lang="en-IN" baseline="0" dirty="0"/>
              <a:t>The GAAP requirement for the statement of cash flows was issued in direct response to </a:t>
            </a:r>
            <a:r>
              <a:rPr lang="en-IN" i="1" baseline="0" dirty="0"/>
              <a:t>FASB Concept Statement 1</a:t>
            </a:r>
            <a:r>
              <a:rPr lang="en-IN" baseline="0" dirty="0"/>
              <a:t>, which stated that the primary objective of financial reporting is to “provide information to help investors and creditors, and others assess the amounts, timing, and uncertainty of prospective net cash inflows to the related enterprise.”</a:t>
            </a:r>
          </a:p>
          <a:p>
            <a:pPr marL="0" indent="0">
              <a:buFont typeface="Arial" panose="020B0604020202020204" pitchFamily="34" charset="0"/>
              <a:buNone/>
            </a:pPr>
            <a:endParaRPr lang="en-IN" baseline="0" dirty="0"/>
          </a:p>
          <a:p>
            <a:r>
              <a:rPr lang="en-IN" b="0" i="0" u="none" strike="noStrike" kern="1200" baseline="0" dirty="0">
                <a:solidFill>
                  <a:schemeClr val="tx1"/>
                </a:solidFill>
              </a:rPr>
              <a:t>Many companies suffered bankruptcy because they were unable to generate sufficient cash to satisfy their obligations. Doubtless, many investors in the stock of these firms would have been spared substantial losses if the financial statements had been designed to foresee the cash flow problems the companies were experiencing. A noted illustration is the demise of W. T. Grant during the 1970s. Grant, a general retailer in the days before malls, was a blue chip stock of its time. </a:t>
            </a:r>
            <a:r>
              <a:rPr lang="en-US" b="0" kern="1200" dirty="0">
                <a:solidFill>
                  <a:schemeClr val="tx1"/>
                </a:solidFill>
              </a:rPr>
              <a:t>Grant’s statement of changes in financial position</a:t>
            </a:r>
            <a:r>
              <a:rPr lang="en-US" b="0" kern="1200" baseline="0" dirty="0">
                <a:solidFill>
                  <a:schemeClr val="tx1"/>
                </a:solidFill>
              </a:rPr>
              <a:t> </a:t>
            </a:r>
            <a:r>
              <a:rPr lang="en-US" b="0" kern="1200" dirty="0">
                <a:solidFill>
                  <a:schemeClr val="tx1"/>
                </a:solidFill>
              </a:rPr>
              <a:t>(the predecessor of the statement of cash flows) reported working capital from operations of $46 million in 1972. Yet, if presented, a statement of cash flows would have reported cash flows from operating activities of negative $10 million. In fact, the unreported cash flow deficiency grew to $114 million in 1973, while working capital from operations was reported as having increased by $1 million. That year, without the benefit of cash flow information, investors were buying Grant’s stock at prices that represented up to 20 times its earnings.</a:t>
            </a:r>
            <a:endParaRPr lang="en-IN" b="0" i="0" u="none" strike="noStrike" kern="1200" baseline="0" dirty="0">
              <a:solidFill>
                <a:schemeClr val="tx1"/>
              </a:solidFill>
            </a:endParaRPr>
          </a:p>
          <a:p>
            <a:endParaRPr lang="en-IN" b="0" i="0" u="none" strike="noStrike" kern="1200" baseline="0" dirty="0">
              <a:solidFill>
                <a:schemeClr val="tx1"/>
              </a:solidFill>
            </a:endParaRPr>
          </a:p>
          <a:p>
            <a:r>
              <a:rPr lang="en-IN" b="0" i="0" u="none" strike="noStrike" kern="1200" baseline="0" dirty="0">
                <a:solidFill>
                  <a:schemeClr val="tx1"/>
                </a:solidFill>
              </a:rPr>
              <a:t>More recently, even with cash flow information available, cash flow problems can go unnoticed. An example is the rapid growth and subsequent bankruptcy of the </a:t>
            </a:r>
            <a:r>
              <a:rPr lang="en-IN" b="1" i="0" u="none" strike="noStrike" kern="1200" baseline="0" dirty="0">
                <a:solidFill>
                  <a:schemeClr val="tx1"/>
                </a:solidFill>
              </a:rPr>
              <a:t>Wicks ‘N’ Sticks </a:t>
            </a:r>
            <a:r>
              <a:rPr lang="en-IN" b="0" i="0" u="none" strike="noStrike" kern="1200" baseline="0" dirty="0">
                <a:solidFill>
                  <a:schemeClr val="tx1"/>
                </a:solidFill>
              </a:rPr>
              <a:t>franchise. The company’s drive for rapid growth led to a dependence on the sale of new franchises in order to generate cash flow instead of doing so in a more healthy way internally through its operations. As we see shortly, a statement of cash flows can indicate not just the amount of cash flows, but also whether those cash flows are coming from internal operations or from outside sources. Wicks ‘N’ Sticks was able to emerge from bankruptcy through restructuring and a new perspective on cash flow management.</a:t>
            </a:r>
          </a:p>
          <a:p>
            <a:endParaRPr lang="en-IN" b="0" i="0" u="none" strike="noStrike" kern="1200" baseline="0" dirty="0">
              <a:solidFill>
                <a:schemeClr val="tx1"/>
              </a:solidFill>
            </a:endParaRPr>
          </a:p>
          <a:p>
            <a:r>
              <a:rPr lang="en-IN" b="0" i="0" u="none" strike="noStrike" kern="1200" baseline="0" dirty="0">
                <a:solidFill>
                  <a:schemeClr val="tx1"/>
                </a:solidFill>
              </a:rPr>
              <a:t>Realize, too, that an unprofitable company with good cash flow can survive. </a:t>
            </a:r>
            <a:r>
              <a:rPr lang="en-IN" b="1" i="0" u="none" strike="noStrike" kern="1200" baseline="0" dirty="0">
                <a:solidFill>
                  <a:schemeClr val="tx1"/>
                </a:solidFill>
              </a:rPr>
              <a:t>Amazon.com </a:t>
            </a:r>
            <a:r>
              <a:rPr lang="en-IN" b="0" i="0" u="none" strike="noStrike" kern="1200" baseline="0" dirty="0">
                <a:solidFill>
                  <a:schemeClr val="tx1"/>
                </a:solidFill>
              </a:rPr>
              <a:t>provides an excellent example. Founded as an online seller of books in 1995, Amazon didn’t actually make a profit for a decade, but it did raise huge amounts of cash by selling stock, so much so that it was able to weather 10 years of sizable losses. The financing cash inflows funded expansion into many new lines of business and made up for the continual losses. Amazon now has positive operating cash flows and is profitable.</a:t>
            </a:r>
          </a:p>
          <a:p>
            <a:endParaRPr lang="en-IN" b="0" i="0" u="none" strike="noStrike" kern="1200" baseline="0" dirty="0">
              <a:solidFill>
                <a:schemeClr val="tx1"/>
              </a:solidFill>
            </a:endParaRPr>
          </a:p>
          <a:p>
            <a:endParaRPr lang="en-IN" b="0" i="0" u="none" strike="noStrike" kern="1200" baseline="0" dirty="0">
              <a:solidFill>
                <a:schemeClr val="tx1"/>
              </a:solidFill>
            </a:endParaRPr>
          </a:p>
          <a:p>
            <a:endParaRPr lang="en-IN" b="0" i="0" u="none" strike="noStrike" kern="1200" baseline="0" dirty="0">
              <a:solidFill>
                <a:schemeClr val="tx1"/>
              </a:solidFill>
            </a:endParaRPr>
          </a:p>
          <a:p>
            <a:endParaRPr lang="en-IN"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11270183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The balance in the retained earnings account at the end of the year includes an increase due to net income. If we are to account for all changes in each of the accounts, we must include entry (11) on the spreadsheet, which represents the closing of net income to retained earnings.</a:t>
            </a:r>
          </a:p>
          <a:p>
            <a:endParaRPr lang="en-IN" b="0" baseline="0" dirty="0"/>
          </a:p>
          <a:p>
            <a:r>
              <a:rPr lang="en-IN" b="0" baseline="0" dirty="0"/>
              <a:t>This entry does not affect amounts reported on the statement of cash flows. We include the entry in the spreadsheet analysis only to help explain account balance changes.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66</a:t>
            </a:fld>
            <a:endParaRPr lang="en-IN" dirty="0"/>
          </a:p>
        </p:txBody>
      </p:sp>
    </p:spTree>
    <p:extLst>
      <p:ext uri="{BB962C8B-B14F-4D97-AF65-F5344CB8AC3E}">
        <p14:creationId xmlns:p14="http://schemas.microsoft.com/office/powerpoint/2010/main" val="140930713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To identify all the operating, investing, and financing activities when using a spreadsheet, we must account for the changes in each account on both the income statement and the balance sheet. Thus far, we have explained the change in each income statement account. Since the transactions that gave rise to some of those changes involved balance sheet accounts as well, some changes in balance sheet accounts have already been explained. We now reconstruct the transactions that caused changes in the remaining balances.</a:t>
            </a:r>
          </a:p>
          <a:p>
            <a:endParaRPr lang="en-IN" b="0" baseline="0" dirty="0"/>
          </a:p>
          <a:p>
            <a:r>
              <a:rPr lang="en-IN" b="0" baseline="0" dirty="0"/>
              <a:t>With the exception of the cash account, the accounts are </a:t>
            </a:r>
            <a:r>
              <a:rPr lang="en-IN" b="0" baseline="0" dirty="0" err="1"/>
              <a:t>analyzed</a:t>
            </a:r>
            <a:r>
              <a:rPr lang="en-IN" b="0" baseline="0" dirty="0"/>
              <a:t> in the order of their presentation in the balance sheet. As noted earlier, we save the entry that reconciles the change in the cash account with the net change in cash from the statement of cash flows as a final check on the accuracy of the spreadsheet.</a:t>
            </a:r>
          </a:p>
          <a:p>
            <a:endParaRPr lang="en-IN" b="0" baseline="0" dirty="0"/>
          </a:p>
          <a:p>
            <a:r>
              <a:rPr lang="en-IN" b="0" baseline="0" dirty="0"/>
              <a:t>Since the change in accounts receivable was explained previously [in entry (1)], we proceed to the next asset in the balance sheet. The balance in short-term investments increased from zero to $12 million. In the absence of evidence to the contrary, we could assume that the increase is due to the purchase of short-term investments during the year. This assumption is confirmed by item (c) of Illustration 21–9.</a:t>
            </a:r>
          </a:p>
          <a:p>
            <a:endParaRPr lang="en-IN" b="0" baseline="0" dirty="0"/>
          </a:p>
          <a:p>
            <a:r>
              <a:rPr lang="en-IN" b="0" i="0" u="none" strike="noStrike" kern="1200" baseline="0" dirty="0">
                <a:solidFill>
                  <a:schemeClr val="tx1"/>
                </a:solidFill>
              </a:rPr>
              <a:t>The $12 million cash outflow is recorded as entry (12) in the statement of cash flows section of the spreadsheet as an investing activity. An exception is when an investment is classified as a “trading security,” in which case the cash outflow is reported as an operating activity.</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67</a:t>
            </a:fld>
            <a:endParaRPr lang="en-IN" dirty="0"/>
          </a:p>
        </p:txBody>
      </p:sp>
    </p:spTree>
    <p:extLst>
      <p:ext uri="{BB962C8B-B14F-4D97-AF65-F5344CB8AC3E}">
        <p14:creationId xmlns:p14="http://schemas.microsoft.com/office/powerpoint/2010/main" val="305362160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The changes in the balances of both inventory and prepaid insurance were accounted for in previous summary entries: (4) and (8). Land is the next account whose change has yet to be fully explained. We discovered in a previous transaction that a sale of land caused a $10 million reduction in the account. Yet, the account shows a net increase of $20 million. It would be logical to assume that the unexplained increase of $30 million was due to a purchase of land. The transaction described in item (d) of Illustration 21–9 supports that assumption and is portrayed in the summary entry (13).</a:t>
            </a:r>
          </a:p>
          <a:p>
            <a:endParaRPr lang="en-IN" b="0" baseline="0" dirty="0"/>
          </a:p>
          <a:p>
            <a:r>
              <a:rPr lang="en-IN" b="0" baseline="0" dirty="0"/>
              <a:t>The $30 million payment is reported as a cash outflow from investing activities.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68</a:t>
            </a:fld>
            <a:endParaRPr lang="en-IN" dirty="0"/>
          </a:p>
        </p:txBody>
      </p:sp>
    </p:spTree>
    <p:extLst>
      <p:ext uri="{BB962C8B-B14F-4D97-AF65-F5344CB8AC3E}">
        <p14:creationId xmlns:p14="http://schemas.microsoft.com/office/powerpoint/2010/main" val="406501671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When examining a previous transaction [entry (9)], we determined that the buildings and equipment account was reduced by $14 million from the sale of used equipment. And yet the account shows a net increase of $6 million for the year. The accounting records reveal the remaining unexplained cause of the net increase. New equipment costing $20 million was purchased by issuing a $20 million note payable. Recall from the discussion in a previous section of this chapter that, although this is a noncash transaction, it represents both a significant investing activity (investing in new equipment) and a significant financing activity (financing the acquisition with long-term debt).</a:t>
            </a:r>
          </a:p>
          <a:p>
            <a:endParaRPr lang="en-IN" b="0" baseline="0" dirty="0"/>
          </a:p>
          <a:p>
            <a:r>
              <a:rPr lang="en-IN" b="0" baseline="0" dirty="0"/>
              <a:t>The journal entry used to record the transaction when the equipment was acquired also serves as our summary entry (14).</a:t>
            </a:r>
          </a:p>
          <a:p>
            <a:endParaRPr lang="en-IN" b="0" baseline="0" dirty="0"/>
          </a:p>
          <a:p>
            <a:r>
              <a:rPr lang="en-IN" b="0" baseline="0" dirty="0"/>
              <a:t>Remember that the statement of cash flows section of the spreadsheet will serve as the basis for our preparation of the formal statement. But the noncash entry will not affect the cash flows section of the spreadsheet. Because we want to report this noncash investing and financing activity when we prepare the statement of cash flows, it is helpful to “mark” the spreadsheet entry as a reminder not to overlook this transaction when the statement is prepared. Crosses (X) serve this purpose on the spreadsheet as shown previously.</a:t>
            </a:r>
          </a:p>
          <a:p>
            <a:endParaRPr lang="en-IN" sz="12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69</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70</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71</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72</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The balance in the bonds payable account decreased during the year by $15 million. Illustration 21–9, item (f), reveals the cause. Cash was paid to retire $15 million face value of bonds. The spreadsheet entry (15) duplicates the journal entry that was recorded when the bonds were retired.</a:t>
            </a:r>
          </a:p>
          <a:p>
            <a:endParaRPr lang="en-IN" b="0" baseline="0" dirty="0"/>
          </a:p>
          <a:p>
            <a:r>
              <a:rPr lang="en-IN" b="0" baseline="0" dirty="0"/>
              <a:t>The cash outflow is reported as a financing activity.</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73</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The comparative balance sheets indicate that the common stock account balance increased by $30 million. We look to the accounting records—in Illustration 21–9, item (g)—for an explanation. Two transactions, a stock dividend and a sale of new shares of common stock, combined to cause the increase. To create the summary entries for our analysis, we replicate the journal entries for the two transactions.</a:t>
            </a:r>
          </a:p>
          <a:p>
            <a:endParaRPr lang="en-IN" b="0" baseline="0" dirty="0"/>
          </a:p>
          <a:p>
            <a:r>
              <a:rPr lang="en-IN" b="0" baseline="0" dirty="0"/>
              <a:t>Remember from Chapter 18 that to record a small stock dividend, we capitalize retained earnings for the market value of the shares distributed—in this case, 1 million shares times $13 per share, or $13 million. Entry (16) is made as follows: Retained earnings account is debited for $13 million, and Common stock and Paid-in capital—excess of par are credited for $10 million and $3 million difference, respectively.</a:t>
            </a:r>
          </a:p>
          <a:p>
            <a:endParaRPr lang="en-IN" b="0" baseline="0" dirty="0"/>
          </a:p>
          <a:p>
            <a:r>
              <a:rPr lang="en-IN" b="0" baseline="0" dirty="0"/>
              <a:t>Also recall from the discussion of noncash investing and financing activities earlier in the chapter, that stock dividends do not represent a significant investing or financing activity. Therefore, this transaction is not reported in the statement of cash flows. We include entry (16) in our spreadsheet analysis only to help explain changes in the account balances affected.</a:t>
            </a:r>
          </a:p>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74</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The sale of 2 million shares of common stock at $13 per share is represented by spreadsheet entry (17), shown.</a:t>
            </a:r>
          </a:p>
          <a:p>
            <a:endParaRPr lang="en-IN" b="0" baseline="0" dirty="0"/>
          </a:p>
          <a:p>
            <a:r>
              <a:rPr lang="en-IN" b="0" baseline="0" dirty="0"/>
              <a:t>Cash account is debited for $26 million, and Common stock account and Paid-in capital—excess of par accounts are credited for $20 million and $6 million respectively.</a:t>
            </a:r>
          </a:p>
          <a:p>
            <a:endParaRPr lang="en-IN" b="0" baseline="0" dirty="0"/>
          </a:p>
          <a:p>
            <a:r>
              <a:rPr lang="en-IN" b="0" baseline="0" dirty="0"/>
              <a:t>This explains the remaining increase in the common stock account and the remaining increase in paid-in capital—excess of par. The cash inflow is reported in the statement of cash flows as a financing activity.</a:t>
            </a:r>
          </a:p>
          <a:p>
            <a:endParaRPr lang="en-IN" b="0" baseline="0" dirty="0"/>
          </a:p>
          <a:p>
            <a:r>
              <a:rPr lang="en-IN" b="0" baseline="0" dirty="0"/>
              <a:t>Together, the two entries account for both the $30 million increase in the common stock account and the $9 million increase in paid-in capital—excess of par.</a:t>
            </a:r>
          </a:p>
          <a:p>
            <a:endParaRPr lang="en-IN" sz="1400" b="0" baseline="0" dirty="0"/>
          </a:p>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75</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IN" baseline="0" dirty="0"/>
              <a:t>Illustration 21–2</a:t>
            </a:r>
          </a:p>
          <a:p>
            <a:pPr marL="0" indent="0">
              <a:buFont typeface="Arial" panose="020B0604020202020204" pitchFamily="34" charset="0"/>
              <a:buNone/>
            </a:pPr>
            <a:endParaRPr lang="en-IN" baseline="0" dirty="0"/>
          </a:p>
          <a:p>
            <a:pPr marL="0" indent="0">
              <a:buFont typeface="Arial" panose="020B0604020202020204" pitchFamily="34" charset="0"/>
              <a:buNone/>
            </a:pPr>
            <a:r>
              <a:rPr lang="en-IN" baseline="0" dirty="0"/>
              <a:t>Notice, too, that the noncash investing and financing activities—investing and financing activities that do not directly increase or decrease cash—also are reported.</a:t>
            </a:r>
          </a:p>
          <a:p>
            <a:endParaRPr lang="en-IN"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a:t>
            </a:fld>
            <a:endParaRPr lang="en-IN" dirty="0"/>
          </a:p>
        </p:txBody>
      </p:sp>
    </p:spTree>
    <p:extLst>
      <p:ext uri="{BB962C8B-B14F-4D97-AF65-F5344CB8AC3E}">
        <p14:creationId xmlns:p14="http://schemas.microsoft.com/office/powerpoint/2010/main" val="11270183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The stock dividend in entry (16) includes a $13 million reduction of retained earnings. Previously, we saw in entry (11) that net income increased retained earnings by $12 million. The net reduction of $1 million accounted for by these two entries leaves $5 million of the $6 million net decrease in the account unexplained.</a:t>
            </a:r>
          </a:p>
          <a:p>
            <a:endParaRPr lang="en-IN" b="0" baseline="0" dirty="0"/>
          </a:p>
          <a:p>
            <a:r>
              <a:rPr lang="en-IN" b="0" baseline="0" dirty="0"/>
              <a:t>Without additional information about the $5 million decrease in retained earnings, we might assume it was due to a $5 million cash dividend. This assumption is unnecessary, though, because the cash dividend is described in Illustration 21–9, item (h).</a:t>
            </a:r>
          </a:p>
          <a:p>
            <a:endParaRPr lang="en-IN" sz="1400" b="0" baseline="0" dirty="0"/>
          </a:p>
          <a:p>
            <a:endParaRPr lang="en-IN" sz="1400" b="0" baseline="0" dirty="0"/>
          </a:p>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76</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77</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In preparing the spreadsheet to this point, we have analyzed each noncash account on both the income statement and the balance sheet. Our purpose was to identify the transactions that, during the year, had affected each account. By recreating each transaction in the form of a summary entry—in effect, duplicating the journal entry that had been used to record the transaction—we were able to explain the change in the balance of each account. That is, the debits and credits in the changes columns of the spreadsheet account for the increase or decrease in each noncash account. When a transaction being entered on the spreadsheet included an operating, investing, or financing activity, we entered that portion of the entry under the corresponding heading of the statement of cash flows section of the spreadsheet. Since, as noted earlier, there can be no operating, investing, or financing activity without a corresponding change in one or more of the noncash accounts, we should feel confident at this point that we have identified all of the activities that should be reported on the statement of cash flows.</a:t>
            </a:r>
            <a:endParaRPr lang="en-IN" sz="1400" b="0" baseline="0" dirty="0"/>
          </a:p>
          <a:p>
            <a:endParaRPr lang="en-IN" sz="1400" b="0" baseline="0" dirty="0"/>
          </a:p>
          <a:p>
            <a:r>
              <a:rPr lang="en-IN" b="0" baseline="0" dirty="0"/>
              <a:t>To check the accuracy of the analysis, we compare the change in the balance of the cash account with the net change in cash flows produced by the activities listed in the statement of cash flows section of the spreadsheet. The net increase or decrease in cash flows from each of the statement of cash flows categories is extended to the extreme right column of the spreadsheet. By reference to the previous illustration, we see that net cash flows from operating, investing, and financing activities are: $22 million; ($19 million); and $6 million, respectively. Together these activities provide a net increase in cash of $9 million. This amount corresponds to the increase in the balance of the cash account from $20 million to $29 million. To complete the spreadsheet, we include the final summary entry (19).</a:t>
            </a:r>
          </a:p>
          <a:p>
            <a:endParaRPr lang="en-IN" b="0" baseline="0" dirty="0"/>
          </a:p>
          <a:p>
            <a:r>
              <a:rPr lang="en-IN" b="0" baseline="0" dirty="0"/>
              <a:t>As a final check of accuracy, we can confirm that the total of the debits is equal to the total of the credits in the changes columns of the spreadsheet.</a:t>
            </a:r>
          </a:p>
          <a:p>
            <a:endParaRPr lang="en-IN" b="0" baseline="0" dirty="0"/>
          </a:p>
          <a:p>
            <a:r>
              <a:rPr lang="en-IN" b="0" baseline="0" dirty="0"/>
              <a:t>The spreadsheet is now complete. The statement of cash flows can now be prepared directly from the spreadsheet simply by presenting the items included in the statement of cash flows section of the spreadsheet in the appropriate format of the statement.</a:t>
            </a:r>
          </a:p>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78</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79</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Like U.S. GAAP, international standards also require a statement of cash flows. Consistent with U.S. GAAP, cash flows are classified as operating, investing, or financing. However, the U.S. standard designates cash outflows for interest payments and cash inflows from interest and dividends received as operating cash flows. Dividends paid to shareholders are classified as financing cash flows.</a:t>
            </a:r>
          </a:p>
          <a:p>
            <a:r>
              <a:rPr lang="en-US" sz="1200" b="0" i="0" u="none" strike="noStrike" kern="1200" baseline="0" dirty="0">
                <a:solidFill>
                  <a:schemeClr val="tx1"/>
                </a:solidFill>
                <a:latin typeface="+mn-lt"/>
                <a:ea typeface="+mn-ea"/>
                <a:cs typeface="+mn-cs"/>
              </a:rPr>
              <a:t> </a:t>
            </a:r>
          </a:p>
          <a:p>
            <a:r>
              <a:rPr lang="en-US" sz="1200" b="0" i="1" u="none" strike="noStrike" kern="1200" baseline="0" dirty="0">
                <a:solidFill>
                  <a:schemeClr val="tx1"/>
                </a:solidFill>
                <a:latin typeface="+mn-lt"/>
                <a:ea typeface="+mn-ea"/>
                <a:cs typeface="+mn-cs"/>
              </a:rPr>
              <a:t>IAS No. 7</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on the other hand, allows more flexibility. Companies can report interest and dividends paid as either operating or financing cash flows and interest and dividends received as either operating or investing cash flows. Interest and dividend payments usually are reported as financing activities. Interest and dividends received normally are classified as investing activities. </a:t>
            </a:r>
            <a:endParaRPr lang="en-US" dirty="0"/>
          </a:p>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80</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81</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82</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Illustration 21–10</a:t>
            </a:r>
          </a:p>
          <a:p>
            <a:endParaRPr lang="en-IN" b="0" baseline="0" dirty="0"/>
          </a:p>
          <a:p>
            <a:r>
              <a:rPr lang="en-IN" b="0" baseline="0" dirty="0"/>
              <a:t>The statements of cash flows from an annual report of CVS Health Corp. are shown in the illustration. Notice that the reconciliation schedule was reported by CVS in the statement of cash flows itself. Many companies report the schedule separately in the disclosure notes.</a:t>
            </a:r>
          </a:p>
          <a:p>
            <a:endParaRPr lang="en-IN" b="0" baseline="0" dirty="0"/>
          </a:p>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83</a:t>
            </a:fld>
            <a:endParaRPr lang="en-IN" dirty="0"/>
          </a:p>
        </p:txBody>
      </p:sp>
    </p:spTree>
    <p:extLst>
      <p:ext uri="{BB962C8B-B14F-4D97-AF65-F5344CB8AC3E}">
        <p14:creationId xmlns:p14="http://schemas.microsoft.com/office/powerpoint/2010/main" val="239581616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0" baseline="0" dirty="0"/>
              <a:t>Illustration 21–10</a:t>
            </a:r>
          </a:p>
          <a:p>
            <a:endParaRPr lang="en-IN" sz="1400" b="0" baseline="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84</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Illustration 21–10</a:t>
            </a:r>
          </a:p>
          <a:p>
            <a:endParaRPr lang="en-IN" b="0" baseline="0" dirty="0"/>
          </a:p>
          <a:p>
            <a:r>
              <a:rPr lang="en-IN" b="0" baseline="0" dirty="0"/>
              <a:t>Notice that the reconciliation schedule was reported by CVS in the statement of cash flows itself. Many companies report the schedule separately in the disclosure notes.</a:t>
            </a:r>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85</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Skilled cash managers will invest temporarily idle cash in short-term investments to earn interest on those funds, rather than maintain an unnecessarily large balance in a checking account. The FASB views short-term, highly liquid investments that can be readily converted to cash, with little risk of loss, as </a:t>
            </a:r>
            <a:r>
              <a:rPr lang="en-IN" b="1" baseline="0" dirty="0"/>
              <a:t>cash</a:t>
            </a:r>
            <a:r>
              <a:rPr lang="en-IN" baseline="0" dirty="0"/>
              <a:t> </a:t>
            </a:r>
            <a:r>
              <a:rPr lang="en-IN" b="1" baseline="0" dirty="0"/>
              <a:t>equivalents</a:t>
            </a:r>
            <a:r>
              <a:rPr lang="en-IN" baseline="0" dirty="0"/>
              <a:t>. Amounts held as investments of this type are essentially equivalent to cash because they are quickly available for use as cash. Therefore, on the statement of cash flows there is no differentiation between amounts held as cash (e.g., currency and checking accounts) and amounts held in cash equivalent investments. </a:t>
            </a:r>
            <a:r>
              <a:rPr lang="en-US" b="0" i="0" u="none" strike="noStrike" kern="1200" baseline="0" dirty="0">
                <a:solidFill>
                  <a:schemeClr val="tx1"/>
                </a:solidFill>
              </a:rPr>
              <a:t>Similarly, sometimes companies might have contractual agreements that require specific amounts to be set aside for designated purposes, like debt repayment or workers’ compensation claims. Those restricted cash amounts also are part of reported cash balances. So, when we refer in this chapter to cash, we are referring to the total of cash, cash equivalents, and restricted cash. </a:t>
            </a:r>
            <a:endParaRPr lang="en-IN" baseline="0" dirty="0"/>
          </a:p>
          <a:p>
            <a:endParaRPr lang="en-IN" baseline="0" dirty="0"/>
          </a:p>
          <a:p>
            <a:r>
              <a:rPr lang="en-IN" baseline="0" dirty="0"/>
              <a:t>Examples of cash equivalents are money market funds, Treasury bills, and commercial paper. To be classified as cash equivalents, these investments must have a maturity date not longer than three months from the date of purchase. Flexibility is permitted in designating cash equivalents. Each company must establish a policy regarding which short-term, highly liquid investments it classifies as cash equivalents. The policy should be consistent with the company’s customary motivation for acquiring various investments and should be disclosed in the notes to the statement.</a:t>
            </a:r>
          </a:p>
          <a:p>
            <a:endParaRPr lang="en-IN" baseline="0" dirty="0"/>
          </a:p>
          <a:p>
            <a:r>
              <a:rPr lang="en-IN" b="0" baseline="0" dirty="0"/>
              <a:t>There is no differentiation between amounts held as cash and amounts held in cash equivalent investments. Each firm’s policy regarding which short-term, highly liquid investments it classifies as cash equivalents should be disclosed in the notes to the financial statements</a:t>
            </a:r>
            <a:r>
              <a:rPr lang="en-IN" sz="1400" b="0" baseline="0" dirty="0"/>
              <a: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a:t>
            </a:fld>
            <a:endParaRPr lang="en-IN" dirty="0"/>
          </a:p>
        </p:txBody>
      </p:sp>
    </p:spTree>
    <p:extLst>
      <p:ext uri="{BB962C8B-B14F-4D97-AF65-F5344CB8AC3E}">
        <p14:creationId xmlns:p14="http://schemas.microsoft.com/office/powerpoint/2010/main" val="11270183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The presentation of cash flows from operating activities illustrated in Part B is referred to as the direct method. By this method, the cash effect of each operating activity (i.e., income statement item) is reported directly on the statement of cash flows. </a:t>
            </a:r>
            <a:r>
              <a:rPr lang="en-US" kern="1200" dirty="0">
                <a:solidFill>
                  <a:schemeClr val="tx1"/>
                </a:solidFill>
              </a:rPr>
              <a:t>For instance, cash received from customers is reported as the cash effect of sales activities, and cash paid to suppliers is reported as the cash effect of cost of goods sold. Income statement items that have </a:t>
            </a:r>
            <a:r>
              <a:rPr lang="en-US" i="1" kern="1200" dirty="0">
                <a:solidFill>
                  <a:schemeClr val="tx1"/>
                </a:solidFill>
              </a:rPr>
              <a:t>no</a:t>
            </a:r>
            <a:r>
              <a:rPr lang="en-US" kern="1200" baseline="0" dirty="0">
                <a:solidFill>
                  <a:schemeClr val="tx1"/>
                </a:solidFill>
              </a:rPr>
              <a:t> </a:t>
            </a:r>
            <a:r>
              <a:rPr lang="en-US" kern="1200" dirty="0">
                <a:solidFill>
                  <a:schemeClr val="tx1"/>
                </a:solidFill>
              </a:rPr>
              <a:t>cash effect, such as depreciation expense, gains, and losses, are simply not reported.</a:t>
            </a:r>
            <a:endParaRPr lang="en-IN" b="0" baseline="0" dirty="0"/>
          </a:p>
          <a:p>
            <a:endParaRPr lang="en-IN" b="0" baseline="0" dirty="0"/>
          </a:p>
          <a:p>
            <a:r>
              <a:rPr lang="en-IN" b="0" baseline="0" dirty="0"/>
              <a:t>As we discussed previously, a permissible alternative is the </a:t>
            </a:r>
            <a:r>
              <a:rPr lang="en-IN" b="0" i="1" baseline="0" dirty="0"/>
              <a:t>indirect method</a:t>
            </a:r>
            <a:r>
              <a:rPr lang="en-IN" b="0" baseline="0" dirty="0"/>
              <a:t>, by which the net cash increase or decrease from operating activities is derived indirectly by starting with reported net income and working backwards to convert that amount to a cash basis. It simply reverses the differences between the accrual-based income statement and cash flows from operating activities.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86</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The presentation of cash flows from operating activities illustrated in Part B is referred to as the direct method. By this method, the cash effect of each operating activity (i.e., income statement item) is reported directly on the statement of cash flows. </a:t>
            </a:r>
            <a:r>
              <a:rPr lang="en-US" kern="1200" dirty="0">
                <a:solidFill>
                  <a:schemeClr val="tx1"/>
                </a:solidFill>
              </a:rPr>
              <a:t>For instance, cash received from customers is reported as the cash effect of sales activities, and cash paid to suppliers is reported as the cash effect of cost of goods sold. Income statement items that have </a:t>
            </a:r>
            <a:r>
              <a:rPr lang="en-US" i="1" kern="1200" dirty="0">
                <a:solidFill>
                  <a:schemeClr val="tx1"/>
                </a:solidFill>
              </a:rPr>
              <a:t>no</a:t>
            </a:r>
            <a:r>
              <a:rPr lang="en-US" kern="1200" baseline="0" dirty="0">
                <a:solidFill>
                  <a:schemeClr val="tx1"/>
                </a:solidFill>
              </a:rPr>
              <a:t> </a:t>
            </a:r>
            <a:r>
              <a:rPr lang="en-US" kern="1200" dirty="0">
                <a:solidFill>
                  <a:schemeClr val="tx1"/>
                </a:solidFill>
              </a:rPr>
              <a:t>cash effect, such as depreciation expense, gains, and losses, are simply not reported.</a:t>
            </a:r>
            <a:endParaRPr lang="en-IN" b="0" baseline="0" dirty="0"/>
          </a:p>
          <a:p>
            <a:endParaRPr lang="en-IN" b="0" baseline="0" dirty="0"/>
          </a:p>
          <a:p>
            <a:r>
              <a:rPr lang="en-IN" b="0" baseline="0" dirty="0"/>
              <a:t>As we discussed previously, a permissible alternative is the </a:t>
            </a:r>
            <a:r>
              <a:rPr lang="en-IN" b="0" i="1" baseline="0" dirty="0"/>
              <a:t>indirect method</a:t>
            </a:r>
            <a:r>
              <a:rPr lang="en-IN" b="0" baseline="0" dirty="0"/>
              <a:t>, by which the net cash increase or decrease from operating activities is derived indirectly by starting with reported net income and working backwards to convert that amount to a cash basis. </a:t>
            </a:r>
            <a:r>
              <a:rPr lang="en-IN" b="0" baseline="0"/>
              <a:t>It simply reverses the differences between the accrual-based income statement and cash flows from operating activities.</a:t>
            </a:r>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87</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Amounts that were subtracted in determining net income but did not reduce cash are </a:t>
            </a:r>
            <a:r>
              <a:rPr lang="en-IN" b="0" i="1" baseline="0" dirty="0"/>
              <a:t>added back </a:t>
            </a:r>
            <a:r>
              <a:rPr lang="en-IN" b="0" baseline="0" dirty="0"/>
              <a:t>to net income to reverse the effect of their having been subtracted. For example, depreciation expense and the loss on sale of equipment are added back to net income. Other things being equal, this restores net income to what it would have been had depreciation and the loss not been subtracted at all.</a:t>
            </a:r>
          </a:p>
          <a:p>
            <a:endParaRPr lang="en-IN" b="0" baseline="0" dirty="0"/>
          </a:p>
          <a:p>
            <a:r>
              <a:rPr lang="en-IN" b="0" baseline="0" dirty="0"/>
              <a:t>Similarly, amounts that were added in determining net income but did not increase cash are subtracted from net income to reverse the effect of their having been added. For example, UBC’s gain on sale of land is deducted from net income. Here’s why. UBC sold for $18 million land that originally cost $10 million. Recording the sale produced a gain of $8 million, which UBC appropriately included in its income statement. But did this gain increase UBC’s cash? No. Certainly selling the land increased cash—by $18 million. We therefore include the $18 million as a cash inflow in the statement of cash flows. However, the sale of land is an investing activity. The gain itself, though, is simply the difference between cash received in the sale of land (reported as an investing activity) and the original cost of the land. If UBC also reported the $8 million gain as a cash flow from operating activities, in addition to reporting $18 million as a cash flow from investing activities, UBC would report the $8 million twice. So, because UBC added the gain in determining its net income but the gain had no effect on cash, the gain must now be subtracted from net income to reverse the effect of its having been added.</a:t>
            </a:r>
          </a:p>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88</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For components of net income that increase or decrease cash, but by an amount different from that reported in the income statement, net income is adjusted for changes in the balances of related balance sheet accounts to </a:t>
            </a:r>
            <a:r>
              <a:rPr lang="en-IN" b="0" i="1" baseline="0" dirty="0"/>
              <a:t>convert the effects of those items to a cash basis</a:t>
            </a:r>
            <a:r>
              <a:rPr lang="en-IN" b="0" baseline="0" dirty="0"/>
              <a:t>.</a:t>
            </a:r>
          </a:p>
          <a:p>
            <a:endParaRPr lang="en-IN" b="0" baseline="0" dirty="0"/>
          </a:p>
          <a:p>
            <a:r>
              <a:rPr lang="en-IN" b="0" baseline="0" dirty="0"/>
              <a:t>For example, sales of $100 million are included in the income statement as a component of net income, and yet, since accounts receivable increased by $2 million, only $98 million cash was collected from customers during the reporting period. Sales are converted to a cash basis by subtracting the $2 million increase in accounts receivable.</a:t>
            </a:r>
          </a:p>
          <a:p>
            <a:endParaRPr lang="en-IN" b="0" baseline="0" dirty="0"/>
          </a:p>
          <a:p>
            <a:r>
              <a:rPr lang="en-US" kern="1200" dirty="0">
                <a:solidFill>
                  <a:schemeClr val="tx1"/>
                </a:solidFill>
              </a:rPr>
              <a:t>The income statement reports salaries expense as $13 million. Just because employees earned $13 million during the reporting period, though, doesn’t necessarily mean UBC paid those employees $13 million in cash during the same period. In fact, we see in the comparative balance sheets that salaries payable increased from $1 million to $3 million; UBC owes its employees $2 million more than before the year started. The company must not have paid the entire $13 million expense. By analyzing salaries expense in relation to the change in salaries payable, we can determine the amount of cash paid to employees:</a:t>
            </a:r>
          </a:p>
          <a:p>
            <a:pPr marL="0" indent="0">
              <a:buNone/>
            </a:pPr>
            <a:endParaRPr lang="en-US" kern="1200" dirty="0">
              <a:solidFill>
                <a:schemeClr val="tx1"/>
              </a:solidFill>
            </a:endParaRPr>
          </a:p>
          <a:p>
            <a:pPr marL="0" indent="0">
              <a:buNone/>
            </a:pPr>
            <a:r>
              <a:rPr lang="en-US" kern="1200" dirty="0">
                <a:solidFill>
                  <a:schemeClr val="tx1"/>
                </a:solidFill>
              </a:rPr>
              <a:t>This analysis indicates that UBC paid only $11 million cash to its employees; the remaining $2 million of salaries expense is reflected as an increase in salaries payable. From a cash perspective, then, by subtracting $13 million for salaries in the income statement, UBC has subtracted $2 million more than the reduction in cash. Adding back the $2 million leaves UBC in the same position as if it had deducted only the $11 million cash paid to employees. Following a similar analysis of the cash effects of the remaining components of net income, those items are likewise converted to a cash basis by adjusting net income for increases and decreases in related accounts. </a:t>
            </a:r>
          </a:p>
          <a:p>
            <a:endParaRPr lang="en-US" kern="1200" dirty="0">
              <a:solidFill>
                <a:schemeClr val="tx1"/>
              </a:solidFill>
            </a:endParaRPr>
          </a:p>
          <a:p>
            <a:r>
              <a:rPr lang="en-US" kern="1200" dirty="0">
                <a:solidFill>
                  <a:schemeClr val="tx1"/>
                </a:solidFill>
              </a:rPr>
              <a:t>For components of net income that increase or decrease cash by an amount exactly the same as that reported in the income statement, no adjustment of net income is required. For example, investment revenue of $3 million is included in UBC’s $12 million net income amount. Because $3 million also is the amount of cash received from that activity, this element of net income already represents its cash effect and needs no adjustment. </a:t>
            </a:r>
          </a:p>
          <a:p>
            <a:endParaRPr lang="en-IN" b="0" baseline="0" dirty="0"/>
          </a:p>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89</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90</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Illustration 21–11</a:t>
            </a:r>
          </a:p>
          <a:p>
            <a:endParaRPr lang="en-IN" b="0" baseline="0" dirty="0"/>
          </a:p>
          <a:p>
            <a:r>
              <a:rPr lang="en-IN" b="0" baseline="0" dirty="0"/>
              <a:t>The indirect method is compared with the direct method in the illustration, using the data of UBC. To better illustrate the relationship between the two methods, the adjustments to net income using the indirect method are presented parallel to the related cash inflows and cash outflows of the direct method. The income statement is included in the graphic to demonstrate that the indirect method also serves to reconcile differences between the elements of that statement and the cash flows reported by the direct method.</a:t>
            </a:r>
          </a:p>
          <a:p>
            <a:endParaRPr lang="en-IN" b="0" baseline="0" dirty="0"/>
          </a:p>
          <a:p>
            <a:r>
              <a:rPr lang="en-IN" b="0" baseline="0" dirty="0"/>
              <a:t>As a practical consideration, you might notice that the adjustments to net income using the indirect method follow a convenient pattern. </a:t>
            </a:r>
            <a:r>
              <a:rPr lang="en-IN" b="0" i="1" baseline="0" dirty="0"/>
              <a:t>Increases</a:t>
            </a:r>
            <a:r>
              <a:rPr lang="en-IN" b="0" baseline="0" dirty="0"/>
              <a:t> in related assets are deducted from net income (i.e., the increase in accounts receivable) when converting to cash from operating activities. Conversely, </a:t>
            </a:r>
            <a:r>
              <a:rPr lang="en-IN" b="0" i="1" baseline="0" dirty="0"/>
              <a:t>decreases</a:t>
            </a:r>
            <a:r>
              <a:rPr lang="en-IN" b="0" baseline="0" dirty="0"/>
              <a:t> in assets are added (inventory and prepaid insurance in this case). Changes in related liabilities are handled in just the opposite way. Increases in related liabilities are </a:t>
            </a:r>
            <a:r>
              <a:rPr lang="en-IN" b="0" i="1" baseline="0" dirty="0"/>
              <a:t>added</a:t>
            </a:r>
            <a:r>
              <a:rPr lang="en-IN" b="0" baseline="0" dirty="0"/>
              <a:t> to net income (i.e., the increases in accounts payable and salaries payable) while decreases in liabilities are subtracted (i.e., decrease in income tax payable). </a:t>
            </a:r>
          </a:p>
          <a:p>
            <a:endParaRPr lang="en-IN" b="0" baseline="0" dirty="0"/>
          </a:p>
          <a:p>
            <a:r>
              <a:rPr lang="en-IN" b="0" baseline="0" dirty="0"/>
              <a:t>Of course, these are adjustments to net income that effectively convert components of income from reported accrual amounts to a cash basis.</a:t>
            </a:r>
          </a:p>
          <a:p>
            <a:endParaRPr lang="en-IN" sz="1400" b="0" baseline="0" dirty="0"/>
          </a:p>
          <a:p>
            <a:endParaRPr lang="en-IN" sz="1400" b="0" baseline="0" dirty="0"/>
          </a:p>
          <a:p>
            <a:endParaRPr lang="en-IN" sz="1400" b="0" baseline="0" dirty="0"/>
          </a:p>
          <a:p>
            <a:endParaRPr lang="en-IN"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91</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Illustration 21–12</a:t>
            </a:r>
          </a:p>
          <a:p>
            <a:endParaRPr lang="en-IN" b="0" baseline="0" dirty="0"/>
          </a:p>
          <a:p>
            <a:r>
              <a:rPr lang="en-IN" b="0" baseline="0" dirty="0"/>
              <a:t>The other adjustments to net income (gain, depreciation, loss) as pointed out earlier are to remove the three income statement components that have no effect at all on cash. This pattern is summarized in the illustration.</a:t>
            </a:r>
          </a:p>
          <a:p>
            <a:endParaRPr lang="en-IN" sz="1400" b="0" baseline="0" dirty="0"/>
          </a:p>
          <a:p>
            <a:endParaRPr lang="en-IN" sz="1400" b="0" baseline="0" dirty="0"/>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92</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baseline="0" dirty="0"/>
              <a:t>Illustration 21–12</a:t>
            </a:r>
          </a:p>
          <a:p>
            <a:endParaRPr lang="en-IN" b="0" baseline="0" dirty="0"/>
          </a:p>
          <a:p>
            <a:r>
              <a:rPr lang="en-IN" b="0" baseline="0" dirty="0"/>
              <a:t>The other adjustments to net income (gain, depreciation, loss) as pointed out earlier are to remove the three income statement components that have no effect at all on cash. This pattern is summarized in the illustration.</a:t>
            </a:r>
          </a:p>
          <a:p>
            <a:endParaRPr lang="en-IN" sz="1400" b="0" baseline="0" dirty="0"/>
          </a:p>
          <a:p>
            <a:endParaRPr lang="en-IN" sz="1400" b="0" baseline="0" dirty="0"/>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93</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400" b="0" i="0" u="none" strike="noStrike" kern="1200" baseline="0" dirty="0">
                <a:solidFill>
                  <a:schemeClr val="tx1"/>
                </a:solidFill>
                <a:latin typeface="+mn-lt"/>
                <a:ea typeface="+mn-ea"/>
                <a:cs typeface="+mn-cs"/>
              </a:rPr>
              <a:t>Although either the direct method or the indirect method is permitted, the FASB strongly encourages companies to report cash flows from operating activities by the direct method. The obvious appeal of this approach is that it reports specific operating cash receipts and operating cash payments, which is consistent with the primary objective of the statement of cash flows. Investors and creditors gain additional insight into the specific sources of cash receipts and payments from operating activities revealed by this reporting method. Also, statement users can more readily interpret and understand the information presented because the direct method avoids the confusion caused by reporting noncash items and other reconciling adjustments under the caption </a:t>
            </a:r>
            <a:r>
              <a:rPr lang="en-US" sz="1400" b="0" i="1" u="none" strike="noStrike" kern="1200" baseline="0" dirty="0">
                <a:solidFill>
                  <a:schemeClr val="tx1"/>
                </a:solidFill>
                <a:latin typeface="+mn-lt"/>
                <a:ea typeface="+mn-ea"/>
                <a:cs typeface="+mn-cs"/>
              </a:rPr>
              <a:t>cash flows from operating activities. </a:t>
            </a:r>
            <a:r>
              <a:rPr lang="en-US" sz="1400" b="0" i="0" u="none" strike="noStrike" kern="1200" baseline="0" dirty="0">
                <a:solidFill>
                  <a:schemeClr val="tx1"/>
                </a:solidFill>
                <a:latin typeface="+mn-lt"/>
                <a:ea typeface="+mn-ea"/>
                <a:cs typeface="+mn-cs"/>
              </a:rPr>
              <a:t>Nonetheless, the vast majority of companies choose to use the indirect method. Reasons for this choice range from longstanding tradition to the desire to withhold as much information as possible from competitors.</a:t>
            </a:r>
            <a:endParaRPr lang="en-IN" sz="1600" b="0" baseline="0" dirty="0"/>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94</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95</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a:t>
            </a:fld>
            <a:endParaRPr lang="en-IN" dirty="0"/>
          </a:p>
        </p:txBody>
      </p:sp>
    </p:spTree>
    <p:extLst>
      <p:ext uri="{BB962C8B-B14F-4D97-AF65-F5344CB8AC3E}">
        <p14:creationId xmlns:p14="http://schemas.microsoft.com/office/powerpoint/2010/main" val="11270183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400" b="0" baseline="0" dirty="0"/>
              <a:t>As we discussed earlier, whether cash flows from operating activities are reported by the direct method or by the indirect method, the financial statements must report a reconciliation of net income to net cash flows from operating activities. When the direct method is used, the reconciliation is presented in a separate schedule and is identical to the presentation of net cash flows from operating activities by the indirect method. In other words, the previous illustration also serves as the reconciliation schedule to accompany a statement of cash flows using the direct method. Obviously, a separate reconciliation schedule is not required when using the indirect method because the cash flows from operating activities section of the statement of cash flows is a reconciliation of net income to net cash flows from operating activities.</a:t>
            </a:r>
          </a:p>
          <a:p>
            <a:endParaRPr lang="en-IN" sz="1400" b="0" baseline="0" dirty="0"/>
          </a:p>
          <a:p>
            <a:r>
              <a:rPr lang="en-IN" sz="1400" b="0" baseline="0" dirty="0"/>
              <a:t>Remember that the direct and indirect methods are alternative approaches to deriving net cash flows from </a:t>
            </a:r>
            <a:r>
              <a:rPr lang="en-IN" sz="1400" b="0" i="1" baseline="0" dirty="0"/>
              <a:t>operating</a:t>
            </a:r>
            <a:r>
              <a:rPr lang="en-IN" sz="1400" b="0" baseline="0" dirty="0"/>
              <a:t> activities only. The choice of which method is used for that purpose does not affect the way cash flows from</a:t>
            </a:r>
            <a:r>
              <a:rPr lang="en-IN" sz="1400" b="0" i="1" baseline="0" dirty="0"/>
              <a:t> investing </a:t>
            </a:r>
            <a:r>
              <a:rPr lang="en-IN" sz="1400" b="0" baseline="0" dirty="0"/>
              <a:t>and </a:t>
            </a:r>
            <a:r>
              <a:rPr lang="en-IN" sz="1400" b="0" i="1" baseline="0" dirty="0"/>
              <a:t>financing</a:t>
            </a:r>
            <a:r>
              <a:rPr lang="en-IN" sz="1400" b="0" baseline="0" dirty="0"/>
              <a:t> activities are identified and reported.</a:t>
            </a:r>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96</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97</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400" b="0" baseline="0" dirty="0"/>
              <a:t>Illustration 21–13</a:t>
            </a:r>
          </a:p>
          <a:p>
            <a:endParaRPr lang="en-IN" sz="1400" b="0" baseline="0" dirty="0"/>
          </a:p>
          <a:p>
            <a:r>
              <a:rPr lang="en-IN" sz="1400" b="0" baseline="0" dirty="0"/>
              <a:t>The statements of cash flows from the annual report of Toys “R” Us, Inc., which uses the indirect method, are shown in the illustration.</a:t>
            </a:r>
          </a:p>
          <a:p>
            <a:endParaRPr lang="en-IN" sz="1600" b="0" baseline="0" dirty="0"/>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98</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400" b="0" baseline="0" dirty="0"/>
              <a:t>Illustration 21–13</a:t>
            </a:r>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99</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a:solidFill>
                  <a:schemeClr val="tx1"/>
                </a:solidFill>
                <a:latin typeface="+mn-lt"/>
                <a:ea typeface="+mn-ea"/>
                <a:cs typeface="+mn-cs"/>
              </a:rPr>
              <a:t>Illustration 21–13</a:t>
            </a:r>
          </a:p>
          <a:p>
            <a:endParaRPr lang="en-US" sz="1400" kern="1200" dirty="0">
              <a:solidFill>
                <a:schemeClr val="tx1"/>
              </a:solidFill>
              <a:latin typeface="+mn-lt"/>
              <a:ea typeface="+mn-ea"/>
              <a:cs typeface="+mn-cs"/>
            </a:endParaRPr>
          </a:p>
          <a:p>
            <a:r>
              <a:rPr lang="en-US" sz="1400" kern="1200" dirty="0">
                <a:solidFill>
                  <a:schemeClr val="tx1"/>
                </a:solidFill>
                <a:latin typeface="+mn-lt"/>
                <a:ea typeface="+mn-ea"/>
                <a:cs typeface="+mn-cs"/>
              </a:rPr>
              <a:t>For most companies, expenditures for interest and for taxes are significant. Cash payments for interest and for taxes usually are specifically indicated when the direct method is employed as is the case for CVS Health Corp.,</a:t>
            </a:r>
            <a:r>
              <a:rPr lang="en-US" sz="1400" kern="1200" baseline="0" dirty="0">
                <a:solidFill>
                  <a:schemeClr val="tx1"/>
                </a:solidFill>
                <a:latin typeface="+mn-lt"/>
                <a:ea typeface="+mn-ea"/>
                <a:cs typeface="+mn-cs"/>
              </a:rPr>
              <a:t> </a:t>
            </a:r>
            <a:r>
              <a:rPr lang="en-US" sz="1400" kern="1200" dirty="0">
                <a:solidFill>
                  <a:schemeClr val="tx1"/>
                </a:solidFill>
                <a:latin typeface="+mn-lt"/>
                <a:ea typeface="+mn-ea"/>
                <a:cs typeface="+mn-cs"/>
              </a:rPr>
              <a:t>reported in</a:t>
            </a:r>
            <a:r>
              <a:rPr lang="en-US" sz="1400" kern="1200" baseline="0" dirty="0">
                <a:solidFill>
                  <a:schemeClr val="tx1"/>
                </a:solidFill>
                <a:latin typeface="+mn-lt"/>
                <a:ea typeface="+mn-ea"/>
                <a:cs typeface="+mn-cs"/>
              </a:rPr>
              <a:t> an earlier </a:t>
            </a:r>
            <a:r>
              <a:rPr lang="en-US" sz="1400" kern="1200" dirty="0">
                <a:solidFill>
                  <a:schemeClr val="tx1"/>
                </a:solidFill>
                <a:latin typeface="+mn-lt"/>
                <a:ea typeface="+mn-ea"/>
                <a:cs typeface="+mn-cs"/>
              </a:rPr>
              <a:t>illustration. When the indirect method is used, those amounts aren’t readily apparent and must be </a:t>
            </a:r>
            <a:r>
              <a:rPr lang="en-US" sz="1400" i="1" kern="1200" dirty="0">
                <a:solidFill>
                  <a:schemeClr val="tx1"/>
                </a:solidFill>
                <a:latin typeface="+mn-lt"/>
                <a:ea typeface="+mn-ea"/>
                <a:cs typeface="+mn-cs"/>
              </a:rPr>
              <a:t>separately reported </a:t>
            </a:r>
            <a:r>
              <a:rPr lang="en-US" sz="1400" kern="1200" dirty="0">
                <a:solidFill>
                  <a:schemeClr val="tx1"/>
                </a:solidFill>
                <a:latin typeface="+mn-lt"/>
                <a:ea typeface="+mn-ea"/>
                <a:cs typeface="+mn-cs"/>
              </a:rPr>
              <a:t>either on the face of the statement or in an accompanying disclosure note as Toys “R” Us does.</a:t>
            </a:r>
          </a:p>
          <a:p>
            <a:endParaRPr lang="en-IN" sz="1600" b="0" baseline="0" dirty="0"/>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100</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101</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102</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400" b="0" baseline="0" dirty="0"/>
              <a:t>Illustration 21A–1</a:t>
            </a:r>
          </a:p>
          <a:p>
            <a:endParaRPr lang="en-IN" sz="1400" b="0" baseline="0" dirty="0"/>
          </a:p>
          <a:p>
            <a:r>
              <a:rPr lang="en-IN" sz="1400" b="0" baseline="0" dirty="0"/>
              <a:t>A spreadsheet is equally useful in preparing a statement of cash flows whether we use the direct or the indirect method of determining cash flows from operating activities. The format of the spreadsheet differs only with respect to operating activities. The analysis of transactions for the purpose of identifying cash flows to be reported is the same. The illustration provides a spreadsheet analysis of the data for UBC.</a:t>
            </a:r>
          </a:p>
          <a:p>
            <a:endParaRPr lang="en-IN" sz="1400" b="0" baseline="0" dirty="0"/>
          </a:p>
          <a:p>
            <a:r>
              <a:rPr lang="en-IN" sz="1400" b="0" baseline="0" dirty="0"/>
              <a:t>Two differences should be noted between the spreadsheet and the spreadsheet we used earlier for the direct method. First, in the statement of cash flows section of the spreadsheet, under the heading of “cash flows from operating activities,” specific cash inflows and cash outflows are replaced by net income and the required adjustments for noncash effects. Second, we do not include an income statement section. This section is unnecessary because, using the indirect method, we are not interested in identifying specific operating activities that cause increases and decreases in cash. Instead, we need from the income statement only the amount of net income, which is converted to a cash basis by adjusting for any noncash amounts included in net income. </a:t>
            </a:r>
          </a:p>
          <a:p>
            <a:endParaRPr lang="en-IN" sz="1400" b="0" baseline="0" dirty="0"/>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103</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a:solidFill>
                  <a:schemeClr val="tx1"/>
                </a:solidFill>
                <a:latin typeface="+mn-lt"/>
                <a:ea typeface="+mn-ea"/>
                <a:cs typeface="+mn-cs"/>
              </a:rPr>
              <a:t>We have emphasized the analysis of financial statements from a decision maker’s perspective throughout this text. Often that analysis included the development and comparison of financial ratios. Ratios based on income statement and balance sheet amounts enjoy a long tradition of acceptance from which several standard ratios, including those described in earlier chapters, have evolved. To gain another viewpoint, some analysts supplement their investigation with cash flow ratios. Some cash flow ratios are derived by simply substituting cash flow from operations (CFFO) from the statement of cash flows in place of net income in many ratios, not to replace those ratios but to complement them. </a:t>
            </a:r>
          </a:p>
          <a:p>
            <a:endParaRPr lang="en-US" sz="1400" b="0" kern="1200" baseline="0" dirty="0">
              <a:solidFill>
                <a:schemeClr val="tx1"/>
              </a:solidFill>
              <a:latin typeface="+mn-lt"/>
              <a:ea typeface="+mn-ea"/>
              <a:cs typeface="+mn-cs"/>
            </a:endParaRPr>
          </a:p>
          <a:p>
            <a:r>
              <a:rPr lang="en-IN" sz="1400" b="0" baseline="0" dirty="0"/>
              <a:t>For example, the times interest earned ratio can be modified to reflect the number of times the cash outflow for interest is provided by cash inflow from operations and any of the profitability ratios can be modified to determine the cash generated from assets, shareholders’ equity, sales, etc.</a:t>
            </a:r>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104</a:t>
            </a:fld>
            <a:endParaRPr lang="en-IN" dirty="0"/>
          </a:p>
        </p:txBody>
      </p:sp>
    </p:spTree>
    <p:extLst>
      <p:ext uri="{BB962C8B-B14F-4D97-AF65-F5344CB8AC3E}">
        <p14:creationId xmlns:p14="http://schemas.microsoft.com/office/powerpoint/2010/main" val="425158298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Illustration 21–14</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The illustration summarizes the calculation and usefulness of several representative cash flow ratios classified as performance ratios.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400" b="0" baseline="0" dirty="0"/>
              <a:t>Cash flow ratios have received limited acceptance to date, due in large part to the long tradition of accrual-based ratios coupled with the relatively brief time that all companies have published statements of cash flows. A lack of consensus on cash flow ratios by which to make comparisons also has slowed their acceptance. In fact, companies are prohibited from reporting cash flow per share in the statement of cash flows. Nevertheless, cash flow ratios offer insight in the evaluation of a company’s profitability and financial strength.</a:t>
            </a:r>
          </a:p>
          <a:p>
            <a:endParaRPr lang="en-IN" sz="14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105</a:t>
            </a:fld>
            <a:endParaRPr lang="en-IN" dirty="0"/>
          </a:p>
        </p:txBody>
      </p:sp>
    </p:spTree>
    <p:extLst>
      <p:ext uri="{BB962C8B-B14F-4D97-AF65-F5344CB8AC3E}">
        <p14:creationId xmlns:p14="http://schemas.microsoft.com/office/powerpoint/2010/main" val="42515829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21-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2222562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6" name="Text Placeholder 3"/>
          <p:cNvSpPr txBox="1">
            <a:spLocks/>
          </p:cNvSpPr>
          <p:nvPr userDrawn="1"/>
        </p:nvSpPr>
        <p:spPr>
          <a:xfrm>
            <a:off x="457200" y="6311464"/>
            <a:ext cx="8305800" cy="6096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
        <p:nvSpPr>
          <p:cNvPr id="7" name="Slide Number Placeholder 5"/>
          <p:cNvSpPr txBox="1">
            <a:spLocks/>
          </p:cNvSpPr>
          <p:nvPr userDrawn="1"/>
        </p:nvSpPr>
        <p:spPr>
          <a:xfrm>
            <a:off x="8229600" y="6069714"/>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21-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593158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21-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dirty="0"/>
          </a:p>
        </p:txBody>
      </p:sp>
      <p:sp>
        <p:nvSpPr>
          <p:cNvPr id="11" name="Picture Placeholder 10"/>
          <p:cNvSpPr>
            <a:spLocks noGrp="1"/>
          </p:cNvSpPr>
          <p:nvPr>
            <p:ph type="pic" sz="quarter" idx="15"/>
          </p:nvPr>
        </p:nvSpPr>
        <p:spPr>
          <a:xfrm>
            <a:off x="5562600" y="3124200"/>
            <a:ext cx="2514600" cy="1295400"/>
          </a:xfrm>
        </p:spPr>
        <p:txBody>
          <a:bodyPr/>
          <a:lstStyle/>
          <a:p>
            <a:endParaRPr lang="en-US" dirty="0"/>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4"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164200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5352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4" name="Text Placeholder 3"/>
          <p:cNvSpPr txBox="1">
            <a:spLocks/>
          </p:cNvSpPr>
          <p:nvPr userDrawn="1"/>
        </p:nvSpPr>
        <p:spPr>
          <a:xfrm>
            <a:off x="1192802" y="6248400"/>
            <a:ext cx="6835582" cy="6096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 All rights reserved. Authorized only for instructor use in the classroom. No reproduction or further distribution permitted without the prior written consent of McGraw-Hill Education.</a:t>
            </a:r>
          </a:p>
        </p:txBody>
      </p:sp>
      <p:sp>
        <p:nvSpPr>
          <p:cNvPr id="6"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21-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60733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Tree>
    <p:extLst>
      <p:ext uri="{BB962C8B-B14F-4D97-AF65-F5344CB8AC3E}">
        <p14:creationId xmlns:p14="http://schemas.microsoft.com/office/powerpoint/2010/main" val="226890460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20177959"/>
      </p:ext>
    </p:extLst>
  </p:cSld>
  <p:clrMap bg1="lt1" tx1="dk1" bg2="lt2" tx2="dk2" accent1="accent1" accent2="accent2" accent3="accent3" accent4="accent4" accent5="accent5" accent6="accent6" hlink="hlink" folHlink="folHlink"/>
  <p:sldLayoutIdLst>
    <p:sldLayoutId id="2147483682" r:id="rId1"/>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9250" indent="-349250" algn="l" defTabSz="914400" rtl="0" eaLnBrk="1" latinLnBrk="0" hangingPunct="1">
        <a:spcBef>
          <a:spcPts val="6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lgn="l" defTabSz="914400" rtl="0" eaLnBrk="1" latinLnBrk="0" hangingPunct="1">
        <a:spcBef>
          <a:spcPts val="600"/>
        </a:spcBef>
        <a:buClr>
          <a:schemeClr val="tx1"/>
        </a:buClr>
        <a:buFont typeface="Verdana" panose="020B060403050404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lgn="l" defTabSz="914400" rtl="0" eaLnBrk="1" latinLnBrk="0" hangingPunct="1">
        <a:spcBef>
          <a:spcPts val="600"/>
        </a:spcBef>
        <a:buClr>
          <a:schemeClr val="tx1"/>
        </a:buClr>
        <a:buFont typeface="Wingdings" panose="05000000000000000000" pitchFamily="2" charset="2"/>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lgn="l" defTabSz="914400" rtl="0" eaLnBrk="1" latinLnBrk="0" hangingPunct="1">
        <a:spcBef>
          <a:spcPts val="600"/>
        </a:spcBef>
        <a:buClr>
          <a:schemeClr val="tx1"/>
        </a:buClr>
        <a:buFont typeface="Courier New" panose="02070309020205020404" pitchFamily="49" charset="0"/>
        <a:buChar char="o"/>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14550" indent="-285750" algn="l" defTabSz="914400" rtl="0" eaLnBrk="1" latinLnBrk="0" hangingPunct="1">
        <a:spcBef>
          <a:spcPts val="600"/>
        </a:spcBef>
        <a:buClr>
          <a:schemeClr val="tx1"/>
        </a:buClr>
        <a:buFont typeface="Wingdings" panose="05000000000000000000" pitchFamily="2" charset="2"/>
        <a:buChar char="Ø"/>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42.wmf"/><Relationship Id="rId4" Type="http://schemas.openxmlformats.org/officeDocument/2006/relationships/oleObject" Target="../embeddings/oleObject2.bin"/></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43.wmf"/><Relationship Id="rId4" Type="http://schemas.openxmlformats.org/officeDocument/2006/relationships/oleObject" Target="../embeddings/oleObject3.bin"/></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44.wmf"/><Relationship Id="rId4" Type="http://schemas.openxmlformats.org/officeDocument/2006/relationships/oleObject" Target="../embeddings/oleObject4.bin"/></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45.wmf"/><Relationship Id="rId4" Type="http://schemas.openxmlformats.org/officeDocument/2006/relationships/oleObject" Target="../embeddings/oleObject5.bin"/></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1.xml"/><Relationship Id="rId1" Type="http://schemas.openxmlformats.org/officeDocument/2006/relationships/vmlDrawing" Target="../drawings/vmlDrawing6.vml"/><Relationship Id="rId5" Type="http://schemas.openxmlformats.org/officeDocument/2006/relationships/image" Target="../media/image46.wmf"/><Relationship Id="rId4" Type="http://schemas.openxmlformats.org/officeDocument/2006/relationships/oleObject" Target="../embeddings/oleObject6.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1.xml"/><Relationship Id="rId1" Type="http://schemas.openxmlformats.org/officeDocument/2006/relationships/vmlDrawing" Target="../drawings/vmlDrawing7.vml"/><Relationship Id="rId5" Type="http://schemas.openxmlformats.org/officeDocument/2006/relationships/image" Target="../media/image47.wmf"/><Relationship Id="rId4" Type="http://schemas.openxmlformats.org/officeDocument/2006/relationships/oleObject" Target="../embeddings/oleObject7.bin"/></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1.xml"/><Relationship Id="rId1" Type="http://schemas.openxmlformats.org/officeDocument/2006/relationships/vmlDrawing" Target="../drawings/vmlDrawing8.vml"/><Relationship Id="rId5" Type="http://schemas.openxmlformats.org/officeDocument/2006/relationships/image" Target="../media/image48.wmf"/><Relationship Id="rId4" Type="http://schemas.openxmlformats.org/officeDocument/2006/relationships/oleObject" Target="../embeddings/oleObject8.bin"/></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1.xml"/><Relationship Id="rId1" Type="http://schemas.openxmlformats.org/officeDocument/2006/relationships/vmlDrawing" Target="../drawings/vmlDrawing9.vml"/><Relationship Id="rId5" Type="http://schemas.openxmlformats.org/officeDocument/2006/relationships/image" Target="../media/image49.wmf"/><Relationship Id="rId4" Type="http://schemas.openxmlformats.org/officeDocument/2006/relationships/oleObject" Target="../embeddings/oleObject9.bin"/></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1.xml"/><Relationship Id="rId1" Type="http://schemas.openxmlformats.org/officeDocument/2006/relationships/vmlDrawing" Target="../drawings/vmlDrawing10.vml"/><Relationship Id="rId5" Type="http://schemas.openxmlformats.org/officeDocument/2006/relationships/image" Target="../media/image50.wmf"/><Relationship Id="rId4" Type="http://schemas.openxmlformats.org/officeDocument/2006/relationships/oleObject" Target="../embeddings/oleObject10.bin"/></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1.xml"/><Relationship Id="rId1" Type="http://schemas.openxmlformats.org/officeDocument/2006/relationships/vmlDrawing" Target="../drawings/vmlDrawing11.vml"/><Relationship Id="rId5" Type="http://schemas.openxmlformats.org/officeDocument/2006/relationships/image" Target="../media/image51.wmf"/><Relationship Id="rId4" Type="http://schemas.openxmlformats.org/officeDocument/2006/relationships/oleObject" Target="../embeddings/oleObject11.bin"/></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1.xml"/><Relationship Id="rId1" Type="http://schemas.openxmlformats.org/officeDocument/2006/relationships/vmlDrawing" Target="../drawings/vmlDrawing12.vml"/><Relationship Id="rId5" Type="http://schemas.openxmlformats.org/officeDocument/2006/relationships/image" Target="../media/image52.wmf"/><Relationship Id="rId4" Type="http://schemas.openxmlformats.org/officeDocument/2006/relationships/oleObject" Target="../embeddings/oleObject12.bin"/></Relationships>
</file>

<file path=ppt/slides/_rels/slide11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11.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14.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7.xml"/><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2.xml"/><Relationship Id="rId1" Type="http://schemas.openxmlformats.org/officeDocument/2006/relationships/slideLayout" Target="../slideLayouts/slideLayout3.xml"/><Relationship Id="rId4" Type="http://schemas.openxmlformats.org/officeDocument/2006/relationships/image" Target="../media/image62.png"/></Relationships>
</file>

<file path=ppt/slides/_rels/slide129.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12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124.xml"/><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notesSlide" Target="../notesSlides/notesSlide125.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126.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notesSlide" Target="../notesSlides/notesSlide127.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6.wmf"/><Relationship Id="rId4" Type="http://schemas.openxmlformats.org/officeDocument/2006/relationships/oleObject" Target="../embeddings/oleObject1.bin"/></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7.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6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888232"/>
            <a:ext cx="7848600" cy="990600"/>
          </a:xfrm>
        </p:spPr>
        <p:txBody>
          <a:bodyPr>
            <a:normAutofit/>
          </a:bodyPr>
          <a:lstStyle/>
          <a:p>
            <a:r>
              <a:rPr lang="en-US" sz="4400" dirty="0"/>
              <a:t>Chapter 21</a:t>
            </a:r>
          </a:p>
        </p:txBody>
      </p:sp>
      <p:sp>
        <p:nvSpPr>
          <p:cNvPr id="20" name="Subtitle 19"/>
          <p:cNvSpPr>
            <a:spLocks noGrp="1"/>
          </p:cNvSpPr>
          <p:nvPr>
            <p:ph type="subTitle" idx="1"/>
          </p:nvPr>
        </p:nvSpPr>
        <p:spPr>
          <a:xfrm>
            <a:off x="838200" y="2955032"/>
            <a:ext cx="7848600" cy="1482080"/>
          </a:xfrm>
        </p:spPr>
        <p:txBody>
          <a:bodyPr/>
          <a:lstStyle/>
          <a:p>
            <a:r>
              <a:rPr lang="en-IN" sz="4000" dirty="0"/>
              <a:t>The Statement of Cash Flows Revisited</a:t>
            </a:r>
          </a:p>
        </p:txBody>
      </p:sp>
      <p:sp>
        <p:nvSpPr>
          <p:cNvPr id="6" name="Text Placeholder 8"/>
          <p:cNvSpPr>
            <a:spLocks noGrp="1"/>
          </p:cNvSpPr>
          <p:nvPr>
            <p:ph type="body" sz="quarter" idx="11"/>
          </p:nvPr>
        </p:nvSpPr>
        <p:spPr>
          <a:xfrm>
            <a:off x="1108364" y="6248400"/>
            <a:ext cx="6927273"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3708615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21-2</a:t>
            </a:r>
          </a:p>
        </p:txBody>
      </p:sp>
      <p:sp>
        <p:nvSpPr>
          <p:cNvPr id="3" name="Title 2"/>
          <p:cNvSpPr>
            <a:spLocks noGrp="1"/>
          </p:cNvSpPr>
          <p:nvPr>
            <p:ph type="title"/>
          </p:nvPr>
        </p:nvSpPr>
        <p:spPr/>
        <p:txBody>
          <a:bodyPr>
            <a:noAutofit/>
          </a:bodyPr>
          <a:lstStyle/>
          <a:p>
            <a:r>
              <a:rPr lang="en-IN" dirty="0"/>
              <a:t>Cash Equivalents</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241338111"/>
              </p:ext>
            </p:extLst>
          </p:nvPr>
        </p:nvGraphicFramePr>
        <p:xfrm>
          <a:off x="1255983" y="1743831"/>
          <a:ext cx="6800196" cy="670560"/>
        </p:xfrm>
        <a:graphic>
          <a:graphicData uri="http://schemas.openxmlformats.org/drawingml/2006/table">
            <a:tbl>
              <a:tblPr firstRow="1" bandRow="1">
                <a:tableStyleId>{5940675A-B579-460E-94D1-54222C63F5DA}</a:tableStyleId>
              </a:tblPr>
              <a:tblGrid>
                <a:gridCol w="3400098">
                  <a:extLst>
                    <a:ext uri="{9D8B030D-6E8A-4147-A177-3AD203B41FA5}">
                      <a16:colId xmlns:a16="http://schemas.microsoft.com/office/drawing/2014/main" val="20000"/>
                    </a:ext>
                  </a:extLst>
                </a:gridCol>
                <a:gridCol w="3400098">
                  <a:extLst>
                    <a:ext uri="{9D8B030D-6E8A-4147-A177-3AD203B41FA5}">
                      <a16:colId xmlns:a16="http://schemas.microsoft.com/office/drawing/2014/main" val="20001"/>
                    </a:ext>
                  </a:extLst>
                </a:gridCol>
              </a:tblGrid>
              <a:tr h="242614">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Treasury bill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100,000</a:t>
                      </a:r>
                    </a:p>
                  </a:txBody>
                  <a:tcPr anchor="ctr"/>
                </a:tc>
                <a:extLst>
                  <a:ext uri="{0D108BD9-81ED-4DB2-BD59-A6C34878D82A}">
                    <a16:rowId xmlns:a16="http://schemas.microsoft.com/office/drawing/2014/main" val="10000"/>
                  </a:ext>
                </a:extLst>
              </a:tr>
              <a:tr h="193011">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Cash	</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100,000</a:t>
                      </a:r>
                    </a:p>
                  </a:txBody>
                  <a:tcPr anchor="ctr"/>
                </a:tc>
                <a:extLst>
                  <a:ext uri="{0D108BD9-81ED-4DB2-BD59-A6C34878D82A}">
                    <a16:rowId xmlns:a16="http://schemas.microsoft.com/office/drawing/2014/main" val="10001"/>
                  </a:ext>
                </a:extLst>
              </a:tr>
            </a:tbl>
          </a:graphicData>
        </a:graphic>
      </p:graphicFrame>
      <p:sp>
        <p:nvSpPr>
          <p:cNvPr id="6" name="Content Placeholder 5"/>
          <p:cNvSpPr>
            <a:spLocks noGrp="1"/>
          </p:cNvSpPr>
          <p:nvPr>
            <p:ph sz="quarter" idx="10"/>
          </p:nvPr>
        </p:nvSpPr>
        <p:spPr>
          <a:xfrm>
            <a:off x="898639" y="2648607"/>
            <a:ext cx="7866993" cy="3815255"/>
          </a:xfrm>
        </p:spPr>
        <p:txBody>
          <a:bodyPr/>
          <a:lstStyle/>
          <a:p>
            <a:r>
              <a:rPr lang="en-US" dirty="0"/>
              <a:t>Inflow or outflow of cash?</a:t>
            </a:r>
          </a:p>
          <a:p>
            <a:r>
              <a:rPr lang="en-US" dirty="0"/>
              <a:t>Neither—moves $100,000 from one cash account to another “cash” account</a:t>
            </a:r>
          </a:p>
        </p:txBody>
      </p:sp>
    </p:spTree>
    <p:extLst>
      <p:ext uri="{BB962C8B-B14F-4D97-AF65-F5344CB8AC3E}">
        <p14:creationId xmlns:p14="http://schemas.microsoft.com/office/powerpoint/2010/main" val="116469607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733097" y="266949"/>
            <a:ext cx="8032531" cy="1783632"/>
          </a:xfrm>
        </p:spPr>
        <p:txBody>
          <a:bodyPr>
            <a:noAutofit/>
          </a:bodyPr>
          <a:lstStyle/>
          <a:p>
            <a:r>
              <a:rPr lang="en-IN" dirty="0"/>
              <a:t>Statement of Cash Flows—Indirect Method; Toys “R” Us, Inc. (3 of 3) </a:t>
            </a:r>
            <a:endParaRPr lang="en-US" dirty="0"/>
          </a:p>
        </p:txBody>
      </p:sp>
      <p:pic>
        <p:nvPicPr>
          <p:cNvPr id="19458" name="Picture 2" descr="The statements of cash flows from the annual report of Toys “R” Us, Inc., which uses the indirect method, are shown in the illustration. The information in the annual report can be found on page 1244 of the text in Illustration 21-13."/>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321443" y="2243620"/>
            <a:ext cx="6987168" cy="4109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13742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685800" y="504497"/>
            <a:ext cx="8316310" cy="1135117"/>
          </a:xfrm>
        </p:spPr>
        <p:txBody>
          <a:bodyPr>
            <a:noAutofit/>
          </a:bodyPr>
          <a:lstStyle/>
          <a:p>
            <a:r>
              <a:rPr lang="en-US" altLang="en-US" dirty="0"/>
              <a:t>Concept Check: Cash Flows from Operating Activities (1 of 3)</a:t>
            </a:r>
            <a:endParaRPr lang="en-US" dirty="0"/>
          </a:p>
        </p:txBody>
      </p:sp>
      <p:sp>
        <p:nvSpPr>
          <p:cNvPr id="7" name="Content Placeholder 6"/>
          <p:cNvSpPr>
            <a:spLocks noGrp="1"/>
          </p:cNvSpPr>
          <p:nvPr>
            <p:ph sz="quarter" idx="11"/>
          </p:nvPr>
        </p:nvSpPr>
        <p:spPr>
          <a:xfrm>
            <a:off x="751820" y="1698625"/>
            <a:ext cx="8155699" cy="4670644"/>
          </a:xfrm>
        </p:spPr>
        <p:txBody>
          <a:bodyPr/>
          <a:lstStyle/>
          <a:p>
            <a:pPr marL="0" indent="0">
              <a:buNone/>
            </a:pPr>
            <a:r>
              <a:rPr lang="en-US" dirty="0"/>
              <a:t>The net income for Logan Berry Farms was $140 million for the year ended December 31, 2018. Related information follows: </a:t>
            </a:r>
          </a:p>
          <a:p>
            <a:pPr marL="0" indent="0">
              <a:buNone/>
              <a:tabLst>
                <a:tab pos="342900" algn="l"/>
              </a:tabLst>
            </a:pPr>
            <a:r>
              <a:rPr lang="en-US" dirty="0"/>
              <a:t>	Amortization of patent, $1 million</a:t>
            </a:r>
          </a:p>
          <a:p>
            <a:pPr marL="0" indent="0">
              <a:buNone/>
              <a:tabLst>
                <a:tab pos="342900" algn="l"/>
              </a:tabLst>
            </a:pPr>
            <a:r>
              <a:rPr lang="en-US" dirty="0"/>
              <a:t>	Cash dividends paid, $14 million</a:t>
            </a:r>
          </a:p>
          <a:p>
            <a:pPr marL="0" indent="0">
              <a:buNone/>
              <a:tabLst>
                <a:tab pos="342900" algn="l"/>
              </a:tabLst>
            </a:pPr>
            <a:r>
              <a:rPr lang="en-US" dirty="0"/>
              <a:t>	Decrease in accounts receivable, $9 million</a:t>
            </a:r>
          </a:p>
          <a:p>
            <a:pPr marL="0" indent="0">
              <a:buNone/>
              <a:tabLst>
                <a:tab pos="342900" algn="l"/>
              </a:tabLst>
            </a:pPr>
            <a:r>
              <a:rPr lang="en-US" dirty="0"/>
              <a:t>	Decrease in salaries payable, $1 million</a:t>
            </a:r>
          </a:p>
          <a:p>
            <a:pPr marL="0" indent="0">
              <a:buNone/>
              <a:tabLst>
                <a:tab pos="342900" algn="l"/>
              </a:tabLst>
            </a:pPr>
            <a:r>
              <a:rPr lang="en-US" dirty="0"/>
              <a:t>	Depreciation expense, $20 million</a:t>
            </a:r>
          </a:p>
          <a:p>
            <a:pPr marL="0" indent="0">
              <a:buNone/>
              <a:tabLst>
                <a:tab pos="342900" algn="l"/>
              </a:tabLst>
            </a:pPr>
            <a:r>
              <a:rPr lang="en-US" dirty="0"/>
              <a:t>	Increase in L-T notes payable, $13 million</a:t>
            </a:r>
          </a:p>
          <a:p>
            <a:pPr marL="0" indent="0">
              <a:spcAft>
                <a:spcPts val="1200"/>
              </a:spcAft>
              <a:buNone/>
              <a:tabLst>
                <a:tab pos="342900" algn="l"/>
              </a:tabLst>
            </a:pPr>
            <a:r>
              <a:rPr lang="en-US" dirty="0"/>
              <a:t>	Sale of preferred stock for cash, $17 million</a:t>
            </a:r>
          </a:p>
        </p:txBody>
      </p:sp>
    </p:spTree>
    <p:extLst>
      <p:ext uri="{BB962C8B-B14F-4D97-AF65-F5344CB8AC3E}">
        <p14:creationId xmlns:p14="http://schemas.microsoft.com/office/powerpoint/2010/main" val="276428967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622736" y="498762"/>
            <a:ext cx="8458200" cy="1146583"/>
          </a:xfrm>
        </p:spPr>
        <p:txBody>
          <a:bodyPr>
            <a:noAutofit/>
          </a:bodyPr>
          <a:lstStyle/>
          <a:p>
            <a:r>
              <a:rPr lang="en-US" altLang="en-US" dirty="0"/>
              <a:t>Concept Check: Cash Flows from Operating Activities (2 of 3)</a:t>
            </a:r>
            <a:endParaRPr lang="en-US" dirty="0"/>
          </a:p>
        </p:txBody>
      </p:sp>
      <p:sp>
        <p:nvSpPr>
          <p:cNvPr id="7" name="Content Placeholder 6"/>
          <p:cNvSpPr>
            <a:spLocks noGrp="1"/>
          </p:cNvSpPr>
          <p:nvPr>
            <p:ph sz="quarter" idx="11"/>
          </p:nvPr>
        </p:nvSpPr>
        <p:spPr>
          <a:xfrm>
            <a:off x="804041" y="1939157"/>
            <a:ext cx="8040414" cy="4335516"/>
          </a:xfrm>
        </p:spPr>
        <p:txBody>
          <a:bodyPr/>
          <a:lstStyle/>
          <a:p>
            <a:pPr marL="0" indent="0">
              <a:spcAft>
                <a:spcPts val="1200"/>
              </a:spcAft>
              <a:buNone/>
            </a:pPr>
            <a:r>
              <a:rPr lang="en-US" dirty="0"/>
              <a:t>Cash flows from operating activities  during 2018 should be reported as:</a:t>
            </a:r>
          </a:p>
          <a:p>
            <a:pPr marL="457200" indent="-457200">
              <a:buFont typeface="+mj-lt"/>
              <a:buAutoNum type="alphaLcPeriod"/>
              <a:tabLst>
                <a:tab pos="457200" algn="l"/>
              </a:tabLst>
            </a:pPr>
            <a:r>
              <a:rPr lang="en-US" dirty="0"/>
              <a:t>$151 million</a:t>
            </a:r>
          </a:p>
          <a:p>
            <a:pPr marL="457200" indent="-457200">
              <a:buFont typeface="+mj-lt"/>
              <a:buAutoNum type="alphaLcPeriod"/>
              <a:tabLst>
                <a:tab pos="457200" algn="l"/>
              </a:tabLst>
            </a:pPr>
            <a:r>
              <a:rPr lang="en-US" b="1" dirty="0"/>
              <a:t>$169 million</a:t>
            </a:r>
          </a:p>
          <a:p>
            <a:pPr marL="457200" indent="-457200">
              <a:buFont typeface="+mj-lt"/>
              <a:buAutoNum type="alphaLcPeriod"/>
              <a:tabLst>
                <a:tab pos="457200" algn="l"/>
              </a:tabLst>
            </a:pPr>
            <a:r>
              <a:rPr lang="en-US" dirty="0"/>
              <a:t>$171 million</a:t>
            </a:r>
          </a:p>
          <a:p>
            <a:pPr marL="457200" indent="-457200">
              <a:buFont typeface="+mj-lt"/>
              <a:buAutoNum type="alphaLcPeriod"/>
              <a:tabLst>
                <a:tab pos="457200" algn="l"/>
              </a:tabLst>
            </a:pPr>
            <a:r>
              <a:rPr lang="en-US" dirty="0"/>
              <a:t>$182 million</a:t>
            </a:r>
          </a:p>
          <a:p>
            <a:pPr marL="0" indent="0">
              <a:buNone/>
              <a:tabLst>
                <a:tab pos="457200" algn="l"/>
              </a:tabLst>
            </a:pPr>
            <a:r>
              <a:rPr lang="en-US" dirty="0"/>
              <a:t>Cash dividends paid, issuance of L-T notes payable, and sale of preferred stock are </a:t>
            </a:r>
            <a:r>
              <a:rPr lang="en-US" b="1" dirty="0"/>
              <a:t>financing activities</a:t>
            </a:r>
            <a:r>
              <a:rPr lang="en-US" dirty="0"/>
              <a:t>.</a:t>
            </a:r>
            <a:endParaRPr lang="en-US" b="1" dirty="0"/>
          </a:p>
        </p:txBody>
      </p:sp>
    </p:spTree>
    <p:extLst>
      <p:ext uri="{BB962C8B-B14F-4D97-AF65-F5344CB8AC3E}">
        <p14:creationId xmlns:p14="http://schemas.microsoft.com/office/powerpoint/2010/main" val="254328949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622736" y="409902"/>
            <a:ext cx="8458200" cy="1308538"/>
          </a:xfrm>
        </p:spPr>
        <p:txBody>
          <a:bodyPr>
            <a:noAutofit/>
          </a:bodyPr>
          <a:lstStyle/>
          <a:p>
            <a:r>
              <a:rPr lang="en-US" altLang="en-US" dirty="0"/>
              <a:t>Concept Check: Cash Flows from Operating Activities (3 of 3)</a:t>
            </a:r>
            <a:endParaRPr lang="en-US" dirty="0"/>
          </a:p>
        </p:txBody>
      </p:sp>
      <p:sp>
        <p:nvSpPr>
          <p:cNvPr id="7" name="Content Placeholder 6"/>
          <p:cNvSpPr>
            <a:spLocks noGrp="1"/>
          </p:cNvSpPr>
          <p:nvPr>
            <p:ph sz="quarter" idx="11"/>
          </p:nvPr>
        </p:nvSpPr>
        <p:spPr>
          <a:xfrm>
            <a:off x="774264" y="1877856"/>
            <a:ext cx="8022895" cy="707689"/>
          </a:xfrm>
        </p:spPr>
        <p:txBody>
          <a:bodyPr/>
          <a:lstStyle/>
          <a:p>
            <a:pPr>
              <a:buClr>
                <a:schemeClr val="folHlink"/>
              </a:buClr>
              <a:buSzPct val="60000"/>
              <a:buNone/>
              <a:tabLst>
                <a:tab pos="4572000" algn="dec"/>
                <a:tab pos="5143500" algn="dec"/>
              </a:tabLst>
            </a:pPr>
            <a:r>
              <a:rPr lang="en-US" dirty="0"/>
              <a:t>The correct answer is </a:t>
            </a:r>
            <a:r>
              <a:rPr lang="en-US" i="1" dirty="0"/>
              <a:t>b</a:t>
            </a:r>
            <a:r>
              <a:rPr lang="en-US" dirty="0"/>
              <a:t>:</a:t>
            </a:r>
          </a:p>
        </p:txBody>
      </p:sp>
      <p:graphicFrame>
        <p:nvGraphicFramePr>
          <p:cNvPr id="8" name="Table 7"/>
          <p:cNvGraphicFramePr>
            <a:graphicFrameLocks noGrp="1"/>
          </p:cNvGraphicFramePr>
          <p:nvPr>
            <p:extLst>
              <p:ext uri="{D42A27DB-BD31-4B8C-83A1-F6EECF244321}">
                <p14:modId xmlns:p14="http://schemas.microsoft.com/office/powerpoint/2010/main" val="1419196849"/>
              </p:ext>
            </p:extLst>
          </p:nvPr>
        </p:nvGraphicFramePr>
        <p:xfrm>
          <a:off x="1003738" y="2547883"/>
          <a:ext cx="6973614" cy="2183165"/>
        </p:xfrm>
        <a:graphic>
          <a:graphicData uri="http://schemas.openxmlformats.org/drawingml/2006/table">
            <a:tbl>
              <a:tblPr firstRow="1" bandRow="1">
                <a:tableStyleId>{5940675A-B579-460E-94D1-54222C63F5DA}</a:tableStyleId>
              </a:tblPr>
              <a:tblGrid>
                <a:gridCol w="5594742">
                  <a:extLst>
                    <a:ext uri="{9D8B030D-6E8A-4147-A177-3AD203B41FA5}">
                      <a16:colId xmlns:a16="http://schemas.microsoft.com/office/drawing/2014/main" val="20000"/>
                    </a:ext>
                  </a:extLst>
                </a:gridCol>
                <a:gridCol w="1378872">
                  <a:extLst>
                    <a:ext uri="{9D8B030D-6E8A-4147-A177-3AD203B41FA5}">
                      <a16:colId xmlns:a16="http://schemas.microsoft.com/office/drawing/2014/main" val="20001"/>
                    </a:ext>
                  </a:extLst>
                </a:gridCol>
              </a:tblGrid>
              <a:tr h="30347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Net income</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$140</a:t>
                      </a:r>
                    </a:p>
                  </a:txBody>
                  <a:tcPr anchor="ctr"/>
                </a:tc>
                <a:extLst>
                  <a:ext uri="{0D108BD9-81ED-4DB2-BD59-A6C34878D82A}">
                    <a16:rowId xmlns:a16="http://schemas.microsoft.com/office/drawing/2014/main" val="10000"/>
                  </a:ext>
                </a:extLst>
              </a:tr>
              <a:tr h="303470">
                <a:tc>
                  <a:txBody>
                    <a:bodyPr/>
                    <a:lstStyle/>
                    <a:p>
                      <a:pPr marL="361950" indent="0"/>
                      <a:r>
                        <a:rPr lang="en-US" sz="1600" dirty="0">
                          <a:latin typeface="Verdana" panose="020B0604030504040204" pitchFamily="34" charset="0"/>
                          <a:ea typeface="Verdana" panose="020B0604030504040204" pitchFamily="34" charset="0"/>
                          <a:cs typeface="Verdana" panose="020B0604030504040204" pitchFamily="34" charset="0"/>
                        </a:rPr>
                        <a:t>Amortization</a:t>
                      </a:r>
                      <a:r>
                        <a:rPr lang="en-US" sz="1600" baseline="0" dirty="0">
                          <a:latin typeface="Verdana" panose="020B0604030504040204" pitchFamily="34" charset="0"/>
                          <a:ea typeface="Verdana" panose="020B0604030504040204" pitchFamily="34" charset="0"/>
                          <a:cs typeface="Verdana" panose="020B0604030504040204" pitchFamily="34" charset="0"/>
                        </a:rPr>
                        <a:t> of patent</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1</a:t>
                      </a:r>
                    </a:p>
                  </a:txBody>
                  <a:tcPr anchor="ctr"/>
                </a:tc>
                <a:extLst>
                  <a:ext uri="{0D108BD9-81ED-4DB2-BD59-A6C34878D82A}">
                    <a16:rowId xmlns:a16="http://schemas.microsoft.com/office/drawing/2014/main" val="10001"/>
                  </a:ext>
                </a:extLst>
              </a:tr>
              <a:tr h="303470">
                <a:tc>
                  <a:txBody>
                    <a:bodyPr/>
                    <a:lstStyle/>
                    <a:p>
                      <a:pPr marL="361950" indent="0"/>
                      <a:r>
                        <a:rPr lang="en-US" sz="1600" dirty="0">
                          <a:latin typeface="Verdana" panose="020B0604030504040204" pitchFamily="34" charset="0"/>
                          <a:ea typeface="Verdana" panose="020B0604030504040204" pitchFamily="34" charset="0"/>
                          <a:cs typeface="Verdana" panose="020B0604030504040204" pitchFamily="34" charset="0"/>
                        </a:rPr>
                        <a:t>Depreciation expense</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20</a:t>
                      </a:r>
                    </a:p>
                  </a:txBody>
                  <a:tcPr anchor="ctr"/>
                </a:tc>
                <a:extLst>
                  <a:ext uri="{0D108BD9-81ED-4DB2-BD59-A6C34878D82A}">
                    <a16:rowId xmlns:a16="http://schemas.microsoft.com/office/drawing/2014/main" val="10002"/>
                  </a:ext>
                </a:extLst>
              </a:tr>
              <a:tr h="303470">
                <a:tc>
                  <a:txBody>
                    <a:bodyPr/>
                    <a:lstStyle/>
                    <a:p>
                      <a:pPr marL="361950" indent="0"/>
                      <a:r>
                        <a:rPr lang="en-US" sz="1600" dirty="0">
                          <a:latin typeface="Verdana" panose="020B0604030504040204" pitchFamily="34" charset="0"/>
                          <a:ea typeface="Verdana" panose="020B0604030504040204" pitchFamily="34" charset="0"/>
                          <a:cs typeface="Verdana" panose="020B0604030504040204" pitchFamily="34" charset="0"/>
                        </a:rPr>
                        <a:t>Decrease</a:t>
                      </a:r>
                      <a:r>
                        <a:rPr lang="en-US" sz="1600" baseline="0" dirty="0">
                          <a:latin typeface="Verdana" panose="020B0604030504040204" pitchFamily="34" charset="0"/>
                          <a:ea typeface="Verdana" panose="020B0604030504040204" pitchFamily="34" charset="0"/>
                          <a:cs typeface="Verdana" panose="020B0604030504040204" pitchFamily="34" charset="0"/>
                        </a:rPr>
                        <a:t> accounts receivable</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9</a:t>
                      </a:r>
                    </a:p>
                  </a:txBody>
                  <a:tcPr anchor="ctr"/>
                </a:tc>
                <a:extLst>
                  <a:ext uri="{0D108BD9-81ED-4DB2-BD59-A6C34878D82A}">
                    <a16:rowId xmlns:a16="http://schemas.microsoft.com/office/drawing/2014/main" val="10003"/>
                  </a:ext>
                </a:extLst>
              </a:tr>
              <a:tr h="303470">
                <a:tc>
                  <a:txBody>
                    <a:bodyPr/>
                    <a:lstStyle/>
                    <a:p>
                      <a:pPr marL="361950" indent="0"/>
                      <a:r>
                        <a:rPr lang="en-US" sz="1600" dirty="0">
                          <a:latin typeface="Verdana" panose="020B0604030504040204" pitchFamily="34" charset="0"/>
                          <a:ea typeface="Verdana" panose="020B0604030504040204" pitchFamily="34" charset="0"/>
                          <a:cs typeface="Verdana" panose="020B0604030504040204" pitchFamily="34" charset="0"/>
                        </a:rPr>
                        <a:t>Decrease in</a:t>
                      </a:r>
                      <a:r>
                        <a:rPr lang="en-US" sz="1600" baseline="0" dirty="0">
                          <a:latin typeface="Verdana" panose="020B0604030504040204" pitchFamily="34" charset="0"/>
                          <a:ea typeface="Verdana" panose="020B0604030504040204" pitchFamily="34" charset="0"/>
                          <a:cs typeface="Verdana" panose="020B0604030504040204" pitchFamily="34" charset="0"/>
                        </a:rPr>
                        <a:t> salaries payable</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latin typeface="Verdana" panose="020B0604030504040204" pitchFamily="34" charset="0"/>
                          <a:ea typeface="Verdana" panose="020B0604030504040204" pitchFamily="34" charset="0"/>
                          <a:cs typeface="Verdana" panose="020B0604030504040204" pitchFamily="34" charset="0"/>
                        </a:rPr>
                        <a:t>(1)</a:t>
                      </a:r>
                    </a:p>
                  </a:txBody>
                  <a:tcPr anchor="ctr"/>
                </a:tc>
                <a:extLst>
                  <a:ext uri="{0D108BD9-81ED-4DB2-BD59-A6C34878D82A}">
                    <a16:rowId xmlns:a16="http://schemas.microsoft.com/office/drawing/2014/main" val="10004"/>
                  </a:ext>
                </a:extLst>
              </a:tr>
              <a:tr h="506765">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Cash flow</a:t>
                      </a:r>
                      <a:r>
                        <a:rPr lang="en-US" sz="1600" baseline="0" dirty="0">
                          <a:latin typeface="Verdana" panose="020B0604030504040204" pitchFamily="34" charset="0"/>
                          <a:ea typeface="Verdana" panose="020B0604030504040204" pitchFamily="34" charset="0"/>
                          <a:cs typeface="Verdana" panose="020B0604030504040204" pitchFamily="34" charset="0"/>
                        </a:rPr>
                        <a:t> </a:t>
                      </a:r>
                      <a:r>
                        <a:rPr lang="en-US" sz="1600" dirty="0">
                          <a:latin typeface="Verdana" panose="020B0604030504040204" pitchFamily="34" charset="0"/>
                          <a:ea typeface="Verdana" panose="020B0604030504040204" pitchFamily="34" charset="0"/>
                          <a:cs typeface="Verdana" panose="020B0604030504040204" pitchFamily="34" charset="0"/>
                        </a:rPr>
                        <a:t>from operating</a:t>
                      </a:r>
                      <a:r>
                        <a:rPr lang="en-US" sz="1600" baseline="0" dirty="0">
                          <a:latin typeface="Verdana" panose="020B0604030504040204" pitchFamily="34" charset="0"/>
                          <a:ea typeface="Verdana" panose="020B0604030504040204" pitchFamily="34" charset="0"/>
                          <a:cs typeface="Verdana" panose="020B0604030504040204" pitchFamily="34" charset="0"/>
                        </a:rPr>
                        <a:t> activities</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b="1" dirty="0">
                          <a:latin typeface="Verdana" panose="020B0604030504040204" pitchFamily="34" charset="0"/>
                          <a:ea typeface="Verdana" panose="020B0604030504040204" pitchFamily="34" charset="0"/>
                          <a:cs typeface="Verdana" panose="020B0604030504040204" pitchFamily="34" charset="0"/>
                        </a:rPr>
                        <a:t>$ 169</a:t>
                      </a: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81586780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559670" y="564059"/>
            <a:ext cx="8410903" cy="1138621"/>
          </a:xfrm>
        </p:spPr>
        <p:txBody>
          <a:bodyPr>
            <a:noAutofit/>
          </a:bodyPr>
          <a:lstStyle/>
          <a:p>
            <a:r>
              <a:rPr lang="en-IN" dirty="0"/>
              <a:t>Decision Makers’ Perspective—Cash Flow Ratios</a:t>
            </a:r>
            <a:endParaRPr lang="en-US" dirty="0"/>
          </a:p>
        </p:txBody>
      </p:sp>
      <p:sp>
        <p:nvSpPr>
          <p:cNvPr id="7" name="Content Placeholder 6"/>
          <p:cNvSpPr>
            <a:spLocks noGrp="1"/>
          </p:cNvSpPr>
          <p:nvPr>
            <p:ph sz="quarter" idx="11"/>
          </p:nvPr>
        </p:nvSpPr>
        <p:spPr>
          <a:xfrm>
            <a:off x="854075" y="1893186"/>
            <a:ext cx="7801194" cy="4476093"/>
          </a:xfrm>
        </p:spPr>
        <p:txBody>
          <a:bodyPr/>
          <a:lstStyle/>
          <a:p>
            <a:r>
              <a:rPr lang="en-IN" sz="2400" dirty="0"/>
              <a:t>Cash flow ratios are derived by simply substituting cash flow from operations (CFFO) from the statement of cash flows in place of net income in many ratios</a:t>
            </a:r>
          </a:p>
          <a:p>
            <a:pPr marL="0" indent="0">
              <a:buNone/>
            </a:pPr>
            <a:r>
              <a:rPr lang="en-IN" sz="2400" b="1" dirty="0"/>
              <a:t>Example:</a:t>
            </a:r>
          </a:p>
          <a:p>
            <a:pPr marL="0" indent="0">
              <a:buNone/>
            </a:pPr>
            <a:r>
              <a:rPr lang="en-IN" sz="2400" dirty="0"/>
              <a:t>The </a:t>
            </a:r>
            <a:r>
              <a:rPr lang="en-IN" sz="2400" b="1" dirty="0"/>
              <a:t>times interest earned ratio </a:t>
            </a:r>
            <a:r>
              <a:rPr lang="en-IN" sz="2400" dirty="0"/>
              <a:t>can be modified to reflect the number of times the cash outflow for interest is provided by cash inflow from operations and any of the profitability ratios can be modified to determine the cash generated from assets, shareholders’ equity, sales, etc.</a:t>
            </a:r>
          </a:p>
        </p:txBody>
      </p:sp>
    </p:spTree>
    <p:extLst>
      <p:ext uri="{BB962C8B-B14F-4D97-AF65-F5344CB8AC3E}">
        <p14:creationId xmlns:p14="http://schemas.microsoft.com/office/powerpoint/2010/main" val="9237221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p:txBody>
          <a:bodyPr>
            <a:normAutofit/>
          </a:bodyPr>
          <a:lstStyle/>
          <a:p>
            <a:r>
              <a:rPr lang="en-IN" dirty="0"/>
              <a:t>Cash Flow Ratios (1 of 11)</a:t>
            </a:r>
            <a:endParaRPr lang="en-US" dirty="0"/>
          </a:p>
        </p:txBody>
      </p:sp>
      <p:sp>
        <p:nvSpPr>
          <p:cNvPr id="6" name="Content Placeholder 5"/>
          <p:cNvSpPr>
            <a:spLocks noGrp="1"/>
          </p:cNvSpPr>
          <p:nvPr>
            <p:ph sz="quarter" idx="10"/>
          </p:nvPr>
        </p:nvSpPr>
        <p:spPr>
          <a:xfrm>
            <a:off x="898634" y="1376855"/>
            <a:ext cx="7315200" cy="1143000"/>
          </a:xfrm>
        </p:spPr>
        <p:txBody>
          <a:bodyPr/>
          <a:lstStyle/>
          <a:p>
            <a:pPr>
              <a:buNone/>
            </a:pPr>
            <a:r>
              <a:rPr lang="en-IN" b="1" dirty="0"/>
              <a:t>Performance Ratios</a:t>
            </a:r>
          </a:p>
          <a:p>
            <a:pPr>
              <a:buNone/>
            </a:pPr>
            <a:r>
              <a:rPr lang="en-IN" dirty="0"/>
              <a:t>Cash flow to sales</a:t>
            </a:r>
          </a:p>
          <a:p>
            <a:pPr>
              <a:buNone/>
            </a:pPr>
            <a:r>
              <a:rPr lang="en-IN" b="1" dirty="0"/>
              <a:t>Calculation</a:t>
            </a:r>
          </a:p>
        </p:txBody>
      </p:sp>
      <p:graphicFrame>
        <p:nvGraphicFramePr>
          <p:cNvPr id="9" name="Content Placeholder 8"/>
          <p:cNvGraphicFramePr>
            <a:graphicFrameLocks noGrp="1" noChangeAspect="1"/>
          </p:cNvGraphicFramePr>
          <p:nvPr>
            <p:ph sz="quarter" idx="12"/>
          </p:nvPr>
        </p:nvGraphicFramePr>
        <p:xfrm>
          <a:off x="3224213" y="2858431"/>
          <a:ext cx="1757690" cy="931117"/>
        </p:xfrm>
        <a:graphic>
          <a:graphicData uri="http://schemas.openxmlformats.org/presentationml/2006/ole">
            <mc:AlternateContent xmlns:mc="http://schemas.openxmlformats.org/markup-compatibility/2006">
              <mc:Choice xmlns:v="urn:schemas-microsoft-com:vml" Requires="v">
                <p:oleObj spid="_x0000_s86023" name="Equation" r:id="rId4" imgW="863280" imgH="457200" progId="Equation.3">
                  <p:embed/>
                </p:oleObj>
              </mc:Choice>
              <mc:Fallback>
                <p:oleObj name="Equation" r:id="rId4" imgW="863280" imgH="457200" progId="Equation.3">
                  <p:embed/>
                  <p:pic>
                    <p:nvPicPr>
                      <p:cNvPr id="0" name="Content Placeholder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4213" y="2858431"/>
                        <a:ext cx="1757690" cy="9311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Content Placeholder 6"/>
          <p:cNvSpPr>
            <a:spLocks noGrp="1"/>
          </p:cNvSpPr>
          <p:nvPr>
            <p:ph sz="quarter" idx="11"/>
          </p:nvPr>
        </p:nvSpPr>
        <p:spPr>
          <a:xfrm>
            <a:off x="930165" y="3880953"/>
            <a:ext cx="7315200" cy="1371600"/>
          </a:xfrm>
        </p:spPr>
        <p:txBody>
          <a:bodyPr/>
          <a:lstStyle/>
          <a:p>
            <a:pPr>
              <a:buNone/>
            </a:pPr>
            <a:r>
              <a:rPr lang="en-IN" b="1" dirty="0"/>
              <a:t>Measures</a:t>
            </a:r>
          </a:p>
          <a:p>
            <a:pPr>
              <a:buNone/>
            </a:pPr>
            <a:r>
              <a:rPr lang="en-IN" dirty="0"/>
              <a:t>Cash generated by each sales dollar</a:t>
            </a:r>
          </a:p>
        </p:txBody>
      </p:sp>
    </p:spTree>
    <p:extLst>
      <p:ext uri="{BB962C8B-B14F-4D97-AF65-F5344CB8AC3E}">
        <p14:creationId xmlns:p14="http://schemas.microsoft.com/office/powerpoint/2010/main" val="111741859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p:txBody>
          <a:bodyPr>
            <a:normAutofit/>
          </a:bodyPr>
          <a:lstStyle/>
          <a:p>
            <a:r>
              <a:rPr lang="en-IN" dirty="0"/>
              <a:t>Cash Flow Ratios (2 of 11)</a:t>
            </a:r>
            <a:endParaRPr lang="en-US" dirty="0"/>
          </a:p>
        </p:txBody>
      </p:sp>
      <p:sp>
        <p:nvSpPr>
          <p:cNvPr id="6" name="Content Placeholder 5"/>
          <p:cNvSpPr>
            <a:spLocks noGrp="1"/>
          </p:cNvSpPr>
          <p:nvPr>
            <p:ph sz="quarter" idx="10"/>
          </p:nvPr>
        </p:nvSpPr>
        <p:spPr>
          <a:xfrm>
            <a:off x="898634" y="1376855"/>
            <a:ext cx="7315200" cy="1143000"/>
          </a:xfrm>
        </p:spPr>
        <p:txBody>
          <a:bodyPr/>
          <a:lstStyle/>
          <a:p>
            <a:pPr>
              <a:buNone/>
            </a:pPr>
            <a:r>
              <a:rPr lang="en-IN" b="1" dirty="0"/>
              <a:t>Performance Ratios</a:t>
            </a:r>
          </a:p>
          <a:p>
            <a:pPr>
              <a:buNone/>
            </a:pPr>
            <a:r>
              <a:rPr lang="en-IN" dirty="0"/>
              <a:t>Cash return on assets</a:t>
            </a:r>
          </a:p>
          <a:p>
            <a:pPr>
              <a:buNone/>
            </a:pPr>
            <a:r>
              <a:rPr lang="en-IN" b="1" dirty="0"/>
              <a:t>Calculation</a:t>
            </a:r>
          </a:p>
        </p:txBody>
      </p:sp>
      <p:graphicFrame>
        <p:nvGraphicFramePr>
          <p:cNvPr id="9" name="Content Placeholder 8"/>
          <p:cNvGraphicFramePr>
            <a:graphicFrameLocks noGrp="1" noChangeAspect="1"/>
          </p:cNvGraphicFramePr>
          <p:nvPr>
            <p:ph sz="quarter" idx="12"/>
          </p:nvPr>
        </p:nvGraphicFramePr>
        <p:xfrm>
          <a:off x="2987730" y="2937969"/>
          <a:ext cx="3675062" cy="956114"/>
        </p:xfrm>
        <a:graphic>
          <a:graphicData uri="http://schemas.openxmlformats.org/presentationml/2006/ole">
            <mc:AlternateContent xmlns:mc="http://schemas.openxmlformats.org/markup-compatibility/2006">
              <mc:Choice xmlns:v="urn:schemas-microsoft-com:vml" Requires="v">
                <p:oleObj spid="_x0000_s87047" name="Equation" r:id="rId4" imgW="1854000" imgH="482400" progId="Equation.3">
                  <p:embed/>
                </p:oleObj>
              </mc:Choice>
              <mc:Fallback>
                <p:oleObj name="Equation" r:id="rId4" imgW="1854000" imgH="482400" progId="Equation.3">
                  <p:embed/>
                  <p:pic>
                    <p:nvPicPr>
                      <p:cNvPr id="0" name="Content Placeholder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7730" y="2937969"/>
                        <a:ext cx="3675062" cy="9561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Content Placeholder 6"/>
          <p:cNvSpPr>
            <a:spLocks noGrp="1"/>
          </p:cNvSpPr>
          <p:nvPr>
            <p:ph sz="quarter" idx="11"/>
          </p:nvPr>
        </p:nvSpPr>
        <p:spPr>
          <a:xfrm>
            <a:off x="930165" y="3880953"/>
            <a:ext cx="7315200" cy="1371600"/>
          </a:xfrm>
        </p:spPr>
        <p:txBody>
          <a:bodyPr/>
          <a:lstStyle/>
          <a:p>
            <a:pPr>
              <a:buNone/>
            </a:pPr>
            <a:r>
              <a:rPr lang="en-IN" b="1" dirty="0"/>
              <a:t>Measures</a:t>
            </a:r>
          </a:p>
          <a:p>
            <a:pPr>
              <a:buNone/>
            </a:pPr>
            <a:r>
              <a:rPr lang="en-IN" dirty="0"/>
              <a:t>Cash generated from all resources</a:t>
            </a:r>
          </a:p>
        </p:txBody>
      </p:sp>
    </p:spTree>
    <p:extLst>
      <p:ext uri="{BB962C8B-B14F-4D97-AF65-F5344CB8AC3E}">
        <p14:creationId xmlns:p14="http://schemas.microsoft.com/office/powerpoint/2010/main" val="111741859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p:txBody>
          <a:bodyPr>
            <a:normAutofit/>
          </a:bodyPr>
          <a:lstStyle/>
          <a:p>
            <a:r>
              <a:rPr lang="en-IN" dirty="0"/>
              <a:t>Cash Flow Ratios (3 of 11)</a:t>
            </a:r>
            <a:endParaRPr lang="en-US" dirty="0"/>
          </a:p>
        </p:txBody>
      </p:sp>
      <p:sp>
        <p:nvSpPr>
          <p:cNvPr id="6" name="Content Placeholder 5"/>
          <p:cNvSpPr>
            <a:spLocks noGrp="1"/>
          </p:cNvSpPr>
          <p:nvPr>
            <p:ph sz="quarter" idx="10"/>
          </p:nvPr>
        </p:nvSpPr>
        <p:spPr>
          <a:xfrm>
            <a:off x="898634" y="1376855"/>
            <a:ext cx="7315200" cy="1143000"/>
          </a:xfrm>
        </p:spPr>
        <p:txBody>
          <a:bodyPr/>
          <a:lstStyle/>
          <a:p>
            <a:pPr>
              <a:buNone/>
            </a:pPr>
            <a:r>
              <a:rPr lang="en-IN" b="1" dirty="0"/>
              <a:t>Performance Ratios</a:t>
            </a:r>
          </a:p>
          <a:p>
            <a:pPr>
              <a:buNone/>
            </a:pPr>
            <a:r>
              <a:rPr lang="en-IN" dirty="0"/>
              <a:t>Cash return on shareholders’ equity</a:t>
            </a:r>
          </a:p>
          <a:p>
            <a:pPr>
              <a:buNone/>
            </a:pPr>
            <a:r>
              <a:rPr lang="en-IN" b="1" dirty="0"/>
              <a:t>Calculation</a:t>
            </a:r>
          </a:p>
        </p:txBody>
      </p:sp>
      <p:graphicFrame>
        <p:nvGraphicFramePr>
          <p:cNvPr id="9" name="Content Placeholder 8"/>
          <p:cNvGraphicFramePr>
            <a:graphicFrameLocks noGrp="1" noChangeAspect="1"/>
          </p:cNvGraphicFramePr>
          <p:nvPr>
            <p:ph sz="quarter" idx="12"/>
          </p:nvPr>
        </p:nvGraphicFramePr>
        <p:xfrm>
          <a:off x="2956199" y="2943171"/>
          <a:ext cx="4636171" cy="872084"/>
        </p:xfrm>
        <a:graphic>
          <a:graphicData uri="http://schemas.openxmlformats.org/presentationml/2006/ole">
            <mc:AlternateContent xmlns:mc="http://schemas.openxmlformats.org/markup-compatibility/2006">
              <mc:Choice xmlns:v="urn:schemas-microsoft-com:vml" Requires="v">
                <p:oleObj spid="_x0000_s88071" name="Equation" r:id="rId4" imgW="2641320" imgH="482400" progId="Equation.3">
                  <p:embed/>
                </p:oleObj>
              </mc:Choice>
              <mc:Fallback>
                <p:oleObj name="Equation" r:id="rId4" imgW="2641320" imgH="482400" progId="Equation.3">
                  <p:embed/>
                  <p:pic>
                    <p:nvPicPr>
                      <p:cNvPr id="0" name="Content Placeholder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56199" y="2943171"/>
                        <a:ext cx="4636171" cy="87208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Content Placeholder 6"/>
          <p:cNvSpPr>
            <a:spLocks noGrp="1"/>
          </p:cNvSpPr>
          <p:nvPr>
            <p:ph sz="quarter" idx="11"/>
          </p:nvPr>
        </p:nvSpPr>
        <p:spPr>
          <a:xfrm>
            <a:off x="930165" y="3880953"/>
            <a:ext cx="7315200" cy="1371600"/>
          </a:xfrm>
        </p:spPr>
        <p:txBody>
          <a:bodyPr/>
          <a:lstStyle/>
          <a:p>
            <a:pPr>
              <a:buNone/>
            </a:pPr>
            <a:r>
              <a:rPr lang="en-IN" b="1" dirty="0"/>
              <a:t>Measures</a:t>
            </a:r>
          </a:p>
          <a:p>
            <a:pPr marL="0" indent="0">
              <a:buNone/>
            </a:pPr>
            <a:r>
              <a:rPr lang="en-IN" dirty="0"/>
              <a:t>Cash generated from owner-provided resources</a:t>
            </a:r>
          </a:p>
        </p:txBody>
      </p:sp>
    </p:spTree>
    <p:extLst>
      <p:ext uri="{BB962C8B-B14F-4D97-AF65-F5344CB8AC3E}">
        <p14:creationId xmlns:p14="http://schemas.microsoft.com/office/powerpoint/2010/main" val="111741859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p:txBody>
          <a:bodyPr>
            <a:normAutofit/>
          </a:bodyPr>
          <a:lstStyle/>
          <a:p>
            <a:r>
              <a:rPr lang="en-IN" dirty="0"/>
              <a:t>Cash Flow Ratios (4 of 11)</a:t>
            </a:r>
            <a:endParaRPr lang="en-US" dirty="0"/>
          </a:p>
        </p:txBody>
      </p:sp>
      <p:sp>
        <p:nvSpPr>
          <p:cNvPr id="6" name="Content Placeholder 5"/>
          <p:cNvSpPr>
            <a:spLocks noGrp="1"/>
          </p:cNvSpPr>
          <p:nvPr>
            <p:ph sz="quarter" idx="10"/>
          </p:nvPr>
        </p:nvSpPr>
        <p:spPr>
          <a:xfrm>
            <a:off x="898634" y="1376855"/>
            <a:ext cx="7315200" cy="1143000"/>
          </a:xfrm>
        </p:spPr>
        <p:txBody>
          <a:bodyPr/>
          <a:lstStyle/>
          <a:p>
            <a:pPr>
              <a:buNone/>
            </a:pPr>
            <a:r>
              <a:rPr lang="en-IN" b="1" dirty="0"/>
              <a:t>Performance Ratios</a:t>
            </a:r>
          </a:p>
          <a:p>
            <a:pPr>
              <a:buNone/>
            </a:pPr>
            <a:r>
              <a:rPr lang="en-IN" dirty="0"/>
              <a:t>Cash to income</a:t>
            </a:r>
          </a:p>
          <a:p>
            <a:pPr>
              <a:buNone/>
            </a:pPr>
            <a:r>
              <a:rPr lang="en-IN" b="1" dirty="0"/>
              <a:t>Calculation</a:t>
            </a:r>
          </a:p>
        </p:txBody>
      </p:sp>
      <p:graphicFrame>
        <p:nvGraphicFramePr>
          <p:cNvPr id="9" name="Content Placeholder 8"/>
          <p:cNvGraphicFramePr>
            <a:graphicFrameLocks noGrp="1" noChangeAspect="1"/>
          </p:cNvGraphicFramePr>
          <p:nvPr>
            <p:ph sz="quarter" idx="12"/>
          </p:nvPr>
        </p:nvGraphicFramePr>
        <p:xfrm>
          <a:off x="2719715" y="2968571"/>
          <a:ext cx="5572947" cy="830919"/>
        </p:xfrm>
        <a:graphic>
          <a:graphicData uri="http://schemas.openxmlformats.org/presentationml/2006/ole">
            <mc:AlternateContent xmlns:mc="http://schemas.openxmlformats.org/markup-compatibility/2006">
              <mc:Choice xmlns:v="urn:schemas-microsoft-com:vml" Requires="v">
                <p:oleObj spid="_x0000_s89095" name="Equation" r:id="rId4" imgW="3149280" imgH="482400" progId="Equation.3">
                  <p:embed/>
                </p:oleObj>
              </mc:Choice>
              <mc:Fallback>
                <p:oleObj name="Equation" r:id="rId4" imgW="3149280" imgH="482400" progId="Equation.3">
                  <p:embed/>
                  <p:pic>
                    <p:nvPicPr>
                      <p:cNvPr id="0" name="Content Placeholder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19715" y="2968571"/>
                        <a:ext cx="5572947" cy="8309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Content Placeholder 6"/>
          <p:cNvSpPr>
            <a:spLocks noGrp="1"/>
          </p:cNvSpPr>
          <p:nvPr>
            <p:ph sz="quarter" idx="11"/>
          </p:nvPr>
        </p:nvSpPr>
        <p:spPr>
          <a:xfrm>
            <a:off x="930165" y="3880953"/>
            <a:ext cx="7315200" cy="1371600"/>
          </a:xfrm>
        </p:spPr>
        <p:txBody>
          <a:bodyPr/>
          <a:lstStyle/>
          <a:p>
            <a:pPr>
              <a:buNone/>
            </a:pPr>
            <a:r>
              <a:rPr lang="en-IN" b="1" dirty="0"/>
              <a:t>Measures</a:t>
            </a:r>
          </a:p>
          <a:p>
            <a:pPr marL="0" indent="0">
              <a:buNone/>
            </a:pPr>
            <a:r>
              <a:rPr lang="en-IN" dirty="0"/>
              <a:t>Cash-generating ability of continuing operations</a:t>
            </a:r>
          </a:p>
        </p:txBody>
      </p:sp>
    </p:spTree>
    <p:extLst>
      <p:ext uri="{BB962C8B-B14F-4D97-AF65-F5344CB8AC3E}">
        <p14:creationId xmlns:p14="http://schemas.microsoft.com/office/powerpoint/2010/main" val="111741859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p:txBody>
          <a:bodyPr>
            <a:normAutofit/>
          </a:bodyPr>
          <a:lstStyle/>
          <a:p>
            <a:r>
              <a:rPr lang="en-IN" dirty="0"/>
              <a:t>Cash Flow Ratios (5 of 11)</a:t>
            </a:r>
            <a:endParaRPr lang="en-US" dirty="0"/>
          </a:p>
        </p:txBody>
      </p:sp>
      <p:sp>
        <p:nvSpPr>
          <p:cNvPr id="6" name="Content Placeholder 5"/>
          <p:cNvSpPr>
            <a:spLocks noGrp="1"/>
          </p:cNvSpPr>
          <p:nvPr>
            <p:ph sz="quarter" idx="10"/>
          </p:nvPr>
        </p:nvSpPr>
        <p:spPr>
          <a:xfrm>
            <a:off x="898634" y="1376855"/>
            <a:ext cx="7315200" cy="1143000"/>
          </a:xfrm>
        </p:spPr>
        <p:txBody>
          <a:bodyPr/>
          <a:lstStyle/>
          <a:p>
            <a:pPr>
              <a:buNone/>
            </a:pPr>
            <a:r>
              <a:rPr lang="en-IN" b="1" dirty="0"/>
              <a:t>Performance Ratios</a:t>
            </a:r>
          </a:p>
          <a:p>
            <a:pPr>
              <a:buNone/>
            </a:pPr>
            <a:r>
              <a:rPr lang="en-IN" dirty="0"/>
              <a:t>Cash flow per share</a:t>
            </a:r>
          </a:p>
          <a:p>
            <a:pPr>
              <a:buNone/>
            </a:pPr>
            <a:r>
              <a:rPr lang="en-IN" b="1" dirty="0"/>
              <a:t>Calculation</a:t>
            </a:r>
          </a:p>
        </p:txBody>
      </p:sp>
      <p:graphicFrame>
        <p:nvGraphicFramePr>
          <p:cNvPr id="9" name="Content Placeholder 8"/>
          <p:cNvGraphicFramePr>
            <a:graphicFrameLocks noGrp="1" noChangeAspect="1"/>
          </p:cNvGraphicFramePr>
          <p:nvPr>
            <p:ph sz="quarter" idx="12"/>
          </p:nvPr>
        </p:nvGraphicFramePr>
        <p:xfrm>
          <a:off x="2908902" y="2925708"/>
          <a:ext cx="4295939" cy="865398"/>
        </p:xfrm>
        <a:graphic>
          <a:graphicData uri="http://schemas.openxmlformats.org/presentationml/2006/ole">
            <mc:AlternateContent xmlns:mc="http://schemas.openxmlformats.org/markup-compatibility/2006">
              <mc:Choice xmlns:v="urn:schemas-microsoft-com:vml" Requires="v">
                <p:oleObj spid="_x0000_s90119" name="Equation" r:id="rId4" imgW="2400120" imgH="482400" progId="Equation.3">
                  <p:embed/>
                </p:oleObj>
              </mc:Choice>
              <mc:Fallback>
                <p:oleObj name="Equation" r:id="rId4" imgW="2400120" imgH="482400" progId="Equation.3">
                  <p:embed/>
                  <p:pic>
                    <p:nvPicPr>
                      <p:cNvPr id="0" name="Content Placeholder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08902" y="2925708"/>
                        <a:ext cx="4295939" cy="86539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Content Placeholder 6"/>
          <p:cNvSpPr>
            <a:spLocks noGrp="1"/>
          </p:cNvSpPr>
          <p:nvPr>
            <p:ph sz="quarter" idx="11"/>
          </p:nvPr>
        </p:nvSpPr>
        <p:spPr>
          <a:xfrm>
            <a:off x="930165" y="3880953"/>
            <a:ext cx="7315200" cy="1371600"/>
          </a:xfrm>
        </p:spPr>
        <p:txBody>
          <a:bodyPr/>
          <a:lstStyle/>
          <a:p>
            <a:pPr>
              <a:buNone/>
            </a:pPr>
            <a:r>
              <a:rPr lang="en-IN" b="1" dirty="0"/>
              <a:t>Measures</a:t>
            </a:r>
          </a:p>
          <a:p>
            <a:pPr>
              <a:buNone/>
            </a:pPr>
            <a:r>
              <a:rPr lang="en-IN" dirty="0"/>
              <a:t>Operating cash flow on a per share basis</a:t>
            </a:r>
          </a:p>
        </p:txBody>
      </p:sp>
    </p:spTree>
    <p:extLst>
      <p:ext uri="{BB962C8B-B14F-4D97-AF65-F5344CB8AC3E}">
        <p14:creationId xmlns:p14="http://schemas.microsoft.com/office/powerpoint/2010/main" val="11174185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21-2</a:t>
            </a:r>
          </a:p>
        </p:txBody>
      </p:sp>
      <p:sp>
        <p:nvSpPr>
          <p:cNvPr id="3" name="Title 2"/>
          <p:cNvSpPr>
            <a:spLocks noGrp="1"/>
          </p:cNvSpPr>
          <p:nvPr>
            <p:ph type="title"/>
          </p:nvPr>
        </p:nvSpPr>
        <p:spPr>
          <a:xfrm>
            <a:off x="685799" y="520263"/>
            <a:ext cx="8174421" cy="1150883"/>
          </a:xfrm>
        </p:spPr>
        <p:txBody>
          <a:bodyPr>
            <a:noAutofit/>
          </a:bodyPr>
          <a:lstStyle/>
          <a:p>
            <a:r>
              <a:rPr lang="en-IN" dirty="0"/>
              <a:t>Disclosure of Cash Equivalents—ExxonMobil Corporation</a:t>
            </a:r>
            <a:endParaRPr lang="en-US" dirty="0"/>
          </a:p>
        </p:txBody>
      </p:sp>
      <p:sp>
        <p:nvSpPr>
          <p:cNvPr id="5" name="Content Placeholder 4"/>
          <p:cNvSpPr>
            <a:spLocks noGrp="1"/>
          </p:cNvSpPr>
          <p:nvPr>
            <p:ph sz="quarter" idx="12"/>
          </p:nvPr>
        </p:nvSpPr>
        <p:spPr>
          <a:xfrm>
            <a:off x="756748" y="1844567"/>
            <a:ext cx="8213837" cy="4540479"/>
          </a:xfrm>
        </p:spPr>
        <p:txBody>
          <a:bodyPr/>
          <a:lstStyle/>
          <a:p>
            <a:pPr marL="0" indent="0">
              <a:buNone/>
            </a:pPr>
            <a:r>
              <a:rPr lang="en-US" b="1" dirty="0"/>
              <a:t>Note 4: Cash Flow information (in part)</a:t>
            </a:r>
          </a:p>
          <a:p>
            <a:pPr marL="0" indent="0">
              <a:buNone/>
            </a:pPr>
            <a:r>
              <a:rPr lang="en-US" dirty="0"/>
              <a:t>The consolidated statement of cash flows provides information about changes in cash and cash equivalents. Highly liquid investments with maturities of three months or less when acquired are classified as cash equivalents.</a:t>
            </a:r>
          </a:p>
          <a:p>
            <a:r>
              <a:rPr lang="en-IN" dirty="0"/>
              <a:t>Mere transfers from cash to cash equivalents or from cash equivalents to cash should not be reported on the statement of cash flows</a:t>
            </a:r>
            <a:endParaRPr lang="en-US" dirty="0"/>
          </a:p>
        </p:txBody>
      </p:sp>
    </p:spTree>
    <p:extLst>
      <p:ext uri="{BB962C8B-B14F-4D97-AF65-F5344CB8AC3E}">
        <p14:creationId xmlns:p14="http://schemas.microsoft.com/office/powerpoint/2010/main" val="286118995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p:txBody>
          <a:bodyPr>
            <a:normAutofit/>
          </a:bodyPr>
          <a:lstStyle/>
          <a:p>
            <a:r>
              <a:rPr lang="en-IN" dirty="0"/>
              <a:t>Cash Flow Ratios (6 of 11)</a:t>
            </a:r>
            <a:endParaRPr lang="en-US" dirty="0"/>
          </a:p>
        </p:txBody>
      </p:sp>
      <p:sp>
        <p:nvSpPr>
          <p:cNvPr id="6" name="Content Placeholder 5"/>
          <p:cNvSpPr>
            <a:spLocks noGrp="1"/>
          </p:cNvSpPr>
          <p:nvPr>
            <p:ph sz="quarter" idx="10"/>
          </p:nvPr>
        </p:nvSpPr>
        <p:spPr>
          <a:xfrm>
            <a:off x="898634" y="1376855"/>
            <a:ext cx="7315200" cy="1143000"/>
          </a:xfrm>
        </p:spPr>
        <p:txBody>
          <a:bodyPr/>
          <a:lstStyle/>
          <a:p>
            <a:pPr>
              <a:buNone/>
            </a:pPr>
            <a:r>
              <a:rPr lang="en-IN" b="1" dirty="0"/>
              <a:t>Sufficiency Ratios</a:t>
            </a:r>
          </a:p>
          <a:p>
            <a:pPr>
              <a:buNone/>
            </a:pPr>
            <a:r>
              <a:rPr lang="en-IN" dirty="0"/>
              <a:t>Debt coverage</a:t>
            </a:r>
          </a:p>
          <a:p>
            <a:pPr>
              <a:buNone/>
            </a:pPr>
            <a:r>
              <a:rPr lang="en-IN" b="1" dirty="0"/>
              <a:t>Calculation</a:t>
            </a:r>
          </a:p>
        </p:txBody>
      </p:sp>
      <p:graphicFrame>
        <p:nvGraphicFramePr>
          <p:cNvPr id="9" name="Content Placeholder 8"/>
          <p:cNvGraphicFramePr>
            <a:graphicFrameLocks noGrp="1" noChangeAspect="1"/>
          </p:cNvGraphicFramePr>
          <p:nvPr>
            <p:ph sz="quarter" idx="12"/>
          </p:nvPr>
        </p:nvGraphicFramePr>
        <p:xfrm>
          <a:off x="3050041" y="2964542"/>
          <a:ext cx="2526378" cy="867230"/>
        </p:xfrm>
        <a:graphic>
          <a:graphicData uri="http://schemas.openxmlformats.org/presentationml/2006/ole">
            <mc:AlternateContent xmlns:mc="http://schemas.openxmlformats.org/markup-compatibility/2006">
              <mc:Choice xmlns:v="urn:schemas-microsoft-com:vml" Requires="v">
                <p:oleObj spid="_x0000_s91143" name="Equation" r:id="rId4" imgW="1333440" imgH="457200" progId="Equation.3">
                  <p:embed/>
                </p:oleObj>
              </mc:Choice>
              <mc:Fallback>
                <p:oleObj name="Equation" r:id="rId4" imgW="1333440" imgH="457200" progId="Equation.3">
                  <p:embed/>
                  <p:pic>
                    <p:nvPicPr>
                      <p:cNvPr id="0" name="Content Placeholder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50041" y="2964542"/>
                        <a:ext cx="2526378" cy="86723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Content Placeholder 6"/>
          <p:cNvSpPr>
            <a:spLocks noGrp="1"/>
          </p:cNvSpPr>
          <p:nvPr>
            <p:ph sz="quarter" idx="11"/>
          </p:nvPr>
        </p:nvSpPr>
        <p:spPr>
          <a:xfrm>
            <a:off x="930165" y="3880953"/>
            <a:ext cx="7315200" cy="1371600"/>
          </a:xfrm>
        </p:spPr>
        <p:txBody>
          <a:bodyPr/>
          <a:lstStyle/>
          <a:p>
            <a:pPr>
              <a:buNone/>
            </a:pPr>
            <a:r>
              <a:rPr lang="en-IN" b="1" dirty="0"/>
              <a:t>Measures</a:t>
            </a:r>
          </a:p>
          <a:p>
            <a:pPr>
              <a:buNone/>
            </a:pPr>
            <a:r>
              <a:rPr lang="en-IN" dirty="0"/>
              <a:t>Financial risk and financial leverage</a:t>
            </a:r>
          </a:p>
        </p:txBody>
      </p:sp>
    </p:spTree>
    <p:extLst>
      <p:ext uri="{BB962C8B-B14F-4D97-AF65-F5344CB8AC3E}">
        <p14:creationId xmlns:p14="http://schemas.microsoft.com/office/powerpoint/2010/main" val="111741859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p:txBody>
          <a:bodyPr>
            <a:normAutofit/>
          </a:bodyPr>
          <a:lstStyle/>
          <a:p>
            <a:r>
              <a:rPr lang="en-IN" dirty="0"/>
              <a:t>Cash Flow Ratios (7 of 11)</a:t>
            </a:r>
            <a:endParaRPr lang="en-US" dirty="0"/>
          </a:p>
        </p:txBody>
      </p:sp>
      <p:sp>
        <p:nvSpPr>
          <p:cNvPr id="6" name="Content Placeholder 5"/>
          <p:cNvSpPr>
            <a:spLocks noGrp="1"/>
          </p:cNvSpPr>
          <p:nvPr>
            <p:ph sz="quarter" idx="10"/>
          </p:nvPr>
        </p:nvSpPr>
        <p:spPr>
          <a:xfrm>
            <a:off x="898634" y="1376855"/>
            <a:ext cx="7315200" cy="1143000"/>
          </a:xfrm>
        </p:spPr>
        <p:txBody>
          <a:bodyPr/>
          <a:lstStyle/>
          <a:p>
            <a:pPr>
              <a:buNone/>
            </a:pPr>
            <a:r>
              <a:rPr lang="en-IN" b="1" dirty="0"/>
              <a:t>Sufficiency Ratios</a:t>
            </a:r>
          </a:p>
          <a:p>
            <a:pPr>
              <a:buNone/>
            </a:pPr>
            <a:r>
              <a:rPr lang="en-IN" dirty="0"/>
              <a:t>Interest coverage</a:t>
            </a:r>
          </a:p>
          <a:p>
            <a:pPr>
              <a:buNone/>
            </a:pPr>
            <a:r>
              <a:rPr lang="en-IN" b="1" dirty="0"/>
              <a:t>Calculation</a:t>
            </a:r>
          </a:p>
        </p:txBody>
      </p:sp>
      <p:graphicFrame>
        <p:nvGraphicFramePr>
          <p:cNvPr id="9" name="Content Placeholder 8"/>
          <p:cNvGraphicFramePr>
            <a:graphicFrameLocks noGrp="1" noChangeAspect="1"/>
          </p:cNvGraphicFramePr>
          <p:nvPr>
            <p:ph sz="quarter" idx="12"/>
          </p:nvPr>
        </p:nvGraphicFramePr>
        <p:xfrm>
          <a:off x="2817358" y="2991984"/>
          <a:ext cx="3380241" cy="736773"/>
        </p:xfrm>
        <a:graphic>
          <a:graphicData uri="http://schemas.openxmlformats.org/presentationml/2006/ole">
            <mc:AlternateContent xmlns:mc="http://schemas.openxmlformats.org/markup-compatibility/2006">
              <mc:Choice xmlns:v="urn:schemas-microsoft-com:vml" Requires="v">
                <p:oleObj spid="_x0000_s92167" name="Equation" r:id="rId4" imgW="2095200" imgH="457200" progId="Equation.3">
                  <p:embed/>
                </p:oleObj>
              </mc:Choice>
              <mc:Fallback>
                <p:oleObj name="Equation" r:id="rId4" imgW="2095200" imgH="457200" progId="Equation.3">
                  <p:embed/>
                  <p:pic>
                    <p:nvPicPr>
                      <p:cNvPr id="0" name="Content Placeholder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7358" y="2991984"/>
                        <a:ext cx="3380241" cy="73677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Content Placeholder 6"/>
          <p:cNvSpPr>
            <a:spLocks noGrp="1"/>
          </p:cNvSpPr>
          <p:nvPr>
            <p:ph sz="quarter" idx="11"/>
          </p:nvPr>
        </p:nvSpPr>
        <p:spPr>
          <a:xfrm>
            <a:off x="930165" y="3880953"/>
            <a:ext cx="7315200" cy="1371600"/>
          </a:xfrm>
        </p:spPr>
        <p:txBody>
          <a:bodyPr/>
          <a:lstStyle/>
          <a:p>
            <a:pPr>
              <a:buNone/>
            </a:pPr>
            <a:r>
              <a:rPr lang="en-IN" b="1" dirty="0"/>
              <a:t>Measures</a:t>
            </a:r>
          </a:p>
          <a:p>
            <a:pPr>
              <a:buNone/>
            </a:pPr>
            <a:r>
              <a:rPr lang="en-IN" dirty="0"/>
              <a:t>Ability to satisfy fixed obligations</a:t>
            </a:r>
          </a:p>
        </p:txBody>
      </p:sp>
    </p:spTree>
    <p:extLst>
      <p:ext uri="{BB962C8B-B14F-4D97-AF65-F5344CB8AC3E}">
        <p14:creationId xmlns:p14="http://schemas.microsoft.com/office/powerpoint/2010/main" val="111741859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p:txBody>
          <a:bodyPr>
            <a:normAutofit/>
          </a:bodyPr>
          <a:lstStyle/>
          <a:p>
            <a:r>
              <a:rPr lang="en-IN" dirty="0"/>
              <a:t>Cash Flow Ratios (8 of 11)</a:t>
            </a:r>
            <a:endParaRPr lang="en-US" dirty="0"/>
          </a:p>
        </p:txBody>
      </p:sp>
      <p:sp>
        <p:nvSpPr>
          <p:cNvPr id="6" name="Content Placeholder 5"/>
          <p:cNvSpPr>
            <a:spLocks noGrp="1"/>
          </p:cNvSpPr>
          <p:nvPr>
            <p:ph sz="quarter" idx="10"/>
          </p:nvPr>
        </p:nvSpPr>
        <p:spPr>
          <a:xfrm>
            <a:off x="898634" y="1376855"/>
            <a:ext cx="7315200" cy="1143000"/>
          </a:xfrm>
        </p:spPr>
        <p:txBody>
          <a:bodyPr/>
          <a:lstStyle/>
          <a:p>
            <a:pPr>
              <a:buNone/>
            </a:pPr>
            <a:r>
              <a:rPr lang="en-IN" b="1" dirty="0"/>
              <a:t>Sufficiency Ratios</a:t>
            </a:r>
          </a:p>
          <a:p>
            <a:pPr>
              <a:buNone/>
            </a:pPr>
            <a:r>
              <a:rPr lang="en-IN" dirty="0"/>
              <a:t>Reinvestment</a:t>
            </a:r>
          </a:p>
          <a:p>
            <a:pPr>
              <a:buNone/>
            </a:pPr>
            <a:r>
              <a:rPr lang="en-IN" b="1" dirty="0"/>
              <a:t>Calculation</a:t>
            </a:r>
          </a:p>
        </p:txBody>
      </p:sp>
      <p:graphicFrame>
        <p:nvGraphicFramePr>
          <p:cNvPr id="9" name="Content Placeholder 8"/>
          <p:cNvGraphicFramePr>
            <a:graphicFrameLocks noGrp="1" noChangeAspect="1"/>
          </p:cNvGraphicFramePr>
          <p:nvPr>
            <p:ph sz="quarter" idx="12"/>
          </p:nvPr>
        </p:nvGraphicFramePr>
        <p:xfrm>
          <a:off x="2280330" y="3024414"/>
          <a:ext cx="5417183" cy="792843"/>
        </p:xfrm>
        <a:graphic>
          <a:graphicData uri="http://schemas.openxmlformats.org/presentationml/2006/ole">
            <mc:AlternateContent xmlns:mc="http://schemas.openxmlformats.org/markup-compatibility/2006">
              <mc:Choice xmlns:v="urn:schemas-microsoft-com:vml" Requires="v">
                <p:oleObj spid="_x0000_s93191" name="Equation" r:id="rId4" imgW="3124080" imgH="457200" progId="Equation.3">
                  <p:embed/>
                </p:oleObj>
              </mc:Choice>
              <mc:Fallback>
                <p:oleObj name="Equation" r:id="rId4" imgW="3124080" imgH="457200" progId="Equation.3">
                  <p:embed/>
                  <p:pic>
                    <p:nvPicPr>
                      <p:cNvPr id="0" name="Content Placeholder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0330" y="3024414"/>
                        <a:ext cx="5417183" cy="79284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Content Placeholder 6"/>
          <p:cNvSpPr>
            <a:spLocks noGrp="1"/>
          </p:cNvSpPr>
          <p:nvPr>
            <p:ph sz="quarter" idx="11"/>
          </p:nvPr>
        </p:nvSpPr>
        <p:spPr>
          <a:xfrm>
            <a:off x="930165" y="3880953"/>
            <a:ext cx="7315200" cy="1371600"/>
          </a:xfrm>
        </p:spPr>
        <p:txBody>
          <a:bodyPr/>
          <a:lstStyle/>
          <a:p>
            <a:pPr>
              <a:buNone/>
            </a:pPr>
            <a:r>
              <a:rPr lang="en-IN" b="1" dirty="0"/>
              <a:t>Measures</a:t>
            </a:r>
          </a:p>
          <a:p>
            <a:pPr marL="0" indent="0">
              <a:buNone/>
            </a:pPr>
            <a:r>
              <a:rPr lang="en-IN" dirty="0"/>
              <a:t>Ability to acquire assets with operating cash flows</a:t>
            </a:r>
          </a:p>
        </p:txBody>
      </p:sp>
    </p:spTree>
    <p:extLst>
      <p:ext uri="{BB962C8B-B14F-4D97-AF65-F5344CB8AC3E}">
        <p14:creationId xmlns:p14="http://schemas.microsoft.com/office/powerpoint/2010/main" val="111741859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p:txBody>
          <a:bodyPr>
            <a:normAutofit/>
          </a:bodyPr>
          <a:lstStyle/>
          <a:p>
            <a:r>
              <a:rPr lang="en-IN" dirty="0"/>
              <a:t>Cash Flow Ratios (9 of 11)</a:t>
            </a:r>
            <a:endParaRPr lang="en-US" dirty="0"/>
          </a:p>
        </p:txBody>
      </p:sp>
      <p:sp>
        <p:nvSpPr>
          <p:cNvPr id="6" name="Content Placeholder 5"/>
          <p:cNvSpPr>
            <a:spLocks noGrp="1"/>
          </p:cNvSpPr>
          <p:nvPr>
            <p:ph sz="quarter" idx="10"/>
          </p:nvPr>
        </p:nvSpPr>
        <p:spPr>
          <a:xfrm>
            <a:off x="898634" y="1376855"/>
            <a:ext cx="7315200" cy="1143000"/>
          </a:xfrm>
        </p:spPr>
        <p:txBody>
          <a:bodyPr/>
          <a:lstStyle/>
          <a:p>
            <a:pPr>
              <a:buNone/>
            </a:pPr>
            <a:r>
              <a:rPr lang="en-IN" b="1" dirty="0"/>
              <a:t>Sufficiency Ratios</a:t>
            </a:r>
          </a:p>
          <a:p>
            <a:pPr>
              <a:buNone/>
            </a:pPr>
            <a:r>
              <a:rPr lang="en-IN" dirty="0"/>
              <a:t>Debt payment</a:t>
            </a:r>
          </a:p>
          <a:p>
            <a:pPr>
              <a:buNone/>
            </a:pPr>
            <a:r>
              <a:rPr lang="en-IN" b="1" dirty="0"/>
              <a:t>Calculation</a:t>
            </a:r>
          </a:p>
        </p:txBody>
      </p:sp>
      <p:graphicFrame>
        <p:nvGraphicFramePr>
          <p:cNvPr id="9" name="Content Placeholder 8"/>
          <p:cNvGraphicFramePr>
            <a:graphicFrameLocks noGrp="1" noChangeAspect="1"/>
          </p:cNvGraphicFramePr>
          <p:nvPr>
            <p:ph sz="quarter" idx="12"/>
          </p:nvPr>
        </p:nvGraphicFramePr>
        <p:xfrm>
          <a:off x="2323873" y="3005138"/>
          <a:ext cx="5602967" cy="841148"/>
        </p:xfrm>
        <a:graphic>
          <a:graphicData uri="http://schemas.openxmlformats.org/presentationml/2006/ole">
            <mc:AlternateContent xmlns:mc="http://schemas.openxmlformats.org/markup-compatibility/2006">
              <mc:Choice xmlns:v="urn:schemas-microsoft-com:vml" Requires="v">
                <p:oleObj spid="_x0000_s94215" name="Equation" r:id="rId4" imgW="3213000" imgH="482400" progId="Equation.3">
                  <p:embed/>
                </p:oleObj>
              </mc:Choice>
              <mc:Fallback>
                <p:oleObj name="Equation" r:id="rId4" imgW="3213000" imgH="482400" progId="Equation.3">
                  <p:embed/>
                  <p:pic>
                    <p:nvPicPr>
                      <p:cNvPr id="0" name="Content Placeholder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3873" y="3005138"/>
                        <a:ext cx="5602967" cy="8411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Content Placeholder 6"/>
          <p:cNvSpPr>
            <a:spLocks noGrp="1"/>
          </p:cNvSpPr>
          <p:nvPr>
            <p:ph sz="quarter" idx="11"/>
          </p:nvPr>
        </p:nvSpPr>
        <p:spPr>
          <a:xfrm>
            <a:off x="930165" y="3880953"/>
            <a:ext cx="7315200" cy="1371600"/>
          </a:xfrm>
        </p:spPr>
        <p:txBody>
          <a:bodyPr/>
          <a:lstStyle/>
          <a:p>
            <a:pPr>
              <a:buNone/>
            </a:pPr>
            <a:r>
              <a:rPr lang="en-IN" b="1" dirty="0"/>
              <a:t>Measures</a:t>
            </a:r>
          </a:p>
          <a:p>
            <a:pPr marL="0" indent="0">
              <a:buNone/>
            </a:pPr>
            <a:r>
              <a:rPr lang="en-IN" dirty="0"/>
              <a:t>Ability to pay debts with operating cash flows</a:t>
            </a:r>
          </a:p>
        </p:txBody>
      </p:sp>
    </p:spTree>
    <p:extLst>
      <p:ext uri="{BB962C8B-B14F-4D97-AF65-F5344CB8AC3E}">
        <p14:creationId xmlns:p14="http://schemas.microsoft.com/office/powerpoint/2010/main" val="111741859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p:txBody>
          <a:bodyPr>
            <a:normAutofit/>
          </a:bodyPr>
          <a:lstStyle/>
          <a:p>
            <a:r>
              <a:rPr lang="en-IN" dirty="0"/>
              <a:t>Cash Flow Ratios (10 of 11)</a:t>
            </a:r>
            <a:endParaRPr lang="en-US" dirty="0"/>
          </a:p>
        </p:txBody>
      </p:sp>
      <p:sp>
        <p:nvSpPr>
          <p:cNvPr id="6" name="Content Placeholder 5"/>
          <p:cNvSpPr>
            <a:spLocks noGrp="1"/>
          </p:cNvSpPr>
          <p:nvPr>
            <p:ph sz="quarter" idx="10"/>
          </p:nvPr>
        </p:nvSpPr>
        <p:spPr>
          <a:xfrm>
            <a:off x="898634" y="1376855"/>
            <a:ext cx="7315200" cy="1143000"/>
          </a:xfrm>
        </p:spPr>
        <p:txBody>
          <a:bodyPr/>
          <a:lstStyle/>
          <a:p>
            <a:pPr>
              <a:buNone/>
            </a:pPr>
            <a:r>
              <a:rPr lang="en-IN" b="1" dirty="0"/>
              <a:t>Sufficiency Ratios</a:t>
            </a:r>
          </a:p>
          <a:p>
            <a:pPr>
              <a:buNone/>
            </a:pPr>
            <a:r>
              <a:rPr lang="en-IN" dirty="0"/>
              <a:t>Dividend payment</a:t>
            </a:r>
          </a:p>
          <a:p>
            <a:pPr>
              <a:buNone/>
            </a:pPr>
            <a:r>
              <a:rPr lang="en-IN" b="1" dirty="0"/>
              <a:t>Calculation</a:t>
            </a:r>
          </a:p>
        </p:txBody>
      </p:sp>
      <p:graphicFrame>
        <p:nvGraphicFramePr>
          <p:cNvPr id="9" name="Content Placeholder 8"/>
          <p:cNvGraphicFramePr>
            <a:graphicFrameLocks noGrp="1" noChangeAspect="1"/>
          </p:cNvGraphicFramePr>
          <p:nvPr>
            <p:ph sz="quarter" idx="12"/>
          </p:nvPr>
        </p:nvGraphicFramePr>
        <p:xfrm>
          <a:off x="2672216" y="2983366"/>
          <a:ext cx="4120470" cy="784234"/>
        </p:xfrm>
        <a:graphic>
          <a:graphicData uri="http://schemas.openxmlformats.org/presentationml/2006/ole">
            <mc:AlternateContent xmlns:mc="http://schemas.openxmlformats.org/markup-compatibility/2006">
              <mc:Choice xmlns:v="urn:schemas-microsoft-com:vml" Requires="v">
                <p:oleObj spid="_x0000_s95239" name="Equation" r:id="rId4" imgW="2400120" imgH="457200" progId="Equation.3">
                  <p:embed/>
                </p:oleObj>
              </mc:Choice>
              <mc:Fallback>
                <p:oleObj name="Equation" r:id="rId4" imgW="2400120" imgH="457200" progId="Equation.3">
                  <p:embed/>
                  <p:pic>
                    <p:nvPicPr>
                      <p:cNvPr id="0" name="Content Placeholder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2216" y="2983366"/>
                        <a:ext cx="4120470" cy="78423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Content Placeholder 6"/>
          <p:cNvSpPr>
            <a:spLocks noGrp="1"/>
          </p:cNvSpPr>
          <p:nvPr>
            <p:ph sz="quarter" idx="11"/>
          </p:nvPr>
        </p:nvSpPr>
        <p:spPr>
          <a:xfrm>
            <a:off x="930165" y="3880953"/>
            <a:ext cx="7315200" cy="1371600"/>
          </a:xfrm>
        </p:spPr>
        <p:txBody>
          <a:bodyPr/>
          <a:lstStyle/>
          <a:p>
            <a:pPr>
              <a:buNone/>
            </a:pPr>
            <a:r>
              <a:rPr lang="en-IN" b="1" dirty="0"/>
              <a:t>Measures</a:t>
            </a:r>
          </a:p>
          <a:p>
            <a:pPr marL="0" indent="0">
              <a:buNone/>
            </a:pPr>
            <a:r>
              <a:rPr lang="en-IN" dirty="0"/>
              <a:t>Ability to pay dividends with operating cash flows</a:t>
            </a:r>
          </a:p>
        </p:txBody>
      </p:sp>
    </p:spTree>
    <p:extLst>
      <p:ext uri="{BB962C8B-B14F-4D97-AF65-F5344CB8AC3E}">
        <p14:creationId xmlns:p14="http://schemas.microsoft.com/office/powerpoint/2010/main" val="111741859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p:txBody>
          <a:bodyPr>
            <a:normAutofit/>
          </a:bodyPr>
          <a:lstStyle/>
          <a:p>
            <a:r>
              <a:rPr lang="en-IN" dirty="0"/>
              <a:t>Cash Flow Ratios (11 of 11)</a:t>
            </a:r>
            <a:endParaRPr lang="en-US" dirty="0"/>
          </a:p>
        </p:txBody>
      </p:sp>
      <p:sp>
        <p:nvSpPr>
          <p:cNvPr id="6" name="Content Placeholder 5"/>
          <p:cNvSpPr>
            <a:spLocks noGrp="1"/>
          </p:cNvSpPr>
          <p:nvPr>
            <p:ph sz="quarter" idx="10"/>
          </p:nvPr>
        </p:nvSpPr>
        <p:spPr>
          <a:xfrm>
            <a:off x="898634" y="1376855"/>
            <a:ext cx="7315200" cy="1143000"/>
          </a:xfrm>
        </p:spPr>
        <p:txBody>
          <a:bodyPr/>
          <a:lstStyle/>
          <a:p>
            <a:pPr>
              <a:buNone/>
            </a:pPr>
            <a:r>
              <a:rPr lang="en-IN" b="1" dirty="0"/>
              <a:t>Sufficiency Ratios</a:t>
            </a:r>
          </a:p>
          <a:p>
            <a:pPr>
              <a:buNone/>
            </a:pPr>
            <a:r>
              <a:rPr lang="en-IN" dirty="0"/>
              <a:t>Investing and financing activity</a:t>
            </a:r>
          </a:p>
          <a:p>
            <a:pPr>
              <a:buNone/>
            </a:pPr>
            <a:r>
              <a:rPr lang="en-IN" b="1" dirty="0"/>
              <a:t>Calculation</a:t>
            </a:r>
          </a:p>
        </p:txBody>
      </p:sp>
      <p:graphicFrame>
        <p:nvGraphicFramePr>
          <p:cNvPr id="9" name="Content Placeholder 8"/>
          <p:cNvGraphicFramePr>
            <a:graphicFrameLocks noGrp="1" noChangeAspect="1"/>
          </p:cNvGraphicFramePr>
          <p:nvPr>
            <p:ph sz="quarter" idx="12"/>
          </p:nvPr>
        </p:nvGraphicFramePr>
        <p:xfrm>
          <a:off x="1322388" y="3030083"/>
          <a:ext cx="7255555" cy="779332"/>
        </p:xfrm>
        <a:graphic>
          <a:graphicData uri="http://schemas.openxmlformats.org/presentationml/2006/ole">
            <mc:AlternateContent xmlns:mc="http://schemas.openxmlformats.org/markup-compatibility/2006">
              <mc:Choice xmlns:v="urn:schemas-microsoft-com:vml" Requires="v">
                <p:oleObj spid="_x0000_s96263" name="Equation" r:id="rId4" imgW="4495680" imgH="482400" progId="Equation.3">
                  <p:embed/>
                </p:oleObj>
              </mc:Choice>
              <mc:Fallback>
                <p:oleObj name="Equation" r:id="rId4" imgW="4495680" imgH="482400" progId="Equation.3">
                  <p:embed/>
                  <p:pic>
                    <p:nvPicPr>
                      <p:cNvPr id="0" name="Content Placeholder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2388" y="3030083"/>
                        <a:ext cx="7255555" cy="7793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Content Placeholder 6"/>
          <p:cNvSpPr>
            <a:spLocks noGrp="1"/>
          </p:cNvSpPr>
          <p:nvPr>
            <p:ph sz="quarter" idx="11"/>
          </p:nvPr>
        </p:nvSpPr>
        <p:spPr>
          <a:xfrm>
            <a:off x="930165" y="3880953"/>
            <a:ext cx="7315200" cy="1371600"/>
          </a:xfrm>
        </p:spPr>
        <p:txBody>
          <a:bodyPr/>
          <a:lstStyle/>
          <a:p>
            <a:pPr>
              <a:buNone/>
            </a:pPr>
            <a:r>
              <a:rPr lang="en-IN" b="1" dirty="0"/>
              <a:t>Measures</a:t>
            </a:r>
          </a:p>
          <a:p>
            <a:pPr marL="0" indent="0">
              <a:buNone/>
            </a:pPr>
            <a:r>
              <a:rPr lang="en-IN" dirty="0"/>
              <a:t>Ability to acquire assets, pay debts, and make distributions to owners</a:t>
            </a:r>
          </a:p>
        </p:txBody>
      </p:sp>
    </p:spTree>
    <p:extLst>
      <p:ext uri="{BB962C8B-B14F-4D97-AF65-F5344CB8AC3E}">
        <p14:creationId xmlns:p14="http://schemas.microsoft.com/office/powerpoint/2010/main" val="111741859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fontAlgn="auto">
              <a:spcAft>
                <a:spcPts val="0"/>
              </a:spcAft>
              <a:buNone/>
              <a:defRPr/>
            </a:pPr>
            <a:r>
              <a:rPr lang="en-IN" dirty="0"/>
              <a:t>APPENDIX 21 A</a:t>
            </a:r>
          </a:p>
        </p:txBody>
      </p:sp>
      <p:sp>
        <p:nvSpPr>
          <p:cNvPr id="3" name="Title 2"/>
          <p:cNvSpPr>
            <a:spLocks noGrp="1"/>
          </p:cNvSpPr>
          <p:nvPr>
            <p:ph type="title"/>
          </p:nvPr>
        </p:nvSpPr>
        <p:spPr>
          <a:xfrm>
            <a:off x="646385" y="536026"/>
            <a:ext cx="8182304" cy="993228"/>
          </a:xfrm>
        </p:spPr>
        <p:txBody>
          <a:bodyPr>
            <a:normAutofit/>
          </a:bodyPr>
          <a:lstStyle/>
          <a:p>
            <a:r>
              <a:rPr lang="en-IN" dirty="0"/>
              <a:t>Indirect Method (1 of 2)</a:t>
            </a:r>
            <a:endParaRPr lang="en-US" dirty="0"/>
          </a:p>
        </p:txBody>
      </p:sp>
      <p:pic>
        <p:nvPicPr>
          <p:cNvPr id="7" name="Picture 6" descr="UNITED BRANDS CORPORATION Spreadsheet for the Statement of Cash Flows. The information provided in this spreadsheet can be found on page 1248 of the textbook in Illustration 21A-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4102" y="1478928"/>
            <a:ext cx="5219566" cy="4921872"/>
          </a:xfrm>
          <a:prstGeom prst="rect">
            <a:avLst/>
          </a:prstGeom>
        </p:spPr>
      </p:pic>
    </p:spTree>
    <p:extLst>
      <p:ext uri="{BB962C8B-B14F-4D97-AF65-F5344CB8AC3E}">
        <p14:creationId xmlns:p14="http://schemas.microsoft.com/office/powerpoint/2010/main" val="119591286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fontAlgn="auto">
              <a:spcAft>
                <a:spcPts val="0"/>
              </a:spcAft>
              <a:buNone/>
              <a:defRPr/>
            </a:pPr>
            <a:r>
              <a:rPr lang="en-IN" dirty="0"/>
              <a:t>APPENDIX 21 A</a:t>
            </a:r>
          </a:p>
        </p:txBody>
      </p:sp>
      <p:sp>
        <p:nvSpPr>
          <p:cNvPr id="3" name="Title 2"/>
          <p:cNvSpPr>
            <a:spLocks noGrp="1"/>
          </p:cNvSpPr>
          <p:nvPr>
            <p:ph type="title"/>
          </p:nvPr>
        </p:nvSpPr>
        <p:spPr>
          <a:xfrm>
            <a:off x="517845" y="540554"/>
            <a:ext cx="8470921" cy="997442"/>
          </a:xfrm>
        </p:spPr>
        <p:txBody>
          <a:bodyPr>
            <a:normAutofit/>
          </a:bodyPr>
          <a:lstStyle/>
          <a:p>
            <a:r>
              <a:rPr lang="en-IN" dirty="0"/>
              <a:t>Indirect Method (2 of 2)</a:t>
            </a:r>
            <a:endParaRPr lang="en-US" dirty="0"/>
          </a:p>
        </p:txBody>
      </p:sp>
      <p:pic>
        <p:nvPicPr>
          <p:cNvPr id="8194" name="Picture 2" descr="UNITED BRANDS CORPORATION Spreadsheet for the Statement of Cash Flows. The information provided in this spreadsheet can be found on page 1248 of the textbook in Illustration 21A-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5085" y="1350762"/>
            <a:ext cx="5339985" cy="50658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0239537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IN" dirty="0"/>
              <a:t>APPENDIX 21 A</a:t>
            </a:r>
          </a:p>
        </p:txBody>
      </p:sp>
      <p:sp>
        <p:nvSpPr>
          <p:cNvPr id="3" name="Title 2"/>
          <p:cNvSpPr>
            <a:spLocks noGrp="1"/>
          </p:cNvSpPr>
          <p:nvPr>
            <p:ph type="title"/>
          </p:nvPr>
        </p:nvSpPr>
        <p:spPr>
          <a:xfrm>
            <a:off x="480842" y="472966"/>
            <a:ext cx="8631626" cy="1056289"/>
          </a:xfrm>
        </p:spPr>
        <p:txBody>
          <a:bodyPr>
            <a:noAutofit/>
          </a:bodyPr>
          <a:lstStyle/>
          <a:p>
            <a:r>
              <a:rPr lang="en-IN" dirty="0"/>
              <a:t>Spreadsheet Entries for the Indirect Method (1 of 4)</a:t>
            </a:r>
            <a:endParaRPr lang="en-US" dirty="0"/>
          </a:p>
        </p:txBody>
      </p:sp>
      <p:pic>
        <p:nvPicPr>
          <p:cNvPr id="8" name="Picture 2" descr="Entry (1) Net income—CFOA 12&#10;Retained earnings 12&#10;Establishes net income as the initial amount of cash flows from operating activities, to be adjusted to a cash basis by subsequent entries.&#10;&#10;Entry (2) Cash (received from sale of land)  18&#10;Land 10&#10;Gain on sale of land—CFOA 8&#10;Deducts the noncash gain added in determining net income, explains a portion of the change in land, and identifies a cash inflow from investing activities.&#10;&#10;Entry (3) Cash (received from sale of equipment) 5&#10;Loss on sale of equipment—CFOA 2&#10;Accumulated depreciation 7&#10;Buildings and equipment 14&#10;Adds back the noncash loss subtracted in determining net income, explains portions of the changes in accumulated depreciation and buildings and equipment, and identifies a cash inflow from investing activities.&#10;&#10;Entry (4) Depreciation expense—CFOA 3&#10;Accumulated depreciation 3&#10;Adds back the noncash expense subtracted in determining net incom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88" t="2338" r="2685"/>
          <a:stretch/>
        </p:blipFill>
        <p:spPr bwMode="auto">
          <a:xfrm>
            <a:off x="1057926" y="1846778"/>
            <a:ext cx="7386065" cy="4308137"/>
          </a:xfrm>
          <a:prstGeom prst="rect">
            <a:avLst/>
          </a:prstGeom>
          <a:noFill/>
          <a:ln w="28575">
            <a:solidFill>
              <a:srgbClr val="FFC000"/>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45421695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IN" dirty="0"/>
              <a:t>APPENDIX 21 A</a:t>
            </a:r>
          </a:p>
        </p:txBody>
      </p:sp>
      <p:sp>
        <p:nvSpPr>
          <p:cNvPr id="3" name="Title 2"/>
          <p:cNvSpPr>
            <a:spLocks noGrp="1"/>
          </p:cNvSpPr>
          <p:nvPr>
            <p:ph type="title"/>
          </p:nvPr>
        </p:nvSpPr>
        <p:spPr>
          <a:xfrm>
            <a:off x="465076" y="488732"/>
            <a:ext cx="8678924" cy="1040521"/>
          </a:xfrm>
        </p:spPr>
        <p:txBody>
          <a:bodyPr>
            <a:noAutofit/>
          </a:bodyPr>
          <a:lstStyle/>
          <a:p>
            <a:r>
              <a:rPr lang="en-IN" dirty="0"/>
              <a:t>Spreadsheet Entries for the Indirect Method (2 of 4)</a:t>
            </a:r>
            <a:endParaRPr lang="en-US" dirty="0"/>
          </a:p>
        </p:txBody>
      </p:sp>
      <p:pic>
        <p:nvPicPr>
          <p:cNvPr id="9218" name="Picture 2" descr="Entry (5)&#10;Accounts receivable 2&#10;Increase in accounts receivable—CFOA 2&#10;Reduces net income to reflect $98 million cash received from customers rather than $100 million sales.&#10;&#10;Entry (6) &#10;Decrease in inventory—CFOA 4&#10;Inventory 4&#10;Increases net income to reflect a deduction of $56 million cost of goods purchased rather than $60 million cost of goods sold.&#10;&#10;Entry (7) &#10;Increase in accounts payable—CFOA 6&#10;Accounts payable 6&#10;Increases net income to reflect a deduction of $50 million cash paid to suppliers rather than $56 million cost of goods purchased.&#10;&#10;Entry (8)&#10;Decrease in prepaid insurance—CFOA 3&#10;Prepaid insurance  3&#10;Increases net income to reflect a deduction of $4 million cash paid for insurance rather than $7 million insurance expense.&#10;&#10;Entry (9)&#10;Increase in salaries payable—CFOA 2&#10;Salaries payable  2&#10;Increases net income to reflect a deduction of $11 million cash paid to employees rather than $13 million salaries expen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937" y="1711813"/>
            <a:ext cx="6845999" cy="44118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15045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21-3</a:t>
            </a:r>
          </a:p>
        </p:txBody>
      </p:sp>
      <p:sp>
        <p:nvSpPr>
          <p:cNvPr id="3" name="Title 2"/>
          <p:cNvSpPr>
            <a:spLocks noGrp="1"/>
          </p:cNvSpPr>
          <p:nvPr>
            <p:ph type="title"/>
          </p:nvPr>
        </p:nvSpPr>
        <p:spPr>
          <a:xfrm>
            <a:off x="622736" y="520263"/>
            <a:ext cx="8458200" cy="1072055"/>
          </a:xfrm>
        </p:spPr>
        <p:txBody>
          <a:bodyPr>
            <a:noAutofit/>
          </a:bodyPr>
          <a:lstStyle/>
          <a:p>
            <a:r>
              <a:rPr lang="en-IN" dirty="0"/>
              <a:t>Primary Elements of the Statement of Cash Flows</a:t>
            </a:r>
            <a:endParaRPr lang="en-US" dirty="0"/>
          </a:p>
        </p:txBody>
      </p:sp>
      <p:sp>
        <p:nvSpPr>
          <p:cNvPr id="4" name="Content Placeholder 3"/>
          <p:cNvSpPr>
            <a:spLocks noGrp="1"/>
          </p:cNvSpPr>
          <p:nvPr>
            <p:ph sz="quarter" idx="10"/>
          </p:nvPr>
        </p:nvSpPr>
        <p:spPr>
          <a:xfrm>
            <a:off x="835569" y="1810672"/>
            <a:ext cx="8056179" cy="4495536"/>
          </a:xfrm>
        </p:spPr>
        <p:txBody>
          <a:bodyPr/>
          <a:lstStyle/>
          <a:p>
            <a:pPr lvl="0"/>
            <a:r>
              <a:rPr lang="en-IN" dirty="0"/>
              <a:t>Primary Elements of the Statement of Cash Flows</a:t>
            </a:r>
            <a:endParaRPr lang="en-US" dirty="0"/>
          </a:p>
          <a:p>
            <a:pPr marL="914400" lvl="1" indent="-457200"/>
            <a:r>
              <a:rPr lang="en-US" dirty="0">
                <a:cs typeface="Arial" panose="020B0604020202020204" pitchFamily="34" charset="0"/>
              </a:rPr>
              <a:t>Operating activities</a:t>
            </a:r>
          </a:p>
          <a:p>
            <a:pPr marL="914400" lvl="1" indent="-457200"/>
            <a:r>
              <a:rPr lang="en-US" dirty="0"/>
              <a:t>Investing activities</a:t>
            </a:r>
          </a:p>
          <a:p>
            <a:pPr marL="914400" lvl="1" indent="-457200"/>
            <a:r>
              <a:rPr lang="en-US" dirty="0"/>
              <a:t>Financing activities</a:t>
            </a:r>
          </a:p>
          <a:p>
            <a:pPr marL="914400" lvl="1" indent="-457200"/>
            <a:r>
              <a:rPr lang="en-IN" dirty="0"/>
              <a:t>Reconciliation of the net increase or decrease in cash</a:t>
            </a:r>
            <a:endParaRPr lang="en-US" dirty="0"/>
          </a:p>
          <a:p>
            <a:pPr marL="914400" lvl="1" indent="-457200"/>
            <a:r>
              <a:rPr lang="en-IN" dirty="0"/>
              <a:t>Noncash investing and financing activities</a:t>
            </a:r>
            <a:endParaRPr lang="en-US" dirty="0"/>
          </a:p>
        </p:txBody>
      </p:sp>
    </p:spTree>
    <p:extLst>
      <p:ext uri="{BB962C8B-B14F-4D97-AF65-F5344CB8AC3E}">
        <p14:creationId xmlns:p14="http://schemas.microsoft.com/office/powerpoint/2010/main" val="413375130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IN" dirty="0"/>
              <a:t>APPENDIX 21 A</a:t>
            </a:r>
            <a:endParaRPr lang="en-US" dirty="0"/>
          </a:p>
        </p:txBody>
      </p:sp>
      <p:sp>
        <p:nvSpPr>
          <p:cNvPr id="3" name="Title 2"/>
          <p:cNvSpPr>
            <a:spLocks noGrp="1"/>
          </p:cNvSpPr>
          <p:nvPr>
            <p:ph type="title"/>
          </p:nvPr>
        </p:nvSpPr>
        <p:spPr>
          <a:xfrm>
            <a:off x="512374" y="425667"/>
            <a:ext cx="8568562" cy="1150884"/>
          </a:xfrm>
        </p:spPr>
        <p:txBody>
          <a:bodyPr>
            <a:noAutofit/>
          </a:bodyPr>
          <a:lstStyle/>
          <a:p>
            <a:r>
              <a:rPr lang="en-IN" dirty="0"/>
              <a:t>Spreadsheet Entries for the Indirect Method (3 of 4)</a:t>
            </a:r>
            <a:endParaRPr lang="en-US" dirty="0"/>
          </a:p>
        </p:txBody>
      </p:sp>
      <p:pic>
        <p:nvPicPr>
          <p:cNvPr id="10242" name="Picture 2" descr="Entry (10)&#10;Amortization of discount on bonds—CFOA 2&#10;Discount on bonds 2&#10;Increases net income to reflect a deduction of $3 million cash paid for bond interest rather than $5 million bond interest expense.&#10;&#10;Entry (11) &#10;Income taxes payable 2&#10;Decrease in income taxes payable—CFOA 2&#10;Reduces net income to reflect a deduction of $11 million cash paid for income taxes rather than $9 million income tax expense.&#10;&#10;Entry (12) &#10;Short-term investment 12&#10;Cash (purchase of short-term investment) 12&#10;Explains the increase in the short-term investment account and identifies a cash outflow from investing activities.&#10;&#10;Entry (13) &#10;Land 30&#10;Cash (purchase of land) 30&#10;Explains a portion of the change in the land account and identifies a cash outflow from investing activities.&#10;&#10;Entry (14) &#10;Buildings and equipment 20&#10;Note payable 20&#10;Partially explains the changes in the buildings, equipment, and notes payable accounts and identifies a significant noncash investing and financing activ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931" y="1638835"/>
            <a:ext cx="6795287" cy="45893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6563931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IN" dirty="0"/>
              <a:t>APPENDIX 21 A</a:t>
            </a:r>
            <a:endParaRPr lang="en-US" dirty="0"/>
          </a:p>
        </p:txBody>
      </p:sp>
      <p:sp>
        <p:nvSpPr>
          <p:cNvPr id="3" name="Title 2"/>
          <p:cNvSpPr>
            <a:spLocks noGrp="1"/>
          </p:cNvSpPr>
          <p:nvPr>
            <p:ph type="title"/>
          </p:nvPr>
        </p:nvSpPr>
        <p:spPr>
          <a:xfrm>
            <a:off x="575438" y="488731"/>
            <a:ext cx="8458200" cy="1008993"/>
          </a:xfrm>
        </p:spPr>
        <p:txBody>
          <a:bodyPr>
            <a:noAutofit/>
          </a:bodyPr>
          <a:lstStyle/>
          <a:p>
            <a:r>
              <a:rPr lang="en-IN" dirty="0"/>
              <a:t>Spreadsheet Entries for the Indirect Method (4 of 4)</a:t>
            </a:r>
            <a:endParaRPr lang="en-US" dirty="0"/>
          </a:p>
        </p:txBody>
      </p:sp>
      <p:pic>
        <p:nvPicPr>
          <p:cNvPr id="6" name="Picture 2" descr="Entry (15)&#10;Bonds payable 15&#10;Cash (retirement of bonds payable) 15&#10;Explains the decrease in the bonds payable account and identifies a cash outflow from financing activities.&#10;&#10;Entry (16) &#10;Retained earnings 13&#10;Common stock 10&#10;Paid-in capital—excess of par 3&#10;Partially explains the changes in the retained earnings, common stock, and paid-in capital—excess of par accounts.&#10;&#10;Entry (17) &#10;Cash (from sale of common stock) 26&#10;Common stock 20&#10;Paid-in capital—excess of par 6&#10;Partially explains the changes in the common stock and paid-in capital— excess of par accounts and identifies a cash inflow from financing activities.&#10;&#10;Entry (18)&#10;Retained earnings 5&#10;Cash (payment of cash dividends) 5&#10;Partially explains the change in the retained earnings account and identifies a cash outflow from financing activities.&#10;&#10;Entry (19) &#10;Cash 9&#10;Net increase in cash (from statement of cash flows activities)  9&#10;Reconciles the net increase in cash from operating, investing, and financing activities to the increase in the cash balanc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7398" b="937"/>
          <a:stretch/>
        </p:blipFill>
        <p:spPr bwMode="auto">
          <a:xfrm>
            <a:off x="1058514" y="1681693"/>
            <a:ext cx="6379786" cy="4397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600752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IN" dirty="0"/>
              <a:t>APPENDIX 21 A</a:t>
            </a:r>
            <a:endParaRPr lang="en-US" dirty="0"/>
          </a:p>
        </p:txBody>
      </p:sp>
      <p:sp>
        <p:nvSpPr>
          <p:cNvPr id="3" name="Title 2"/>
          <p:cNvSpPr>
            <a:spLocks noGrp="1"/>
          </p:cNvSpPr>
          <p:nvPr>
            <p:ph type="title"/>
          </p:nvPr>
        </p:nvSpPr>
        <p:spPr>
          <a:xfrm>
            <a:off x="543906" y="369499"/>
            <a:ext cx="8568562" cy="1083892"/>
          </a:xfrm>
        </p:spPr>
        <p:txBody>
          <a:bodyPr>
            <a:noAutofit/>
          </a:bodyPr>
          <a:lstStyle/>
          <a:p>
            <a:r>
              <a:rPr lang="en-IN" dirty="0"/>
              <a:t>Statement of Cash Flows—Indirect Method (1 of 2)</a:t>
            </a:r>
            <a:endParaRPr lang="en-US" dirty="0"/>
          </a:p>
        </p:txBody>
      </p:sp>
      <p:pic>
        <p:nvPicPr>
          <p:cNvPr id="5" name="Picture 4" descr="UNITED BRANDS CORPORATION Statement of Cash Flows&#10;For Year Ended December 31, 2018 ($ in millions)&#10;&#10;Cash Flows from Operating Activities&#10;Net income $ 12&#10;Adjustments for noncash effects:&#10;Gain on sale of land (8)&#10;Depreciation expense 3&#10;Loss on sale of equipment 2&#10;Changes in operating assets and liabilities:&#10;Increase in accounts receivable (2)&#10;Decrease in inventory 4&#10;Decrease in prepaid insurance 3&#10;Increase in accounts payable 6&#10;Increase in salaries payable 2&#10;Decrease in income tax payable (2)&#10;Decrease in discount on bonds payable 2&#10;Net cash flows from operating activities $ 22&#10;Cash Flows from Investing Activities&#10;Purchase of land (30)&#10;Purchase of short-term investment (12)&#10;Sale of land 18&#10;Sale of equipment 5&#10;Net cash from investing activities (19)"/>
          <p:cNvPicPr>
            <a:picLocks noChangeAspect="1"/>
          </p:cNvPicPr>
          <p:nvPr/>
        </p:nvPicPr>
        <p:blipFill>
          <a:blip r:embed="rId3"/>
          <a:stretch>
            <a:fillRect/>
          </a:stretch>
        </p:blipFill>
        <p:spPr>
          <a:xfrm>
            <a:off x="2237833" y="1539118"/>
            <a:ext cx="5582795" cy="4845916"/>
          </a:xfrm>
          <a:prstGeom prst="rect">
            <a:avLst/>
          </a:prstGeom>
        </p:spPr>
      </p:pic>
    </p:spTree>
    <p:extLst>
      <p:ext uri="{BB962C8B-B14F-4D97-AF65-F5344CB8AC3E}">
        <p14:creationId xmlns:p14="http://schemas.microsoft.com/office/powerpoint/2010/main" val="45103406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IN" dirty="0"/>
              <a:t>APPENDIX 21 A</a:t>
            </a:r>
            <a:endParaRPr lang="en-US" dirty="0"/>
          </a:p>
        </p:txBody>
      </p:sp>
      <p:sp>
        <p:nvSpPr>
          <p:cNvPr id="3" name="Title 2"/>
          <p:cNvSpPr>
            <a:spLocks noGrp="1"/>
          </p:cNvSpPr>
          <p:nvPr>
            <p:ph type="title"/>
          </p:nvPr>
        </p:nvSpPr>
        <p:spPr>
          <a:xfrm>
            <a:off x="520263" y="343767"/>
            <a:ext cx="8623737" cy="1125501"/>
          </a:xfrm>
        </p:spPr>
        <p:txBody>
          <a:bodyPr>
            <a:noAutofit/>
          </a:bodyPr>
          <a:lstStyle/>
          <a:p>
            <a:r>
              <a:rPr lang="en-IN" dirty="0"/>
              <a:t>Statement of Cash Flows—Indirect Method (2 of 2)</a:t>
            </a:r>
            <a:endParaRPr lang="en-US" dirty="0"/>
          </a:p>
        </p:txBody>
      </p:sp>
      <p:pic>
        <p:nvPicPr>
          <p:cNvPr id="6" name="Picture 5" descr="Cash Flows from Financing Activities&#10;Sale of common shares 26&#10;Retirement of bonds payable (15)&#10;Payment of cash dividends (5)&#10;Net cash flows from financing activities 6&#10;Net increase in cash 9&#10;Cash balance, January 1st is 20&#10;Cash balance, December 31 is $29&#10;Note X:&#10;Noncash Investing and Financing Activities&#10;Acquired $20 million of equipment by issuing a 12%, 5-year note $20"/>
          <p:cNvPicPr>
            <a:picLocks noChangeAspect="1"/>
          </p:cNvPicPr>
          <p:nvPr/>
        </p:nvPicPr>
        <p:blipFill>
          <a:blip r:embed="rId3"/>
          <a:stretch>
            <a:fillRect/>
          </a:stretch>
        </p:blipFill>
        <p:spPr>
          <a:xfrm>
            <a:off x="1374661" y="1644579"/>
            <a:ext cx="7146321" cy="4787752"/>
          </a:xfrm>
          <a:prstGeom prst="rect">
            <a:avLst/>
          </a:prstGeom>
        </p:spPr>
      </p:pic>
    </p:spTree>
    <p:extLst>
      <p:ext uri="{BB962C8B-B14F-4D97-AF65-F5344CB8AC3E}">
        <p14:creationId xmlns:p14="http://schemas.microsoft.com/office/powerpoint/2010/main" val="356733914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IN" dirty="0"/>
              <a:t>APPENDIX 21 B</a:t>
            </a:r>
            <a:endParaRPr lang="en-US" dirty="0"/>
          </a:p>
        </p:txBody>
      </p:sp>
      <p:sp>
        <p:nvSpPr>
          <p:cNvPr id="3" name="Title 2"/>
          <p:cNvSpPr>
            <a:spLocks noGrp="1"/>
          </p:cNvSpPr>
          <p:nvPr>
            <p:ph type="title"/>
          </p:nvPr>
        </p:nvSpPr>
        <p:spPr>
          <a:xfrm>
            <a:off x="701565" y="378370"/>
            <a:ext cx="8284779" cy="1245476"/>
          </a:xfrm>
        </p:spPr>
        <p:txBody>
          <a:bodyPr>
            <a:noAutofit/>
          </a:bodyPr>
          <a:lstStyle/>
          <a:p>
            <a:r>
              <a:rPr lang="en-IN" dirty="0"/>
              <a:t>T-Account Method of Preparing the Statement of Cash Flows (1 of 10)</a:t>
            </a:r>
            <a:endParaRPr lang="en-US" dirty="0"/>
          </a:p>
        </p:txBody>
      </p:sp>
      <p:sp>
        <p:nvSpPr>
          <p:cNvPr id="4" name="Content Placeholder 3"/>
          <p:cNvSpPr>
            <a:spLocks noGrp="1"/>
          </p:cNvSpPr>
          <p:nvPr>
            <p:ph sz="quarter" idx="10"/>
          </p:nvPr>
        </p:nvSpPr>
        <p:spPr>
          <a:xfrm>
            <a:off x="804041" y="1789546"/>
            <a:ext cx="8071945" cy="4516661"/>
          </a:xfrm>
        </p:spPr>
        <p:txBody>
          <a:bodyPr/>
          <a:lstStyle/>
          <a:p>
            <a:r>
              <a:rPr lang="en-IN" dirty="0"/>
              <a:t>T-account method serves the </a:t>
            </a:r>
            <a:r>
              <a:rPr lang="en-IN" b="1" dirty="0"/>
              <a:t>same purpose as a spreadsheet </a:t>
            </a:r>
            <a:r>
              <a:rPr lang="en-IN" dirty="0"/>
              <a:t>in assisting in the preparation of a statement of cash flows</a:t>
            </a:r>
          </a:p>
          <a:p>
            <a:r>
              <a:rPr lang="en-IN" dirty="0"/>
              <a:t>Differs only by whether the entries for those transactions are recorded on a spreadsheet or in T-accounts</a:t>
            </a:r>
          </a:p>
          <a:p>
            <a:pPr>
              <a:buClr>
                <a:schemeClr val="tx1"/>
              </a:buClr>
            </a:pPr>
            <a:r>
              <a:rPr lang="en-IN" b="1" dirty="0"/>
              <a:t>Less time-consuming </a:t>
            </a:r>
            <a:r>
              <a:rPr lang="en-IN" dirty="0"/>
              <a:t>than preparing a spreadsheet</a:t>
            </a:r>
            <a:endParaRPr lang="en-US" dirty="0"/>
          </a:p>
        </p:txBody>
      </p:sp>
    </p:spTree>
    <p:extLst>
      <p:ext uri="{BB962C8B-B14F-4D97-AF65-F5344CB8AC3E}">
        <p14:creationId xmlns:p14="http://schemas.microsoft.com/office/powerpoint/2010/main" val="373982231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IN" dirty="0"/>
              <a:t>APPENDIX 21 B</a:t>
            </a:r>
            <a:endParaRPr lang="en-US" dirty="0"/>
          </a:p>
        </p:txBody>
      </p:sp>
      <p:sp>
        <p:nvSpPr>
          <p:cNvPr id="3" name="Title 2"/>
          <p:cNvSpPr>
            <a:spLocks noGrp="1"/>
          </p:cNvSpPr>
          <p:nvPr>
            <p:ph type="title"/>
          </p:nvPr>
        </p:nvSpPr>
        <p:spPr>
          <a:xfrm>
            <a:off x="606970" y="472965"/>
            <a:ext cx="8458200" cy="1072055"/>
          </a:xfrm>
        </p:spPr>
        <p:txBody>
          <a:bodyPr>
            <a:noAutofit/>
          </a:bodyPr>
          <a:lstStyle/>
          <a:p>
            <a:r>
              <a:rPr lang="en-IN" dirty="0"/>
              <a:t>T-Account Method of Preparing the Statement of Cash Flows (2 of 10)</a:t>
            </a:r>
            <a:endParaRPr lang="en-US" dirty="0"/>
          </a:p>
        </p:txBody>
      </p:sp>
      <p:sp>
        <p:nvSpPr>
          <p:cNvPr id="4" name="Content Placeholder 3"/>
          <p:cNvSpPr>
            <a:spLocks noGrp="1"/>
          </p:cNvSpPr>
          <p:nvPr>
            <p:ph sz="quarter" idx="10"/>
          </p:nvPr>
        </p:nvSpPr>
        <p:spPr>
          <a:xfrm>
            <a:off x="1003300" y="1789546"/>
            <a:ext cx="7518400" cy="4242954"/>
          </a:xfrm>
        </p:spPr>
        <p:txBody>
          <a:bodyPr/>
          <a:lstStyle/>
          <a:p>
            <a:r>
              <a:rPr lang="en-IN" dirty="0"/>
              <a:t>Five steps outline the T-account method:</a:t>
            </a:r>
          </a:p>
          <a:p>
            <a:pPr lvl="0"/>
            <a:r>
              <a:rPr lang="en-US" dirty="0"/>
              <a:t>Step 1</a:t>
            </a:r>
          </a:p>
          <a:p>
            <a:pPr lvl="1"/>
            <a:r>
              <a:rPr lang="en-IN" dirty="0"/>
              <a:t>Draw T-accounts for each income statement and balance sheet account</a:t>
            </a:r>
          </a:p>
          <a:p>
            <a:r>
              <a:rPr lang="en-US" dirty="0"/>
              <a:t>Step 2</a:t>
            </a:r>
          </a:p>
          <a:p>
            <a:pPr lvl="1"/>
            <a:r>
              <a:rPr lang="en-US" dirty="0"/>
              <a:t>T-account for cash should be drawn considerably larger to accommodate the numerous debits and credits and provide headings for operating, investing, and financing activities</a:t>
            </a:r>
          </a:p>
        </p:txBody>
      </p:sp>
    </p:spTree>
    <p:extLst>
      <p:ext uri="{BB962C8B-B14F-4D97-AF65-F5344CB8AC3E}">
        <p14:creationId xmlns:p14="http://schemas.microsoft.com/office/powerpoint/2010/main" val="387956003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IN" dirty="0"/>
              <a:t>APPENDIX 21 B</a:t>
            </a:r>
            <a:endParaRPr lang="en-US" dirty="0"/>
          </a:p>
        </p:txBody>
      </p:sp>
      <p:sp>
        <p:nvSpPr>
          <p:cNvPr id="3" name="Title 2"/>
          <p:cNvSpPr>
            <a:spLocks noGrp="1"/>
          </p:cNvSpPr>
          <p:nvPr>
            <p:ph type="title"/>
          </p:nvPr>
        </p:nvSpPr>
        <p:spPr>
          <a:xfrm>
            <a:off x="701566" y="425667"/>
            <a:ext cx="8269014" cy="1150883"/>
          </a:xfrm>
        </p:spPr>
        <p:txBody>
          <a:bodyPr>
            <a:noAutofit/>
          </a:bodyPr>
          <a:lstStyle/>
          <a:p>
            <a:r>
              <a:rPr lang="en-IN" dirty="0"/>
              <a:t>T-Account Method of Preparing the Statement of Cash Flows (3 of 10)</a:t>
            </a:r>
            <a:endParaRPr lang="en-US" dirty="0"/>
          </a:p>
        </p:txBody>
      </p:sp>
      <p:sp>
        <p:nvSpPr>
          <p:cNvPr id="4" name="Content Placeholder 3"/>
          <p:cNvSpPr>
            <a:spLocks noGrp="1"/>
          </p:cNvSpPr>
          <p:nvPr>
            <p:ph sz="quarter" idx="10"/>
          </p:nvPr>
        </p:nvSpPr>
        <p:spPr>
          <a:xfrm>
            <a:off x="1003300" y="1789546"/>
            <a:ext cx="7518400" cy="4242954"/>
          </a:xfrm>
        </p:spPr>
        <p:txBody>
          <a:bodyPr/>
          <a:lstStyle/>
          <a:p>
            <a:pPr lvl="0" defTabSz="1066800">
              <a:lnSpc>
                <a:spcPct val="90000"/>
              </a:lnSpc>
              <a:spcBef>
                <a:spcPct val="0"/>
              </a:spcBef>
              <a:spcAft>
                <a:spcPct val="35000"/>
              </a:spcAft>
            </a:pPr>
            <a:r>
              <a:rPr lang="en-US" dirty="0"/>
              <a:t>Step 3</a:t>
            </a:r>
          </a:p>
          <a:p>
            <a:pPr lvl="1" defTabSz="1066800">
              <a:lnSpc>
                <a:spcPct val="90000"/>
              </a:lnSpc>
              <a:spcBef>
                <a:spcPct val="0"/>
              </a:spcBef>
              <a:spcAft>
                <a:spcPct val="35000"/>
              </a:spcAft>
            </a:pPr>
            <a:r>
              <a:rPr lang="en-IN" dirty="0"/>
              <a:t>Enter each account’s net change on the appropriate side (debit or credit) of the uppermost portion of each T-account</a:t>
            </a:r>
          </a:p>
          <a:p>
            <a:pPr lvl="0" defTabSz="1066800">
              <a:lnSpc>
                <a:spcPct val="90000"/>
              </a:lnSpc>
              <a:spcBef>
                <a:spcPct val="0"/>
              </a:spcBef>
              <a:spcAft>
                <a:spcPct val="35000"/>
              </a:spcAft>
            </a:pPr>
            <a:r>
              <a:rPr lang="en-US" dirty="0"/>
              <a:t>Step 4</a:t>
            </a:r>
          </a:p>
          <a:p>
            <a:pPr lvl="1" defTabSz="1066800">
              <a:lnSpc>
                <a:spcPct val="90000"/>
              </a:lnSpc>
              <a:spcBef>
                <a:spcPct val="0"/>
              </a:spcBef>
              <a:spcAft>
                <a:spcPct val="35000"/>
              </a:spcAft>
            </a:pPr>
            <a:r>
              <a:rPr lang="en-IN" dirty="0"/>
              <a:t>Reconstruct the transactions that caused changes in each account balance during the year</a:t>
            </a:r>
          </a:p>
          <a:p>
            <a:pPr lvl="1" defTabSz="1066800">
              <a:lnSpc>
                <a:spcPct val="90000"/>
              </a:lnSpc>
              <a:spcBef>
                <a:spcPct val="0"/>
              </a:spcBef>
              <a:spcAft>
                <a:spcPct val="35000"/>
              </a:spcAft>
            </a:pPr>
            <a:r>
              <a:rPr lang="en-IN" dirty="0"/>
              <a:t>Record the entries for those transactions directly in the T-accounts</a:t>
            </a:r>
            <a:endParaRPr lang="en-US" sz="2600" dirty="0"/>
          </a:p>
        </p:txBody>
      </p:sp>
    </p:spTree>
    <p:extLst>
      <p:ext uri="{BB962C8B-B14F-4D97-AF65-F5344CB8AC3E}">
        <p14:creationId xmlns:p14="http://schemas.microsoft.com/office/powerpoint/2010/main" val="212634839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IN" dirty="0"/>
              <a:t>APPENDIX 21 B</a:t>
            </a:r>
            <a:endParaRPr lang="en-US" dirty="0"/>
          </a:p>
        </p:txBody>
      </p:sp>
      <p:sp>
        <p:nvSpPr>
          <p:cNvPr id="3" name="Title 2"/>
          <p:cNvSpPr>
            <a:spLocks noGrp="1"/>
          </p:cNvSpPr>
          <p:nvPr>
            <p:ph type="title"/>
          </p:nvPr>
        </p:nvSpPr>
        <p:spPr>
          <a:xfrm>
            <a:off x="606970" y="457200"/>
            <a:ext cx="8458200" cy="1103586"/>
          </a:xfrm>
        </p:spPr>
        <p:txBody>
          <a:bodyPr>
            <a:noAutofit/>
          </a:bodyPr>
          <a:lstStyle/>
          <a:p>
            <a:r>
              <a:rPr lang="en-IN" dirty="0"/>
              <a:t>T-Account Method of Preparing the Statement of Cash Flows (4 of 10)</a:t>
            </a:r>
            <a:endParaRPr lang="en-US" dirty="0"/>
          </a:p>
        </p:txBody>
      </p:sp>
      <p:sp>
        <p:nvSpPr>
          <p:cNvPr id="4" name="Content Placeholder 3"/>
          <p:cNvSpPr>
            <a:spLocks noGrp="1"/>
          </p:cNvSpPr>
          <p:nvPr>
            <p:ph sz="quarter" idx="10"/>
          </p:nvPr>
        </p:nvSpPr>
        <p:spPr>
          <a:xfrm>
            <a:off x="1003300" y="1789546"/>
            <a:ext cx="7518400" cy="4242954"/>
          </a:xfrm>
        </p:spPr>
        <p:txBody>
          <a:bodyPr/>
          <a:lstStyle/>
          <a:p>
            <a:pPr marL="342900" lvl="1" indent="-342900" defTabSz="1289050">
              <a:lnSpc>
                <a:spcPct val="90000"/>
              </a:lnSpc>
              <a:spcBef>
                <a:spcPct val="0"/>
              </a:spcBef>
              <a:spcAft>
                <a:spcPct val="15000"/>
              </a:spcAft>
              <a:buFont typeface="Arial" panose="020B0604020202020204" pitchFamily="34" charset="0"/>
              <a:buChar char="•"/>
            </a:pPr>
            <a:r>
              <a:rPr lang="en-US" sz="2600" dirty="0"/>
              <a:t>Step 5</a:t>
            </a:r>
          </a:p>
          <a:p>
            <a:pPr marL="800100" lvl="2" indent="-342900" defTabSz="1289050">
              <a:lnSpc>
                <a:spcPct val="90000"/>
              </a:lnSpc>
              <a:spcBef>
                <a:spcPct val="0"/>
              </a:spcBef>
              <a:spcAft>
                <a:spcPct val="15000"/>
              </a:spcAft>
              <a:buFont typeface="Arial Narrow" panose="020B0606020202030204" pitchFamily="34" charset="0"/>
              <a:buChar char="–"/>
            </a:pPr>
            <a:r>
              <a:rPr lang="en-IN" sz="2400" dirty="0"/>
              <a:t>Prepare the statement of cash flows from the cash T-account, being careful also to report noncash investing and financing activities</a:t>
            </a:r>
            <a:endParaRPr lang="en-US" sz="2400" dirty="0"/>
          </a:p>
        </p:txBody>
      </p:sp>
    </p:spTree>
    <p:extLst>
      <p:ext uri="{BB962C8B-B14F-4D97-AF65-F5344CB8AC3E}">
        <p14:creationId xmlns:p14="http://schemas.microsoft.com/office/powerpoint/2010/main" val="325958610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IN" dirty="0"/>
              <a:t>APPENDIX 21 B</a:t>
            </a:r>
            <a:endParaRPr lang="en-US" dirty="0"/>
          </a:p>
        </p:txBody>
      </p:sp>
      <p:sp>
        <p:nvSpPr>
          <p:cNvPr id="3" name="Title 2"/>
          <p:cNvSpPr>
            <a:spLocks noGrp="1"/>
          </p:cNvSpPr>
          <p:nvPr>
            <p:ph type="title"/>
          </p:nvPr>
        </p:nvSpPr>
        <p:spPr>
          <a:xfrm>
            <a:off x="536027" y="472966"/>
            <a:ext cx="8592207" cy="1073782"/>
          </a:xfrm>
        </p:spPr>
        <p:txBody>
          <a:bodyPr>
            <a:noAutofit/>
          </a:bodyPr>
          <a:lstStyle/>
          <a:p>
            <a:r>
              <a:rPr lang="en-IN" dirty="0"/>
              <a:t>T-Account Method of Preparing the Statement of Cash Flows (5 of 10)</a:t>
            </a:r>
            <a:endParaRPr lang="en-US" dirty="0"/>
          </a:p>
        </p:txBody>
      </p:sp>
      <p:pic>
        <p:nvPicPr>
          <p:cNvPr id="16387" name="Picture 3" descr="Balance sheet accounts cash statement of cash flows.&#10;Debits:&#10;Operating Activities from customers: 98&#10;Operating Activities from investment revenue: 3&#10;Sale of land: 18&#10;Sale of equipment: 5&#10;Sale of common stock: 26&#10;&#10;Credits:&#10;To suppliers of goods: 50&#10;To employees: 11&#10;For interest: 3&#10;For insurance: 4&#10;For income taxes: 11&#10;Purchase of short-term investment: 12&#10;Purchase of land: 30&#10;Retirement of bonds payable: 15&#10;Payment of cash dividends: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2805" y="1744612"/>
            <a:ext cx="7596267" cy="33388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6" name="Picture 2" descr="T-accounts with balance sheet activity are provided.&#10;T-accounts show the following activity:&#10;• Accounts Receivable: debit 2; debit balance (activity 1) 2&#10;• Short-Term Investments: debit 12; debit balance (activity 12) 12&#10;• Inventory: credit 4; credit balance (activity 4) 4&#10;• Prepaid Insurance: credit 3; credit balance (activity 8) 3&#10;• Land: debit 20; debit balance (activity 13) 30; credit balance (activity 3)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3414" y="5305295"/>
            <a:ext cx="6903049" cy="1150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3633169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IN" dirty="0"/>
              <a:t>APPENDIX 21 B</a:t>
            </a:r>
            <a:endParaRPr lang="en-US" dirty="0"/>
          </a:p>
        </p:txBody>
      </p:sp>
      <p:sp>
        <p:nvSpPr>
          <p:cNvPr id="3" name="Title 2"/>
          <p:cNvSpPr>
            <a:spLocks noGrp="1"/>
          </p:cNvSpPr>
          <p:nvPr>
            <p:ph type="title"/>
          </p:nvPr>
        </p:nvSpPr>
        <p:spPr>
          <a:xfrm>
            <a:off x="520264" y="370489"/>
            <a:ext cx="8623736" cy="1253358"/>
          </a:xfrm>
        </p:spPr>
        <p:txBody>
          <a:bodyPr>
            <a:noAutofit/>
          </a:bodyPr>
          <a:lstStyle/>
          <a:p>
            <a:r>
              <a:rPr lang="en-IN" dirty="0"/>
              <a:t>T-Account Method of Preparing the Statement of Cash Flows (6 of 10)</a:t>
            </a:r>
            <a:endParaRPr lang="en-US" dirty="0"/>
          </a:p>
        </p:txBody>
      </p:sp>
      <p:pic>
        <p:nvPicPr>
          <p:cNvPr id="2050" name="Picture 2" descr="T-accounts with balance sheet activity are provided.T-accounts show the following activity:&#10;• Inventory: credit 4; credit balance (activity 4) 4&#10;• Prepaid insurance: credit 3; credit balance (activity 8) 3&#10;• Land: debit 20; debit balance (activity 13) 30, credit balance (activity 3) 10.&#10;• Buildings and Equipment: debit 6; debit balance (activity 14, noncash investing and financing activity) 20; credit balance (activity 9) 14&#10;• Accumulated Depreciation: debit 4; debit balance (activity 9) 7; credit balance (activity 6) 3&#10;• Accounts Payable: credit 6; credit balance (activity 4) 6&#1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516093" y="1692238"/>
            <a:ext cx="6555847" cy="4107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2"/>
          </p:nvPr>
        </p:nvSpPr>
        <p:spPr>
          <a:xfrm>
            <a:off x="812800" y="5786762"/>
            <a:ext cx="7404100" cy="440677"/>
          </a:xfrm>
        </p:spPr>
        <p:txBody>
          <a:bodyPr/>
          <a:lstStyle/>
          <a:p>
            <a:pPr marL="0" indent="0">
              <a:buNone/>
            </a:pPr>
            <a:r>
              <a:rPr lang="en-US" b="1" dirty="0"/>
              <a:t>X</a:t>
            </a:r>
            <a:r>
              <a:rPr lang="en-US" dirty="0"/>
              <a:t> Noncash Investing and Financing Activity</a:t>
            </a:r>
          </a:p>
        </p:txBody>
      </p:sp>
    </p:spTree>
    <p:extLst>
      <p:ext uri="{BB962C8B-B14F-4D97-AF65-F5344CB8AC3E}">
        <p14:creationId xmlns:p14="http://schemas.microsoft.com/office/powerpoint/2010/main" val="3192490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2000" y="0"/>
            <a:ext cx="4572000" cy="366032"/>
          </a:xfrm>
        </p:spPr>
        <p:txBody>
          <a:bodyPr/>
          <a:lstStyle/>
          <a:p>
            <a:pPr marL="0" indent="0">
              <a:buNone/>
            </a:pPr>
            <a:r>
              <a:rPr lang="en-US" dirty="0"/>
              <a:t>Learning Objective 21-3</a:t>
            </a:r>
          </a:p>
        </p:txBody>
      </p:sp>
      <p:sp>
        <p:nvSpPr>
          <p:cNvPr id="3" name="Title 2"/>
          <p:cNvSpPr>
            <a:spLocks noGrp="1"/>
          </p:cNvSpPr>
          <p:nvPr>
            <p:ph type="title"/>
          </p:nvPr>
        </p:nvSpPr>
        <p:spPr>
          <a:xfrm>
            <a:off x="622736" y="341350"/>
            <a:ext cx="8458200" cy="2098391"/>
          </a:xfrm>
        </p:spPr>
        <p:txBody>
          <a:bodyPr>
            <a:noAutofit/>
          </a:bodyPr>
          <a:lstStyle/>
          <a:p>
            <a:r>
              <a:rPr lang="en-IN" dirty="0"/>
              <a:t>Relationship between the Income Statement and Cash Flows from Operating Activities (Direct Method) </a:t>
            </a:r>
            <a:endParaRPr lang="en-US" dirty="0"/>
          </a:p>
        </p:txBody>
      </p:sp>
      <p:graphicFrame>
        <p:nvGraphicFramePr>
          <p:cNvPr id="4" name="Table 3" descr="Alt text will be entered here."/>
          <p:cNvGraphicFramePr>
            <a:graphicFrameLocks noGrp="1"/>
          </p:cNvGraphicFramePr>
          <p:nvPr>
            <p:extLst>
              <p:ext uri="{D42A27DB-BD31-4B8C-83A1-F6EECF244321}">
                <p14:modId xmlns:p14="http://schemas.microsoft.com/office/powerpoint/2010/main" val="2155827155"/>
              </p:ext>
            </p:extLst>
          </p:nvPr>
        </p:nvGraphicFramePr>
        <p:xfrm>
          <a:off x="772507" y="2468800"/>
          <a:ext cx="8103479" cy="3928211"/>
        </p:xfrm>
        <a:graphic>
          <a:graphicData uri="http://schemas.openxmlformats.org/drawingml/2006/table">
            <a:tbl>
              <a:tblPr firstRow="1" bandRow="1">
                <a:tableStyleId>{5940675A-B579-460E-94D1-54222C63F5DA}</a:tableStyleId>
              </a:tblPr>
              <a:tblGrid>
                <a:gridCol w="4388733">
                  <a:extLst>
                    <a:ext uri="{9D8B030D-6E8A-4147-A177-3AD203B41FA5}">
                      <a16:colId xmlns:a16="http://schemas.microsoft.com/office/drawing/2014/main" val="20000"/>
                    </a:ext>
                  </a:extLst>
                </a:gridCol>
                <a:gridCol w="3714746">
                  <a:extLst>
                    <a:ext uri="{9D8B030D-6E8A-4147-A177-3AD203B41FA5}">
                      <a16:colId xmlns:a16="http://schemas.microsoft.com/office/drawing/2014/main" val="20001"/>
                    </a:ext>
                  </a:extLst>
                </a:gridCol>
              </a:tblGrid>
              <a:tr h="251253">
                <a:tc>
                  <a:txBody>
                    <a:bodyPr/>
                    <a:lstStyle/>
                    <a:p>
                      <a:pPr algn="ctr"/>
                      <a:r>
                        <a:rPr lang="en-US" sz="1100" b="1" dirty="0">
                          <a:latin typeface="Verdana" panose="020B0604030504040204" pitchFamily="34" charset="0"/>
                          <a:ea typeface="Verdana" panose="020B0604030504040204" pitchFamily="34" charset="0"/>
                          <a:cs typeface="Verdana" panose="020B0604030504040204" pitchFamily="34" charset="0"/>
                        </a:rPr>
                        <a:t>Income Statement</a:t>
                      </a:r>
                    </a:p>
                  </a:txBody>
                  <a:tcPr anchor="ctr"/>
                </a:tc>
                <a:tc>
                  <a:txBody>
                    <a:bodyPr/>
                    <a:lstStyle/>
                    <a:p>
                      <a:pPr algn="ctr"/>
                      <a:r>
                        <a:rPr lang="en-US" sz="1100" b="1" dirty="0">
                          <a:latin typeface="Verdana" panose="020B0604030504040204" pitchFamily="34" charset="0"/>
                          <a:ea typeface="Verdana" panose="020B0604030504040204" pitchFamily="34" charset="0"/>
                          <a:cs typeface="Verdana" panose="020B0604030504040204" pitchFamily="34" charset="0"/>
                        </a:rPr>
                        <a:t>Cash</a:t>
                      </a:r>
                      <a:r>
                        <a:rPr lang="en-US" sz="1100" b="1" baseline="0" dirty="0">
                          <a:latin typeface="Verdana" panose="020B0604030504040204" pitchFamily="34" charset="0"/>
                          <a:ea typeface="Verdana" panose="020B0604030504040204" pitchFamily="34" charset="0"/>
                          <a:cs typeface="Verdana" panose="020B0604030504040204" pitchFamily="34" charset="0"/>
                        </a:rPr>
                        <a:t> Flows form Operating Activities </a:t>
                      </a:r>
                      <a:endParaRPr lang="en-US" sz="11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251253">
                <a:tc>
                  <a:txBody>
                    <a:bodyPr/>
                    <a:lstStyle/>
                    <a:p>
                      <a:pPr algn="l"/>
                      <a:r>
                        <a:rPr lang="en-US" sz="1100" b="1" dirty="0">
                          <a:latin typeface="Verdana" panose="020B0604030504040204" pitchFamily="34" charset="0"/>
                          <a:ea typeface="Verdana" panose="020B0604030504040204" pitchFamily="34" charset="0"/>
                          <a:cs typeface="Verdana" panose="020B0604030504040204" pitchFamily="34" charset="0"/>
                        </a:rPr>
                        <a:t>Revenues:</a:t>
                      </a:r>
                    </a:p>
                  </a:txBody>
                  <a:tcPr/>
                </a:tc>
                <a:tc>
                  <a:txBody>
                    <a:bodyPr/>
                    <a:lstStyle/>
                    <a:p>
                      <a:pPr algn="l"/>
                      <a:r>
                        <a:rPr lang="en-US" sz="1100" b="1" dirty="0">
                          <a:latin typeface="Verdana" panose="020B0604030504040204" pitchFamily="34" charset="0"/>
                          <a:ea typeface="Verdana" panose="020B0604030504040204" pitchFamily="34" charset="0"/>
                          <a:cs typeface="Verdana" panose="020B0604030504040204" pitchFamily="34" charset="0"/>
                        </a:rPr>
                        <a:t>Cash inflows</a:t>
                      </a:r>
                      <a:r>
                        <a:rPr lang="en-US" sz="1100" b="1" baseline="0" dirty="0">
                          <a:latin typeface="Verdana" panose="020B0604030504040204" pitchFamily="34" charset="0"/>
                          <a:ea typeface="Verdana" panose="020B0604030504040204" pitchFamily="34" charset="0"/>
                          <a:cs typeface="Verdana" panose="020B0604030504040204" pitchFamily="34" charset="0"/>
                        </a:rPr>
                        <a:t>:</a:t>
                      </a:r>
                    </a:p>
                  </a:txBody>
                  <a:tcPr/>
                </a:tc>
                <a:extLst>
                  <a:ext uri="{0D108BD9-81ED-4DB2-BD59-A6C34878D82A}">
                    <a16:rowId xmlns:a16="http://schemas.microsoft.com/office/drawing/2014/main" val="10001"/>
                  </a:ext>
                </a:extLst>
              </a:tr>
              <a:tr h="2512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latin typeface="Verdana" panose="020B0604030504040204" pitchFamily="34" charset="0"/>
                          <a:ea typeface="Verdana" panose="020B0604030504040204" pitchFamily="34" charset="0"/>
                          <a:cs typeface="Verdana" panose="020B0604030504040204" pitchFamily="34" charset="0"/>
                        </a:rPr>
                        <a:t>Sales and service</a:t>
                      </a:r>
                      <a:r>
                        <a:rPr lang="en-US" sz="1100" baseline="0" dirty="0">
                          <a:latin typeface="Verdana" panose="020B0604030504040204" pitchFamily="34" charset="0"/>
                          <a:ea typeface="Verdana" panose="020B0604030504040204" pitchFamily="34" charset="0"/>
                          <a:cs typeface="Verdana" panose="020B0604030504040204" pitchFamily="34" charset="0"/>
                        </a:rPr>
                        <a:t> revenue</a:t>
                      </a:r>
                    </a:p>
                  </a:txBody>
                  <a:tcPr/>
                </a:tc>
                <a:tc>
                  <a:txBody>
                    <a:bodyPr/>
                    <a:lstStyle/>
                    <a:p>
                      <a:r>
                        <a:rPr lang="en-US" sz="1100" baseline="0" dirty="0">
                          <a:latin typeface="Verdana" panose="020B0604030504040204" pitchFamily="34" charset="0"/>
                          <a:ea typeface="Verdana" panose="020B0604030504040204" pitchFamily="34" charset="0"/>
                          <a:cs typeface="Verdana" panose="020B0604030504040204" pitchFamily="34" charset="0"/>
                        </a:rPr>
                        <a:t>Cash received form customers</a:t>
                      </a:r>
                    </a:p>
                  </a:txBody>
                  <a:tcPr/>
                </a:tc>
                <a:extLst>
                  <a:ext uri="{0D108BD9-81ED-4DB2-BD59-A6C34878D82A}">
                    <a16:rowId xmlns:a16="http://schemas.microsoft.com/office/drawing/2014/main" val="10002"/>
                  </a:ext>
                </a:extLst>
              </a:tr>
              <a:tr h="2792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aseline="0" dirty="0">
                          <a:latin typeface="Verdana" panose="020B0604030504040204" pitchFamily="34" charset="0"/>
                          <a:ea typeface="Verdana" panose="020B0604030504040204" pitchFamily="34" charset="0"/>
                          <a:cs typeface="Verdana" panose="020B0604030504040204" pitchFamily="34" charset="0"/>
                        </a:rPr>
                        <a:t>Investment revenue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aseline="0" dirty="0">
                          <a:latin typeface="Verdana" panose="020B0604030504040204" pitchFamily="34" charset="0"/>
                          <a:ea typeface="Verdana" panose="020B0604030504040204" pitchFamily="34" charset="0"/>
                          <a:cs typeface="Verdana" panose="020B0604030504040204" pitchFamily="34" charset="0"/>
                        </a:rPr>
                        <a:t>Cash revenue received (e.g. dividends, interest)</a:t>
                      </a:r>
                    </a:p>
                  </a:txBody>
                  <a:tcPr/>
                </a:tc>
                <a:extLst>
                  <a:ext uri="{0D108BD9-81ED-4DB2-BD59-A6C34878D82A}">
                    <a16:rowId xmlns:a16="http://schemas.microsoft.com/office/drawing/2014/main" val="10003"/>
                  </a:ext>
                </a:extLst>
              </a:tr>
              <a:tr h="41875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aseline="0" dirty="0">
                          <a:latin typeface="Verdana" panose="020B0604030504040204" pitchFamily="34" charset="0"/>
                          <a:ea typeface="Verdana" panose="020B0604030504040204" pitchFamily="34" charset="0"/>
                          <a:cs typeface="Verdana" panose="020B0604030504040204" pitchFamily="34" charset="0"/>
                        </a:rPr>
                        <a:t>Noncash revenues and gains (e.g., gain on sale of assets)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aseline="0" dirty="0">
                          <a:latin typeface="Verdana" panose="020B0604030504040204" pitchFamily="34" charset="0"/>
                          <a:ea typeface="Verdana" panose="020B0604030504040204" pitchFamily="34" charset="0"/>
                          <a:cs typeface="Verdana" panose="020B0604030504040204" pitchFamily="34" charset="0"/>
                        </a:rPr>
                        <a:t>(Not reported)</a:t>
                      </a:r>
                      <a:endParaRPr lang="en-US" sz="11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4"/>
                  </a:ext>
                </a:extLst>
              </a:tr>
              <a:tr h="234663">
                <a:tc>
                  <a:txBody>
                    <a:bodyPr/>
                    <a:lstStyle/>
                    <a:p>
                      <a:r>
                        <a:rPr lang="en-US" sz="1100" b="1" dirty="0">
                          <a:latin typeface="Verdana" panose="020B0604030504040204" pitchFamily="34" charset="0"/>
                          <a:ea typeface="Verdana" panose="020B0604030504040204" pitchFamily="34" charset="0"/>
                          <a:cs typeface="Verdana" panose="020B0604030504040204" pitchFamily="34" charset="0"/>
                        </a:rPr>
                        <a:t>Less:</a:t>
                      </a:r>
                      <a:r>
                        <a:rPr lang="en-US" sz="1100" b="1" baseline="0" dirty="0">
                          <a:latin typeface="Verdana" panose="020B0604030504040204" pitchFamily="34" charset="0"/>
                          <a:ea typeface="Verdana" panose="020B0604030504040204" pitchFamily="34" charset="0"/>
                          <a:cs typeface="Verdana" panose="020B0604030504040204" pitchFamily="34" charset="0"/>
                        </a:rPr>
                        <a:t> Expenses: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latin typeface="Verdana" panose="020B0604030504040204" pitchFamily="34" charset="0"/>
                          <a:ea typeface="Verdana" panose="020B0604030504040204" pitchFamily="34" charset="0"/>
                          <a:cs typeface="Verdana" panose="020B0604030504040204" pitchFamily="34" charset="0"/>
                        </a:rPr>
                        <a:t>Less: Cash outflows:</a:t>
                      </a:r>
                    </a:p>
                  </a:txBody>
                  <a:tcPr/>
                </a:tc>
                <a:extLst>
                  <a:ext uri="{0D108BD9-81ED-4DB2-BD59-A6C34878D82A}">
                    <a16:rowId xmlns:a16="http://schemas.microsoft.com/office/drawing/2014/main" val="10005"/>
                  </a:ext>
                </a:extLst>
              </a:tr>
              <a:tr h="2512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aseline="0" dirty="0">
                          <a:latin typeface="Verdana" panose="020B0604030504040204" pitchFamily="34" charset="0"/>
                          <a:ea typeface="Verdana" panose="020B0604030504040204" pitchFamily="34" charset="0"/>
                          <a:cs typeface="Verdana" panose="020B0604030504040204" pitchFamily="34" charset="0"/>
                        </a:rPr>
                        <a:t>Cost of goods sold</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latin typeface="Verdana" panose="020B0604030504040204" pitchFamily="34" charset="0"/>
                          <a:ea typeface="Verdana" panose="020B0604030504040204" pitchFamily="34" charset="0"/>
                          <a:cs typeface="Verdana" panose="020B0604030504040204" pitchFamily="34" charset="0"/>
                        </a:rPr>
                        <a:t>Cash</a:t>
                      </a:r>
                      <a:r>
                        <a:rPr lang="en-US" sz="1100" baseline="0" dirty="0">
                          <a:latin typeface="Verdana" panose="020B0604030504040204" pitchFamily="34" charset="0"/>
                          <a:ea typeface="Verdana" panose="020B0604030504040204" pitchFamily="34" charset="0"/>
                          <a:cs typeface="Verdana" panose="020B0604030504040204" pitchFamily="34" charset="0"/>
                        </a:rPr>
                        <a:t> paid to suppliers of inventory</a:t>
                      </a:r>
                      <a:endParaRPr lang="en-US" sz="11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6"/>
                  </a:ext>
                </a:extLst>
              </a:tr>
              <a:tr h="41875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aseline="0" dirty="0">
                          <a:latin typeface="Verdana" panose="020B0604030504040204" pitchFamily="34" charset="0"/>
                          <a:ea typeface="Verdana" panose="020B0604030504040204" pitchFamily="34" charset="0"/>
                          <a:cs typeface="Verdana" panose="020B0604030504040204" pitchFamily="34" charset="0"/>
                        </a:rPr>
                        <a:t>Salaries expense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latin typeface="Verdana" panose="020B0604030504040204" pitchFamily="34" charset="0"/>
                          <a:ea typeface="Verdana" panose="020B0604030504040204" pitchFamily="34" charset="0"/>
                          <a:cs typeface="Verdana" panose="020B0604030504040204" pitchFamily="34" charset="0"/>
                        </a:rPr>
                        <a:t>Cash paid to employees</a:t>
                      </a:r>
                    </a:p>
                  </a:txBody>
                  <a:tcPr/>
                </a:tc>
                <a:extLst>
                  <a:ext uri="{0D108BD9-81ED-4DB2-BD59-A6C34878D82A}">
                    <a16:rowId xmlns:a16="http://schemas.microsoft.com/office/drawing/2014/main" val="10007"/>
                  </a:ext>
                </a:extLst>
              </a:tr>
              <a:tr h="41875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aseline="0" dirty="0">
                          <a:latin typeface="Verdana" panose="020B0604030504040204" pitchFamily="34" charset="0"/>
                          <a:ea typeface="Verdana" panose="020B0604030504040204" pitchFamily="34" charset="0"/>
                          <a:cs typeface="Verdana" panose="020B0604030504040204" pitchFamily="34" charset="0"/>
                        </a:rPr>
                        <a:t>Noncash expenses and losses (e.g., depreciation, amortization, loss on sale of assets)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aseline="0" dirty="0">
                          <a:latin typeface="Verdana" panose="020B0604030504040204" pitchFamily="34" charset="0"/>
                          <a:ea typeface="Verdana" panose="020B0604030504040204" pitchFamily="34" charset="0"/>
                          <a:cs typeface="Verdana" panose="020B0604030504040204" pitchFamily="34" charset="0"/>
                        </a:rPr>
                        <a:t>(Not reported)</a:t>
                      </a:r>
                      <a:endParaRPr lang="en-US" sz="11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8"/>
                  </a:ext>
                </a:extLst>
              </a:tr>
              <a:tr h="23466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aseline="0" dirty="0">
                          <a:latin typeface="Verdana" panose="020B0604030504040204" pitchFamily="34" charset="0"/>
                          <a:ea typeface="Verdana" panose="020B0604030504040204" pitchFamily="34" charset="0"/>
                          <a:cs typeface="Verdana" panose="020B0604030504040204" pitchFamily="34" charset="0"/>
                        </a:rPr>
                        <a:t>Interest expense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latin typeface="Verdana" panose="020B0604030504040204" pitchFamily="34" charset="0"/>
                          <a:ea typeface="Verdana" panose="020B0604030504040204" pitchFamily="34" charset="0"/>
                          <a:cs typeface="Verdana" panose="020B0604030504040204" pitchFamily="34" charset="0"/>
                        </a:rPr>
                        <a:t>Cash</a:t>
                      </a:r>
                      <a:r>
                        <a:rPr lang="en-US" sz="1100" baseline="0" dirty="0">
                          <a:latin typeface="Verdana" panose="020B0604030504040204" pitchFamily="34" charset="0"/>
                          <a:ea typeface="Verdana" panose="020B0604030504040204" pitchFamily="34" charset="0"/>
                          <a:cs typeface="Verdana" panose="020B0604030504040204" pitchFamily="34" charset="0"/>
                        </a:rPr>
                        <a:t> paid to creditors</a:t>
                      </a:r>
                      <a:endParaRPr lang="en-US" sz="11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9"/>
                  </a:ext>
                </a:extLst>
              </a:tr>
              <a:tr h="2563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aseline="0" dirty="0">
                          <a:latin typeface="Verdana" panose="020B0604030504040204" pitchFamily="34" charset="0"/>
                          <a:ea typeface="Verdana" panose="020B0604030504040204" pitchFamily="34" charset="0"/>
                          <a:cs typeface="Verdana" panose="020B0604030504040204" pitchFamily="34" charset="0"/>
                        </a:rPr>
                        <a:t>Other operating expenses</a:t>
                      </a:r>
                      <a:endParaRPr lang="en-US" sz="11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aseline="0" dirty="0">
                          <a:latin typeface="Verdana" panose="020B0604030504040204" pitchFamily="34" charset="0"/>
                          <a:ea typeface="Verdana" panose="020B0604030504040204" pitchFamily="34" charset="0"/>
                          <a:cs typeface="Verdana" panose="020B0604030504040204" pitchFamily="34" charset="0"/>
                        </a:rPr>
                        <a:t>Cash paid to insurance companies and others</a:t>
                      </a:r>
                      <a:endParaRPr lang="en-US" sz="11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10"/>
                  </a:ext>
                </a:extLst>
              </a:tr>
              <a:tr h="28559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aseline="0" dirty="0">
                          <a:latin typeface="Verdana" panose="020B0604030504040204" pitchFamily="34" charset="0"/>
                          <a:ea typeface="Verdana" panose="020B0604030504040204" pitchFamily="34" charset="0"/>
                          <a:cs typeface="Verdana" panose="020B0604030504040204" pitchFamily="34" charset="0"/>
                        </a:rPr>
                        <a:t>Income tax expense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aseline="0" dirty="0">
                          <a:latin typeface="Verdana" panose="020B0604030504040204" pitchFamily="34" charset="0"/>
                          <a:ea typeface="Verdana" panose="020B0604030504040204" pitchFamily="34" charset="0"/>
                          <a:cs typeface="Verdana" panose="020B0604030504040204" pitchFamily="34" charset="0"/>
                        </a:rPr>
                        <a:t>Cash paid to the government</a:t>
                      </a:r>
                      <a:endParaRPr lang="en-US" sz="11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11"/>
                  </a:ext>
                </a:extLst>
              </a:tr>
              <a:tr h="28559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i="1" baseline="0" dirty="0">
                          <a:latin typeface="Verdana" panose="020B0604030504040204" pitchFamily="34" charset="0"/>
                          <a:ea typeface="Verdana" panose="020B0604030504040204" pitchFamily="34" charset="0"/>
                          <a:cs typeface="Verdana" panose="020B0604030504040204" pitchFamily="34" charset="0"/>
                        </a:rPr>
                        <a:t>Net income</a:t>
                      </a:r>
                      <a:endParaRPr lang="en-US" sz="1100" b="1" i="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i="1" baseline="0" dirty="0">
                          <a:latin typeface="Verdana" panose="020B0604030504040204" pitchFamily="34" charset="0"/>
                          <a:ea typeface="Verdana" panose="020B0604030504040204" pitchFamily="34" charset="0"/>
                          <a:cs typeface="Verdana" panose="020B0604030504040204" pitchFamily="34" charset="0"/>
                        </a:rPr>
                        <a:t>Net cash flows form operating activities </a:t>
                      </a:r>
                      <a:endParaRPr lang="en-US" sz="1100" b="1" i="1"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387672084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IN" dirty="0"/>
              <a:t>APPENDIX 21 B</a:t>
            </a:r>
            <a:endParaRPr lang="en-US" dirty="0"/>
          </a:p>
        </p:txBody>
      </p:sp>
      <p:sp>
        <p:nvSpPr>
          <p:cNvPr id="3" name="Title 2"/>
          <p:cNvSpPr>
            <a:spLocks noGrp="1"/>
          </p:cNvSpPr>
          <p:nvPr>
            <p:ph type="title"/>
          </p:nvPr>
        </p:nvSpPr>
        <p:spPr>
          <a:xfrm>
            <a:off x="551792" y="412532"/>
            <a:ext cx="8560676" cy="1116724"/>
          </a:xfrm>
        </p:spPr>
        <p:txBody>
          <a:bodyPr>
            <a:noAutofit/>
          </a:bodyPr>
          <a:lstStyle/>
          <a:p>
            <a:r>
              <a:rPr lang="en-IN" dirty="0"/>
              <a:t>T-Account Method of Preparing the Statement of Cash Flows (7 of 10)</a:t>
            </a:r>
            <a:endParaRPr lang="en-US" dirty="0"/>
          </a:p>
        </p:txBody>
      </p:sp>
      <p:pic>
        <p:nvPicPr>
          <p:cNvPr id="3074" name="Picture 2" descr="T-accounts with balance sheet activity are provided. T-accounts show the following activity:&#10;• Salaries Payable: credit 2; credit balance (activity 5) 2&#10;• Income Tax Payable: debit 2; debit balance (activity 10) 2&#10;• Notes Payable: credit 20; credit balance (activity 14, noncash investing and financing activity) 20&#10;• Bonds Payable: debit 15; debit balance (activity 15) 15&#10;• Discount on Bonds: credit 2; credit balance (activity 7) 2&#10;• Common stock: credit 30; credit balance (activity 16) 10; credit balance (activity 17) 20&#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14154" y="1669608"/>
            <a:ext cx="5909560" cy="4063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2"/>
          </p:nvPr>
        </p:nvSpPr>
        <p:spPr>
          <a:xfrm>
            <a:off x="812800" y="5786762"/>
            <a:ext cx="7404100" cy="440677"/>
          </a:xfrm>
        </p:spPr>
        <p:txBody>
          <a:bodyPr/>
          <a:lstStyle/>
          <a:p>
            <a:pPr marL="0" indent="0">
              <a:buNone/>
            </a:pPr>
            <a:r>
              <a:rPr lang="en-US" b="1" dirty="0"/>
              <a:t>X</a:t>
            </a:r>
            <a:r>
              <a:rPr lang="en-US" dirty="0"/>
              <a:t> Noncash Investing and Financing Activity</a:t>
            </a:r>
          </a:p>
        </p:txBody>
      </p:sp>
    </p:spTree>
    <p:extLst>
      <p:ext uri="{BB962C8B-B14F-4D97-AF65-F5344CB8AC3E}">
        <p14:creationId xmlns:p14="http://schemas.microsoft.com/office/powerpoint/2010/main" val="231303086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IN" dirty="0"/>
              <a:t>APPENDIX 21 B</a:t>
            </a:r>
            <a:endParaRPr lang="en-US" dirty="0"/>
          </a:p>
        </p:txBody>
      </p:sp>
      <p:sp>
        <p:nvSpPr>
          <p:cNvPr id="3" name="Title 2"/>
          <p:cNvSpPr>
            <a:spLocks noGrp="1"/>
          </p:cNvSpPr>
          <p:nvPr>
            <p:ph type="title"/>
          </p:nvPr>
        </p:nvSpPr>
        <p:spPr>
          <a:xfrm>
            <a:off x="551796" y="349466"/>
            <a:ext cx="8560675" cy="1242849"/>
          </a:xfrm>
        </p:spPr>
        <p:txBody>
          <a:bodyPr>
            <a:noAutofit/>
          </a:bodyPr>
          <a:lstStyle/>
          <a:p>
            <a:r>
              <a:rPr lang="en-IN" dirty="0"/>
              <a:t>T-Account Method of Preparing the Statement of Cash Flows (8 of 10)</a:t>
            </a:r>
            <a:endParaRPr lang="en-US" dirty="0"/>
          </a:p>
        </p:txBody>
      </p:sp>
      <p:pic>
        <p:nvPicPr>
          <p:cNvPr id="4098" name="Picture 2" descr="T-accounts with balance sheet activity are provided.T-accounts show the following activity:&#10;• Paid-in Capital—excess of par: credit 9; credit balance (activity 16) 3; credit balance (activity 17) 6 &#10;• Retained Earnings: debit 6; debit balance (activity 16) 13; debit balance (activity 18) 5; credit balance (activity 11) 12&#10;&#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8050" y="2293938"/>
            <a:ext cx="7912100" cy="188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47275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IN" dirty="0"/>
              <a:t>APPENDIX 21 B</a:t>
            </a:r>
            <a:endParaRPr lang="en-US" dirty="0"/>
          </a:p>
        </p:txBody>
      </p:sp>
      <p:sp>
        <p:nvSpPr>
          <p:cNvPr id="3" name="Title 2"/>
          <p:cNvSpPr>
            <a:spLocks noGrp="1"/>
          </p:cNvSpPr>
          <p:nvPr>
            <p:ph type="title"/>
          </p:nvPr>
        </p:nvSpPr>
        <p:spPr>
          <a:xfrm>
            <a:off x="622736" y="536030"/>
            <a:ext cx="8458200" cy="914400"/>
          </a:xfrm>
        </p:spPr>
        <p:txBody>
          <a:bodyPr>
            <a:noAutofit/>
          </a:bodyPr>
          <a:lstStyle/>
          <a:p>
            <a:r>
              <a:rPr lang="en-IN" dirty="0"/>
              <a:t>T-Account Method of Preparing the Statement of Cash Flows (9 of 10)</a:t>
            </a:r>
            <a:endParaRPr lang="en-US" dirty="0"/>
          </a:p>
        </p:txBody>
      </p:sp>
      <p:pic>
        <p:nvPicPr>
          <p:cNvPr id="5122" name="Picture 2" descr="T-accounts with income statement activity are provided.T-accounts show the following activity: &#10;• Sales Revenue: credit 100; credit balance (activity 1) 100&#10;• Investment Revenue: credit 3; credit balance (activity 2) 3&#10;• Gain on Sale of Land: credit 8; credit balance (activity 3) 8&#10;• Cost of Goods Sold: debit 60; debit balance (activity 4) 60&#10;• Salaries Expense: debit 13; debit balance (activity 5) 13&#10;• Depreciation Expense: debit 3; debit balance (activity 6) 3&#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1733" y="1486051"/>
            <a:ext cx="8133947" cy="4717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513155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IN" dirty="0"/>
              <a:t>APPENDIX 21 B</a:t>
            </a:r>
          </a:p>
        </p:txBody>
      </p:sp>
      <p:sp>
        <p:nvSpPr>
          <p:cNvPr id="3" name="Title 2"/>
          <p:cNvSpPr>
            <a:spLocks noGrp="1"/>
          </p:cNvSpPr>
          <p:nvPr>
            <p:ph type="title"/>
          </p:nvPr>
        </p:nvSpPr>
        <p:spPr>
          <a:xfrm>
            <a:off x="536028" y="504497"/>
            <a:ext cx="8607972" cy="990666"/>
          </a:xfrm>
        </p:spPr>
        <p:txBody>
          <a:bodyPr>
            <a:noAutofit/>
          </a:bodyPr>
          <a:lstStyle/>
          <a:p>
            <a:r>
              <a:rPr lang="en-IN" dirty="0"/>
              <a:t>T-Account Method of Preparing the Statement of Cash Flows (10 of 10) </a:t>
            </a:r>
            <a:endParaRPr lang="en-US" dirty="0"/>
          </a:p>
        </p:txBody>
      </p:sp>
      <p:pic>
        <p:nvPicPr>
          <p:cNvPr id="6146" name="Picture 2" descr="T-accounts with income statement activity are provided.T-accounts show the following activity: &#10;• Interest Expense: debit 5; debit balance (activity 7) 5&#10;• Insurance Expense: debit 7; debit balance (activity 8) 7&#10;• Loss on Sale of Equipment: debit 2; debit balance (activity 9) 2&#10;• Income Tax Expense: debit 9; debit balance (activity 10) 9&#10;• Net Income (Income Summary): debit 12; debit balance (activity 11) 12&#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61014" y="1882267"/>
            <a:ext cx="6293135" cy="3987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36422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2772906"/>
            <a:ext cx="8229600" cy="1143000"/>
          </a:xfrm>
        </p:spPr>
        <p:txBody>
          <a:bodyPr/>
          <a:lstStyle/>
          <a:p>
            <a:r>
              <a:rPr lang="en-US" dirty="0"/>
              <a:t>End of Presentation</a:t>
            </a:r>
          </a:p>
        </p:txBody>
      </p:sp>
    </p:spTree>
    <p:extLst>
      <p:ext uri="{BB962C8B-B14F-4D97-AF65-F5344CB8AC3E}">
        <p14:creationId xmlns:p14="http://schemas.microsoft.com/office/powerpoint/2010/main" val="13833531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21-3</a:t>
            </a:r>
          </a:p>
        </p:txBody>
      </p:sp>
      <p:sp>
        <p:nvSpPr>
          <p:cNvPr id="3" name="Title 2"/>
          <p:cNvSpPr>
            <a:spLocks noGrp="1"/>
          </p:cNvSpPr>
          <p:nvPr>
            <p:ph type="title"/>
          </p:nvPr>
        </p:nvSpPr>
        <p:spPr>
          <a:xfrm>
            <a:off x="606970" y="508795"/>
            <a:ext cx="8458200" cy="1031925"/>
          </a:xfrm>
        </p:spPr>
        <p:txBody>
          <a:bodyPr>
            <a:noAutofit/>
          </a:bodyPr>
          <a:lstStyle/>
          <a:p>
            <a:r>
              <a:rPr lang="en-IN" dirty="0"/>
              <a:t>Cash Flows from Operating Activities— Direct Method</a:t>
            </a:r>
            <a:endParaRPr lang="en-US" dirty="0"/>
          </a:p>
        </p:txBody>
      </p:sp>
      <p:sp>
        <p:nvSpPr>
          <p:cNvPr id="4" name="Content Placeholder 3"/>
          <p:cNvSpPr>
            <a:spLocks noGrp="1"/>
          </p:cNvSpPr>
          <p:nvPr>
            <p:ph sz="quarter" idx="10"/>
          </p:nvPr>
        </p:nvSpPr>
        <p:spPr>
          <a:xfrm>
            <a:off x="662143" y="1601671"/>
            <a:ext cx="8229601" cy="1090123"/>
          </a:xfrm>
        </p:spPr>
        <p:txBody>
          <a:bodyPr/>
          <a:lstStyle/>
          <a:p>
            <a:r>
              <a:rPr lang="en-IN" sz="2400" dirty="0"/>
              <a:t>Cash flows from operating activities are the </a:t>
            </a:r>
            <a:r>
              <a:rPr lang="en-IN" sz="2400" b="1" dirty="0"/>
              <a:t>elements of net income</a:t>
            </a:r>
            <a:r>
              <a:rPr lang="en-IN" sz="2400" dirty="0"/>
              <a:t>, but reported on a </a:t>
            </a:r>
            <a:r>
              <a:rPr lang="en-IN" sz="2400" b="1" dirty="0"/>
              <a:t>cash basis</a:t>
            </a:r>
            <a:endParaRPr lang="en-US" sz="2400" b="1" dirty="0">
              <a:solidFill>
                <a:srgbClr val="C00000"/>
              </a:solidFill>
            </a:endParaRPr>
          </a:p>
        </p:txBody>
      </p:sp>
      <p:graphicFrame>
        <p:nvGraphicFramePr>
          <p:cNvPr id="10" name="Picture Placeholder 9" descr="Alt text will be entered here."/>
          <p:cNvGraphicFramePr>
            <a:graphicFrameLocks noGrp="1"/>
          </p:cNvGraphicFramePr>
          <p:nvPr>
            <p:ph type="pic" sz="quarter" idx="14"/>
            <p:extLst>
              <p:ext uri="{D42A27DB-BD31-4B8C-83A1-F6EECF244321}">
                <p14:modId xmlns:p14="http://schemas.microsoft.com/office/powerpoint/2010/main" val="2121791683"/>
              </p:ext>
            </p:extLst>
          </p:nvPr>
        </p:nvGraphicFramePr>
        <p:xfrm>
          <a:off x="1020034" y="2773089"/>
          <a:ext cx="7792891" cy="3688080"/>
        </p:xfrm>
        <a:graphic>
          <a:graphicData uri="http://schemas.openxmlformats.org/drawingml/2006/table">
            <a:tbl>
              <a:tblPr firstRow="1" bandRow="1">
                <a:tableStyleId>{5940675A-B579-460E-94D1-54222C63F5DA}</a:tableStyleId>
              </a:tblPr>
              <a:tblGrid>
                <a:gridCol w="4668197">
                  <a:extLst>
                    <a:ext uri="{9D8B030D-6E8A-4147-A177-3AD203B41FA5}">
                      <a16:colId xmlns:a16="http://schemas.microsoft.com/office/drawing/2014/main" val="20000"/>
                    </a:ext>
                  </a:extLst>
                </a:gridCol>
                <a:gridCol w="3124694">
                  <a:extLst>
                    <a:ext uri="{9D8B030D-6E8A-4147-A177-3AD203B41FA5}">
                      <a16:colId xmlns:a16="http://schemas.microsoft.com/office/drawing/2014/main" val="20001"/>
                    </a:ext>
                  </a:extLst>
                </a:gridCol>
              </a:tblGrid>
              <a:tr h="190820">
                <a:tc>
                  <a:txBody>
                    <a:bodyPr/>
                    <a:lstStyle/>
                    <a:p>
                      <a:pPr marL="0" indent="0">
                        <a:buNone/>
                      </a:pPr>
                      <a:r>
                        <a:rPr lang="en-IN" sz="1600" b="1" dirty="0">
                          <a:latin typeface="Verdana" panose="020B0604030504040204" pitchFamily="34" charset="0"/>
                          <a:ea typeface="Verdana" panose="020B0604030504040204" pitchFamily="34" charset="0"/>
                          <a:cs typeface="Verdana" panose="020B0604030504040204" pitchFamily="34" charset="0"/>
                        </a:rPr>
                        <a:t>Cash Flows from Operating Activities:</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0"/>
                  </a:ext>
                </a:extLst>
              </a:tr>
              <a:tr h="2674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i="1" dirty="0">
                          <a:latin typeface="Verdana" panose="020B0604030504040204" pitchFamily="34" charset="0"/>
                          <a:ea typeface="Verdana" panose="020B0604030504040204" pitchFamily="34" charset="0"/>
                          <a:cs typeface="Verdana" panose="020B0604030504040204" pitchFamily="34" charset="0"/>
                        </a:rPr>
                        <a:t>Cash inflows:</a:t>
                      </a:r>
                    </a:p>
                  </a:txBody>
                  <a:tcPr/>
                </a:tc>
                <a:tc>
                  <a:txBody>
                    <a:bodyPr/>
                    <a:lstStyle/>
                    <a:p>
                      <a:pPr algn="r"/>
                      <a:endParaRPr lang="en-US" sz="160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178208">
                <a:tc>
                  <a:txBody>
                    <a:bodyPr/>
                    <a:lstStyle/>
                    <a:p>
                      <a:pPr marL="236538" indent="0"/>
                      <a:r>
                        <a:rPr lang="en-US" sz="1600" i="0" dirty="0">
                          <a:latin typeface="Verdana" panose="020B0604030504040204" pitchFamily="34" charset="0"/>
                          <a:ea typeface="Verdana" panose="020B0604030504040204" pitchFamily="34" charset="0"/>
                          <a:cs typeface="Verdana" panose="020B0604030504040204" pitchFamily="34" charset="0"/>
                        </a:rPr>
                        <a:t>From customers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$98</a:t>
                      </a:r>
                    </a:p>
                  </a:txBody>
                  <a:tcPr/>
                </a:tc>
                <a:extLst>
                  <a:ext uri="{0D108BD9-81ED-4DB2-BD59-A6C34878D82A}">
                    <a16:rowId xmlns:a16="http://schemas.microsoft.com/office/drawing/2014/main" val="10002"/>
                  </a:ext>
                </a:extLst>
              </a:tr>
              <a:tr h="156136">
                <a:tc>
                  <a:txBody>
                    <a:bodyPr/>
                    <a:lstStyle/>
                    <a:p>
                      <a:pPr marL="236538" indent="0"/>
                      <a:r>
                        <a:rPr lang="en-US" sz="1600" i="0" dirty="0">
                          <a:latin typeface="Verdana" panose="020B0604030504040204" pitchFamily="34" charset="0"/>
                          <a:ea typeface="Verdana" panose="020B0604030504040204" pitchFamily="34" charset="0"/>
                          <a:cs typeface="Verdana" panose="020B0604030504040204" pitchFamily="34" charset="0"/>
                        </a:rPr>
                        <a:t>From investment revenue</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3</a:t>
                      </a:r>
                    </a:p>
                  </a:txBody>
                  <a:tcPr/>
                </a:tc>
                <a:extLst>
                  <a:ext uri="{0D108BD9-81ED-4DB2-BD59-A6C34878D82A}">
                    <a16:rowId xmlns:a16="http://schemas.microsoft.com/office/drawing/2014/main" val="10003"/>
                  </a:ext>
                </a:extLst>
              </a:tr>
              <a:tr h="2444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1" dirty="0">
                          <a:latin typeface="Verdana" panose="020B0604030504040204" pitchFamily="34" charset="0"/>
                          <a:ea typeface="Verdana" panose="020B0604030504040204" pitchFamily="34" charset="0"/>
                          <a:cs typeface="Verdana" panose="020B0604030504040204" pitchFamily="34" charset="0"/>
                        </a:rPr>
                        <a:t>Cash outflows:</a:t>
                      </a:r>
                    </a:p>
                  </a:txBody>
                  <a:tcPr/>
                </a:tc>
                <a:tc>
                  <a:txBody>
                    <a:bodyPr/>
                    <a:lstStyle/>
                    <a:p>
                      <a:pPr algn="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4"/>
                  </a:ext>
                </a:extLst>
              </a:tr>
              <a:tr h="253882">
                <a:tc>
                  <a:txBody>
                    <a:bodyPr/>
                    <a:lstStyle/>
                    <a:p>
                      <a:pPr marL="236538" indent="0"/>
                      <a:r>
                        <a:rPr lang="en-US" sz="1600" i="0" dirty="0">
                          <a:latin typeface="Verdana" panose="020B0604030504040204" pitchFamily="34" charset="0"/>
                          <a:ea typeface="Verdana" panose="020B0604030504040204" pitchFamily="34" charset="0"/>
                          <a:cs typeface="Verdana" panose="020B0604030504040204" pitchFamily="34" charset="0"/>
                        </a:rPr>
                        <a:t>To suppliers of goods	</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 (50)</a:t>
                      </a:r>
                    </a:p>
                  </a:txBody>
                  <a:tcPr/>
                </a:tc>
                <a:extLst>
                  <a:ext uri="{0D108BD9-81ED-4DB2-BD59-A6C34878D82A}">
                    <a16:rowId xmlns:a16="http://schemas.microsoft.com/office/drawing/2014/main" val="10005"/>
                  </a:ext>
                </a:extLst>
              </a:tr>
              <a:tr h="247576">
                <a:tc>
                  <a:txBody>
                    <a:bodyPr/>
                    <a:lstStyle/>
                    <a:p>
                      <a:pPr marL="236538" indent="0"/>
                      <a:r>
                        <a:rPr lang="en-US" sz="1600" i="0" dirty="0">
                          <a:latin typeface="Verdana" panose="020B0604030504040204" pitchFamily="34" charset="0"/>
                          <a:ea typeface="Verdana" panose="020B0604030504040204" pitchFamily="34" charset="0"/>
                          <a:cs typeface="Verdana" panose="020B0604030504040204" pitchFamily="34" charset="0"/>
                        </a:rPr>
                        <a:t>To employees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latin typeface="Verdana" panose="020B0604030504040204" pitchFamily="34" charset="0"/>
                          <a:ea typeface="Verdana" panose="020B0604030504040204" pitchFamily="34" charset="0"/>
                          <a:cs typeface="Verdana" panose="020B0604030504040204" pitchFamily="34" charset="0"/>
                        </a:rPr>
                        <a:t>(11)</a:t>
                      </a:r>
                    </a:p>
                  </a:txBody>
                  <a:tcPr/>
                </a:tc>
                <a:extLst>
                  <a:ext uri="{0D108BD9-81ED-4DB2-BD59-A6C34878D82A}">
                    <a16:rowId xmlns:a16="http://schemas.microsoft.com/office/drawing/2014/main" val="10006"/>
                  </a:ext>
                </a:extLst>
              </a:tr>
              <a:tr h="292698">
                <a:tc>
                  <a:txBody>
                    <a:bodyPr/>
                    <a:lstStyle/>
                    <a:p>
                      <a:pPr marL="236538" indent="0"/>
                      <a:r>
                        <a:rPr lang="en-US" sz="1600" i="0" dirty="0">
                          <a:latin typeface="Verdana" panose="020B0604030504040204" pitchFamily="34" charset="0"/>
                          <a:ea typeface="Verdana" panose="020B0604030504040204" pitchFamily="34" charset="0"/>
                          <a:cs typeface="Verdana" panose="020B0604030504040204" pitchFamily="34" charset="0"/>
                        </a:rPr>
                        <a:t>For interest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(3)</a:t>
                      </a:r>
                    </a:p>
                  </a:txBody>
                  <a:tcPr/>
                </a:tc>
                <a:extLst>
                  <a:ext uri="{0D108BD9-81ED-4DB2-BD59-A6C34878D82A}">
                    <a16:rowId xmlns:a16="http://schemas.microsoft.com/office/drawing/2014/main" val="10007"/>
                  </a:ext>
                </a:extLst>
              </a:tr>
              <a:tr h="333250">
                <a:tc>
                  <a:txBody>
                    <a:bodyPr/>
                    <a:lstStyle/>
                    <a:p>
                      <a:pPr marL="236538" indent="0"/>
                      <a:r>
                        <a:rPr lang="en-US" sz="1600" i="0" dirty="0">
                          <a:latin typeface="Verdana" panose="020B0604030504040204" pitchFamily="34" charset="0"/>
                          <a:ea typeface="Verdana" panose="020B0604030504040204" pitchFamily="34" charset="0"/>
                          <a:cs typeface="Verdana" panose="020B0604030504040204" pitchFamily="34" charset="0"/>
                        </a:rPr>
                        <a:t>For insurance</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(4)</a:t>
                      </a:r>
                    </a:p>
                  </a:txBody>
                  <a:tcPr/>
                </a:tc>
                <a:extLst>
                  <a:ext uri="{0D108BD9-81ED-4DB2-BD59-A6C34878D82A}">
                    <a16:rowId xmlns:a16="http://schemas.microsoft.com/office/drawing/2014/main" val="10008"/>
                  </a:ext>
                </a:extLst>
              </a:tr>
              <a:tr h="333250">
                <a:tc>
                  <a:txBody>
                    <a:bodyPr/>
                    <a:lstStyle/>
                    <a:p>
                      <a:pPr marL="236538" indent="0"/>
                      <a:r>
                        <a:rPr lang="en-US" sz="1600" i="0" dirty="0">
                          <a:latin typeface="Verdana" panose="020B0604030504040204" pitchFamily="34" charset="0"/>
                          <a:ea typeface="Verdana" panose="020B0604030504040204" pitchFamily="34" charset="0"/>
                          <a:cs typeface="Verdana" panose="020B0604030504040204" pitchFamily="34" charset="0"/>
                        </a:rPr>
                        <a:t>For income taxes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latin typeface="Verdana" panose="020B0604030504040204" pitchFamily="34" charset="0"/>
                          <a:ea typeface="Verdana" panose="020B0604030504040204" pitchFamily="34" charset="0"/>
                          <a:cs typeface="Verdana" panose="020B0604030504040204" pitchFamily="34" charset="0"/>
                        </a:rPr>
                        <a:t>(11)</a:t>
                      </a:r>
                    </a:p>
                  </a:txBody>
                  <a:tcPr/>
                </a:tc>
                <a:extLst>
                  <a:ext uri="{0D108BD9-81ED-4DB2-BD59-A6C34878D82A}">
                    <a16:rowId xmlns:a16="http://schemas.microsoft.com/office/drawing/2014/main" val="10009"/>
                  </a:ext>
                </a:extLst>
              </a:tr>
              <a:tr h="333250">
                <a:tc>
                  <a:txBody>
                    <a:bodyPr/>
                    <a:lstStyle/>
                    <a:p>
                      <a:pPr marL="236538" indent="0"/>
                      <a:r>
                        <a:rPr lang="en-IN" sz="1600" i="1" dirty="0">
                          <a:latin typeface="Verdana" panose="020B0604030504040204" pitchFamily="34" charset="0"/>
                          <a:ea typeface="Verdana" panose="020B0604030504040204" pitchFamily="34" charset="0"/>
                          <a:cs typeface="Verdana" panose="020B0604030504040204" pitchFamily="34" charset="0"/>
                        </a:rPr>
                        <a:t>Net cash flows from operating activities</a:t>
                      </a:r>
                      <a:endParaRPr lang="en-US" sz="1600" i="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$22</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4096291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21-4</a:t>
            </a:r>
          </a:p>
        </p:txBody>
      </p:sp>
      <p:sp>
        <p:nvSpPr>
          <p:cNvPr id="3" name="Title 2"/>
          <p:cNvSpPr>
            <a:spLocks noGrp="1"/>
          </p:cNvSpPr>
          <p:nvPr>
            <p:ph type="title"/>
          </p:nvPr>
        </p:nvSpPr>
        <p:spPr>
          <a:xfrm>
            <a:off x="606970" y="544039"/>
            <a:ext cx="8458200" cy="977203"/>
          </a:xfrm>
        </p:spPr>
        <p:txBody>
          <a:bodyPr>
            <a:noAutofit/>
          </a:bodyPr>
          <a:lstStyle/>
          <a:p>
            <a:r>
              <a:rPr lang="en-IN" dirty="0"/>
              <a:t>Cash Flows from Operating Activities— Indirect Method</a:t>
            </a:r>
            <a:endParaRPr lang="en-US" dirty="0"/>
          </a:p>
        </p:txBody>
      </p:sp>
      <p:sp>
        <p:nvSpPr>
          <p:cNvPr id="4" name="Content Placeholder 3"/>
          <p:cNvSpPr>
            <a:spLocks noGrp="1"/>
          </p:cNvSpPr>
          <p:nvPr>
            <p:ph sz="quarter" idx="10"/>
          </p:nvPr>
        </p:nvSpPr>
        <p:spPr>
          <a:xfrm>
            <a:off x="832428" y="1555608"/>
            <a:ext cx="8046720" cy="533220"/>
          </a:xfrm>
        </p:spPr>
        <p:txBody>
          <a:bodyPr/>
          <a:lstStyle/>
          <a:p>
            <a:pPr marL="0" indent="0">
              <a:buNone/>
            </a:pPr>
            <a:r>
              <a:rPr lang="en-IN" sz="2400" b="1" dirty="0"/>
              <a:t>Cash Flows from Operating Activities:</a:t>
            </a:r>
          </a:p>
        </p:txBody>
      </p:sp>
      <p:graphicFrame>
        <p:nvGraphicFramePr>
          <p:cNvPr id="9" name="Table 8" descr="Alt text will be entered here."/>
          <p:cNvGraphicFramePr>
            <a:graphicFrameLocks noGrp="1"/>
          </p:cNvGraphicFramePr>
          <p:nvPr>
            <p:extLst>
              <p:ext uri="{D42A27DB-BD31-4B8C-83A1-F6EECF244321}">
                <p14:modId xmlns:p14="http://schemas.microsoft.com/office/powerpoint/2010/main" val="906464060"/>
              </p:ext>
            </p:extLst>
          </p:nvPr>
        </p:nvGraphicFramePr>
        <p:xfrm>
          <a:off x="892285" y="2137503"/>
          <a:ext cx="7621095" cy="4267200"/>
        </p:xfrm>
        <a:graphic>
          <a:graphicData uri="http://schemas.openxmlformats.org/drawingml/2006/table">
            <a:tbl>
              <a:tblPr firstRow="1" bandRow="1">
                <a:tableStyleId>{5940675A-B579-460E-94D1-54222C63F5DA}</a:tableStyleId>
              </a:tblPr>
              <a:tblGrid>
                <a:gridCol w="5513581">
                  <a:extLst>
                    <a:ext uri="{9D8B030D-6E8A-4147-A177-3AD203B41FA5}">
                      <a16:colId xmlns:a16="http://schemas.microsoft.com/office/drawing/2014/main" val="20000"/>
                    </a:ext>
                  </a:extLst>
                </a:gridCol>
                <a:gridCol w="2107514">
                  <a:extLst>
                    <a:ext uri="{9D8B030D-6E8A-4147-A177-3AD203B41FA5}">
                      <a16:colId xmlns:a16="http://schemas.microsoft.com/office/drawing/2014/main" val="20001"/>
                    </a:ext>
                  </a:extLst>
                </a:gridCol>
              </a:tblGrid>
              <a:tr h="288756">
                <a:tc>
                  <a:txBody>
                    <a:bodyPr/>
                    <a:lstStyle/>
                    <a:p>
                      <a:pPr marL="0" indent="0">
                        <a:buNone/>
                      </a:pPr>
                      <a:r>
                        <a:rPr lang="en-US" sz="1400" b="1" dirty="0">
                          <a:latin typeface="Verdana" panose="020B0604030504040204" pitchFamily="34" charset="0"/>
                          <a:ea typeface="Verdana" panose="020B0604030504040204" pitchFamily="34" charset="0"/>
                          <a:cs typeface="Verdana" panose="020B0604030504040204" pitchFamily="34" charset="0"/>
                        </a:rPr>
                        <a:t>Net income </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$12</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0"/>
                  </a:ext>
                </a:extLst>
              </a:tr>
              <a:tr h="288756">
                <a:tc>
                  <a:txBody>
                    <a:bodyPr/>
                    <a:lstStyle/>
                    <a:p>
                      <a:pPr marL="236538" marR="0" indent="0" algn="l" defTabSz="914400" rtl="0" eaLnBrk="1" fontAlgn="auto" latinLnBrk="0" hangingPunct="1">
                        <a:lnSpc>
                          <a:spcPct val="100000"/>
                        </a:lnSpc>
                        <a:spcBef>
                          <a:spcPts val="0"/>
                        </a:spcBef>
                        <a:spcAft>
                          <a:spcPts val="0"/>
                        </a:spcAft>
                        <a:buClrTx/>
                        <a:buSzTx/>
                        <a:buFontTx/>
                        <a:buNone/>
                        <a:tabLst/>
                        <a:defRPr/>
                      </a:pPr>
                      <a:r>
                        <a:rPr lang="en-US" sz="1400" i="1" dirty="0">
                          <a:latin typeface="Verdana" panose="020B0604030504040204" pitchFamily="34" charset="0"/>
                          <a:ea typeface="Verdana" panose="020B0604030504040204" pitchFamily="34" charset="0"/>
                          <a:cs typeface="Verdana" panose="020B0604030504040204" pitchFamily="34" charset="0"/>
                        </a:rPr>
                        <a:t>Adjustments for noncash effects:</a:t>
                      </a:r>
                    </a:p>
                  </a:txBody>
                  <a:tcP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288756">
                <a:tc>
                  <a:txBody>
                    <a:bodyPr/>
                    <a:lstStyle/>
                    <a:p>
                      <a:pPr marL="236538" indent="0"/>
                      <a:r>
                        <a:rPr lang="en-IN" sz="1400" i="0" dirty="0">
                          <a:latin typeface="Verdana" panose="020B0604030504040204" pitchFamily="34" charset="0"/>
                          <a:ea typeface="Verdana" panose="020B0604030504040204" pitchFamily="34" charset="0"/>
                          <a:cs typeface="Verdana" panose="020B0604030504040204" pitchFamily="34" charset="0"/>
                        </a:rPr>
                        <a:t>Gain on sale of land</a:t>
                      </a:r>
                      <a:r>
                        <a:rPr lang="en-US" sz="1400" i="0" dirty="0">
                          <a:latin typeface="Verdana" panose="020B0604030504040204" pitchFamily="34" charset="0"/>
                          <a:ea typeface="Verdana" panose="020B0604030504040204" pitchFamily="34" charset="0"/>
                          <a:cs typeface="Verdana" panose="020B0604030504040204" pitchFamily="34" charset="0"/>
                        </a:rPr>
                        <a:t> </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(8)</a:t>
                      </a:r>
                    </a:p>
                  </a:txBody>
                  <a:tcPr/>
                </a:tc>
                <a:extLst>
                  <a:ext uri="{0D108BD9-81ED-4DB2-BD59-A6C34878D82A}">
                    <a16:rowId xmlns:a16="http://schemas.microsoft.com/office/drawing/2014/main" val="10002"/>
                  </a:ext>
                </a:extLst>
              </a:tr>
              <a:tr h="288756">
                <a:tc>
                  <a:txBody>
                    <a:bodyPr/>
                    <a:lstStyle/>
                    <a:p>
                      <a:pPr marL="236538" indent="0"/>
                      <a:r>
                        <a:rPr lang="en-US" sz="1400" i="0" dirty="0">
                          <a:latin typeface="Verdana" panose="020B0604030504040204" pitchFamily="34" charset="0"/>
                          <a:ea typeface="Verdana" panose="020B0604030504040204" pitchFamily="34" charset="0"/>
                          <a:cs typeface="Verdana" panose="020B0604030504040204" pitchFamily="34" charset="0"/>
                        </a:rPr>
                        <a:t>Depreciation expense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3</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3"/>
                  </a:ext>
                </a:extLst>
              </a:tr>
              <a:tr h="288756">
                <a:tc>
                  <a:txBody>
                    <a:bodyPr/>
                    <a:lstStyle/>
                    <a:p>
                      <a:pPr marL="236538" indent="0"/>
                      <a:r>
                        <a:rPr lang="en-IN" sz="1400" i="0" dirty="0">
                          <a:latin typeface="Verdana" panose="020B0604030504040204" pitchFamily="34" charset="0"/>
                          <a:ea typeface="Verdana" panose="020B0604030504040204" pitchFamily="34" charset="0"/>
                          <a:cs typeface="Verdana" panose="020B0604030504040204" pitchFamily="34" charset="0"/>
                        </a:rPr>
                        <a:t>Loss on sale of equipment</a:t>
                      </a:r>
                      <a:r>
                        <a:rPr lang="en-US" sz="1400" i="0" dirty="0">
                          <a:latin typeface="Verdana" panose="020B0604030504040204" pitchFamily="34" charset="0"/>
                          <a:ea typeface="Verdana" panose="020B0604030504040204" pitchFamily="34" charset="0"/>
                          <a:cs typeface="Verdana" panose="020B0604030504040204" pitchFamily="34" charset="0"/>
                        </a:rPr>
                        <a:t> </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2</a:t>
                      </a:r>
                    </a:p>
                  </a:txBody>
                  <a:tcPr/>
                </a:tc>
                <a:extLst>
                  <a:ext uri="{0D108BD9-81ED-4DB2-BD59-A6C34878D82A}">
                    <a16:rowId xmlns:a16="http://schemas.microsoft.com/office/drawing/2014/main" val="10004"/>
                  </a:ext>
                </a:extLst>
              </a:tr>
              <a:tr h="288756">
                <a:tc>
                  <a:txBody>
                    <a:bodyPr/>
                    <a:lstStyle/>
                    <a:p>
                      <a:pPr marL="236538" marR="0" indent="0" algn="l" defTabSz="914400" rtl="0" eaLnBrk="1" fontAlgn="auto" latinLnBrk="0" hangingPunct="1">
                        <a:lnSpc>
                          <a:spcPct val="100000"/>
                        </a:lnSpc>
                        <a:spcBef>
                          <a:spcPts val="0"/>
                        </a:spcBef>
                        <a:spcAft>
                          <a:spcPts val="0"/>
                        </a:spcAft>
                        <a:buClrTx/>
                        <a:buSzTx/>
                        <a:buFontTx/>
                        <a:buNone/>
                        <a:tabLst/>
                        <a:defRPr/>
                      </a:pPr>
                      <a:r>
                        <a:rPr lang="en-IN" sz="1400" i="1" dirty="0">
                          <a:latin typeface="Verdana" panose="020B0604030504040204" pitchFamily="34" charset="0"/>
                          <a:ea typeface="Verdana" panose="020B0604030504040204" pitchFamily="34" charset="0"/>
                          <a:cs typeface="Verdana" panose="020B0604030504040204" pitchFamily="34" charset="0"/>
                        </a:rPr>
                        <a:t>Changes in operating assets and liabilities:</a:t>
                      </a:r>
                      <a:endParaRPr lang="en-US" sz="1400" i="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5"/>
                  </a:ext>
                </a:extLst>
              </a:tr>
              <a:tr h="288756">
                <a:tc>
                  <a:txBody>
                    <a:bodyPr/>
                    <a:lstStyle/>
                    <a:p>
                      <a:pPr marL="457200" indent="0"/>
                      <a:r>
                        <a:rPr lang="en-US" sz="1400" i="0" dirty="0">
                          <a:latin typeface="Verdana" panose="020B0604030504040204" pitchFamily="34" charset="0"/>
                          <a:ea typeface="Verdana" panose="020B0604030504040204" pitchFamily="34" charset="0"/>
                          <a:cs typeface="Verdana" panose="020B0604030504040204" pitchFamily="34" charset="0"/>
                        </a:rPr>
                        <a:t>Increase in accounts receivable </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(2)</a:t>
                      </a:r>
                    </a:p>
                  </a:txBody>
                  <a:tcPr/>
                </a:tc>
                <a:extLst>
                  <a:ext uri="{0D108BD9-81ED-4DB2-BD59-A6C34878D82A}">
                    <a16:rowId xmlns:a16="http://schemas.microsoft.com/office/drawing/2014/main" val="10006"/>
                  </a:ext>
                </a:extLst>
              </a:tr>
              <a:tr h="288756">
                <a:tc>
                  <a:txBody>
                    <a:bodyPr/>
                    <a:lstStyle/>
                    <a:p>
                      <a:pPr marL="457200" indent="0"/>
                      <a:r>
                        <a:rPr lang="en-US" sz="1400" i="0" dirty="0">
                          <a:latin typeface="Verdana" panose="020B0604030504040204" pitchFamily="34" charset="0"/>
                          <a:ea typeface="Verdana" panose="020B0604030504040204" pitchFamily="34" charset="0"/>
                          <a:cs typeface="Verdana" panose="020B0604030504040204" pitchFamily="34" charset="0"/>
                        </a:rPr>
                        <a:t>Decrease in inventory</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4</a:t>
                      </a:r>
                    </a:p>
                  </a:txBody>
                  <a:tcPr/>
                </a:tc>
                <a:extLst>
                  <a:ext uri="{0D108BD9-81ED-4DB2-BD59-A6C34878D82A}">
                    <a16:rowId xmlns:a16="http://schemas.microsoft.com/office/drawing/2014/main" val="10007"/>
                  </a:ext>
                </a:extLst>
              </a:tr>
              <a:tr h="288756">
                <a:tc>
                  <a:txBody>
                    <a:bodyPr/>
                    <a:lstStyle/>
                    <a:p>
                      <a:pPr marL="457200" indent="0"/>
                      <a:r>
                        <a:rPr lang="en-US" sz="1400" i="0" dirty="0">
                          <a:latin typeface="Verdana" panose="020B0604030504040204" pitchFamily="34" charset="0"/>
                          <a:ea typeface="Verdana" panose="020B0604030504040204" pitchFamily="34" charset="0"/>
                          <a:cs typeface="Verdana" panose="020B0604030504040204" pitchFamily="34" charset="0"/>
                        </a:rPr>
                        <a:t>Increase in accounts payable</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6</a:t>
                      </a:r>
                    </a:p>
                  </a:txBody>
                  <a:tcPr/>
                </a:tc>
                <a:extLst>
                  <a:ext uri="{0D108BD9-81ED-4DB2-BD59-A6C34878D82A}">
                    <a16:rowId xmlns:a16="http://schemas.microsoft.com/office/drawing/2014/main" val="10008"/>
                  </a:ext>
                </a:extLst>
              </a:tr>
              <a:tr h="288756">
                <a:tc>
                  <a:txBody>
                    <a:bodyPr/>
                    <a:lstStyle/>
                    <a:p>
                      <a:pPr marL="457200" indent="0"/>
                      <a:r>
                        <a:rPr lang="en-US" sz="1400" i="0" dirty="0">
                          <a:latin typeface="Verdana" panose="020B0604030504040204" pitchFamily="34" charset="0"/>
                          <a:ea typeface="Verdana" panose="020B0604030504040204" pitchFamily="34" charset="0"/>
                          <a:cs typeface="Verdana" panose="020B0604030504040204" pitchFamily="34" charset="0"/>
                        </a:rPr>
                        <a:t>Increase in salaries payable </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2</a:t>
                      </a:r>
                    </a:p>
                  </a:txBody>
                  <a:tcPr/>
                </a:tc>
                <a:extLst>
                  <a:ext uri="{0D108BD9-81ED-4DB2-BD59-A6C34878D82A}">
                    <a16:rowId xmlns:a16="http://schemas.microsoft.com/office/drawing/2014/main" val="10009"/>
                  </a:ext>
                </a:extLst>
              </a:tr>
              <a:tr h="288756">
                <a:tc>
                  <a:txBody>
                    <a:bodyPr/>
                    <a:lstStyle/>
                    <a:p>
                      <a:pPr marL="457200" indent="0"/>
                      <a:r>
                        <a:rPr lang="en-IN" sz="1400" i="0" dirty="0">
                          <a:latin typeface="Verdana" panose="020B0604030504040204" pitchFamily="34" charset="0"/>
                          <a:ea typeface="Verdana" panose="020B0604030504040204" pitchFamily="34" charset="0"/>
                          <a:cs typeface="Verdana" panose="020B0604030504040204" pitchFamily="34" charset="0"/>
                        </a:rPr>
                        <a:t>Decrease in discount on bonds payable </a:t>
                      </a:r>
                      <a:endParaRPr lang="en-US" sz="1400" i="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2</a:t>
                      </a:r>
                    </a:p>
                  </a:txBody>
                  <a:tcPr/>
                </a:tc>
                <a:extLst>
                  <a:ext uri="{0D108BD9-81ED-4DB2-BD59-A6C34878D82A}">
                    <a16:rowId xmlns:a16="http://schemas.microsoft.com/office/drawing/2014/main" val="10010"/>
                  </a:ext>
                </a:extLst>
              </a:tr>
              <a:tr h="288756">
                <a:tc>
                  <a:txBody>
                    <a:bodyPr/>
                    <a:lstStyle/>
                    <a:p>
                      <a:pPr marL="457200" indent="0"/>
                      <a:r>
                        <a:rPr lang="en-IN" sz="1400" i="0" dirty="0">
                          <a:latin typeface="Verdana" panose="020B0604030504040204" pitchFamily="34" charset="0"/>
                          <a:ea typeface="Verdana" panose="020B0604030504040204" pitchFamily="34" charset="0"/>
                          <a:cs typeface="Verdana" panose="020B0604030504040204" pitchFamily="34" charset="0"/>
                        </a:rPr>
                        <a:t>Decrease in prepaid insurance </a:t>
                      </a:r>
                      <a:endParaRPr lang="en-US" sz="1400" i="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3</a:t>
                      </a:r>
                    </a:p>
                  </a:txBody>
                  <a:tcPr/>
                </a:tc>
                <a:extLst>
                  <a:ext uri="{0D108BD9-81ED-4DB2-BD59-A6C34878D82A}">
                    <a16:rowId xmlns:a16="http://schemas.microsoft.com/office/drawing/2014/main" val="10011"/>
                  </a:ext>
                </a:extLst>
              </a:tr>
              <a:tr h="0">
                <a:tc>
                  <a:txBody>
                    <a:bodyPr/>
                    <a:lstStyle/>
                    <a:p>
                      <a:pPr marL="457200" indent="0"/>
                      <a:r>
                        <a:rPr lang="en-IN" sz="1400" i="0" dirty="0">
                          <a:latin typeface="Verdana" panose="020B0604030504040204" pitchFamily="34" charset="0"/>
                          <a:ea typeface="Verdana" panose="020B0604030504040204" pitchFamily="34" charset="0"/>
                          <a:cs typeface="Verdana" panose="020B0604030504040204" pitchFamily="34" charset="0"/>
                        </a:rPr>
                        <a:t>Decrease in income tax payable</a:t>
                      </a:r>
                      <a:endParaRPr lang="en-US" sz="1400" i="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(2)</a:t>
                      </a:r>
                    </a:p>
                  </a:txBody>
                  <a:tcPr/>
                </a:tc>
                <a:extLst>
                  <a:ext uri="{0D108BD9-81ED-4DB2-BD59-A6C34878D82A}">
                    <a16:rowId xmlns:a16="http://schemas.microsoft.com/office/drawing/2014/main" val="10012"/>
                  </a:ext>
                </a:extLst>
              </a:tr>
              <a:tr h="288756">
                <a:tc>
                  <a:txBody>
                    <a:bodyPr/>
                    <a:lstStyle/>
                    <a:p>
                      <a:pPr marL="457200" indent="0"/>
                      <a:r>
                        <a:rPr lang="en-IN" sz="1400" i="1" dirty="0">
                          <a:latin typeface="Verdana" panose="020B0604030504040204" pitchFamily="34" charset="0"/>
                          <a:ea typeface="Verdana" panose="020B0604030504040204" pitchFamily="34" charset="0"/>
                          <a:cs typeface="Verdana" panose="020B0604030504040204" pitchFamily="34" charset="0"/>
                        </a:rPr>
                        <a:t>Net cash flows from operating activities </a:t>
                      </a:r>
                      <a:endParaRPr lang="en-US" sz="1400" i="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($22</a:t>
                      </a:r>
                      <a:r>
                        <a:rPr lang="en-IN" sz="1400" i="1" dirty="0">
                          <a:latin typeface="Verdana" panose="020B0604030504040204" pitchFamily="34" charset="0"/>
                          <a:ea typeface="Verdana" panose="020B0604030504040204" pitchFamily="34" charset="0"/>
                          <a:cs typeface="Verdana" panose="020B0604030504040204" pitchFamily="34" charset="0"/>
                        </a:rPr>
                        <a: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27506372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21-5</a:t>
            </a:r>
          </a:p>
        </p:txBody>
      </p:sp>
      <p:sp>
        <p:nvSpPr>
          <p:cNvPr id="3" name="Title 2"/>
          <p:cNvSpPr>
            <a:spLocks noGrp="1"/>
          </p:cNvSpPr>
          <p:nvPr>
            <p:ph type="title"/>
          </p:nvPr>
        </p:nvSpPr>
        <p:spPr>
          <a:xfrm>
            <a:off x="606970" y="504497"/>
            <a:ext cx="8458200" cy="1135117"/>
          </a:xfrm>
        </p:spPr>
        <p:txBody>
          <a:bodyPr>
            <a:noAutofit/>
          </a:bodyPr>
          <a:lstStyle/>
          <a:p>
            <a:r>
              <a:rPr lang="en-IN" dirty="0"/>
              <a:t>Cash Flows from Investing Activities (1 of 3)</a:t>
            </a:r>
            <a:endParaRPr lang="en-US" dirty="0"/>
          </a:p>
        </p:txBody>
      </p:sp>
      <p:sp>
        <p:nvSpPr>
          <p:cNvPr id="6" name="Content Placeholder 5"/>
          <p:cNvSpPr>
            <a:spLocks noGrp="1"/>
          </p:cNvSpPr>
          <p:nvPr>
            <p:ph sz="quarter" idx="10"/>
          </p:nvPr>
        </p:nvSpPr>
        <p:spPr>
          <a:xfrm>
            <a:off x="677919" y="1676399"/>
            <a:ext cx="8292662" cy="4692870"/>
          </a:xfrm>
        </p:spPr>
        <p:txBody>
          <a:bodyPr/>
          <a:lstStyle/>
          <a:p>
            <a:r>
              <a:rPr lang="en-IN" dirty="0"/>
              <a:t>Outflows and inflows of cash caused by the </a:t>
            </a:r>
            <a:r>
              <a:rPr lang="en-IN" b="1" dirty="0"/>
              <a:t>acquisition and disposition of assets</a:t>
            </a:r>
          </a:p>
          <a:p>
            <a:r>
              <a:rPr lang="en-IN" dirty="0"/>
              <a:t>Included in this classification are </a:t>
            </a:r>
            <a:r>
              <a:rPr lang="en-IN" b="1" dirty="0"/>
              <a:t>cash payments </a:t>
            </a:r>
            <a:r>
              <a:rPr lang="en-IN" dirty="0"/>
              <a:t>to acquire</a:t>
            </a:r>
          </a:p>
          <a:p>
            <a:pPr marL="914400" lvl="1" indent="-457200">
              <a:buFont typeface="Lucida Grande"/>
              <a:buChar char="–"/>
            </a:pPr>
            <a:r>
              <a:rPr lang="en-IN" dirty="0"/>
              <a:t>Property, plant, and equipment and other productive assets</a:t>
            </a:r>
          </a:p>
          <a:p>
            <a:pPr marL="914400" lvl="1" indent="-457200">
              <a:buFont typeface="Lucida Grande"/>
              <a:buChar char="–"/>
            </a:pPr>
            <a:r>
              <a:rPr lang="en-IN" dirty="0"/>
              <a:t>Investments in securities (except </a:t>
            </a:r>
            <a:r>
              <a:rPr lang="en-IN" b="1" dirty="0"/>
              <a:t>cash</a:t>
            </a:r>
            <a:r>
              <a:rPr lang="en-IN" dirty="0"/>
              <a:t> </a:t>
            </a:r>
            <a:r>
              <a:rPr lang="en-IN" b="1" dirty="0"/>
              <a:t>equivalents</a:t>
            </a:r>
            <a:r>
              <a:rPr lang="en-IN" dirty="0"/>
              <a:t> and trading securities)</a:t>
            </a:r>
          </a:p>
          <a:p>
            <a:pPr marL="914400" lvl="1" indent="-457200">
              <a:buFont typeface="Lucida Grande"/>
              <a:buChar char="–"/>
            </a:pPr>
            <a:r>
              <a:rPr lang="en-IN" dirty="0"/>
              <a:t>Non-trade receivables</a:t>
            </a:r>
            <a:r>
              <a:rPr lang="en-IN" sz="2600" dirty="0"/>
              <a:t>	</a:t>
            </a:r>
            <a:endParaRPr lang="en-US" dirty="0"/>
          </a:p>
        </p:txBody>
      </p:sp>
    </p:spTree>
    <p:extLst>
      <p:ext uri="{BB962C8B-B14F-4D97-AF65-F5344CB8AC3E}">
        <p14:creationId xmlns:p14="http://schemas.microsoft.com/office/powerpoint/2010/main" val="39621228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21-5</a:t>
            </a:r>
          </a:p>
        </p:txBody>
      </p:sp>
      <p:sp>
        <p:nvSpPr>
          <p:cNvPr id="3" name="Title 2"/>
          <p:cNvSpPr>
            <a:spLocks noGrp="1"/>
          </p:cNvSpPr>
          <p:nvPr>
            <p:ph type="title"/>
          </p:nvPr>
        </p:nvSpPr>
        <p:spPr>
          <a:xfrm>
            <a:off x="606970" y="465085"/>
            <a:ext cx="8458200" cy="1213945"/>
          </a:xfrm>
        </p:spPr>
        <p:txBody>
          <a:bodyPr>
            <a:noAutofit/>
          </a:bodyPr>
          <a:lstStyle/>
          <a:p>
            <a:r>
              <a:rPr lang="en-IN" dirty="0"/>
              <a:t>Cash Flows from Investing Activities (2 of 3)</a:t>
            </a:r>
            <a:endParaRPr lang="en-US" dirty="0"/>
          </a:p>
        </p:txBody>
      </p:sp>
      <p:sp>
        <p:nvSpPr>
          <p:cNvPr id="6" name="Content Placeholder 5"/>
          <p:cNvSpPr>
            <a:spLocks noGrp="1"/>
          </p:cNvSpPr>
          <p:nvPr>
            <p:ph sz="quarter" idx="10"/>
          </p:nvPr>
        </p:nvSpPr>
        <p:spPr>
          <a:xfrm>
            <a:off x="772514" y="1860336"/>
            <a:ext cx="8087706" cy="4508938"/>
          </a:xfrm>
        </p:spPr>
        <p:txBody>
          <a:bodyPr/>
          <a:lstStyle/>
          <a:p>
            <a:r>
              <a:rPr lang="en-IN" dirty="0"/>
              <a:t>When these assets later are liquidated, any </a:t>
            </a:r>
            <a:r>
              <a:rPr lang="en-IN" b="1" dirty="0"/>
              <a:t>cash receipts</a:t>
            </a:r>
            <a:r>
              <a:rPr lang="en-IN" dirty="0"/>
              <a:t> from their disposition also are classified as investing activities</a:t>
            </a:r>
          </a:p>
        </p:txBody>
      </p:sp>
    </p:spTree>
    <p:extLst>
      <p:ext uri="{BB962C8B-B14F-4D97-AF65-F5344CB8AC3E}">
        <p14:creationId xmlns:p14="http://schemas.microsoft.com/office/powerpoint/2010/main" val="2700308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
          <p:cNvSpPr>
            <a:spLocks noGrp="1"/>
          </p:cNvSpPr>
          <p:nvPr>
            <p:ph type="body" sz="quarter" idx="13"/>
          </p:nvPr>
        </p:nvSpPr>
        <p:spPr>
          <a:xfrm>
            <a:off x="4571622" y="-3175"/>
            <a:ext cx="4572378" cy="384175"/>
          </a:xfrm>
        </p:spPr>
        <p:txBody>
          <a:bodyPr/>
          <a:lstStyle/>
          <a:p>
            <a:pPr marL="0" indent="0">
              <a:buNone/>
            </a:pPr>
            <a:r>
              <a:rPr lang="en-US" dirty="0"/>
              <a:t>Learning Objective 21-5</a:t>
            </a:r>
          </a:p>
        </p:txBody>
      </p:sp>
      <p:sp>
        <p:nvSpPr>
          <p:cNvPr id="3" name="Title 2"/>
          <p:cNvSpPr>
            <a:spLocks noGrp="1"/>
          </p:cNvSpPr>
          <p:nvPr>
            <p:ph type="title"/>
          </p:nvPr>
        </p:nvSpPr>
        <p:spPr>
          <a:xfrm>
            <a:off x="488728" y="504497"/>
            <a:ext cx="8544910" cy="1135118"/>
          </a:xfrm>
        </p:spPr>
        <p:txBody>
          <a:bodyPr>
            <a:noAutofit/>
          </a:bodyPr>
          <a:lstStyle/>
          <a:p>
            <a:r>
              <a:rPr lang="en-IN" dirty="0"/>
              <a:t> Cash Flows from Investing Activities (3 of 3)</a:t>
            </a:r>
            <a:endParaRPr lang="en-US" dirty="0"/>
          </a:p>
        </p:txBody>
      </p:sp>
      <p:graphicFrame>
        <p:nvGraphicFramePr>
          <p:cNvPr id="13" name="Table 12" descr="Alt text will be entered here."/>
          <p:cNvGraphicFramePr>
            <a:graphicFrameLocks noGrp="1"/>
          </p:cNvGraphicFramePr>
          <p:nvPr>
            <p:extLst>
              <p:ext uri="{D42A27DB-BD31-4B8C-83A1-F6EECF244321}">
                <p14:modId xmlns:p14="http://schemas.microsoft.com/office/powerpoint/2010/main" val="677621534"/>
              </p:ext>
            </p:extLst>
          </p:nvPr>
        </p:nvGraphicFramePr>
        <p:xfrm>
          <a:off x="1001486" y="2195228"/>
          <a:ext cx="7373257" cy="2088358"/>
        </p:xfrm>
        <a:graphic>
          <a:graphicData uri="http://schemas.openxmlformats.org/drawingml/2006/table">
            <a:tbl>
              <a:tblPr firstRow="1" bandRow="1">
                <a:tableStyleId>{5940675A-B579-460E-94D1-54222C63F5DA}</a:tableStyleId>
              </a:tblPr>
              <a:tblGrid>
                <a:gridCol w="6226630">
                  <a:extLst>
                    <a:ext uri="{9D8B030D-6E8A-4147-A177-3AD203B41FA5}">
                      <a16:colId xmlns:a16="http://schemas.microsoft.com/office/drawing/2014/main" val="20000"/>
                    </a:ext>
                  </a:extLst>
                </a:gridCol>
                <a:gridCol w="1146627">
                  <a:extLst>
                    <a:ext uri="{9D8B030D-6E8A-4147-A177-3AD203B41FA5}">
                      <a16:colId xmlns:a16="http://schemas.microsoft.com/office/drawing/2014/main" val="20001"/>
                    </a:ext>
                  </a:extLst>
                </a:gridCol>
              </a:tblGrid>
              <a:tr h="2296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1" dirty="0">
                          <a:solidFill>
                            <a:schemeClr val="tx1"/>
                          </a:solidFill>
                          <a:latin typeface="Verdana" panose="020B0604030504040204" pitchFamily="34" charset="0"/>
                          <a:ea typeface="Verdana" panose="020B0604030504040204" pitchFamily="34" charset="0"/>
                          <a:cs typeface="Verdana" panose="020B0604030504040204" pitchFamily="34" charset="0"/>
                        </a:rPr>
                        <a:t>Cash Flows from Investing Activities:</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0"/>
                  </a:ext>
                </a:extLst>
              </a:tr>
              <a:tr h="3736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Purchase of land</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$(30)</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287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Purchase of short-term investment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(12)</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2"/>
                  </a:ext>
                </a:extLst>
              </a:tr>
              <a:tr h="2296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Sale of land</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18</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3"/>
                  </a:ext>
                </a:extLst>
              </a:tr>
              <a:tr h="2296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Sale of equipment</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u="sng" dirty="0">
                          <a:latin typeface="Verdana" panose="020B0604030504040204" pitchFamily="34" charset="0"/>
                          <a:ea typeface="Verdana" panose="020B0604030504040204" pitchFamily="34" charset="0"/>
                          <a:cs typeface="Verdana" panose="020B0604030504040204" pitchFamily="34" charset="0"/>
                        </a:rPr>
                        <a:t>5</a:t>
                      </a:r>
                      <a:endParaRPr lang="en-US" sz="1600" u="sng"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4"/>
                  </a:ext>
                </a:extLst>
              </a:tr>
              <a:tr h="373619">
                <a:tc>
                  <a:txBody>
                    <a:bodyPr/>
                    <a:lstStyle/>
                    <a:p>
                      <a:pPr marL="236538" marR="0" indent="0" algn="l" defTabSz="914400" rtl="0" eaLnBrk="1" fontAlgn="auto" latinLnBrk="0" hangingPunct="1">
                        <a:lnSpc>
                          <a:spcPct val="100000"/>
                        </a:lnSpc>
                        <a:spcBef>
                          <a:spcPts val="0"/>
                        </a:spcBef>
                        <a:spcAft>
                          <a:spcPts val="0"/>
                        </a:spcAft>
                        <a:buClrTx/>
                        <a:buSzTx/>
                        <a:buFontTx/>
                        <a:buNone/>
                        <a:tabLst/>
                        <a:defRPr/>
                      </a:pPr>
                      <a:r>
                        <a:rPr lang="en-IN" sz="1600" i="0" dirty="0">
                          <a:latin typeface="Verdana" panose="020B0604030504040204" pitchFamily="34" charset="0"/>
                          <a:ea typeface="Verdana" panose="020B0604030504040204" pitchFamily="34" charset="0"/>
                          <a:cs typeface="Verdana" panose="020B0604030504040204" pitchFamily="34" charset="0"/>
                        </a:rPr>
                        <a:t> </a:t>
                      </a:r>
                      <a:r>
                        <a:rPr lang="en-IN" sz="1600" i="1" dirty="0">
                          <a:latin typeface="Verdana" panose="020B0604030504040204" pitchFamily="34" charset="0"/>
                          <a:ea typeface="Verdana" panose="020B0604030504040204" pitchFamily="34" charset="0"/>
                          <a:cs typeface="Verdana" panose="020B0604030504040204" pitchFamily="34" charset="0"/>
                        </a:rPr>
                        <a:t>Net cash flows from investing activities</a:t>
                      </a:r>
                      <a:endParaRPr lang="en-US" sz="1600" i="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$(19)</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6789949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a:xfrm>
            <a:off x="4571622" y="-3175"/>
            <a:ext cx="4572378" cy="384175"/>
          </a:xfrm>
        </p:spPr>
        <p:txBody>
          <a:bodyPr/>
          <a:lstStyle/>
          <a:p>
            <a:pPr marL="0" indent="0">
              <a:buNone/>
            </a:pPr>
            <a:r>
              <a:rPr lang="en-US" dirty="0"/>
              <a:t>Learning Objective 21-6</a:t>
            </a:r>
          </a:p>
        </p:txBody>
      </p:sp>
      <p:sp>
        <p:nvSpPr>
          <p:cNvPr id="8" name="Title 7"/>
          <p:cNvSpPr>
            <a:spLocks noGrp="1"/>
          </p:cNvSpPr>
          <p:nvPr>
            <p:ph type="title"/>
          </p:nvPr>
        </p:nvSpPr>
        <p:spPr>
          <a:xfrm>
            <a:off x="569196" y="505341"/>
            <a:ext cx="8574804" cy="1086980"/>
          </a:xfrm>
        </p:spPr>
        <p:txBody>
          <a:bodyPr>
            <a:noAutofit/>
          </a:bodyPr>
          <a:lstStyle/>
          <a:p>
            <a:r>
              <a:rPr lang="en-IN" dirty="0"/>
              <a:t>Cash Flows from Financing Activities (1 of 2)	</a:t>
            </a:r>
            <a:endParaRPr lang="en-US" dirty="0"/>
          </a:p>
        </p:txBody>
      </p:sp>
      <p:sp>
        <p:nvSpPr>
          <p:cNvPr id="9" name="Content Placeholder 8"/>
          <p:cNvSpPr>
            <a:spLocks noGrp="1"/>
          </p:cNvSpPr>
          <p:nvPr>
            <p:ph sz="quarter" idx="10"/>
          </p:nvPr>
        </p:nvSpPr>
        <p:spPr>
          <a:xfrm>
            <a:off x="762998" y="1501218"/>
            <a:ext cx="8112985" cy="4868051"/>
          </a:xfrm>
        </p:spPr>
        <p:txBody>
          <a:bodyPr/>
          <a:lstStyle/>
          <a:p>
            <a:pPr>
              <a:buClr>
                <a:schemeClr val="tx1"/>
              </a:buClr>
            </a:pPr>
            <a:r>
              <a:rPr lang="en-IN" dirty="0"/>
              <a:t>Inflows and outflows of cash resulting from the </a:t>
            </a:r>
            <a:r>
              <a:rPr lang="en-IN" b="1" dirty="0"/>
              <a:t>external financing </a:t>
            </a:r>
            <a:r>
              <a:rPr lang="en-IN" dirty="0"/>
              <a:t>of a business</a:t>
            </a:r>
          </a:p>
          <a:p>
            <a:pPr>
              <a:buClr>
                <a:schemeClr val="tx1"/>
              </a:buClr>
            </a:pPr>
            <a:r>
              <a:rPr lang="en-IN" b="1" dirty="0"/>
              <a:t>Cash inflows </a:t>
            </a:r>
            <a:r>
              <a:rPr lang="en-IN" dirty="0"/>
              <a:t>flow from</a:t>
            </a:r>
          </a:p>
          <a:p>
            <a:pPr marL="795338" lvl="1" indent="-338138">
              <a:buFont typeface="Lucida Grande"/>
              <a:buChar char="–"/>
            </a:pPr>
            <a:r>
              <a:rPr lang="en-IN" dirty="0"/>
              <a:t>Sale of common and preferred stock</a:t>
            </a:r>
          </a:p>
          <a:p>
            <a:pPr marL="795338" lvl="1" indent="-338138">
              <a:buFont typeface="Lucida Grande"/>
              <a:buChar char="–"/>
            </a:pPr>
            <a:r>
              <a:rPr lang="en-IN" dirty="0"/>
              <a:t>Issuance of bonds and other debt securities</a:t>
            </a:r>
          </a:p>
          <a:p>
            <a:pPr>
              <a:buClr>
                <a:schemeClr val="tx1"/>
              </a:buClr>
            </a:pPr>
            <a:r>
              <a:rPr lang="en-IN" b="1" dirty="0"/>
              <a:t>Cash outflows </a:t>
            </a:r>
            <a:r>
              <a:rPr lang="en-IN" dirty="0"/>
              <a:t>related to these transactions also are classified as financing activities</a:t>
            </a:r>
          </a:p>
          <a:p>
            <a:pPr marL="795338" lvl="1" indent="-338138">
              <a:buFont typeface="Lucida Grande"/>
              <a:buChar char="–"/>
            </a:pPr>
            <a:r>
              <a:rPr lang="en-IN" dirty="0"/>
              <a:t>Buyback of stock</a:t>
            </a:r>
          </a:p>
          <a:p>
            <a:pPr marL="795338" lvl="1" indent="-338138">
              <a:buFont typeface="Lucida Grande"/>
              <a:buChar char="–"/>
            </a:pPr>
            <a:r>
              <a:rPr lang="en-US" dirty="0"/>
              <a:t>Repayment of debt</a:t>
            </a:r>
          </a:p>
          <a:p>
            <a:pPr marL="795338" lvl="1" indent="-338138">
              <a:buFont typeface="Lucida Grande"/>
              <a:buChar char="–"/>
            </a:pPr>
            <a:r>
              <a:rPr lang="en-IN" dirty="0"/>
              <a:t>Payment of cash dividends to shareholders</a:t>
            </a:r>
            <a:endParaRPr lang="en-US" dirty="0"/>
          </a:p>
        </p:txBody>
      </p:sp>
    </p:spTree>
    <p:extLst>
      <p:ext uri="{BB962C8B-B14F-4D97-AF65-F5344CB8AC3E}">
        <p14:creationId xmlns:p14="http://schemas.microsoft.com/office/powerpoint/2010/main" val="2070338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21-1</a:t>
            </a:r>
          </a:p>
        </p:txBody>
      </p:sp>
      <p:sp>
        <p:nvSpPr>
          <p:cNvPr id="5" name="Title 4"/>
          <p:cNvSpPr>
            <a:spLocks noGrp="1"/>
          </p:cNvSpPr>
          <p:nvPr>
            <p:ph type="title"/>
          </p:nvPr>
        </p:nvSpPr>
        <p:spPr>
          <a:xfrm>
            <a:off x="536029" y="301488"/>
            <a:ext cx="8607972" cy="1586127"/>
          </a:xfrm>
        </p:spPr>
        <p:txBody>
          <a:bodyPr>
            <a:noAutofit/>
          </a:bodyPr>
          <a:lstStyle/>
          <a:p>
            <a:r>
              <a:rPr lang="en-IN" dirty="0">
                <a:ea typeface="Adobe Fan Heiti Std B"/>
                <a:cs typeface="Adobe Fan Heiti Std B"/>
              </a:rPr>
              <a:t>Decision Makers’ Perspective—Usefulness of Cash Flow Information (1 of 2)</a:t>
            </a:r>
            <a:endParaRPr lang="en-US" dirty="0"/>
          </a:p>
        </p:txBody>
      </p:sp>
      <p:sp>
        <p:nvSpPr>
          <p:cNvPr id="6" name="Content Placeholder 5"/>
          <p:cNvSpPr>
            <a:spLocks noGrp="1"/>
          </p:cNvSpPr>
          <p:nvPr>
            <p:ph sz="quarter" idx="10"/>
          </p:nvPr>
        </p:nvSpPr>
        <p:spPr>
          <a:xfrm>
            <a:off x="711839" y="1956325"/>
            <a:ext cx="8116851" cy="4365652"/>
          </a:xfrm>
        </p:spPr>
        <p:txBody>
          <a:bodyPr/>
          <a:lstStyle/>
          <a:p>
            <a:pPr marL="0" indent="0">
              <a:buNone/>
            </a:pPr>
            <a:r>
              <a:rPr lang="en-IN" dirty="0"/>
              <a:t>Meaningful </a:t>
            </a:r>
            <a:r>
              <a:rPr lang="en-IN" b="1" dirty="0"/>
              <a:t>projections of a company’s future profitability and risk</a:t>
            </a:r>
            <a:r>
              <a:rPr lang="en-IN" dirty="0"/>
              <a:t> depend on answers to such questions as:</a:t>
            </a:r>
          </a:p>
          <a:p>
            <a:pPr marL="457200" lvl="1">
              <a:buFont typeface="Arial" panose="020B0604020202020204" pitchFamily="34" charset="0"/>
              <a:buChar char="•"/>
            </a:pPr>
            <a:r>
              <a:rPr lang="en-IN" sz="2600" dirty="0"/>
              <a:t>In what types of activities is the company investing?</a:t>
            </a:r>
          </a:p>
          <a:p>
            <a:pPr marL="457200" lvl="1">
              <a:buFont typeface="Arial" panose="020B0604020202020204" pitchFamily="34" charset="0"/>
              <a:buChar char="•"/>
            </a:pPr>
            <a:r>
              <a:rPr lang="en-IN" sz="2600" dirty="0"/>
              <a:t>Are these activities being financed with debt? with equity? by cash generated from operations?</a:t>
            </a:r>
          </a:p>
          <a:p>
            <a:pPr marL="457200" lvl="1">
              <a:buFont typeface="Arial" panose="020B0604020202020204" pitchFamily="34" charset="0"/>
              <a:buChar char="•"/>
            </a:pPr>
            <a:r>
              <a:rPr lang="en-IN" sz="2600" dirty="0"/>
              <a:t>Are facilities being acquired to accommodate future expansion?</a:t>
            </a:r>
          </a:p>
        </p:txBody>
      </p:sp>
    </p:spTree>
    <p:extLst>
      <p:ext uri="{BB962C8B-B14F-4D97-AF65-F5344CB8AC3E}">
        <p14:creationId xmlns:p14="http://schemas.microsoft.com/office/powerpoint/2010/main" val="11318122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
          <p:cNvSpPr>
            <a:spLocks noGrp="1"/>
          </p:cNvSpPr>
          <p:nvPr>
            <p:ph type="body" sz="quarter" idx="13"/>
          </p:nvPr>
        </p:nvSpPr>
        <p:spPr>
          <a:xfrm>
            <a:off x="4571622" y="-3175"/>
            <a:ext cx="4572378" cy="384175"/>
          </a:xfrm>
        </p:spPr>
        <p:txBody>
          <a:bodyPr/>
          <a:lstStyle/>
          <a:p>
            <a:pPr marL="0" indent="0">
              <a:buNone/>
            </a:pPr>
            <a:r>
              <a:rPr lang="en-US" dirty="0"/>
              <a:t>Learning Objective 21-6</a:t>
            </a:r>
          </a:p>
        </p:txBody>
      </p:sp>
      <p:sp>
        <p:nvSpPr>
          <p:cNvPr id="3" name="Title 2"/>
          <p:cNvSpPr>
            <a:spLocks noGrp="1"/>
          </p:cNvSpPr>
          <p:nvPr>
            <p:ph type="title"/>
          </p:nvPr>
        </p:nvSpPr>
        <p:spPr>
          <a:xfrm>
            <a:off x="543906" y="507993"/>
            <a:ext cx="8552796" cy="1100094"/>
          </a:xfrm>
        </p:spPr>
        <p:txBody>
          <a:bodyPr>
            <a:noAutofit/>
          </a:bodyPr>
          <a:lstStyle/>
          <a:p>
            <a:r>
              <a:rPr lang="en-IN" dirty="0"/>
              <a:t>Cash Flows from Financing Activities (2 of 2)</a:t>
            </a:r>
            <a:endParaRPr lang="en-US" dirty="0"/>
          </a:p>
        </p:txBody>
      </p:sp>
      <p:graphicFrame>
        <p:nvGraphicFramePr>
          <p:cNvPr id="13" name="Table 12" descr="Alt text will be entered here."/>
          <p:cNvGraphicFramePr>
            <a:graphicFrameLocks noGrp="1"/>
          </p:cNvGraphicFramePr>
          <p:nvPr>
            <p:extLst>
              <p:ext uri="{D42A27DB-BD31-4B8C-83A1-F6EECF244321}">
                <p14:modId xmlns:p14="http://schemas.microsoft.com/office/powerpoint/2010/main" val="1487290907"/>
              </p:ext>
            </p:extLst>
          </p:nvPr>
        </p:nvGraphicFramePr>
        <p:xfrm>
          <a:off x="885374" y="2195228"/>
          <a:ext cx="7779651" cy="1714739"/>
        </p:xfrm>
        <a:graphic>
          <a:graphicData uri="http://schemas.openxmlformats.org/drawingml/2006/table">
            <a:tbl>
              <a:tblPr firstRow="1" bandRow="1">
                <a:tableStyleId>{5940675A-B579-460E-94D1-54222C63F5DA}</a:tableStyleId>
              </a:tblPr>
              <a:tblGrid>
                <a:gridCol w="6614778">
                  <a:extLst>
                    <a:ext uri="{9D8B030D-6E8A-4147-A177-3AD203B41FA5}">
                      <a16:colId xmlns:a16="http://schemas.microsoft.com/office/drawing/2014/main" val="20000"/>
                    </a:ext>
                  </a:extLst>
                </a:gridCol>
                <a:gridCol w="1164873">
                  <a:extLst>
                    <a:ext uri="{9D8B030D-6E8A-4147-A177-3AD203B41FA5}">
                      <a16:colId xmlns:a16="http://schemas.microsoft.com/office/drawing/2014/main" val="20001"/>
                    </a:ext>
                  </a:extLst>
                </a:gridCol>
              </a:tblGrid>
              <a:tr h="229659">
                <a:tc>
                  <a:txBody>
                    <a:bodyPr/>
                    <a:lstStyle/>
                    <a:p>
                      <a:r>
                        <a:rPr lang="en-IN" sz="1600" b="1" dirty="0">
                          <a:solidFill>
                            <a:schemeClr val="tx1"/>
                          </a:solidFill>
                          <a:latin typeface="Verdana" panose="020B0604030504040204" pitchFamily="34" charset="0"/>
                          <a:ea typeface="Verdana" panose="020B0604030504040204" pitchFamily="34" charset="0"/>
                          <a:cs typeface="Verdana" panose="020B0604030504040204" pitchFamily="34" charset="0"/>
                        </a:rPr>
                        <a:t>Cash Flows from Financing Activities:</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0"/>
                  </a:ext>
                </a:extLst>
              </a:tr>
              <a:tr h="3736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Sale of common shares</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$26</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287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Retirement of bonds payable</a:t>
                      </a:r>
                    </a:p>
                  </a:txBody>
                  <a:tcPr/>
                </a:tc>
                <a:tc>
                  <a:txBody>
                    <a:bodyPr/>
                    <a:lstStyle/>
                    <a:p>
                      <a:pPr algn="r"/>
                      <a:r>
                        <a:rPr lang="en-IN" sz="1600" dirty="0">
                          <a:latin typeface="Verdana" panose="020B0604030504040204" pitchFamily="34" charset="0"/>
                          <a:ea typeface="Verdana" panose="020B0604030504040204" pitchFamily="34" charset="0"/>
                          <a:cs typeface="Verdana" panose="020B0604030504040204" pitchFamily="34" charset="0"/>
                        </a:rPr>
                        <a:t>(15)</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2"/>
                  </a:ext>
                </a:extLst>
              </a:tr>
              <a:tr h="229659">
                <a:tc>
                  <a:txBody>
                    <a:bodyPr/>
                    <a:lstStyle/>
                    <a:p>
                      <a:r>
                        <a:rPr lang="en-IN" sz="1600" dirty="0">
                          <a:latin typeface="Verdana" panose="020B0604030504040204" pitchFamily="34" charset="0"/>
                          <a:ea typeface="Verdana" panose="020B0604030504040204" pitchFamily="34" charset="0"/>
                          <a:cs typeface="Verdana" panose="020B0604030504040204" pitchFamily="34" charset="0"/>
                        </a:rPr>
                        <a:t>Payment of cash dividends</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IN" sz="1600" u="sng" dirty="0">
                          <a:latin typeface="Verdana" panose="020B0604030504040204" pitchFamily="34" charset="0"/>
                          <a:ea typeface="Verdana" panose="020B0604030504040204" pitchFamily="34" charset="0"/>
                          <a:cs typeface="Verdana" panose="020B0604030504040204" pitchFamily="34" charset="0"/>
                        </a:rPr>
                        <a:t>(5)</a:t>
                      </a:r>
                      <a:endParaRPr lang="en-US" sz="1600" u="sng"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3"/>
                  </a:ext>
                </a:extLst>
              </a:tr>
              <a:tr h="229659">
                <a:tc>
                  <a:txBody>
                    <a:bodyPr/>
                    <a:lstStyle/>
                    <a:p>
                      <a:r>
                        <a:rPr lang="en-IN" sz="1600" dirty="0">
                          <a:latin typeface="Verdana" panose="020B0604030504040204" pitchFamily="34" charset="0"/>
                          <a:ea typeface="Verdana" panose="020B0604030504040204" pitchFamily="34" charset="0"/>
                          <a:cs typeface="Verdana" panose="020B0604030504040204" pitchFamily="34" charset="0"/>
                        </a:rPr>
                        <a:t>Net cash flows from financing activities</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IN" sz="1600" b="1" dirty="0">
                          <a:latin typeface="Verdana" panose="020B0604030504040204" pitchFamily="34" charset="0"/>
                          <a:ea typeface="Verdana" panose="020B0604030504040204" pitchFamily="34" charset="0"/>
                          <a:cs typeface="Verdana" panose="020B0604030504040204" pitchFamily="34" charset="0"/>
                        </a:rPr>
                        <a:t>$6</a:t>
                      </a: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8712124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21-6</a:t>
            </a:r>
          </a:p>
        </p:txBody>
      </p:sp>
      <p:sp>
        <p:nvSpPr>
          <p:cNvPr id="8" name="Title 7"/>
          <p:cNvSpPr>
            <a:spLocks noGrp="1"/>
          </p:cNvSpPr>
          <p:nvPr>
            <p:ph type="title"/>
          </p:nvPr>
        </p:nvSpPr>
        <p:spPr>
          <a:xfrm>
            <a:off x="543906" y="447760"/>
            <a:ext cx="8458200" cy="1254919"/>
          </a:xfrm>
        </p:spPr>
        <p:txBody>
          <a:bodyPr>
            <a:noAutofit/>
          </a:bodyPr>
          <a:lstStyle/>
          <a:p>
            <a:r>
              <a:rPr lang="en-US" altLang="en-US" dirty="0"/>
              <a:t>Concept Check: Investing Activities (1 of 3)</a:t>
            </a:r>
            <a:endParaRPr lang="en-US" dirty="0"/>
          </a:p>
        </p:txBody>
      </p:sp>
      <p:sp>
        <p:nvSpPr>
          <p:cNvPr id="9" name="Content Placeholder 8"/>
          <p:cNvSpPr>
            <a:spLocks noGrp="1"/>
          </p:cNvSpPr>
          <p:nvPr>
            <p:ph sz="quarter" idx="10"/>
          </p:nvPr>
        </p:nvSpPr>
        <p:spPr>
          <a:xfrm>
            <a:off x="662144" y="1890517"/>
            <a:ext cx="8387260" cy="1313255"/>
          </a:xfrm>
        </p:spPr>
        <p:txBody>
          <a:bodyPr/>
          <a:lstStyle/>
          <a:p>
            <a:pPr marL="0" indent="0">
              <a:buNone/>
            </a:pPr>
            <a:r>
              <a:rPr lang="en-US" dirty="0"/>
              <a:t>Selected information from Imbraguglio Corporation’s accounting records and financial statements for 2018 is as follows ($ in millions):</a:t>
            </a:r>
          </a:p>
        </p:txBody>
      </p:sp>
      <p:graphicFrame>
        <p:nvGraphicFramePr>
          <p:cNvPr id="4" name="Table 3" descr="Alt text will be entered here."/>
          <p:cNvGraphicFramePr>
            <a:graphicFrameLocks noGrp="1"/>
          </p:cNvGraphicFramePr>
          <p:nvPr>
            <p:extLst>
              <p:ext uri="{D42A27DB-BD31-4B8C-83A1-F6EECF244321}">
                <p14:modId xmlns:p14="http://schemas.microsoft.com/office/powerpoint/2010/main" val="1297008688"/>
              </p:ext>
            </p:extLst>
          </p:nvPr>
        </p:nvGraphicFramePr>
        <p:xfrm>
          <a:off x="1015998" y="3487063"/>
          <a:ext cx="7547427" cy="2225040"/>
        </p:xfrm>
        <a:graphic>
          <a:graphicData uri="http://schemas.openxmlformats.org/drawingml/2006/table">
            <a:tbl>
              <a:tblPr firstRow="1" bandRow="1">
                <a:tableStyleId>{5940675A-B579-460E-94D1-54222C63F5DA}</a:tableStyleId>
              </a:tblPr>
              <a:tblGrid>
                <a:gridCol w="6145762">
                  <a:extLst>
                    <a:ext uri="{9D8B030D-6E8A-4147-A177-3AD203B41FA5}">
                      <a16:colId xmlns:a16="http://schemas.microsoft.com/office/drawing/2014/main" val="20000"/>
                    </a:ext>
                  </a:extLst>
                </a:gridCol>
                <a:gridCol w="1401665">
                  <a:extLst>
                    <a:ext uri="{9D8B030D-6E8A-4147-A177-3AD203B41FA5}">
                      <a16:colId xmlns:a16="http://schemas.microsoft.com/office/drawing/2014/main" val="20001"/>
                    </a:ext>
                  </a:extLst>
                </a:gridCol>
              </a:tblGrid>
              <a:tr h="37084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Cash paid to acquire equipment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$20</a:t>
                      </a:r>
                    </a:p>
                  </a:txBody>
                  <a:tcPr anchor="ctr"/>
                </a:tc>
                <a:extLst>
                  <a:ext uri="{0D108BD9-81ED-4DB2-BD59-A6C34878D82A}">
                    <a16:rowId xmlns:a16="http://schemas.microsoft.com/office/drawing/2014/main" val="10000"/>
                  </a:ext>
                </a:extLst>
              </a:tr>
              <a:tr h="37084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Treasury stock purchased for cash</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22</a:t>
                      </a:r>
                    </a:p>
                  </a:txBody>
                  <a:tcPr anchor="ctr"/>
                </a:tc>
                <a:extLst>
                  <a:ext uri="{0D108BD9-81ED-4DB2-BD59-A6C34878D82A}">
                    <a16:rowId xmlns:a16="http://schemas.microsoft.com/office/drawing/2014/main" val="10001"/>
                  </a:ext>
                </a:extLst>
              </a:tr>
              <a:tr h="37084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Proceeds from sale of land and buildings</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45</a:t>
                      </a:r>
                    </a:p>
                  </a:txBody>
                  <a:tcPr anchor="ctr"/>
                </a:tc>
                <a:extLst>
                  <a:ext uri="{0D108BD9-81ED-4DB2-BD59-A6C34878D82A}">
                    <a16:rowId xmlns:a16="http://schemas.microsoft.com/office/drawing/2014/main" val="10002"/>
                  </a:ext>
                </a:extLst>
              </a:tr>
              <a:tr h="37084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Gain from the sale of land and buildings</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16</a:t>
                      </a:r>
                    </a:p>
                  </a:txBody>
                  <a:tcPr anchor="ctr"/>
                </a:tc>
                <a:extLst>
                  <a:ext uri="{0D108BD9-81ED-4DB2-BD59-A6C34878D82A}">
                    <a16:rowId xmlns:a16="http://schemas.microsoft.com/office/drawing/2014/main" val="10003"/>
                  </a:ext>
                </a:extLst>
              </a:tr>
              <a:tr h="37084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Investment revenue received</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33</a:t>
                      </a:r>
                    </a:p>
                  </a:txBody>
                  <a:tcPr anchor="ctr"/>
                </a:tc>
                <a:extLst>
                  <a:ext uri="{0D108BD9-81ED-4DB2-BD59-A6C34878D82A}">
                    <a16:rowId xmlns:a16="http://schemas.microsoft.com/office/drawing/2014/main" val="10004"/>
                  </a:ext>
                </a:extLst>
              </a:tr>
              <a:tr h="37084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Cash paid to acquire office equipment</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40</a:t>
                      </a: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6459377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21-6</a:t>
            </a:r>
          </a:p>
        </p:txBody>
      </p:sp>
      <p:sp>
        <p:nvSpPr>
          <p:cNvPr id="8" name="Title 7"/>
          <p:cNvSpPr>
            <a:spLocks noGrp="1"/>
          </p:cNvSpPr>
          <p:nvPr>
            <p:ph type="title"/>
          </p:nvPr>
        </p:nvSpPr>
        <p:spPr>
          <a:xfrm>
            <a:off x="543906" y="504497"/>
            <a:ext cx="8458200" cy="1135117"/>
          </a:xfrm>
        </p:spPr>
        <p:txBody>
          <a:bodyPr>
            <a:noAutofit/>
          </a:bodyPr>
          <a:lstStyle/>
          <a:p>
            <a:r>
              <a:rPr lang="en-US" altLang="en-US" dirty="0"/>
              <a:t>Concept Check: Investing Activities (2 of 3)</a:t>
            </a:r>
            <a:endParaRPr lang="en-US" dirty="0"/>
          </a:p>
        </p:txBody>
      </p:sp>
      <p:sp>
        <p:nvSpPr>
          <p:cNvPr id="9" name="Content Placeholder 8"/>
          <p:cNvSpPr>
            <a:spLocks noGrp="1"/>
          </p:cNvSpPr>
          <p:nvPr>
            <p:ph sz="quarter" idx="10"/>
          </p:nvPr>
        </p:nvSpPr>
        <p:spPr>
          <a:xfrm>
            <a:off x="819810" y="1676399"/>
            <a:ext cx="8135005" cy="4755931"/>
          </a:xfrm>
        </p:spPr>
        <p:txBody>
          <a:bodyPr/>
          <a:lstStyle/>
          <a:p>
            <a:pPr marL="0" indent="0">
              <a:buNone/>
            </a:pPr>
            <a:r>
              <a:rPr lang="en-US" dirty="0"/>
              <a:t>On its statement of cash flows, Imbraguglio should report net cash flows from investing activities of:</a:t>
            </a:r>
          </a:p>
          <a:p>
            <a:pPr marL="457200" indent="-457200">
              <a:buFont typeface="+mj-lt"/>
              <a:buAutoNum type="alphaLcPeriod"/>
            </a:pPr>
            <a:r>
              <a:rPr lang="en-US" b="1" dirty="0"/>
              <a:t>15 million net outflow</a:t>
            </a:r>
          </a:p>
          <a:p>
            <a:pPr marL="457200" indent="-457200">
              <a:buFont typeface="+mj-lt"/>
              <a:buAutoNum type="alphaLcPeriod"/>
            </a:pPr>
            <a:r>
              <a:rPr lang="en-US" dirty="0"/>
              <a:t>$37 million net outflow</a:t>
            </a:r>
          </a:p>
          <a:p>
            <a:pPr marL="457200" indent="-457200">
              <a:buFont typeface="+mj-lt"/>
              <a:buAutoNum type="alphaLcPeriod"/>
            </a:pPr>
            <a:r>
              <a:rPr lang="en-US" dirty="0"/>
              <a:t>$30 million net inflow</a:t>
            </a:r>
          </a:p>
          <a:p>
            <a:pPr marL="457200" indent="-457200">
              <a:buFont typeface="+mj-lt"/>
              <a:buAutoNum type="alphaLcPeriod"/>
            </a:pPr>
            <a:r>
              <a:rPr lang="en-US" dirty="0"/>
              <a:t>$  1 million net inflow</a:t>
            </a:r>
          </a:p>
        </p:txBody>
      </p:sp>
    </p:spTree>
    <p:extLst>
      <p:ext uri="{BB962C8B-B14F-4D97-AF65-F5344CB8AC3E}">
        <p14:creationId xmlns:p14="http://schemas.microsoft.com/office/powerpoint/2010/main" val="5405859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21-6</a:t>
            </a:r>
          </a:p>
        </p:txBody>
      </p:sp>
      <p:sp>
        <p:nvSpPr>
          <p:cNvPr id="8" name="Title 7"/>
          <p:cNvSpPr>
            <a:spLocks noGrp="1"/>
          </p:cNvSpPr>
          <p:nvPr>
            <p:ph type="title"/>
          </p:nvPr>
        </p:nvSpPr>
        <p:spPr>
          <a:xfrm>
            <a:off x="543906" y="504498"/>
            <a:ext cx="8458200" cy="1119352"/>
          </a:xfrm>
        </p:spPr>
        <p:txBody>
          <a:bodyPr>
            <a:noAutofit/>
          </a:bodyPr>
          <a:lstStyle/>
          <a:p>
            <a:r>
              <a:rPr lang="en-US" altLang="en-US" dirty="0"/>
              <a:t>Concept Check: Investing Activities (3 of 3)</a:t>
            </a:r>
            <a:endParaRPr lang="en-US" dirty="0"/>
          </a:p>
        </p:txBody>
      </p:sp>
      <p:sp>
        <p:nvSpPr>
          <p:cNvPr id="9" name="Content Placeholder 8"/>
          <p:cNvSpPr>
            <a:spLocks noGrp="1"/>
          </p:cNvSpPr>
          <p:nvPr>
            <p:ph sz="quarter" idx="10"/>
          </p:nvPr>
        </p:nvSpPr>
        <p:spPr>
          <a:xfrm>
            <a:off x="709441" y="1644867"/>
            <a:ext cx="8198076" cy="4724402"/>
          </a:xfrm>
        </p:spPr>
        <p:txBody>
          <a:bodyPr/>
          <a:lstStyle/>
          <a:p>
            <a:pPr marL="0" indent="0">
              <a:buClr>
                <a:schemeClr val="folHlink"/>
              </a:buClr>
              <a:buSzPct val="60000"/>
              <a:buNone/>
              <a:tabLst>
                <a:tab pos="514350" algn="dec"/>
                <a:tab pos="857250" algn="l"/>
              </a:tabLst>
            </a:pPr>
            <a:r>
              <a:rPr lang="en-US" dirty="0"/>
              <a:t>The correct answer is </a:t>
            </a:r>
            <a:r>
              <a:rPr lang="en-US" i="1" dirty="0"/>
              <a:t>a</a:t>
            </a:r>
            <a:r>
              <a:rPr lang="en-US" dirty="0"/>
              <a:t>:</a:t>
            </a:r>
          </a:p>
          <a:p>
            <a:pPr marL="0" indent="0">
              <a:buClr>
                <a:schemeClr val="folHlink"/>
              </a:buClr>
              <a:buSzPct val="60000"/>
              <a:buNone/>
              <a:tabLst>
                <a:tab pos="628650" algn="dec"/>
                <a:tab pos="857250" algn="l"/>
              </a:tabLst>
            </a:pPr>
            <a:r>
              <a:rPr lang="en-US" dirty="0"/>
              <a:t>	$45 proceeds from sale of land and buildings</a:t>
            </a:r>
          </a:p>
          <a:p>
            <a:pPr marL="0" indent="0">
              <a:buClr>
                <a:schemeClr val="folHlink"/>
              </a:buClr>
              <a:buSzPct val="60000"/>
              <a:buNone/>
              <a:tabLst>
                <a:tab pos="628650" algn="dec"/>
                <a:tab pos="857250" algn="l"/>
              </a:tabLst>
            </a:pPr>
            <a:r>
              <a:rPr lang="en-US" dirty="0"/>
              <a:t>(20) 	cash paid to acquire equipment</a:t>
            </a:r>
          </a:p>
          <a:p>
            <a:pPr marL="0" indent="0">
              <a:buClr>
                <a:schemeClr val="folHlink"/>
              </a:buClr>
              <a:buSzPct val="60000"/>
              <a:buNone/>
              <a:tabLst>
                <a:tab pos="628650" algn="dec"/>
                <a:tab pos="857250" algn="l"/>
              </a:tabLst>
            </a:pPr>
            <a:r>
              <a:rPr lang="en-US" u="sng" dirty="0"/>
              <a:t>(40) </a:t>
            </a:r>
            <a:r>
              <a:rPr lang="en-US" dirty="0"/>
              <a:t>	cash paid to acquire office equipment</a:t>
            </a:r>
          </a:p>
          <a:p>
            <a:pPr marL="0" indent="0">
              <a:buClr>
                <a:schemeClr val="folHlink"/>
              </a:buClr>
              <a:buSzPct val="60000"/>
              <a:buNone/>
              <a:tabLst>
                <a:tab pos="628650" algn="dec"/>
                <a:tab pos="857250" algn="l"/>
              </a:tabLst>
            </a:pPr>
            <a:r>
              <a:rPr lang="en-US" b="1" dirty="0"/>
              <a:t>	($15) </a:t>
            </a:r>
            <a:r>
              <a:rPr lang="en-US" dirty="0"/>
              <a:t>net cash outflow</a:t>
            </a:r>
            <a:endParaRPr lang="en-US" b="1" dirty="0"/>
          </a:p>
        </p:txBody>
      </p:sp>
    </p:spTree>
    <p:extLst>
      <p:ext uri="{BB962C8B-B14F-4D97-AF65-F5344CB8AC3E}">
        <p14:creationId xmlns:p14="http://schemas.microsoft.com/office/powerpoint/2010/main" val="26625847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21-6</a:t>
            </a:r>
          </a:p>
        </p:txBody>
      </p:sp>
      <p:sp>
        <p:nvSpPr>
          <p:cNvPr id="3" name="Title 2"/>
          <p:cNvSpPr>
            <a:spLocks noGrp="1"/>
          </p:cNvSpPr>
          <p:nvPr>
            <p:ph type="title"/>
          </p:nvPr>
        </p:nvSpPr>
        <p:spPr>
          <a:xfrm>
            <a:off x="559672" y="431994"/>
            <a:ext cx="8537030" cy="1270679"/>
          </a:xfrm>
        </p:spPr>
        <p:txBody>
          <a:bodyPr>
            <a:noAutofit/>
          </a:bodyPr>
          <a:lstStyle/>
          <a:p>
            <a:r>
              <a:rPr lang="en-US" altLang="en-US" dirty="0"/>
              <a:t>Concept Check: Financing Activities (1 of 3)</a:t>
            </a:r>
            <a:endParaRPr lang="en-US" dirty="0"/>
          </a:p>
        </p:txBody>
      </p:sp>
      <p:sp>
        <p:nvSpPr>
          <p:cNvPr id="4" name="Content Placeholder 3"/>
          <p:cNvSpPr>
            <a:spLocks noGrp="1"/>
          </p:cNvSpPr>
          <p:nvPr>
            <p:ph sz="quarter" idx="10"/>
          </p:nvPr>
        </p:nvSpPr>
        <p:spPr>
          <a:xfrm>
            <a:off x="662148" y="1881288"/>
            <a:ext cx="8434554" cy="1350710"/>
          </a:xfrm>
        </p:spPr>
        <p:txBody>
          <a:bodyPr/>
          <a:lstStyle/>
          <a:p>
            <a:pPr marL="0" indent="0">
              <a:buNone/>
            </a:pPr>
            <a:r>
              <a:rPr lang="en-US" dirty="0"/>
              <a:t>Selected information from Felsenthal Corporation’s accounting records and financial statements for 2018 is as follows ($ in millions):</a:t>
            </a:r>
          </a:p>
        </p:txBody>
      </p:sp>
      <p:graphicFrame>
        <p:nvGraphicFramePr>
          <p:cNvPr id="10" name="Table 9"/>
          <p:cNvGraphicFramePr>
            <a:graphicFrameLocks noGrp="1"/>
          </p:cNvGraphicFramePr>
          <p:nvPr>
            <p:extLst>
              <p:ext uri="{D42A27DB-BD31-4B8C-83A1-F6EECF244321}">
                <p14:modId xmlns:p14="http://schemas.microsoft.com/office/powerpoint/2010/main" val="1301948792"/>
              </p:ext>
            </p:extLst>
          </p:nvPr>
        </p:nvGraphicFramePr>
        <p:xfrm>
          <a:off x="1014247" y="3384865"/>
          <a:ext cx="7451834" cy="2023223"/>
        </p:xfrm>
        <a:graphic>
          <a:graphicData uri="http://schemas.openxmlformats.org/drawingml/2006/table">
            <a:tbl>
              <a:tblPr firstRow="1" bandRow="1">
                <a:tableStyleId>{5940675A-B579-460E-94D1-54222C63F5DA}</a:tableStyleId>
              </a:tblPr>
              <a:tblGrid>
                <a:gridCol w="5244663">
                  <a:extLst>
                    <a:ext uri="{9D8B030D-6E8A-4147-A177-3AD203B41FA5}">
                      <a16:colId xmlns:a16="http://schemas.microsoft.com/office/drawing/2014/main" val="20000"/>
                    </a:ext>
                  </a:extLst>
                </a:gridCol>
                <a:gridCol w="2207171">
                  <a:extLst>
                    <a:ext uri="{9D8B030D-6E8A-4147-A177-3AD203B41FA5}">
                      <a16:colId xmlns:a16="http://schemas.microsoft.com/office/drawing/2014/main" val="20001"/>
                    </a:ext>
                  </a:extLst>
                </a:gridCol>
              </a:tblGrid>
              <a:tr h="335796">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Cash paid to retire bonds</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$30</a:t>
                      </a:r>
                    </a:p>
                  </a:txBody>
                  <a:tcPr anchor="ctr"/>
                </a:tc>
                <a:extLst>
                  <a:ext uri="{0D108BD9-81ED-4DB2-BD59-A6C34878D82A}">
                    <a16:rowId xmlns:a16="http://schemas.microsoft.com/office/drawing/2014/main" val="10000"/>
                  </a:ext>
                </a:extLst>
              </a:tr>
              <a:tr h="31898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Treasury stock purchased for cash</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50</a:t>
                      </a:r>
                    </a:p>
                  </a:txBody>
                  <a:tcPr anchor="ctr"/>
                </a:tc>
                <a:extLst>
                  <a:ext uri="{0D108BD9-81ED-4DB2-BD59-A6C34878D82A}">
                    <a16:rowId xmlns:a16="http://schemas.microsoft.com/office/drawing/2014/main" val="10001"/>
                  </a:ext>
                </a:extLst>
              </a:tr>
              <a:tr h="346307">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Proceeds from issuance of common stock</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70</a:t>
                      </a:r>
                    </a:p>
                  </a:txBody>
                  <a:tcPr anchor="ctr"/>
                </a:tc>
                <a:extLst>
                  <a:ext uri="{0D108BD9-81ED-4DB2-BD59-A6C34878D82A}">
                    <a16:rowId xmlns:a16="http://schemas.microsoft.com/office/drawing/2014/main" val="10002"/>
                  </a:ext>
                </a:extLst>
              </a:tr>
              <a:tr h="2995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Proceeds from issuance of mortgage bonds</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80</a:t>
                      </a:r>
                    </a:p>
                  </a:txBody>
                  <a:tcPr anchor="ctr"/>
                </a:tc>
                <a:extLst>
                  <a:ext uri="{0D108BD9-81ED-4DB2-BD59-A6C34878D82A}">
                    <a16:rowId xmlns:a16="http://schemas.microsoft.com/office/drawing/2014/main" val="10003"/>
                  </a:ext>
                </a:extLst>
              </a:tr>
              <a:tr h="30368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Cash dividends paid on common stock</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25</a:t>
                      </a:r>
                    </a:p>
                  </a:txBody>
                  <a:tcPr anchor="ctr"/>
                </a:tc>
                <a:extLst>
                  <a:ext uri="{0D108BD9-81ED-4DB2-BD59-A6C34878D82A}">
                    <a16:rowId xmlns:a16="http://schemas.microsoft.com/office/drawing/2014/main" val="10004"/>
                  </a:ext>
                </a:extLst>
              </a:tr>
              <a:tr h="291137">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Cash interest paid to bondholders</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15</a:t>
                      </a: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2774959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21-6</a:t>
            </a:r>
          </a:p>
        </p:txBody>
      </p:sp>
      <p:sp>
        <p:nvSpPr>
          <p:cNvPr id="3" name="Title 2"/>
          <p:cNvSpPr>
            <a:spLocks noGrp="1"/>
          </p:cNvSpPr>
          <p:nvPr>
            <p:ph type="title"/>
          </p:nvPr>
        </p:nvSpPr>
        <p:spPr>
          <a:xfrm>
            <a:off x="591204" y="465017"/>
            <a:ext cx="8458200" cy="1199897"/>
          </a:xfrm>
        </p:spPr>
        <p:txBody>
          <a:bodyPr>
            <a:normAutofit/>
          </a:bodyPr>
          <a:lstStyle/>
          <a:p>
            <a:r>
              <a:rPr lang="en-US" altLang="en-US" dirty="0"/>
              <a:t>Concept Check: Financing Activities (2 of 3)</a:t>
            </a:r>
            <a:endParaRPr lang="en-US" dirty="0"/>
          </a:p>
        </p:txBody>
      </p:sp>
      <p:sp>
        <p:nvSpPr>
          <p:cNvPr id="4" name="Content Placeholder 3"/>
          <p:cNvSpPr>
            <a:spLocks noGrp="1"/>
          </p:cNvSpPr>
          <p:nvPr>
            <p:ph sz="quarter" idx="10"/>
          </p:nvPr>
        </p:nvSpPr>
        <p:spPr>
          <a:xfrm>
            <a:off x="756743" y="1876106"/>
            <a:ext cx="8008884" cy="4382814"/>
          </a:xfrm>
        </p:spPr>
        <p:txBody>
          <a:bodyPr/>
          <a:lstStyle/>
          <a:p>
            <a:pPr marL="0" indent="0">
              <a:buNone/>
            </a:pPr>
            <a:r>
              <a:rPr lang="en-US" dirty="0"/>
              <a:t>On its statement of cash flows, Felsenthal should report net cash inflows from financing activities of:</a:t>
            </a:r>
          </a:p>
          <a:p>
            <a:pPr marL="457200" indent="-457200">
              <a:buFont typeface="+mj-lt"/>
              <a:buAutoNum type="alphaLcPeriod"/>
              <a:tabLst>
                <a:tab pos="800100" algn="dec"/>
              </a:tabLst>
            </a:pPr>
            <a:r>
              <a:rPr lang="en-US" dirty="0"/>
              <a:t>$10 million</a:t>
            </a:r>
          </a:p>
          <a:p>
            <a:pPr marL="457200" indent="-457200">
              <a:buFont typeface="+mj-lt"/>
              <a:buAutoNum type="alphaLcPeriod"/>
              <a:tabLst>
                <a:tab pos="800100" algn="dec"/>
              </a:tabLst>
            </a:pPr>
            <a:r>
              <a:rPr lang="en-US" b="1" dirty="0"/>
              <a:t>$45 million</a:t>
            </a:r>
          </a:p>
          <a:p>
            <a:pPr marL="457200" indent="-457200">
              <a:buFont typeface="+mj-lt"/>
              <a:buAutoNum type="alphaLcPeriod"/>
              <a:tabLst>
                <a:tab pos="800100" algn="dec"/>
              </a:tabLst>
            </a:pPr>
            <a:r>
              <a:rPr lang="en-US" dirty="0"/>
              <a:t>$30 million</a:t>
            </a:r>
          </a:p>
          <a:p>
            <a:pPr marL="457200" indent="-457200">
              <a:buFont typeface="+mj-lt"/>
              <a:buAutoNum type="alphaLcPeriod"/>
              <a:tabLst>
                <a:tab pos="800100" algn="dec"/>
              </a:tabLst>
            </a:pPr>
            <a:r>
              <a:rPr lang="en-US" dirty="0"/>
              <a:t>$125 million</a:t>
            </a:r>
          </a:p>
        </p:txBody>
      </p:sp>
    </p:spTree>
    <p:extLst>
      <p:ext uri="{BB962C8B-B14F-4D97-AF65-F5344CB8AC3E}">
        <p14:creationId xmlns:p14="http://schemas.microsoft.com/office/powerpoint/2010/main" val="41833143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21-6</a:t>
            </a:r>
          </a:p>
        </p:txBody>
      </p:sp>
      <p:sp>
        <p:nvSpPr>
          <p:cNvPr id="3" name="Title 2"/>
          <p:cNvSpPr>
            <a:spLocks noGrp="1"/>
          </p:cNvSpPr>
          <p:nvPr>
            <p:ph type="title"/>
          </p:nvPr>
        </p:nvSpPr>
        <p:spPr>
          <a:xfrm>
            <a:off x="591204" y="426862"/>
            <a:ext cx="8458200" cy="1276196"/>
          </a:xfrm>
        </p:spPr>
        <p:txBody>
          <a:bodyPr>
            <a:noAutofit/>
          </a:bodyPr>
          <a:lstStyle/>
          <a:p>
            <a:r>
              <a:rPr lang="en-US" altLang="en-US" dirty="0"/>
              <a:t>Concept Check: Financing Activities (3 of 3)</a:t>
            </a:r>
            <a:endParaRPr lang="en-US" dirty="0"/>
          </a:p>
        </p:txBody>
      </p:sp>
      <p:sp>
        <p:nvSpPr>
          <p:cNvPr id="4" name="Content Placeholder 3"/>
          <p:cNvSpPr>
            <a:spLocks noGrp="1"/>
          </p:cNvSpPr>
          <p:nvPr>
            <p:ph sz="quarter" idx="10"/>
          </p:nvPr>
        </p:nvSpPr>
        <p:spPr>
          <a:xfrm>
            <a:off x="819807" y="1755228"/>
            <a:ext cx="8135007" cy="4503687"/>
          </a:xfrm>
        </p:spPr>
        <p:txBody>
          <a:bodyPr/>
          <a:lstStyle/>
          <a:p>
            <a:pPr marL="0" indent="0">
              <a:buClr>
                <a:schemeClr val="folHlink"/>
              </a:buClr>
              <a:buSzPct val="60000"/>
              <a:buNone/>
              <a:tabLst>
                <a:tab pos="514350" algn="dec"/>
                <a:tab pos="857250" algn="l"/>
              </a:tabLst>
            </a:pPr>
            <a:r>
              <a:rPr lang="en-US" dirty="0"/>
              <a:t>The correct answer is </a:t>
            </a:r>
            <a:r>
              <a:rPr lang="en-US" i="1" dirty="0"/>
              <a:t>b</a:t>
            </a:r>
            <a:r>
              <a:rPr lang="en-US" dirty="0"/>
              <a:t>:	 </a:t>
            </a:r>
          </a:p>
          <a:p>
            <a:pPr marL="0" indent="0">
              <a:buClr>
                <a:schemeClr val="folHlink"/>
              </a:buClr>
              <a:buSzPct val="60000"/>
              <a:buNone/>
              <a:tabLst>
                <a:tab pos="514350" algn="dec"/>
                <a:tab pos="857250" algn="l"/>
              </a:tabLst>
            </a:pPr>
            <a:r>
              <a:rPr lang="en-US" dirty="0"/>
              <a:t>$70 proceeds from issuance of common stock </a:t>
            </a:r>
          </a:p>
          <a:p>
            <a:pPr marL="0" indent="0">
              <a:buClr>
                <a:schemeClr val="folHlink"/>
              </a:buClr>
              <a:buSzPct val="60000"/>
              <a:buNone/>
              <a:tabLst>
                <a:tab pos="514350" algn="dec"/>
                <a:tab pos="857250" algn="l"/>
              </a:tabLst>
            </a:pPr>
            <a:r>
              <a:rPr lang="en-US" dirty="0"/>
              <a:t>	80 proceeds from mortgage bonds</a:t>
            </a:r>
          </a:p>
          <a:p>
            <a:pPr marL="0" indent="0">
              <a:buClr>
                <a:schemeClr val="folHlink"/>
              </a:buClr>
              <a:buSzPct val="60000"/>
              <a:buNone/>
              <a:tabLst>
                <a:tab pos="514350" algn="dec"/>
                <a:tab pos="857250" algn="l"/>
              </a:tabLst>
            </a:pPr>
            <a:r>
              <a:rPr lang="en-US" dirty="0"/>
              <a:t>	(30) cash paid to retire bonds</a:t>
            </a:r>
          </a:p>
          <a:p>
            <a:pPr marL="0" indent="0">
              <a:buClr>
                <a:schemeClr val="folHlink"/>
              </a:buClr>
              <a:buSzPct val="60000"/>
              <a:buNone/>
              <a:tabLst>
                <a:tab pos="514350" algn="dec"/>
                <a:tab pos="857250" algn="l"/>
              </a:tabLst>
            </a:pPr>
            <a:r>
              <a:rPr lang="en-US" dirty="0"/>
              <a:t>	(50)	treasury stock purchased for cash</a:t>
            </a:r>
          </a:p>
          <a:p>
            <a:pPr marL="0" indent="0">
              <a:buClr>
                <a:schemeClr val="folHlink"/>
              </a:buClr>
              <a:buSzPct val="60000"/>
              <a:buNone/>
              <a:tabLst>
                <a:tab pos="514350" algn="dec"/>
                <a:tab pos="857250" algn="l"/>
              </a:tabLst>
            </a:pPr>
            <a:r>
              <a:rPr lang="en-US" u="sng" dirty="0"/>
              <a:t>	(25)</a:t>
            </a:r>
            <a:r>
              <a:rPr lang="en-US" dirty="0"/>
              <a:t>	cash dividends paid on common stock </a:t>
            </a:r>
            <a:endParaRPr lang="en-US" b="1" dirty="0"/>
          </a:p>
          <a:p>
            <a:pPr marL="0" indent="0">
              <a:buClr>
                <a:schemeClr val="folHlink"/>
              </a:buClr>
              <a:buSzPct val="60000"/>
              <a:buNone/>
              <a:tabLst>
                <a:tab pos="514350" algn="dec"/>
                <a:tab pos="857250" algn="l"/>
              </a:tabLst>
            </a:pPr>
            <a:r>
              <a:rPr lang="en-US" b="1" dirty="0"/>
              <a:t>	$45	</a:t>
            </a:r>
            <a:r>
              <a:rPr lang="en-US" dirty="0"/>
              <a:t> net cash inflow</a:t>
            </a:r>
            <a:endParaRPr lang="en-US" b="1" dirty="0"/>
          </a:p>
        </p:txBody>
      </p:sp>
    </p:spTree>
    <p:extLst>
      <p:ext uri="{BB962C8B-B14F-4D97-AF65-F5344CB8AC3E}">
        <p14:creationId xmlns:p14="http://schemas.microsoft.com/office/powerpoint/2010/main" val="11404608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21-7</a:t>
            </a:r>
          </a:p>
        </p:txBody>
      </p:sp>
      <p:sp>
        <p:nvSpPr>
          <p:cNvPr id="8" name="Title 7"/>
          <p:cNvSpPr>
            <a:spLocks noGrp="1"/>
          </p:cNvSpPr>
          <p:nvPr>
            <p:ph type="title"/>
          </p:nvPr>
        </p:nvSpPr>
        <p:spPr>
          <a:xfrm>
            <a:off x="559672" y="536030"/>
            <a:ext cx="8458200" cy="1182414"/>
          </a:xfrm>
        </p:spPr>
        <p:txBody>
          <a:bodyPr>
            <a:noAutofit/>
          </a:bodyPr>
          <a:lstStyle/>
          <a:p>
            <a:r>
              <a:rPr lang="en-IN" dirty="0"/>
              <a:t>Reconciliation with Change in Cash Balance</a:t>
            </a:r>
            <a:endParaRPr lang="en-US" dirty="0"/>
          </a:p>
        </p:txBody>
      </p:sp>
      <p:sp>
        <p:nvSpPr>
          <p:cNvPr id="9" name="Content Placeholder 8"/>
          <p:cNvSpPr>
            <a:spLocks noGrp="1"/>
          </p:cNvSpPr>
          <p:nvPr>
            <p:ph sz="quarter" idx="10"/>
          </p:nvPr>
        </p:nvSpPr>
        <p:spPr>
          <a:xfrm>
            <a:off x="662143" y="2041646"/>
            <a:ext cx="8403031" cy="1316409"/>
          </a:xfrm>
        </p:spPr>
        <p:txBody>
          <a:bodyPr/>
          <a:lstStyle/>
          <a:p>
            <a:r>
              <a:rPr lang="en-IN" dirty="0"/>
              <a:t>Net amount of cash inflows and outflows reconciles the change in the company’s beginning and ending cash balances</a:t>
            </a:r>
            <a:endParaRPr lang="en-US" dirty="0"/>
          </a:p>
        </p:txBody>
      </p:sp>
      <p:graphicFrame>
        <p:nvGraphicFramePr>
          <p:cNvPr id="2" name="Table 1" descr="Alt text will be entered here."/>
          <p:cNvGraphicFramePr>
            <a:graphicFrameLocks noGrp="1"/>
          </p:cNvGraphicFramePr>
          <p:nvPr>
            <p:extLst>
              <p:ext uri="{D42A27DB-BD31-4B8C-83A1-F6EECF244321}">
                <p14:modId xmlns:p14="http://schemas.microsoft.com/office/powerpoint/2010/main" val="1892049403"/>
              </p:ext>
            </p:extLst>
          </p:nvPr>
        </p:nvGraphicFramePr>
        <p:xfrm>
          <a:off x="1018248" y="3573907"/>
          <a:ext cx="7479366" cy="1005840"/>
        </p:xfrm>
        <a:graphic>
          <a:graphicData uri="http://schemas.openxmlformats.org/drawingml/2006/table">
            <a:tbl>
              <a:tblPr firstRow="1" bandRow="1">
                <a:tableStyleId>{5940675A-B579-460E-94D1-54222C63F5DA}</a:tableStyleId>
              </a:tblPr>
              <a:tblGrid>
                <a:gridCol w="6232805">
                  <a:extLst>
                    <a:ext uri="{9D8B030D-6E8A-4147-A177-3AD203B41FA5}">
                      <a16:colId xmlns:a16="http://schemas.microsoft.com/office/drawing/2014/main" val="20000"/>
                    </a:ext>
                  </a:extLst>
                </a:gridCol>
                <a:gridCol w="1246561">
                  <a:extLst>
                    <a:ext uri="{9D8B030D-6E8A-4147-A177-3AD203B41FA5}">
                      <a16:colId xmlns:a16="http://schemas.microsoft.com/office/drawing/2014/main" val="20001"/>
                    </a:ext>
                  </a:extLst>
                </a:gridCol>
              </a:tblGrid>
              <a:tr h="2643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Net increase in cash</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a:t>
                      </a:r>
                      <a:r>
                        <a:rPr lang="en-IN" sz="1600" baseline="0" dirty="0">
                          <a:latin typeface="Verdana" panose="020B0604030504040204" pitchFamily="34" charset="0"/>
                          <a:ea typeface="Verdana" panose="020B0604030504040204" pitchFamily="34" charset="0"/>
                          <a:cs typeface="Verdana" panose="020B0604030504040204" pitchFamily="34" charset="0"/>
                        </a:rPr>
                        <a:t> </a:t>
                      </a:r>
                      <a:r>
                        <a:rPr lang="en-IN" sz="1600" dirty="0">
                          <a:latin typeface="Verdana" panose="020B0604030504040204" pitchFamily="34" charset="0"/>
                          <a:ea typeface="Verdana" panose="020B0604030504040204" pitchFamily="34" charset="0"/>
                          <a:cs typeface="Verdana" panose="020B0604030504040204" pitchFamily="34" charset="0"/>
                        </a:rPr>
                        <a:t>9</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0"/>
                  </a:ext>
                </a:extLst>
              </a:tr>
              <a:tr h="2643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Cash balance, January 1</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IN" sz="1600" u="sng" dirty="0">
                          <a:latin typeface="Verdana" panose="020B0604030504040204" pitchFamily="34" charset="0"/>
                          <a:ea typeface="Verdana" panose="020B0604030504040204" pitchFamily="34" charset="0"/>
                          <a:cs typeface="Verdana" panose="020B0604030504040204" pitchFamily="34" charset="0"/>
                        </a:rPr>
                        <a:t> 20</a:t>
                      </a:r>
                      <a:endParaRPr lang="en-US" sz="1600" u="sng"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2643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Cash balance, December 31</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IN" sz="1600" b="1" dirty="0">
                          <a:latin typeface="Verdana" panose="020B0604030504040204" pitchFamily="34" charset="0"/>
                          <a:ea typeface="Verdana" panose="020B0604030504040204" pitchFamily="34" charset="0"/>
                          <a:cs typeface="Verdana" panose="020B0604030504040204" pitchFamily="34" charset="0"/>
                        </a:rPr>
                        <a:t>$29</a:t>
                      </a: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492764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21-7</a:t>
            </a:r>
          </a:p>
        </p:txBody>
      </p:sp>
      <p:sp>
        <p:nvSpPr>
          <p:cNvPr id="8" name="Title 7"/>
          <p:cNvSpPr>
            <a:spLocks noGrp="1"/>
          </p:cNvSpPr>
          <p:nvPr>
            <p:ph type="title"/>
          </p:nvPr>
        </p:nvSpPr>
        <p:spPr>
          <a:xfrm>
            <a:off x="685800" y="581912"/>
            <a:ext cx="8316310" cy="1073468"/>
          </a:xfrm>
        </p:spPr>
        <p:txBody>
          <a:bodyPr>
            <a:noAutofit/>
          </a:bodyPr>
          <a:lstStyle/>
          <a:p>
            <a:r>
              <a:rPr lang="en-IN" dirty="0"/>
              <a:t>Noncash Investing and Financing Activities</a:t>
            </a:r>
            <a:endParaRPr lang="en-US" dirty="0"/>
          </a:p>
        </p:txBody>
      </p:sp>
      <p:sp>
        <p:nvSpPr>
          <p:cNvPr id="9" name="Content Placeholder 8"/>
          <p:cNvSpPr>
            <a:spLocks noGrp="1"/>
          </p:cNvSpPr>
          <p:nvPr>
            <p:ph sz="quarter" idx="10"/>
          </p:nvPr>
        </p:nvSpPr>
        <p:spPr>
          <a:xfrm>
            <a:off x="772504" y="1707932"/>
            <a:ext cx="8150779" cy="4614042"/>
          </a:xfrm>
        </p:spPr>
        <p:txBody>
          <a:bodyPr/>
          <a:lstStyle/>
          <a:p>
            <a:pPr marL="0" indent="0">
              <a:buNone/>
            </a:pPr>
            <a:r>
              <a:rPr lang="en-IN" dirty="0"/>
              <a:t>UBC acquired $20 million of new equipment by issuing a $20 million long-term note payable in a single transaction.</a:t>
            </a:r>
          </a:p>
          <a:p>
            <a:pPr marL="454025" indent="-454025"/>
            <a:r>
              <a:rPr lang="en-IN" sz="2400" dirty="0"/>
              <a:t>Reported in a separate disclosure schedule or note</a:t>
            </a:r>
          </a:p>
          <a:p>
            <a:pPr marL="454025" indent="-454025"/>
            <a:r>
              <a:rPr lang="en-IN" sz="2400" dirty="0"/>
              <a:t>UBC reported this transaction in the following manner:</a:t>
            </a:r>
          </a:p>
          <a:p>
            <a:pPr marL="0" indent="0">
              <a:buNone/>
            </a:pPr>
            <a:r>
              <a:rPr lang="en-IN" b="1" dirty="0"/>
              <a:t>Noncash Investing and Financing Activities:</a:t>
            </a:r>
            <a:endParaRPr lang="en-US" dirty="0"/>
          </a:p>
          <a:p>
            <a:pPr marL="0" indent="0">
              <a:buNone/>
            </a:pPr>
            <a:r>
              <a:rPr lang="en-IN" dirty="0"/>
              <a:t>Acquired $20 million of equipment by issuing a 12%, 5-year note.</a:t>
            </a:r>
            <a:endParaRPr lang="en-US" dirty="0"/>
          </a:p>
        </p:txBody>
      </p:sp>
    </p:spTree>
    <p:extLst>
      <p:ext uri="{BB962C8B-B14F-4D97-AF65-F5344CB8AC3E}">
        <p14:creationId xmlns:p14="http://schemas.microsoft.com/office/powerpoint/2010/main" val="41515919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606970" y="434207"/>
            <a:ext cx="8363604" cy="1300004"/>
          </a:xfrm>
        </p:spPr>
        <p:txBody>
          <a:bodyPr>
            <a:noAutofit/>
          </a:bodyPr>
          <a:lstStyle/>
          <a:p>
            <a:r>
              <a:rPr lang="en-IN" dirty="0"/>
              <a:t>Preparation of the Statement of Cash Flows (1 of 2)</a:t>
            </a:r>
            <a:endParaRPr lang="en-US" dirty="0"/>
          </a:p>
        </p:txBody>
      </p:sp>
      <p:sp>
        <p:nvSpPr>
          <p:cNvPr id="9" name="Content Placeholder 8"/>
          <p:cNvSpPr>
            <a:spLocks noGrp="1"/>
          </p:cNvSpPr>
          <p:nvPr>
            <p:ph sz="quarter" idx="10"/>
          </p:nvPr>
        </p:nvSpPr>
        <p:spPr>
          <a:xfrm>
            <a:off x="835569" y="1883352"/>
            <a:ext cx="8071954" cy="4407094"/>
          </a:xfrm>
        </p:spPr>
        <p:txBody>
          <a:bodyPr/>
          <a:lstStyle/>
          <a:p>
            <a:r>
              <a:rPr lang="en-IN" dirty="0"/>
              <a:t>Information available to assist the statement preparer includes:</a:t>
            </a:r>
          </a:p>
          <a:p>
            <a:pPr marL="914400" lvl="1" indent="-457200">
              <a:buFont typeface="Lucida Grande"/>
              <a:buChar char="–"/>
            </a:pPr>
            <a:r>
              <a:rPr lang="en-IN" dirty="0"/>
              <a:t>An </a:t>
            </a:r>
            <a:r>
              <a:rPr lang="en-IN" b="1" dirty="0"/>
              <a:t>income statement </a:t>
            </a:r>
            <a:r>
              <a:rPr lang="en-IN" dirty="0"/>
              <a:t>for the year</a:t>
            </a:r>
          </a:p>
          <a:p>
            <a:pPr marL="914400" lvl="1" indent="-457200">
              <a:buFont typeface="Lucida Grande"/>
              <a:buChar char="–"/>
            </a:pPr>
            <a:r>
              <a:rPr lang="en-IN" b="1" dirty="0"/>
              <a:t>Balance sheets </a:t>
            </a:r>
            <a:r>
              <a:rPr lang="en-IN" dirty="0"/>
              <a:t>for both the current and preceding years</a:t>
            </a:r>
          </a:p>
          <a:p>
            <a:pPr marL="914400" lvl="1" indent="-457200">
              <a:buFont typeface="Lucida Grande"/>
              <a:buChar char="–"/>
            </a:pPr>
            <a:r>
              <a:rPr lang="en-IN" b="1" dirty="0"/>
              <a:t>Additional information </a:t>
            </a:r>
            <a:r>
              <a:rPr lang="en-IN" dirty="0"/>
              <a:t>about transactions that caused changes in account balances during the year</a:t>
            </a:r>
          </a:p>
          <a:p>
            <a:pPr marL="346075" lvl="1" indent="-346075">
              <a:buFont typeface="Arial" panose="020B0604020202020204" pitchFamily="34" charset="0"/>
              <a:buChar char="•"/>
            </a:pPr>
            <a:r>
              <a:rPr lang="en-IN" sz="2600" dirty="0"/>
              <a:t>Common approach is to use an electronic spreadsheet</a:t>
            </a:r>
          </a:p>
        </p:txBody>
      </p:sp>
    </p:spTree>
    <p:extLst>
      <p:ext uri="{BB962C8B-B14F-4D97-AF65-F5344CB8AC3E}">
        <p14:creationId xmlns:p14="http://schemas.microsoft.com/office/powerpoint/2010/main" val="27654305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21-1</a:t>
            </a:r>
          </a:p>
        </p:txBody>
      </p:sp>
      <p:sp>
        <p:nvSpPr>
          <p:cNvPr id="5" name="Title 4"/>
          <p:cNvSpPr>
            <a:spLocks noGrp="1"/>
          </p:cNvSpPr>
          <p:nvPr>
            <p:ph type="title"/>
          </p:nvPr>
        </p:nvSpPr>
        <p:spPr>
          <a:xfrm>
            <a:off x="536027" y="270876"/>
            <a:ext cx="8592207" cy="1632111"/>
          </a:xfrm>
        </p:spPr>
        <p:txBody>
          <a:bodyPr>
            <a:noAutofit/>
          </a:bodyPr>
          <a:lstStyle/>
          <a:p>
            <a:r>
              <a:rPr lang="en-IN" dirty="0">
                <a:ea typeface="Adobe Fan Heiti Std B"/>
                <a:cs typeface="Adobe Fan Heiti Std B"/>
              </a:rPr>
              <a:t>Decision Makers’ Perspective—Usefulness of Cash Flow Information (2 of 2)</a:t>
            </a:r>
            <a:endParaRPr lang="en-US" dirty="0"/>
          </a:p>
        </p:txBody>
      </p:sp>
      <p:sp>
        <p:nvSpPr>
          <p:cNvPr id="6" name="Content Placeholder 5"/>
          <p:cNvSpPr>
            <a:spLocks noGrp="1"/>
          </p:cNvSpPr>
          <p:nvPr>
            <p:ph sz="quarter" idx="10"/>
          </p:nvPr>
        </p:nvSpPr>
        <p:spPr>
          <a:xfrm>
            <a:off x="701565" y="1974930"/>
            <a:ext cx="8001001" cy="4425869"/>
          </a:xfrm>
        </p:spPr>
        <p:txBody>
          <a:bodyPr/>
          <a:lstStyle/>
          <a:p>
            <a:pPr marL="457200" lvl="1">
              <a:buFont typeface="Arial" panose="020B0604020202020204" pitchFamily="34" charset="0"/>
              <a:buChar char="•"/>
            </a:pPr>
            <a:r>
              <a:rPr lang="en-IN" sz="2600" dirty="0"/>
              <a:t>How does the amount of cash generated from operations compare with net income over time?</a:t>
            </a:r>
          </a:p>
          <a:p>
            <a:pPr marL="457200" lvl="1">
              <a:buFont typeface="Arial" panose="020B0604020202020204" pitchFamily="34" charset="0"/>
              <a:buChar char="•"/>
            </a:pPr>
            <a:r>
              <a:rPr lang="en-IN" sz="2600" dirty="0"/>
              <a:t>Why isn’t the increase in retained earnings reflected as an increase in dividends?</a:t>
            </a:r>
          </a:p>
          <a:p>
            <a:pPr marL="457200" lvl="1">
              <a:buFont typeface="Arial" panose="020B0604020202020204" pitchFamily="34" charset="0"/>
              <a:buChar char="•"/>
            </a:pPr>
            <a:r>
              <a:rPr lang="en-IN" sz="2600" dirty="0"/>
              <a:t>What happens to the cash received from the sale of assets?</a:t>
            </a:r>
          </a:p>
          <a:p>
            <a:pPr marL="457200" lvl="1">
              <a:buFont typeface="Arial" panose="020B0604020202020204" pitchFamily="34" charset="0"/>
              <a:buChar char="•"/>
            </a:pPr>
            <a:r>
              <a:rPr lang="en-IN" sz="2600" dirty="0"/>
              <a:t>By what means is debt being retired?</a:t>
            </a:r>
            <a:endParaRPr lang="en-US" dirty="0"/>
          </a:p>
        </p:txBody>
      </p:sp>
    </p:spTree>
    <p:extLst>
      <p:ext uri="{BB962C8B-B14F-4D97-AF65-F5344CB8AC3E}">
        <p14:creationId xmlns:p14="http://schemas.microsoft.com/office/powerpoint/2010/main" val="36148713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606970" y="491185"/>
            <a:ext cx="8363604" cy="1183828"/>
          </a:xfrm>
        </p:spPr>
        <p:txBody>
          <a:bodyPr>
            <a:noAutofit/>
          </a:bodyPr>
          <a:lstStyle/>
          <a:p>
            <a:r>
              <a:rPr lang="en-IN" dirty="0"/>
              <a:t>Preparation of the Statement of Cash Flows (2 of 2)</a:t>
            </a:r>
            <a:endParaRPr lang="en-US" dirty="0"/>
          </a:p>
        </p:txBody>
      </p:sp>
      <p:sp>
        <p:nvSpPr>
          <p:cNvPr id="9" name="Content Placeholder 8"/>
          <p:cNvSpPr>
            <a:spLocks noGrp="1"/>
          </p:cNvSpPr>
          <p:nvPr>
            <p:ph sz="quarter" idx="10"/>
          </p:nvPr>
        </p:nvSpPr>
        <p:spPr>
          <a:xfrm>
            <a:off x="756747" y="1786762"/>
            <a:ext cx="8103473" cy="4456386"/>
          </a:xfrm>
        </p:spPr>
        <p:txBody>
          <a:bodyPr/>
          <a:lstStyle/>
          <a:p>
            <a:pPr>
              <a:buClr>
                <a:schemeClr val="tx1"/>
              </a:buClr>
            </a:pPr>
            <a:r>
              <a:rPr lang="en-IN" dirty="0"/>
              <a:t>Reconstructing the events and </a:t>
            </a:r>
            <a:r>
              <a:rPr lang="en-IN" b="1" dirty="0"/>
              <a:t>transactions that caused cash to increase or decrease </a:t>
            </a:r>
            <a:r>
              <a:rPr lang="en-IN" dirty="0"/>
              <a:t>during the period helps identify the operating, investing, and financing activities to be reported</a:t>
            </a:r>
          </a:p>
        </p:txBody>
      </p:sp>
    </p:spTree>
    <p:extLst>
      <p:ext uri="{BB962C8B-B14F-4D97-AF65-F5344CB8AC3E}">
        <p14:creationId xmlns:p14="http://schemas.microsoft.com/office/powerpoint/2010/main" val="9239688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636972" y="518327"/>
            <a:ext cx="8325872" cy="1217066"/>
          </a:xfrm>
        </p:spPr>
        <p:txBody>
          <a:bodyPr>
            <a:noAutofit/>
          </a:bodyPr>
          <a:lstStyle/>
          <a:p>
            <a:r>
              <a:rPr lang="en-IN" dirty="0"/>
              <a:t>Comparative Balance Sheets and Income Statement (1 of 5)</a:t>
            </a:r>
            <a:endParaRPr lang="en-US" dirty="0"/>
          </a:p>
        </p:txBody>
      </p:sp>
      <p:pic>
        <p:nvPicPr>
          <p:cNvPr id="1026" name="Picture 2" descr="UNITED BRANDS CORPORATION Comparative Balance Sheets&#10;December 31, 2018 and 2017 respectively ($ in millions)&#10;&#10;Assets&#10;Cash $29 and $20&#10;Accounts receivable 32 and 30&#10;Short-term investments 12 and 0&#10;Inventory 46 and 50&#10;Prepaid insurance 3 and 6&#10;Land 80 and 60&#10;Buildings and equipment 81 and 75&#10;Less: Accumulated depreciation (16) and (20)&#10;Equals $267 and $221&#10;&#10;Liabilities&#10;Accounts payable $26 and $20&#10;Salaries payable 3 and 1&#10;Income tax payable 6 and 8&#10;Notes payable 20 and 0&#10;Bonds payable 35 and 50&#10;Less: Discount on bonds (1) and (3)&#10;&#10;Shareholders’ Equity&#10;Common stock 130 and 100&#10;Paid-in capital—excess of par 29 and 20&#10;Retained earnings 19 and 25&#10;Total: $267 and $221"/>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2147775" y="1821369"/>
            <a:ext cx="5335681" cy="4595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96185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636972" y="573658"/>
            <a:ext cx="8325872" cy="1106424"/>
          </a:xfrm>
        </p:spPr>
        <p:txBody>
          <a:bodyPr>
            <a:noAutofit/>
          </a:bodyPr>
          <a:lstStyle/>
          <a:p>
            <a:r>
              <a:rPr lang="en-IN" dirty="0"/>
              <a:t>Comparative Balance Sheets and Income Statement (2 of 5)</a:t>
            </a:r>
            <a:endParaRPr lang="en-US" dirty="0"/>
          </a:p>
        </p:txBody>
      </p:sp>
      <p:pic>
        <p:nvPicPr>
          <p:cNvPr id="13315" name="Picture 3" descr="Income statement&#10;&#10;Revenues&#10;Sales revenue $100&#10;Investment revenue 3&#10;Gain on sale of land 8 &#10;Total $111&#10;&#10;Expenses&#10;Cost of goods sold 60&#10;Salaries expense 13&#10;Depreciation expense 3&#10;Bond interest expense 5&#10;Insurance expense 7&#10;Loss on sale of equipment 2&#10;Income tax expense 9&#10;Total 99&#10;&#10;Net income $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7917" y="1963138"/>
            <a:ext cx="7418070" cy="3562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190903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520260" y="532422"/>
            <a:ext cx="8560676" cy="1189591"/>
          </a:xfrm>
        </p:spPr>
        <p:txBody>
          <a:bodyPr>
            <a:normAutofit/>
          </a:bodyPr>
          <a:lstStyle/>
          <a:p>
            <a:r>
              <a:rPr lang="en-IN" dirty="0"/>
              <a:t>Comparative Balance Sheets and Income Statement (3 of 5)</a:t>
            </a:r>
            <a:endParaRPr lang="en-US" dirty="0"/>
          </a:p>
        </p:txBody>
      </p:sp>
      <p:sp>
        <p:nvSpPr>
          <p:cNvPr id="4" name="Content Placeholder 3"/>
          <p:cNvSpPr>
            <a:spLocks noGrp="1"/>
          </p:cNvSpPr>
          <p:nvPr>
            <p:ph sz="quarter" idx="10"/>
          </p:nvPr>
        </p:nvSpPr>
        <p:spPr>
          <a:xfrm>
            <a:off x="693685" y="1797266"/>
            <a:ext cx="8308426" cy="4587765"/>
          </a:xfrm>
        </p:spPr>
        <p:txBody>
          <a:bodyPr/>
          <a:lstStyle/>
          <a:p>
            <a:pPr marL="0" indent="0">
              <a:buNone/>
            </a:pPr>
            <a:r>
              <a:rPr lang="en-US" i="1" dirty="0"/>
              <a:t>Additional Information from the accounting records:</a:t>
            </a:r>
          </a:p>
          <a:p>
            <a:pPr marL="514350" indent="-514350">
              <a:buFont typeface="+mj-lt"/>
              <a:buAutoNum type="alphaLcPeriod"/>
            </a:pPr>
            <a:r>
              <a:rPr lang="en-US" dirty="0"/>
              <a:t>Company land, purchased in a previous year for $10 million, was sold for $18 million.</a:t>
            </a:r>
          </a:p>
          <a:p>
            <a:pPr marL="514350" indent="-514350">
              <a:buFont typeface="+mj-lt"/>
              <a:buAutoNum type="alphaLcPeriod"/>
            </a:pPr>
            <a:r>
              <a:rPr lang="en-US" dirty="0"/>
              <a:t> Equipment that originally cost $14 million, and which was one-half depreciated, was sold for $5 million cash.</a:t>
            </a:r>
          </a:p>
          <a:p>
            <a:pPr marL="514350" indent="-514350">
              <a:buFont typeface="+mj-lt"/>
              <a:buAutoNum type="alphaLcPeriod"/>
            </a:pPr>
            <a:r>
              <a:rPr lang="en-US" dirty="0"/>
              <a:t>The common shares of Mazuma Corporation were purchased for $12 million as a short-term investment.</a:t>
            </a:r>
          </a:p>
        </p:txBody>
      </p:sp>
    </p:spTree>
    <p:extLst>
      <p:ext uri="{BB962C8B-B14F-4D97-AF65-F5344CB8AC3E}">
        <p14:creationId xmlns:p14="http://schemas.microsoft.com/office/powerpoint/2010/main" val="41837964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520260" y="532422"/>
            <a:ext cx="8560676" cy="1189591"/>
          </a:xfrm>
        </p:spPr>
        <p:txBody>
          <a:bodyPr>
            <a:normAutofit/>
          </a:bodyPr>
          <a:lstStyle/>
          <a:p>
            <a:r>
              <a:rPr lang="en-IN" dirty="0"/>
              <a:t>Comparative Balance Sheets and Income Statement (4 of 5)</a:t>
            </a:r>
            <a:endParaRPr lang="en-US" dirty="0"/>
          </a:p>
        </p:txBody>
      </p:sp>
      <p:sp>
        <p:nvSpPr>
          <p:cNvPr id="4" name="Content Placeholder 3"/>
          <p:cNvSpPr>
            <a:spLocks noGrp="1"/>
          </p:cNvSpPr>
          <p:nvPr>
            <p:ph sz="quarter" idx="10"/>
          </p:nvPr>
        </p:nvSpPr>
        <p:spPr>
          <a:xfrm>
            <a:off x="804041" y="1876098"/>
            <a:ext cx="8087715" cy="4477406"/>
          </a:xfrm>
        </p:spPr>
        <p:txBody>
          <a:bodyPr/>
          <a:lstStyle/>
          <a:p>
            <a:pPr marL="514350" indent="-514350">
              <a:buFont typeface="+mj-lt"/>
              <a:buAutoNum type="alphaLcPeriod" startAt="4"/>
            </a:pPr>
            <a:r>
              <a:rPr lang="en-US" dirty="0"/>
              <a:t>Property was purchased for $30 million cash for use as a parking lot.</a:t>
            </a:r>
          </a:p>
          <a:p>
            <a:pPr marL="514350" indent="-514350">
              <a:buFont typeface="+mj-lt"/>
              <a:buAutoNum type="alphaLcPeriod" startAt="4"/>
            </a:pPr>
            <a:r>
              <a:rPr lang="en-US" dirty="0"/>
              <a:t>On December 30, 2018, new equipment was acquired by issuing a 12%, five-year, $20 million note payable to the seller.</a:t>
            </a:r>
          </a:p>
          <a:p>
            <a:pPr marL="514350" indent="-514350">
              <a:buFont typeface="+mj-lt"/>
              <a:buAutoNum type="alphaLcPeriod" startAt="4"/>
            </a:pPr>
            <a:r>
              <a:rPr lang="en-US" dirty="0"/>
              <a:t>On January 1, 2018 $15 million of bonds (issued 20 years ago at their face amount) were retired at maturity.</a:t>
            </a:r>
          </a:p>
        </p:txBody>
      </p:sp>
    </p:spTree>
    <p:extLst>
      <p:ext uri="{BB962C8B-B14F-4D97-AF65-F5344CB8AC3E}">
        <p14:creationId xmlns:p14="http://schemas.microsoft.com/office/powerpoint/2010/main" val="8725667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520260" y="532422"/>
            <a:ext cx="8560676" cy="1189591"/>
          </a:xfrm>
        </p:spPr>
        <p:txBody>
          <a:bodyPr>
            <a:normAutofit/>
          </a:bodyPr>
          <a:lstStyle/>
          <a:p>
            <a:r>
              <a:rPr lang="en-IN" dirty="0"/>
              <a:t>Comparative Balance Sheets and Income Statement (5 of 5)</a:t>
            </a:r>
            <a:endParaRPr lang="en-US" dirty="0"/>
          </a:p>
        </p:txBody>
      </p:sp>
      <p:sp>
        <p:nvSpPr>
          <p:cNvPr id="4" name="Content Placeholder 3"/>
          <p:cNvSpPr>
            <a:spLocks noGrp="1"/>
          </p:cNvSpPr>
          <p:nvPr>
            <p:ph sz="quarter" idx="10"/>
          </p:nvPr>
        </p:nvSpPr>
        <p:spPr>
          <a:xfrm>
            <a:off x="804041" y="1876098"/>
            <a:ext cx="8087715" cy="4477406"/>
          </a:xfrm>
        </p:spPr>
        <p:txBody>
          <a:bodyPr/>
          <a:lstStyle/>
          <a:p>
            <a:pPr marL="514350" indent="-514350">
              <a:buFont typeface="+mj-lt"/>
              <a:buAutoNum type="alphaLcPeriod" startAt="7"/>
            </a:pPr>
            <a:r>
              <a:rPr lang="en-US" dirty="0"/>
              <a:t>The increase in the common stock account is attributable to the issuance of a 10% stock dividend (1 million shares) and the subsequent sale of 2 million shares of common stock. The market price of the $10 par value common stock was $13 per share on the dates of both transactions.</a:t>
            </a:r>
          </a:p>
          <a:p>
            <a:pPr marL="514350" indent="-514350">
              <a:buFont typeface="+mj-lt"/>
              <a:buAutoNum type="alphaLcPeriod" startAt="7"/>
            </a:pPr>
            <a:r>
              <a:t>Cash dividends of $5 million were paid to shareholders.</a:t>
            </a:r>
            <a:endParaRPr lang="en-US" dirty="0"/>
          </a:p>
        </p:txBody>
      </p:sp>
    </p:spTree>
    <p:extLst>
      <p:ext uri="{BB962C8B-B14F-4D97-AF65-F5344CB8AC3E}">
        <p14:creationId xmlns:p14="http://schemas.microsoft.com/office/powerpoint/2010/main" val="8725667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543905" y="457201"/>
            <a:ext cx="8568563" cy="1387366"/>
          </a:xfrm>
        </p:spPr>
        <p:txBody>
          <a:bodyPr>
            <a:noAutofit/>
          </a:bodyPr>
          <a:lstStyle/>
          <a:p>
            <a:r>
              <a:rPr lang="en-IN" dirty="0"/>
              <a:t>Preparing the SCF: Direct Method—Using a Spreadsheet (1 of 2)</a:t>
            </a:r>
            <a:endParaRPr lang="en-US" dirty="0"/>
          </a:p>
        </p:txBody>
      </p:sp>
      <p:sp>
        <p:nvSpPr>
          <p:cNvPr id="9" name="Content Placeholder 8"/>
          <p:cNvSpPr>
            <a:spLocks noGrp="1"/>
          </p:cNvSpPr>
          <p:nvPr>
            <p:ph sz="quarter" idx="10"/>
          </p:nvPr>
        </p:nvSpPr>
        <p:spPr>
          <a:xfrm>
            <a:off x="756740" y="2117835"/>
            <a:ext cx="7866998" cy="4235668"/>
          </a:xfrm>
        </p:spPr>
        <p:txBody>
          <a:bodyPr/>
          <a:lstStyle/>
          <a:p>
            <a:pPr marL="0" indent="0">
              <a:buNone/>
            </a:pPr>
            <a:r>
              <a:rPr lang="en-IN" dirty="0"/>
              <a:t>For </a:t>
            </a:r>
            <a:r>
              <a:rPr lang="en-IN" b="1" dirty="0"/>
              <a:t>cash</a:t>
            </a:r>
            <a:r>
              <a:rPr lang="en-IN" dirty="0"/>
              <a:t> to increase or decrease, there must be a corresponding change in an account </a:t>
            </a:r>
            <a:r>
              <a:rPr lang="en-IN" b="1" dirty="0"/>
              <a:t>other than cash</a:t>
            </a:r>
          </a:p>
        </p:txBody>
      </p:sp>
      <p:graphicFrame>
        <p:nvGraphicFramePr>
          <p:cNvPr id="6" name="Object 5"/>
          <p:cNvGraphicFramePr>
            <a:graphicFrameLocks noChangeAspect="1"/>
          </p:cNvGraphicFramePr>
          <p:nvPr/>
        </p:nvGraphicFramePr>
        <p:xfrm>
          <a:off x="821996" y="3505200"/>
          <a:ext cx="5894114" cy="1485911"/>
        </p:xfrm>
        <a:graphic>
          <a:graphicData uri="http://schemas.openxmlformats.org/presentationml/2006/ole">
            <mc:AlternateContent xmlns:mc="http://schemas.openxmlformats.org/markup-compatibility/2006">
              <mc:Choice xmlns:v="urn:schemas-microsoft-com:vml" Requires="v">
                <p:oleObj spid="_x0000_s15707" name="Equation" r:id="rId4" imgW="3022560" imgH="761760" progId="Equation.3">
                  <p:embed/>
                </p:oleObj>
              </mc:Choice>
              <mc:Fallback>
                <p:oleObj name="Equation" r:id="rId4" imgW="3022560" imgH="761760" progId="Equation.3">
                  <p:embed/>
                  <p:pic>
                    <p:nvPicPr>
                      <p:cNvPr id="0" name="Picture 3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1996" y="3505200"/>
                        <a:ext cx="5894114" cy="148591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9114899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543906" y="536030"/>
            <a:ext cx="8537030" cy="1213945"/>
          </a:xfrm>
        </p:spPr>
        <p:txBody>
          <a:bodyPr>
            <a:noAutofit/>
          </a:bodyPr>
          <a:lstStyle/>
          <a:p>
            <a:r>
              <a:rPr lang="en-IN" dirty="0"/>
              <a:t>Preparing the SCF: Direct Method—Using a Spreadsheet (2 of 2)</a:t>
            </a:r>
            <a:endParaRPr lang="en-US" dirty="0"/>
          </a:p>
        </p:txBody>
      </p:sp>
      <p:sp>
        <p:nvSpPr>
          <p:cNvPr id="9" name="Content Placeholder 8"/>
          <p:cNvSpPr>
            <a:spLocks noGrp="1"/>
          </p:cNvSpPr>
          <p:nvPr>
            <p:ph sz="quarter" idx="10"/>
          </p:nvPr>
        </p:nvSpPr>
        <p:spPr>
          <a:xfrm>
            <a:off x="697177" y="1998288"/>
            <a:ext cx="8241869" cy="4339458"/>
          </a:xfrm>
        </p:spPr>
        <p:txBody>
          <a:bodyPr/>
          <a:lstStyle/>
          <a:p>
            <a:pPr marL="1308100" indent="-1308100">
              <a:buNone/>
            </a:pPr>
            <a:r>
              <a:rPr lang="en-US" b="1" dirty="0"/>
              <a:t>Step 1 </a:t>
            </a:r>
            <a:r>
              <a:rPr lang="en-IN" dirty="0"/>
              <a:t>Beginning and ending balances of  each account are entered on the spreadsheet</a:t>
            </a:r>
          </a:p>
          <a:p>
            <a:pPr marL="1308100" indent="-1308100">
              <a:buNone/>
            </a:pPr>
            <a:r>
              <a:rPr lang="en-US" b="1" dirty="0"/>
              <a:t>Step 2 </a:t>
            </a:r>
            <a:r>
              <a:rPr lang="en-IN" dirty="0"/>
              <a:t>Journal entries are reconstructed in our analysis of the data</a:t>
            </a:r>
            <a:endParaRPr lang="en-US" dirty="0"/>
          </a:p>
          <a:p>
            <a:pPr marL="1828800" lvl="1" indent="-457200"/>
            <a:r>
              <a:rPr lang="en-US" dirty="0"/>
              <a:t>Entries explain changes in account balances</a:t>
            </a:r>
          </a:p>
          <a:p>
            <a:pPr marL="1828800" lvl="1" indent="-457200"/>
            <a:r>
              <a:rPr lang="en-US" dirty="0"/>
              <a:t>Identifies operating, investing, and financing activities</a:t>
            </a:r>
          </a:p>
        </p:txBody>
      </p:sp>
    </p:spTree>
    <p:extLst>
      <p:ext uri="{BB962C8B-B14F-4D97-AF65-F5344CB8AC3E}">
        <p14:creationId xmlns:p14="http://schemas.microsoft.com/office/powerpoint/2010/main" val="25631041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457200" y="518953"/>
            <a:ext cx="8686800" cy="961525"/>
          </a:xfrm>
        </p:spPr>
        <p:txBody>
          <a:bodyPr>
            <a:noAutofit/>
          </a:bodyPr>
          <a:lstStyle/>
          <a:p>
            <a:r>
              <a:rPr lang="en-IN" dirty="0"/>
              <a:t>Spreadsheet—Direct Method (1 of 3)</a:t>
            </a:r>
            <a:endParaRPr lang="en-US" dirty="0"/>
          </a:p>
        </p:txBody>
      </p:sp>
      <p:pic>
        <p:nvPicPr>
          <p:cNvPr id="4098" name="Picture 2" descr="UNITED BRANDS CORPORATION Spreadsheet for the Statement of Cash Flows. This information is detailed on page 1219 of the textbook in Illustration 21-9A"/>
          <p:cNvPicPr>
            <a:picLocks noGrp="1" noChangeAspect="1" noChangeArrowheads="1"/>
          </p:cNvPicPr>
          <p:nvPr>
            <p:ph type="pic" sz="quarter" idx="15"/>
          </p:nvPr>
        </p:nvPicPr>
        <p:blipFill>
          <a:blip r:embed="rId3" cstate="print">
            <a:extLst>
              <a:ext uri="{28A0092B-C50C-407E-A947-70E740481C1C}">
                <a14:useLocalDpi xmlns:a14="http://schemas.microsoft.com/office/drawing/2010/main" val="0"/>
              </a:ext>
            </a:extLst>
          </a:blip>
          <a:stretch>
            <a:fillRect/>
          </a:stretch>
        </p:blipFill>
        <p:spPr bwMode="auto">
          <a:xfrm>
            <a:off x="2528037" y="1429169"/>
            <a:ext cx="4513603" cy="4419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8"/>
          <p:cNvSpPr>
            <a:spLocks noGrp="1"/>
          </p:cNvSpPr>
          <p:nvPr>
            <p:ph sz="quarter" idx="10"/>
          </p:nvPr>
        </p:nvSpPr>
        <p:spPr>
          <a:xfrm>
            <a:off x="772510" y="5801722"/>
            <a:ext cx="8119244" cy="861721"/>
          </a:xfrm>
        </p:spPr>
        <p:txBody>
          <a:bodyPr/>
          <a:lstStyle/>
          <a:p>
            <a:pPr marL="0" indent="0">
              <a:buNone/>
            </a:pPr>
            <a:r>
              <a:rPr lang="en-US" sz="2200" b="1" dirty="0"/>
              <a:t>X</a:t>
            </a:r>
            <a:r>
              <a:rPr lang="en-US" sz="2200" dirty="0"/>
              <a:t>—As explained later, the </a:t>
            </a:r>
            <a:r>
              <a:rPr lang="fr-FR" sz="2200" b="1" dirty="0" err="1"/>
              <a:t>Xs</a:t>
            </a:r>
            <a:r>
              <a:rPr lang="fr-FR" sz="2200" dirty="0"/>
              <a:t> serve as a reminder to report this noncash transaction</a:t>
            </a:r>
            <a:endParaRPr lang="en-US" sz="2200" dirty="0"/>
          </a:p>
        </p:txBody>
      </p:sp>
    </p:spTree>
    <p:extLst>
      <p:ext uri="{BB962C8B-B14F-4D97-AF65-F5344CB8AC3E}">
        <p14:creationId xmlns:p14="http://schemas.microsoft.com/office/powerpoint/2010/main" val="29887927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441006" y="481113"/>
            <a:ext cx="8702994" cy="1079674"/>
          </a:xfrm>
        </p:spPr>
        <p:txBody>
          <a:bodyPr>
            <a:noAutofit/>
          </a:bodyPr>
          <a:lstStyle/>
          <a:p>
            <a:r>
              <a:rPr lang="en-IN" dirty="0"/>
              <a:t>Spreadsheet—Direct Method (2 of 3)</a:t>
            </a:r>
            <a:endParaRPr lang="en-US" dirty="0"/>
          </a:p>
        </p:txBody>
      </p:sp>
      <p:pic>
        <p:nvPicPr>
          <p:cNvPr id="5122" name="Picture 2" descr="UNITED BRANDS CORPORATION Income statement. The information presented in the income statement is detailed on page 1219 of the textbook in Illustration 21-9A."/>
          <p:cNvPicPr>
            <a:picLocks noGrp="1" noChangeAspect="1" noChangeArrowheads="1"/>
          </p:cNvPicPr>
          <p:nvPr>
            <p:ph type="pic" sz="quarter" idx="15"/>
          </p:nvPr>
        </p:nvPicPr>
        <p:blipFill>
          <a:blip r:embed="rId3" cstate="print">
            <a:extLst>
              <a:ext uri="{28A0092B-C50C-407E-A947-70E740481C1C}">
                <a14:useLocalDpi xmlns:a14="http://schemas.microsoft.com/office/drawing/2010/main" val="0"/>
              </a:ext>
            </a:extLst>
          </a:blip>
          <a:stretch>
            <a:fillRect/>
          </a:stretch>
        </p:blipFill>
        <p:spPr bwMode="auto">
          <a:xfrm>
            <a:off x="986667" y="1849109"/>
            <a:ext cx="7533273" cy="3952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7383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21-1</a:t>
            </a:r>
          </a:p>
        </p:txBody>
      </p:sp>
      <p:sp>
        <p:nvSpPr>
          <p:cNvPr id="8" name="Title 7"/>
          <p:cNvSpPr>
            <a:spLocks noGrp="1"/>
          </p:cNvSpPr>
          <p:nvPr>
            <p:ph type="title"/>
          </p:nvPr>
        </p:nvSpPr>
        <p:spPr/>
        <p:txBody>
          <a:bodyPr>
            <a:noAutofit/>
          </a:bodyPr>
          <a:lstStyle/>
          <a:p>
            <a:r>
              <a:rPr lang="en-IN" dirty="0">
                <a:ea typeface="Adobe Fan Heiti Std B"/>
                <a:cs typeface="Adobe Fan Heiti Std B"/>
              </a:rPr>
              <a:t>Cash Inflows and Cash Outflows (1 of 2)</a:t>
            </a:r>
            <a:endParaRPr lang="en-US" dirty="0"/>
          </a:p>
        </p:txBody>
      </p:sp>
      <p:sp>
        <p:nvSpPr>
          <p:cNvPr id="7" name="Content Placeholder 6"/>
          <p:cNvSpPr>
            <a:spLocks noGrp="1"/>
          </p:cNvSpPr>
          <p:nvPr>
            <p:ph sz="quarter" idx="10"/>
          </p:nvPr>
        </p:nvSpPr>
        <p:spPr>
          <a:xfrm>
            <a:off x="914400" y="1534506"/>
            <a:ext cx="7772400" cy="4787462"/>
          </a:xfrm>
        </p:spPr>
        <p:txBody>
          <a:bodyPr/>
          <a:lstStyle/>
          <a:p>
            <a:pPr>
              <a:buNone/>
            </a:pPr>
            <a:r>
              <a:rPr lang="en-IN" sz="2400" b="1" dirty="0"/>
              <a:t>CASH INFLOWS</a:t>
            </a:r>
          </a:p>
          <a:p>
            <a:pPr>
              <a:buNone/>
            </a:pPr>
            <a:r>
              <a:rPr lang="en-IN" sz="2400" b="1" dirty="0"/>
              <a:t>Business</a:t>
            </a:r>
          </a:p>
          <a:p>
            <a:r>
              <a:rPr lang="en-IN" sz="2400" b="1" dirty="0"/>
              <a:t>Operating Activities</a:t>
            </a:r>
          </a:p>
          <a:p>
            <a:pPr lvl="1"/>
            <a:r>
              <a:rPr lang="en-IN" sz="2200" dirty="0"/>
              <a:t>Cash received from revenues</a:t>
            </a:r>
          </a:p>
          <a:p>
            <a:r>
              <a:rPr lang="en-IN" sz="2400" b="1" dirty="0"/>
              <a:t>Investing Activities</a:t>
            </a:r>
          </a:p>
          <a:p>
            <a:pPr lvl="1"/>
            <a:r>
              <a:rPr lang="en-IN" sz="2200" dirty="0"/>
              <a:t>Sale of property, plant, equipment, and intangible assets</a:t>
            </a:r>
          </a:p>
          <a:p>
            <a:pPr lvl="1"/>
            <a:r>
              <a:rPr lang="en-IN" sz="2400" dirty="0"/>
              <a:t>Sale of investments in securities</a:t>
            </a:r>
          </a:p>
          <a:p>
            <a:pPr lvl="1"/>
            <a:r>
              <a:rPr lang="en-IN" sz="2400" dirty="0"/>
              <a:t>Collections of loans</a:t>
            </a:r>
          </a:p>
          <a:p>
            <a:r>
              <a:rPr lang="en-IN" sz="2400" b="1" dirty="0"/>
              <a:t>Financing Activities</a:t>
            </a:r>
          </a:p>
          <a:p>
            <a:pPr lvl="1"/>
            <a:r>
              <a:rPr lang="en-IN" sz="2200" dirty="0"/>
              <a:t>Issuance of stock</a:t>
            </a:r>
          </a:p>
          <a:p>
            <a:pPr lvl="1"/>
            <a:r>
              <a:rPr lang="en-IN" sz="2400" dirty="0"/>
              <a:t>Issuance of bonds and notes</a:t>
            </a:r>
          </a:p>
        </p:txBody>
      </p:sp>
    </p:spTree>
    <p:extLst>
      <p:ext uri="{BB962C8B-B14F-4D97-AF65-F5344CB8AC3E}">
        <p14:creationId xmlns:p14="http://schemas.microsoft.com/office/powerpoint/2010/main" val="3585469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504497" y="499424"/>
            <a:ext cx="8639503" cy="1010820"/>
          </a:xfrm>
        </p:spPr>
        <p:txBody>
          <a:bodyPr>
            <a:noAutofit/>
          </a:bodyPr>
          <a:lstStyle/>
          <a:p>
            <a:r>
              <a:rPr lang="en-IN" dirty="0"/>
              <a:t>Spreadsheet—Direct Method (3 of 3)</a:t>
            </a:r>
            <a:endParaRPr lang="en-US" dirty="0"/>
          </a:p>
        </p:txBody>
      </p:sp>
      <p:pic>
        <p:nvPicPr>
          <p:cNvPr id="6146" name="Picture 2" descr="UNITED BRANDS CORPORATION statement of cash flows. The information presented in the income statement is detailed on page 1219 of the textbook in Illustration 21-9A."/>
          <p:cNvPicPr>
            <a:picLocks noGrp="1" noChangeAspect="1" noChangeArrowheads="1"/>
          </p:cNvPicPr>
          <p:nvPr>
            <p:ph type="pic" sz="quarter" idx="15"/>
          </p:nvPr>
        </p:nvPicPr>
        <p:blipFill>
          <a:blip r:embed="rId3" cstate="print">
            <a:extLst>
              <a:ext uri="{28A0092B-C50C-407E-A947-70E740481C1C}">
                <a14:useLocalDpi xmlns:a14="http://schemas.microsoft.com/office/drawing/2010/main" val="0"/>
              </a:ext>
            </a:extLst>
          </a:blip>
          <a:stretch>
            <a:fillRect/>
          </a:stretch>
        </p:blipFill>
        <p:spPr bwMode="auto">
          <a:xfrm>
            <a:off x="2129796" y="1367800"/>
            <a:ext cx="5617644" cy="49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95072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397222" y="472965"/>
            <a:ext cx="8746777" cy="945931"/>
          </a:xfrm>
        </p:spPr>
        <p:txBody>
          <a:bodyPr>
            <a:noAutofit/>
          </a:bodyPr>
          <a:lstStyle/>
          <a:p>
            <a:r>
              <a:rPr lang="en-US" dirty="0"/>
              <a:t>Income Statement Accounts (1 of 2)</a:t>
            </a:r>
          </a:p>
        </p:txBody>
      </p:sp>
      <p:sp>
        <p:nvSpPr>
          <p:cNvPr id="9" name="Content Placeholder 8"/>
          <p:cNvSpPr>
            <a:spLocks noGrp="1"/>
          </p:cNvSpPr>
          <p:nvPr>
            <p:ph sz="quarter" idx="10"/>
          </p:nvPr>
        </p:nvSpPr>
        <p:spPr>
          <a:xfrm>
            <a:off x="839071" y="1958009"/>
            <a:ext cx="7895032" cy="4190548"/>
          </a:xfrm>
        </p:spPr>
        <p:txBody>
          <a:bodyPr/>
          <a:lstStyle/>
          <a:p>
            <a:r>
              <a:rPr lang="en-IN" dirty="0"/>
              <a:t>Amounts reported in the income statement usually are </a:t>
            </a:r>
            <a:r>
              <a:rPr lang="en-IN" b="1" dirty="0"/>
              <a:t>not the same as the cash effects </a:t>
            </a:r>
            <a:r>
              <a:rPr lang="en-IN" dirty="0"/>
              <a:t>reported</a:t>
            </a:r>
            <a:endParaRPr lang="en-US" dirty="0"/>
          </a:p>
          <a:p>
            <a:pPr marL="0" indent="0">
              <a:buNone/>
            </a:pPr>
            <a:r>
              <a:rPr lang="en-US" b="1" dirty="0"/>
              <a:t>Example:</a:t>
            </a:r>
          </a:p>
          <a:p>
            <a:pPr marL="0" indent="0">
              <a:buNone/>
            </a:pPr>
            <a:r>
              <a:rPr lang="en-IN" dirty="0"/>
              <a:t>UBC reports </a:t>
            </a:r>
            <a:r>
              <a:rPr lang="en-IN" b="1" dirty="0"/>
              <a:t>sales revenue of $100 million</a:t>
            </a:r>
            <a:r>
              <a:rPr lang="en-IN" dirty="0"/>
              <a:t>. </a:t>
            </a:r>
          </a:p>
          <a:p>
            <a:r>
              <a:rPr lang="en-IN" dirty="0"/>
              <a:t>This does not mean that it collected $100 million cash from customers during the year</a:t>
            </a:r>
          </a:p>
        </p:txBody>
      </p:sp>
    </p:spTree>
    <p:extLst>
      <p:ext uri="{BB962C8B-B14F-4D97-AF65-F5344CB8AC3E}">
        <p14:creationId xmlns:p14="http://schemas.microsoft.com/office/powerpoint/2010/main" val="20546400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397222" y="457200"/>
            <a:ext cx="8746777" cy="977462"/>
          </a:xfrm>
        </p:spPr>
        <p:txBody>
          <a:bodyPr>
            <a:noAutofit/>
          </a:bodyPr>
          <a:lstStyle/>
          <a:p>
            <a:r>
              <a:rPr lang="en-US" dirty="0"/>
              <a:t>Income Statement Accounts (2 of 2)</a:t>
            </a:r>
          </a:p>
        </p:txBody>
      </p:sp>
      <p:sp>
        <p:nvSpPr>
          <p:cNvPr id="9" name="Content Placeholder 8"/>
          <p:cNvSpPr>
            <a:spLocks noGrp="1"/>
          </p:cNvSpPr>
          <p:nvPr>
            <p:ph sz="quarter" idx="10"/>
          </p:nvPr>
        </p:nvSpPr>
        <p:spPr>
          <a:xfrm>
            <a:off x="807539" y="1469262"/>
            <a:ext cx="8084213" cy="4758117"/>
          </a:xfrm>
        </p:spPr>
        <p:txBody>
          <a:bodyPr/>
          <a:lstStyle/>
          <a:p>
            <a:r>
              <a:rPr lang="en-IN" dirty="0"/>
              <a:t>By referring to the beginning and ending balances in </a:t>
            </a:r>
            <a:r>
              <a:rPr lang="en-IN" b="1" dirty="0"/>
              <a:t>accounts receivable</a:t>
            </a:r>
            <a:r>
              <a:rPr lang="en-IN" dirty="0"/>
              <a:t>, we see that cash received from customers could not have been $100 million </a:t>
            </a:r>
          </a:p>
          <a:p>
            <a:r>
              <a:rPr lang="en-IN" dirty="0"/>
              <a:t>Some of the sales revenue recognized must not yet have been collected</a:t>
            </a:r>
            <a:endParaRPr lang="en-US" b="1" dirty="0"/>
          </a:p>
        </p:txBody>
      </p:sp>
    </p:spTree>
    <p:extLst>
      <p:ext uri="{BB962C8B-B14F-4D97-AF65-F5344CB8AC3E}">
        <p14:creationId xmlns:p14="http://schemas.microsoft.com/office/powerpoint/2010/main" val="18265432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681127" y="449144"/>
            <a:ext cx="7789605" cy="812088"/>
          </a:xfrm>
        </p:spPr>
        <p:txBody>
          <a:bodyPr>
            <a:noAutofit/>
          </a:bodyPr>
          <a:lstStyle/>
          <a:p>
            <a:r>
              <a:rPr lang="en-US" dirty="0"/>
              <a:t>Sales Revenue (1 of 3)</a:t>
            </a:r>
          </a:p>
        </p:txBody>
      </p:sp>
      <p:sp>
        <p:nvSpPr>
          <p:cNvPr id="9" name="Content Placeholder 8"/>
          <p:cNvSpPr>
            <a:spLocks noGrp="1"/>
          </p:cNvSpPr>
          <p:nvPr>
            <p:ph sz="quarter" idx="10"/>
          </p:nvPr>
        </p:nvSpPr>
        <p:spPr>
          <a:xfrm>
            <a:off x="740979" y="1639615"/>
            <a:ext cx="8119242" cy="2522482"/>
          </a:xfrm>
        </p:spPr>
        <p:txBody>
          <a:bodyPr/>
          <a:lstStyle/>
          <a:p>
            <a:pPr>
              <a:buClr>
                <a:schemeClr val="tx1"/>
              </a:buClr>
            </a:pPr>
            <a:r>
              <a:rPr lang="en-IN" b="1" dirty="0"/>
              <a:t>Accounts receivable </a:t>
            </a:r>
            <a:r>
              <a:rPr lang="en-IN" dirty="0"/>
              <a:t>is the balance sheet account affected</a:t>
            </a:r>
          </a:p>
          <a:p>
            <a:r>
              <a:rPr lang="en-IN" dirty="0"/>
              <a:t>Relating sales and the change in accounts receivable during the period helps determine the amount of </a:t>
            </a:r>
            <a:r>
              <a:rPr lang="en-IN" b="1" dirty="0"/>
              <a:t>cash received from customers</a:t>
            </a:r>
            <a:r>
              <a:rPr lang="en-IN" dirty="0"/>
              <a:t>:</a:t>
            </a:r>
            <a:endParaRPr lang="en-US" dirty="0"/>
          </a:p>
        </p:txBody>
      </p:sp>
      <p:pic>
        <p:nvPicPr>
          <p:cNvPr id="7170" name="Picture 2" descr="T account showing accounts receivable. The beginning balance is 30 in the debit column. Credit sales is debited 100, which increases accounts receivable. The ending balance is 32. There is a question mark in the right column for cash received (which decreases accounts receivable). The value of the question mark is 98."/>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2501035" y="4193050"/>
            <a:ext cx="4924524" cy="2270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55348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465076" y="387877"/>
            <a:ext cx="8221726" cy="906838"/>
          </a:xfrm>
        </p:spPr>
        <p:txBody>
          <a:bodyPr>
            <a:noAutofit/>
          </a:bodyPr>
          <a:lstStyle/>
          <a:p>
            <a:r>
              <a:rPr lang="en-US" dirty="0"/>
              <a:t>Sales Revenue (2 of 3)</a:t>
            </a:r>
          </a:p>
        </p:txBody>
      </p:sp>
      <p:pic>
        <p:nvPicPr>
          <p:cNvPr id="16386" name="Picture 2" descr="T account showing accounts receivable with debits of 30 and 60 and a credit of 58 for a final balance of 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1655" y="1444746"/>
            <a:ext cx="4030266" cy="14782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4" name="Table 3"/>
          <p:cNvGraphicFramePr>
            <a:graphicFrameLocks noGrp="1"/>
          </p:cNvGraphicFramePr>
          <p:nvPr>
            <p:extLst>
              <p:ext uri="{D42A27DB-BD31-4B8C-83A1-F6EECF244321}">
                <p14:modId xmlns:p14="http://schemas.microsoft.com/office/powerpoint/2010/main" val="2916651220"/>
              </p:ext>
            </p:extLst>
          </p:nvPr>
        </p:nvGraphicFramePr>
        <p:xfrm>
          <a:off x="1119351" y="2922976"/>
          <a:ext cx="7441324" cy="1103583"/>
        </p:xfrm>
        <a:graphic>
          <a:graphicData uri="http://schemas.openxmlformats.org/drawingml/2006/table">
            <a:tbl>
              <a:tblPr firstRow="1" bandRow="1">
                <a:tableStyleId>{5940675A-B579-460E-94D1-54222C63F5DA}</a:tableStyleId>
              </a:tblPr>
              <a:tblGrid>
                <a:gridCol w="3720662">
                  <a:extLst>
                    <a:ext uri="{9D8B030D-6E8A-4147-A177-3AD203B41FA5}">
                      <a16:colId xmlns:a16="http://schemas.microsoft.com/office/drawing/2014/main" val="20000"/>
                    </a:ext>
                  </a:extLst>
                </a:gridCol>
                <a:gridCol w="3720662">
                  <a:extLst>
                    <a:ext uri="{9D8B030D-6E8A-4147-A177-3AD203B41FA5}">
                      <a16:colId xmlns:a16="http://schemas.microsoft.com/office/drawing/2014/main" val="20001"/>
                    </a:ext>
                  </a:extLst>
                </a:gridCol>
              </a:tblGrid>
              <a:tr h="367861">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Cash</a:t>
                      </a:r>
                      <a:r>
                        <a:rPr lang="en-US" sz="1600" baseline="0" dirty="0">
                          <a:latin typeface="Verdana" panose="020B0604030504040204" pitchFamily="34" charset="0"/>
                          <a:ea typeface="Verdana" panose="020B0604030504040204" pitchFamily="34" charset="0"/>
                          <a:cs typeface="Verdana" panose="020B0604030504040204" pitchFamily="34" charset="0"/>
                        </a:rPr>
                        <a:t> sales</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$40</a:t>
                      </a:r>
                    </a:p>
                  </a:txBody>
                  <a:tcPr anchor="ctr"/>
                </a:tc>
                <a:extLst>
                  <a:ext uri="{0D108BD9-81ED-4DB2-BD59-A6C34878D82A}">
                    <a16:rowId xmlns:a16="http://schemas.microsoft.com/office/drawing/2014/main" val="10000"/>
                  </a:ext>
                </a:extLst>
              </a:tr>
              <a:tr h="367861">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Received on</a:t>
                      </a:r>
                      <a:r>
                        <a:rPr lang="en-US" sz="1600" baseline="0" dirty="0">
                          <a:latin typeface="Verdana" panose="020B0604030504040204" pitchFamily="34" charset="0"/>
                          <a:ea typeface="Verdana" panose="020B0604030504040204" pitchFamily="34" charset="0"/>
                          <a:cs typeface="Verdana" panose="020B0604030504040204" pitchFamily="34" charset="0"/>
                        </a:rPr>
                        <a:t> account</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58</a:t>
                      </a:r>
                    </a:p>
                  </a:txBody>
                  <a:tcPr anchor="ctr"/>
                </a:tc>
                <a:extLst>
                  <a:ext uri="{0D108BD9-81ED-4DB2-BD59-A6C34878D82A}">
                    <a16:rowId xmlns:a16="http://schemas.microsoft.com/office/drawing/2014/main" val="10001"/>
                  </a:ext>
                </a:extLst>
              </a:tr>
              <a:tr h="367861">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Cash received</a:t>
                      </a:r>
                    </a:p>
                  </a:txBody>
                  <a:tcPr/>
                </a:tc>
                <a:tc>
                  <a:txBody>
                    <a:bodyPr/>
                    <a:lstStyle/>
                    <a:p>
                      <a:pPr algn="r"/>
                      <a:r>
                        <a:rPr lang="en-US" sz="1600" b="1" dirty="0">
                          <a:latin typeface="Verdana" panose="020B0604030504040204" pitchFamily="34" charset="0"/>
                          <a:ea typeface="Verdana" panose="020B0604030504040204" pitchFamily="34" charset="0"/>
                          <a:cs typeface="Verdana" panose="020B0604030504040204" pitchFamily="34" charset="0"/>
                        </a:rPr>
                        <a:t>$98</a:t>
                      </a:r>
                    </a:p>
                  </a:txBody>
                  <a:tcPr anchor="ctr"/>
                </a:tc>
                <a:extLst>
                  <a:ext uri="{0D108BD9-81ED-4DB2-BD59-A6C34878D82A}">
                    <a16:rowId xmlns:a16="http://schemas.microsoft.com/office/drawing/2014/main" val="10002"/>
                  </a:ext>
                </a:extLst>
              </a:tr>
            </a:tbl>
          </a:graphicData>
        </a:graphic>
      </p:graphicFrame>
      <p:sp>
        <p:nvSpPr>
          <p:cNvPr id="2" name="Content Placeholder 1"/>
          <p:cNvSpPr>
            <a:spLocks noGrp="1"/>
          </p:cNvSpPr>
          <p:nvPr>
            <p:ph sz="quarter" idx="12"/>
          </p:nvPr>
        </p:nvSpPr>
        <p:spPr>
          <a:xfrm>
            <a:off x="898645" y="4317403"/>
            <a:ext cx="8024646" cy="1939145"/>
          </a:xfrm>
        </p:spPr>
        <p:txBody>
          <a:bodyPr/>
          <a:lstStyle/>
          <a:p>
            <a:pPr marL="0" indent="0">
              <a:buNone/>
            </a:pPr>
            <a:r>
              <a:rPr lang="en-IN" sz="2400" b="1" dirty="0"/>
              <a:t>Even if some of the year’s sales were cash sales, say $40 M cash sales and $60 M credit sales, the result is the same.</a:t>
            </a:r>
          </a:p>
          <a:p>
            <a:pPr marL="0" indent="0">
              <a:buNone/>
            </a:pPr>
            <a:r>
              <a:rPr lang="en-IN" sz="2400" dirty="0"/>
              <a:t>Net effect of selling and collecting activities during the year:</a:t>
            </a:r>
            <a:endParaRPr lang="en-US" sz="2400" dirty="0"/>
          </a:p>
        </p:txBody>
      </p:sp>
    </p:spTree>
    <p:extLst>
      <p:ext uri="{BB962C8B-B14F-4D97-AF65-F5344CB8AC3E}">
        <p14:creationId xmlns:p14="http://schemas.microsoft.com/office/powerpoint/2010/main" val="10368017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21-8</a:t>
            </a:r>
          </a:p>
        </p:txBody>
      </p:sp>
      <p:sp>
        <p:nvSpPr>
          <p:cNvPr id="8" name="Title 7"/>
          <p:cNvSpPr>
            <a:spLocks noGrp="1"/>
          </p:cNvSpPr>
          <p:nvPr>
            <p:ph type="title"/>
          </p:nvPr>
        </p:nvSpPr>
        <p:spPr>
          <a:xfrm>
            <a:off x="575436" y="362578"/>
            <a:ext cx="8001000" cy="914400"/>
          </a:xfrm>
        </p:spPr>
        <p:txBody>
          <a:bodyPr>
            <a:noAutofit/>
          </a:bodyPr>
          <a:lstStyle/>
          <a:p>
            <a:r>
              <a:rPr lang="en-US" dirty="0"/>
              <a:t>Sales Revenue (3 of 3)</a:t>
            </a:r>
          </a:p>
        </p:txBody>
      </p:sp>
      <p:pic>
        <p:nvPicPr>
          <p:cNvPr id="9218" name="Picture 2" descr="Journal entry labeled &quot;Entry 1&quot;. Cash (received from customers) is debited 98, accounts receivable (given) is debited 2, and sales revenue is credited 100."/>
          <p:cNvPicPr>
            <a:picLocks noGrp="1" noChangeAspect="1" noChangeArrowheads="1"/>
          </p:cNvPicPr>
          <p:nvPr>
            <p:ph type="pic" sz="quarter" idx="15"/>
          </p:nvPr>
        </p:nvPicPr>
        <p:blipFill>
          <a:blip r:embed="rId3" cstate="print">
            <a:extLst>
              <a:ext uri="{28A0092B-C50C-407E-A947-70E740481C1C}">
                <a14:useLocalDpi xmlns:a14="http://schemas.microsoft.com/office/drawing/2010/main" val="0"/>
              </a:ext>
            </a:extLst>
          </a:blip>
          <a:stretch>
            <a:fillRect/>
          </a:stretch>
        </p:blipFill>
        <p:spPr bwMode="auto">
          <a:xfrm>
            <a:off x="942920" y="2577397"/>
            <a:ext cx="7762140" cy="2035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86559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575002" y="441628"/>
            <a:ext cx="8521700" cy="1229515"/>
          </a:xfrm>
        </p:spPr>
        <p:txBody>
          <a:bodyPr>
            <a:noAutofit/>
          </a:bodyPr>
          <a:lstStyle/>
          <a:p>
            <a:r>
              <a:rPr lang="en-US" altLang="en-US" dirty="0"/>
              <a:t>Concept Check: Cash Received from Customers (1 of 2)</a:t>
            </a:r>
            <a:endParaRPr lang="en-US" dirty="0"/>
          </a:p>
        </p:txBody>
      </p:sp>
      <p:sp>
        <p:nvSpPr>
          <p:cNvPr id="2" name="Content Placeholder 1"/>
          <p:cNvSpPr>
            <a:spLocks noGrp="1"/>
          </p:cNvSpPr>
          <p:nvPr>
            <p:ph sz="quarter" idx="10"/>
          </p:nvPr>
        </p:nvSpPr>
        <p:spPr>
          <a:xfrm>
            <a:off x="851347" y="1923394"/>
            <a:ext cx="7898522" cy="4461639"/>
          </a:xfrm>
        </p:spPr>
        <p:txBody>
          <a:bodyPr/>
          <a:lstStyle/>
          <a:p>
            <a:pPr marL="0" indent="0">
              <a:spcAft>
                <a:spcPts val="1200"/>
              </a:spcAft>
              <a:buClr>
                <a:srgbClr val="800000"/>
              </a:buClr>
              <a:buNone/>
            </a:pPr>
            <a:r>
              <a:rPr lang="en-US" dirty="0"/>
              <a:t>Accounts Receivable was $40,000 on Jan. 1 and $52,000 on Dec. 31. If total sales revenue for the year was $800,000, then how much cash was received from customers?</a:t>
            </a:r>
          </a:p>
          <a:p>
            <a:pPr marL="457200" indent="-457200">
              <a:buClr>
                <a:schemeClr val="tx1"/>
              </a:buClr>
              <a:buFont typeface="+mj-lt"/>
              <a:buAutoNum type="alphaLcPeriod"/>
            </a:pPr>
            <a:r>
              <a:rPr lang="en-US" dirty="0">
                <a:solidFill>
                  <a:srgbClr val="000000"/>
                </a:solidFill>
              </a:rPr>
              <a:t>$800,000</a:t>
            </a:r>
          </a:p>
          <a:p>
            <a:pPr marL="457200" indent="-457200">
              <a:buClr>
                <a:schemeClr val="tx1"/>
              </a:buClr>
              <a:buFont typeface="+mj-lt"/>
              <a:buAutoNum type="alphaLcPeriod"/>
            </a:pPr>
            <a:r>
              <a:rPr lang="en-US" dirty="0">
                <a:solidFill>
                  <a:srgbClr val="000000"/>
                </a:solidFill>
              </a:rPr>
              <a:t>$760,000</a:t>
            </a:r>
          </a:p>
          <a:p>
            <a:pPr marL="457200" indent="-457200">
              <a:buClr>
                <a:schemeClr val="tx1"/>
              </a:buClr>
              <a:buFont typeface="+mj-lt"/>
              <a:buAutoNum type="alphaLcPeriod"/>
            </a:pPr>
            <a:r>
              <a:rPr lang="en-US" dirty="0">
                <a:solidFill>
                  <a:srgbClr val="000000"/>
                </a:solidFill>
              </a:rPr>
              <a:t>$812,000</a:t>
            </a:r>
          </a:p>
          <a:p>
            <a:pPr marL="457200" indent="-457200">
              <a:buClr>
                <a:schemeClr val="tx1"/>
              </a:buClr>
              <a:buFont typeface="+mj-lt"/>
              <a:buAutoNum type="alphaLcPeriod"/>
            </a:pPr>
            <a:r>
              <a:rPr lang="en-US" b="1" dirty="0">
                <a:solidFill>
                  <a:srgbClr val="000000"/>
                </a:solidFill>
              </a:rPr>
              <a:t>$788,000</a:t>
            </a:r>
            <a:endParaRPr lang="en-US" b="1" dirty="0"/>
          </a:p>
        </p:txBody>
      </p:sp>
    </p:spTree>
    <p:extLst>
      <p:ext uri="{BB962C8B-B14F-4D97-AF65-F5344CB8AC3E}">
        <p14:creationId xmlns:p14="http://schemas.microsoft.com/office/powerpoint/2010/main" val="13059684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p:txBody>
          <a:bodyPr>
            <a:noAutofit/>
          </a:bodyPr>
          <a:lstStyle/>
          <a:p>
            <a:r>
              <a:rPr lang="en-US" altLang="en-US" dirty="0"/>
              <a:t>Concept Check: Cash Received from Customers (2 of 2)</a:t>
            </a:r>
            <a:endParaRPr lang="en-US" dirty="0"/>
          </a:p>
        </p:txBody>
      </p:sp>
      <p:sp>
        <p:nvSpPr>
          <p:cNvPr id="2" name="Content Placeholder 1"/>
          <p:cNvSpPr>
            <a:spLocks noGrp="1"/>
          </p:cNvSpPr>
          <p:nvPr>
            <p:ph sz="quarter" idx="10"/>
          </p:nvPr>
        </p:nvSpPr>
        <p:spPr>
          <a:xfrm>
            <a:off x="1072065" y="1809022"/>
            <a:ext cx="7866994" cy="994791"/>
          </a:xfrm>
        </p:spPr>
        <p:txBody>
          <a:bodyPr/>
          <a:lstStyle/>
          <a:p>
            <a:pPr marL="0" indent="0">
              <a:spcBef>
                <a:spcPct val="35000"/>
              </a:spcBef>
              <a:buNone/>
            </a:pPr>
            <a:r>
              <a:rPr lang="en-US" dirty="0">
                <a:solidFill>
                  <a:srgbClr val="000000"/>
                </a:solidFill>
              </a:rPr>
              <a:t>The correct answer is </a:t>
            </a:r>
            <a:r>
              <a:rPr lang="en-US" i="1" dirty="0">
                <a:solidFill>
                  <a:srgbClr val="000000"/>
                </a:solidFill>
              </a:rPr>
              <a:t>d</a:t>
            </a:r>
            <a:r>
              <a:rPr lang="en-US" dirty="0">
                <a:solidFill>
                  <a:srgbClr val="000000"/>
                </a:solidFill>
              </a:rPr>
              <a:t>.</a:t>
            </a:r>
          </a:p>
          <a:p>
            <a:pPr marL="0" indent="0">
              <a:spcBef>
                <a:spcPct val="35000"/>
              </a:spcBef>
              <a:buNone/>
            </a:pPr>
            <a:r>
              <a:rPr lang="en-US" dirty="0">
                <a:solidFill>
                  <a:srgbClr val="000000"/>
                </a:solidFill>
              </a:rPr>
              <a:t>A/R increased $12,000 during the year.</a:t>
            </a:r>
          </a:p>
        </p:txBody>
      </p:sp>
      <p:graphicFrame>
        <p:nvGraphicFramePr>
          <p:cNvPr id="6" name="Table 5"/>
          <p:cNvGraphicFramePr>
            <a:graphicFrameLocks noGrp="1"/>
          </p:cNvGraphicFramePr>
          <p:nvPr>
            <p:extLst>
              <p:ext uri="{D42A27DB-BD31-4B8C-83A1-F6EECF244321}">
                <p14:modId xmlns:p14="http://schemas.microsoft.com/office/powerpoint/2010/main" val="2975704346"/>
              </p:ext>
            </p:extLst>
          </p:nvPr>
        </p:nvGraphicFramePr>
        <p:xfrm>
          <a:off x="1366353" y="3115447"/>
          <a:ext cx="6327229" cy="1078186"/>
        </p:xfrm>
        <a:graphic>
          <a:graphicData uri="http://schemas.openxmlformats.org/drawingml/2006/table">
            <a:tbl>
              <a:tblPr firstRow="1" bandRow="1">
                <a:tableStyleId>{5940675A-B579-460E-94D1-54222C63F5DA}</a:tableStyleId>
              </a:tblPr>
              <a:tblGrid>
                <a:gridCol w="3699527">
                  <a:extLst>
                    <a:ext uri="{9D8B030D-6E8A-4147-A177-3AD203B41FA5}">
                      <a16:colId xmlns:a16="http://schemas.microsoft.com/office/drawing/2014/main" val="20000"/>
                    </a:ext>
                  </a:extLst>
                </a:gridCol>
                <a:gridCol w="1313851">
                  <a:extLst>
                    <a:ext uri="{9D8B030D-6E8A-4147-A177-3AD203B41FA5}">
                      <a16:colId xmlns:a16="http://schemas.microsoft.com/office/drawing/2014/main" val="20001"/>
                    </a:ext>
                  </a:extLst>
                </a:gridCol>
                <a:gridCol w="1313851">
                  <a:extLst>
                    <a:ext uri="{9D8B030D-6E8A-4147-A177-3AD203B41FA5}">
                      <a16:colId xmlns:a16="http://schemas.microsoft.com/office/drawing/2014/main" val="20002"/>
                    </a:ext>
                  </a:extLst>
                </a:gridCol>
              </a:tblGrid>
              <a:tr h="371262">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Cash (received from customers</a:t>
                      </a:r>
                    </a:p>
                  </a:txBody>
                  <a:tcPr/>
                </a:tc>
                <a:tc>
                  <a:txBody>
                    <a:bodyPr/>
                    <a:lstStyle/>
                    <a:p>
                      <a:pPr algn="r"/>
                      <a:r>
                        <a:rPr lang="en-US" sz="1600" b="1" dirty="0">
                          <a:latin typeface="Verdana" panose="020B0604030504040204" pitchFamily="34" charset="0"/>
                          <a:ea typeface="Verdana" panose="020B0604030504040204" pitchFamily="34" charset="0"/>
                          <a:cs typeface="Verdana" panose="020B0604030504040204" pitchFamily="34" charset="0"/>
                        </a:rPr>
                        <a:t>788</a:t>
                      </a:r>
                    </a:p>
                  </a:txBody>
                  <a:tcPr anchor="ctr"/>
                </a:tc>
                <a:tc>
                  <a:txBody>
                    <a:bodyPr/>
                    <a:lstStyle/>
                    <a:p>
                      <a:pPr algn="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35662">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Accounts</a:t>
                      </a:r>
                      <a:r>
                        <a:rPr lang="en-US" sz="1600" baseline="0" dirty="0">
                          <a:latin typeface="Verdana" panose="020B0604030504040204" pitchFamily="34" charset="0"/>
                          <a:ea typeface="Verdana" panose="020B0604030504040204" pitchFamily="34" charset="0"/>
                          <a:cs typeface="Verdana" panose="020B0604030504040204" pitchFamily="34" charset="0"/>
                        </a:rPr>
                        <a:t> receivable</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12</a:t>
                      </a:r>
                    </a:p>
                  </a:txBody>
                  <a:tcPr anchor="ctr"/>
                </a:tc>
                <a:tc>
                  <a:txBody>
                    <a:bodyPr/>
                    <a:lstStyle/>
                    <a:p>
                      <a:pPr algn="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371262">
                <a:tc>
                  <a:txBody>
                    <a:bodyPr/>
                    <a:lstStyle/>
                    <a:p>
                      <a:pPr marL="236538" indent="0"/>
                      <a:r>
                        <a:rPr lang="en-US" sz="1600" dirty="0">
                          <a:latin typeface="Verdana" panose="020B0604030504040204" pitchFamily="34" charset="0"/>
                          <a:ea typeface="Verdana" panose="020B0604030504040204" pitchFamily="34" charset="0"/>
                          <a:cs typeface="Verdana" panose="020B0604030504040204" pitchFamily="34" charset="0"/>
                        </a:rPr>
                        <a:t>Sales revenue</a:t>
                      </a:r>
                    </a:p>
                  </a:txBody>
                  <a:tcPr/>
                </a:tc>
                <a:tc>
                  <a:txBody>
                    <a:bodyPr/>
                    <a:lstStyle/>
                    <a:p>
                      <a:pPr algn="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800</a:t>
                      </a: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8172804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472965" y="504497"/>
            <a:ext cx="8655269" cy="1087822"/>
          </a:xfrm>
        </p:spPr>
        <p:txBody>
          <a:bodyPr>
            <a:noAutofit/>
          </a:bodyPr>
          <a:lstStyle/>
          <a:p>
            <a:r>
              <a:rPr lang="en-US" dirty="0"/>
              <a:t>Additional Consideration: Bad Debts (1 of 2)</a:t>
            </a:r>
          </a:p>
        </p:txBody>
      </p:sp>
      <p:sp>
        <p:nvSpPr>
          <p:cNvPr id="2" name="Content Placeholder 1"/>
          <p:cNvSpPr>
            <a:spLocks noGrp="1"/>
          </p:cNvSpPr>
          <p:nvPr>
            <p:ph sz="quarter" idx="10"/>
          </p:nvPr>
        </p:nvSpPr>
        <p:spPr>
          <a:xfrm>
            <a:off x="693683" y="1676399"/>
            <a:ext cx="8094717" cy="4692869"/>
          </a:xfrm>
        </p:spPr>
        <p:txBody>
          <a:bodyPr/>
          <a:lstStyle/>
          <a:p>
            <a:r>
              <a:rPr lang="en-US" dirty="0"/>
              <a:t>In the UBC example, we have assumed that bad debts are immaterial and not separately reported on the financial statements</a:t>
            </a:r>
          </a:p>
          <a:p>
            <a:r>
              <a:rPr lang="en-US" dirty="0"/>
              <a:t>If bad debts are material, management must consider the write-off of bad debts in determining the cash received from customers </a:t>
            </a:r>
          </a:p>
          <a:p>
            <a:pPr lvl="1"/>
            <a:r>
              <a:rPr lang="en-US" sz="2400" dirty="0"/>
              <a:t>The write-off of bad debts reduced the accounts receivable balance, while cash does not increase </a:t>
            </a:r>
            <a:endParaRPr lang="en-US" dirty="0"/>
          </a:p>
        </p:txBody>
      </p:sp>
    </p:spTree>
    <p:extLst>
      <p:ext uri="{BB962C8B-B14F-4D97-AF65-F5344CB8AC3E}">
        <p14:creationId xmlns:p14="http://schemas.microsoft.com/office/powerpoint/2010/main" val="33873708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528140" y="484428"/>
            <a:ext cx="8600094" cy="1175247"/>
          </a:xfrm>
        </p:spPr>
        <p:txBody>
          <a:bodyPr>
            <a:noAutofit/>
          </a:bodyPr>
          <a:lstStyle/>
          <a:p>
            <a:r>
              <a:rPr lang="en-US" dirty="0"/>
              <a:t>Additional Consideration: Bad Debts (2 of 2)</a:t>
            </a:r>
          </a:p>
        </p:txBody>
      </p:sp>
      <p:sp>
        <p:nvSpPr>
          <p:cNvPr id="2" name="Content Placeholder 1"/>
          <p:cNvSpPr>
            <a:spLocks noGrp="1"/>
          </p:cNvSpPr>
          <p:nvPr>
            <p:ph sz="quarter" idx="10"/>
          </p:nvPr>
        </p:nvSpPr>
        <p:spPr>
          <a:xfrm>
            <a:off x="756747" y="1954931"/>
            <a:ext cx="8056180" cy="4335518"/>
          </a:xfrm>
        </p:spPr>
        <p:txBody>
          <a:bodyPr/>
          <a:lstStyle/>
          <a:p>
            <a:pPr lvl="2"/>
            <a:r>
              <a:rPr lang="en-US" dirty="0"/>
              <a:t>Thus, this amount must be considered when computing the change in accounts receivable for the purpose of determining the resulting increase or decrease in operating cash flows</a:t>
            </a:r>
          </a:p>
        </p:txBody>
      </p:sp>
    </p:spTree>
    <p:extLst>
      <p:ext uri="{BB962C8B-B14F-4D97-AF65-F5344CB8AC3E}">
        <p14:creationId xmlns:p14="http://schemas.microsoft.com/office/powerpoint/2010/main" val="21672869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21-1</a:t>
            </a:r>
          </a:p>
        </p:txBody>
      </p:sp>
      <p:sp>
        <p:nvSpPr>
          <p:cNvPr id="8" name="Title 7"/>
          <p:cNvSpPr>
            <a:spLocks noGrp="1"/>
          </p:cNvSpPr>
          <p:nvPr>
            <p:ph type="title"/>
          </p:nvPr>
        </p:nvSpPr>
        <p:spPr/>
        <p:txBody>
          <a:bodyPr>
            <a:noAutofit/>
          </a:bodyPr>
          <a:lstStyle/>
          <a:p>
            <a:r>
              <a:rPr lang="en-IN" dirty="0">
                <a:ea typeface="Adobe Fan Heiti Std B"/>
                <a:cs typeface="Adobe Fan Heiti Std B"/>
              </a:rPr>
              <a:t>Cash Inflows and Cash Outflows (2 of 2)</a:t>
            </a:r>
            <a:endParaRPr lang="en-US" dirty="0"/>
          </a:p>
        </p:txBody>
      </p:sp>
      <p:sp>
        <p:nvSpPr>
          <p:cNvPr id="7" name="Content Placeholder 6"/>
          <p:cNvSpPr>
            <a:spLocks noGrp="1"/>
          </p:cNvSpPr>
          <p:nvPr>
            <p:ph sz="quarter" idx="10"/>
          </p:nvPr>
        </p:nvSpPr>
        <p:spPr>
          <a:xfrm>
            <a:off x="914400" y="1534506"/>
            <a:ext cx="7772400" cy="4787462"/>
          </a:xfrm>
        </p:spPr>
        <p:txBody>
          <a:bodyPr/>
          <a:lstStyle/>
          <a:p>
            <a:pPr>
              <a:buNone/>
            </a:pPr>
            <a:r>
              <a:rPr lang="en-IN" sz="2400" b="1" dirty="0"/>
              <a:t>CASH OUTFLOWS</a:t>
            </a:r>
          </a:p>
          <a:p>
            <a:pPr>
              <a:buNone/>
            </a:pPr>
            <a:r>
              <a:rPr lang="en-IN" sz="2400" b="1" dirty="0"/>
              <a:t>Business</a:t>
            </a:r>
          </a:p>
          <a:p>
            <a:r>
              <a:rPr lang="en-IN" sz="2400" dirty="0"/>
              <a:t>Cash paid for expenses</a:t>
            </a:r>
          </a:p>
          <a:p>
            <a:r>
              <a:rPr lang="en-IN" sz="2400" dirty="0"/>
              <a:t>Purchase of property, plant, equipment, and intangible assets</a:t>
            </a:r>
          </a:p>
          <a:p>
            <a:r>
              <a:rPr lang="en-IN" sz="2400" dirty="0"/>
              <a:t>Purchase of investments in securities</a:t>
            </a:r>
          </a:p>
          <a:p>
            <a:r>
              <a:rPr lang="en-IN" sz="2400" dirty="0"/>
              <a:t>Loans to others</a:t>
            </a:r>
          </a:p>
          <a:p>
            <a:r>
              <a:rPr lang="en-IN" sz="2400" dirty="0"/>
              <a:t>Payment of cash dividends</a:t>
            </a:r>
          </a:p>
          <a:p>
            <a:r>
              <a:rPr lang="en-IN" sz="2400" dirty="0"/>
              <a:t>Repurchase of stock</a:t>
            </a:r>
          </a:p>
          <a:p>
            <a:r>
              <a:rPr lang="en-IN" sz="2400" dirty="0"/>
              <a:t>Repayment of debt</a:t>
            </a:r>
          </a:p>
        </p:txBody>
      </p:sp>
    </p:spTree>
    <p:extLst>
      <p:ext uri="{BB962C8B-B14F-4D97-AF65-F5344CB8AC3E}">
        <p14:creationId xmlns:p14="http://schemas.microsoft.com/office/powerpoint/2010/main" val="35854695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512374" y="643816"/>
            <a:ext cx="8458200" cy="998382"/>
          </a:xfrm>
        </p:spPr>
        <p:txBody>
          <a:bodyPr>
            <a:noAutofit/>
          </a:bodyPr>
          <a:lstStyle/>
          <a:p>
            <a:r>
              <a:rPr lang="en-US" dirty="0"/>
              <a:t>Investment Revenue</a:t>
            </a:r>
          </a:p>
        </p:txBody>
      </p:sp>
      <p:sp>
        <p:nvSpPr>
          <p:cNvPr id="2" name="Content Placeholder 1"/>
          <p:cNvSpPr>
            <a:spLocks noGrp="1"/>
          </p:cNvSpPr>
          <p:nvPr>
            <p:ph sz="quarter" idx="10"/>
          </p:nvPr>
        </p:nvSpPr>
        <p:spPr>
          <a:xfrm>
            <a:off x="662144" y="1668959"/>
            <a:ext cx="8213842" cy="2997634"/>
          </a:xfrm>
        </p:spPr>
        <p:txBody>
          <a:bodyPr/>
          <a:lstStyle/>
          <a:p>
            <a:r>
              <a:rPr lang="en-IN" dirty="0"/>
              <a:t>Because neither an investment revenue receivable account nor a long-term investment account appears on the comparative balance sheets, we can conclude that $3 million of </a:t>
            </a:r>
            <a:r>
              <a:rPr lang="en-IN" b="1" dirty="0"/>
              <a:t>investment revenue was collected in cash</a:t>
            </a:r>
            <a:r>
              <a:rPr lang="en-IN" dirty="0"/>
              <a:t>.</a:t>
            </a:r>
          </a:p>
          <a:p>
            <a:r>
              <a:rPr lang="en-IN" dirty="0"/>
              <a:t>Entry on the spreadsheet is as follows:</a:t>
            </a:r>
            <a:endParaRPr lang="en-US" dirty="0"/>
          </a:p>
        </p:txBody>
      </p:sp>
      <p:pic>
        <p:nvPicPr>
          <p:cNvPr id="10242" name="Picture 2" descr="Journal entry labeled entry 2.&#10;&#10;Cash received from investment revenue is debited 3 and investment revenue is credited 3."/>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582335" y="4832469"/>
            <a:ext cx="6346259" cy="1317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35727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685800" y="356378"/>
            <a:ext cx="8001000" cy="1106424"/>
          </a:xfrm>
        </p:spPr>
        <p:txBody>
          <a:bodyPr>
            <a:noAutofit/>
          </a:bodyPr>
          <a:lstStyle/>
          <a:p>
            <a:r>
              <a:rPr lang="en-IN" dirty="0"/>
              <a:t>Gain on Sale of Land</a:t>
            </a:r>
            <a:endParaRPr lang="en-US" dirty="0"/>
          </a:p>
        </p:txBody>
      </p:sp>
      <p:sp>
        <p:nvSpPr>
          <p:cNvPr id="2" name="Content Placeholder 1"/>
          <p:cNvSpPr>
            <a:spLocks noGrp="1"/>
          </p:cNvSpPr>
          <p:nvPr>
            <p:ph sz="quarter" idx="10"/>
          </p:nvPr>
        </p:nvSpPr>
        <p:spPr>
          <a:xfrm>
            <a:off x="633243" y="1488972"/>
            <a:ext cx="8211207" cy="2468179"/>
          </a:xfrm>
        </p:spPr>
        <p:txBody>
          <a:bodyPr/>
          <a:lstStyle/>
          <a:p>
            <a:r>
              <a:rPr lang="en-US" dirty="0"/>
              <a:t>Gain or loss</a:t>
            </a:r>
          </a:p>
          <a:p>
            <a:pPr lvl="1"/>
            <a:r>
              <a:rPr lang="en-US" dirty="0"/>
              <a:t>Difference between</a:t>
            </a:r>
          </a:p>
          <a:p>
            <a:pPr lvl="2"/>
            <a:r>
              <a:rPr lang="en-IN" dirty="0"/>
              <a:t>cash received in the sale of an asset And book value of the asset</a:t>
            </a:r>
          </a:p>
          <a:p>
            <a:pPr marL="346075" lvl="2" indent="-346075">
              <a:buFont typeface="Arial" panose="020B0604020202020204" pitchFamily="34" charset="0"/>
              <a:buChar char="•"/>
            </a:pPr>
            <a:r>
              <a:rPr lang="en-IN" sz="2600" dirty="0"/>
              <a:t>The entry recorded when the land was sold also serves as our summary entry:</a:t>
            </a:r>
            <a:endParaRPr lang="en-US" sz="2600" dirty="0"/>
          </a:p>
        </p:txBody>
      </p:sp>
      <p:pic>
        <p:nvPicPr>
          <p:cNvPr id="12290" name="Picture 2" descr="Journal entry labeled entry 3. &#10;&#10;Cash received from sale of land is debited 18 and land (given) is credited 10 and gain on sale of land is credited 8."/>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060555" y="4253788"/>
            <a:ext cx="7001047" cy="2070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28491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575437" y="372144"/>
            <a:ext cx="8237483" cy="1078280"/>
          </a:xfrm>
        </p:spPr>
        <p:txBody>
          <a:bodyPr>
            <a:noAutofit/>
          </a:bodyPr>
          <a:lstStyle/>
          <a:p>
            <a:r>
              <a:rPr lang="en-IN" dirty="0"/>
              <a:t>Cost of Goods Sold (1 of 2)</a:t>
            </a:r>
            <a:endParaRPr lang="en-US" dirty="0"/>
          </a:p>
        </p:txBody>
      </p:sp>
      <p:pic>
        <p:nvPicPr>
          <p:cNvPr id="1026" name="Picture 2" descr="T account showing inventory with a beginning balance of 50 in the debit column, a credit of 60 and an ending balance of 46. The debit labled with a question mark has the value $56.&#10;&#10;T account showing accounts payable with a beginning balance of 20 in the credit column, a credit of 56 a debit of question mark, and an ending balance of 26. The value of the question mark is 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8017" y="1487676"/>
            <a:ext cx="6807966" cy="4513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5007060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559672" y="356377"/>
            <a:ext cx="8253248" cy="1109811"/>
          </a:xfrm>
        </p:spPr>
        <p:txBody>
          <a:bodyPr>
            <a:noAutofit/>
          </a:bodyPr>
          <a:lstStyle/>
          <a:p>
            <a:r>
              <a:rPr lang="en-IN" dirty="0"/>
              <a:t>Cost of Goods Sold (2 of 2)</a:t>
            </a:r>
            <a:endParaRPr lang="en-US" dirty="0"/>
          </a:p>
        </p:txBody>
      </p:sp>
      <p:sp>
        <p:nvSpPr>
          <p:cNvPr id="2" name="Content Placeholder 1"/>
          <p:cNvSpPr>
            <a:spLocks noGrp="1"/>
          </p:cNvSpPr>
          <p:nvPr>
            <p:ph sz="quarter" idx="10"/>
          </p:nvPr>
        </p:nvSpPr>
        <p:spPr>
          <a:xfrm>
            <a:off x="649010" y="1565331"/>
            <a:ext cx="8368862" cy="2157805"/>
          </a:xfrm>
        </p:spPr>
        <p:txBody>
          <a:bodyPr/>
          <a:lstStyle/>
          <a:p>
            <a:r>
              <a:rPr lang="en-IN" dirty="0"/>
              <a:t>Although $60 million of goods were sold during the year, only </a:t>
            </a:r>
            <a:r>
              <a:rPr lang="en-IN" b="1" dirty="0"/>
              <a:t>$50 million cash was paid to suppliers </a:t>
            </a:r>
            <a:r>
              <a:rPr lang="en-IN" dirty="0"/>
              <a:t>of these goods</a:t>
            </a:r>
          </a:p>
          <a:p>
            <a:r>
              <a:rPr lang="en-IN" dirty="0"/>
              <a:t>The entry that summarizes merchandise acquisitions is as follows:</a:t>
            </a:r>
            <a:endParaRPr lang="en-US" dirty="0"/>
          </a:p>
        </p:txBody>
      </p:sp>
      <p:pic>
        <p:nvPicPr>
          <p:cNvPr id="14338" name="Picture 2" descr="Journal entry labeled entry 4. &#10;&#10;Cost of goods sold is debited 60, inventory is credited 4, accounts payable is credited 6, and cash paid to suppliers of goods is credited 5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061068" y="3874617"/>
            <a:ext cx="7009868" cy="2392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83438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622736" y="536030"/>
            <a:ext cx="8458200" cy="1056290"/>
          </a:xfrm>
        </p:spPr>
        <p:txBody>
          <a:bodyPr>
            <a:noAutofit/>
          </a:bodyPr>
          <a:lstStyle/>
          <a:p>
            <a:r>
              <a:rPr lang="en-US" altLang="en-US" dirty="0"/>
              <a:t>Concept Check: Inventory Payments (1 of 2)</a:t>
            </a:r>
            <a:endParaRPr lang="en-US" dirty="0"/>
          </a:p>
        </p:txBody>
      </p:sp>
      <p:sp>
        <p:nvSpPr>
          <p:cNvPr id="2" name="Content Placeholder 1"/>
          <p:cNvSpPr>
            <a:spLocks noGrp="1"/>
          </p:cNvSpPr>
          <p:nvPr>
            <p:ph sz="quarter" idx="10"/>
          </p:nvPr>
        </p:nvSpPr>
        <p:spPr>
          <a:xfrm>
            <a:off x="914400" y="1536700"/>
            <a:ext cx="8064500" cy="4711700"/>
          </a:xfrm>
        </p:spPr>
        <p:txBody>
          <a:bodyPr/>
          <a:lstStyle/>
          <a:p>
            <a:pPr marL="0" indent="0">
              <a:buClr>
                <a:srgbClr val="800000"/>
              </a:buClr>
              <a:buSzPct val="60000"/>
              <a:buNone/>
            </a:pPr>
            <a:r>
              <a:rPr lang="en-US" dirty="0"/>
              <a:t>Determine how much was paid for inventory during the year.</a:t>
            </a:r>
          </a:p>
          <a:p>
            <a:pPr marL="0" indent="0">
              <a:buClr>
                <a:srgbClr val="800000"/>
              </a:buClr>
              <a:buSzPct val="60000"/>
              <a:buNone/>
            </a:pPr>
            <a:r>
              <a:rPr lang="en-US" sz="2400" dirty="0"/>
              <a:t>Cost of goods sold $900,000</a:t>
            </a:r>
          </a:p>
          <a:p>
            <a:pPr marL="0" indent="0">
              <a:buClr>
                <a:srgbClr val="800000"/>
              </a:buClr>
              <a:buSzPct val="60000"/>
              <a:buNone/>
            </a:pPr>
            <a:r>
              <a:rPr lang="en-US" sz="2400" dirty="0"/>
              <a:t>Inventory Jan. 1    $130,000   Dec.31 $ 165,000</a:t>
            </a:r>
            <a:br>
              <a:rPr lang="en-US" sz="2400" dirty="0"/>
            </a:br>
            <a:r>
              <a:rPr lang="en-US" sz="2400" dirty="0"/>
              <a:t>Accts Pay. Jan. 1    $  23,000   Dec.31 $ 35,000</a:t>
            </a:r>
          </a:p>
          <a:p>
            <a:pPr marL="457200" indent="-457200">
              <a:spcBef>
                <a:spcPts val="600"/>
              </a:spcBef>
              <a:spcAft>
                <a:spcPts val="600"/>
              </a:spcAft>
              <a:buClr>
                <a:schemeClr val="tx1"/>
              </a:buClr>
              <a:buSzPct val="100000"/>
              <a:buFont typeface="+mj-lt"/>
              <a:buAutoNum type="alphaLcPeriod"/>
            </a:pPr>
            <a:r>
              <a:rPr lang="en-US" dirty="0"/>
              <a:t>900,000</a:t>
            </a:r>
          </a:p>
          <a:p>
            <a:pPr marL="457200" indent="-457200">
              <a:buClr>
                <a:schemeClr val="tx1"/>
              </a:buClr>
              <a:buSzPct val="100000"/>
              <a:buFont typeface="+mj-lt"/>
              <a:buAutoNum type="alphaLcPeriod"/>
            </a:pPr>
            <a:r>
              <a:rPr lang="en-US" b="1" dirty="0"/>
              <a:t>$923,000</a:t>
            </a:r>
          </a:p>
          <a:p>
            <a:pPr marL="457200" indent="-457200">
              <a:buClr>
                <a:schemeClr val="tx1"/>
              </a:buClr>
              <a:buSzPct val="100000"/>
              <a:buFont typeface="+mj-lt"/>
              <a:buAutoNum type="alphaLcPeriod"/>
            </a:pPr>
            <a:r>
              <a:rPr lang="en-US" dirty="0"/>
              <a:t>$947,000</a:t>
            </a:r>
          </a:p>
          <a:p>
            <a:pPr marL="457200" indent="-457200">
              <a:buClr>
                <a:schemeClr val="tx1"/>
              </a:buClr>
              <a:buSzPct val="100000"/>
              <a:buFont typeface="+mj-lt"/>
              <a:buAutoNum type="alphaLcPeriod"/>
            </a:pPr>
            <a:r>
              <a:rPr lang="en-US" dirty="0"/>
              <a:t>$877,000</a:t>
            </a:r>
          </a:p>
        </p:txBody>
      </p:sp>
    </p:spTree>
    <p:extLst>
      <p:ext uri="{BB962C8B-B14F-4D97-AF65-F5344CB8AC3E}">
        <p14:creationId xmlns:p14="http://schemas.microsoft.com/office/powerpoint/2010/main" val="17545502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p:txBody>
          <a:bodyPr>
            <a:noAutofit/>
          </a:bodyPr>
          <a:lstStyle/>
          <a:p>
            <a:r>
              <a:rPr lang="en-US" altLang="en-US" dirty="0"/>
              <a:t>Concept Check: Inventory Payments (2 of 2)</a:t>
            </a:r>
            <a:endParaRPr lang="en-US" dirty="0"/>
          </a:p>
        </p:txBody>
      </p:sp>
      <p:sp>
        <p:nvSpPr>
          <p:cNvPr id="2" name="Content Placeholder 1"/>
          <p:cNvSpPr>
            <a:spLocks noGrp="1"/>
          </p:cNvSpPr>
          <p:nvPr>
            <p:ph sz="quarter" idx="10"/>
          </p:nvPr>
        </p:nvSpPr>
        <p:spPr>
          <a:xfrm>
            <a:off x="1087820" y="1960180"/>
            <a:ext cx="8056179" cy="515006"/>
          </a:xfrm>
        </p:spPr>
        <p:txBody>
          <a:bodyPr/>
          <a:lstStyle/>
          <a:p>
            <a:pPr>
              <a:buClr>
                <a:schemeClr val="folHlink"/>
              </a:buClr>
              <a:buSzPct val="60000"/>
              <a:buNone/>
            </a:pPr>
            <a:r>
              <a:rPr lang="en-US" dirty="0"/>
              <a:t>The correct answer is </a:t>
            </a:r>
            <a:r>
              <a:rPr lang="en-US" i="1" dirty="0"/>
              <a:t>b</a:t>
            </a:r>
            <a:r>
              <a:rPr lang="en-US" dirty="0"/>
              <a:t>:</a:t>
            </a:r>
          </a:p>
        </p:txBody>
      </p:sp>
      <p:graphicFrame>
        <p:nvGraphicFramePr>
          <p:cNvPr id="7" name="Table 6"/>
          <p:cNvGraphicFramePr>
            <a:graphicFrameLocks noGrp="1"/>
          </p:cNvGraphicFramePr>
          <p:nvPr>
            <p:extLst>
              <p:ext uri="{D42A27DB-BD31-4B8C-83A1-F6EECF244321}">
                <p14:modId xmlns:p14="http://schemas.microsoft.com/office/powerpoint/2010/main" val="2208252919"/>
              </p:ext>
            </p:extLst>
          </p:nvPr>
        </p:nvGraphicFramePr>
        <p:xfrm>
          <a:off x="1192925" y="2626697"/>
          <a:ext cx="6096000" cy="1691640"/>
        </p:xfrm>
        <a:graphic>
          <a:graphicData uri="http://schemas.openxmlformats.org/drawingml/2006/table">
            <a:tbl>
              <a:tblPr firstRow="1" bandRow="1">
                <a:tableStyleId>{5940675A-B579-460E-94D1-54222C63F5DA}</a:tableStyleId>
              </a:tblPr>
              <a:tblGrid>
                <a:gridCol w="3239128">
                  <a:extLst>
                    <a:ext uri="{9D8B030D-6E8A-4147-A177-3AD203B41FA5}">
                      <a16:colId xmlns:a16="http://schemas.microsoft.com/office/drawing/2014/main" val="20000"/>
                    </a:ext>
                  </a:extLst>
                </a:gridCol>
                <a:gridCol w="1428436">
                  <a:extLst>
                    <a:ext uri="{9D8B030D-6E8A-4147-A177-3AD203B41FA5}">
                      <a16:colId xmlns:a16="http://schemas.microsoft.com/office/drawing/2014/main" val="20001"/>
                    </a:ext>
                  </a:extLst>
                </a:gridCol>
                <a:gridCol w="1428436">
                  <a:extLst>
                    <a:ext uri="{9D8B030D-6E8A-4147-A177-3AD203B41FA5}">
                      <a16:colId xmlns:a16="http://schemas.microsoft.com/office/drawing/2014/main" val="20002"/>
                    </a:ext>
                  </a:extLst>
                </a:gridCol>
              </a:tblGrid>
              <a:tr h="37084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Cost of goods sold </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900</a:t>
                      </a:r>
                    </a:p>
                  </a:txBody>
                  <a:tcPr anchor="ctr"/>
                </a:tc>
                <a:tc>
                  <a:txBody>
                    <a:bodyPr/>
                    <a:lstStyle/>
                    <a:p>
                      <a:pPr algn="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70840">
                <a:tc>
                  <a:txBody>
                    <a:bodyPr/>
                    <a:lstStyle/>
                    <a:p>
                      <a:pPr marL="236538" indent="0"/>
                      <a:r>
                        <a:rPr lang="en-US" sz="1600" dirty="0">
                          <a:latin typeface="Verdana" panose="020B0604030504040204" pitchFamily="34" charset="0"/>
                          <a:ea typeface="Verdana" panose="020B0604030504040204" pitchFamily="34" charset="0"/>
                          <a:cs typeface="Verdana" panose="020B0604030504040204" pitchFamily="34" charset="0"/>
                        </a:rPr>
                        <a:t>Inventory </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35</a:t>
                      </a:r>
                    </a:p>
                  </a:txBody>
                  <a:tcPr anchor="ctr"/>
                </a:tc>
                <a:tc>
                  <a:txBody>
                    <a:bodyPr/>
                    <a:lstStyle/>
                    <a:p>
                      <a:pPr algn="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370840">
                <a:tc>
                  <a:txBody>
                    <a:bodyPr/>
                    <a:lstStyle/>
                    <a:p>
                      <a:pPr marL="457200" indent="0"/>
                      <a:r>
                        <a:rPr lang="en-US" sz="1600" dirty="0">
                          <a:latin typeface="Verdana" panose="020B0604030504040204" pitchFamily="34" charset="0"/>
                          <a:ea typeface="Verdana" panose="020B0604030504040204" pitchFamily="34" charset="0"/>
                          <a:cs typeface="Verdana" panose="020B0604030504040204" pitchFamily="34" charset="0"/>
                        </a:rPr>
                        <a:t>Accounts payable</a:t>
                      </a:r>
                    </a:p>
                  </a:txBody>
                  <a:tcPr/>
                </a:tc>
                <a:tc>
                  <a:txBody>
                    <a:bodyPr/>
                    <a:lstStyle/>
                    <a:p>
                      <a:endParaRPr lang="en-IN"/>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12</a:t>
                      </a:r>
                    </a:p>
                  </a:txBody>
                  <a:tcPr anchor="ctr"/>
                </a:tc>
                <a:extLst>
                  <a:ext uri="{0D108BD9-81ED-4DB2-BD59-A6C34878D82A}">
                    <a16:rowId xmlns:a16="http://schemas.microsoft.com/office/drawing/2014/main" val="10002"/>
                  </a:ext>
                </a:extLst>
              </a:tr>
              <a:tr h="370840">
                <a:tc>
                  <a:txBody>
                    <a:bodyPr/>
                    <a:lstStyle/>
                    <a:p>
                      <a:pPr marL="457200" indent="0"/>
                      <a:r>
                        <a:rPr lang="en-US" sz="1600" dirty="0">
                          <a:latin typeface="Verdana" panose="020B0604030504040204" pitchFamily="34" charset="0"/>
                          <a:ea typeface="Verdana" panose="020B0604030504040204" pitchFamily="34" charset="0"/>
                          <a:cs typeface="Verdana" panose="020B0604030504040204" pitchFamily="34" charset="0"/>
                        </a:rPr>
                        <a:t>Cash (paid to suppliers)	</a:t>
                      </a:r>
                    </a:p>
                  </a:txBody>
                  <a:tcPr/>
                </a:tc>
                <a:tc>
                  <a:txBody>
                    <a:bodyPr/>
                    <a:lstStyle/>
                    <a:p>
                      <a:endParaRPr lang="en-IN" dirty="0"/>
                    </a:p>
                  </a:txBody>
                  <a:tcPr anchor="ctr"/>
                </a:tc>
                <a:tc>
                  <a:txBody>
                    <a:bodyPr/>
                    <a:lstStyle/>
                    <a:p>
                      <a:pPr algn="r"/>
                      <a:r>
                        <a:rPr lang="en-US" sz="1600" b="1" dirty="0">
                          <a:latin typeface="Verdana" panose="020B0604030504040204" pitchFamily="34" charset="0"/>
                          <a:ea typeface="Verdana" panose="020B0604030504040204" pitchFamily="34" charset="0"/>
                          <a:cs typeface="Verdana" panose="020B0604030504040204" pitchFamily="34" charset="0"/>
                        </a:rPr>
                        <a:t>923</a:t>
                      </a: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7659064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559672" y="435700"/>
            <a:ext cx="8458200" cy="831273"/>
          </a:xfrm>
        </p:spPr>
        <p:txBody>
          <a:bodyPr>
            <a:noAutofit/>
          </a:bodyPr>
          <a:lstStyle/>
          <a:p>
            <a:r>
              <a:rPr lang="en-IN" dirty="0"/>
              <a:t>Salaries Expense</a:t>
            </a:r>
            <a:endParaRPr lang="en-US" dirty="0"/>
          </a:p>
        </p:txBody>
      </p:sp>
      <p:pic>
        <p:nvPicPr>
          <p:cNvPr id="2053" name="Picture 5" descr="T account showing salaries payable with a beginning balance of a credit of 1 and a credit of 13 for salaries expense, a debit of question mark for cash paid to employees, and an ending balance of 3. The value of the question mark is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0998" y="1201362"/>
            <a:ext cx="5511165" cy="2357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descr="Journal entry labeled entry 5.&#10;&#10;Salaries expense is debited 13 million, salaries payable is credited 2 million and cash paid to employees is credited 11 mill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8276" y="3679177"/>
            <a:ext cx="5615940" cy="16135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sz="quarter" idx="12"/>
          </p:nvPr>
        </p:nvSpPr>
        <p:spPr>
          <a:xfrm>
            <a:off x="784788" y="5415461"/>
            <a:ext cx="7949322" cy="878362"/>
          </a:xfrm>
        </p:spPr>
        <p:txBody>
          <a:bodyPr/>
          <a:lstStyle/>
          <a:p>
            <a:r>
              <a:rPr lang="en-IN" sz="2400" dirty="0"/>
              <a:t>Although salaries expense was $13 million, only </a:t>
            </a:r>
            <a:r>
              <a:rPr lang="en-IN" sz="2400" b="1" dirty="0"/>
              <a:t>$11 million </a:t>
            </a:r>
            <a:r>
              <a:rPr lang="en-IN" sz="2400" dirty="0"/>
              <a:t>cash was paid to employees</a:t>
            </a:r>
            <a:endParaRPr lang="en-US" sz="2400" dirty="0"/>
          </a:p>
        </p:txBody>
      </p:sp>
    </p:spTree>
    <p:extLst>
      <p:ext uri="{BB962C8B-B14F-4D97-AF65-F5344CB8AC3E}">
        <p14:creationId xmlns:p14="http://schemas.microsoft.com/office/powerpoint/2010/main" val="385267910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472966" y="504498"/>
            <a:ext cx="8671034" cy="1103586"/>
          </a:xfrm>
        </p:spPr>
        <p:txBody>
          <a:bodyPr>
            <a:noAutofit/>
          </a:bodyPr>
          <a:lstStyle/>
          <a:p>
            <a:r>
              <a:rPr lang="en-US" altLang="en-US" dirty="0"/>
              <a:t>Concept Check: Cash Paid to Employees ( 1 of 2)</a:t>
            </a:r>
            <a:endParaRPr lang="en-US" dirty="0"/>
          </a:p>
        </p:txBody>
      </p:sp>
      <p:sp>
        <p:nvSpPr>
          <p:cNvPr id="2" name="Content Placeholder 1"/>
          <p:cNvSpPr>
            <a:spLocks noGrp="1"/>
          </p:cNvSpPr>
          <p:nvPr>
            <p:ph sz="quarter" idx="10"/>
          </p:nvPr>
        </p:nvSpPr>
        <p:spPr>
          <a:xfrm>
            <a:off x="662152" y="1676400"/>
            <a:ext cx="8324193" cy="4645572"/>
          </a:xfrm>
        </p:spPr>
        <p:txBody>
          <a:bodyPr/>
          <a:lstStyle/>
          <a:p>
            <a:pPr marL="0" indent="0">
              <a:spcBef>
                <a:spcPts val="600"/>
              </a:spcBef>
              <a:spcAft>
                <a:spcPts val="600"/>
              </a:spcAft>
              <a:buNone/>
            </a:pPr>
            <a:r>
              <a:rPr lang="en-US" dirty="0"/>
              <a:t>Determine how much was paid to employees during the year.</a:t>
            </a:r>
          </a:p>
          <a:p>
            <a:pPr marL="0" indent="0">
              <a:spcBef>
                <a:spcPts val="600"/>
              </a:spcBef>
              <a:spcAft>
                <a:spcPts val="600"/>
              </a:spcAft>
              <a:buNone/>
            </a:pPr>
            <a:r>
              <a:rPr lang="en-US" dirty="0"/>
              <a:t>Salaries expense $700,000</a:t>
            </a:r>
          </a:p>
          <a:p>
            <a:pPr marL="0" indent="0">
              <a:spcBef>
                <a:spcPts val="600"/>
              </a:spcBef>
              <a:spcAft>
                <a:spcPts val="600"/>
              </a:spcAft>
              <a:buClr>
                <a:srgbClr val="800000"/>
              </a:buClr>
              <a:buNone/>
            </a:pPr>
            <a:r>
              <a:rPr lang="en-US" dirty="0"/>
              <a:t>Salaries Pay. Jan. 1 $ 35,000  Dec. 31 $ 10,000 </a:t>
            </a:r>
          </a:p>
          <a:p>
            <a:pPr marL="457200" indent="-457200">
              <a:spcBef>
                <a:spcPts val="600"/>
              </a:spcBef>
              <a:spcAft>
                <a:spcPts val="600"/>
              </a:spcAft>
              <a:buClr>
                <a:schemeClr val="tx1"/>
              </a:buClr>
              <a:buFont typeface="+mj-lt"/>
              <a:buAutoNum type="alphaLcPeriod"/>
            </a:pPr>
            <a:r>
              <a:rPr lang="en-US" dirty="0"/>
              <a:t>$700,000</a:t>
            </a:r>
          </a:p>
          <a:p>
            <a:pPr marL="457200" indent="-457200">
              <a:spcBef>
                <a:spcPts val="600"/>
              </a:spcBef>
              <a:spcAft>
                <a:spcPts val="600"/>
              </a:spcAft>
              <a:buFont typeface="+mj-lt"/>
              <a:buAutoNum type="alphaLcPeriod"/>
            </a:pPr>
            <a:r>
              <a:rPr lang="en-US" dirty="0"/>
              <a:t>$735,000</a:t>
            </a:r>
          </a:p>
          <a:p>
            <a:pPr marL="457200" indent="-457200">
              <a:spcBef>
                <a:spcPts val="600"/>
              </a:spcBef>
              <a:spcAft>
                <a:spcPts val="600"/>
              </a:spcAft>
              <a:buFont typeface="+mj-lt"/>
              <a:buAutoNum type="alphaLcPeriod"/>
            </a:pPr>
            <a:r>
              <a:rPr lang="en-US" b="1" dirty="0"/>
              <a:t>$725,000</a:t>
            </a:r>
          </a:p>
          <a:p>
            <a:pPr marL="457200" indent="-457200">
              <a:spcBef>
                <a:spcPts val="600"/>
              </a:spcBef>
              <a:spcAft>
                <a:spcPts val="600"/>
              </a:spcAft>
              <a:buFont typeface="+mj-lt"/>
              <a:buAutoNum type="alphaLcPeriod"/>
            </a:pPr>
            <a:r>
              <a:rPr lang="en-US" dirty="0"/>
              <a:t>$675,000</a:t>
            </a:r>
          </a:p>
        </p:txBody>
      </p:sp>
    </p:spTree>
    <p:extLst>
      <p:ext uri="{BB962C8B-B14F-4D97-AF65-F5344CB8AC3E}">
        <p14:creationId xmlns:p14="http://schemas.microsoft.com/office/powerpoint/2010/main" val="38605856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a:xfrm>
            <a:off x="6038850" y="0"/>
            <a:ext cx="3105150" cy="384175"/>
          </a:xfrm>
        </p:spPr>
        <p:txBody>
          <a:bodyPr/>
          <a:lstStyle/>
          <a:p>
            <a:pPr marL="0" indent="0">
              <a:buNone/>
            </a:pPr>
            <a:r>
              <a:rPr lang="en-US" dirty="0"/>
              <a:t>Learning Objective 21-8</a:t>
            </a:r>
          </a:p>
        </p:txBody>
      </p:sp>
      <p:sp>
        <p:nvSpPr>
          <p:cNvPr id="8" name="Title 7"/>
          <p:cNvSpPr>
            <a:spLocks noGrp="1"/>
          </p:cNvSpPr>
          <p:nvPr>
            <p:ph type="title"/>
          </p:nvPr>
        </p:nvSpPr>
        <p:spPr>
          <a:xfrm>
            <a:off x="575438" y="438803"/>
            <a:ext cx="8458200" cy="1248103"/>
          </a:xfrm>
        </p:spPr>
        <p:txBody>
          <a:bodyPr>
            <a:noAutofit/>
          </a:bodyPr>
          <a:lstStyle/>
          <a:p>
            <a:r>
              <a:rPr lang="en-US" altLang="en-US" dirty="0"/>
              <a:t>Concept Check: Cash Paid to Employees (2 of 2)</a:t>
            </a:r>
            <a:endParaRPr lang="en-US" dirty="0"/>
          </a:p>
        </p:txBody>
      </p:sp>
      <p:sp>
        <p:nvSpPr>
          <p:cNvPr id="2" name="Content Placeholder 1"/>
          <p:cNvSpPr>
            <a:spLocks noGrp="1"/>
          </p:cNvSpPr>
          <p:nvPr>
            <p:ph sz="quarter" idx="10"/>
          </p:nvPr>
        </p:nvSpPr>
        <p:spPr>
          <a:xfrm>
            <a:off x="930169" y="2139681"/>
            <a:ext cx="8008887" cy="560650"/>
          </a:xfrm>
        </p:spPr>
        <p:txBody>
          <a:bodyPr/>
          <a:lstStyle/>
          <a:p>
            <a:pPr marL="0" indent="0">
              <a:buClr>
                <a:schemeClr val="folHlink"/>
              </a:buClr>
              <a:buSzPct val="60000"/>
              <a:buNone/>
              <a:tabLst>
                <a:tab pos="4572000" algn="dec"/>
                <a:tab pos="5143500" algn="dec"/>
              </a:tabLst>
            </a:pPr>
            <a:r>
              <a:rPr lang="en-US" dirty="0"/>
              <a:t>The correct answer is </a:t>
            </a:r>
            <a:r>
              <a:rPr lang="en-US" i="1" dirty="0"/>
              <a:t>c</a:t>
            </a:r>
            <a:r>
              <a:rPr lang="en-US" dirty="0"/>
              <a:t>: </a:t>
            </a:r>
          </a:p>
        </p:txBody>
      </p:sp>
      <p:graphicFrame>
        <p:nvGraphicFramePr>
          <p:cNvPr id="3" name="Table 2"/>
          <p:cNvGraphicFramePr>
            <a:graphicFrameLocks noGrp="1"/>
          </p:cNvGraphicFramePr>
          <p:nvPr>
            <p:extLst>
              <p:ext uri="{D42A27DB-BD31-4B8C-83A1-F6EECF244321}">
                <p14:modId xmlns:p14="http://schemas.microsoft.com/office/powerpoint/2010/main" val="377604895"/>
              </p:ext>
            </p:extLst>
          </p:nvPr>
        </p:nvGraphicFramePr>
        <p:xfrm>
          <a:off x="1019503" y="2752834"/>
          <a:ext cx="6096000" cy="1083616"/>
        </p:xfrm>
        <a:graphic>
          <a:graphicData uri="http://schemas.openxmlformats.org/drawingml/2006/table">
            <a:tbl>
              <a:tblPr firstRow="1" bandRow="1">
                <a:tableStyleId>{5940675A-B579-460E-94D1-54222C63F5DA}</a:tableStyleId>
              </a:tblPr>
              <a:tblGrid>
                <a:gridCol w="3489435">
                  <a:extLst>
                    <a:ext uri="{9D8B030D-6E8A-4147-A177-3AD203B41FA5}">
                      <a16:colId xmlns:a16="http://schemas.microsoft.com/office/drawing/2014/main" val="20000"/>
                    </a:ext>
                  </a:extLst>
                </a:gridCol>
                <a:gridCol w="1860331">
                  <a:extLst>
                    <a:ext uri="{9D8B030D-6E8A-4147-A177-3AD203B41FA5}">
                      <a16:colId xmlns:a16="http://schemas.microsoft.com/office/drawing/2014/main" val="20001"/>
                    </a:ext>
                  </a:extLst>
                </a:gridCol>
                <a:gridCol w="746234">
                  <a:extLst>
                    <a:ext uri="{9D8B030D-6E8A-4147-A177-3AD203B41FA5}">
                      <a16:colId xmlns:a16="http://schemas.microsoft.com/office/drawing/2014/main" val="20002"/>
                    </a:ext>
                  </a:extLst>
                </a:gridCol>
              </a:tblGrid>
              <a:tr h="37084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Salaries expense	 </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700,000</a:t>
                      </a:r>
                    </a:p>
                  </a:txBody>
                  <a:tcPr/>
                </a:tc>
                <a:tc>
                  <a:txBody>
                    <a:bodyPr/>
                    <a:lstStyle/>
                    <a:p>
                      <a:pPr algn="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0"/>
                  </a:ext>
                </a:extLst>
              </a:tr>
              <a:tr h="344739">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Salaries payable </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25,000</a:t>
                      </a:r>
                    </a:p>
                  </a:txBody>
                  <a:tcPr/>
                </a:tc>
                <a:tc>
                  <a:txBody>
                    <a:bodyPr/>
                    <a:lstStyle/>
                    <a:p>
                      <a:pPr algn="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368037">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Cash (paid to employees) </a:t>
                      </a:r>
                    </a:p>
                  </a:txBody>
                  <a:tcPr/>
                </a:tc>
                <a:tc>
                  <a:txBody>
                    <a:bodyPr/>
                    <a:lstStyle/>
                    <a:p>
                      <a:pPr algn="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b="1" dirty="0">
                          <a:latin typeface="Verdana" panose="020B0604030504040204" pitchFamily="34" charset="0"/>
                          <a:ea typeface="Verdana" panose="020B0604030504040204" pitchFamily="34" charset="0"/>
                          <a:cs typeface="Verdana" panose="020B0604030504040204" pitchFamily="34" charset="0"/>
                        </a:rPr>
                        <a:t>X</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7004542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591203" y="457200"/>
            <a:ext cx="8284779" cy="993228"/>
          </a:xfrm>
        </p:spPr>
        <p:txBody>
          <a:bodyPr>
            <a:noAutofit/>
          </a:bodyPr>
          <a:lstStyle/>
          <a:p>
            <a:r>
              <a:rPr lang="en-IN" dirty="0"/>
              <a:t>Depreciation Expense</a:t>
            </a:r>
            <a:endParaRPr lang="en-US" dirty="0"/>
          </a:p>
        </p:txBody>
      </p:sp>
      <p:sp>
        <p:nvSpPr>
          <p:cNvPr id="2" name="Content Placeholder 1"/>
          <p:cNvSpPr>
            <a:spLocks noGrp="1"/>
          </p:cNvSpPr>
          <p:nvPr>
            <p:ph sz="quarter" idx="10"/>
          </p:nvPr>
        </p:nvSpPr>
        <p:spPr>
          <a:xfrm>
            <a:off x="778201" y="1656001"/>
            <a:ext cx="8145079" cy="1386749"/>
          </a:xfrm>
        </p:spPr>
        <p:txBody>
          <a:bodyPr/>
          <a:lstStyle/>
          <a:p>
            <a:r>
              <a:rPr lang="en-IN" dirty="0"/>
              <a:t>Does not require a current cash expenditure</a:t>
            </a:r>
          </a:p>
          <a:p>
            <a:r>
              <a:rPr lang="en-IN" dirty="0"/>
              <a:t>The entry used to record depreciation, which also serves as our summary entry, is:</a:t>
            </a:r>
            <a:endParaRPr lang="en-US" dirty="0"/>
          </a:p>
        </p:txBody>
      </p:sp>
      <p:pic>
        <p:nvPicPr>
          <p:cNvPr id="1026" name="Picture 2" descr="Journal entry labeled entry 6.&#10;Depreciation expense is debited 3 and accumulated depreciation is credited 3."/>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34721" y="3523045"/>
            <a:ext cx="8140722" cy="2064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80113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21-1</a:t>
            </a:r>
          </a:p>
        </p:txBody>
      </p:sp>
      <p:sp>
        <p:nvSpPr>
          <p:cNvPr id="3" name="Title 2"/>
          <p:cNvSpPr>
            <a:spLocks noGrp="1"/>
          </p:cNvSpPr>
          <p:nvPr>
            <p:ph type="title"/>
          </p:nvPr>
        </p:nvSpPr>
        <p:spPr>
          <a:xfrm>
            <a:off x="685800" y="428024"/>
            <a:ext cx="8001000" cy="687003"/>
          </a:xfrm>
        </p:spPr>
        <p:txBody>
          <a:bodyPr>
            <a:noAutofit/>
          </a:bodyPr>
          <a:lstStyle/>
          <a:p>
            <a:r>
              <a:rPr lang="en-IN" dirty="0">
                <a:ea typeface="Adobe Fan Heiti Std B"/>
                <a:cs typeface="Adobe Fan Heiti Std B"/>
              </a:rPr>
              <a:t>Statement of Cash Flows (1 of 2) </a:t>
            </a:r>
            <a:endParaRPr lang="en-US" dirty="0"/>
          </a:p>
        </p:txBody>
      </p:sp>
      <p:pic>
        <p:nvPicPr>
          <p:cNvPr id="16387" name="Picture 3" descr="UNITED BRANDS CORPORATION Statement of Cash Flows&#10;For Year Ended December 31, 2018&#10;&#10;Cash Flows from Operating Activities ($ in millions)&#10;Cash inflows:&#10;From customers $ 98&#10;From investment revenue 3&#10;Cash outflows:&#10;To suppliers of goods (50)&#10;To employees (11)&#10;For interest (3)&#10;For insurance (4)&#10;For income taxes (11)&#10;Net cash flows from operating activities $ 22&#10;Cash Flows from Investing Activities&#10;Purchase of land (30)&#10;Purchase of short-term investment (12)&#10;Sale of land 18&#10;Sale of equipment 5&#10;Net cash flows from investing activities (19)&#10;Cash Flows from Financing Activities&#10;Sale of common shares 26&#10;Retirement of bonds payable (15)&#10;Payment of cash dividends (5)&#10;Net cash flows from financing activities 6&#10;Net increase in cash 9&#10;Cash balance, January 1 is 20&#10;Cash balance, December 31st is $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5995" y="1261451"/>
            <a:ext cx="4652010" cy="51549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814249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p:txBody>
          <a:bodyPr>
            <a:noAutofit/>
          </a:bodyPr>
          <a:lstStyle/>
          <a:p>
            <a:r>
              <a:rPr lang="en-IN" dirty="0"/>
              <a:t>Interest Expense</a:t>
            </a:r>
            <a:endParaRPr lang="en-US" dirty="0"/>
          </a:p>
        </p:txBody>
      </p:sp>
      <p:sp>
        <p:nvSpPr>
          <p:cNvPr id="2" name="Content Placeholder 1"/>
          <p:cNvSpPr>
            <a:spLocks noGrp="1"/>
          </p:cNvSpPr>
          <p:nvPr>
            <p:ph sz="quarter" idx="10"/>
          </p:nvPr>
        </p:nvSpPr>
        <p:spPr>
          <a:xfrm>
            <a:off x="804041" y="1578781"/>
            <a:ext cx="8151648" cy="1698844"/>
          </a:xfrm>
        </p:spPr>
        <p:txBody>
          <a:bodyPr/>
          <a:lstStyle/>
          <a:p>
            <a:r>
              <a:rPr lang="en-IN" dirty="0"/>
              <a:t>Bond interest expense is not the same as the amount of cash paid to bondholders when bonds are issued at either a premium or a discount</a:t>
            </a:r>
            <a:endParaRPr lang="en-US" dirty="0"/>
          </a:p>
        </p:txBody>
      </p:sp>
      <p:pic>
        <p:nvPicPr>
          <p:cNvPr id="2050" name="Picture 2" descr="Journal entry labeled entry 7.&#10;Interest expense is debited 5, discount on bonds payable is credited 2 and cash paid to bondholders is credited 3."/>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77157" y="3479567"/>
            <a:ext cx="7701152" cy="2281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79749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670034" y="378370"/>
            <a:ext cx="8458200" cy="930166"/>
          </a:xfrm>
        </p:spPr>
        <p:txBody>
          <a:bodyPr>
            <a:noAutofit/>
          </a:bodyPr>
          <a:lstStyle/>
          <a:p>
            <a:r>
              <a:rPr lang="en-US" altLang="en-US" dirty="0"/>
              <a:t>Concept Check: Interest Paid </a:t>
            </a:r>
            <a:endParaRPr lang="en-US" dirty="0"/>
          </a:p>
        </p:txBody>
      </p:sp>
      <p:sp>
        <p:nvSpPr>
          <p:cNvPr id="2" name="Content Placeholder 1"/>
          <p:cNvSpPr>
            <a:spLocks noGrp="1"/>
          </p:cNvSpPr>
          <p:nvPr>
            <p:ph sz="quarter" idx="10"/>
          </p:nvPr>
        </p:nvSpPr>
        <p:spPr>
          <a:xfrm>
            <a:off x="646386" y="1324306"/>
            <a:ext cx="8245366" cy="4950372"/>
          </a:xfrm>
        </p:spPr>
        <p:txBody>
          <a:bodyPr/>
          <a:lstStyle/>
          <a:p>
            <a:pPr marL="0" indent="0">
              <a:spcAft>
                <a:spcPts val="1200"/>
              </a:spcAft>
              <a:buNone/>
            </a:pPr>
            <a:r>
              <a:rPr lang="en-US" sz="2400" dirty="0"/>
              <a:t>Interest paid to bondholders is reported in connection with a statement of cash flows as:</a:t>
            </a:r>
          </a:p>
          <a:p>
            <a:pPr marL="457200" indent="-457200">
              <a:buFont typeface="+mj-lt"/>
              <a:buAutoNum type="alphaLcPeriod"/>
            </a:pPr>
            <a:r>
              <a:rPr lang="en-US" sz="2400" b="1" dirty="0"/>
              <a:t>An operating activity</a:t>
            </a:r>
          </a:p>
          <a:p>
            <a:pPr marL="457200" indent="-457200">
              <a:buFont typeface="+mj-lt"/>
              <a:buAutoNum type="alphaLcPeriod"/>
            </a:pPr>
            <a:r>
              <a:rPr lang="en-US" sz="2400" dirty="0"/>
              <a:t>An investing activity</a:t>
            </a:r>
          </a:p>
          <a:p>
            <a:pPr marL="457200" indent="-457200">
              <a:buFont typeface="+mj-lt"/>
              <a:buAutoNum type="alphaLcPeriod"/>
            </a:pPr>
            <a:r>
              <a:rPr lang="en-US" sz="2400" dirty="0"/>
              <a:t>A financing activity</a:t>
            </a:r>
          </a:p>
          <a:p>
            <a:pPr marL="457200" indent="-457200">
              <a:buFont typeface="+mj-lt"/>
              <a:buAutoNum type="alphaLcPeriod"/>
            </a:pPr>
            <a:r>
              <a:rPr lang="en-US" sz="2400" dirty="0"/>
              <a:t>A noncash activity</a:t>
            </a:r>
          </a:p>
          <a:p>
            <a:pPr marL="0" indent="0">
              <a:buClr>
                <a:schemeClr val="folHlink"/>
              </a:buClr>
              <a:buSzPct val="60000"/>
              <a:buNone/>
              <a:tabLst>
                <a:tab pos="4572000" algn="dec"/>
                <a:tab pos="5143500" algn="dec"/>
              </a:tabLst>
            </a:pPr>
            <a:r>
              <a:rPr lang="en-US" sz="2400" dirty="0"/>
              <a:t>The correct answer is </a:t>
            </a:r>
            <a:r>
              <a:rPr lang="en-US" sz="2400" i="1" dirty="0"/>
              <a:t>a</a:t>
            </a:r>
            <a:r>
              <a:rPr lang="en-US" sz="2400" dirty="0"/>
              <a:t>. </a:t>
            </a:r>
          </a:p>
          <a:p>
            <a:pPr marL="0" indent="0">
              <a:buClr>
                <a:schemeClr val="folHlink"/>
              </a:buClr>
              <a:buSzPct val="60000"/>
              <a:buNone/>
              <a:tabLst>
                <a:tab pos="4572000" algn="dec"/>
                <a:tab pos="5143500" algn="dec"/>
              </a:tabLst>
            </a:pPr>
            <a:r>
              <a:rPr lang="en-US" sz="2400" dirty="0"/>
              <a:t>Since interest expense is reported in the </a:t>
            </a:r>
            <a:r>
              <a:rPr lang="en-US" sz="2400" b="1" dirty="0"/>
              <a:t>income statement</a:t>
            </a:r>
            <a:r>
              <a:rPr lang="en-US" sz="2400" dirty="0"/>
              <a:t> under GAAP, it is reported in the operating activities section of the statement of cash flows.</a:t>
            </a:r>
          </a:p>
        </p:txBody>
      </p:sp>
    </p:spTree>
    <p:extLst>
      <p:ext uri="{BB962C8B-B14F-4D97-AF65-F5344CB8AC3E}">
        <p14:creationId xmlns:p14="http://schemas.microsoft.com/office/powerpoint/2010/main" val="13385124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p:txBody>
          <a:bodyPr>
            <a:noAutofit/>
          </a:bodyPr>
          <a:lstStyle/>
          <a:p>
            <a:r>
              <a:rPr lang="en-IN" dirty="0"/>
              <a:t>Insurance Expense (1 of 2)</a:t>
            </a:r>
            <a:endParaRPr lang="en-US" dirty="0"/>
          </a:p>
        </p:txBody>
      </p:sp>
      <p:sp>
        <p:nvSpPr>
          <p:cNvPr id="2" name="Content Placeholder 1"/>
          <p:cNvSpPr>
            <a:spLocks noGrp="1"/>
          </p:cNvSpPr>
          <p:nvPr>
            <p:ph sz="quarter" idx="10"/>
          </p:nvPr>
        </p:nvSpPr>
        <p:spPr>
          <a:xfrm>
            <a:off x="914399" y="1676400"/>
            <a:ext cx="7945821" cy="4661338"/>
          </a:xfrm>
        </p:spPr>
        <p:txBody>
          <a:bodyPr/>
          <a:lstStyle/>
          <a:p>
            <a:r>
              <a:rPr lang="en-IN" dirty="0"/>
              <a:t>Since $3 million of prepaid insurance was allocated to insurance expense, only $4 million of the expense was paid in cash during the period</a:t>
            </a:r>
            <a:endParaRPr lang="en-US" dirty="0"/>
          </a:p>
        </p:txBody>
      </p:sp>
    </p:spTree>
    <p:extLst>
      <p:ext uri="{BB962C8B-B14F-4D97-AF65-F5344CB8AC3E}">
        <p14:creationId xmlns:p14="http://schemas.microsoft.com/office/powerpoint/2010/main" val="38695042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p:txBody>
          <a:bodyPr/>
          <a:lstStyle/>
          <a:p>
            <a:r>
              <a:rPr lang="en-IN" dirty="0"/>
              <a:t>Insurance Expense (2 of 2)</a:t>
            </a:r>
            <a:endParaRPr lang="en-US" dirty="0"/>
          </a:p>
        </p:txBody>
      </p:sp>
      <p:pic>
        <p:nvPicPr>
          <p:cNvPr id="3074" name="Picture 2" descr="T account showing prepaid insurance with a beginning balance of 6 in the debit column, a debit of question mark labeled cash paid for insurance, a credit of 7 to insurance expense, and an ending balance of 3. The value of the question mark is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2974" y="1632207"/>
            <a:ext cx="6706544" cy="22693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descr="Journal entry labled entry 8.&#10;&#10;Insurance expense is debited 7 and prepaid insurance is credited 3 and cash paid for insurance is credited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8017" y="3959805"/>
            <a:ext cx="6807966" cy="2028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547362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559672" y="454332"/>
            <a:ext cx="8458200" cy="888602"/>
          </a:xfrm>
        </p:spPr>
        <p:txBody>
          <a:bodyPr>
            <a:noAutofit/>
          </a:bodyPr>
          <a:lstStyle/>
          <a:p>
            <a:r>
              <a:rPr lang="en-IN" dirty="0"/>
              <a:t>Loss on Sale of Equipment</a:t>
            </a:r>
            <a:endParaRPr lang="en-US" dirty="0"/>
          </a:p>
        </p:txBody>
      </p:sp>
      <p:sp>
        <p:nvSpPr>
          <p:cNvPr id="7" name="Content Placeholder 6"/>
          <p:cNvSpPr>
            <a:spLocks noGrp="1"/>
          </p:cNvSpPr>
          <p:nvPr>
            <p:ph sz="quarter" idx="10"/>
          </p:nvPr>
        </p:nvSpPr>
        <p:spPr>
          <a:xfrm>
            <a:off x="740974" y="1414029"/>
            <a:ext cx="8229600" cy="771720"/>
          </a:xfrm>
        </p:spPr>
        <p:txBody>
          <a:bodyPr/>
          <a:lstStyle/>
          <a:p>
            <a:r>
              <a:rPr lang="en-US" sz="2400" dirty="0"/>
              <a:t>UBC sold equipment for $5 million that had cost $14 million and was half depreciated</a:t>
            </a:r>
          </a:p>
        </p:txBody>
      </p:sp>
      <p:sp>
        <p:nvSpPr>
          <p:cNvPr id="5" name="Content Placeholder 4"/>
          <p:cNvSpPr>
            <a:spLocks noGrp="1"/>
          </p:cNvSpPr>
          <p:nvPr>
            <p:ph sz="quarter" idx="12"/>
          </p:nvPr>
        </p:nvSpPr>
        <p:spPr>
          <a:xfrm>
            <a:off x="867103" y="4193628"/>
            <a:ext cx="7851228" cy="2081048"/>
          </a:xfrm>
        </p:spPr>
        <p:txBody>
          <a:bodyPr/>
          <a:lstStyle/>
          <a:p>
            <a:pPr marL="0" indent="0">
              <a:buNone/>
            </a:pPr>
            <a:r>
              <a:rPr lang="en-US" sz="2400" dirty="0"/>
              <a:t>The sale of equipment is an </a:t>
            </a:r>
            <a:r>
              <a:rPr lang="en-US" sz="2400" b="1" i="1" dirty="0"/>
              <a:t>investing activity</a:t>
            </a:r>
            <a:r>
              <a:rPr lang="en-US" sz="2400" dirty="0"/>
              <a:t>.</a:t>
            </a:r>
          </a:p>
          <a:p>
            <a:pPr marL="0" indent="0">
              <a:buNone/>
            </a:pPr>
            <a:r>
              <a:rPr lang="en-US" sz="2400" b="1" dirty="0"/>
              <a:t>Note: </a:t>
            </a:r>
            <a:r>
              <a:rPr lang="en-US" sz="2400" dirty="0"/>
              <a:t>The loss is simply the difference between cash received in the sale of equipment (reported as an investing activity) and the book value of the equipment.</a:t>
            </a:r>
          </a:p>
        </p:txBody>
      </p:sp>
      <p:pic>
        <p:nvPicPr>
          <p:cNvPr id="12" name="Picture 3" descr="Journal entry labeled entry 9.&#10;&#10;Cash from sale of equipment is debited 5, loss on sale of equipment is debited 2, and accumulated depreciation is debited 7. Buildings and equipment given is credited 14."/>
          <p:cNvPicPr>
            <a:picLocks noGrp="1" noChangeAspect="1" noChangeArrowheads="1"/>
          </p:cNvPicPr>
          <p:nvPr>
            <p:ph type="pic" sz="quarter" idx="15"/>
          </p:nvPr>
        </p:nvPicPr>
        <p:blipFill>
          <a:blip r:embed="rId3" cstate="print">
            <a:extLst>
              <a:ext uri="{28A0092B-C50C-407E-A947-70E740481C1C}">
                <a14:useLocalDpi xmlns:a14="http://schemas.microsoft.com/office/drawing/2010/main" val="0"/>
              </a:ext>
            </a:extLst>
          </a:blip>
          <a:stretch>
            <a:fillRect/>
          </a:stretch>
        </p:blipFill>
        <p:spPr bwMode="auto">
          <a:xfrm>
            <a:off x="1806263" y="2269475"/>
            <a:ext cx="5517060" cy="1741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288919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1842623" y="361523"/>
            <a:ext cx="5141255" cy="356454"/>
          </a:xfrm>
        </p:spPr>
        <p:txBody>
          <a:bodyPr>
            <a:noAutofit/>
          </a:bodyPr>
          <a:lstStyle/>
          <a:p>
            <a:r>
              <a:rPr lang="en-IN" dirty="0"/>
              <a:t>Income Tax Expense</a:t>
            </a:r>
            <a:endParaRPr lang="en-US" dirty="0"/>
          </a:p>
        </p:txBody>
      </p:sp>
      <p:pic>
        <p:nvPicPr>
          <p:cNvPr id="4098" name="Picture 2" descr="A T account analysis can be used to find the cash effect.&#10;&#10;T account showing income tax payable with a beginning balance of a credit of 8, a debit of question mark for cash paid for income tax, a credit of 9 for income tax expense and an ending balance of 6. The value of the question mark is 11.&#10;&#10;Journal entry labled entry 10.&#10;Income tax expense is debited 9, income tax payable is debited 2, and cash is credited 11."/>
          <p:cNvPicPr>
            <a:picLocks noGrp="1" noChangeAspect="1" noChangeArrowheads="1"/>
          </p:cNvPicPr>
          <p:nvPr>
            <p:ph type="pic" sz="quarter" idx="15"/>
          </p:nvPr>
        </p:nvPicPr>
        <p:blipFill>
          <a:blip r:embed="rId3" cstate="print">
            <a:extLst>
              <a:ext uri="{28A0092B-C50C-407E-A947-70E740481C1C}">
                <a14:useLocalDpi xmlns:a14="http://schemas.microsoft.com/office/drawing/2010/main" val="0"/>
              </a:ext>
            </a:extLst>
          </a:blip>
          <a:stretch>
            <a:fillRect/>
          </a:stretch>
        </p:blipFill>
        <p:spPr bwMode="auto">
          <a:xfrm>
            <a:off x="1376484" y="1194158"/>
            <a:ext cx="6374897" cy="4879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532696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p:txBody>
          <a:bodyPr/>
          <a:lstStyle/>
          <a:p>
            <a:r>
              <a:rPr lang="en-US" dirty="0"/>
              <a:t>Net Income</a:t>
            </a:r>
          </a:p>
        </p:txBody>
      </p:sp>
      <p:sp>
        <p:nvSpPr>
          <p:cNvPr id="4" name="Content Placeholder 3"/>
          <p:cNvSpPr>
            <a:spLocks noGrp="1"/>
          </p:cNvSpPr>
          <p:nvPr>
            <p:ph sz="quarter" idx="10"/>
          </p:nvPr>
        </p:nvSpPr>
        <p:spPr>
          <a:xfrm>
            <a:off x="788272" y="1828651"/>
            <a:ext cx="8229600" cy="919951"/>
          </a:xfrm>
        </p:spPr>
        <p:txBody>
          <a:bodyPr/>
          <a:lstStyle/>
          <a:p>
            <a:pPr marL="0" indent="0">
              <a:buNone/>
            </a:pPr>
            <a:r>
              <a:rPr lang="en-US" dirty="0"/>
              <a:t>The following entry represents the closing of net income to retained earnings:</a:t>
            </a:r>
          </a:p>
        </p:txBody>
      </p:sp>
      <p:pic>
        <p:nvPicPr>
          <p:cNvPr id="4098" name="Picture 2" descr="Journal entry labeled entry 11.&#10;Net income is debited 12 and retained earnings is credited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4763" y="3201156"/>
            <a:ext cx="6845999" cy="1749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821703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606970" y="457200"/>
            <a:ext cx="8458200" cy="1040524"/>
          </a:xfrm>
        </p:spPr>
        <p:txBody>
          <a:bodyPr>
            <a:noAutofit/>
          </a:bodyPr>
          <a:lstStyle/>
          <a:p>
            <a:r>
              <a:rPr lang="en-US" dirty="0"/>
              <a:t>Balance Sheet Accounts—Short-Term Investments</a:t>
            </a:r>
          </a:p>
        </p:txBody>
      </p:sp>
      <p:sp>
        <p:nvSpPr>
          <p:cNvPr id="4" name="Content Placeholder 3"/>
          <p:cNvSpPr>
            <a:spLocks noGrp="1"/>
          </p:cNvSpPr>
          <p:nvPr>
            <p:ph sz="quarter" idx="10"/>
          </p:nvPr>
        </p:nvSpPr>
        <p:spPr>
          <a:xfrm>
            <a:off x="725206" y="1674008"/>
            <a:ext cx="8198070" cy="1949192"/>
          </a:xfrm>
        </p:spPr>
        <p:txBody>
          <a:bodyPr/>
          <a:lstStyle/>
          <a:p>
            <a:r>
              <a:rPr lang="en-US" sz="2400" dirty="0"/>
              <a:t>Must account for the changes in each account in the balance sheet</a:t>
            </a:r>
          </a:p>
          <a:p>
            <a:pPr marL="0" indent="0">
              <a:buNone/>
            </a:pPr>
            <a:r>
              <a:rPr lang="en-US" sz="2400" b="1" dirty="0"/>
              <a:t>Short-Term Investments</a:t>
            </a:r>
          </a:p>
          <a:p>
            <a:r>
              <a:rPr lang="en-IN" sz="2400" dirty="0"/>
              <a:t>The entry to record the investment and our summary entry is as follows: </a:t>
            </a:r>
          </a:p>
        </p:txBody>
      </p:sp>
      <p:pic>
        <p:nvPicPr>
          <p:cNvPr id="5122" name="Picture 2" descr="Journal entry labeled entry 12.&#10;Short-term investment is debited 12 and cash (purchase of short-term investment) is credited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188" y="3847707"/>
            <a:ext cx="6223635" cy="15904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6"/>
          <p:cNvSpPr>
            <a:spLocks noGrp="1"/>
          </p:cNvSpPr>
          <p:nvPr>
            <p:ph sz="quarter" idx="12"/>
          </p:nvPr>
        </p:nvSpPr>
        <p:spPr>
          <a:xfrm>
            <a:off x="705939" y="5415474"/>
            <a:ext cx="8280401" cy="906498"/>
          </a:xfrm>
        </p:spPr>
        <p:txBody>
          <a:bodyPr/>
          <a:lstStyle/>
          <a:p>
            <a:r>
              <a:rPr lang="en-IN" sz="2400" dirty="0"/>
              <a:t>Reported in the statement of cash flows as an </a:t>
            </a:r>
            <a:r>
              <a:rPr lang="en-IN" sz="2400" b="1" dirty="0"/>
              <a:t>investing</a:t>
            </a:r>
            <a:r>
              <a:rPr lang="en-IN" sz="2400" dirty="0"/>
              <a:t> activity</a:t>
            </a:r>
            <a:endParaRPr lang="en-US" sz="2400" dirty="0"/>
          </a:p>
        </p:txBody>
      </p:sp>
    </p:spTree>
    <p:extLst>
      <p:ext uri="{BB962C8B-B14F-4D97-AF65-F5344CB8AC3E}">
        <p14:creationId xmlns:p14="http://schemas.microsoft.com/office/powerpoint/2010/main" val="508063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p:txBody>
          <a:bodyPr/>
          <a:lstStyle/>
          <a:p>
            <a:r>
              <a:rPr lang="en-US" dirty="0"/>
              <a:t>Land</a:t>
            </a:r>
          </a:p>
        </p:txBody>
      </p:sp>
      <p:sp>
        <p:nvSpPr>
          <p:cNvPr id="4" name="Content Placeholder 3"/>
          <p:cNvSpPr>
            <a:spLocks noGrp="1"/>
          </p:cNvSpPr>
          <p:nvPr>
            <p:ph sz="quarter" idx="10"/>
          </p:nvPr>
        </p:nvSpPr>
        <p:spPr>
          <a:xfrm>
            <a:off x="756755" y="1449486"/>
            <a:ext cx="8150767" cy="1685650"/>
          </a:xfrm>
        </p:spPr>
        <p:txBody>
          <a:bodyPr/>
          <a:lstStyle/>
          <a:p>
            <a:r>
              <a:rPr lang="en-US" dirty="0"/>
              <a:t>A $30 million purchase </a:t>
            </a:r>
            <a:r>
              <a:rPr lang="en-IN" dirty="0"/>
              <a:t>of land accounts for the portion of the $20 million increase in the account that was not previously explained by the sale of land</a:t>
            </a:r>
          </a:p>
        </p:txBody>
      </p:sp>
      <p:pic>
        <p:nvPicPr>
          <p:cNvPr id="6146" name="Picture 2" descr="Journal entry labeled entry 13.&#10;Land (given) is debited 30 and cash (purchase of land) is credited 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945" y="3195571"/>
            <a:ext cx="6212110" cy="1602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6"/>
          <p:cNvSpPr>
            <a:spLocks noGrp="1"/>
          </p:cNvSpPr>
          <p:nvPr>
            <p:ph sz="quarter" idx="12"/>
          </p:nvPr>
        </p:nvSpPr>
        <p:spPr>
          <a:xfrm>
            <a:off x="753238" y="5084388"/>
            <a:ext cx="8091214" cy="1127234"/>
          </a:xfrm>
        </p:spPr>
        <p:txBody>
          <a:bodyPr/>
          <a:lstStyle/>
          <a:p>
            <a:r>
              <a:rPr lang="en-IN" dirty="0"/>
              <a:t>Reported as a cash outflow from </a:t>
            </a:r>
            <a:r>
              <a:rPr lang="en-IN" b="1" dirty="0"/>
              <a:t>investing</a:t>
            </a:r>
            <a:r>
              <a:rPr lang="en-IN" dirty="0"/>
              <a:t> activities</a:t>
            </a:r>
          </a:p>
        </p:txBody>
      </p:sp>
    </p:spTree>
    <p:extLst>
      <p:ext uri="{BB962C8B-B14F-4D97-AF65-F5344CB8AC3E}">
        <p14:creationId xmlns:p14="http://schemas.microsoft.com/office/powerpoint/2010/main" val="242429336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559672" y="387042"/>
            <a:ext cx="8332076" cy="1196603"/>
          </a:xfrm>
        </p:spPr>
        <p:txBody>
          <a:bodyPr>
            <a:noAutofit/>
          </a:bodyPr>
          <a:lstStyle/>
          <a:p>
            <a:r>
              <a:rPr lang="en-US" dirty="0"/>
              <a:t>Noncash Investing and Financing Activities Example (1 of 2)</a:t>
            </a:r>
          </a:p>
        </p:txBody>
      </p:sp>
      <p:sp>
        <p:nvSpPr>
          <p:cNvPr id="3" name="Content Placeholder 2"/>
          <p:cNvSpPr>
            <a:spLocks noGrp="1"/>
          </p:cNvSpPr>
          <p:nvPr>
            <p:ph sz="quarter" idx="10"/>
          </p:nvPr>
        </p:nvSpPr>
        <p:spPr>
          <a:xfrm>
            <a:off x="725214" y="1781503"/>
            <a:ext cx="8198069" cy="4508939"/>
          </a:xfrm>
        </p:spPr>
        <p:txBody>
          <a:bodyPr/>
          <a:lstStyle/>
          <a:p>
            <a:r>
              <a:rPr lang="en-IN" dirty="0"/>
              <a:t>Suppose new equipment costing $20 million was purchased by issuing a $20 million note payable</a:t>
            </a:r>
          </a:p>
          <a:p>
            <a:pPr>
              <a:spcAft>
                <a:spcPts val="600"/>
              </a:spcAft>
            </a:pPr>
            <a:r>
              <a:rPr lang="en-IN" dirty="0"/>
              <a:t>Investing in new equipment is a significant </a:t>
            </a:r>
            <a:r>
              <a:rPr lang="en-IN" b="1" dirty="0"/>
              <a:t>investing activity </a:t>
            </a:r>
            <a:r>
              <a:rPr lang="en-IN" dirty="0"/>
              <a:t>and financing the acquisition with long-term debt is a significant </a:t>
            </a:r>
            <a:r>
              <a:rPr lang="en-IN" b="1" dirty="0"/>
              <a:t>financing activity</a:t>
            </a:r>
            <a:endParaRPr lang="en-IN" dirty="0"/>
          </a:p>
        </p:txBody>
      </p:sp>
    </p:spTree>
    <p:extLst>
      <p:ext uri="{BB962C8B-B14F-4D97-AF65-F5344CB8AC3E}">
        <p14:creationId xmlns:p14="http://schemas.microsoft.com/office/powerpoint/2010/main" val="37025593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21-1</a:t>
            </a:r>
          </a:p>
        </p:txBody>
      </p:sp>
      <p:sp>
        <p:nvSpPr>
          <p:cNvPr id="3" name="Title 2"/>
          <p:cNvSpPr>
            <a:spLocks noGrp="1"/>
          </p:cNvSpPr>
          <p:nvPr>
            <p:ph type="title"/>
          </p:nvPr>
        </p:nvSpPr>
        <p:spPr>
          <a:xfrm>
            <a:off x="685800" y="428024"/>
            <a:ext cx="8001000" cy="687003"/>
          </a:xfrm>
        </p:spPr>
        <p:txBody>
          <a:bodyPr>
            <a:noAutofit/>
          </a:bodyPr>
          <a:lstStyle/>
          <a:p>
            <a:r>
              <a:rPr lang="en-IN" dirty="0">
                <a:ea typeface="Adobe Fan Heiti Std B"/>
                <a:cs typeface="Adobe Fan Heiti Std B"/>
              </a:rPr>
              <a:t>Statement of Cash Flows (2 of 2)</a:t>
            </a:r>
            <a:endParaRPr lang="en-US" dirty="0"/>
          </a:p>
        </p:txBody>
      </p:sp>
      <p:pic>
        <p:nvPicPr>
          <p:cNvPr id="17410" name="Picture 2" descr="Noncash Investing and Financing Activities&#10;Acquired $20 million of equipment by issuing a 12%, 5-year note $ 20&#10;&#10;Reconciliation of Net Income to Cash Flows from Operating Activities:&#10;&#10;Net income $ 12&#10;Adjustments for noncash effects:&#10;Gain on sale of land (8)&#10;Depreciation expense 3&#10;Loss on sale of equipment 2&#10;Changes in operating assets and liabilities:&#10;Increase in accounts receivable (2)&#10;Decrease in inventory 4&#10;Increase in accounts payable 6&#10;Increase in salaries payable 2&#10;Discount on bonds payable 2&#10;Decrease in prepaid insurance 3&#10;Decrease in income tax payable (2)&#10;Net cash flows from operating activities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2700" y="1150040"/>
            <a:ext cx="4462956" cy="531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704622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717332" y="368931"/>
            <a:ext cx="8001000" cy="1217066"/>
          </a:xfrm>
        </p:spPr>
        <p:txBody>
          <a:bodyPr>
            <a:noAutofit/>
          </a:bodyPr>
          <a:lstStyle/>
          <a:p>
            <a:r>
              <a:rPr lang="en-US" dirty="0"/>
              <a:t>Noncash Investing and Financing Activities Example (2 of 2)</a:t>
            </a:r>
          </a:p>
        </p:txBody>
      </p:sp>
      <p:pic>
        <p:nvPicPr>
          <p:cNvPr id="5122" name="Picture 2" descr="Journal entry labeled entry 14.&#10;&#10;Buildings and equipment (given) is debited 20 and note payable (given) is credited 20."/>
          <p:cNvPicPr>
            <a:picLocks noGrp="1" noChangeAspect="1" noChangeArrowheads="1"/>
          </p:cNvPicPr>
          <p:nvPr>
            <p:ph type="pic" sz="quarter" idx="15"/>
          </p:nvPr>
        </p:nvPicPr>
        <p:blipFill>
          <a:blip r:embed="rId3" cstate="print">
            <a:extLst>
              <a:ext uri="{28A0092B-C50C-407E-A947-70E740481C1C}">
                <a14:useLocalDpi xmlns:a14="http://schemas.microsoft.com/office/drawing/2010/main" val="0"/>
              </a:ext>
            </a:extLst>
          </a:blip>
          <a:stretch>
            <a:fillRect/>
          </a:stretch>
        </p:blipFill>
        <p:spPr bwMode="auto">
          <a:xfrm>
            <a:off x="841215" y="1996706"/>
            <a:ext cx="7810653" cy="1737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12"/>
          </p:nvPr>
        </p:nvSpPr>
        <p:spPr>
          <a:xfrm>
            <a:off x="990779" y="3850501"/>
            <a:ext cx="7869442" cy="2266520"/>
          </a:xfrm>
        </p:spPr>
        <p:txBody>
          <a:bodyPr/>
          <a:lstStyle/>
          <a:p>
            <a:r>
              <a:rPr lang="en-IN" dirty="0"/>
              <a:t>The noncash entry above will not affect the cash flows section of the spreadsheet, but we report it in the cash flow disclosure note</a:t>
            </a:r>
            <a:endParaRPr lang="en-US" dirty="0"/>
          </a:p>
        </p:txBody>
      </p:sp>
    </p:spTree>
    <p:extLst>
      <p:ext uri="{BB962C8B-B14F-4D97-AF65-F5344CB8AC3E}">
        <p14:creationId xmlns:p14="http://schemas.microsoft.com/office/powerpoint/2010/main" val="2983849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p:txBody>
          <a:bodyPr>
            <a:noAutofit/>
          </a:bodyPr>
          <a:lstStyle/>
          <a:p>
            <a:r>
              <a:rPr lang="en-US" altLang="en-US" dirty="0"/>
              <a:t>Concept Check: Changes in Fixed Assets (1 of 2)</a:t>
            </a:r>
            <a:endParaRPr lang="en-US" dirty="0"/>
          </a:p>
        </p:txBody>
      </p:sp>
      <p:sp>
        <p:nvSpPr>
          <p:cNvPr id="2" name="Content Placeholder 1"/>
          <p:cNvSpPr>
            <a:spLocks noGrp="1"/>
          </p:cNvSpPr>
          <p:nvPr>
            <p:ph sz="quarter" idx="10"/>
          </p:nvPr>
        </p:nvSpPr>
        <p:spPr>
          <a:xfrm>
            <a:off x="798704" y="1759809"/>
            <a:ext cx="7935388" cy="4593697"/>
          </a:xfrm>
        </p:spPr>
        <p:txBody>
          <a:bodyPr/>
          <a:lstStyle/>
          <a:p>
            <a:pPr marL="0" indent="0">
              <a:spcAft>
                <a:spcPts val="1200"/>
              </a:spcAft>
              <a:buNone/>
            </a:pPr>
            <a:r>
              <a:rPr lang="en-US" dirty="0"/>
              <a:t>Culbreath Company sold a printer with a cost of $16,000 and accumulated depreciation of $7,000 for $8,000 cash. This transaction would be reported as:</a:t>
            </a:r>
          </a:p>
          <a:p>
            <a:pPr marL="457200" indent="-457200">
              <a:buFont typeface="+mj-lt"/>
              <a:buAutoNum type="alphaLcPeriod"/>
            </a:pPr>
            <a:r>
              <a:rPr lang="en-US" dirty="0"/>
              <a:t>An operating activity</a:t>
            </a:r>
          </a:p>
          <a:p>
            <a:pPr marL="457200" indent="-457200">
              <a:buFont typeface="+mj-lt"/>
              <a:buAutoNum type="alphaLcPeriod"/>
            </a:pPr>
            <a:r>
              <a:rPr lang="en-US" b="1" dirty="0"/>
              <a:t>An investing activity</a:t>
            </a:r>
          </a:p>
          <a:p>
            <a:pPr marL="457200" indent="-457200">
              <a:buFont typeface="+mj-lt"/>
              <a:buAutoNum type="alphaLcPeriod"/>
            </a:pPr>
            <a:r>
              <a:rPr lang="en-US" dirty="0"/>
              <a:t>A financing activity</a:t>
            </a:r>
          </a:p>
          <a:p>
            <a:pPr marL="457200" indent="-457200">
              <a:buFont typeface="+mj-lt"/>
              <a:buAutoNum type="alphaLcPeriod"/>
            </a:pPr>
            <a:r>
              <a:rPr lang="en-US" dirty="0"/>
              <a:t>None of the above</a:t>
            </a:r>
          </a:p>
        </p:txBody>
      </p:sp>
    </p:spTree>
    <p:extLst>
      <p:ext uri="{BB962C8B-B14F-4D97-AF65-F5344CB8AC3E}">
        <p14:creationId xmlns:p14="http://schemas.microsoft.com/office/powerpoint/2010/main" val="358645368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p:txBody>
          <a:bodyPr>
            <a:noAutofit/>
          </a:bodyPr>
          <a:lstStyle/>
          <a:p>
            <a:r>
              <a:rPr lang="en-US" altLang="en-US" dirty="0"/>
              <a:t>Concept Check: Changes in Fixed Assets (2 of 2)</a:t>
            </a:r>
            <a:endParaRPr lang="en-US" dirty="0"/>
          </a:p>
        </p:txBody>
      </p:sp>
      <p:sp>
        <p:nvSpPr>
          <p:cNvPr id="2" name="Content Placeholder 1"/>
          <p:cNvSpPr>
            <a:spLocks noGrp="1"/>
          </p:cNvSpPr>
          <p:nvPr>
            <p:ph sz="quarter" idx="10"/>
          </p:nvPr>
        </p:nvSpPr>
        <p:spPr>
          <a:xfrm>
            <a:off x="738161" y="1935822"/>
            <a:ext cx="8074759" cy="4338860"/>
          </a:xfrm>
        </p:spPr>
        <p:txBody>
          <a:bodyPr/>
          <a:lstStyle/>
          <a:p>
            <a:pPr marL="0" indent="0">
              <a:spcBef>
                <a:spcPct val="35000"/>
              </a:spcBef>
              <a:buNone/>
            </a:pPr>
            <a:r>
              <a:rPr lang="en-US" dirty="0"/>
              <a:t>The correct answer is </a:t>
            </a:r>
            <a:r>
              <a:rPr lang="en-US" i="1" dirty="0"/>
              <a:t>b</a:t>
            </a:r>
            <a:r>
              <a:rPr lang="en-US" dirty="0"/>
              <a:t>. </a:t>
            </a:r>
          </a:p>
          <a:p>
            <a:pPr marL="0" indent="0">
              <a:spcBef>
                <a:spcPct val="35000"/>
              </a:spcBef>
              <a:buNone/>
            </a:pPr>
            <a:r>
              <a:rPr lang="en-US" dirty="0"/>
              <a:t>Selling (as well as buying) fixed assets are considered investing activities.</a:t>
            </a:r>
            <a:endParaRPr lang="en-US" b="1" dirty="0">
              <a:solidFill>
                <a:srgbClr val="790015"/>
              </a:solidFill>
              <a:latin typeface="Arial" charset="0"/>
            </a:endParaRPr>
          </a:p>
        </p:txBody>
      </p:sp>
    </p:spTree>
    <p:extLst>
      <p:ext uri="{BB962C8B-B14F-4D97-AF65-F5344CB8AC3E}">
        <p14:creationId xmlns:p14="http://schemas.microsoft.com/office/powerpoint/2010/main" val="215911155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p:txBody>
          <a:bodyPr>
            <a:noAutofit/>
          </a:bodyPr>
          <a:lstStyle/>
          <a:p>
            <a:r>
              <a:rPr lang="en-US" dirty="0"/>
              <a:t>Bonds Payable</a:t>
            </a:r>
          </a:p>
        </p:txBody>
      </p:sp>
      <p:sp>
        <p:nvSpPr>
          <p:cNvPr id="2" name="Content Placeholder 1"/>
          <p:cNvSpPr>
            <a:spLocks noGrp="1"/>
          </p:cNvSpPr>
          <p:nvPr>
            <p:ph sz="quarter" idx="10"/>
          </p:nvPr>
        </p:nvSpPr>
        <p:spPr>
          <a:xfrm>
            <a:off x="795245" y="1377296"/>
            <a:ext cx="7907315" cy="1302845"/>
          </a:xfrm>
        </p:spPr>
        <p:txBody>
          <a:bodyPr/>
          <a:lstStyle/>
          <a:p>
            <a:pPr marL="0" indent="0">
              <a:buNone/>
            </a:pPr>
            <a:r>
              <a:rPr lang="en-IN" dirty="0"/>
              <a:t>The spreadsheet entry that duplicates the journal entry that was recorded when the bonds were retired is:</a:t>
            </a:r>
          </a:p>
        </p:txBody>
      </p:sp>
      <p:pic>
        <p:nvPicPr>
          <p:cNvPr id="6147" name="Picture 3" descr="Journal entry labeled entry 15.&#10;Bonds payable is debited 15 million and cash (retirement of bonds payable) is credited 15 million."/>
          <p:cNvPicPr>
            <a:picLocks noGrp="1" noChangeAspect="1" noChangeArrowheads="1"/>
          </p:cNvPicPr>
          <p:nvPr>
            <p:ph type="pic" sz="quarter" idx="15"/>
          </p:nvPr>
        </p:nvPicPr>
        <p:blipFill>
          <a:blip r:embed="rId3" cstate="print">
            <a:extLst>
              <a:ext uri="{28A0092B-C50C-407E-A947-70E740481C1C}">
                <a14:useLocalDpi xmlns:a14="http://schemas.microsoft.com/office/drawing/2010/main" val="0"/>
              </a:ext>
            </a:extLst>
          </a:blip>
          <a:stretch>
            <a:fillRect/>
          </a:stretch>
        </p:blipFill>
        <p:spPr bwMode="auto">
          <a:xfrm>
            <a:off x="692599" y="2835259"/>
            <a:ext cx="8140722" cy="2075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sz="quarter" idx="12"/>
          </p:nvPr>
        </p:nvSpPr>
        <p:spPr>
          <a:xfrm>
            <a:off x="750171" y="5117663"/>
            <a:ext cx="8031217" cy="1062421"/>
          </a:xfrm>
        </p:spPr>
        <p:txBody>
          <a:bodyPr/>
          <a:lstStyle/>
          <a:p>
            <a:r>
              <a:rPr lang="en-IN" dirty="0"/>
              <a:t>Reported in the statement of cash flows as a </a:t>
            </a:r>
            <a:r>
              <a:rPr lang="en-IN" b="1" dirty="0"/>
              <a:t>financing activity</a:t>
            </a:r>
            <a:endParaRPr lang="en-US" b="1" dirty="0"/>
          </a:p>
        </p:txBody>
      </p:sp>
    </p:spTree>
    <p:extLst>
      <p:ext uri="{BB962C8B-B14F-4D97-AF65-F5344CB8AC3E}">
        <p14:creationId xmlns:p14="http://schemas.microsoft.com/office/powerpoint/2010/main" val="92310146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p:txBody>
          <a:bodyPr>
            <a:noAutofit/>
          </a:bodyPr>
          <a:lstStyle/>
          <a:p>
            <a:r>
              <a:rPr lang="en-US" dirty="0"/>
              <a:t>Common Stock (1 of 2)</a:t>
            </a:r>
          </a:p>
        </p:txBody>
      </p:sp>
      <p:sp>
        <p:nvSpPr>
          <p:cNvPr id="2" name="Content Placeholder 1"/>
          <p:cNvSpPr>
            <a:spLocks noGrp="1"/>
          </p:cNvSpPr>
          <p:nvPr>
            <p:ph sz="quarter" idx="10"/>
          </p:nvPr>
        </p:nvSpPr>
        <p:spPr>
          <a:xfrm>
            <a:off x="756740" y="1539499"/>
            <a:ext cx="8087710" cy="1277532"/>
          </a:xfrm>
        </p:spPr>
        <p:txBody>
          <a:bodyPr/>
          <a:lstStyle/>
          <a:p>
            <a:r>
              <a:rPr lang="en-IN" sz="2400" dirty="0"/>
              <a:t>To record a small stock dividend, we capitalize retained earnings for the market value of the shares distributed:</a:t>
            </a:r>
          </a:p>
        </p:txBody>
      </p:sp>
      <p:pic>
        <p:nvPicPr>
          <p:cNvPr id="12" name="Picture 2" descr="Journal entry labeled entry 16. &#10;Retained earnings is debited 13 million, common stock is credited 10 million, and paid-in capital excess of par (difference) is credited 3 million."/>
          <p:cNvPicPr>
            <a:picLocks noGrp="1" noChangeAspect="1" noChangeArrowheads="1"/>
          </p:cNvPicPr>
          <p:nvPr>
            <p:ph type="pic" sz="quarter" idx="15"/>
          </p:nvPr>
        </p:nvPicPr>
        <p:blipFill>
          <a:blip r:embed="rId3" cstate="print">
            <a:extLst>
              <a:ext uri="{28A0092B-C50C-407E-A947-70E740481C1C}">
                <a14:useLocalDpi xmlns:a14="http://schemas.microsoft.com/office/drawing/2010/main" val="0"/>
              </a:ext>
            </a:extLst>
          </a:blip>
          <a:stretch>
            <a:fillRect/>
          </a:stretch>
        </p:blipFill>
        <p:spPr bwMode="auto">
          <a:xfrm>
            <a:off x="1483937" y="2922251"/>
            <a:ext cx="6116245" cy="1787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quarter" idx="12"/>
          </p:nvPr>
        </p:nvSpPr>
        <p:spPr>
          <a:xfrm>
            <a:off x="753237" y="4784833"/>
            <a:ext cx="8170041" cy="1584435"/>
          </a:xfrm>
        </p:spPr>
        <p:txBody>
          <a:bodyPr/>
          <a:lstStyle/>
          <a:p>
            <a:r>
              <a:rPr lang="en-IN" sz="2400" dirty="0"/>
              <a:t>Stock dividends </a:t>
            </a:r>
            <a:r>
              <a:rPr lang="en-IN" sz="2400" b="1" dirty="0"/>
              <a:t>do not </a:t>
            </a:r>
            <a:r>
              <a:rPr lang="en-IN" sz="2400" dirty="0"/>
              <a:t>represent a significant investing or financing activity. So, this transaction is </a:t>
            </a:r>
            <a:r>
              <a:rPr lang="en-IN" sz="2400" b="1" dirty="0"/>
              <a:t>not reported in the statement of cash flows</a:t>
            </a:r>
            <a:r>
              <a:rPr lang="en-IN" sz="2400" dirty="0"/>
              <a:t>.</a:t>
            </a:r>
            <a:endParaRPr lang="en-US" sz="2400" dirty="0"/>
          </a:p>
        </p:txBody>
      </p:sp>
    </p:spTree>
    <p:extLst>
      <p:ext uri="{BB962C8B-B14F-4D97-AF65-F5344CB8AC3E}">
        <p14:creationId xmlns:p14="http://schemas.microsoft.com/office/powerpoint/2010/main" val="223583360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endParaRPr lang="en-IN" dirty="0"/>
          </a:p>
        </p:txBody>
      </p:sp>
      <p:sp>
        <p:nvSpPr>
          <p:cNvPr id="8" name="Title 7"/>
          <p:cNvSpPr>
            <a:spLocks noGrp="1"/>
          </p:cNvSpPr>
          <p:nvPr>
            <p:ph type="title"/>
          </p:nvPr>
        </p:nvSpPr>
        <p:spPr/>
        <p:txBody>
          <a:bodyPr>
            <a:noAutofit/>
          </a:bodyPr>
          <a:lstStyle/>
          <a:p>
            <a:r>
              <a:rPr lang="en-US" dirty="0"/>
              <a:t>Common Stock (2 of 2)</a:t>
            </a:r>
          </a:p>
        </p:txBody>
      </p:sp>
      <p:sp>
        <p:nvSpPr>
          <p:cNvPr id="2" name="Content Placeholder 1"/>
          <p:cNvSpPr>
            <a:spLocks noGrp="1"/>
          </p:cNvSpPr>
          <p:nvPr>
            <p:ph sz="quarter" idx="10"/>
          </p:nvPr>
        </p:nvSpPr>
        <p:spPr>
          <a:xfrm>
            <a:off x="756739" y="1541999"/>
            <a:ext cx="8119241" cy="1367133"/>
          </a:xfrm>
        </p:spPr>
        <p:txBody>
          <a:bodyPr/>
          <a:lstStyle/>
          <a:p>
            <a:r>
              <a:rPr lang="en-IN" dirty="0"/>
              <a:t>The sale of 2 million shares of common stock at $13 per share is represented by the following spreadsheet entry:</a:t>
            </a:r>
          </a:p>
        </p:txBody>
      </p:sp>
      <p:pic>
        <p:nvPicPr>
          <p:cNvPr id="10" name="Picture 2" descr="Journal entry labled entry 17.&#10;&#10;Cash (from sale of common stock) is debited 26 million, common stock is credited 20 million, and paid-in capital excess of par is credited 6 million."/>
          <p:cNvPicPr>
            <a:picLocks noGrp="1" noChangeAspect="1" noChangeArrowheads="1"/>
          </p:cNvPicPr>
          <p:nvPr>
            <p:ph type="pic" sz="quarter" idx="15"/>
          </p:nvPr>
        </p:nvPicPr>
        <p:blipFill>
          <a:blip r:embed="rId3" cstate="print">
            <a:extLst>
              <a:ext uri="{28A0092B-C50C-407E-A947-70E740481C1C}">
                <a14:useLocalDpi xmlns:a14="http://schemas.microsoft.com/office/drawing/2010/main" val="0"/>
              </a:ext>
            </a:extLst>
          </a:blip>
          <a:stretch>
            <a:fillRect/>
          </a:stretch>
        </p:blipFill>
        <p:spPr bwMode="auto">
          <a:xfrm>
            <a:off x="1448087" y="3145803"/>
            <a:ext cx="6239181" cy="182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2"/>
          </p:nvPr>
        </p:nvSpPr>
        <p:spPr>
          <a:xfrm>
            <a:off x="753234" y="4989786"/>
            <a:ext cx="8012387" cy="1158766"/>
          </a:xfrm>
        </p:spPr>
        <p:txBody>
          <a:bodyPr/>
          <a:lstStyle/>
          <a:p>
            <a:r>
              <a:rPr lang="en-IN" dirty="0"/>
              <a:t>Reported in the statement of cash flows as a </a:t>
            </a:r>
            <a:r>
              <a:rPr lang="en-IN" b="1" dirty="0"/>
              <a:t>financing activity</a:t>
            </a:r>
            <a:endParaRPr lang="en-US" b="1" dirty="0"/>
          </a:p>
        </p:txBody>
      </p:sp>
    </p:spTree>
    <p:extLst>
      <p:ext uri="{BB962C8B-B14F-4D97-AF65-F5344CB8AC3E}">
        <p14:creationId xmlns:p14="http://schemas.microsoft.com/office/powerpoint/2010/main" val="265823135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p:txBody>
          <a:bodyPr>
            <a:noAutofit/>
          </a:bodyPr>
          <a:lstStyle/>
          <a:p>
            <a:r>
              <a:rPr lang="en-US" dirty="0"/>
              <a:t>Retained Earnings (1 of 2)</a:t>
            </a:r>
          </a:p>
        </p:txBody>
      </p:sp>
      <p:pic>
        <p:nvPicPr>
          <p:cNvPr id="84994" name="Picture 2" descr="T account showing retained earnings with a beginning balance of a credit of 25, a stock dividend debit of 13, a net income credit of 12, a cash dividend debit of 5 and an ending balance of 19."/>
          <p:cNvPicPr>
            <a:picLocks noChangeAspect="1" noChangeArrowheads="1"/>
          </p:cNvPicPr>
          <p:nvPr/>
        </p:nvPicPr>
        <p:blipFill>
          <a:blip r:embed="rId3"/>
          <a:srcRect/>
          <a:stretch>
            <a:fillRect/>
          </a:stretch>
        </p:blipFill>
        <p:spPr bwMode="auto">
          <a:xfrm>
            <a:off x="2016344" y="1489020"/>
            <a:ext cx="5048250" cy="1609725"/>
          </a:xfrm>
          <a:prstGeom prst="rect">
            <a:avLst/>
          </a:prstGeom>
          <a:noFill/>
          <a:ln w="9525">
            <a:noFill/>
            <a:miter lim="800000"/>
            <a:headEnd/>
            <a:tailEnd/>
          </a:ln>
          <a:effectLst/>
        </p:spPr>
      </p:pic>
      <p:sp>
        <p:nvSpPr>
          <p:cNvPr id="3" name="Content Placeholder 2"/>
          <p:cNvSpPr>
            <a:spLocks noGrp="1"/>
          </p:cNvSpPr>
          <p:nvPr>
            <p:ph sz="quarter" idx="10"/>
          </p:nvPr>
        </p:nvSpPr>
        <p:spPr>
          <a:xfrm>
            <a:off x="772511" y="3153103"/>
            <a:ext cx="8040414" cy="3090042"/>
          </a:xfrm>
        </p:spPr>
        <p:txBody>
          <a:bodyPr/>
          <a:lstStyle/>
          <a:p>
            <a:r>
              <a:rPr lang="en-IN" sz="2400" dirty="0"/>
              <a:t>The stock dividend in entry (16) includes a </a:t>
            </a:r>
            <a:r>
              <a:rPr lang="en-IN" sz="2400" b="1" dirty="0"/>
              <a:t>$13 </a:t>
            </a:r>
            <a:r>
              <a:rPr lang="en-IN" sz="2400" dirty="0"/>
              <a:t>million reduction of retained earnings </a:t>
            </a:r>
          </a:p>
          <a:p>
            <a:r>
              <a:rPr lang="en-IN" sz="2400" dirty="0"/>
              <a:t>In entry (11), net income increased retained earnings by </a:t>
            </a:r>
            <a:r>
              <a:rPr lang="en-IN" sz="2400" b="1" dirty="0"/>
              <a:t>$12 </a:t>
            </a:r>
            <a:r>
              <a:rPr lang="en-IN" sz="2400" dirty="0"/>
              <a:t>million</a:t>
            </a:r>
          </a:p>
          <a:p>
            <a:r>
              <a:rPr lang="en-IN" sz="2400" dirty="0"/>
              <a:t>The net reduction of $1 million accounted for by these two entries leaves </a:t>
            </a:r>
            <a:r>
              <a:rPr lang="en-IN" sz="2400" b="1" dirty="0"/>
              <a:t>$5</a:t>
            </a:r>
            <a:r>
              <a:rPr lang="en-IN" sz="2400" dirty="0"/>
              <a:t> million of the $6 million net decrease in the account unexplained</a:t>
            </a:r>
          </a:p>
        </p:txBody>
      </p:sp>
    </p:spTree>
    <p:extLst>
      <p:ext uri="{BB962C8B-B14F-4D97-AF65-F5344CB8AC3E}">
        <p14:creationId xmlns:p14="http://schemas.microsoft.com/office/powerpoint/2010/main" val="158640212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p:txBody>
          <a:bodyPr>
            <a:noAutofit/>
          </a:bodyPr>
          <a:lstStyle/>
          <a:p>
            <a:r>
              <a:rPr lang="en-US" dirty="0"/>
              <a:t>Retained Earnings (2 of 2)</a:t>
            </a:r>
          </a:p>
        </p:txBody>
      </p:sp>
      <p:sp>
        <p:nvSpPr>
          <p:cNvPr id="14" name="Content Placeholder 13"/>
          <p:cNvSpPr>
            <a:spLocks noGrp="1"/>
          </p:cNvSpPr>
          <p:nvPr>
            <p:ph sz="quarter" idx="10"/>
          </p:nvPr>
        </p:nvSpPr>
        <p:spPr>
          <a:xfrm>
            <a:off x="745272" y="1676055"/>
            <a:ext cx="8046720" cy="850250"/>
          </a:xfrm>
        </p:spPr>
        <p:txBody>
          <a:bodyPr/>
          <a:lstStyle/>
          <a:p>
            <a:pPr marL="0" indent="0">
              <a:buNone/>
            </a:pPr>
            <a:r>
              <a:rPr lang="en-IN" dirty="0"/>
              <a:t>The summary entry for the spreadsheet is as follows:</a:t>
            </a:r>
            <a:endParaRPr lang="en-US" dirty="0"/>
          </a:p>
        </p:txBody>
      </p:sp>
      <p:pic>
        <p:nvPicPr>
          <p:cNvPr id="9" name="Picture 3" descr="Journal entry labeled entry 18.&#10;Retained earnings is debited 5 million and cash (payment of cash dividends) is credited 5 million."/>
          <p:cNvPicPr>
            <a:picLocks noGrp="1" noChangeAspect="1" noChangeArrowheads="1"/>
          </p:cNvPicPr>
          <p:nvPr>
            <p:ph type="pic" sz="quarter" idx="15"/>
          </p:nvPr>
        </p:nvPicPr>
        <p:blipFill>
          <a:blip r:embed="rId3" cstate="print">
            <a:extLst>
              <a:ext uri="{28A0092B-C50C-407E-A947-70E740481C1C}">
                <a14:useLocalDpi xmlns:a14="http://schemas.microsoft.com/office/drawing/2010/main" val="0"/>
              </a:ext>
            </a:extLst>
          </a:blip>
          <a:stretch>
            <a:fillRect/>
          </a:stretch>
        </p:blipFill>
        <p:spPr bwMode="auto">
          <a:xfrm>
            <a:off x="877982" y="3353940"/>
            <a:ext cx="7369690" cy="1878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537312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448928" y="457200"/>
            <a:ext cx="8663936" cy="914400"/>
          </a:xfrm>
        </p:spPr>
        <p:txBody>
          <a:bodyPr>
            <a:noAutofit/>
          </a:bodyPr>
          <a:lstStyle/>
          <a:p>
            <a:r>
              <a:rPr lang="en-US" dirty="0"/>
              <a:t>Completing the Spreadsheet (1 of 2)</a:t>
            </a:r>
          </a:p>
        </p:txBody>
      </p:sp>
      <p:sp>
        <p:nvSpPr>
          <p:cNvPr id="4" name="Content Placeholder 3"/>
          <p:cNvSpPr>
            <a:spLocks noGrp="1"/>
          </p:cNvSpPr>
          <p:nvPr>
            <p:ph sz="quarter" idx="10"/>
          </p:nvPr>
        </p:nvSpPr>
        <p:spPr>
          <a:xfrm>
            <a:off x="728716" y="1658205"/>
            <a:ext cx="8099974" cy="4569173"/>
          </a:xfrm>
        </p:spPr>
        <p:txBody>
          <a:bodyPr/>
          <a:lstStyle/>
          <a:p>
            <a:r>
              <a:rPr lang="en-IN" dirty="0"/>
              <a:t>Compare the </a:t>
            </a:r>
            <a:r>
              <a:rPr lang="en-IN" b="1" dirty="0"/>
              <a:t>change in the balance of the cash account </a:t>
            </a:r>
            <a:r>
              <a:rPr lang="en-IN" dirty="0"/>
              <a:t>with the </a:t>
            </a:r>
            <a:r>
              <a:rPr lang="en-IN" b="1" dirty="0"/>
              <a:t>net change in cash flows </a:t>
            </a:r>
            <a:r>
              <a:rPr lang="en-IN" dirty="0"/>
              <a:t>produced by the activities listed in the statement of cash flows section of the spreadsheet</a:t>
            </a:r>
          </a:p>
          <a:p>
            <a:r>
              <a:rPr lang="en-IN" dirty="0"/>
              <a:t>Confirm that the </a:t>
            </a:r>
            <a:r>
              <a:rPr lang="en-IN" b="1" dirty="0"/>
              <a:t>total of the debits is equal to the total of the credits</a:t>
            </a:r>
            <a:r>
              <a:rPr lang="en-IN" dirty="0"/>
              <a:t> in the changes columns of the spreadsheet</a:t>
            </a:r>
          </a:p>
          <a:p>
            <a:r>
              <a:rPr lang="en-IN" dirty="0"/>
              <a:t>To complete the spreadsheet, we include the final summary entry:</a:t>
            </a:r>
            <a:endParaRPr lang="en-US" dirty="0"/>
          </a:p>
        </p:txBody>
      </p:sp>
    </p:spTree>
    <p:extLst>
      <p:ext uri="{BB962C8B-B14F-4D97-AF65-F5344CB8AC3E}">
        <p14:creationId xmlns:p14="http://schemas.microsoft.com/office/powerpoint/2010/main" val="157305623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21-8</a:t>
            </a:r>
          </a:p>
        </p:txBody>
      </p:sp>
      <p:sp>
        <p:nvSpPr>
          <p:cNvPr id="8" name="Title 7"/>
          <p:cNvSpPr>
            <a:spLocks noGrp="1"/>
          </p:cNvSpPr>
          <p:nvPr>
            <p:ph type="title"/>
          </p:nvPr>
        </p:nvSpPr>
        <p:spPr>
          <a:xfrm>
            <a:off x="468196" y="457200"/>
            <a:ext cx="8663936" cy="914400"/>
          </a:xfrm>
        </p:spPr>
        <p:txBody>
          <a:bodyPr>
            <a:noAutofit/>
          </a:bodyPr>
          <a:lstStyle/>
          <a:p>
            <a:r>
              <a:rPr lang="en-US" dirty="0"/>
              <a:t>Completing the Spreadsheet (2 of 2)</a:t>
            </a:r>
          </a:p>
        </p:txBody>
      </p:sp>
      <p:pic>
        <p:nvPicPr>
          <p:cNvPr id="12290" name="Picture 2" descr="Journal entry labeled entry 19. Cash is debited 9 million and net increase from cash (from statement of cash flows activities) is credited 9 million."/>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98568" y="2225433"/>
            <a:ext cx="7327383" cy="214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3122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21-2</a:t>
            </a:r>
          </a:p>
        </p:txBody>
      </p:sp>
      <p:sp>
        <p:nvSpPr>
          <p:cNvPr id="3" name="Title 2"/>
          <p:cNvSpPr>
            <a:spLocks noGrp="1"/>
          </p:cNvSpPr>
          <p:nvPr>
            <p:ph type="title"/>
          </p:nvPr>
        </p:nvSpPr>
        <p:spPr>
          <a:xfrm>
            <a:off x="606970" y="457199"/>
            <a:ext cx="8332076" cy="1261241"/>
          </a:xfrm>
        </p:spPr>
        <p:txBody>
          <a:bodyPr>
            <a:noAutofit/>
          </a:bodyPr>
          <a:lstStyle/>
          <a:p>
            <a:r>
              <a:rPr lang="en-IN" dirty="0"/>
              <a:t>Cash, Cash Equivalents, and Restricted Cash (1 of 2)</a:t>
            </a:r>
            <a:endParaRPr lang="en-US" dirty="0"/>
          </a:p>
        </p:txBody>
      </p:sp>
      <p:sp>
        <p:nvSpPr>
          <p:cNvPr id="6" name="Content Placeholder 5"/>
          <p:cNvSpPr>
            <a:spLocks noGrp="1"/>
          </p:cNvSpPr>
          <p:nvPr>
            <p:ph sz="quarter" idx="10"/>
          </p:nvPr>
        </p:nvSpPr>
        <p:spPr>
          <a:xfrm>
            <a:off x="709442" y="1770995"/>
            <a:ext cx="8166544" cy="4566745"/>
          </a:xfrm>
        </p:spPr>
        <p:txBody>
          <a:bodyPr/>
          <a:lstStyle/>
          <a:p>
            <a:r>
              <a:rPr lang="en-IN" dirty="0"/>
              <a:t>Cash equivalents</a:t>
            </a:r>
          </a:p>
          <a:p>
            <a:pPr lvl="1"/>
            <a:r>
              <a:rPr lang="en-IN" dirty="0"/>
              <a:t>with little risk of loss</a:t>
            </a:r>
          </a:p>
          <a:p>
            <a:pPr lvl="2"/>
            <a:r>
              <a:rPr lang="en-IN" dirty="0"/>
              <a:t>readily converted to cash</a:t>
            </a:r>
          </a:p>
          <a:p>
            <a:pPr lvl="3"/>
            <a:r>
              <a:rPr lang="en-IN" dirty="0"/>
              <a:t>Short-term</a:t>
            </a:r>
            <a:endParaRPr lang="en-US" dirty="0"/>
          </a:p>
          <a:p>
            <a:pPr lvl="3"/>
            <a:r>
              <a:rPr lang="en-IN" dirty="0"/>
              <a:t>Highly liquid investments</a:t>
            </a:r>
          </a:p>
          <a:p>
            <a:r>
              <a:rPr lang="en-IN" dirty="0"/>
              <a:t>No differentiation between cash and cash equivalent investments</a:t>
            </a:r>
          </a:p>
          <a:p>
            <a:r>
              <a:rPr lang="en-IN" dirty="0"/>
              <a:t>Similarly, cash set aside for designated purposes is also part of the reported cash balance</a:t>
            </a:r>
          </a:p>
        </p:txBody>
      </p:sp>
    </p:spTree>
    <p:extLst>
      <p:ext uri="{BB962C8B-B14F-4D97-AF65-F5344CB8AC3E}">
        <p14:creationId xmlns:p14="http://schemas.microsoft.com/office/powerpoint/2010/main" val="400473867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21-9</a:t>
            </a:r>
          </a:p>
        </p:txBody>
      </p:sp>
      <p:sp>
        <p:nvSpPr>
          <p:cNvPr id="8" name="Title 7"/>
          <p:cNvSpPr>
            <a:spLocks noGrp="1"/>
          </p:cNvSpPr>
          <p:nvPr>
            <p:ph type="title"/>
          </p:nvPr>
        </p:nvSpPr>
        <p:spPr/>
        <p:txBody>
          <a:bodyPr>
            <a:noAutofit/>
          </a:bodyPr>
          <a:lstStyle/>
          <a:p>
            <a:r>
              <a:rPr lang="en-US" dirty="0"/>
              <a:t>International Financial Reporting Standards</a:t>
            </a:r>
          </a:p>
        </p:txBody>
      </p:sp>
      <p:sp>
        <p:nvSpPr>
          <p:cNvPr id="2" name="Content Placeholder 1"/>
          <p:cNvSpPr>
            <a:spLocks noGrp="1"/>
          </p:cNvSpPr>
          <p:nvPr>
            <p:ph sz="quarter" idx="10"/>
          </p:nvPr>
        </p:nvSpPr>
        <p:spPr>
          <a:xfrm>
            <a:off x="867102" y="1926266"/>
            <a:ext cx="8087710" cy="898156"/>
          </a:xfrm>
        </p:spPr>
        <p:txBody>
          <a:bodyPr/>
          <a:lstStyle/>
          <a:p>
            <a:r>
              <a:rPr lang="en-US" dirty="0"/>
              <a:t>Typical Classification of Cash Flows form Interest and Dividend</a:t>
            </a:r>
          </a:p>
        </p:txBody>
      </p:sp>
      <p:graphicFrame>
        <p:nvGraphicFramePr>
          <p:cNvPr id="6" name="Picture Placeholder 5" descr="Alt text will be entered here."/>
          <p:cNvGraphicFramePr>
            <a:graphicFrameLocks noGrp="1"/>
          </p:cNvGraphicFramePr>
          <p:nvPr>
            <p:ph type="pic" sz="quarter" idx="15"/>
            <p:extLst>
              <p:ext uri="{D42A27DB-BD31-4B8C-83A1-F6EECF244321}">
                <p14:modId xmlns:p14="http://schemas.microsoft.com/office/powerpoint/2010/main" val="1860230509"/>
              </p:ext>
            </p:extLst>
          </p:nvPr>
        </p:nvGraphicFramePr>
        <p:xfrm>
          <a:off x="945933" y="3027952"/>
          <a:ext cx="8024649" cy="3048000"/>
        </p:xfrm>
        <a:graphic>
          <a:graphicData uri="http://schemas.openxmlformats.org/drawingml/2006/table">
            <a:tbl>
              <a:tblPr firstRow="1" bandRow="1">
                <a:tableStyleId>{5940675A-B579-460E-94D1-54222C63F5DA}</a:tableStyleId>
              </a:tblPr>
              <a:tblGrid>
                <a:gridCol w="4237767">
                  <a:extLst>
                    <a:ext uri="{9D8B030D-6E8A-4147-A177-3AD203B41FA5}">
                      <a16:colId xmlns:a16="http://schemas.microsoft.com/office/drawing/2014/main" val="20000"/>
                    </a:ext>
                  </a:extLst>
                </a:gridCol>
                <a:gridCol w="3786882">
                  <a:extLst>
                    <a:ext uri="{9D8B030D-6E8A-4147-A177-3AD203B41FA5}">
                      <a16:colId xmlns:a16="http://schemas.microsoft.com/office/drawing/2014/main" val="20001"/>
                    </a:ext>
                  </a:extLst>
                </a:gridCol>
              </a:tblGrid>
              <a:tr h="317668">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U.S.GAAP</a:t>
                      </a:r>
                    </a:p>
                  </a:txBody>
                  <a:tcPr anchor="ctr"/>
                </a:tc>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IFRS</a:t>
                      </a:r>
                    </a:p>
                  </a:txBody>
                  <a:tcPr anchor="ctr"/>
                </a:tc>
                <a:extLst>
                  <a:ext uri="{0D108BD9-81ED-4DB2-BD59-A6C34878D82A}">
                    <a16:rowId xmlns:a16="http://schemas.microsoft.com/office/drawing/2014/main" val="10000"/>
                  </a:ext>
                </a:extLst>
              </a:tr>
              <a:tr h="934883">
                <a:tc>
                  <a:txBody>
                    <a:bodyPr/>
                    <a:lstStyle/>
                    <a:p>
                      <a:r>
                        <a:rPr lang="en-US" sz="1600" b="1" i="1" dirty="0">
                          <a:latin typeface="Verdana" panose="020B0604030504040204" pitchFamily="34" charset="0"/>
                          <a:ea typeface="Verdana" panose="020B0604030504040204" pitchFamily="34" charset="0"/>
                          <a:cs typeface="Verdana" panose="020B0604030504040204" pitchFamily="34" charset="0"/>
                        </a:rPr>
                        <a:t>Operating Activities </a:t>
                      </a:r>
                    </a:p>
                    <a:p>
                      <a:r>
                        <a:rPr lang="en-US" sz="1600" dirty="0">
                          <a:latin typeface="Verdana" panose="020B0604030504040204" pitchFamily="34" charset="0"/>
                          <a:ea typeface="Verdana" panose="020B0604030504040204" pitchFamily="34" charset="0"/>
                          <a:cs typeface="Verdana" panose="020B0604030504040204" pitchFamily="34" charset="0"/>
                        </a:rPr>
                        <a:t>Dividends received</a:t>
                      </a:r>
                    </a:p>
                    <a:p>
                      <a:r>
                        <a:rPr lang="en-US" sz="1600" dirty="0">
                          <a:latin typeface="Verdana" panose="020B0604030504040204" pitchFamily="34" charset="0"/>
                          <a:ea typeface="Verdana" panose="020B0604030504040204" pitchFamily="34" charset="0"/>
                          <a:cs typeface="Verdana" panose="020B0604030504040204" pitchFamily="34" charset="0"/>
                        </a:rPr>
                        <a:t>Interest</a:t>
                      </a:r>
                      <a:r>
                        <a:rPr lang="en-US" sz="1600" baseline="0" dirty="0">
                          <a:latin typeface="Verdana" panose="020B0604030504040204" pitchFamily="34" charset="0"/>
                          <a:ea typeface="Verdana" panose="020B0604030504040204" pitchFamily="34" charset="0"/>
                          <a:cs typeface="Verdana" panose="020B0604030504040204" pitchFamily="34" charset="0"/>
                        </a:rPr>
                        <a:t> received</a:t>
                      </a:r>
                    </a:p>
                    <a:p>
                      <a:r>
                        <a:rPr lang="en-US" sz="1600" baseline="0" dirty="0">
                          <a:latin typeface="Verdana" panose="020B0604030504040204" pitchFamily="34" charset="0"/>
                          <a:ea typeface="Verdana" panose="020B0604030504040204" pitchFamily="34" charset="0"/>
                          <a:cs typeface="Verdana" panose="020B0604030504040204" pitchFamily="34" charset="0"/>
                        </a:rPr>
                        <a:t>Interest paid</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600" b="1" i="1" dirty="0">
                          <a:latin typeface="Verdana" panose="020B0604030504040204" pitchFamily="34" charset="0"/>
                          <a:ea typeface="Verdana" panose="020B0604030504040204" pitchFamily="34" charset="0"/>
                          <a:cs typeface="Verdana" panose="020B0604030504040204" pitchFamily="34" charset="0"/>
                        </a:rPr>
                        <a:t>Operating</a:t>
                      </a:r>
                      <a:r>
                        <a:rPr lang="en-US" sz="1600" b="1" i="1" baseline="0" dirty="0">
                          <a:latin typeface="Verdana" panose="020B0604030504040204" pitchFamily="34" charset="0"/>
                          <a:ea typeface="Verdana" panose="020B0604030504040204" pitchFamily="34" charset="0"/>
                          <a:cs typeface="Verdana" panose="020B0604030504040204" pitchFamily="34" charset="0"/>
                        </a:rPr>
                        <a:t> Activities</a:t>
                      </a:r>
                      <a:endParaRPr lang="en-US" sz="1600" b="1" i="1"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721195">
                <a:tc>
                  <a:txBody>
                    <a:bodyPr/>
                    <a:lstStyle/>
                    <a:p>
                      <a:r>
                        <a:rPr lang="en-US" sz="1600" b="1" i="1" dirty="0">
                          <a:latin typeface="Verdana" panose="020B0604030504040204" pitchFamily="34" charset="0"/>
                          <a:ea typeface="Verdana" panose="020B0604030504040204" pitchFamily="34" charset="0"/>
                          <a:cs typeface="Verdana" panose="020B0604030504040204" pitchFamily="34" charset="0"/>
                        </a:rPr>
                        <a:t>Investing</a:t>
                      </a:r>
                      <a:r>
                        <a:rPr lang="en-US" sz="1600" b="1" i="1" baseline="0" dirty="0">
                          <a:latin typeface="Verdana" panose="020B0604030504040204" pitchFamily="34" charset="0"/>
                          <a:ea typeface="Verdana" panose="020B0604030504040204" pitchFamily="34" charset="0"/>
                          <a:cs typeface="Verdana" panose="020B0604030504040204" pitchFamily="34" charset="0"/>
                        </a:rPr>
                        <a:t> Activities</a:t>
                      </a:r>
                      <a:endParaRPr lang="en-US" sz="1600" b="1" i="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600" b="1" i="1" dirty="0">
                          <a:latin typeface="Verdana" panose="020B0604030504040204" pitchFamily="34" charset="0"/>
                          <a:ea typeface="Verdana" panose="020B0604030504040204" pitchFamily="34" charset="0"/>
                          <a:cs typeface="Verdana" panose="020B0604030504040204" pitchFamily="34" charset="0"/>
                        </a:rPr>
                        <a:t>Investing</a:t>
                      </a:r>
                      <a:r>
                        <a:rPr lang="en-US" sz="1600" b="1" i="1" baseline="0" dirty="0">
                          <a:latin typeface="Verdana" panose="020B0604030504040204" pitchFamily="34" charset="0"/>
                          <a:ea typeface="Verdana" panose="020B0604030504040204" pitchFamily="34" charset="0"/>
                          <a:cs typeface="Verdana" panose="020B0604030504040204" pitchFamily="34" charset="0"/>
                        </a:rPr>
                        <a:t> Activities</a:t>
                      </a:r>
                      <a:endParaRPr lang="en-US" sz="1600" b="1" i="1" dirty="0">
                        <a:latin typeface="Verdana" panose="020B0604030504040204" pitchFamily="34" charset="0"/>
                        <a:ea typeface="Verdana" panose="020B0604030504040204" pitchFamily="34" charset="0"/>
                        <a:cs typeface="Verdana" panose="020B0604030504040204" pitchFamily="34" charset="0"/>
                      </a:endParaRPr>
                    </a:p>
                    <a:p>
                      <a:r>
                        <a:rPr lang="en-US" sz="1600" baseline="0" dirty="0">
                          <a:latin typeface="Verdana" panose="020B0604030504040204" pitchFamily="34" charset="0"/>
                          <a:ea typeface="Verdana" panose="020B0604030504040204" pitchFamily="34" charset="0"/>
                          <a:cs typeface="Verdana" panose="020B0604030504040204" pitchFamily="34" charset="0"/>
                        </a:rPr>
                        <a:t>Dividends received</a:t>
                      </a:r>
                    </a:p>
                    <a:p>
                      <a:r>
                        <a:rPr lang="en-US" sz="1600" baseline="0" dirty="0">
                          <a:latin typeface="Verdana" panose="020B0604030504040204" pitchFamily="34" charset="0"/>
                          <a:ea typeface="Verdana" panose="020B0604030504040204" pitchFamily="34" charset="0"/>
                          <a:cs typeface="Verdana" panose="020B0604030504040204" pitchFamily="34" charset="0"/>
                        </a:rPr>
                        <a:t>Interest received</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2"/>
                  </a:ext>
                </a:extLst>
              </a:tr>
              <a:tr h="721195">
                <a:tc>
                  <a:txBody>
                    <a:bodyPr/>
                    <a:lstStyle/>
                    <a:p>
                      <a:r>
                        <a:rPr lang="en-US" sz="1600" b="1" i="1" dirty="0">
                          <a:latin typeface="Verdana" panose="020B0604030504040204" pitchFamily="34" charset="0"/>
                          <a:ea typeface="Verdana" panose="020B0604030504040204" pitchFamily="34" charset="0"/>
                          <a:cs typeface="Verdana" panose="020B0604030504040204" pitchFamily="34" charset="0"/>
                        </a:rPr>
                        <a:t>Financing </a:t>
                      </a:r>
                      <a:r>
                        <a:rPr lang="en-US" sz="1600" b="1" i="1" baseline="0" dirty="0">
                          <a:latin typeface="Verdana" panose="020B0604030504040204" pitchFamily="34" charset="0"/>
                          <a:ea typeface="Verdana" panose="020B0604030504040204" pitchFamily="34" charset="0"/>
                          <a:cs typeface="Verdana" panose="020B0604030504040204" pitchFamily="34" charset="0"/>
                        </a:rPr>
                        <a:t>Activities</a:t>
                      </a:r>
                      <a:endParaRPr lang="en-US" sz="1600" b="1" i="1" dirty="0">
                        <a:latin typeface="Verdana" panose="020B0604030504040204" pitchFamily="34" charset="0"/>
                        <a:ea typeface="Verdana" panose="020B0604030504040204" pitchFamily="34" charset="0"/>
                        <a:cs typeface="Verdana" panose="020B0604030504040204" pitchFamily="34" charset="0"/>
                      </a:endParaRPr>
                    </a:p>
                    <a:p>
                      <a:r>
                        <a:rPr lang="en-US" sz="1600" dirty="0">
                          <a:latin typeface="Verdana" panose="020B0604030504040204" pitchFamily="34" charset="0"/>
                          <a:ea typeface="Verdana" panose="020B0604030504040204" pitchFamily="34" charset="0"/>
                          <a:cs typeface="Verdana" panose="020B0604030504040204" pitchFamily="34" charset="0"/>
                        </a:rPr>
                        <a:t>Dividends</a:t>
                      </a:r>
                      <a:r>
                        <a:rPr lang="en-US" sz="1600" baseline="0" dirty="0">
                          <a:latin typeface="Verdana" panose="020B0604030504040204" pitchFamily="34" charset="0"/>
                          <a:ea typeface="Verdana" panose="020B0604030504040204" pitchFamily="34" charset="0"/>
                          <a:cs typeface="Verdana" panose="020B0604030504040204" pitchFamily="34" charset="0"/>
                        </a:rPr>
                        <a:t> paid</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600" b="1" i="1" dirty="0">
                          <a:latin typeface="Verdana" panose="020B0604030504040204" pitchFamily="34" charset="0"/>
                          <a:ea typeface="Verdana" panose="020B0604030504040204" pitchFamily="34" charset="0"/>
                          <a:cs typeface="Verdana" panose="020B0604030504040204" pitchFamily="34" charset="0"/>
                        </a:rPr>
                        <a:t>Financing</a:t>
                      </a:r>
                      <a:r>
                        <a:rPr lang="en-US" sz="1600" b="1" i="1" baseline="0" dirty="0">
                          <a:latin typeface="Verdana" panose="020B0604030504040204" pitchFamily="34" charset="0"/>
                          <a:ea typeface="Verdana" panose="020B0604030504040204" pitchFamily="34" charset="0"/>
                          <a:cs typeface="Verdana" panose="020B0604030504040204" pitchFamily="34" charset="0"/>
                        </a:rPr>
                        <a:t> Activities</a:t>
                      </a:r>
                      <a:endParaRPr lang="en-US" sz="1600" b="1" i="1" dirty="0">
                        <a:latin typeface="Verdana" panose="020B0604030504040204" pitchFamily="34" charset="0"/>
                        <a:ea typeface="Verdana" panose="020B0604030504040204" pitchFamily="34" charset="0"/>
                        <a:cs typeface="Verdana" panose="020B0604030504040204" pitchFamily="34" charset="0"/>
                      </a:endParaRPr>
                    </a:p>
                    <a:p>
                      <a:r>
                        <a:rPr lang="en-US" sz="1600" baseline="0" dirty="0">
                          <a:latin typeface="Verdana" panose="020B0604030504040204" pitchFamily="34" charset="0"/>
                          <a:ea typeface="Verdana" panose="020B0604030504040204" pitchFamily="34" charset="0"/>
                          <a:cs typeface="Verdana" panose="020B0604030504040204" pitchFamily="34" charset="0"/>
                        </a:rPr>
                        <a:t>Dividends paid</a:t>
                      </a:r>
                    </a:p>
                    <a:p>
                      <a:r>
                        <a:rPr lang="en-US" sz="1600" baseline="0" dirty="0">
                          <a:latin typeface="Verdana" panose="020B0604030504040204" pitchFamily="34" charset="0"/>
                          <a:ea typeface="Verdana" panose="020B0604030504040204" pitchFamily="34" charset="0"/>
                          <a:cs typeface="Verdana" panose="020B0604030504040204" pitchFamily="34" charset="0"/>
                        </a:rPr>
                        <a:t>Interest Paid</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60676074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21-9</a:t>
            </a:r>
          </a:p>
        </p:txBody>
      </p:sp>
      <p:sp>
        <p:nvSpPr>
          <p:cNvPr id="8" name="Title 7"/>
          <p:cNvSpPr>
            <a:spLocks noGrp="1"/>
          </p:cNvSpPr>
          <p:nvPr>
            <p:ph type="title"/>
          </p:nvPr>
        </p:nvSpPr>
        <p:spPr>
          <a:xfrm>
            <a:off x="723412" y="411480"/>
            <a:ext cx="7689273" cy="1005840"/>
          </a:xfrm>
        </p:spPr>
        <p:txBody>
          <a:bodyPr>
            <a:noAutofit/>
          </a:bodyPr>
          <a:lstStyle/>
          <a:p>
            <a:r>
              <a:rPr lang="en-US" altLang="en-US" dirty="0"/>
              <a:t>Concept Check: GAAP versus IFRS (1 of 2) </a:t>
            </a:r>
            <a:endParaRPr lang="en-US" dirty="0"/>
          </a:p>
        </p:txBody>
      </p:sp>
      <p:sp>
        <p:nvSpPr>
          <p:cNvPr id="2" name="Content Placeholder 1"/>
          <p:cNvSpPr>
            <a:spLocks noGrp="1"/>
          </p:cNvSpPr>
          <p:nvPr>
            <p:ph sz="quarter" idx="10"/>
          </p:nvPr>
        </p:nvSpPr>
        <p:spPr>
          <a:xfrm>
            <a:off x="725214" y="1377732"/>
            <a:ext cx="8166538" cy="4960007"/>
          </a:xfrm>
        </p:spPr>
        <p:txBody>
          <a:bodyPr/>
          <a:lstStyle/>
          <a:p>
            <a:pPr marL="0" indent="0">
              <a:spcAft>
                <a:spcPts val="1200"/>
              </a:spcAft>
              <a:buNone/>
            </a:pPr>
            <a:r>
              <a:rPr lang="en-US" dirty="0"/>
              <a:t>In regards to the classification of interest and dividends using U.S. GAAP and IFRS, which of the following statements is correct:</a:t>
            </a:r>
          </a:p>
          <a:p>
            <a:pPr marL="457200" indent="-457200">
              <a:buFont typeface="+mj-lt"/>
              <a:buAutoNum type="alphaLcPeriod"/>
            </a:pPr>
            <a:r>
              <a:rPr lang="en-US" dirty="0"/>
              <a:t>Under IFRS, interest received is an operating activity</a:t>
            </a:r>
          </a:p>
          <a:p>
            <a:pPr marL="457200" indent="-457200">
              <a:buFont typeface="+mj-lt"/>
              <a:buAutoNum type="alphaLcPeriod"/>
            </a:pPr>
            <a:r>
              <a:rPr lang="en-US" dirty="0"/>
              <a:t>Under U.S. GAAP, dividends received is an investing activity </a:t>
            </a:r>
          </a:p>
          <a:p>
            <a:pPr marL="457200" indent="-457200">
              <a:buFont typeface="+mj-lt"/>
              <a:buAutoNum type="alphaLcPeriod"/>
            </a:pPr>
            <a:r>
              <a:rPr lang="en-US" b="1" dirty="0"/>
              <a:t>Under IFRS, interest paid is a financing activity</a:t>
            </a:r>
            <a:r>
              <a:rPr lang="en-US" dirty="0"/>
              <a:t> </a:t>
            </a:r>
          </a:p>
          <a:p>
            <a:pPr marL="457200" indent="-457200">
              <a:buFont typeface="+mj-lt"/>
              <a:buAutoNum type="alphaLcPeriod"/>
            </a:pPr>
            <a:r>
              <a:rPr lang="en-US" dirty="0"/>
              <a:t>Under U.S. GAAP, dividends paid is an operating activity </a:t>
            </a:r>
          </a:p>
        </p:txBody>
      </p:sp>
    </p:spTree>
    <p:extLst>
      <p:ext uri="{BB962C8B-B14F-4D97-AF65-F5344CB8AC3E}">
        <p14:creationId xmlns:p14="http://schemas.microsoft.com/office/powerpoint/2010/main" val="300350701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p:txBody>
          <a:bodyPr/>
          <a:lstStyle/>
          <a:p>
            <a:pPr marL="0" indent="0">
              <a:buNone/>
            </a:pPr>
            <a:r>
              <a:rPr lang="en-US" dirty="0"/>
              <a:t>Learning Objective 21-9</a:t>
            </a:r>
          </a:p>
        </p:txBody>
      </p:sp>
      <p:sp>
        <p:nvSpPr>
          <p:cNvPr id="8" name="Title 7"/>
          <p:cNvSpPr>
            <a:spLocks noGrp="1"/>
          </p:cNvSpPr>
          <p:nvPr>
            <p:ph type="title"/>
          </p:nvPr>
        </p:nvSpPr>
        <p:spPr>
          <a:xfrm>
            <a:off x="812992" y="348415"/>
            <a:ext cx="7511194" cy="1117775"/>
          </a:xfrm>
        </p:spPr>
        <p:txBody>
          <a:bodyPr>
            <a:noAutofit/>
          </a:bodyPr>
          <a:lstStyle/>
          <a:p>
            <a:r>
              <a:rPr lang="en-US" altLang="en-US" dirty="0"/>
              <a:t>Concept Check: GAAP versus IFRS (2 of 2)</a:t>
            </a:r>
            <a:endParaRPr lang="en-US" dirty="0"/>
          </a:p>
        </p:txBody>
      </p:sp>
      <p:sp>
        <p:nvSpPr>
          <p:cNvPr id="2" name="Content Placeholder 1"/>
          <p:cNvSpPr>
            <a:spLocks noGrp="1"/>
          </p:cNvSpPr>
          <p:nvPr>
            <p:ph sz="quarter" idx="10"/>
          </p:nvPr>
        </p:nvSpPr>
        <p:spPr>
          <a:xfrm>
            <a:off x="756739" y="1786761"/>
            <a:ext cx="8103484" cy="4472153"/>
          </a:xfrm>
        </p:spPr>
        <p:txBody>
          <a:bodyPr/>
          <a:lstStyle/>
          <a:p>
            <a:pPr marL="0" indent="0">
              <a:spcBef>
                <a:spcPct val="35000"/>
              </a:spcBef>
              <a:buNone/>
            </a:pPr>
            <a:r>
              <a:rPr lang="en-US" dirty="0"/>
              <a:t>The correct answer is </a:t>
            </a:r>
            <a:r>
              <a:rPr lang="en-US" i="1" dirty="0"/>
              <a:t>c</a:t>
            </a:r>
            <a:r>
              <a:rPr lang="en-US" dirty="0"/>
              <a:t>. </a:t>
            </a:r>
          </a:p>
          <a:p>
            <a:pPr marL="0" indent="0">
              <a:spcBef>
                <a:spcPct val="35000"/>
              </a:spcBef>
              <a:buNone/>
            </a:pPr>
            <a:r>
              <a:rPr lang="en-US" dirty="0"/>
              <a:t>While interest paid is classified as an operating activity under U.S. GAAP, it is considered a financing activity under IFRS.</a:t>
            </a:r>
          </a:p>
        </p:txBody>
      </p:sp>
    </p:spTree>
    <p:extLst>
      <p:ext uri="{BB962C8B-B14F-4D97-AF65-F5344CB8AC3E}">
        <p14:creationId xmlns:p14="http://schemas.microsoft.com/office/powerpoint/2010/main" val="220597838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p:cNvSpPr>
            <a:spLocks noGrp="1"/>
          </p:cNvSpPr>
          <p:nvPr>
            <p:ph type="body" sz="quarter" idx="13"/>
          </p:nvPr>
        </p:nvSpPr>
        <p:spPr>
          <a:xfrm>
            <a:off x="5995131" y="-3175"/>
            <a:ext cx="3122738" cy="366032"/>
          </a:xfrm>
        </p:spPr>
        <p:txBody>
          <a:bodyPr/>
          <a:lstStyle/>
          <a:p>
            <a:pPr marL="0" indent="0">
              <a:buNone/>
            </a:pPr>
            <a:r>
              <a:rPr lang="en-US" dirty="0"/>
              <a:t>Learning Objective 21-8</a:t>
            </a:r>
          </a:p>
        </p:txBody>
      </p:sp>
      <p:sp>
        <p:nvSpPr>
          <p:cNvPr id="8" name="Title 7"/>
          <p:cNvSpPr>
            <a:spLocks noGrp="1"/>
          </p:cNvSpPr>
          <p:nvPr>
            <p:ph type="title"/>
          </p:nvPr>
        </p:nvSpPr>
        <p:spPr>
          <a:xfrm>
            <a:off x="504496" y="313889"/>
            <a:ext cx="8623738" cy="1168067"/>
          </a:xfrm>
        </p:spPr>
        <p:txBody>
          <a:bodyPr>
            <a:noAutofit/>
          </a:bodyPr>
          <a:lstStyle/>
          <a:p>
            <a:r>
              <a:rPr lang="en-IN" dirty="0"/>
              <a:t>Statement of Cash Flows—CVS Health Corp. (1 of 3)</a:t>
            </a:r>
            <a:endParaRPr lang="en-US" dirty="0"/>
          </a:p>
        </p:txBody>
      </p:sp>
      <p:pic>
        <p:nvPicPr>
          <p:cNvPr id="13314" name="Picture 2" descr="CVS Health Corporation, consolidated statements of cash flows for years ended December 31, 2015, 2014, and 2013 in millions. The details of the cash flows from operating activities and the cash flows from investing activities can be found in the textbook on page 1236 in Illustration 21-1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87816" y="1650334"/>
            <a:ext cx="8011622" cy="4363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090200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p:cNvSpPr>
            <a:spLocks noGrp="1"/>
          </p:cNvSpPr>
          <p:nvPr>
            <p:ph type="body" sz="quarter" idx="13"/>
          </p:nvPr>
        </p:nvSpPr>
        <p:spPr>
          <a:xfrm>
            <a:off x="5995131" y="-3175"/>
            <a:ext cx="3122738" cy="366032"/>
          </a:xfrm>
        </p:spPr>
        <p:txBody>
          <a:bodyPr/>
          <a:lstStyle/>
          <a:p>
            <a:pPr marL="0" indent="0">
              <a:buNone/>
            </a:pPr>
            <a:r>
              <a:rPr lang="en-US" dirty="0"/>
              <a:t>Learning Objective 21-8</a:t>
            </a:r>
          </a:p>
        </p:txBody>
      </p:sp>
      <p:sp>
        <p:nvSpPr>
          <p:cNvPr id="3" name="Title 2"/>
          <p:cNvSpPr>
            <a:spLocks noGrp="1"/>
          </p:cNvSpPr>
          <p:nvPr>
            <p:ph type="title"/>
          </p:nvPr>
        </p:nvSpPr>
        <p:spPr>
          <a:xfrm>
            <a:off x="591204" y="345422"/>
            <a:ext cx="8458200" cy="1105005"/>
          </a:xfrm>
        </p:spPr>
        <p:txBody>
          <a:bodyPr>
            <a:noAutofit/>
          </a:bodyPr>
          <a:lstStyle/>
          <a:p>
            <a:r>
              <a:rPr lang="en-IN" dirty="0"/>
              <a:t>Statement of Cash Flows—CVS Health Corp. (2 of 3)</a:t>
            </a:r>
            <a:endParaRPr lang="en-US" dirty="0"/>
          </a:p>
        </p:txBody>
      </p:sp>
      <p:pic>
        <p:nvPicPr>
          <p:cNvPr id="14338" name="Picture 2" descr="CVS Health Corporation, consolidated statements of cash flows for years ended December 31, 2015, 2014, and 2013 in millions. The details of the cash flows from financing activities and the net increase (decrease) in cash and cash equivalents can be found in the textbook on page 1236 in Illustration 21-1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34451" y="1700905"/>
            <a:ext cx="8077293" cy="4200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290723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28140" y="298123"/>
            <a:ext cx="8584328" cy="1183834"/>
          </a:xfrm>
        </p:spPr>
        <p:txBody>
          <a:bodyPr>
            <a:noAutofit/>
          </a:bodyPr>
          <a:lstStyle/>
          <a:p>
            <a:r>
              <a:rPr lang="en-IN" dirty="0"/>
              <a:t>Statement of Cash Flows—CVS Health Corp. (3 of 3)</a:t>
            </a:r>
            <a:endParaRPr lang="en-US" dirty="0"/>
          </a:p>
        </p:txBody>
      </p:sp>
      <p:sp>
        <p:nvSpPr>
          <p:cNvPr id="5" name="Text Placeholder 1"/>
          <p:cNvSpPr>
            <a:spLocks noGrp="1"/>
          </p:cNvSpPr>
          <p:nvPr>
            <p:ph type="body" sz="quarter" idx="13"/>
          </p:nvPr>
        </p:nvSpPr>
        <p:spPr>
          <a:xfrm>
            <a:off x="5995131" y="-3175"/>
            <a:ext cx="3122738" cy="366032"/>
          </a:xfrm>
        </p:spPr>
        <p:txBody>
          <a:bodyPr/>
          <a:lstStyle/>
          <a:p>
            <a:pPr marL="0" indent="0">
              <a:buNone/>
            </a:pPr>
            <a:r>
              <a:rPr lang="en-US" dirty="0"/>
              <a:t>Learning Objective 21-8</a:t>
            </a:r>
          </a:p>
        </p:txBody>
      </p:sp>
      <p:pic>
        <p:nvPicPr>
          <p:cNvPr id="14338" name="Picture 2" descr="CVS Health Corporation, consolidated statements of cash flows for years ended December 31, 2015, 2014, and 2013 in millions. The details of the cash flows from financing activities and the net increase (decrease) in cash and cash equivalents can be found in the textbook on page 1236 in Illustration 21-1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34451" y="1700905"/>
            <a:ext cx="8077293" cy="4200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366016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559672" y="457200"/>
            <a:ext cx="8458200" cy="1229710"/>
          </a:xfrm>
        </p:spPr>
        <p:txBody>
          <a:bodyPr>
            <a:noAutofit/>
          </a:bodyPr>
          <a:lstStyle/>
          <a:p>
            <a:r>
              <a:rPr lang="en-IN" dirty="0"/>
              <a:t>Indirect Method of Reporting Cash Flows from Operating Activities</a:t>
            </a:r>
            <a:endParaRPr lang="en-US" dirty="0"/>
          </a:p>
        </p:txBody>
      </p:sp>
      <p:sp>
        <p:nvSpPr>
          <p:cNvPr id="2" name="Content Placeholder 1"/>
          <p:cNvSpPr>
            <a:spLocks noGrp="1"/>
          </p:cNvSpPr>
          <p:nvPr>
            <p:ph sz="quarter" idx="11"/>
          </p:nvPr>
        </p:nvSpPr>
        <p:spPr>
          <a:xfrm>
            <a:off x="693681" y="1828460"/>
            <a:ext cx="8135006" cy="4461984"/>
          </a:xfrm>
        </p:spPr>
        <p:txBody>
          <a:bodyPr/>
          <a:lstStyle/>
          <a:p>
            <a:r>
              <a:rPr lang="en-IN" dirty="0"/>
              <a:t>Net cash increase or decrease from operating activities is derived indirectly by </a:t>
            </a:r>
          </a:p>
          <a:p>
            <a:pPr marL="803275" lvl="1" indent="-346075">
              <a:buFont typeface="Lucida Grande"/>
              <a:buChar char="–"/>
            </a:pPr>
            <a:r>
              <a:rPr lang="en-IN" b="1" dirty="0"/>
              <a:t>Starting with reported net income </a:t>
            </a:r>
            <a:r>
              <a:rPr lang="en-IN" dirty="0"/>
              <a:t>and </a:t>
            </a:r>
          </a:p>
          <a:p>
            <a:pPr marL="803275" lvl="1" indent="-346075">
              <a:buFont typeface="Lucida Grande"/>
              <a:buChar char="–"/>
            </a:pPr>
            <a:r>
              <a:rPr lang="en-IN" dirty="0"/>
              <a:t>Working backwards to </a:t>
            </a:r>
            <a:r>
              <a:rPr lang="en-IN" b="1" dirty="0"/>
              <a:t>convert that amount to a cash basis</a:t>
            </a:r>
          </a:p>
          <a:p>
            <a:r>
              <a:rPr lang="en-IN" dirty="0"/>
              <a:t>Reverses the differences between the accrual-based income statement and cash flows from operating activities</a:t>
            </a:r>
            <a:endParaRPr lang="en-US" dirty="0"/>
          </a:p>
        </p:txBody>
      </p:sp>
    </p:spTree>
    <p:extLst>
      <p:ext uri="{BB962C8B-B14F-4D97-AF65-F5344CB8AC3E}">
        <p14:creationId xmlns:p14="http://schemas.microsoft.com/office/powerpoint/2010/main" val="294687791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528140" y="409901"/>
            <a:ext cx="8458200" cy="983699"/>
          </a:xfrm>
        </p:spPr>
        <p:txBody>
          <a:bodyPr>
            <a:normAutofit/>
          </a:bodyPr>
          <a:lstStyle/>
          <a:p>
            <a:r>
              <a:rPr lang="en-IN" dirty="0"/>
              <a:t>Indirect Method Illustrated</a:t>
            </a:r>
            <a:endParaRPr lang="en-US" dirty="0"/>
          </a:p>
        </p:txBody>
      </p:sp>
      <p:pic>
        <p:nvPicPr>
          <p:cNvPr id="7170" name="Picture 2" descr="Cash Flows from Operating Activities—Indirect Method&#10;and Reconciliation of Net Income to Net Cash Flows from Operating Activities&#10;&#10;Net Income $12&#10;&#10;Adjustments for noncash effects:&#10;Gain on sale of land (8)&#10;Depreciation expense 3&#10;Loss on sale of equipment 2&#10;&#10;Changes in operating assets and liabilities:&#10;Increase in accounts receivable (2)&#10;Decrease in inventory 4&#10;Increase in accounts payable 6&#10;Increase in salaries payable 2&#10;Decrease in discount on bonds payable 2&#10;Decrease in prepaid insurance 3&#10;Decrease in income tax payable (2)&#10;Net cash flows from operating activities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4966" y="1440899"/>
            <a:ext cx="7154069" cy="50482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369413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a:t>Learning Objective  21-8</a:t>
            </a:r>
            <a:endParaRPr lang="en-US" dirty="0"/>
          </a:p>
        </p:txBody>
      </p:sp>
      <p:sp>
        <p:nvSpPr>
          <p:cNvPr id="3" name="Title 2"/>
          <p:cNvSpPr>
            <a:spLocks noGrp="1"/>
          </p:cNvSpPr>
          <p:nvPr>
            <p:ph type="title"/>
          </p:nvPr>
        </p:nvSpPr>
        <p:spPr>
          <a:xfrm>
            <a:off x="559671" y="508795"/>
            <a:ext cx="8552797" cy="1351536"/>
          </a:xfrm>
        </p:spPr>
        <p:txBody>
          <a:bodyPr>
            <a:noAutofit/>
          </a:bodyPr>
          <a:lstStyle/>
          <a:p>
            <a:r>
              <a:rPr lang="en-IN" dirty="0"/>
              <a:t>Components of Net Income That Do Not Increase or Decrease Cash</a:t>
            </a:r>
            <a:endParaRPr lang="en-US" dirty="0"/>
          </a:p>
        </p:txBody>
      </p:sp>
      <p:sp>
        <p:nvSpPr>
          <p:cNvPr id="2" name="Content Placeholder 1"/>
          <p:cNvSpPr>
            <a:spLocks noGrp="1"/>
          </p:cNvSpPr>
          <p:nvPr>
            <p:ph sz="quarter" idx="10"/>
          </p:nvPr>
        </p:nvSpPr>
        <p:spPr>
          <a:xfrm>
            <a:off x="835570" y="2102082"/>
            <a:ext cx="7898526" cy="4267192"/>
          </a:xfrm>
        </p:spPr>
        <p:txBody>
          <a:bodyPr/>
          <a:lstStyle/>
          <a:p>
            <a:r>
              <a:rPr lang="en-US" dirty="0"/>
              <a:t>Amounts that are</a:t>
            </a:r>
          </a:p>
          <a:p>
            <a:pPr lvl="1"/>
            <a:r>
              <a:rPr lang="en-US" dirty="0"/>
              <a:t>subtracted</a:t>
            </a:r>
          </a:p>
          <a:p>
            <a:pPr lvl="1"/>
            <a:r>
              <a:rPr lang="en-US" dirty="0"/>
              <a:t>added</a:t>
            </a:r>
          </a:p>
          <a:p>
            <a:r>
              <a:rPr lang="en-US" dirty="0"/>
              <a:t>in determining net income</a:t>
            </a:r>
          </a:p>
          <a:p>
            <a:pPr lvl="1"/>
            <a:r>
              <a:rPr lang="en-US" dirty="0"/>
              <a:t>are added </a:t>
            </a:r>
          </a:p>
          <a:p>
            <a:pPr lvl="1"/>
            <a:r>
              <a:rPr lang="en-US" dirty="0"/>
              <a:t>are subtracted</a:t>
            </a:r>
          </a:p>
          <a:p>
            <a:r>
              <a:rPr lang="en-IN" dirty="0"/>
              <a:t>to reverse the effect of their having been added and subtracted</a:t>
            </a:r>
            <a:endParaRPr lang="en-US" dirty="0"/>
          </a:p>
        </p:txBody>
      </p:sp>
    </p:spTree>
    <p:extLst>
      <p:ext uri="{BB962C8B-B14F-4D97-AF65-F5344CB8AC3E}">
        <p14:creationId xmlns:p14="http://schemas.microsoft.com/office/powerpoint/2010/main" val="131824792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549994" y="341400"/>
            <a:ext cx="8310221" cy="1697790"/>
          </a:xfrm>
        </p:spPr>
        <p:txBody>
          <a:bodyPr>
            <a:noAutofit/>
          </a:bodyPr>
          <a:lstStyle/>
          <a:p>
            <a:r>
              <a:rPr lang="en-IN" dirty="0"/>
              <a:t>Components of Net Income That Do Not Increase or Decrease Cash (1 of 2)</a:t>
            </a:r>
            <a:endParaRPr lang="en-US" dirty="0"/>
          </a:p>
        </p:txBody>
      </p:sp>
      <p:sp>
        <p:nvSpPr>
          <p:cNvPr id="2" name="Content Placeholder 1"/>
          <p:cNvSpPr>
            <a:spLocks noGrp="1"/>
          </p:cNvSpPr>
          <p:nvPr>
            <p:ph sz="quarter" idx="10"/>
          </p:nvPr>
        </p:nvSpPr>
        <p:spPr>
          <a:xfrm>
            <a:off x="867101" y="2039017"/>
            <a:ext cx="7882761" cy="4219899"/>
          </a:xfrm>
        </p:spPr>
        <p:txBody>
          <a:bodyPr/>
          <a:lstStyle/>
          <a:p>
            <a:r>
              <a:rPr lang="en-IN" dirty="0"/>
              <a:t>Components of net income that increase or decrease cash but by an amount different from that reported in the income statement</a:t>
            </a:r>
          </a:p>
          <a:p>
            <a:r>
              <a:rPr lang="en-US" dirty="0"/>
              <a:t>Net income is </a:t>
            </a:r>
            <a:r>
              <a:rPr lang="en-US" b="1" i="1" dirty="0"/>
              <a:t>adjusted</a:t>
            </a:r>
            <a:r>
              <a:rPr lang="en-US" dirty="0"/>
              <a:t> for changes in the balances of related balance sheet accounts to convert the effects of those items to a </a:t>
            </a:r>
            <a:r>
              <a:rPr lang="en-US" b="1" i="1" dirty="0"/>
              <a:t>cash basis</a:t>
            </a:r>
            <a:endParaRPr lang="en-US" dirty="0"/>
          </a:p>
        </p:txBody>
      </p:sp>
    </p:spTree>
    <p:extLst>
      <p:ext uri="{BB962C8B-B14F-4D97-AF65-F5344CB8AC3E}">
        <p14:creationId xmlns:p14="http://schemas.microsoft.com/office/powerpoint/2010/main" val="19272188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21-2</a:t>
            </a:r>
          </a:p>
        </p:txBody>
      </p:sp>
      <p:sp>
        <p:nvSpPr>
          <p:cNvPr id="3" name="Title 2"/>
          <p:cNvSpPr>
            <a:spLocks noGrp="1"/>
          </p:cNvSpPr>
          <p:nvPr>
            <p:ph type="title"/>
          </p:nvPr>
        </p:nvSpPr>
        <p:spPr>
          <a:xfrm>
            <a:off x="575438" y="457199"/>
            <a:ext cx="8458200" cy="1150883"/>
          </a:xfrm>
        </p:spPr>
        <p:txBody>
          <a:bodyPr>
            <a:noAutofit/>
          </a:bodyPr>
          <a:lstStyle/>
          <a:p>
            <a:r>
              <a:rPr lang="en-IN" dirty="0"/>
              <a:t>Cash, Cash Equivalents, and Restricted Cash (2 of 2)</a:t>
            </a:r>
            <a:endParaRPr lang="en-US" dirty="0"/>
          </a:p>
        </p:txBody>
      </p:sp>
      <p:sp>
        <p:nvSpPr>
          <p:cNvPr id="6" name="Content Placeholder 5"/>
          <p:cNvSpPr>
            <a:spLocks noGrp="1"/>
          </p:cNvSpPr>
          <p:nvPr>
            <p:ph sz="quarter" idx="10"/>
          </p:nvPr>
        </p:nvSpPr>
        <p:spPr>
          <a:xfrm>
            <a:off x="914399" y="1676399"/>
            <a:ext cx="7819697" cy="4708635"/>
          </a:xfrm>
        </p:spPr>
        <p:txBody>
          <a:bodyPr/>
          <a:lstStyle/>
          <a:p>
            <a:r>
              <a:rPr lang="en-IN" dirty="0"/>
              <a:t>Company must establish </a:t>
            </a:r>
            <a:r>
              <a:rPr lang="en-IN" b="1" dirty="0"/>
              <a:t>a policy (Should be disclosed in the notes to the statement) </a:t>
            </a:r>
            <a:r>
              <a:rPr lang="en-IN" dirty="0"/>
              <a:t>regarding which short-term, highly liquid investments it classifies as cash equivalents</a:t>
            </a:r>
          </a:p>
        </p:txBody>
      </p:sp>
    </p:spTree>
    <p:extLst>
      <p:ext uri="{BB962C8B-B14F-4D97-AF65-F5344CB8AC3E}">
        <p14:creationId xmlns:p14="http://schemas.microsoft.com/office/powerpoint/2010/main" val="351145667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543906" y="361434"/>
            <a:ext cx="8332081" cy="1640787"/>
          </a:xfrm>
        </p:spPr>
        <p:txBody>
          <a:bodyPr>
            <a:noAutofit/>
          </a:bodyPr>
          <a:lstStyle/>
          <a:p>
            <a:r>
              <a:rPr lang="en-IN" dirty="0"/>
              <a:t>Components of Net Income That Do Not Increase or Decrease Cash (2 of 2)</a:t>
            </a:r>
            <a:endParaRPr lang="en-US" dirty="0"/>
          </a:p>
        </p:txBody>
      </p:sp>
      <p:sp>
        <p:nvSpPr>
          <p:cNvPr id="2" name="Content Placeholder 1"/>
          <p:cNvSpPr>
            <a:spLocks noGrp="1"/>
          </p:cNvSpPr>
          <p:nvPr>
            <p:ph sz="quarter" idx="10"/>
          </p:nvPr>
        </p:nvSpPr>
        <p:spPr>
          <a:xfrm>
            <a:off x="819804" y="2023252"/>
            <a:ext cx="7945826" cy="4235664"/>
          </a:xfrm>
        </p:spPr>
        <p:txBody>
          <a:bodyPr/>
          <a:lstStyle/>
          <a:p>
            <a:pPr marL="0" indent="0">
              <a:buNone/>
            </a:pPr>
            <a:r>
              <a:rPr lang="en-IN" b="1" dirty="0"/>
              <a:t>Example: </a:t>
            </a:r>
            <a:r>
              <a:rPr lang="en-IN" dirty="0"/>
              <a:t>Sales of $100 million are included in the income statement as a component of net income, and yet, since accounts receivable increased by $2 million, only $98 million cash was collected from customers during the reporting period. Sales are converted to a cash basis by subtracting the $2 million increase in accounts receivable.</a:t>
            </a:r>
            <a:endParaRPr lang="en-US" dirty="0"/>
          </a:p>
        </p:txBody>
      </p:sp>
    </p:spTree>
    <p:extLst>
      <p:ext uri="{BB962C8B-B14F-4D97-AF65-F5344CB8AC3E}">
        <p14:creationId xmlns:p14="http://schemas.microsoft.com/office/powerpoint/2010/main" val="417031225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441435" y="424906"/>
            <a:ext cx="8702566" cy="2089358"/>
          </a:xfrm>
        </p:spPr>
        <p:txBody>
          <a:bodyPr>
            <a:noAutofit/>
          </a:bodyPr>
          <a:lstStyle/>
          <a:p>
            <a:r>
              <a:rPr lang="en-IN" dirty="0"/>
              <a:t> Comparison of the Indirect Method and the Direct Method of Determining Cash Flows from Operating Activities</a:t>
            </a:r>
            <a:endParaRPr lang="en-US" dirty="0"/>
          </a:p>
        </p:txBody>
      </p:sp>
      <p:pic>
        <p:nvPicPr>
          <p:cNvPr id="15362" name="Picture 2" descr="The indirect method is compared with the direct method in the illustration. The information contained in the illustration is detailed in the textbook on page 1243 in Illustration 21-11."/>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067953" y="2759888"/>
            <a:ext cx="6994746" cy="3545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91649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651202" y="381549"/>
            <a:ext cx="8445500" cy="1466618"/>
          </a:xfrm>
        </p:spPr>
        <p:txBody>
          <a:bodyPr>
            <a:noAutofit/>
          </a:bodyPr>
          <a:lstStyle/>
          <a:p>
            <a:r>
              <a:rPr lang="en-IN" dirty="0"/>
              <a:t> Adjustments to Convert Net Income to a Cash Basis—Indirect Method</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225990911"/>
              </p:ext>
            </p:extLst>
          </p:nvPr>
        </p:nvGraphicFramePr>
        <p:xfrm>
          <a:off x="646376" y="2028512"/>
          <a:ext cx="8261141" cy="4292563"/>
        </p:xfrm>
        <a:graphic>
          <a:graphicData uri="http://schemas.openxmlformats.org/drawingml/2006/table">
            <a:tbl>
              <a:tblPr firstRow="1" bandRow="1">
                <a:tableStyleId>{5940675A-B579-460E-94D1-54222C63F5DA}</a:tableStyleId>
              </a:tblPr>
              <a:tblGrid>
                <a:gridCol w="5715650">
                  <a:extLst>
                    <a:ext uri="{9D8B030D-6E8A-4147-A177-3AD203B41FA5}">
                      <a16:colId xmlns:a16="http://schemas.microsoft.com/office/drawing/2014/main" val="20000"/>
                    </a:ext>
                  </a:extLst>
                </a:gridCol>
                <a:gridCol w="2545491">
                  <a:extLst>
                    <a:ext uri="{9D8B030D-6E8A-4147-A177-3AD203B41FA5}">
                      <a16:colId xmlns:a16="http://schemas.microsoft.com/office/drawing/2014/main" val="20001"/>
                    </a:ext>
                  </a:extLst>
                </a:gridCol>
              </a:tblGrid>
              <a:tr h="527201">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Type of </a:t>
                      </a:r>
                      <a:r>
                        <a:rPr lang="en-IN" sz="1400" b="1" dirty="0">
                          <a:latin typeface="Verdana" panose="020B0604030504040204" pitchFamily="34" charset="0"/>
                          <a:ea typeface="Verdana" panose="020B0604030504040204" pitchFamily="34" charset="0"/>
                          <a:cs typeface="Verdana" panose="020B0604030504040204" pitchFamily="34" charset="0"/>
                        </a:rPr>
                        <a:t>Adjustment</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To Adjust</a:t>
                      </a:r>
                      <a:r>
                        <a:rPr lang="en-US" sz="1400" b="1" baseline="0" dirty="0">
                          <a:latin typeface="Verdana" panose="020B0604030504040204" pitchFamily="34" charset="0"/>
                          <a:ea typeface="Verdana" panose="020B0604030504040204" pitchFamily="34" charset="0"/>
                          <a:cs typeface="Verdana" panose="020B0604030504040204" pitchFamily="34" charset="0"/>
                        </a:rPr>
                        <a:t> for Noncash Effect</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10119">
                <a:tc>
                  <a:txBody>
                    <a:bodyPr/>
                    <a:lstStyle/>
                    <a:p>
                      <a:r>
                        <a:rPr lang="en-IN" sz="1400" b="1" dirty="0">
                          <a:latin typeface="Verdana" panose="020B0604030504040204" pitchFamily="34" charset="0"/>
                          <a:ea typeface="Verdana" panose="020B0604030504040204" pitchFamily="34" charset="0"/>
                          <a:cs typeface="Verdana" panose="020B0604030504040204" pitchFamily="34" charset="0"/>
                        </a:rPr>
                        <a:t>Adjustments</a:t>
                      </a:r>
                      <a:r>
                        <a:rPr lang="en-IN" sz="1400" b="1" baseline="0" dirty="0">
                          <a:latin typeface="Verdana" panose="020B0604030504040204" pitchFamily="34" charset="0"/>
                          <a:ea typeface="Verdana" panose="020B0604030504040204" pitchFamily="34" charset="0"/>
                          <a:cs typeface="Verdana" panose="020B0604030504040204" pitchFamily="34" charset="0"/>
                        </a:rPr>
                        <a:t> </a:t>
                      </a:r>
                      <a:r>
                        <a:rPr lang="en-US" sz="1400" b="1" baseline="0" dirty="0">
                          <a:latin typeface="Verdana" panose="020B0604030504040204" pitchFamily="34" charset="0"/>
                          <a:ea typeface="Verdana" panose="020B0604030504040204" pitchFamily="34" charset="0"/>
                          <a:cs typeface="Verdana" panose="020B0604030504040204" pitchFamily="34" charset="0"/>
                        </a:rPr>
                        <a:t>for Noncash Effects:</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527201">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Income statement</a:t>
                      </a:r>
                      <a:r>
                        <a:rPr lang="en-US" sz="1400" baseline="0" dirty="0">
                          <a:latin typeface="Verdana" panose="020B0604030504040204" pitchFamily="34" charset="0"/>
                          <a:ea typeface="Verdana" panose="020B0604030504040204" pitchFamily="34" charset="0"/>
                          <a:cs typeface="Verdana" panose="020B0604030504040204" pitchFamily="34" charset="0"/>
                        </a:rPr>
                        <a:t> components that have </a:t>
                      </a:r>
                      <a:r>
                        <a:rPr lang="en-US" sz="1400" i="1" baseline="0" dirty="0">
                          <a:latin typeface="Verdana" panose="020B0604030504040204" pitchFamily="34" charset="0"/>
                          <a:ea typeface="Verdana" panose="020B0604030504040204" pitchFamily="34" charset="0"/>
                          <a:cs typeface="Verdana" panose="020B0604030504040204" pitchFamily="34" charset="0"/>
                        </a:rPr>
                        <a:t>no effect </a:t>
                      </a:r>
                      <a:r>
                        <a:rPr lang="en-US" sz="1400" baseline="0" dirty="0">
                          <a:latin typeface="Verdana" panose="020B0604030504040204" pitchFamily="34" charset="0"/>
                          <a:ea typeface="Verdana" panose="020B0604030504040204" pitchFamily="34" charset="0"/>
                          <a:cs typeface="Verdana" panose="020B0604030504040204" pitchFamily="34" charset="0"/>
                        </a:rPr>
                        <a:t>at all on cash but are </a:t>
                      </a:r>
                      <a:r>
                        <a:rPr lang="en-US" sz="1400" i="1" baseline="0" dirty="0">
                          <a:latin typeface="Verdana" panose="020B0604030504040204" pitchFamily="34" charset="0"/>
                          <a:ea typeface="Verdana" panose="020B0604030504040204" pitchFamily="34" charset="0"/>
                          <a:cs typeface="Verdana" panose="020B0604030504040204" pitchFamily="34" charset="0"/>
                        </a:rPr>
                        <a:t>additions</a:t>
                      </a:r>
                      <a:r>
                        <a:rPr lang="en-US" sz="1400" baseline="0" dirty="0">
                          <a:latin typeface="Verdana" panose="020B0604030504040204" pitchFamily="34" charset="0"/>
                          <a:ea typeface="Verdana" panose="020B0604030504040204" pitchFamily="34" charset="0"/>
                          <a:cs typeface="Verdana" panose="020B0604030504040204" pitchFamily="34" charset="0"/>
                        </a:rPr>
                        <a:t> to income</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Deduct</a:t>
                      </a:r>
                      <a:r>
                        <a:rPr lang="en-US" sz="1400" baseline="0" dirty="0">
                          <a:latin typeface="Verdana" panose="020B0604030504040204" pitchFamily="34" charset="0"/>
                          <a:ea typeface="Verdana" panose="020B0604030504040204" pitchFamily="34" charset="0"/>
                          <a:cs typeface="Verdana" panose="020B0604030504040204" pitchFamily="34" charset="0"/>
                        </a:rPr>
                        <a:t> from net income</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2"/>
                  </a:ext>
                </a:extLst>
              </a:tr>
              <a:tr h="527201">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Income</a:t>
                      </a:r>
                      <a:r>
                        <a:rPr lang="en-US" sz="1400" baseline="0" dirty="0">
                          <a:latin typeface="Verdana" panose="020B0604030504040204" pitchFamily="34" charset="0"/>
                          <a:ea typeface="Verdana" panose="020B0604030504040204" pitchFamily="34" charset="0"/>
                          <a:cs typeface="Verdana" panose="020B0604030504040204" pitchFamily="34" charset="0"/>
                        </a:rPr>
                        <a:t> statement components that have </a:t>
                      </a:r>
                      <a:r>
                        <a:rPr lang="en-US" sz="1400" i="1" baseline="0" dirty="0">
                          <a:latin typeface="Verdana" panose="020B0604030504040204" pitchFamily="34" charset="0"/>
                          <a:ea typeface="Verdana" panose="020B0604030504040204" pitchFamily="34" charset="0"/>
                          <a:cs typeface="Verdana" panose="020B0604030504040204" pitchFamily="34" charset="0"/>
                        </a:rPr>
                        <a:t>no effect </a:t>
                      </a:r>
                      <a:r>
                        <a:rPr lang="en-US" sz="1400" baseline="0" dirty="0">
                          <a:latin typeface="Verdana" panose="020B0604030504040204" pitchFamily="34" charset="0"/>
                          <a:ea typeface="Verdana" panose="020B0604030504040204" pitchFamily="34" charset="0"/>
                          <a:cs typeface="Verdana" panose="020B0604030504040204" pitchFamily="34" charset="0"/>
                        </a:rPr>
                        <a:t>at all on cash but are </a:t>
                      </a:r>
                      <a:r>
                        <a:rPr lang="en-US" sz="1400" i="1" baseline="0" dirty="0">
                          <a:latin typeface="Verdana" panose="020B0604030504040204" pitchFamily="34" charset="0"/>
                          <a:ea typeface="Verdana" panose="020B0604030504040204" pitchFamily="34" charset="0"/>
                          <a:cs typeface="Verdana" panose="020B0604030504040204" pitchFamily="34" charset="0"/>
                        </a:rPr>
                        <a:t>deductions</a:t>
                      </a:r>
                      <a:r>
                        <a:rPr lang="en-US" sz="1400" baseline="0" dirty="0">
                          <a:latin typeface="Verdana" panose="020B0604030504040204" pitchFamily="34" charset="0"/>
                          <a:ea typeface="Verdana" panose="020B0604030504040204" pitchFamily="34" charset="0"/>
                          <a:cs typeface="Verdana" panose="020B0604030504040204" pitchFamily="34" charset="0"/>
                        </a:rPr>
                        <a:t> from income</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Add to net income</a:t>
                      </a:r>
                    </a:p>
                  </a:txBody>
                  <a:tcPr/>
                </a:tc>
                <a:extLst>
                  <a:ext uri="{0D108BD9-81ED-4DB2-BD59-A6C34878D82A}">
                    <a16:rowId xmlns:a16="http://schemas.microsoft.com/office/drawing/2014/main" val="10003"/>
                  </a:ext>
                </a:extLst>
              </a:tr>
              <a:tr h="310119">
                <a:tc>
                  <a:txBody>
                    <a:bodyPr/>
                    <a:lstStyle/>
                    <a:p>
                      <a:r>
                        <a:rPr lang="en-US" sz="1400" b="1" dirty="0">
                          <a:latin typeface="Verdana" panose="020B0604030504040204" pitchFamily="34" charset="0"/>
                          <a:ea typeface="Verdana" panose="020B0604030504040204" pitchFamily="34" charset="0"/>
                          <a:cs typeface="Verdana" panose="020B0604030504040204" pitchFamily="34" charset="0"/>
                        </a:rPr>
                        <a:t>Changes in Operating Assets and</a:t>
                      </a:r>
                      <a:r>
                        <a:rPr lang="en-US" sz="1400" b="1" baseline="0" dirty="0">
                          <a:latin typeface="Verdana" panose="020B0604030504040204" pitchFamily="34" charset="0"/>
                          <a:ea typeface="Verdana" panose="020B0604030504040204" pitchFamily="34" charset="0"/>
                          <a:cs typeface="Verdana" panose="020B0604030504040204" pitchFamily="34" charset="0"/>
                        </a:rPr>
                        <a:t> Liabilities:</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4"/>
                  </a:ext>
                </a:extLst>
              </a:tr>
              <a:tr h="444242">
                <a:tc>
                  <a:txBody>
                    <a:bodyPr/>
                    <a:lstStyle/>
                    <a:p>
                      <a:r>
                        <a:rPr lang="en-US" sz="1400" i="1" dirty="0">
                          <a:latin typeface="Verdana" panose="020B0604030504040204" pitchFamily="34" charset="0"/>
                          <a:ea typeface="Verdana" panose="020B0604030504040204" pitchFamily="34" charset="0"/>
                          <a:cs typeface="Verdana" panose="020B0604030504040204" pitchFamily="34" charset="0"/>
                        </a:rPr>
                        <a:t>Increase in assets </a:t>
                      </a:r>
                      <a:r>
                        <a:rPr lang="en-US" sz="1400" dirty="0">
                          <a:latin typeface="Verdana" panose="020B0604030504040204" pitchFamily="34" charset="0"/>
                          <a:ea typeface="Verdana" panose="020B0604030504040204" pitchFamily="34" charset="0"/>
                          <a:cs typeface="Verdana" panose="020B0604030504040204" pitchFamily="34" charset="0"/>
                        </a:rPr>
                        <a:t>related to an</a:t>
                      </a:r>
                      <a:r>
                        <a:rPr lang="en-US" sz="1400" baseline="0" dirty="0">
                          <a:latin typeface="Verdana" panose="020B0604030504040204" pitchFamily="34" charset="0"/>
                          <a:ea typeface="Verdana" panose="020B0604030504040204" pitchFamily="34" charset="0"/>
                          <a:cs typeface="Verdana" panose="020B0604030504040204" pitchFamily="34" charset="0"/>
                        </a:rPr>
                        <a:t> income statement component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Deduct from net income</a:t>
                      </a:r>
                    </a:p>
                  </a:txBody>
                  <a:tcPr/>
                </a:tc>
                <a:extLst>
                  <a:ext uri="{0D108BD9-81ED-4DB2-BD59-A6C34878D82A}">
                    <a16:rowId xmlns:a16="http://schemas.microsoft.com/office/drawing/2014/main" val="10005"/>
                  </a:ext>
                </a:extLst>
              </a:tr>
              <a:tr h="527201">
                <a:tc>
                  <a:txBody>
                    <a:bodyPr/>
                    <a:lstStyle/>
                    <a:p>
                      <a:r>
                        <a:rPr lang="en-US" sz="1400" i="1" dirty="0">
                          <a:latin typeface="Verdana" panose="020B0604030504040204" pitchFamily="34" charset="0"/>
                          <a:ea typeface="Verdana" panose="020B0604030504040204" pitchFamily="34" charset="0"/>
                          <a:cs typeface="Verdana" panose="020B0604030504040204" pitchFamily="34" charset="0"/>
                        </a:rPr>
                        <a:t>Decreases in assets </a:t>
                      </a:r>
                      <a:r>
                        <a:rPr lang="en-US" sz="1400" dirty="0">
                          <a:latin typeface="Verdana" panose="020B0604030504040204" pitchFamily="34" charset="0"/>
                          <a:ea typeface="Verdana" panose="020B0604030504040204" pitchFamily="34" charset="0"/>
                          <a:cs typeface="Verdana" panose="020B0604030504040204" pitchFamily="34" charset="0"/>
                        </a:rPr>
                        <a:t>related</a:t>
                      </a:r>
                      <a:r>
                        <a:rPr lang="en-US" sz="1400" baseline="0" dirty="0">
                          <a:latin typeface="Verdana" panose="020B0604030504040204" pitchFamily="34" charset="0"/>
                          <a:ea typeface="Verdana" panose="020B0604030504040204" pitchFamily="34" charset="0"/>
                          <a:cs typeface="Verdana" panose="020B0604030504040204" pitchFamily="34" charset="0"/>
                        </a:rPr>
                        <a:t> to an income statement component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Add to net income</a:t>
                      </a:r>
                    </a:p>
                  </a:txBody>
                  <a:tcPr/>
                </a:tc>
                <a:extLst>
                  <a:ext uri="{0D108BD9-81ED-4DB2-BD59-A6C34878D82A}">
                    <a16:rowId xmlns:a16="http://schemas.microsoft.com/office/drawing/2014/main" val="10006"/>
                  </a:ext>
                </a:extLst>
              </a:tr>
              <a:tr h="527201">
                <a:tc>
                  <a:txBody>
                    <a:bodyPr/>
                    <a:lstStyle/>
                    <a:p>
                      <a:r>
                        <a:rPr lang="en-US" sz="1400" i="1" dirty="0">
                          <a:latin typeface="Verdana" panose="020B0604030504040204" pitchFamily="34" charset="0"/>
                          <a:ea typeface="Verdana" panose="020B0604030504040204" pitchFamily="34" charset="0"/>
                          <a:cs typeface="Verdana" panose="020B0604030504040204" pitchFamily="34" charset="0"/>
                        </a:rPr>
                        <a:t>Increase in liabilities </a:t>
                      </a:r>
                      <a:r>
                        <a:rPr lang="en-US" sz="1400" dirty="0">
                          <a:latin typeface="Verdana" panose="020B0604030504040204" pitchFamily="34" charset="0"/>
                          <a:ea typeface="Verdana" panose="020B0604030504040204" pitchFamily="34" charset="0"/>
                          <a:cs typeface="Verdana" panose="020B0604030504040204" pitchFamily="34" charset="0"/>
                        </a:rPr>
                        <a:t>related</a:t>
                      </a:r>
                      <a:r>
                        <a:rPr lang="en-US" sz="1400" baseline="0" dirty="0">
                          <a:latin typeface="Verdana" panose="020B0604030504040204" pitchFamily="34" charset="0"/>
                          <a:ea typeface="Verdana" panose="020B0604030504040204" pitchFamily="34" charset="0"/>
                          <a:cs typeface="Verdana" panose="020B0604030504040204" pitchFamily="34" charset="0"/>
                        </a:rPr>
                        <a:t> to an income statement component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Add to net income</a:t>
                      </a:r>
                    </a:p>
                  </a:txBody>
                  <a:tcPr/>
                </a:tc>
                <a:extLst>
                  <a:ext uri="{0D108BD9-81ED-4DB2-BD59-A6C34878D82A}">
                    <a16:rowId xmlns:a16="http://schemas.microsoft.com/office/drawing/2014/main" val="10007"/>
                  </a:ext>
                </a:extLst>
              </a:tr>
              <a:tr h="498380">
                <a:tc>
                  <a:txBody>
                    <a:bodyPr/>
                    <a:lstStyle/>
                    <a:p>
                      <a:r>
                        <a:rPr lang="en-US" sz="1400" i="1" dirty="0">
                          <a:latin typeface="Verdana" panose="020B0604030504040204" pitchFamily="34" charset="0"/>
                          <a:ea typeface="Verdana" panose="020B0604030504040204" pitchFamily="34" charset="0"/>
                          <a:cs typeface="Verdana" panose="020B0604030504040204" pitchFamily="34" charset="0"/>
                        </a:rPr>
                        <a:t>Decrease in liabilities</a:t>
                      </a:r>
                      <a:r>
                        <a:rPr lang="en-US" sz="1400" i="1" baseline="0" dirty="0">
                          <a:latin typeface="Verdana" panose="020B0604030504040204" pitchFamily="34" charset="0"/>
                          <a:ea typeface="Verdana" panose="020B0604030504040204" pitchFamily="34" charset="0"/>
                          <a:cs typeface="Verdana" panose="020B0604030504040204" pitchFamily="34" charset="0"/>
                        </a:rPr>
                        <a:t> </a:t>
                      </a:r>
                      <a:r>
                        <a:rPr lang="en-US" sz="1400" i="0" baseline="0" dirty="0">
                          <a:latin typeface="Verdana" panose="020B0604030504040204" pitchFamily="34" charset="0"/>
                          <a:ea typeface="Verdana" panose="020B0604030504040204" pitchFamily="34" charset="0"/>
                          <a:cs typeface="Verdana" panose="020B0604030504040204" pitchFamily="34" charset="0"/>
                        </a:rPr>
                        <a:t>related </a:t>
                      </a:r>
                      <a:r>
                        <a:rPr lang="en-US" sz="1400" baseline="0" dirty="0">
                          <a:latin typeface="Verdana" panose="020B0604030504040204" pitchFamily="34" charset="0"/>
                          <a:ea typeface="Verdana" panose="020B0604030504040204" pitchFamily="34" charset="0"/>
                          <a:cs typeface="Verdana" panose="020B0604030504040204" pitchFamily="34" charset="0"/>
                        </a:rPr>
                        <a:t>to an income statement component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Deduct from</a:t>
                      </a:r>
                      <a:r>
                        <a:rPr lang="en-US" sz="1400" baseline="0" dirty="0">
                          <a:latin typeface="Verdana" panose="020B0604030504040204" pitchFamily="34" charset="0"/>
                          <a:ea typeface="Verdana" panose="020B0604030504040204" pitchFamily="34" charset="0"/>
                          <a:cs typeface="Verdana" panose="020B0604030504040204" pitchFamily="34" charset="0"/>
                        </a:rPr>
                        <a:t> net income</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71939664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559672" y="408485"/>
            <a:ext cx="8458200" cy="1168067"/>
          </a:xfrm>
        </p:spPr>
        <p:txBody>
          <a:bodyPr>
            <a:noAutofit/>
          </a:bodyPr>
          <a:lstStyle/>
          <a:p>
            <a:r>
              <a:rPr lang="en-US" altLang="en-US" dirty="0"/>
              <a:t>Concept Check: Adjustments to Net Income</a:t>
            </a:r>
            <a:endParaRPr lang="en-US" dirty="0"/>
          </a:p>
        </p:txBody>
      </p:sp>
      <p:sp>
        <p:nvSpPr>
          <p:cNvPr id="6" name="Content Placeholder 5"/>
          <p:cNvSpPr>
            <a:spLocks noGrp="1"/>
          </p:cNvSpPr>
          <p:nvPr>
            <p:ph sz="quarter" idx="10"/>
          </p:nvPr>
        </p:nvSpPr>
        <p:spPr>
          <a:xfrm>
            <a:off x="802293" y="1745160"/>
            <a:ext cx="8184055" cy="4482224"/>
          </a:xfrm>
        </p:spPr>
        <p:txBody>
          <a:bodyPr/>
          <a:lstStyle/>
          <a:p>
            <a:pPr marL="0" indent="0">
              <a:spcAft>
                <a:spcPts val="1200"/>
              </a:spcAft>
              <a:buNone/>
            </a:pPr>
            <a:r>
              <a:rPr lang="en-US" dirty="0"/>
              <a:t>In determining cash flows from operating activities (indirect method), adjustments to net income should </a:t>
            </a:r>
            <a:r>
              <a:rPr lang="en-US" b="1" dirty="0"/>
              <a:t>not</a:t>
            </a:r>
            <a:r>
              <a:rPr lang="en-US" dirty="0"/>
              <a:t> include: </a:t>
            </a:r>
          </a:p>
          <a:p>
            <a:pPr marL="457200" indent="-457200">
              <a:buFont typeface="+mj-lt"/>
              <a:buAutoNum type="alphaLcPeriod"/>
            </a:pPr>
            <a:r>
              <a:rPr lang="en-US" dirty="0"/>
              <a:t>An addition for depreciation expense</a:t>
            </a:r>
          </a:p>
          <a:p>
            <a:pPr marL="457200" indent="-457200">
              <a:buFont typeface="+mj-lt"/>
              <a:buAutoNum type="alphaLcPeriod"/>
            </a:pPr>
            <a:r>
              <a:rPr lang="en-US" b="1" dirty="0"/>
              <a:t>An addition for bond premium amortization</a:t>
            </a:r>
          </a:p>
          <a:p>
            <a:pPr marL="457200" indent="-457200">
              <a:buFont typeface="+mj-lt"/>
              <a:buAutoNum type="alphaLcPeriod"/>
            </a:pPr>
            <a:r>
              <a:rPr lang="en-US" dirty="0"/>
              <a:t>An addition for a gain on sale of equipment</a:t>
            </a:r>
          </a:p>
          <a:p>
            <a:pPr marL="457200" lvl="0" indent="-457200">
              <a:buFont typeface="+mj-lt"/>
              <a:buAutoNum type="alphaLcPeriod"/>
            </a:pPr>
            <a:r>
              <a:rPr lang="en-US" dirty="0"/>
              <a:t>An addition for patent amortization</a:t>
            </a:r>
            <a:r>
              <a:rPr lang="en-US" sz="2600" dirty="0"/>
              <a:t>	 </a:t>
            </a:r>
          </a:p>
          <a:p>
            <a:pPr marL="0" indent="0">
              <a:buNone/>
            </a:pPr>
            <a:r>
              <a:rPr lang="en-US" dirty="0"/>
              <a:t>The correct answer is </a:t>
            </a:r>
            <a:r>
              <a:rPr lang="en-US" i="1" dirty="0"/>
              <a:t>b</a:t>
            </a:r>
            <a:r>
              <a:rPr lang="en-US" dirty="0"/>
              <a:t>. The gain would be </a:t>
            </a:r>
            <a:r>
              <a:rPr lang="en-US" b="1" dirty="0"/>
              <a:t>deducted</a:t>
            </a:r>
            <a:r>
              <a:rPr lang="en-US" dirty="0"/>
              <a:t> from net income.</a:t>
            </a:r>
            <a:endParaRPr lang="en-US" b="1" dirty="0">
              <a:solidFill>
                <a:srgbClr val="FF0000"/>
              </a:solidFill>
            </a:endParaRPr>
          </a:p>
        </p:txBody>
      </p:sp>
    </p:spTree>
    <p:extLst>
      <p:ext uri="{BB962C8B-B14F-4D97-AF65-F5344CB8AC3E}">
        <p14:creationId xmlns:p14="http://schemas.microsoft.com/office/powerpoint/2010/main" val="127840885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881072" y="472965"/>
            <a:ext cx="7364291" cy="1166647"/>
          </a:xfrm>
        </p:spPr>
        <p:txBody>
          <a:bodyPr>
            <a:noAutofit/>
          </a:bodyPr>
          <a:lstStyle/>
          <a:p>
            <a:r>
              <a:rPr lang="en-US" dirty="0"/>
              <a:t>Advantages of Direct Method (1 of 2)</a:t>
            </a:r>
          </a:p>
        </p:txBody>
      </p:sp>
      <p:sp>
        <p:nvSpPr>
          <p:cNvPr id="6" name="Content Placeholder 5"/>
          <p:cNvSpPr>
            <a:spLocks noGrp="1"/>
          </p:cNvSpPr>
          <p:nvPr>
            <p:ph sz="quarter" idx="10"/>
          </p:nvPr>
        </p:nvSpPr>
        <p:spPr>
          <a:xfrm>
            <a:off x="804046" y="1828800"/>
            <a:ext cx="8103476" cy="4540469"/>
          </a:xfrm>
        </p:spPr>
        <p:txBody>
          <a:bodyPr/>
          <a:lstStyle/>
          <a:p>
            <a:pPr marL="457200" indent="-457200"/>
            <a:r>
              <a:rPr lang="en-IN" dirty="0"/>
              <a:t>The FASB </a:t>
            </a:r>
            <a:r>
              <a:rPr lang="en-IN" b="1" dirty="0"/>
              <a:t>strongly encourages </a:t>
            </a:r>
            <a:r>
              <a:rPr lang="en-US" dirty="0"/>
              <a:t>companies to report cash flows from operating activities by the </a:t>
            </a:r>
            <a:r>
              <a:rPr lang="en-US" b="1" dirty="0"/>
              <a:t>direct method</a:t>
            </a:r>
            <a:r>
              <a:rPr lang="en-US" dirty="0"/>
              <a:t>:</a:t>
            </a:r>
          </a:p>
          <a:p>
            <a:pPr marL="457200" indent="-457200"/>
            <a:r>
              <a:rPr lang="en-IN" dirty="0"/>
              <a:t>Investors and creditors gain additional insight into the specific sources of cash receipts and payments</a:t>
            </a:r>
          </a:p>
          <a:p>
            <a:pPr marL="457200" indent="-457200"/>
            <a:r>
              <a:rPr lang="en-IN" dirty="0"/>
              <a:t>Statement users can more readily interpret and understand the information presented</a:t>
            </a:r>
            <a:endParaRPr lang="en-US" dirty="0"/>
          </a:p>
        </p:txBody>
      </p:sp>
    </p:spTree>
    <p:extLst>
      <p:ext uri="{BB962C8B-B14F-4D97-AF65-F5344CB8AC3E}">
        <p14:creationId xmlns:p14="http://schemas.microsoft.com/office/powerpoint/2010/main" val="337651675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906525" y="431975"/>
            <a:ext cx="7323085" cy="1248629"/>
          </a:xfrm>
        </p:spPr>
        <p:txBody>
          <a:bodyPr>
            <a:noAutofit/>
          </a:bodyPr>
          <a:lstStyle/>
          <a:p>
            <a:r>
              <a:rPr lang="en-US" dirty="0"/>
              <a:t>Advantages of Direct Method (2 of 2)</a:t>
            </a:r>
          </a:p>
        </p:txBody>
      </p:sp>
      <p:sp>
        <p:nvSpPr>
          <p:cNvPr id="6" name="Content Placeholder 5"/>
          <p:cNvSpPr>
            <a:spLocks noGrp="1"/>
          </p:cNvSpPr>
          <p:nvPr>
            <p:ph sz="quarter" idx="10"/>
          </p:nvPr>
        </p:nvSpPr>
        <p:spPr>
          <a:xfrm>
            <a:off x="788271" y="1960187"/>
            <a:ext cx="8056180" cy="4267201"/>
          </a:xfrm>
        </p:spPr>
        <p:txBody>
          <a:bodyPr/>
          <a:lstStyle/>
          <a:p>
            <a:r>
              <a:rPr lang="en-IN" dirty="0"/>
              <a:t>Nonetheless, the </a:t>
            </a:r>
            <a:r>
              <a:rPr lang="en-IN" b="1" dirty="0"/>
              <a:t>vast majority </a:t>
            </a:r>
            <a:r>
              <a:rPr lang="en-IN" dirty="0"/>
              <a:t>of companies </a:t>
            </a:r>
          </a:p>
          <a:p>
            <a:r>
              <a:rPr lang="en-IN" dirty="0"/>
              <a:t>choose to use the </a:t>
            </a:r>
            <a:r>
              <a:rPr lang="en-IN" b="1" dirty="0"/>
              <a:t>indirect method</a:t>
            </a:r>
          </a:p>
          <a:p>
            <a:pPr marL="0" indent="0">
              <a:buNone/>
            </a:pPr>
            <a:r>
              <a:rPr lang="en-US" b="1" dirty="0"/>
              <a:t>Reasons: </a:t>
            </a:r>
            <a:r>
              <a:rPr lang="en-US" dirty="0"/>
              <a:t>Range from longstanding tradition to the desire </a:t>
            </a:r>
            <a:r>
              <a:rPr lang="en-IN" dirty="0"/>
              <a:t>to withhold information from competitors</a:t>
            </a:r>
            <a:endParaRPr lang="en-US" dirty="0"/>
          </a:p>
        </p:txBody>
      </p:sp>
    </p:spTree>
    <p:extLst>
      <p:ext uri="{BB962C8B-B14F-4D97-AF65-F5344CB8AC3E}">
        <p14:creationId xmlns:p14="http://schemas.microsoft.com/office/powerpoint/2010/main" val="114269536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496607" y="360479"/>
            <a:ext cx="8458201" cy="1659637"/>
          </a:xfrm>
        </p:spPr>
        <p:txBody>
          <a:bodyPr>
            <a:noAutofit/>
          </a:bodyPr>
          <a:lstStyle/>
          <a:p>
            <a:r>
              <a:rPr lang="en-IN" dirty="0"/>
              <a:t>Reconciliation of Net Income to Cash Flows from Operating Activities (1 of 2)</a:t>
            </a:r>
            <a:endParaRPr lang="en-US" dirty="0"/>
          </a:p>
        </p:txBody>
      </p:sp>
      <p:sp>
        <p:nvSpPr>
          <p:cNvPr id="6" name="Content Placeholder 5"/>
          <p:cNvSpPr>
            <a:spLocks noGrp="1"/>
          </p:cNvSpPr>
          <p:nvPr>
            <p:ph sz="quarter" idx="10"/>
          </p:nvPr>
        </p:nvSpPr>
        <p:spPr>
          <a:xfrm>
            <a:off x="791338" y="1955800"/>
            <a:ext cx="7958524" cy="4240048"/>
          </a:xfrm>
        </p:spPr>
        <p:txBody>
          <a:bodyPr/>
          <a:lstStyle/>
          <a:p>
            <a:pPr marL="457200" indent="-457200"/>
            <a:r>
              <a:rPr lang="en-IN" dirty="0"/>
              <a:t>Financial statements must report a reconciliation of net income to net cash flows from operating activities</a:t>
            </a:r>
          </a:p>
          <a:p>
            <a:pPr marL="0" indent="0">
              <a:buNone/>
            </a:pPr>
            <a:r>
              <a:rPr lang="en-US" b="1" dirty="0">
                <a:solidFill>
                  <a:sysClr val="windowText" lastClr="000000"/>
                </a:solidFill>
              </a:rPr>
              <a:t>Direct method</a:t>
            </a:r>
          </a:p>
          <a:p>
            <a:pPr marL="914400" lvl="1" indent="-457200"/>
            <a:r>
              <a:rPr lang="en-IN" dirty="0">
                <a:solidFill>
                  <a:sysClr val="windowText" lastClr="000000"/>
                </a:solidFill>
              </a:rPr>
              <a:t>Reconciliation is presented in a separate </a:t>
            </a:r>
            <a:r>
              <a:rPr lang="en-IN" b="1" dirty="0">
                <a:solidFill>
                  <a:sysClr val="windowText" lastClr="000000"/>
                </a:solidFill>
              </a:rPr>
              <a:t>schedule</a:t>
            </a:r>
          </a:p>
          <a:p>
            <a:pPr marL="914400" lvl="1" indent="-457200"/>
            <a:r>
              <a:rPr lang="en-IN" dirty="0">
                <a:solidFill>
                  <a:sysClr val="windowText" lastClr="000000"/>
                </a:solidFill>
              </a:rPr>
              <a:t>Identical to the presentation of net cash flows from operating activities by the </a:t>
            </a:r>
            <a:r>
              <a:rPr lang="en-IN" b="1" dirty="0">
                <a:solidFill>
                  <a:sysClr val="windowText" lastClr="000000"/>
                </a:solidFill>
              </a:rPr>
              <a:t>indirect method</a:t>
            </a:r>
            <a:endParaRPr lang="en-IN" sz="2400" dirty="0"/>
          </a:p>
        </p:txBody>
      </p:sp>
    </p:spTree>
    <p:extLst>
      <p:ext uri="{BB962C8B-B14F-4D97-AF65-F5344CB8AC3E}">
        <p14:creationId xmlns:p14="http://schemas.microsoft.com/office/powerpoint/2010/main" val="300071047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a:t>Learning Objective  21-8</a:t>
            </a:r>
            <a:endParaRPr lang="en-US" dirty="0"/>
          </a:p>
        </p:txBody>
      </p:sp>
      <p:sp>
        <p:nvSpPr>
          <p:cNvPr id="3" name="Title 2"/>
          <p:cNvSpPr>
            <a:spLocks noGrp="1"/>
          </p:cNvSpPr>
          <p:nvPr>
            <p:ph type="title"/>
          </p:nvPr>
        </p:nvSpPr>
        <p:spPr>
          <a:xfrm>
            <a:off x="670034" y="381204"/>
            <a:ext cx="8127124" cy="1602406"/>
          </a:xfrm>
        </p:spPr>
        <p:txBody>
          <a:bodyPr>
            <a:noAutofit/>
          </a:bodyPr>
          <a:lstStyle/>
          <a:p>
            <a:r>
              <a:rPr lang="en-IN" dirty="0"/>
              <a:t>Reconciliation of Net Income to Cash Flows from Operating Activities (2 of 2)</a:t>
            </a:r>
            <a:endParaRPr lang="en-US" dirty="0"/>
          </a:p>
        </p:txBody>
      </p:sp>
      <p:sp>
        <p:nvSpPr>
          <p:cNvPr id="6" name="Content Placeholder 5"/>
          <p:cNvSpPr>
            <a:spLocks noGrp="1"/>
          </p:cNvSpPr>
          <p:nvPr>
            <p:ph sz="quarter" idx="10"/>
          </p:nvPr>
        </p:nvSpPr>
        <p:spPr>
          <a:xfrm>
            <a:off x="851336" y="2175216"/>
            <a:ext cx="7930055" cy="4083707"/>
          </a:xfrm>
        </p:spPr>
        <p:txBody>
          <a:bodyPr/>
          <a:lstStyle/>
          <a:p>
            <a:r>
              <a:rPr lang="en-US" b="1" dirty="0">
                <a:solidFill>
                  <a:sysClr val="windowText" lastClr="000000"/>
                </a:solidFill>
              </a:rPr>
              <a:t>Indirect method</a:t>
            </a:r>
          </a:p>
          <a:p>
            <a:pPr lvl="1"/>
            <a:r>
              <a:rPr lang="en-IN" dirty="0">
                <a:solidFill>
                  <a:sysClr val="windowText" lastClr="000000"/>
                </a:solidFill>
              </a:rPr>
              <a:t>Separate reconciliation schedule is not required</a:t>
            </a:r>
            <a:endParaRPr lang="en-US" dirty="0">
              <a:solidFill>
                <a:sysClr val="windowText" lastClr="000000"/>
              </a:solidFill>
            </a:endParaRPr>
          </a:p>
          <a:p>
            <a:r>
              <a:rPr lang="en-IN" sz="2400" dirty="0"/>
              <a:t>Choice of method used to derive net cash flows from operating activities does not affect the way cash flows from investing and financing activities are identified and reported</a:t>
            </a:r>
          </a:p>
        </p:txBody>
      </p:sp>
    </p:spTree>
    <p:extLst>
      <p:ext uri="{BB962C8B-B14F-4D97-AF65-F5344CB8AC3E}">
        <p14:creationId xmlns:p14="http://schemas.microsoft.com/office/powerpoint/2010/main" val="159115574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591204" y="599094"/>
            <a:ext cx="8458200" cy="1103586"/>
          </a:xfrm>
        </p:spPr>
        <p:txBody>
          <a:bodyPr>
            <a:noAutofit/>
          </a:bodyPr>
          <a:lstStyle/>
          <a:p>
            <a:r>
              <a:rPr lang="en-IN" dirty="0"/>
              <a:t>Statement of Cash Flows—Indirect Method; Toys “R” Us, Inc. (1 of 3)</a:t>
            </a:r>
            <a:endParaRPr lang="en-US" dirty="0"/>
          </a:p>
        </p:txBody>
      </p:sp>
      <p:pic>
        <p:nvPicPr>
          <p:cNvPr id="17410" name="Picture 2" descr="The statements of cash flows from the annual report of Toys “R” Us, Inc., which uses the indirect method, are shown in the illustration. The information in the annual report can be found on page 1244 of the text in Illustration 21-13."/>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101255" y="1760132"/>
            <a:ext cx="7307752" cy="4656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256877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21-8</a:t>
            </a:r>
          </a:p>
        </p:txBody>
      </p:sp>
      <p:sp>
        <p:nvSpPr>
          <p:cNvPr id="3" name="Title 2"/>
          <p:cNvSpPr>
            <a:spLocks noGrp="1"/>
          </p:cNvSpPr>
          <p:nvPr>
            <p:ph type="title"/>
          </p:nvPr>
        </p:nvSpPr>
        <p:spPr>
          <a:xfrm>
            <a:off x="591202" y="518839"/>
            <a:ext cx="8473968" cy="1246896"/>
          </a:xfrm>
        </p:spPr>
        <p:txBody>
          <a:bodyPr>
            <a:noAutofit/>
          </a:bodyPr>
          <a:lstStyle/>
          <a:p>
            <a:r>
              <a:rPr lang="en-IN" dirty="0"/>
              <a:t>Statement of Cash Flows—Indirect Method; Toys “R” Us, Inc. (2 of 3) </a:t>
            </a:r>
            <a:endParaRPr lang="en-US" dirty="0"/>
          </a:p>
        </p:txBody>
      </p:sp>
      <p:pic>
        <p:nvPicPr>
          <p:cNvPr id="18434" name="Picture 2" descr="The statements of cash flows from the annual report of Toys “R” Us, Inc., which uses the indirect method, are shown in the illustration. The information in the annual report can be found on page 1244 of the text in Illustration 21-13."/>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50552" y="2214188"/>
            <a:ext cx="8182912" cy="3146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11315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23261</TotalTime>
  <Words>22333</Words>
  <Application>Microsoft Office PowerPoint</Application>
  <PresentationFormat>On-screen Show (4:3)</PresentationFormat>
  <Paragraphs>1412</Paragraphs>
  <Slides>134</Slides>
  <Notes>127</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134</vt:i4>
      </vt:variant>
    </vt:vector>
  </HeadingPairs>
  <TitlesOfParts>
    <vt:vector size="145" baseType="lpstr">
      <vt:lpstr>Adobe Fan Heiti Std B</vt:lpstr>
      <vt:lpstr>Arial</vt:lpstr>
      <vt:lpstr>Arial Narrow</vt:lpstr>
      <vt:lpstr>Calibri</vt:lpstr>
      <vt:lpstr>Courier New</vt:lpstr>
      <vt:lpstr>Lucida Grande</vt:lpstr>
      <vt:lpstr>Verdana</vt:lpstr>
      <vt:lpstr>Wingdings</vt:lpstr>
      <vt:lpstr>Office Theme</vt:lpstr>
      <vt:lpstr>2_Office Theme</vt:lpstr>
      <vt:lpstr>Equation</vt:lpstr>
      <vt:lpstr>Chapter 21</vt:lpstr>
      <vt:lpstr>Decision Makers’ Perspective—Usefulness of Cash Flow Information (1 of 2)</vt:lpstr>
      <vt:lpstr>Decision Makers’ Perspective—Usefulness of Cash Flow Information (2 of 2)</vt:lpstr>
      <vt:lpstr>Cash Inflows and Cash Outflows (1 of 2)</vt:lpstr>
      <vt:lpstr>Cash Inflows and Cash Outflows (2 of 2)</vt:lpstr>
      <vt:lpstr>Statement of Cash Flows (1 of 2) </vt:lpstr>
      <vt:lpstr>Statement of Cash Flows (2 of 2)</vt:lpstr>
      <vt:lpstr>Cash, Cash Equivalents, and Restricted Cash (1 of 2)</vt:lpstr>
      <vt:lpstr>Cash, Cash Equivalents, and Restricted Cash (2 of 2)</vt:lpstr>
      <vt:lpstr>Cash Equivalents</vt:lpstr>
      <vt:lpstr>Disclosure of Cash Equivalents—ExxonMobil Corporation</vt:lpstr>
      <vt:lpstr>Primary Elements of the Statement of Cash Flows</vt:lpstr>
      <vt:lpstr>Relationship between the Income Statement and Cash Flows from Operating Activities (Direct Method) </vt:lpstr>
      <vt:lpstr>Cash Flows from Operating Activities— Direct Method</vt:lpstr>
      <vt:lpstr>Cash Flows from Operating Activities— Indirect Method</vt:lpstr>
      <vt:lpstr>Cash Flows from Investing Activities (1 of 3)</vt:lpstr>
      <vt:lpstr>Cash Flows from Investing Activities (2 of 3)</vt:lpstr>
      <vt:lpstr> Cash Flows from Investing Activities (3 of 3)</vt:lpstr>
      <vt:lpstr>Cash Flows from Financing Activities (1 of 2) </vt:lpstr>
      <vt:lpstr>Cash Flows from Financing Activities (2 of 2)</vt:lpstr>
      <vt:lpstr>Concept Check: Investing Activities (1 of 3)</vt:lpstr>
      <vt:lpstr>Concept Check: Investing Activities (2 of 3)</vt:lpstr>
      <vt:lpstr>Concept Check: Investing Activities (3 of 3)</vt:lpstr>
      <vt:lpstr>Concept Check: Financing Activities (1 of 3)</vt:lpstr>
      <vt:lpstr>Concept Check: Financing Activities (2 of 3)</vt:lpstr>
      <vt:lpstr>Concept Check: Financing Activities (3 of 3)</vt:lpstr>
      <vt:lpstr>Reconciliation with Change in Cash Balance</vt:lpstr>
      <vt:lpstr>Noncash Investing and Financing Activities</vt:lpstr>
      <vt:lpstr>Preparation of the Statement of Cash Flows (1 of 2)</vt:lpstr>
      <vt:lpstr>Preparation of the Statement of Cash Flows (2 of 2)</vt:lpstr>
      <vt:lpstr>Comparative Balance Sheets and Income Statement (1 of 5)</vt:lpstr>
      <vt:lpstr>Comparative Balance Sheets and Income Statement (2 of 5)</vt:lpstr>
      <vt:lpstr>Comparative Balance Sheets and Income Statement (3 of 5)</vt:lpstr>
      <vt:lpstr>Comparative Balance Sheets and Income Statement (4 of 5)</vt:lpstr>
      <vt:lpstr>Comparative Balance Sheets and Income Statement (5 of 5)</vt:lpstr>
      <vt:lpstr>Preparing the SCF: Direct Method—Using a Spreadsheet (1 of 2)</vt:lpstr>
      <vt:lpstr>Preparing the SCF: Direct Method—Using a Spreadsheet (2 of 2)</vt:lpstr>
      <vt:lpstr>Spreadsheet—Direct Method (1 of 3)</vt:lpstr>
      <vt:lpstr>Spreadsheet—Direct Method (2 of 3)</vt:lpstr>
      <vt:lpstr>Spreadsheet—Direct Method (3 of 3)</vt:lpstr>
      <vt:lpstr>Income Statement Accounts (1 of 2)</vt:lpstr>
      <vt:lpstr>Income Statement Accounts (2 of 2)</vt:lpstr>
      <vt:lpstr>Sales Revenue (1 of 3)</vt:lpstr>
      <vt:lpstr>Sales Revenue (2 of 3)</vt:lpstr>
      <vt:lpstr>Sales Revenue (3 of 3)</vt:lpstr>
      <vt:lpstr>Concept Check: Cash Received from Customers (1 of 2)</vt:lpstr>
      <vt:lpstr>Concept Check: Cash Received from Customers (2 of 2)</vt:lpstr>
      <vt:lpstr>Additional Consideration: Bad Debts (1 of 2)</vt:lpstr>
      <vt:lpstr>Additional Consideration: Bad Debts (2 of 2)</vt:lpstr>
      <vt:lpstr>Investment Revenue</vt:lpstr>
      <vt:lpstr>Gain on Sale of Land</vt:lpstr>
      <vt:lpstr>Cost of Goods Sold (1 of 2)</vt:lpstr>
      <vt:lpstr>Cost of Goods Sold (2 of 2)</vt:lpstr>
      <vt:lpstr>Concept Check: Inventory Payments (1 of 2)</vt:lpstr>
      <vt:lpstr>Concept Check: Inventory Payments (2 of 2)</vt:lpstr>
      <vt:lpstr>Salaries Expense</vt:lpstr>
      <vt:lpstr>Concept Check: Cash Paid to Employees ( 1 of 2)</vt:lpstr>
      <vt:lpstr>Concept Check: Cash Paid to Employees (2 of 2)</vt:lpstr>
      <vt:lpstr>Depreciation Expense</vt:lpstr>
      <vt:lpstr>Interest Expense</vt:lpstr>
      <vt:lpstr>Concept Check: Interest Paid </vt:lpstr>
      <vt:lpstr>Insurance Expense (1 of 2)</vt:lpstr>
      <vt:lpstr>Insurance Expense (2 of 2)</vt:lpstr>
      <vt:lpstr>Loss on Sale of Equipment</vt:lpstr>
      <vt:lpstr>Income Tax Expense</vt:lpstr>
      <vt:lpstr>Net Income</vt:lpstr>
      <vt:lpstr>Balance Sheet Accounts—Short-Term Investments</vt:lpstr>
      <vt:lpstr>Land</vt:lpstr>
      <vt:lpstr>Noncash Investing and Financing Activities Example (1 of 2)</vt:lpstr>
      <vt:lpstr>Noncash Investing and Financing Activities Example (2 of 2)</vt:lpstr>
      <vt:lpstr>Concept Check: Changes in Fixed Assets (1 of 2)</vt:lpstr>
      <vt:lpstr>Concept Check: Changes in Fixed Assets (2 of 2)</vt:lpstr>
      <vt:lpstr>Bonds Payable</vt:lpstr>
      <vt:lpstr>Common Stock (1 of 2)</vt:lpstr>
      <vt:lpstr>Common Stock (2 of 2)</vt:lpstr>
      <vt:lpstr>Retained Earnings (1 of 2)</vt:lpstr>
      <vt:lpstr>Retained Earnings (2 of 2)</vt:lpstr>
      <vt:lpstr>Completing the Spreadsheet (1 of 2)</vt:lpstr>
      <vt:lpstr>Completing the Spreadsheet (2 of 2)</vt:lpstr>
      <vt:lpstr>International Financial Reporting Standards</vt:lpstr>
      <vt:lpstr>Concept Check: GAAP versus IFRS (1 of 2) </vt:lpstr>
      <vt:lpstr>Concept Check: GAAP versus IFRS (2 of 2)</vt:lpstr>
      <vt:lpstr>Statement of Cash Flows—CVS Health Corp. (1 of 3)</vt:lpstr>
      <vt:lpstr>Statement of Cash Flows—CVS Health Corp. (2 of 3)</vt:lpstr>
      <vt:lpstr>Statement of Cash Flows—CVS Health Corp. (3 of 3)</vt:lpstr>
      <vt:lpstr>Indirect Method of Reporting Cash Flows from Operating Activities</vt:lpstr>
      <vt:lpstr>Indirect Method Illustrated</vt:lpstr>
      <vt:lpstr>Components of Net Income That Do Not Increase or Decrease Cash</vt:lpstr>
      <vt:lpstr>Components of Net Income That Do Not Increase or Decrease Cash (1 of 2)</vt:lpstr>
      <vt:lpstr>Components of Net Income That Do Not Increase or Decrease Cash (2 of 2)</vt:lpstr>
      <vt:lpstr> Comparison of the Indirect Method and the Direct Method of Determining Cash Flows from Operating Activities</vt:lpstr>
      <vt:lpstr> Adjustments to Convert Net Income to a Cash Basis—Indirect Method</vt:lpstr>
      <vt:lpstr>Concept Check: Adjustments to Net Income</vt:lpstr>
      <vt:lpstr>Advantages of Direct Method (1 of 2)</vt:lpstr>
      <vt:lpstr>Advantages of Direct Method (2 of 2)</vt:lpstr>
      <vt:lpstr>Reconciliation of Net Income to Cash Flows from Operating Activities (1 of 2)</vt:lpstr>
      <vt:lpstr>Reconciliation of Net Income to Cash Flows from Operating Activities (2 of 2)</vt:lpstr>
      <vt:lpstr>Statement of Cash Flows—Indirect Method; Toys “R” Us, Inc. (1 of 3)</vt:lpstr>
      <vt:lpstr>Statement of Cash Flows—Indirect Method; Toys “R” Us, Inc. (2 of 3) </vt:lpstr>
      <vt:lpstr>Statement of Cash Flows—Indirect Method; Toys “R” Us, Inc. (3 of 3) </vt:lpstr>
      <vt:lpstr>Concept Check: Cash Flows from Operating Activities (1 of 3)</vt:lpstr>
      <vt:lpstr>Concept Check: Cash Flows from Operating Activities (2 of 3)</vt:lpstr>
      <vt:lpstr>Concept Check: Cash Flows from Operating Activities (3 of 3)</vt:lpstr>
      <vt:lpstr>Decision Makers’ Perspective—Cash Flow Ratios</vt:lpstr>
      <vt:lpstr>Cash Flow Ratios (1 of 11)</vt:lpstr>
      <vt:lpstr>Cash Flow Ratios (2 of 11)</vt:lpstr>
      <vt:lpstr>Cash Flow Ratios (3 of 11)</vt:lpstr>
      <vt:lpstr>Cash Flow Ratios (4 of 11)</vt:lpstr>
      <vt:lpstr>Cash Flow Ratios (5 of 11)</vt:lpstr>
      <vt:lpstr>Cash Flow Ratios (6 of 11)</vt:lpstr>
      <vt:lpstr>Cash Flow Ratios (7 of 11)</vt:lpstr>
      <vt:lpstr>Cash Flow Ratios (8 of 11)</vt:lpstr>
      <vt:lpstr>Cash Flow Ratios (9 of 11)</vt:lpstr>
      <vt:lpstr>Cash Flow Ratios (10 of 11)</vt:lpstr>
      <vt:lpstr>Cash Flow Ratios (11 of 11)</vt:lpstr>
      <vt:lpstr>Indirect Method (1 of 2)</vt:lpstr>
      <vt:lpstr>Indirect Method (2 of 2)</vt:lpstr>
      <vt:lpstr>Spreadsheet Entries for the Indirect Method (1 of 4)</vt:lpstr>
      <vt:lpstr>Spreadsheet Entries for the Indirect Method (2 of 4)</vt:lpstr>
      <vt:lpstr>Spreadsheet Entries for the Indirect Method (3 of 4)</vt:lpstr>
      <vt:lpstr>Spreadsheet Entries for the Indirect Method (4 of 4)</vt:lpstr>
      <vt:lpstr>Statement of Cash Flows—Indirect Method (1 of 2)</vt:lpstr>
      <vt:lpstr>Statement of Cash Flows—Indirect Method (2 of 2)</vt:lpstr>
      <vt:lpstr>T-Account Method of Preparing the Statement of Cash Flows (1 of 10)</vt:lpstr>
      <vt:lpstr>T-Account Method of Preparing the Statement of Cash Flows (2 of 10)</vt:lpstr>
      <vt:lpstr>T-Account Method of Preparing the Statement of Cash Flows (3 of 10)</vt:lpstr>
      <vt:lpstr>T-Account Method of Preparing the Statement of Cash Flows (4 of 10)</vt:lpstr>
      <vt:lpstr>T-Account Method of Preparing the Statement of Cash Flows (5 of 10)</vt:lpstr>
      <vt:lpstr>T-Account Method of Preparing the Statement of Cash Flows (6 of 10)</vt:lpstr>
      <vt:lpstr>T-Account Method of Preparing the Statement of Cash Flows (7 of 10)</vt:lpstr>
      <vt:lpstr>T-Account Method of Preparing the Statement of Cash Flows (8 of 10)</vt:lpstr>
      <vt:lpstr>T-Account Method of Preparing the Statement of Cash Flows (9 of 10)</vt:lpstr>
      <vt:lpstr>T-Account Method of Preparing the Statement of Cash Flows (10 of 10) </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21 The Statement of Cash Flows Revisited</dc:title>
  <dc:creator>Spiceland</dc:creator>
  <cp:lastModifiedBy>Malvine Litten</cp:lastModifiedBy>
  <cp:revision>2889</cp:revision>
  <dcterms:created xsi:type="dcterms:W3CDTF">2014-07-25T10:46:51Z</dcterms:created>
  <dcterms:modified xsi:type="dcterms:W3CDTF">2017-07-13T13:34:47Z</dcterms:modified>
</cp:coreProperties>
</file>